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8" r:id="rId3"/>
  </p:sldMasterIdLst>
  <p:notesMasterIdLst>
    <p:notesMasterId r:id="rId93"/>
  </p:notesMasterIdLst>
  <p:sldIdLst>
    <p:sldId id="280" r:id="rId4"/>
    <p:sldId id="838" r:id="rId5"/>
    <p:sldId id="933" r:id="rId6"/>
    <p:sldId id="675" r:id="rId7"/>
    <p:sldId id="758" r:id="rId8"/>
    <p:sldId id="759" r:id="rId9"/>
    <p:sldId id="760" r:id="rId10"/>
    <p:sldId id="881" r:id="rId11"/>
    <p:sldId id="880" r:id="rId12"/>
    <p:sldId id="845" r:id="rId13"/>
    <p:sldId id="846" r:id="rId14"/>
    <p:sldId id="847" r:id="rId15"/>
    <p:sldId id="756" r:id="rId16"/>
    <p:sldId id="854" r:id="rId17"/>
    <p:sldId id="844" r:id="rId18"/>
    <p:sldId id="874" r:id="rId19"/>
    <p:sldId id="877" r:id="rId20"/>
    <p:sldId id="876" r:id="rId21"/>
    <p:sldId id="940" r:id="rId22"/>
    <p:sldId id="941" r:id="rId23"/>
    <p:sldId id="929" r:id="rId24"/>
    <p:sldId id="831" r:id="rId25"/>
    <p:sldId id="857" r:id="rId26"/>
    <p:sldId id="856" r:id="rId27"/>
    <p:sldId id="950" r:id="rId28"/>
    <p:sldId id="943" r:id="rId29"/>
    <p:sldId id="951" r:id="rId30"/>
    <p:sldId id="826" r:id="rId31"/>
    <p:sldId id="828" r:id="rId32"/>
    <p:sldId id="937" r:id="rId33"/>
    <p:sldId id="829" r:id="rId34"/>
    <p:sldId id="947" r:id="rId35"/>
    <p:sldId id="948" r:id="rId36"/>
    <p:sldId id="872" r:id="rId37"/>
    <p:sldId id="944" r:id="rId38"/>
    <p:sldId id="830" r:id="rId39"/>
    <p:sldId id="873" r:id="rId40"/>
    <p:sldId id="945" r:id="rId41"/>
    <p:sldId id="824" r:id="rId42"/>
    <p:sldId id="871" r:id="rId43"/>
    <p:sldId id="946" r:id="rId44"/>
    <p:sldId id="914" r:id="rId45"/>
    <p:sldId id="882" r:id="rId46"/>
    <p:sldId id="915" r:id="rId47"/>
    <p:sldId id="916" r:id="rId48"/>
    <p:sldId id="917" r:id="rId49"/>
    <p:sldId id="921" r:id="rId50"/>
    <p:sldId id="918" r:id="rId51"/>
    <p:sldId id="919" r:id="rId52"/>
    <p:sldId id="910" r:id="rId53"/>
    <p:sldId id="884" r:id="rId54"/>
    <p:sldId id="885" r:id="rId55"/>
    <p:sldId id="886" r:id="rId56"/>
    <p:sldId id="887" r:id="rId57"/>
    <p:sldId id="888" r:id="rId58"/>
    <p:sldId id="889" r:id="rId59"/>
    <p:sldId id="890" r:id="rId60"/>
    <p:sldId id="891" r:id="rId61"/>
    <p:sldId id="892" r:id="rId62"/>
    <p:sldId id="893" r:id="rId63"/>
    <p:sldId id="894" r:id="rId64"/>
    <p:sldId id="895" r:id="rId65"/>
    <p:sldId id="896" r:id="rId66"/>
    <p:sldId id="897" r:id="rId67"/>
    <p:sldId id="898" r:id="rId68"/>
    <p:sldId id="899" r:id="rId69"/>
    <p:sldId id="900" r:id="rId70"/>
    <p:sldId id="901" r:id="rId71"/>
    <p:sldId id="902" r:id="rId72"/>
    <p:sldId id="903" r:id="rId73"/>
    <p:sldId id="904" r:id="rId74"/>
    <p:sldId id="905" r:id="rId75"/>
    <p:sldId id="906" r:id="rId76"/>
    <p:sldId id="907" r:id="rId77"/>
    <p:sldId id="908" r:id="rId78"/>
    <p:sldId id="924" r:id="rId79"/>
    <p:sldId id="922" r:id="rId80"/>
    <p:sldId id="923" r:id="rId81"/>
    <p:sldId id="925" r:id="rId82"/>
    <p:sldId id="949" r:id="rId83"/>
    <p:sldId id="942" r:id="rId84"/>
    <p:sldId id="870" r:id="rId85"/>
    <p:sldId id="840" r:id="rId86"/>
    <p:sldId id="793" r:id="rId87"/>
    <p:sldId id="794" r:id="rId88"/>
    <p:sldId id="852" r:id="rId89"/>
    <p:sldId id="853" r:id="rId90"/>
    <p:sldId id="952" r:id="rId91"/>
    <p:sldId id="541" r:id="rId9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 charset="0"/>
        <a:ea typeface="ＭＳ Ｐゴシック" pitchFamily="34" charset="-128"/>
        <a:cs typeface="ＭＳ Ｐゴシック" pitchFamily="34" charset="-128"/>
      </a:defRPr>
    </a:lvl1pPr>
    <a:lvl2pPr marL="457200" algn="l" rtl="0" fontAlgn="base">
      <a:spcBef>
        <a:spcPct val="0"/>
      </a:spcBef>
      <a:spcAft>
        <a:spcPct val="0"/>
      </a:spcAft>
      <a:defRPr kern="1200">
        <a:solidFill>
          <a:schemeClr val="tx1"/>
        </a:solidFill>
        <a:latin typeface="Arial" pitchFamily="-1" charset="0"/>
        <a:ea typeface="ＭＳ Ｐゴシック" pitchFamily="34" charset="-128"/>
        <a:cs typeface="ＭＳ Ｐゴシック" pitchFamily="34" charset="-128"/>
      </a:defRPr>
    </a:lvl2pPr>
    <a:lvl3pPr marL="914400" algn="l" rtl="0" fontAlgn="base">
      <a:spcBef>
        <a:spcPct val="0"/>
      </a:spcBef>
      <a:spcAft>
        <a:spcPct val="0"/>
      </a:spcAft>
      <a:defRPr kern="1200">
        <a:solidFill>
          <a:schemeClr val="tx1"/>
        </a:solidFill>
        <a:latin typeface="Arial" pitchFamily="-1" charset="0"/>
        <a:ea typeface="ＭＳ Ｐゴシック" pitchFamily="34" charset="-128"/>
        <a:cs typeface="ＭＳ Ｐゴシック" pitchFamily="34" charset="-128"/>
      </a:defRPr>
    </a:lvl3pPr>
    <a:lvl4pPr marL="1371600" algn="l" rtl="0" fontAlgn="base">
      <a:spcBef>
        <a:spcPct val="0"/>
      </a:spcBef>
      <a:spcAft>
        <a:spcPct val="0"/>
      </a:spcAft>
      <a:defRPr kern="1200">
        <a:solidFill>
          <a:schemeClr val="tx1"/>
        </a:solidFill>
        <a:latin typeface="Arial" pitchFamily="-1" charset="0"/>
        <a:ea typeface="ＭＳ Ｐゴシック" pitchFamily="34" charset="-128"/>
        <a:cs typeface="ＭＳ Ｐゴシック" pitchFamily="34" charset="-128"/>
      </a:defRPr>
    </a:lvl4pPr>
    <a:lvl5pPr marL="1828800" algn="l" rtl="0" fontAlgn="base">
      <a:spcBef>
        <a:spcPct val="0"/>
      </a:spcBef>
      <a:spcAft>
        <a:spcPct val="0"/>
      </a:spcAft>
      <a:defRPr kern="1200">
        <a:solidFill>
          <a:schemeClr val="tx1"/>
        </a:solidFill>
        <a:latin typeface="Arial" pitchFamily="-1" charset="0"/>
        <a:ea typeface="ＭＳ Ｐゴシック" pitchFamily="34" charset="-128"/>
        <a:cs typeface="ＭＳ Ｐゴシック" pitchFamily="34" charset="-128"/>
      </a:defRPr>
    </a:lvl5pPr>
    <a:lvl6pPr marL="2286000" algn="l" defTabSz="457200" rtl="0" eaLnBrk="1" latinLnBrk="0" hangingPunct="1">
      <a:defRPr kern="1200">
        <a:solidFill>
          <a:schemeClr val="tx1"/>
        </a:solidFill>
        <a:latin typeface="Arial" pitchFamily="-1" charset="0"/>
        <a:ea typeface="ＭＳ Ｐゴシック" pitchFamily="34" charset="-128"/>
        <a:cs typeface="ＭＳ Ｐゴシック" pitchFamily="34" charset="-128"/>
      </a:defRPr>
    </a:lvl6pPr>
    <a:lvl7pPr marL="2743200" algn="l" defTabSz="457200" rtl="0" eaLnBrk="1" latinLnBrk="0" hangingPunct="1">
      <a:defRPr kern="1200">
        <a:solidFill>
          <a:schemeClr val="tx1"/>
        </a:solidFill>
        <a:latin typeface="Arial" pitchFamily="-1" charset="0"/>
        <a:ea typeface="ＭＳ Ｐゴシック" pitchFamily="34" charset="-128"/>
        <a:cs typeface="ＭＳ Ｐゴシック" pitchFamily="34" charset="-128"/>
      </a:defRPr>
    </a:lvl7pPr>
    <a:lvl8pPr marL="3200400" algn="l" defTabSz="457200" rtl="0" eaLnBrk="1" latinLnBrk="0" hangingPunct="1">
      <a:defRPr kern="1200">
        <a:solidFill>
          <a:schemeClr val="tx1"/>
        </a:solidFill>
        <a:latin typeface="Arial" pitchFamily="-1" charset="0"/>
        <a:ea typeface="ＭＳ Ｐゴシック" pitchFamily="34" charset="-128"/>
        <a:cs typeface="ＭＳ Ｐゴシック" pitchFamily="34" charset="-128"/>
      </a:defRPr>
    </a:lvl8pPr>
    <a:lvl9pPr marL="3657600" algn="l" defTabSz="457200" rtl="0" eaLnBrk="1" latinLnBrk="0" hangingPunct="1">
      <a:defRPr kern="1200">
        <a:solidFill>
          <a:schemeClr val="tx1"/>
        </a:solidFill>
        <a:latin typeface="Arial" pitchFamily="-1" charset="0"/>
        <a:ea typeface="ＭＳ Ｐゴシック" pitchFamily="34" charset="-128"/>
        <a:cs typeface="ＭＳ Ｐゴシック" pitchFamily="3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B9DFF0"/>
    <a:srgbClr val="FFCC00"/>
    <a:srgbClr val="7ACAFF"/>
    <a:srgbClr val="FFC8F0"/>
    <a:srgbClr val="E0E14A"/>
    <a:srgbClr val="FFFFCC"/>
    <a:srgbClr val="3366FF"/>
    <a:srgbClr val="00804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269" autoAdjust="0"/>
    <p:restoredTop sz="93063" autoAdjust="0"/>
  </p:normalViewPr>
  <p:slideViewPr>
    <p:cSldViewPr>
      <p:cViewPr>
        <p:scale>
          <a:sx n="43" d="100"/>
          <a:sy n="43" d="100"/>
        </p:scale>
        <p:origin x="1144" y="1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notesMaster" Target="notesMasters/notesMaster1.xml"/><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charts/_rels/chart1.xml.rels><?xml version="1.0" encoding="UTF-8" standalone="yes"?>
<Relationships xmlns="http://schemas.openxmlformats.org/package/2006/relationships"><Relationship Id="rId1" Type="http://schemas.openxmlformats.org/officeDocument/2006/relationships/oleObject" Target="Workbook9"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9" TargetMode="External"/></Relationships>
</file>

<file path=ppt/charts/_rels/chart3.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oleObject" Target="file:////Users\jenniferfreeman\Dropbox\Brandi%20and%20Jen%20GA%20File%202014-2015\PD%20lit%20search\Final%20graphs-%20revised.xlsx" TargetMode="External"/><Relationship Id="rId4" Type="http://schemas.openxmlformats.org/officeDocument/2006/relationships/chartUserShapes" Target="../drawings/drawing1.xml"/><Relationship Id="rId1" Type="http://schemas.microsoft.com/office/2011/relationships/chartStyle" Target="style3.xml"/><Relationship Id="rId2" Type="http://schemas.microsoft.com/office/2011/relationships/chartColorStyle" Target="colors3.xml"/></Relationships>
</file>

<file path=ppt/charts/_rels/chart6.xml.rels><?xml version="1.0" encoding="UTF-8" standalone="yes"?>
<Relationships xmlns="http://schemas.openxmlformats.org/package/2006/relationships"><Relationship Id="rId1" Type="http://schemas.openxmlformats.org/officeDocument/2006/relationships/oleObject" Target="Workbook1" TargetMode="External"/><Relationship Id="rId2"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pieChart>
        <c:varyColors val="1"/>
        <c:ser>
          <c:idx val="0"/>
          <c:order val="0"/>
          <c:val>
            <c:numRef>
              <c:f>Sheet1!$C$1:$C$2</c:f>
              <c:numCache>
                <c:formatCode>General</c:formatCode>
                <c:ptCount val="2"/>
                <c:pt idx="0">
                  <c:v>12.0</c:v>
                </c:pt>
                <c:pt idx="1">
                  <c:v>88.0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pieChart>
        <c:varyColors val="1"/>
        <c:ser>
          <c:idx val="0"/>
          <c:order val="0"/>
          <c:val>
            <c:numRef>
              <c:f>Sheet1!$E$1:$E$2</c:f>
              <c:numCache>
                <c:formatCode>General</c:formatCode>
                <c:ptCount val="2"/>
                <c:pt idx="0">
                  <c:v>50.0</c:v>
                </c:pt>
                <c:pt idx="1">
                  <c:v>50.0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chemeClr val="tx1"/>
                </a:solidFill>
                <a:latin typeface="+mn-lt"/>
                <a:ea typeface="+mn-ea"/>
                <a:cs typeface="+mn-cs"/>
              </a:defRPr>
            </a:pPr>
            <a:r>
              <a:rPr lang="en-US" sz="4000" baseline="0" dirty="0">
                <a:solidFill>
                  <a:schemeClr val="tx1"/>
                </a:solidFill>
              </a:rPr>
              <a:t>Strategies Used to Change </a:t>
            </a:r>
          </a:p>
          <a:p>
            <a:pPr>
              <a:defRPr sz="4000">
                <a:solidFill>
                  <a:schemeClr val="tx1"/>
                </a:solidFill>
              </a:defRPr>
            </a:pPr>
            <a:r>
              <a:rPr lang="en-US" sz="4000" baseline="0" dirty="0">
                <a:solidFill>
                  <a:schemeClr val="tx1"/>
                </a:solidFill>
              </a:rPr>
              <a:t>Teacher Behavior*</a:t>
            </a:r>
          </a:p>
        </c:rich>
      </c:tx>
      <c:layout>
        <c:manualLayout>
          <c:xMode val="edge"/>
          <c:yMode val="edge"/>
          <c:x val="0.203994489246684"/>
          <c:y val="0.0963807709668278"/>
        </c:manualLayout>
      </c:layout>
      <c:overlay val="0"/>
      <c:spPr>
        <a:noFill/>
        <a:ln>
          <a:noFill/>
        </a:ln>
        <a:effectLst/>
      </c:spPr>
      <c:txPr>
        <a:bodyPr rot="0" spcFirstLastPara="1" vertOverflow="ellipsis" vert="horz" wrap="square" anchor="ctr" anchorCtr="1"/>
        <a:lstStyle/>
        <a:p>
          <a:pPr>
            <a:defRPr sz="40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Sheet1!$A$27:$A$36</c:f>
              <c:strCache>
                <c:ptCount val="10"/>
                <c:pt idx="0">
                  <c:v>Outside Expert Coaching</c:v>
                </c:pt>
                <c:pt idx="1">
                  <c:v>Performance Feedback</c:v>
                </c:pt>
                <c:pt idx="2">
                  <c:v>Didactic Training</c:v>
                </c:pt>
                <c:pt idx="3">
                  <c:v>Generic Inservice/PD</c:v>
                </c:pt>
                <c:pt idx="4">
                  <c:v>Modeling by Trainer</c:v>
                </c:pt>
                <c:pt idx="5">
                  <c:v>Self-Management</c:v>
                </c:pt>
                <c:pt idx="6">
                  <c:v>Other</c:v>
                </c:pt>
                <c:pt idx="7">
                  <c:v>Inside Expert Coaching</c:v>
                </c:pt>
                <c:pt idx="8">
                  <c:v>Peer Coaching</c:v>
                </c:pt>
                <c:pt idx="9">
                  <c:v>Video Modeling</c:v>
                </c:pt>
              </c:strCache>
            </c:strRef>
          </c:cat>
          <c:val>
            <c:numRef>
              <c:f>Sheet1!$B$27:$B$36</c:f>
              <c:numCache>
                <c:formatCode>0%</c:formatCode>
                <c:ptCount val="10"/>
                <c:pt idx="0">
                  <c:v>0.4629</c:v>
                </c:pt>
                <c:pt idx="1">
                  <c:v>0.4352</c:v>
                </c:pt>
                <c:pt idx="2">
                  <c:v>0.3703</c:v>
                </c:pt>
                <c:pt idx="3">
                  <c:v>0.2407</c:v>
                </c:pt>
                <c:pt idx="4">
                  <c:v>0.1111</c:v>
                </c:pt>
                <c:pt idx="5">
                  <c:v>0.1111</c:v>
                </c:pt>
                <c:pt idx="6">
                  <c:v>0.1111</c:v>
                </c:pt>
                <c:pt idx="7">
                  <c:v>0.0555</c:v>
                </c:pt>
                <c:pt idx="8">
                  <c:v>0.037</c:v>
                </c:pt>
                <c:pt idx="9">
                  <c:v>0.037</c:v>
                </c:pt>
              </c:numCache>
            </c:numRef>
          </c:val>
          <c:extLst xmlns:c16r2="http://schemas.microsoft.com/office/drawing/2015/06/chart">
            <c:ext xmlns:c16="http://schemas.microsoft.com/office/drawing/2014/chart" uri="{C3380CC4-5D6E-409C-BE32-E72D297353CC}">
              <c16:uniqueId val="{00000000-F05B-49D5-B49A-AB4F28D3F4E8}"/>
            </c:ext>
          </c:extLst>
        </c:ser>
        <c:dLbls>
          <c:showLegendKey val="0"/>
          <c:showVal val="0"/>
          <c:showCatName val="0"/>
          <c:showSerName val="0"/>
          <c:showPercent val="0"/>
          <c:showBubbleSize val="0"/>
        </c:dLbls>
        <c:gapWidth val="219"/>
        <c:overlap val="-27"/>
        <c:axId val="836593024"/>
        <c:axId val="930001200"/>
      </c:barChart>
      <c:catAx>
        <c:axId val="836593024"/>
        <c:scaling>
          <c:orientation val="minMax"/>
        </c:scaling>
        <c:delete val="0"/>
        <c:axPos val="b"/>
        <c:numFmt formatCode="@"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930001200"/>
        <c:crosses val="autoZero"/>
        <c:auto val="1"/>
        <c:lblAlgn val="ctr"/>
        <c:lblOffset val="100"/>
        <c:noMultiLvlLbl val="0"/>
      </c:catAx>
      <c:valAx>
        <c:axId val="930001200"/>
        <c:scaling>
          <c:orientation val="minMax"/>
          <c:max val="1.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3659302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chemeClr val="tx1"/>
                </a:solidFill>
                <a:latin typeface="+mn-lt"/>
                <a:ea typeface="+mn-ea"/>
                <a:cs typeface="+mn-cs"/>
              </a:defRPr>
            </a:pPr>
            <a:r>
              <a:rPr lang="en-US" sz="4000" baseline="0" dirty="0">
                <a:solidFill>
                  <a:schemeClr val="tx1"/>
                </a:solidFill>
              </a:rPr>
              <a:t>Strategies Used to Change </a:t>
            </a:r>
          </a:p>
          <a:p>
            <a:pPr>
              <a:defRPr sz="4000">
                <a:solidFill>
                  <a:schemeClr val="tx1"/>
                </a:solidFill>
              </a:defRPr>
            </a:pPr>
            <a:r>
              <a:rPr lang="en-US" sz="4000" baseline="0" dirty="0">
                <a:solidFill>
                  <a:schemeClr val="tx1"/>
                </a:solidFill>
              </a:rPr>
              <a:t>Teacher Behavior*</a:t>
            </a:r>
          </a:p>
        </c:rich>
      </c:tx>
      <c:layout>
        <c:manualLayout>
          <c:xMode val="edge"/>
          <c:yMode val="edge"/>
          <c:x val="0.203994489246684"/>
          <c:y val="0.0963807709668278"/>
        </c:manualLayout>
      </c:layout>
      <c:overlay val="0"/>
      <c:spPr>
        <a:noFill/>
        <a:ln>
          <a:noFill/>
        </a:ln>
        <a:effectLst/>
      </c:spPr>
      <c:txPr>
        <a:bodyPr rot="0" spcFirstLastPara="1" vertOverflow="ellipsis" vert="horz" wrap="square" anchor="ctr" anchorCtr="1"/>
        <a:lstStyle/>
        <a:p>
          <a:pPr>
            <a:defRPr sz="40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Sheet1!$A$27:$A$36</c:f>
              <c:strCache>
                <c:ptCount val="10"/>
                <c:pt idx="0">
                  <c:v>Outside Expert Coaching</c:v>
                </c:pt>
                <c:pt idx="1">
                  <c:v>Performance Feedback</c:v>
                </c:pt>
                <c:pt idx="2">
                  <c:v>Didactic Training</c:v>
                </c:pt>
                <c:pt idx="3">
                  <c:v>Generic Inservice/PD</c:v>
                </c:pt>
                <c:pt idx="4">
                  <c:v>Modeling by Trainer</c:v>
                </c:pt>
                <c:pt idx="5">
                  <c:v>Self-Management</c:v>
                </c:pt>
                <c:pt idx="6">
                  <c:v>Other</c:v>
                </c:pt>
                <c:pt idx="7">
                  <c:v>Inside Expert Coaching</c:v>
                </c:pt>
                <c:pt idx="8">
                  <c:v>Peer Coaching</c:v>
                </c:pt>
                <c:pt idx="9">
                  <c:v>Video Modeling</c:v>
                </c:pt>
              </c:strCache>
            </c:strRef>
          </c:cat>
          <c:val>
            <c:numRef>
              <c:f>Sheet1!$B$27:$B$36</c:f>
              <c:numCache>
                <c:formatCode>0%</c:formatCode>
                <c:ptCount val="10"/>
                <c:pt idx="0">
                  <c:v>0.4629</c:v>
                </c:pt>
                <c:pt idx="1">
                  <c:v>0.4352</c:v>
                </c:pt>
                <c:pt idx="2">
                  <c:v>0.3703</c:v>
                </c:pt>
                <c:pt idx="3">
                  <c:v>0.2407</c:v>
                </c:pt>
                <c:pt idx="4">
                  <c:v>0.1111</c:v>
                </c:pt>
                <c:pt idx="5">
                  <c:v>0.1111</c:v>
                </c:pt>
                <c:pt idx="6">
                  <c:v>0.1111</c:v>
                </c:pt>
                <c:pt idx="7">
                  <c:v>0.0555</c:v>
                </c:pt>
                <c:pt idx="8">
                  <c:v>0.037</c:v>
                </c:pt>
                <c:pt idx="9">
                  <c:v>0.037</c:v>
                </c:pt>
              </c:numCache>
            </c:numRef>
          </c:val>
          <c:extLst xmlns:c16r2="http://schemas.microsoft.com/office/drawing/2015/06/chart">
            <c:ext xmlns:c16="http://schemas.microsoft.com/office/drawing/2014/chart" uri="{C3380CC4-5D6E-409C-BE32-E72D297353CC}">
              <c16:uniqueId val="{00000000-F05B-49D5-B49A-AB4F28D3F4E8}"/>
            </c:ext>
          </c:extLst>
        </c:ser>
        <c:dLbls>
          <c:showLegendKey val="0"/>
          <c:showVal val="0"/>
          <c:showCatName val="0"/>
          <c:showSerName val="0"/>
          <c:showPercent val="0"/>
          <c:showBubbleSize val="0"/>
        </c:dLbls>
        <c:gapWidth val="219"/>
        <c:overlap val="-27"/>
        <c:axId val="947993264"/>
        <c:axId val="947995584"/>
      </c:barChart>
      <c:catAx>
        <c:axId val="947993264"/>
        <c:scaling>
          <c:orientation val="minMax"/>
        </c:scaling>
        <c:delete val="0"/>
        <c:axPos val="b"/>
        <c:numFmt formatCode="@"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947995584"/>
        <c:crosses val="autoZero"/>
        <c:auto val="1"/>
        <c:lblAlgn val="ctr"/>
        <c:lblOffset val="100"/>
        <c:noMultiLvlLbl val="0"/>
      </c:catAx>
      <c:valAx>
        <c:axId val="947995584"/>
        <c:scaling>
          <c:orientation val="minMax"/>
          <c:max val="1.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94799326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dirty="0">
                <a:solidFill>
                  <a:schemeClr val="tx1"/>
                </a:solidFill>
              </a:rPr>
              <a:t>Strategies</a:t>
            </a:r>
            <a:r>
              <a:rPr lang="en-US" sz="1800" baseline="0" dirty="0">
                <a:solidFill>
                  <a:schemeClr val="tx1"/>
                </a:solidFill>
              </a:rPr>
              <a:t> Used to Change Teacher </a:t>
            </a:r>
            <a:r>
              <a:rPr lang="en-US" sz="1800" baseline="0" dirty="0" smtClean="0">
                <a:solidFill>
                  <a:schemeClr val="tx1"/>
                </a:solidFill>
              </a:rPr>
              <a:t>Behavior*</a:t>
            </a:r>
            <a:endParaRPr lang="en-US" sz="1800" dirty="0">
              <a:solidFill>
                <a:schemeClr val="tx1"/>
              </a:solidFill>
            </a:endParaRP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Sheet1!$A$27:$A$36</c:f>
              <c:strCache>
                <c:ptCount val="10"/>
                <c:pt idx="0">
                  <c:v>Outside Expert Coaching</c:v>
                </c:pt>
                <c:pt idx="1">
                  <c:v>Performance Feedback</c:v>
                </c:pt>
                <c:pt idx="2">
                  <c:v>Didactic Training</c:v>
                </c:pt>
                <c:pt idx="3">
                  <c:v>Generic Inservice/PD</c:v>
                </c:pt>
                <c:pt idx="4">
                  <c:v>Modeling by Trainer</c:v>
                </c:pt>
                <c:pt idx="5">
                  <c:v>Self-Management</c:v>
                </c:pt>
                <c:pt idx="6">
                  <c:v>Other</c:v>
                </c:pt>
                <c:pt idx="7">
                  <c:v>Inside Expert Coaching</c:v>
                </c:pt>
                <c:pt idx="8">
                  <c:v>Peer Coaching</c:v>
                </c:pt>
                <c:pt idx="9">
                  <c:v>Video Modeling</c:v>
                </c:pt>
              </c:strCache>
            </c:strRef>
          </c:cat>
          <c:val>
            <c:numRef>
              <c:f>Sheet1!$B$27:$B$36</c:f>
              <c:numCache>
                <c:formatCode>0.00%</c:formatCode>
                <c:ptCount val="10"/>
                <c:pt idx="0">
                  <c:v>0.4629</c:v>
                </c:pt>
                <c:pt idx="1">
                  <c:v>0.4352</c:v>
                </c:pt>
                <c:pt idx="2">
                  <c:v>0.3703</c:v>
                </c:pt>
                <c:pt idx="3">
                  <c:v>0.2407</c:v>
                </c:pt>
                <c:pt idx="4">
                  <c:v>0.1111</c:v>
                </c:pt>
                <c:pt idx="5">
                  <c:v>0.1111</c:v>
                </c:pt>
                <c:pt idx="6">
                  <c:v>0.1111</c:v>
                </c:pt>
                <c:pt idx="7">
                  <c:v>0.0555</c:v>
                </c:pt>
                <c:pt idx="8">
                  <c:v>0.037</c:v>
                </c:pt>
                <c:pt idx="9">
                  <c:v>0.037</c:v>
                </c:pt>
              </c:numCache>
            </c:numRef>
          </c:val>
          <c:extLst xmlns:c16r2="http://schemas.microsoft.com/office/drawing/2015/06/chart">
            <c:ext xmlns:c16="http://schemas.microsoft.com/office/drawing/2014/chart" uri="{C3380CC4-5D6E-409C-BE32-E72D297353CC}">
              <c16:uniqueId val="{00000000-C366-4459-898A-695F2322F8F8}"/>
            </c:ext>
          </c:extLst>
        </c:ser>
        <c:dLbls>
          <c:showLegendKey val="0"/>
          <c:showVal val="0"/>
          <c:showCatName val="0"/>
          <c:showSerName val="0"/>
          <c:showPercent val="0"/>
          <c:showBubbleSize val="0"/>
        </c:dLbls>
        <c:gapWidth val="219"/>
        <c:overlap val="-27"/>
        <c:axId val="948609616"/>
        <c:axId val="948601216"/>
      </c:barChart>
      <c:catAx>
        <c:axId val="948609616"/>
        <c:scaling>
          <c:orientation val="minMax"/>
        </c:scaling>
        <c:delete val="0"/>
        <c:axPos val="b"/>
        <c:numFmt formatCode="@"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48601216"/>
        <c:crosses val="autoZero"/>
        <c:auto val="1"/>
        <c:lblAlgn val="ctr"/>
        <c:lblOffset val="100"/>
        <c:noMultiLvlLbl val="0"/>
      </c:catAx>
      <c:valAx>
        <c:axId val="948601216"/>
        <c:scaling>
          <c:orientation val="minMax"/>
          <c:max val="1.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4860961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Expert Trainers</a:t>
            </a:r>
          </a:p>
        </c:rich>
      </c:tx>
      <c:layout/>
      <c:overlay val="0"/>
    </c:title>
    <c:autoTitleDeleted val="0"/>
    <c:plotArea>
      <c:layout/>
      <c:barChart>
        <c:barDir val="col"/>
        <c:grouping val="clustered"/>
        <c:varyColors val="0"/>
        <c:ser>
          <c:idx val="0"/>
          <c:order val="0"/>
          <c:tx>
            <c:strRef>
              <c:f>Sheet1!$A$2</c:f>
              <c:strCache>
                <c:ptCount val="1"/>
                <c:pt idx="0">
                  <c:v>Praise Rates</c:v>
                </c:pt>
              </c:strCache>
            </c:strRef>
          </c:tx>
          <c:spPr>
            <a:ln>
              <a:solidFill>
                <a:schemeClr val="tx1"/>
              </a:solidFill>
            </a:ln>
          </c:spPr>
          <c:invertIfNegative val="0"/>
          <c:cat>
            <c:strRef>
              <c:f>Sheet1!$B$1:$D$1</c:f>
              <c:strCache>
                <c:ptCount val="3"/>
                <c:pt idx="0">
                  <c:v>Baseline</c:v>
                </c:pt>
                <c:pt idx="1">
                  <c:v>Intervention</c:v>
                </c:pt>
                <c:pt idx="2">
                  <c:v>Follow up</c:v>
                </c:pt>
              </c:strCache>
            </c:strRef>
          </c:cat>
          <c:val>
            <c:numRef>
              <c:f>Sheet1!$B$2:$D$2</c:f>
              <c:numCache>
                <c:formatCode>General</c:formatCode>
                <c:ptCount val="3"/>
                <c:pt idx="0">
                  <c:v>0.22</c:v>
                </c:pt>
                <c:pt idx="1">
                  <c:v>0.8</c:v>
                </c:pt>
                <c:pt idx="2">
                  <c:v>0.4</c:v>
                </c:pt>
              </c:numCache>
            </c:numRef>
          </c:val>
        </c:ser>
        <c:ser>
          <c:idx val="1"/>
          <c:order val="1"/>
          <c:tx>
            <c:strRef>
              <c:f>Sheet1!$A$3</c:f>
              <c:strCache>
                <c:ptCount val="1"/>
                <c:pt idx="0">
                  <c:v>OTR Rates</c:v>
                </c:pt>
              </c:strCache>
            </c:strRef>
          </c:tx>
          <c:spPr>
            <a:ln>
              <a:solidFill>
                <a:schemeClr val="tx1"/>
              </a:solidFill>
            </a:ln>
          </c:spPr>
          <c:invertIfNegative val="0"/>
          <c:cat>
            <c:strRef>
              <c:f>Sheet1!$B$1:$D$1</c:f>
              <c:strCache>
                <c:ptCount val="3"/>
                <c:pt idx="0">
                  <c:v>Baseline</c:v>
                </c:pt>
                <c:pt idx="1">
                  <c:v>Intervention</c:v>
                </c:pt>
                <c:pt idx="2">
                  <c:v>Follow up</c:v>
                </c:pt>
              </c:strCache>
            </c:strRef>
          </c:cat>
          <c:val>
            <c:numRef>
              <c:f>Sheet1!$B$3:$D$3</c:f>
              <c:numCache>
                <c:formatCode>General</c:formatCode>
                <c:ptCount val="3"/>
                <c:pt idx="0">
                  <c:v>1.93</c:v>
                </c:pt>
                <c:pt idx="1">
                  <c:v>2.07</c:v>
                </c:pt>
                <c:pt idx="2">
                  <c:v>1.93</c:v>
                </c:pt>
              </c:numCache>
            </c:numRef>
          </c:val>
        </c:ser>
        <c:ser>
          <c:idx val="2"/>
          <c:order val="2"/>
          <c:tx>
            <c:strRef>
              <c:f>Sheet1!$A$4</c:f>
              <c:strCache>
                <c:ptCount val="1"/>
                <c:pt idx="0">
                  <c:v>Prompt Rates</c:v>
                </c:pt>
              </c:strCache>
            </c:strRef>
          </c:tx>
          <c:spPr>
            <a:solidFill>
              <a:schemeClr val="accent6">
                <a:lumMod val="40000"/>
                <a:lumOff val="60000"/>
              </a:schemeClr>
            </a:solidFill>
            <a:ln>
              <a:solidFill>
                <a:schemeClr val="tx1"/>
              </a:solidFill>
            </a:ln>
          </c:spPr>
          <c:invertIfNegative val="0"/>
          <c:cat>
            <c:strRef>
              <c:f>Sheet1!$B$1:$D$1</c:f>
              <c:strCache>
                <c:ptCount val="3"/>
                <c:pt idx="0">
                  <c:v>Baseline</c:v>
                </c:pt>
                <c:pt idx="1">
                  <c:v>Intervention</c:v>
                </c:pt>
                <c:pt idx="2">
                  <c:v>Follow up</c:v>
                </c:pt>
              </c:strCache>
            </c:strRef>
          </c:cat>
          <c:val>
            <c:numRef>
              <c:f>Sheet1!$B$4:$D$4</c:f>
              <c:numCache>
                <c:formatCode>General</c:formatCode>
                <c:ptCount val="3"/>
                <c:pt idx="0">
                  <c:v>0.0</c:v>
                </c:pt>
                <c:pt idx="1">
                  <c:v>0.13</c:v>
                </c:pt>
                <c:pt idx="2">
                  <c:v>0.0</c:v>
                </c:pt>
              </c:numCache>
            </c:numRef>
          </c:val>
        </c:ser>
        <c:dLbls>
          <c:showLegendKey val="0"/>
          <c:showVal val="0"/>
          <c:showCatName val="0"/>
          <c:showSerName val="0"/>
          <c:showPercent val="0"/>
          <c:showBubbleSize val="0"/>
        </c:dLbls>
        <c:gapWidth val="150"/>
        <c:axId val="950410928"/>
        <c:axId val="950413136"/>
      </c:barChart>
      <c:catAx>
        <c:axId val="950410928"/>
        <c:scaling>
          <c:orientation val="minMax"/>
        </c:scaling>
        <c:delete val="0"/>
        <c:axPos val="b"/>
        <c:numFmt formatCode="General" sourceLinked="0"/>
        <c:majorTickMark val="out"/>
        <c:minorTickMark val="none"/>
        <c:tickLblPos val="nextTo"/>
        <c:crossAx val="950413136"/>
        <c:crosses val="autoZero"/>
        <c:auto val="1"/>
        <c:lblAlgn val="ctr"/>
        <c:lblOffset val="100"/>
        <c:noMultiLvlLbl val="0"/>
      </c:catAx>
      <c:valAx>
        <c:axId val="950413136"/>
        <c:scaling>
          <c:orientation val="minMax"/>
        </c:scaling>
        <c:delete val="0"/>
        <c:axPos val="l"/>
        <c:title>
          <c:tx>
            <c:rich>
              <a:bodyPr rot="-5400000" vert="horz"/>
              <a:lstStyle/>
              <a:p>
                <a:pPr>
                  <a:defRPr/>
                </a:pPr>
                <a:r>
                  <a:rPr lang="en-US"/>
                  <a:t>Rate per Minute</a:t>
                </a:r>
              </a:p>
            </c:rich>
          </c:tx>
          <c:layout/>
          <c:overlay val="0"/>
        </c:title>
        <c:numFmt formatCode="General" sourceLinked="1"/>
        <c:majorTickMark val="out"/>
        <c:minorTickMark val="none"/>
        <c:tickLblPos val="nextTo"/>
        <c:crossAx val="950410928"/>
        <c:crosses val="autoZero"/>
        <c:crossBetween val="between"/>
      </c:valAx>
    </c:plotArea>
    <c:legend>
      <c:legendPos val="r"/>
      <c:layout/>
      <c:overlay val="0"/>
    </c:legend>
    <c:plotVisOnly val="1"/>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Natural Implementers</a:t>
            </a:r>
          </a:p>
        </c:rich>
      </c:tx>
      <c:layout/>
      <c:overlay val="0"/>
    </c:title>
    <c:autoTitleDeleted val="0"/>
    <c:plotArea>
      <c:layout/>
      <c:barChart>
        <c:barDir val="col"/>
        <c:grouping val="clustered"/>
        <c:varyColors val="0"/>
        <c:ser>
          <c:idx val="0"/>
          <c:order val="0"/>
          <c:tx>
            <c:strRef>
              <c:f>Sheet1!$A$9</c:f>
              <c:strCache>
                <c:ptCount val="1"/>
                <c:pt idx="0">
                  <c:v>Praise Rates</c:v>
                </c:pt>
              </c:strCache>
            </c:strRef>
          </c:tx>
          <c:spPr>
            <a:ln>
              <a:solidFill>
                <a:schemeClr val="tx1"/>
              </a:solidFill>
            </a:ln>
          </c:spPr>
          <c:invertIfNegative val="0"/>
          <c:cat>
            <c:strRef>
              <c:f>Sheet1!$B$8:$D$8</c:f>
              <c:strCache>
                <c:ptCount val="3"/>
                <c:pt idx="0">
                  <c:v>Baseline</c:v>
                </c:pt>
                <c:pt idx="1">
                  <c:v>Intervention </c:v>
                </c:pt>
                <c:pt idx="2">
                  <c:v>Follow up</c:v>
                </c:pt>
              </c:strCache>
            </c:strRef>
          </c:cat>
          <c:val>
            <c:numRef>
              <c:f>Sheet1!$B$9:$D$9</c:f>
              <c:numCache>
                <c:formatCode>General</c:formatCode>
                <c:ptCount val="3"/>
                <c:pt idx="0">
                  <c:v>0.44</c:v>
                </c:pt>
                <c:pt idx="1">
                  <c:v>0.85</c:v>
                </c:pt>
                <c:pt idx="2">
                  <c:v>0.48</c:v>
                </c:pt>
              </c:numCache>
            </c:numRef>
          </c:val>
        </c:ser>
        <c:ser>
          <c:idx val="1"/>
          <c:order val="1"/>
          <c:tx>
            <c:strRef>
              <c:f>Sheet1!$A$10</c:f>
              <c:strCache>
                <c:ptCount val="1"/>
                <c:pt idx="0">
                  <c:v>OTR Rates</c:v>
                </c:pt>
              </c:strCache>
            </c:strRef>
          </c:tx>
          <c:spPr>
            <a:ln>
              <a:solidFill>
                <a:schemeClr val="tx1"/>
              </a:solidFill>
            </a:ln>
          </c:spPr>
          <c:invertIfNegative val="0"/>
          <c:cat>
            <c:strRef>
              <c:f>Sheet1!$B$8:$D$8</c:f>
              <c:strCache>
                <c:ptCount val="3"/>
                <c:pt idx="0">
                  <c:v>Baseline</c:v>
                </c:pt>
                <c:pt idx="1">
                  <c:v>Intervention </c:v>
                </c:pt>
                <c:pt idx="2">
                  <c:v>Follow up</c:v>
                </c:pt>
              </c:strCache>
            </c:strRef>
          </c:cat>
          <c:val>
            <c:numRef>
              <c:f>Sheet1!$B$10:$D$10</c:f>
              <c:numCache>
                <c:formatCode>0.00</c:formatCode>
                <c:ptCount val="3"/>
                <c:pt idx="0">
                  <c:v>1.87</c:v>
                </c:pt>
                <c:pt idx="1">
                  <c:v>2.0</c:v>
                </c:pt>
                <c:pt idx="2">
                  <c:v>1.1</c:v>
                </c:pt>
              </c:numCache>
            </c:numRef>
          </c:val>
        </c:ser>
        <c:ser>
          <c:idx val="2"/>
          <c:order val="2"/>
          <c:tx>
            <c:strRef>
              <c:f>Sheet1!$A$11</c:f>
              <c:strCache>
                <c:ptCount val="1"/>
                <c:pt idx="0">
                  <c:v>Prompt Rates</c:v>
                </c:pt>
              </c:strCache>
            </c:strRef>
          </c:tx>
          <c:spPr>
            <a:solidFill>
              <a:schemeClr val="accent6">
                <a:lumMod val="40000"/>
                <a:lumOff val="60000"/>
              </a:schemeClr>
            </a:solidFill>
            <a:ln>
              <a:solidFill>
                <a:schemeClr val="tx1"/>
              </a:solidFill>
            </a:ln>
          </c:spPr>
          <c:invertIfNegative val="0"/>
          <c:cat>
            <c:strRef>
              <c:f>Sheet1!$B$8:$D$8</c:f>
              <c:strCache>
                <c:ptCount val="3"/>
                <c:pt idx="0">
                  <c:v>Baseline</c:v>
                </c:pt>
                <c:pt idx="1">
                  <c:v>Intervention </c:v>
                </c:pt>
                <c:pt idx="2">
                  <c:v>Follow up</c:v>
                </c:pt>
              </c:strCache>
            </c:strRef>
          </c:cat>
          <c:val>
            <c:numRef>
              <c:f>Sheet1!$B$11:$D$11</c:f>
              <c:numCache>
                <c:formatCode>0.00</c:formatCode>
                <c:ptCount val="3"/>
                <c:pt idx="0">
                  <c:v>0.025</c:v>
                </c:pt>
                <c:pt idx="1">
                  <c:v>0.13</c:v>
                </c:pt>
                <c:pt idx="2">
                  <c:v>0.03</c:v>
                </c:pt>
              </c:numCache>
            </c:numRef>
          </c:val>
        </c:ser>
        <c:dLbls>
          <c:showLegendKey val="0"/>
          <c:showVal val="0"/>
          <c:showCatName val="0"/>
          <c:showSerName val="0"/>
          <c:showPercent val="0"/>
          <c:showBubbleSize val="0"/>
        </c:dLbls>
        <c:gapWidth val="150"/>
        <c:axId val="950441280"/>
        <c:axId val="950444032"/>
      </c:barChart>
      <c:catAx>
        <c:axId val="950441280"/>
        <c:scaling>
          <c:orientation val="minMax"/>
        </c:scaling>
        <c:delete val="0"/>
        <c:axPos val="b"/>
        <c:numFmt formatCode="General" sourceLinked="0"/>
        <c:majorTickMark val="out"/>
        <c:minorTickMark val="none"/>
        <c:tickLblPos val="nextTo"/>
        <c:crossAx val="950444032"/>
        <c:crosses val="autoZero"/>
        <c:auto val="1"/>
        <c:lblAlgn val="ctr"/>
        <c:lblOffset val="100"/>
        <c:noMultiLvlLbl val="0"/>
      </c:catAx>
      <c:valAx>
        <c:axId val="950444032"/>
        <c:scaling>
          <c:orientation val="minMax"/>
        </c:scaling>
        <c:delete val="0"/>
        <c:axPos val="l"/>
        <c:title>
          <c:tx>
            <c:rich>
              <a:bodyPr rot="-5400000" vert="horz"/>
              <a:lstStyle/>
              <a:p>
                <a:pPr>
                  <a:defRPr/>
                </a:pPr>
                <a:r>
                  <a:rPr lang="en-US"/>
                  <a:t>Rate per Minute</a:t>
                </a:r>
              </a:p>
            </c:rich>
          </c:tx>
          <c:layout/>
          <c:overlay val="0"/>
        </c:title>
        <c:numFmt formatCode="General" sourceLinked="1"/>
        <c:majorTickMark val="out"/>
        <c:minorTickMark val="none"/>
        <c:tickLblPos val="nextTo"/>
        <c:crossAx val="950441280"/>
        <c:crosses val="autoZero"/>
        <c:crossBetween val="between"/>
      </c:valAx>
    </c:plotArea>
    <c:legend>
      <c:legendPos val="r"/>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879B3B-8945-8C4D-BB5E-24FD2541BC85}" type="doc">
      <dgm:prSet loTypeId="urn:microsoft.com/office/officeart/2005/8/layout/hierarchy1" loCatId="" qsTypeId="urn:microsoft.com/office/officeart/2005/8/quickstyle/simple1" qsCatId="simple" csTypeId="urn:microsoft.com/office/officeart/2005/8/colors/accent2_5" csCatId="accent2" phldr="1"/>
      <dgm:spPr/>
      <dgm:t>
        <a:bodyPr/>
        <a:lstStyle/>
        <a:p>
          <a:endParaRPr lang="en-US"/>
        </a:p>
      </dgm:t>
    </dgm:pt>
    <dgm:pt modelId="{19F93EBA-D9C0-4C47-B7BE-0B44A0DDADBF}">
      <dgm:prSet phldrT="[Text]" custT="1"/>
      <dgm:spPr/>
      <dgm:t>
        <a:bodyPr/>
        <a:lstStyle/>
        <a:p>
          <a:r>
            <a:rPr lang="en-US" sz="2000" dirty="0" smtClean="0"/>
            <a:t>Are students still engaging in </a:t>
          </a:r>
          <a:r>
            <a:rPr lang="en-US" sz="2000" b="1" u="sng" dirty="0" smtClean="0"/>
            <a:t>problem behavior</a:t>
          </a:r>
          <a:r>
            <a:rPr lang="en-US" sz="2000" dirty="0" smtClean="0"/>
            <a:t>?</a:t>
          </a:r>
          <a:endParaRPr lang="en-US" sz="2000" dirty="0"/>
        </a:p>
      </dgm:t>
    </dgm:pt>
    <dgm:pt modelId="{1BDD40A1-7435-B848-A092-9953001214EE}" type="parTrans" cxnId="{B783C317-0C42-8541-B481-5F11E55539F2}">
      <dgm:prSet/>
      <dgm:spPr/>
      <dgm:t>
        <a:bodyPr/>
        <a:lstStyle/>
        <a:p>
          <a:endParaRPr lang="en-US" sz="2000"/>
        </a:p>
      </dgm:t>
    </dgm:pt>
    <dgm:pt modelId="{8DDA6EC0-74EC-C748-A62C-37B1267E369D}" type="sibTrans" cxnId="{B783C317-0C42-8541-B481-5F11E55539F2}">
      <dgm:prSet/>
      <dgm:spPr/>
      <dgm:t>
        <a:bodyPr/>
        <a:lstStyle/>
        <a:p>
          <a:endParaRPr lang="en-US" sz="2000"/>
        </a:p>
      </dgm:t>
    </dgm:pt>
    <dgm:pt modelId="{2CD788E8-8170-8C4B-A06A-0CFB8AE8CA01}" type="asst">
      <dgm:prSet phldrT="[Text]" custT="1"/>
      <dgm:spPr/>
      <dgm:t>
        <a:bodyPr/>
        <a:lstStyle/>
        <a:p>
          <a:r>
            <a:rPr lang="en-US" sz="2000" dirty="0" smtClean="0"/>
            <a:t>Are behaviors minor or major expectation violations?</a:t>
          </a:r>
          <a:endParaRPr lang="en-US" sz="2000" dirty="0"/>
        </a:p>
      </dgm:t>
    </dgm:pt>
    <dgm:pt modelId="{916A5F52-697C-A947-BF9E-97258BA6FD0C}" type="parTrans" cxnId="{849EB0F7-EF54-5B4C-8954-81A5FE8E4D3A}">
      <dgm:prSet/>
      <dgm:spPr/>
      <dgm:t>
        <a:bodyPr/>
        <a:lstStyle/>
        <a:p>
          <a:endParaRPr lang="en-US" sz="2000"/>
        </a:p>
      </dgm:t>
    </dgm:pt>
    <dgm:pt modelId="{69159D2A-03FE-E84B-B3ED-4D21485F7CC6}" type="sibTrans" cxnId="{849EB0F7-EF54-5B4C-8954-81A5FE8E4D3A}">
      <dgm:prSet/>
      <dgm:spPr/>
      <dgm:t>
        <a:bodyPr/>
        <a:lstStyle/>
        <a:p>
          <a:endParaRPr lang="en-US" sz="2000"/>
        </a:p>
      </dgm:t>
    </dgm:pt>
    <dgm:pt modelId="{91C8EBFC-32C7-8741-94A4-034004011149}" type="asst">
      <dgm:prSet custT="1"/>
      <dgm:spPr/>
      <dgm:t>
        <a:bodyPr/>
        <a:lstStyle/>
        <a:p>
          <a:r>
            <a:rPr lang="en-US" sz="2000" dirty="0" smtClean="0"/>
            <a:t>Well done! Monitor outcomes and adjust as needed</a:t>
          </a:r>
          <a:endParaRPr lang="en-US" sz="2000" dirty="0"/>
        </a:p>
      </dgm:t>
    </dgm:pt>
    <dgm:pt modelId="{E9748A2C-5DD3-5A41-872D-2D2ABEE2F42E}" type="parTrans" cxnId="{F5A54F98-FA8E-8143-BFC9-E70C7C83DF59}">
      <dgm:prSet/>
      <dgm:spPr/>
      <dgm:t>
        <a:bodyPr/>
        <a:lstStyle/>
        <a:p>
          <a:endParaRPr lang="en-US" sz="2000"/>
        </a:p>
      </dgm:t>
    </dgm:pt>
    <dgm:pt modelId="{5873B1AA-7D42-1F42-AD3F-AAFB9D1D4E83}" type="sibTrans" cxnId="{F5A54F98-FA8E-8143-BFC9-E70C7C83DF59}">
      <dgm:prSet/>
      <dgm:spPr/>
      <dgm:t>
        <a:bodyPr/>
        <a:lstStyle/>
        <a:p>
          <a:endParaRPr lang="en-US" sz="2000"/>
        </a:p>
      </dgm:t>
    </dgm:pt>
    <dgm:pt modelId="{BCB4E948-63F6-AB42-A878-162B6CD84C1F}" type="asst">
      <dgm:prSet custT="1"/>
      <dgm:spPr/>
      <dgm:t>
        <a:bodyPr/>
        <a:lstStyle/>
        <a:p>
          <a:r>
            <a:rPr lang="en-US" sz="2000" dirty="0" smtClean="0"/>
            <a:t>Use brief, specific error correction &amp; other strategies</a:t>
          </a:r>
          <a:endParaRPr lang="en-US" sz="2000" dirty="0"/>
        </a:p>
      </dgm:t>
    </dgm:pt>
    <dgm:pt modelId="{4BA679D7-597C-6A4D-90D4-EEA40A33BBE0}" type="parTrans" cxnId="{A1B9981C-D7ED-9A4D-B005-1DD6EA95B6B0}">
      <dgm:prSet/>
      <dgm:spPr/>
      <dgm:t>
        <a:bodyPr/>
        <a:lstStyle/>
        <a:p>
          <a:endParaRPr lang="en-US" sz="2000"/>
        </a:p>
      </dgm:t>
    </dgm:pt>
    <dgm:pt modelId="{C903977C-175D-314B-809E-C59BC26E998A}" type="sibTrans" cxnId="{A1B9981C-D7ED-9A4D-B005-1DD6EA95B6B0}">
      <dgm:prSet/>
      <dgm:spPr/>
      <dgm:t>
        <a:bodyPr/>
        <a:lstStyle/>
        <a:p>
          <a:endParaRPr lang="en-US" sz="2000"/>
        </a:p>
      </dgm:t>
    </dgm:pt>
    <dgm:pt modelId="{9651EB0D-39B8-224A-946A-B2358C067B70}" type="asst">
      <dgm:prSet custT="1"/>
      <dgm:spPr/>
      <dgm:t>
        <a:bodyPr/>
        <a:lstStyle/>
        <a:p>
          <a:r>
            <a:rPr lang="en-US" sz="2000" dirty="0" smtClean="0"/>
            <a:t>How many students are involved (many or few)?</a:t>
          </a:r>
          <a:endParaRPr lang="en-US" sz="2000" dirty="0"/>
        </a:p>
      </dgm:t>
    </dgm:pt>
    <dgm:pt modelId="{D3EA955C-41D1-2A49-A8FA-0299FEB514EE}" type="parTrans" cxnId="{7412D4BB-AF84-EA47-A925-C04B60ED8C02}">
      <dgm:prSet/>
      <dgm:spPr/>
      <dgm:t>
        <a:bodyPr/>
        <a:lstStyle/>
        <a:p>
          <a:endParaRPr lang="en-US" sz="2000"/>
        </a:p>
      </dgm:t>
    </dgm:pt>
    <dgm:pt modelId="{85FB3BCF-4B2C-3A47-867A-864953FF6229}" type="sibTrans" cxnId="{7412D4BB-AF84-EA47-A925-C04B60ED8C02}">
      <dgm:prSet/>
      <dgm:spPr/>
      <dgm:t>
        <a:bodyPr/>
        <a:lstStyle/>
        <a:p>
          <a:endParaRPr lang="en-US" sz="2000"/>
        </a:p>
      </dgm:t>
    </dgm:pt>
    <dgm:pt modelId="{9C2BE76E-5378-C54D-9D1B-5F3D82FBE835}" type="asst">
      <dgm:prSet custT="1"/>
      <dgm:spPr/>
      <dgm:t>
        <a:bodyPr/>
        <a:lstStyle/>
        <a:p>
          <a:r>
            <a:rPr lang="en-US" sz="2000" dirty="0" smtClean="0"/>
            <a:t>Review, adjust &amp; intensify CWPBIS. Ask for help!</a:t>
          </a:r>
          <a:endParaRPr lang="en-US" sz="2000" dirty="0"/>
        </a:p>
      </dgm:t>
    </dgm:pt>
    <dgm:pt modelId="{3FB02DE8-BD52-C34D-8DB2-3D441D26D454}" type="parTrans" cxnId="{883B8AE1-E3C6-8E4B-8AE5-B14364C2A0F5}">
      <dgm:prSet/>
      <dgm:spPr/>
      <dgm:t>
        <a:bodyPr/>
        <a:lstStyle/>
        <a:p>
          <a:endParaRPr lang="en-US" sz="2000"/>
        </a:p>
      </dgm:t>
    </dgm:pt>
    <dgm:pt modelId="{0EEEB716-8B9F-0447-949A-8E709E4DDC3F}" type="sibTrans" cxnId="{883B8AE1-E3C6-8E4B-8AE5-B14364C2A0F5}">
      <dgm:prSet/>
      <dgm:spPr/>
      <dgm:t>
        <a:bodyPr/>
        <a:lstStyle/>
        <a:p>
          <a:endParaRPr lang="en-US" sz="2000"/>
        </a:p>
      </dgm:t>
    </dgm:pt>
    <dgm:pt modelId="{F2743140-4095-1B4E-881E-8C0CDB649211}" type="asst">
      <dgm:prSet custT="1"/>
      <dgm:spPr/>
      <dgm:t>
        <a:bodyPr/>
        <a:lstStyle/>
        <a:p>
          <a:r>
            <a:rPr lang="en-US" sz="2000" dirty="0" smtClean="0"/>
            <a:t>Request additional (tier 2 &amp; 3) support for students. </a:t>
          </a:r>
          <a:endParaRPr lang="en-US" sz="2000" dirty="0"/>
        </a:p>
      </dgm:t>
    </dgm:pt>
    <dgm:pt modelId="{DE9D23E2-91AE-504F-B7E2-DCBD691272F7}" type="parTrans" cxnId="{51345165-BAF0-B341-A841-6F5A02AF8D87}">
      <dgm:prSet/>
      <dgm:spPr/>
      <dgm:t>
        <a:bodyPr/>
        <a:lstStyle/>
        <a:p>
          <a:endParaRPr lang="en-US" sz="2000"/>
        </a:p>
      </dgm:t>
    </dgm:pt>
    <dgm:pt modelId="{C7CC0452-6FCC-4A4A-94AD-43D0E2A81D1A}" type="sibTrans" cxnId="{51345165-BAF0-B341-A841-6F5A02AF8D87}">
      <dgm:prSet/>
      <dgm:spPr/>
      <dgm:t>
        <a:bodyPr/>
        <a:lstStyle/>
        <a:p>
          <a:endParaRPr lang="en-US" sz="2000"/>
        </a:p>
      </dgm:t>
    </dgm:pt>
    <dgm:pt modelId="{525DECA4-2B3D-564E-9111-B18B72B87AAC}" type="pres">
      <dgm:prSet presAssocID="{93879B3B-8945-8C4D-BB5E-24FD2541BC85}" presName="hierChild1" presStyleCnt="0">
        <dgm:presLayoutVars>
          <dgm:chPref val="1"/>
          <dgm:dir/>
          <dgm:animOne val="branch"/>
          <dgm:animLvl val="lvl"/>
          <dgm:resizeHandles/>
        </dgm:presLayoutVars>
      </dgm:prSet>
      <dgm:spPr/>
      <dgm:t>
        <a:bodyPr/>
        <a:lstStyle/>
        <a:p>
          <a:endParaRPr lang="en-US"/>
        </a:p>
      </dgm:t>
    </dgm:pt>
    <dgm:pt modelId="{3259DDE7-D492-CE49-B945-E9E98812B2A2}" type="pres">
      <dgm:prSet presAssocID="{19F93EBA-D9C0-4C47-B7BE-0B44A0DDADBF}" presName="hierRoot1" presStyleCnt="0"/>
      <dgm:spPr/>
      <dgm:t>
        <a:bodyPr/>
        <a:lstStyle/>
        <a:p>
          <a:endParaRPr lang="en-US"/>
        </a:p>
      </dgm:t>
    </dgm:pt>
    <dgm:pt modelId="{2A79DFBF-5DAD-8042-BFC0-887F8F85DB90}" type="pres">
      <dgm:prSet presAssocID="{19F93EBA-D9C0-4C47-B7BE-0B44A0DDADBF}" presName="composite" presStyleCnt="0"/>
      <dgm:spPr/>
      <dgm:t>
        <a:bodyPr/>
        <a:lstStyle/>
        <a:p>
          <a:endParaRPr lang="en-US"/>
        </a:p>
      </dgm:t>
    </dgm:pt>
    <dgm:pt modelId="{626D55D9-C3F1-4E40-BAA3-842EECDA1E65}" type="pres">
      <dgm:prSet presAssocID="{19F93EBA-D9C0-4C47-B7BE-0B44A0DDADBF}" presName="background" presStyleLbl="node0" presStyleIdx="0" presStyleCnt="1"/>
      <dgm:spPr/>
      <dgm:t>
        <a:bodyPr/>
        <a:lstStyle/>
        <a:p>
          <a:endParaRPr lang="en-US"/>
        </a:p>
      </dgm:t>
    </dgm:pt>
    <dgm:pt modelId="{3F71AA5E-DB92-5241-8683-550A3668A98A}" type="pres">
      <dgm:prSet presAssocID="{19F93EBA-D9C0-4C47-B7BE-0B44A0DDADBF}" presName="text" presStyleLbl="fgAcc0" presStyleIdx="0" presStyleCnt="1" custScaleX="162372">
        <dgm:presLayoutVars>
          <dgm:chPref val="3"/>
        </dgm:presLayoutVars>
      </dgm:prSet>
      <dgm:spPr/>
      <dgm:t>
        <a:bodyPr/>
        <a:lstStyle/>
        <a:p>
          <a:endParaRPr lang="en-US"/>
        </a:p>
      </dgm:t>
    </dgm:pt>
    <dgm:pt modelId="{8A4DFAF3-1E04-7844-B174-521460069BB8}" type="pres">
      <dgm:prSet presAssocID="{19F93EBA-D9C0-4C47-B7BE-0B44A0DDADBF}" presName="hierChild2" presStyleCnt="0"/>
      <dgm:spPr/>
      <dgm:t>
        <a:bodyPr/>
        <a:lstStyle/>
        <a:p>
          <a:endParaRPr lang="en-US"/>
        </a:p>
      </dgm:t>
    </dgm:pt>
    <dgm:pt modelId="{9452356D-D5F9-024D-8E0A-B11E01C245D2}" type="pres">
      <dgm:prSet presAssocID="{916A5F52-697C-A947-BF9E-97258BA6FD0C}" presName="Name10" presStyleLbl="parChTrans1D2" presStyleIdx="0" presStyleCnt="2"/>
      <dgm:spPr/>
      <dgm:t>
        <a:bodyPr/>
        <a:lstStyle/>
        <a:p>
          <a:endParaRPr lang="en-US"/>
        </a:p>
      </dgm:t>
    </dgm:pt>
    <dgm:pt modelId="{A0453A65-687B-A841-AABE-186D8FB7A05C}" type="pres">
      <dgm:prSet presAssocID="{2CD788E8-8170-8C4B-A06A-0CFB8AE8CA01}" presName="hierRoot2" presStyleCnt="0"/>
      <dgm:spPr/>
      <dgm:t>
        <a:bodyPr/>
        <a:lstStyle/>
        <a:p>
          <a:endParaRPr lang="en-US"/>
        </a:p>
      </dgm:t>
    </dgm:pt>
    <dgm:pt modelId="{48B82FA4-6866-6B4A-AD80-F0A28DE4558E}" type="pres">
      <dgm:prSet presAssocID="{2CD788E8-8170-8C4B-A06A-0CFB8AE8CA01}" presName="composite2" presStyleCnt="0"/>
      <dgm:spPr/>
      <dgm:t>
        <a:bodyPr/>
        <a:lstStyle/>
        <a:p>
          <a:endParaRPr lang="en-US"/>
        </a:p>
      </dgm:t>
    </dgm:pt>
    <dgm:pt modelId="{7D0CC7AF-14B2-8E4E-902B-184FB1986E9D}" type="pres">
      <dgm:prSet presAssocID="{2CD788E8-8170-8C4B-A06A-0CFB8AE8CA01}" presName="background2" presStyleLbl="asst1" presStyleIdx="0" presStyleCnt="6"/>
      <dgm:spPr/>
      <dgm:t>
        <a:bodyPr/>
        <a:lstStyle/>
        <a:p>
          <a:endParaRPr lang="en-US"/>
        </a:p>
      </dgm:t>
    </dgm:pt>
    <dgm:pt modelId="{D8E45DDC-3E8E-3243-8D1B-361551FA462D}" type="pres">
      <dgm:prSet presAssocID="{2CD788E8-8170-8C4B-A06A-0CFB8AE8CA01}" presName="text2" presStyleLbl="fgAcc2" presStyleIdx="0" presStyleCnt="2" custScaleX="162372">
        <dgm:presLayoutVars>
          <dgm:chPref val="3"/>
        </dgm:presLayoutVars>
      </dgm:prSet>
      <dgm:spPr/>
      <dgm:t>
        <a:bodyPr/>
        <a:lstStyle/>
        <a:p>
          <a:endParaRPr lang="en-US"/>
        </a:p>
      </dgm:t>
    </dgm:pt>
    <dgm:pt modelId="{C86A0661-807E-8040-BDFD-1202C064A6EE}" type="pres">
      <dgm:prSet presAssocID="{2CD788E8-8170-8C4B-A06A-0CFB8AE8CA01}" presName="hierChild3" presStyleCnt="0"/>
      <dgm:spPr/>
      <dgm:t>
        <a:bodyPr/>
        <a:lstStyle/>
        <a:p>
          <a:endParaRPr lang="en-US"/>
        </a:p>
      </dgm:t>
    </dgm:pt>
    <dgm:pt modelId="{E85188AF-6B0B-2842-9981-C8A370795369}" type="pres">
      <dgm:prSet presAssocID="{4BA679D7-597C-6A4D-90D4-EEA40A33BBE0}" presName="Name17" presStyleLbl="parChTrans1D3" presStyleIdx="0" presStyleCnt="2"/>
      <dgm:spPr/>
      <dgm:t>
        <a:bodyPr/>
        <a:lstStyle/>
        <a:p>
          <a:endParaRPr lang="en-US"/>
        </a:p>
      </dgm:t>
    </dgm:pt>
    <dgm:pt modelId="{C0DCC7C4-6928-0743-AA1A-A49D69C599BF}" type="pres">
      <dgm:prSet presAssocID="{BCB4E948-63F6-AB42-A878-162B6CD84C1F}" presName="hierRoot3" presStyleCnt="0"/>
      <dgm:spPr/>
      <dgm:t>
        <a:bodyPr/>
        <a:lstStyle/>
        <a:p>
          <a:endParaRPr lang="en-US"/>
        </a:p>
      </dgm:t>
    </dgm:pt>
    <dgm:pt modelId="{4FC3C838-3032-934D-A3B6-0E71CF1057C1}" type="pres">
      <dgm:prSet presAssocID="{BCB4E948-63F6-AB42-A878-162B6CD84C1F}" presName="composite3" presStyleCnt="0"/>
      <dgm:spPr/>
      <dgm:t>
        <a:bodyPr/>
        <a:lstStyle/>
        <a:p>
          <a:endParaRPr lang="en-US"/>
        </a:p>
      </dgm:t>
    </dgm:pt>
    <dgm:pt modelId="{9A7EFB90-34EE-DF49-BB36-14528FB2A414}" type="pres">
      <dgm:prSet presAssocID="{BCB4E948-63F6-AB42-A878-162B6CD84C1F}" presName="background3" presStyleLbl="asst1" presStyleIdx="1" presStyleCnt="6"/>
      <dgm:spPr/>
      <dgm:t>
        <a:bodyPr/>
        <a:lstStyle/>
        <a:p>
          <a:endParaRPr lang="en-US"/>
        </a:p>
      </dgm:t>
    </dgm:pt>
    <dgm:pt modelId="{B78A597E-23B3-1049-A01A-9F535DCF17C1}" type="pres">
      <dgm:prSet presAssocID="{BCB4E948-63F6-AB42-A878-162B6CD84C1F}" presName="text3" presStyleLbl="fgAcc3" presStyleIdx="0" presStyleCnt="2" custScaleX="162372">
        <dgm:presLayoutVars>
          <dgm:chPref val="3"/>
        </dgm:presLayoutVars>
      </dgm:prSet>
      <dgm:spPr/>
      <dgm:t>
        <a:bodyPr/>
        <a:lstStyle/>
        <a:p>
          <a:endParaRPr lang="en-US"/>
        </a:p>
      </dgm:t>
    </dgm:pt>
    <dgm:pt modelId="{B0EDD2F8-521D-B74D-BBBE-4AE1C201791B}" type="pres">
      <dgm:prSet presAssocID="{BCB4E948-63F6-AB42-A878-162B6CD84C1F}" presName="hierChild4" presStyleCnt="0"/>
      <dgm:spPr/>
      <dgm:t>
        <a:bodyPr/>
        <a:lstStyle/>
        <a:p>
          <a:endParaRPr lang="en-US"/>
        </a:p>
      </dgm:t>
    </dgm:pt>
    <dgm:pt modelId="{AEA16479-9E7F-A941-9B3F-EA82653ABA15}" type="pres">
      <dgm:prSet presAssocID="{D3EA955C-41D1-2A49-A8FA-0299FEB514EE}" presName="Name17" presStyleLbl="parChTrans1D3" presStyleIdx="1" presStyleCnt="2"/>
      <dgm:spPr/>
      <dgm:t>
        <a:bodyPr/>
        <a:lstStyle/>
        <a:p>
          <a:endParaRPr lang="en-US"/>
        </a:p>
      </dgm:t>
    </dgm:pt>
    <dgm:pt modelId="{A2CAC864-72D1-024F-ADD1-9896D3528A0E}" type="pres">
      <dgm:prSet presAssocID="{9651EB0D-39B8-224A-946A-B2358C067B70}" presName="hierRoot3" presStyleCnt="0"/>
      <dgm:spPr/>
      <dgm:t>
        <a:bodyPr/>
        <a:lstStyle/>
        <a:p>
          <a:endParaRPr lang="en-US"/>
        </a:p>
      </dgm:t>
    </dgm:pt>
    <dgm:pt modelId="{14B523CA-8775-864B-9396-41EAE5665CB4}" type="pres">
      <dgm:prSet presAssocID="{9651EB0D-39B8-224A-946A-B2358C067B70}" presName="composite3" presStyleCnt="0"/>
      <dgm:spPr/>
      <dgm:t>
        <a:bodyPr/>
        <a:lstStyle/>
        <a:p>
          <a:endParaRPr lang="en-US"/>
        </a:p>
      </dgm:t>
    </dgm:pt>
    <dgm:pt modelId="{199B6F96-2AA2-4B4C-AB7F-FC2B87FD9AB7}" type="pres">
      <dgm:prSet presAssocID="{9651EB0D-39B8-224A-946A-B2358C067B70}" presName="background3" presStyleLbl="asst1" presStyleIdx="2" presStyleCnt="6"/>
      <dgm:spPr/>
      <dgm:t>
        <a:bodyPr/>
        <a:lstStyle/>
        <a:p>
          <a:endParaRPr lang="en-US"/>
        </a:p>
      </dgm:t>
    </dgm:pt>
    <dgm:pt modelId="{66131503-63ED-4540-8502-6A48CD18ED03}" type="pres">
      <dgm:prSet presAssocID="{9651EB0D-39B8-224A-946A-B2358C067B70}" presName="text3" presStyleLbl="fgAcc3" presStyleIdx="1" presStyleCnt="2" custScaleX="162372">
        <dgm:presLayoutVars>
          <dgm:chPref val="3"/>
        </dgm:presLayoutVars>
      </dgm:prSet>
      <dgm:spPr/>
      <dgm:t>
        <a:bodyPr/>
        <a:lstStyle/>
        <a:p>
          <a:endParaRPr lang="en-US"/>
        </a:p>
      </dgm:t>
    </dgm:pt>
    <dgm:pt modelId="{50DFB2EC-C181-E74B-9261-895F5A4F3C49}" type="pres">
      <dgm:prSet presAssocID="{9651EB0D-39B8-224A-946A-B2358C067B70}" presName="hierChild4" presStyleCnt="0"/>
      <dgm:spPr/>
      <dgm:t>
        <a:bodyPr/>
        <a:lstStyle/>
        <a:p>
          <a:endParaRPr lang="en-US"/>
        </a:p>
      </dgm:t>
    </dgm:pt>
    <dgm:pt modelId="{95DD8796-C1D6-EE44-9869-F5661F3F8B5F}" type="pres">
      <dgm:prSet presAssocID="{3FB02DE8-BD52-C34D-8DB2-3D441D26D454}" presName="Name23" presStyleLbl="parChTrans1D4" presStyleIdx="0" presStyleCnt="2"/>
      <dgm:spPr/>
      <dgm:t>
        <a:bodyPr/>
        <a:lstStyle/>
        <a:p>
          <a:endParaRPr lang="en-US"/>
        </a:p>
      </dgm:t>
    </dgm:pt>
    <dgm:pt modelId="{3A5D0533-E7CB-A94C-AF30-F3A4138E152E}" type="pres">
      <dgm:prSet presAssocID="{9C2BE76E-5378-C54D-9D1B-5F3D82FBE835}" presName="hierRoot4" presStyleCnt="0"/>
      <dgm:spPr/>
      <dgm:t>
        <a:bodyPr/>
        <a:lstStyle/>
        <a:p>
          <a:endParaRPr lang="en-US"/>
        </a:p>
      </dgm:t>
    </dgm:pt>
    <dgm:pt modelId="{B9D77B5F-DBD7-B04E-B6D4-A72D0100499F}" type="pres">
      <dgm:prSet presAssocID="{9C2BE76E-5378-C54D-9D1B-5F3D82FBE835}" presName="composite4" presStyleCnt="0"/>
      <dgm:spPr/>
      <dgm:t>
        <a:bodyPr/>
        <a:lstStyle/>
        <a:p>
          <a:endParaRPr lang="en-US"/>
        </a:p>
      </dgm:t>
    </dgm:pt>
    <dgm:pt modelId="{1C657837-9A36-1543-B1A8-F6D9F73C8C9E}" type="pres">
      <dgm:prSet presAssocID="{9C2BE76E-5378-C54D-9D1B-5F3D82FBE835}" presName="background4" presStyleLbl="asst1" presStyleIdx="3" presStyleCnt="6"/>
      <dgm:spPr/>
      <dgm:t>
        <a:bodyPr/>
        <a:lstStyle/>
        <a:p>
          <a:endParaRPr lang="en-US"/>
        </a:p>
      </dgm:t>
    </dgm:pt>
    <dgm:pt modelId="{D8FD5D50-6D6C-0E4C-A837-1DDE12D05237}" type="pres">
      <dgm:prSet presAssocID="{9C2BE76E-5378-C54D-9D1B-5F3D82FBE835}" presName="text4" presStyleLbl="fgAcc4" presStyleIdx="0" presStyleCnt="2" custScaleX="162372">
        <dgm:presLayoutVars>
          <dgm:chPref val="3"/>
        </dgm:presLayoutVars>
      </dgm:prSet>
      <dgm:spPr/>
      <dgm:t>
        <a:bodyPr/>
        <a:lstStyle/>
        <a:p>
          <a:endParaRPr lang="en-US"/>
        </a:p>
      </dgm:t>
    </dgm:pt>
    <dgm:pt modelId="{8A167922-A674-3E4B-8329-8977C1C70261}" type="pres">
      <dgm:prSet presAssocID="{9C2BE76E-5378-C54D-9D1B-5F3D82FBE835}" presName="hierChild5" presStyleCnt="0"/>
      <dgm:spPr/>
      <dgm:t>
        <a:bodyPr/>
        <a:lstStyle/>
        <a:p>
          <a:endParaRPr lang="en-US"/>
        </a:p>
      </dgm:t>
    </dgm:pt>
    <dgm:pt modelId="{EBB4544C-E271-6147-A92D-0ADE93C75EA4}" type="pres">
      <dgm:prSet presAssocID="{DE9D23E2-91AE-504F-B7E2-DCBD691272F7}" presName="Name23" presStyleLbl="parChTrans1D4" presStyleIdx="1" presStyleCnt="2"/>
      <dgm:spPr/>
      <dgm:t>
        <a:bodyPr/>
        <a:lstStyle/>
        <a:p>
          <a:endParaRPr lang="en-US"/>
        </a:p>
      </dgm:t>
    </dgm:pt>
    <dgm:pt modelId="{36A0543A-0C06-6241-91D2-32DDADFCD5CB}" type="pres">
      <dgm:prSet presAssocID="{F2743140-4095-1B4E-881E-8C0CDB649211}" presName="hierRoot4" presStyleCnt="0"/>
      <dgm:spPr/>
      <dgm:t>
        <a:bodyPr/>
        <a:lstStyle/>
        <a:p>
          <a:endParaRPr lang="en-US"/>
        </a:p>
      </dgm:t>
    </dgm:pt>
    <dgm:pt modelId="{295F20D4-BAC6-9E42-91A0-BB8437343909}" type="pres">
      <dgm:prSet presAssocID="{F2743140-4095-1B4E-881E-8C0CDB649211}" presName="composite4" presStyleCnt="0"/>
      <dgm:spPr/>
      <dgm:t>
        <a:bodyPr/>
        <a:lstStyle/>
        <a:p>
          <a:endParaRPr lang="en-US"/>
        </a:p>
      </dgm:t>
    </dgm:pt>
    <dgm:pt modelId="{F0E6C605-BADA-1343-A6E2-E52B58011A2C}" type="pres">
      <dgm:prSet presAssocID="{F2743140-4095-1B4E-881E-8C0CDB649211}" presName="background4" presStyleLbl="asst1" presStyleIdx="4" presStyleCnt="6"/>
      <dgm:spPr/>
      <dgm:t>
        <a:bodyPr/>
        <a:lstStyle/>
        <a:p>
          <a:endParaRPr lang="en-US"/>
        </a:p>
      </dgm:t>
    </dgm:pt>
    <dgm:pt modelId="{FF8013DE-F65B-334C-BBDB-3A4601909784}" type="pres">
      <dgm:prSet presAssocID="{F2743140-4095-1B4E-881E-8C0CDB649211}" presName="text4" presStyleLbl="fgAcc4" presStyleIdx="1" presStyleCnt="2" custScaleX="162372">
        <dgm:presLayoutVars>
          <dgm:chPref val="3"/>
        </dgm:presLayoutVars>
      </dgm:prSet>
      <dgm:spPr/>
      <dgm:t>
        <a:bodyPr/>
        <a:lstStyle/>
        <a:p>
          <a:endParaRPr lang="en-US"/>
        </a:p>
      </dgm:t>
    </dgm:pt>
    <dgm:pt modelId="{09C53159-24CB-D847-B68E-51F48598A66F}" type="pres">
      <dgm:prSet presAssocID="{F2743140-4095-1B4E-881E-8C0CDB649211}" presName="hierChild5" presStyleCnt="0"/>
      <dgm:spPr/>
      <dgm:t>
        <a:bodyPr/>
        <a:lstStyle/>
        <a:p>
          <a:endParaRPr lang="en-US"/>
        </a:p>
      </dgm:t>
    </dgm:pt>
    <dgm:pt modelId="{3DBBDF6F-C2DC-AD43-BED1-60EC65646A92}" type="pres">
      <dgm:prSet presAssocID="{E9748A2C-5DD3-5A41-872D-2D2ABEE2F42E}" presName="Name10" presStyleLbl="parChTrans1D2" presStyleIdx="1" presStyleCnt="2"/>
      <dgm:spPr/>
      <dgm:t>
        <a:bodyPr/>
        <a:lstStyle/>
        <a:p>
          <a:endParaRPr lang="en-US"/>
        </a:p>
      </dgm:t>
    </dgm:pt>
    <dgm:pt modelId="{5E696291-0DA0-D94D-86ED-29220D6E1D61}" type="pres">
      <dgm:prSet presAssocID="{91C8EBFC-32C7-8741-94A4-034004011149}" presName="hierRoot2" presStyleCnt="0"/>
      <dgm:spPr/>
      <dgm:t>
        <a:bodyPr/>
        <a:lstStyle/>
        <a:p>
          <a:endParaRPr lang="en-US"/>
        </a:p>
      </dgm:t>
    </dgm:pt>
    <dgm:pt modelId="{747E9B44-C870-734E-A85A-29073AF9B591}" type="pres">
      <dgm:prSet presAssocID="{91C8EBFC-32C7-8741-94A4-034004011149}" presName="composite2" presStyleCnt="0"/>
      <dgm:spPr/>
      <dgm:t>
        <a:bodyPr/>
        <a:lstStyle/>
        <a:p>
          <a:endParaRPr lang="en-US"/>
        </a:p>
      </dgm:t>
    </dgm:pt>
    <dgm:pt modelId="{6CB2321F-3DDB-4543-825E-40354EF730AD}" type="pres">
      <dgm:prSet presAssocID="{91C8EBFC-32C7-8741-94A4-034004011149}" presName="background2" presStyleLbl="asst1" presStyleIdx="5" presStyleCnt="6"/>
      <dgm:spPr/>
      <dgm:t>
        <a:bodyPr/>
        <a:lstStyle/>
        <a:p>
          <a:endParaRPr lang="en-US"/>
        </a:p>
      </dgm:t>
    </dgm:pt>
    <dgm:pt modelId="{8CE12734-27F4-AB4F-8D16-E30DF91E6BED}" type="pres">
      <dgm:prSet presAssocID="{91C8EBFC-32C7-8741-94A4-034004011149}" presName="text2" presStyleLbl="fgAcc2" presStyleIdx="1" presStyleCnt="2" custScaleX="162372">
        <dgm:presLayoutVars>
          <dgm:chPref val="3"/>
        </dgm:presLayoutVars>
      </dgm:prSet>
      <dgm:spPr/>
      <dgm:t>
        <a:bodyPr/>
        <a:lstStyle/>
        <a:p>
          <a:endParaRPr lang="en-US"/>
        </a:p>
      </dgm:t>
    </dgm:pt>
    <dgm:pt modelId="{E6D4B4D1-F1CD-8E4C-B1EF-67C96C83C598}" type="pres">
      <dgm:prSet presAssocID="{91C8EBFC-32C7-8741-94A4-034004011149}" presName="hierChild3" presStyleCnt="0"/>
      <dgm:spPr/>
      <dgm:t>
        <a:bodyPr/>
        <a:lstStyle/>
        <a:p>
          <a:endParaRPr lang="en-US"/>
        </a:p>
      </dgm:t>
    </dgm:pt>
  </dgm:ptLst>
  <dgm:cxnLst>
    <dgm:cxn modelId="{D981CF0F-8016-054C-AC70-9CC57B63803D}" type="presOf" srcId="{3FB02DE8-BD52-C34D-8DB2-3D441D26D454}" destId="{95DD8796-C1D6-EE44-9869-F5661F3F8B5F}" srcOrd="0" destOrd="0" presId="urn:microsoft.com/office/officeart/2005/8/layout/hierarchy1"/>
    <dgm:cxn modelId="{82C190C5-5EAF-324D-BC4A-4C82DE6C843A}" type="presOf" srcId="{916A5F52-697C-A947-BF9E-97258BA6FD0C}" destId="{9452356D-D5F9-024D-8E0A-B11E01C245D2}" srcOrd="0" destOrd="0" presId="urn:microsoft.com/office/officeart/2005/8/layout/hierarchy1"/>
    <dgm:cxn modelId="{51345165-BAF0-B341-A841-6F5A02AF8D87}" srcId="{9651EB0D-39B8-224A-946A-B2358C067B70}" destId="{F2743140-4095-1B4E-881E-8C0CDB649211}" srcOrd="1" destOrd="0" parTransId="{DE9D23E2-91AE-504F-B7E2-DCBD691272F7}" sibTransId="{C7CC0452-6FCC-4A4A-94AD-43D0E2A81D1A}"/>
    <dgm:cxn modelId="{15ED87B5-6B6A-FD44-A5B2-A6D1AAABC311}" type="presOf" srcId="{2CD788E8-8170-8C4B-A06A-0CFB8AE8CA01}" destId="{D8E45DDC-3E8E-3243-8D1B-361551FA462D}" srcOrd="0" destOrd="0" presId="urn:microsoft.com/office/officeart/2005/8/layout/hierarchy1"/>
    <dgm:cxn modelId="{7412D4BB-AF84-EA47-A925-C04B60ED8C02}" srcId="{2CD788E8-8170-8C4B-A06A-0CFB8AE8CA01}" destId="{9651EB0D-39B8-224A-946A-B2358C067B70}" srcOrd="1" destOrd="0" parTransId="{D3EA955C-41D1-2A49-A8FA-0299FEB514EE}" sibTransId="{85FB3BCF-4B2C-3A47-867A-864953FF6229}"/>
    <dgm:cxn modelId="{849EB0F7-EF54-5B4C-8954-81A5FE8E4D3A}" srcId="{19F93EBA-D9C0-4C47-B7BE-0B44A0DDADBF}" destId="{2CD788E8-8170-8C4B-A06A-0CFB8AE8CA01}" srcOrd="0" destOrd="0" parTransId="{916A5F52-697C-A947-BF9E-97258BA6FD0C}" sibTransId="{69159D2A-03FE-E84B-B3ED-4D21485F7CC6}"/>
    <dgm:cxn modelId="{81FB8BD9-6CFE-3441-AD57-4C0CD2007196}" type="presOf" srcId="{4BA679D7-597C-6A4D-90D4-EEA40A33BBE0}" destId="{E85188AF-6B0B-2842-9981-C8A370795369}" srcOrd="0" destOrd="0" presId="urn:microsoft.com/office/officeart/2005/8/layout/hierarchy1"/>
    <dgm:cxn modelId="{EF6EE0F9-7ADC-FF4D-A0F3-F3C25CCD610A}" type="presOf" srcId="{9651EB0D-39B8-224A-946A-B2358C067B70}" destId="{66131503-63ED-4540-8502-6A48CD18ED03}" srcOrd="0" destOrd="0" presId="urn:microsoft.com/office/officeart/2005/8/layout/hierarchy1"/>
    <dgm:cxn modelId="{B783C317-0C42-8541-B481-5F11E55539F2}" srcId="{93879B3B-8945-8C4D-BB5E-24FD2541BC85}" destId="{19F93EBA-D9C0-4C47-B7BE-0B44A0DDADBF}" srcOrd="0" destOrd="0" parTransId="{1BDD40A1-7435-B848-A092-9953001214EE}" sibTransId="{8DDA6EC0-74EC-C748-A62C-37B1267E369D}"/>
    <dgm:cxn modelId="{A427A668-8D65-2D41-A778-94C3F4599AFF}" type="presOf" srcId="{9C2BE76E-5378-C54D-9D1B-5F3D82FBE835}" destId="{D8FD5D50-6D6C-0E4C-A837-1DDE12D05237}" srcOrd="0" destOrd="0" presId="urn:microsoft.com/office/officeart/2005/8/layout/hierarchy1"/>
    <dgm:cxn modelId="{1220F926-5230-B54C-A7EA-5812CC87ACAE}" type="presOf" srcId="{DE9D23E2-91AE-504F-B7E2-DCBD691272F7}" destId="{EBB4544C-E271-6147-A92D-0ADE93C75EA4}" srcOrd="0" destOrd="0" presId="urn:microsoft.com/office/officeart/2005/8/layout/hierarchy1"/>
    <dgm:cxn modelId="{F5A54F98-FA8E-8143-BFC9-E70C7C83DF59}" srcId="{19F93EBA-D9C0-4C47-B7BE-0B44A0DDADBF}" destId="{91C8EBFC-32C7-8741-94A4-034004011149}" srcOrd="1" destOrd="0" parTransId="{E9748A2C-5DD3-5A41-872D-2D2ABEE2F42E}" sibTransId="{5873B1AA-7D42-1F42-AD3F-AAFB9D1D4E83}"/>
    <dgm:cxn modelId="{883B8AE1-E3C6-8E4B-8AE5-B14364C2A0F5}" srcId="{9651EB0D-39B8-224A-946A-B2358C067B70}" destId="{9C2BE76E-5378-C54D-9D1B-5F3D82FBE835}" srcOrd="0" destOrd="0" parTransId="{3FB02DE8-BD52-C34D-8DB2-3D441D26D454}" sibTransId="{0EEEB716-8B9F-0447-949A-8E709E4DDC3F}"/>
    <dgm:cxn modelId="{3E077C88-9883-5143-A306-8B223074B86C}" type="presOf" srcId="{BCB4E948-63F6-AB42-A878-162B6CD84C1F}" destId="{B78A597E-23B3-1049-A01A-9F535DCF17C1}" srcOrd="0" destOrd="0" presId="urn:microsoft.com/office/officeart/2005/8/layout/hierarchy1"/>
    <dgm:cxn modelId="{AE7E2314-11D6-F140-9C27-08C15FBE5E86}" type="presOf" srcId="{D3EA955C-41D1-2A49-A8FA-0299FEB514EE}" destId="{AEA16479-9E7F-A941-9B3F-EA82653ABA15}" srcOrd="0" destOrd="0" presId="urn:microsoft.com/office/officeart/2005/8/layout/hierarchy1"/>
    <dgm:cxn modelId="{22A8E7C4-5A64-CE4F-B41B-0271025BE1E2}" type="presOf" srcId="{F2743140-4095-1B4E-881E-8C0CDB649211}" destId="{FF8013DE-F65B-334C-BBDB-3A4601909784}" srcOrd="0" destOrd="0" presId="urn:microsoft.com/office/officeart/2005/8/layout/hierarchy1"/>
    <dgm:cxn modelId="{A1B9981C-D7ED-9A4D-B005-1DD6EA95B6B0}" srcId="{2CD788E8-8170-8C4B-A06A-0CFB8AE8CA01}" destId="{BCB4E948-63F6-AB42-A878-162B6CD84C1F}" srcOrd="0" destOrd="0" parTransId="{4BA679D7-597C-6A4D-90D4-EEA40A33BBE0}" sibTransId="{C903977C-175D-314B-809E-C59BC26E998A}"/>
    <dgm:cxn modelId="{F5897EE7-C7D9-0744-821A-A36A5A1FBFDF}" type="presOf" srcId="{91C8EBFC-32C7-8741-94A4-034004011149}" destId="{8CE12734-27F4-AB4F-8D16-E30DF91E6BED}" srcOrd="0" destOrd="0" presId="urn:microsoft.com/office/officeart/2005/8/layout/hierarchy1"/>
    <dgm:cxn modelId="{E6887414-5B73-F448-8FF6-07CB69EAB015}" type="presOf" srcId="{E9748A2C-5DD3-5A41-872D-2D2ABEE2F42E}" destId="{3DBBDF6F-C2DC-AD43-BED1-60EC65646A92}" srcOrd="0" destOrd="0" presId="urn:microsoft.com/office/officeart/2005/8/layout/hierarchy1"/>
    <dgm:cxn modelId="{623AFEA9-323E-B746-8EC3-6BB3ECE51643}" type="presOf" srcId="{93879B3B-8945-8C4D-BB5E-24FD2541BC85}" destId="{525DECA4-2B3D-564E-9111-B18B72B87AAC}" srcOrd="0" destOrd="0" presId="urn:microsoft.com/office/officeart/2005/8/layout/hierarchy1"/>
    <dgm:cxn modelId="{9754AFDB-22AD-D346-A7A0-AD0820BB5F50}" type="presOf" srcId="{19F93EBA-D9C0-4C47-B7BE-0B44A0DDADBF}" destId="{3F71AA5E-DB92-5241-8683-550A3668A98A}" srcOrd="0" destOrd="0" presId="urn:microsoft.com/office/officeart/2005/8/layout/hierarchy1"/>
    <dgm:cxn modelId="{50E9A3A8-4DB5-7A4F-B036-2319B5F5A803}" type="presParOf" srcId="{525DECA4-2B3D-564E-9111-B18B72B87AAC}" destId="{3259DDE7-D492-CE49-B945-E9E98812B2A2}" srcOrd="0" destOrd="0" presId="urn:microsoft.com/office/officeart/2005/8/layout/hierarchy1"/>
    <dgm:cxn modelId="{C107EA55-DF0A-054A-8E8F-A0EC4DDE07A2}" type="presParOf" srcId="{3259DDE7-D492-CE49-B945-E9E98812B2A2}" destId="{2A79DFBF-5DAD-8042-BFC0-887F8F85DB90}" srcOrd="0" destOrd="0" presId="urn:microsoft.com/office/officeart/2005/8/layout/hierarchy1"/>
    <dgm:cxn modelId="{00574C02-B6FB-1E46-A851-865DEA609025}" type="presParOf" srcId="{2A79DFBF-5DAD-8042-BFC0-887F8F85DB90}" destId="{626D55D9-C3F1-4E40-BAA3-842EECDA1E65}" srcOrd="0" destOrd="0" presId="urn:microsoft.com/office/officeart/2005/8/layout/hierarchy1"/>
    <dgm:cxn modelId="{4475964F-DE1B-5241-9051-70017E55F347}" type="presParOf" srcId="{2A79DFBF-5DAD-8042-BFC0-887F8F85DB90}" destId="{3F71AA5E-DB92-5241-8683-550A3668A98A}" srcOrd="1" destOrd="0" presId="urn:microsoft.com/office/officeart/2005/8/layout/hierarchy1"/>
    <dgm:cxn modelId="{50E150A8-8083-924A-94BB-2D960EAC0315}" type="presParOf" srcId="{3259DDE7-D492-CE49-B945-E9E98812B2A2}" destId="{8A4DFAF3-1E04-7844-B174-521460069BB8}" srcOrd="1" destOrd="0" presId="urn:microsoft.com/office/officeart/2005/8/layout/hierarchy1"/>
    <dgm:cxn modelId="{F8D20544-1FF5-294C-9D0B-BE26E71867E6}" type="presParOf" srcId="{8A4DFAF3-1E04-7844-B174-521460069BB8}" destId="{9452356D-D5F9-024D-8E0A-B11E01C245D2}" srcOrd="0" destOrd="0" presId="urn:microsoft.com/office/officeart/2005/8/layout/hierarchy1"/>
    <dgm:cxn modelId="{C9EB8B8F-B4C3-FF49-86CC-1D0605B1B2DA}" type="presParOf" srcId="{8A4DFAF3-1E04-7844-B174-521460069BB8}" destId="{A0453A65-687B-A841-AABE-186D8FB7A05C}" srcOrd="1" destOrd="0" presId="urn:microsoft.com/office/officeart/2005/8/layout/hierarchy1"/>
    <dgm:cxn modelId="{1424C82A-BE77-C043-BB42-30397CF31DEE}" type="presParOf" srcId="{A0453A65-687B-A841-AABE-186D8FB7A05C}" destId="{48B82FA4-6866-6B4A-AD80-F0A28DE4558E}" srcOrd="0" destOrd="0" presId="urn:microsoft.com/office/officeart/2005/8/layout/hierarchy1"/>
    <dgm:cxn modelId="{1EC3DA5C-3A7C-454E-A651-53D15C4E6DE5}" type="presParOf" srcId="{48B82FA4-6866-6B4A-AD80-F0A28DE4558E}" destId="{7D0CC7AF-14B2-8E4E-902B-184FB1986E9D}" srcOrd="0" destOrd="0" presId="urn:microsoft.com/office/officeart/2005/8/layout/hierarchy1"/>
    <dgm:cxn modelId="{905EC92C-DBB1-584D-8393-CF877D9D2D0B}" type="presParOf" srcId="{48B82FA4-6866-6B4A-AD80-F0A28DE4558E}" destId="{D8E45DDC-3E8E-3243-8D1B-361551FA462D}" srcOrd="1" destOrd="0" presId="urn:microsoft.com/office/officeart/2005/8/layout/hierarchy1"/>
    <dgm:cxn modelId="{2ABB85C1-3E4B-974E-8717-22D35D58FE44}" type="presParOf" srcId="{A0453A65-687B-A841-AABE-186D8FB7A05C}" destId="{C86A0661-807E-8040-BDFD-1202C064A6EE}" srcOrd="1" destOrd="0" presId="urn:microsoft.com/office/officeart/2005/8/layout/hierarchy1"/>
    <dgm:cxn modelId="{4FDCBD4F-7081-9C4D-A8E8-65F8FCF9473C}" type="presParOf" srcId="{C86A0661-807E-8040-BDFD-1202C064A6EE}" destId="{E85188AF-6B0B-2842-9981-C8A370795369}" srcOrd="0" destOrd="0" presId="urn:microsoft.com/office/officeart/2005/8/layout/hierarchy1"/>
    <dgm:cxn modelId="{3FFFA37C-6835-8747-A077-18AA834E54DE}" type="presParOf" srcId="{C86A0661-807E-8040-BDFD-1202C064A6EE}" destId="{C0DCC7C4-6928-0743-AA1A-A49D69C599BF}" srcOrd="1" destOrd="0" presId="urn:microsoft.com/office/officeart/2005/8/layout/hierarchy1"/>
    <dgm:cxn modelId="{B39E3D60-D8FF-1044-91EE-609ED9C42AB9}" type="presParOf" srcId="{C0DCC7C4-6928-0743-AA1A-A49D69C599BF}" destId="{4FC3C838-3032-934D-A3B6-0E71CF1057C1}" srcOrd="0" destOrd="0" presId="urn:microsoft.com/office/officeart/2005/8/layout/hierarchy1"/>
    <dgm:cxn modelId="{5F1F295B-50FB-304F-9EED-65044664B343}" type="presParOf" srcId="{4FC3C838-3032-934D-A3B6-0E71CF1057C1}" destId="{9A7EFB90-34EE-DF49-BB36-14528FB2A414}" srcOrd="0" destOrd="0" presId="urn:microsoft.com/office/officeart/2005/8/layout/hierarchy1"/>
    <dgm:cxn modelId="{011017B3-8DD3-BA49-B2FA-82FE87F79DC3}" type="presParOf" srcId="{4FC3C838-3032-934D-A3B6-0E71CF1057C1}" destId="{B78A597E-23B3-1049-A01A-9F535DCF17C1}" srcOrd="1" destOrd="0" presId="urn:microsoft.com/office/officeart/2005/8/layout/hierarchy1"/>
    <dgm:cxn modelId="{40A1458B-552B-0C43-BA11-B5D192322792}" type="presParOf" srcId="{C0DCC7C4-6928-0743-AA1A-A49D69C599BF}" destId="{B0EDD2F8-521D-B74D-BBBE-4AE1C201791B}" srcOrd="1" destOrd="0" presId="urn:microsoft.com/office/officeart/2005/8/layout/hierarchy1"/>
    <dgm:cxn modelId="{26A52D21-EBD8-934A-9E2D-2832630A0AE2}" type="presParOf" srcId="{C86A0661-807E-8040-BDFD-1202C064A6EE}" destId="{AEA16479-9E7F-A941-9B3F-EA82653ABA15}" srcOrd="2" destOrd="0" presId="urn:microsoft.com/office/officeart/2005/8/layout/hierarchy1"/>
    <dgm:cxn modelId="{D0DF8687-7ACE-1049-9CD3-146178E3334F}" type="presParOf" srcId="{C86A0661-807E-8040-BDFD-1202C064A6EE}" destId="{A2CAC864-72D1-024F-ADD1-9896D3528A0E}" srcOrd="3" destOrd="0" presId="urn:microsoft.com/office/officeart/2005/8/layout/hierarchy1"/>
    <dgm:cxn modelId="{7693E84C-E1E5-C24F-AF81-C84E59826CC8}" type="presParOf" srcId="{A2CAC864-72D1-024F-ADD1-9896D3528A0E}" destId="{14B523CA-8775-864B-9396-41EAE5665CB4}" srcOrd="0" destOrd="0" presId="urn:microsoft.com/office/officeart/2005/8/layout/hierarchy1"/>
    <dgm:cxn modelId="{048AA74B-10C8-F04E-BBB3-CFFEA6942FC5}" type="presParOf" srcId="{14B523CA-8775-864B-9396-41EAE5665CB4}" destId="{199B6F96-2AA2-4B4C-AB7F-FC2B87FD9AB7}" srcOrd="0" destOrd="0" presId="urn:microsoft.com/office/officeart/2005/8/layout/hierarchy1"/>
    <dgm:cxn modelId="{57346C51-0E71-E843-870A-524EE50A900E}" type="presParOf" srcId="{14B523CA-8775-864B-9396-41EAE5665CB4}" destId="{66131503-63ED-4540-8502-6A48CD18ED03}" srcOrd="1" destOrd="0" presId="urn:microsoft.com/office/officeart/2005/8/layout/hierarchy1"/>
    <dgm:cxn modelId="{082743FD-57B3-5949-BFB1-67E29F44E727}" type="presParOf" srcId="{A2CAC864-72D1-024F-ADD1-9896D3528A0E}" destId="{50DFB2EC-C181-E74B-9261-895F5A4F3C49}" srcOrd="1" destOrd="0" presId="urn:microsoft.com/office/officeart/2005/8/layout/hierarchy1"/>
    <dgm:cxn modelId="{532DC12B-C87A-3742-AA76-55B2EDB5E068}" type="presParOf" srcId="{50DFB2EC-C181-E74B-9261-895F5A4F3C49}" destId="{95DD8796-C1D6-EE44-9869-F5661F3F8B5F}" srcOrd="0" destOrd="0" presId="urn:microsoft.com/office/officeart/2005/8/layout/hierarchy1"/>
    <dgm:cxn modelId="{D3018514-1623-3F43-B0C6-1038A686851A}" type="presParOf" srcId="{50DFB2EC-C181-E74B-9261-895F5A4F3C49}" destId="{3A5D0533-E7CB-A94C-AF30-F3A4138E152E}" srcOrd="1" destOrd="0" presId="urn:microsoft.com/office/officeart/2005/8/layout/hierarchy1"/>
    <dgm:cxn modelId="{D694C2B0-9344-5640-8259-746781CBA400}" type="presParOf" srcId="{3A5D0533-E7CB-A94C-AF30-F3A4138E152E}" destId="{B9D77B5F-DBD7-B04E-B6D4-A72D0100499F}" srcOrd="0" destOrd="0" presId="urn:microsoft.com/office/officeart/2005/8/layout/hierarchy1"/>
    <dgm:cxn modelId="{15A70433-7E70-C340-81BF-1A63C807DE95}" type="presParOf" srcId="{B9D77B5F-DBD7-B04E-B6D4-A72D0100499F}" destId="{1C657837-9A36-1543-B1A8-F6D9F73C8C9E}" srcOrd="0" destOrd="0" presId="urn:microsoft.com/office/officeart/2005/8/layout/hierarchy1"/>
    <dgm:cxn modelId="{EFD59B30-C649-DF45-88D1-E8ADD58101BF}" type="presParOf" srcId="{B9D77B5F-DBD7-B04E-B6D4-A72D0100499F}" destId="{D8FD5D50-6D6C-0E4C-A837-1DDE12D05237}" srcOrd="1" destOrd="0" presId="urn:microsoft.com/office/officeart/2005/8/layout/hierarchy1"/>
    <dgm:cxn modelId="{AA155D0B-EB3B-954D-B341-5E4F196345A7}" type="presParOf" srcId="{3A5D0533-E7CB-A94C-AF30-F3A4138E152E}" destId="{8A167922-A674-3E4B-8329-8977C1C70261}" srcOrd="1" destOrd="0" presId="urn:microsoft.com/office/officeart/2005/8/layout/hierarchy1"/>
    <dgm:cxn modelId="{150C901C-6AB2-FC47-BDAD-6464F42C5341}" type="presParOf" srcId="{50DFB2EC-C181-E74B-9261-895F5A4F3C49}" destId="{EBB4544C-E271-6147-A92D-0ADE93C75EA4}" srcOrd="2" destOrd="0" presId="urn:microsoft.com/office/officeart/2005/8/layout/hierarchy1"/>
    <dgm:cxn modelId="{5DFD6CD0-9CF2-6D45-B042-4ACA18D189C8}" type="presParOf" srcId="{50DFB2EC-C181-E74B-9261-895F5A4F3C49}" destId="{36A0543A-0C06-6241-91D2-32DDADFCD5CB}" srcOrd="3" destOrd="0" presId="urn:microsoft.com/office/officeart/2005/8/layout/hierarchy1"/>
    <dgm:cxn modelId="{C4714870-98DD-F846-BDD5-79E3787F1CEC}" type="presParOf" srcId="{36A0543A-0C06-6241-91D2-32DDADFCD5CB}" destId="{295F20D4-BAC6-9E42-91A0-BB8437343909}" srcOrd="0" destOrd="0" presId="urn:microsoft.com/office/officeart/2005/8/layout/hierarchy1"/>
    <dgm:cxn modelId="{E348E034-2344-CF4A-BA0A-FA127BA02E5B}" type="presParOf" srcId="{295F20D4-BAC6-9E42-91A0-BB8437343909}" destId="{F0E6C605-BADA-1343-A6E2-E52B58011A2C}" srcOrd="0" destOrd="0" presId="urn:microsoft.com/office/officeart/2005/8/layout/hierarchy1"/>
    <dgm:cxn modelId="{88431201-5653-8B4D-94D9-35A263FCE09E}" type="presParOf" srcId="{295F20D4-BAC6-9E42-91A0-BB8437343909}" destId="{FF8013DE-F65B-334C-BBDB-3A4601909784}" srcOrd="1" destOrd="0" presId="urn:microsoft.com/office/officeart/2005/8/layout/hierarchy1"/>
    <dgm:cxn modelId="{D2F13BB2-46D5-8945-BFE7-07D88A1BD822}" type="presParOf" srcId="{36A0543A-0C06-6241-91D2-32DDADFCD5CB}" destId="{09C53159-24CB-D847-B68E-51F48598A66F}" srcOrd="1" destOrd="0" presId="urn:microsoft.com/office/officeart/2005/8/layout/hierarchy1"/>
    <dgm:cxn modelId="{0A60F8BC-1B54-2741-AE89-408CD6DC8A86}" type="presParOf" srcId="{8A4DFAF3-1E04-7844-B174-521460069BB8}" destId="{3DBBDF6F-C2DC-AD43-BED1-60EC65646A92}" srcOrd="2" destOrd="0" presId="urn:microsoft.com/office/officeart/2005/8/layout/hierarchy1"/>
    <dgm:cxn modelId="{B6FC367D-7812-7B4D-8825-8C4C0665FFB7}" type="presParOf" srcId="{8A4DFAF3-1E04-7844-B174-521460069BB8}" destId="{5E696291-0DA0-D94D-86ED-29220D6E1D61}" srcOrd="3" destOrd="0" presId="urn:microsoft.com/office/officeart/2005/8/layout/hierarchy1"/>
    <dgm:cxn modelId="{2CB665F4-6DAE-5A4D-A32C-FE32FCAEEF3A}" type="presParOf" srcId="{5E696291-0DA0-D94D-86ED-29220D6E1D61}" destId="{747E9B44-C870-734E-A85A-29073AF9B591}" srcOrd="0" destOrd="0" presId="urn:microsoft.com/office/officeart/2005/8/layout/hierarchy1"/>
    <dgm:cxn modelId="{1CF212C2-DE2D-D548-A54D-01F663EB0485}" type="presParOf" srcId="{747E9B44-C870-734E-A85A-29073AF9B591}" destId="{6CB2321F-3DDB-4543-825E-40354EF730AD}" srcOrd="0" destOrd="0" presId="urn:microsoft.com/office/officeart/2005/8/layout/hierarchy1"/>
    <dgm:cxn modelId="{0290061A-ACBE-184D-93C6-BA3D560222AF}" type="presParOf" srcId="{747E9B44-C870-734E-A85A-29073AF9B591}" destId="{8CE12734-27F4-AB4F-8D16-E30DF91E6BED}" srcOrd="1" destOrd="0" presId="urn:microsoft.com/office/officeart/2005/8/layout/hierarchy1"/>
    <dgm:cxn modelId="{AC9CA74B-A948-344A-9A58-FDF89AAF12B8}" type="presParOf" srcId="{5E696291-0DA0-D94D-86ED-29220D6E1D61}" destId="{E6D4B4D1-F1CD-8E4C-B1EF-67C96C83C59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879B3B-8945-8C4D-BB5E-24FD2541BC85}" type="doc">
      <dgm:prSet loTypeId="urn:microsoft.com/office/officeart/2005/8/layout/hierarchy1" loCatId="" qsTypeId="urn:microsoft.com/office/officeart/2005/8/quickstyle/simple1" qsCatId="simple" csTypeId="urn:microsoft.com/office/officeart/2005/8/colors/accent1_5" csCatId="accent1" phldr="1"/>
      <dgm:spPr/>
      <dgm:t>
        <a:bodyPr/>
        <a:lstStyle/>
        <a:p>
          <a:endParaRPr lang="en-US"/>
        </a:p>
      </dgm:t>
    </dgm:pt>
    <dgm:pt modelId="{19F93EBA-D9C0-4C47-B7BE-0B44A0DDADBF}">
      <dgm:prSet phldrT="[Text]" custT="1"/>
      <dgm:spPr/>
      <dgm:t>
        <a:bodyPr/>
        <a:lstStyle/>
        <a:p>
          <a:r>
            <a:rPr lang="en-US" sz="1800" dirty="0" smtClean="0"/>
            <a:t>Are staff implementing PCBS with fidelity?</a:t>
          </a:r>
          <a:endParaRPr lang="en-US" sz="1800" dirty="0"/>
        </a:p>
      </dgm:t>
    </dgm:pt>
    <dgm:pt modelId="{1BDD40A1-7435-B848-A092-9953001214EE}" type="parTrans" cxnId="{B783C317-0C42-8541-B481-5F11E55539F2}">
      <dgm:prSet/>
      <dgm:spPr/>
      <dgm:t>
        <a:bodyPr/>
        <a:lstStyle/>
        <a:p>
          <a:endParaRPr lang="en-US" sz="2000"/>
        </a:p>
      </dgm:t>
    </dgm:pt>
    <dgm:pt modelId="{8DDA6EC0-74EC-C748-A62C-37B1267E369D}" type="sibTrans" cxnId="{B783C317-0C42-8541-B481-5F11E55539F2}">
      <dgm:prSet/>
      <dgm:spPr/>
      <dgm:t>
        <a:bodyPr/>
        <a:lstStyle/>
        <a:p>
          <a:endParaRPr lang="en-US" sz="2000"/>
        </a:p>
      </dgm:t>
    </dgm:pt>
    <dgm:pt modelId="{2CD788E8-8170-8C4B-A06A-0CFB8AE8CA01}" type="asst">
      <dgm:prSet phldrT="[Text]" custT="1"/>
      <dgm:spPr/>
      <dgm:t>
        <a:bodyPr/>
        <a:lstStyle/>
        <a:p>
          <a:r>
            <a:rPr lang="en-US" sz="1800" dirty="0" smtClean="0"/>
            <a:t>Determine the number of classrooms needing support (many or a few)</a:t>
          </a:r>
          <a:endParaRPr lang="en-US" sz="1800" dirty="0"/>
        </a:p>
      </dgm:t>
    </dgm:pt>
    <dgm:pt modelId="{916A5F52-697C-A947-BF9E-97258BA6FD0C}" type="parTrans" cxnId="{849EB0F7-EF54-5B4C-8954-81A5FE8E4D3A}">
      <dgm:prSet/>
      <dgm:spPr/>
      <dgm:t>
        <a:bodyPr/>
        <a:lstStyle/>
        <a:p>
          <a:endParaRPr lang="en-US" sz="2000"/>
        </a:p>
      </dgm:t>
    </dgm:pt>
    <dgm:pt modelId="{69159D2A-03FE-E84B-B3ED-4D21485F7CC6}" type="sibTrans" cxnId="{849EB0F7-EF54-5B4C-8954-81A5FE8E4D3A}">
      <dgm:prSet/>
      <dgm:spPr/>
      <dgm:t>
        <a:bodyPr/>
        <a:lstStyle/>
        <a:p>
          <a:endParaRPr lang="en-US" sz="2000"/>
        </a:p>
      </dgm:t>
    </dgm:pt>
    <dgm:pt modelId="{BCB4E948-63F6-AB42-A878-162B6CD84C1F}" type="asst">
      <dgm:prSet custT="1"/>
      <dgm:spPr/>
      <dgm:t>
        <a:bodyPr/>
        <a:lstStyle/>
        <a:p>
          <a:r>
            <a:rPr lang="en-US" sz="1800" dirty="0" smtClean="0"/>
            <a:t>Review and adjust universal support</a:t>
          </a:r>
          <a:endParaRPr lang="en-US" sz="1800" dirty="0"/>
        </a:p>
      </dgm:t>
    </dgm:pt>
    <dgm:pt modelId="{4BA679D7-597C-6A4D-90D4-EEA40A33BBE0}" type="parTrans" cxnId="{A1B9981C-D7ED-9A4D-B005-1DD6EA95B6B0}">
      <dgm:prSet/>
      <dgm:spPr/>
      <dgm:t>
        <a:bodyPr/>
        <a:lstStyle/>
        <a:p>
          <a:endParaRPr lang="en-US" sz="2000"/>
        </a:p>
      </dgm:t>
    </dgm:pt>
    <dgm:pt modelId="{C903977C-175D-314B-809E-C59BC26E998A}" type="sibTrans" cxnId="{A1B9981C-D7ED-9A4D-B005-1DD6EA95B6B0}">
      <dgm:prSet/>
      <dgm:spPr/>
      <dgm:t>
        <a:bodyPr/>
        <a:lstStyle/>
        <a:p>
          <a:endParaRPr lang="en-US" sz="2000"/>
        </a:p>
      </dgm:t>
    </dgm:pt>
    <dgm:pt modelId="{9651EB0D-39B8-224A-946A-B2358C067B70}" type="asst">
      <dgm:prSet custT="1"/>
      <dgm:spPr/>
      <dgm:t>
        <a:bodyPr/>
        <a:lstStyle/>
        <a:p>
          <a:r>
            <a:rPr lang="en-US" sz="1800" dirty="0" smtClean="0"/>
            <a:t>Determine type and severity of implementation changes (minor or major)</a:t>
          </a:r>
          <a:endParaRPr lang="en-US" sz="1800" dirty="0"/>
        </a:p>
      </dgm:t>
    </dgm:pt>
    <dgm:pt modelId="{D3EA955C-41D1-2A49-A8FA-0299FEB514EE}" type="parTrans" cxnId="{7412D4BB-AF84-EA47-A925-C04B60ED8C02}">
      <dgm:prSet/>
      <dgm:spPr/>
      <dgm:t>
        <a:bodyPr/>
        <a:lstStyle/>
        <a:p>
          <a:endParaRPr lang="en-US" sz="2000"/>
        </a:p>
      </dgm:t>
    </dgm:pt>
    <dgm:pt modelId="{85FB3BCF-4B2C-3A47-867A-864953FF6229}" type="sibTrans" cxnId="{7412D4BB-AF84-EA47-A925-C04B60ED8C02}">
      <dgm:prSet/>
      <dgm:spPr/>
      <dgm:t>
        <a:bodyPr/>
        <a:lstStyle/>
        <a:p>
          <a:endParaRPr lang="en-US" sz="2000"/>
        </a:p>
      </dgm:t>
    </dgm:pt>
    <dgm:pt modelId="{9C2BE76E-5378-C54D-9D1B-5F3D82FBE835}" type="asst">
      <dgm:prSet custT="1"/>
      <dgm:spPr/>
      <dgm:t>
        <a:bodyPr/>
        <a:lstStyle/>
        <a:p>
          <a:r>
            <a:rPr lang="en-US" sz="1800" b="0" dirty="0" smtClean="0"/>
            <a:t>Provide supplemental support to small groups of staff needing support</a:t>
          </a:r>
          <a:endParaRPr lang="en-US" sz="1800" dirty="0"/>
        </a:p>
      </dgm:t>
    </dgm:pt>
    <dgm:pt modelId="{3FB02DE8-BD52-C34D-8DB2-3D441D26D454}" type="parTrans" cxnId="{883B8AE1-E3C6-8E4B-8AE5-B14364C2A0F5}">
      <dgm:prSet/>
      <dgm:spPr/>
      <dgm:t>
        <a:bodyPr/>
        <a:lstStyle/>
        <a:p>
          <a:endParaRPr lang="en-US" sz="2000"/>
        </a:p>
      </dgm:t>
    </dgm:pt>
    <dgm:pt modelId="{0EEEB716-8B9F-0447-949A-8E709E4DDC3F}" type="sibTrans" cxnId="{883B8AE1-E3C6-8E4B-8AE5-B14364C2A0F5}">
      <dgm:prSet/>
      <dgm:spPr/>
      <dgm:t>
        <a:bodyPr/>
        <a:lstStyle/>
        <a:p>
          <a:endParaRPr lang="en-US" sz="2000"/>
        </a:p>
      </dgm:t>
    </dgm:pt>
    <dgm:pt modelId="{F2743140-4095-1B4E-881E-8C0CDB649211}" type="asst">
      <dgm:prSet custT="1"/>
      <dgm:spPr/>
      <dgm:t>
        <a:bodyPr/>
        <a:lstStyle/>
        <a:p>
          <a:r>
            <a:rPr lang="en-US" sz="1800" dirty="0" smtClean="0"/>
            <a:t>Consider individualized supports and other strategies for staff members needing </a:t>
          </a:r>
          <a:r>
            <a:rPr lang="en-US" sz="1800" smtClean="0"/>
            <a:t>intensified support. </a:t>
          </a:r>
          <a:endParaRPr lang="en-US" sz="1800" dirty="0"/>
        </a:p>
      </dgm:t>
    </dgm:pt>
    <dgm:pt modelId="{DE9D23E2-91AE-504F-B7E2-DCBD691272F7}" type="parTrans" cxnId="{51345165-BAF0-B341-A841-6F5A02AF8D87}">
      <dgm:prSet/>
      <dgm:spPr/>
      <dgm:t>
        <a:bodyPr/>
        <a:lstStyle/>
        <a:p>
          <a:endParaRPr lang="en-US" sz="2000"/>
        </a:p>
      </dgm:t>
    </dgm:pt>
    <dgm:pt modelId="{C7CC0452-6FCC-4A4A-94AD-43D0E2A81D1A}" type="sibTrans" cxnId="{51345165-BAF0-B341-A841-6F5A02AF8D87}">
      <dgm:prSet/>
      <dgm:spPr/>
      <dgm:t>
        <a:bodyPr/>
        <a:lstStyle/>
        <a:p>
          <a:endParaRPr lang="en-US" sz="2000"/>
        </a:p>
      </dgm:t>
    </dgm:pt>
    <dgm:pt modelId="{3C3D2C5E-775D-A04C-BBC2-AF7750B981C6}" type="asst">
      <dgm:prSet custT="1"/>
      <dgm:spPr/>
      <dgm:t>
        <a:bodyPr/>
        <a:lstStyle/>
        <a:p>
          <a:r>
            <a:rPr lang="en-US" sz="1800" dirty="0" smtClean="0"/>
            <a:t>Well done! Monitor outcomes and adjust as needed</a:t>
          </a:r>
          <a:endParaRPr lang="en-US" sz="1800" dirty="0"/>
        </a:p>
      </dgm:t>
    </dgm:pt>
    <dgm:pt modelId="{560C94EE-5B84-5448-99EB-BE3D318A9050}" type="parTrans" cxnId="{4DFE2C4B-E091-EA4B-B072-1EEDEAD10D1A}">
      <dgm:prSet/>
      <dgm:spPr/>
      <dgm:t>
        <a:bodyPr/>
        <a:lstStyle/>
        <a:p>
          <a:endParaRPr lang="en-US"/>
        </a:p>
      </dgm:t>
    </dgm:pt>
    <dgm:pt modelId="{0E606A7C-A824-D545-AF97-B68F8E53A1A5}" type="sibTrans" cxnId="{4DFE2C4B-E091-EA4B-B072-1EEDEAD10D1A}">
      <dgm:prSet/>
      <dgm:spPr/>
      <dgm:t>
        <a:bodyPr/>
        <a:lstStyle/>
        <a:p>
          <a:endParaRPr lang="en-US"/>
        </a:p>
      </dgm:t>
    </dgm:pt>
    <dgm:pt modelId="{525DECA4-2B3D-564E-9111-B18B72B87AAC}" type="pres">
      <dgm:prSet presAssocID="{93879B3B-8945-8C4D-BB5E-24FD2541BC85}" presName="hierChild1" presStyleCnt="0">
        <dgm:presLayoutVars>
          <dgm:chPref val="1"/>
          <dgm:dir/>
          <dgm:animOne val="branch"/>
          <dgm:animLvl val="lvl"/>
          <dgm:resizeHandles/>
        </dgm:presLayoutVars>
      </dgm:prSet>
      <dgm:spPr/>
      <dgm:t>
        <a:bodyPr/>
        <a:lstStyle/>
        <a:p>
          <a:endParaRPr lang="en-US"/>
        </a:p>
      </dgm:t>
    </dgm:pt>
    <dgm:pt modelId="{3259DDE7-D492-CE49-B945-E9E98812B2A2}" type="pres">
      <dgm:prSet presAssocID="{19F93EBA-D9C0-4C47-B7BE-0B44A0DDADBF}" presName="hierRoot1" presStyleCnt="0"/>
      <dgm:spPr/>
      <dgm:t>
        <a:bodyPr/>
        <a:lstStyle/>
        <a:p>
          <a:endParaRPr lang="en-US"/>
        </a:p>
      </dgm:t>
    </dgm:pt>
    <dgm:pt modelId="{2A79DFBF-5DAD-8042-BFC0-887F8F85DB90}" type="pres">
      <dgm:prSet presAssocID="{19F93EBA-D9C0-4C47-B7BE-0B44A0DDADBF}" presName="composite" presStyleCnt="0"/>
      <dgm:spPr/>
      <dgm:t>
        <a:bodyPr/>
        <a:lstStyle/>
        <a:p>
          <a:endParaRPr lang="en-US"/>
        </a:p>
      </dgm:t>
    </dgm:pt>
    <dgm:pt modelId="{626D55D9-C3F1-4E40-BAA3-842EECDA1E65}" type="pres">
      <dgm:prSet presAssocID="{19F93EBA-D9C0-4C47-B7BE-0B44A0DDADBF}" presName="background" presStyleLbl="node0" presStyleIdx="0" presStyleCnt="1"/>
      <dgm:spPr/>
      <dgm:t>
        <a:bodyPr/>
        <a:lstStyle/>
        <a:p>
          <a:endParaRPr lang="en-US"/>
        </a:p>
      </dgm:t>
    </dgm:pt>
    <dgm:pt modelId="{3F71AA5E-DB92-5241-8683-550A3668A98A}" type="pres">
      <dgm:prSet presAssocID="{19F93EBA-D9C0-4C47-B7BE-0B44A0DDADBF}" presName="text" presStyleLbl="fgAcc0" presStyleIdx="0" presStyleCnt="1" custScaleX="162372">
        <dgm:presLayoutVars>
          <dgm:chPref val="3"/>
        </dgm:presLayoutVars>
      </dgm:prSet>
      <dgm:spPr/>
      <dgm:t>
        <a:bodyPr/>
        <a:lstStyle/>
        <a:p>
          <a:endParaRPr lang="en-US"/>
        </a:p>
      </dgm:t>
    </dgm:pt>
    <dgm:pt modelId="{8A4DFAF3-1E04-7844-B174-521460069BB8}" type="pres">
      <dgm:prSet presAssocID="{19F93EBA-D9C0-4C47-B7BE-0B44A0DDADBF}" presName="hierChild2" presStyleCnt="0"/>
      <dgm:spPr/>
      <dgm:t>
        <a:bodyPr/>
        <a:lstStyle/>
        <a:p>
          <a:endParaRPr lang="en-US"/>
        </a:p>
      </dgm:t>
    </dgm:pt>
    <dgm:pt modelId="{3CA51067-4626-A242-B466-B8914FAC3103}" type="pres">
      <dgm:prSet presAssocID="{560C94EE-5B84-5448-99EB-BE3D318A9050}" presName="Name10" presStyleLbl="parChTrans1D2" presStyleIdx="0" presStyleCnt="2"/>
      <dgm:spPr/>
      <dgm:t>
        <a:bodyPr/>
        <a:lstStyle/>
        <a:p>
          <a:endParaRPr lang="en-US"/>
        </a:p>
      </dgm:t>
    </dgm:pt>
    <dgm:pt modelId="{B90FEF87-A99D-FC47-8EA1-87F622F333DD}" type="pres">
      <dgm:prSet presAssocID="{3C3D2C5E-775D-A04C-BBC2-AF7750B981C6}" presName="hierRoot2" presStyleCnt="0"/>
      <dgm:spPr/>
    </dgm:pt>
    <dgm:pt modelId="{5BF793F4-0C65-8647-91C6-562D6D8B17F2}" type="pres">
      <dgm:prSet presAssocID="{3C3D2C5E-775D-A04C-BBC2-AF7750B981C6}" presName="composite2" presStyleCnt="0"/>
      <dgm:spPr/>
    </dgm:pt>
    <dgm:pt modelId="{FF22CE34-A717-0A40-A8AA-2B31ECFFF628}" type="pres">
      <dgm:prSet presAssocID="{3C3D2C5E-775D-A04C-BBC2-AF7750B981C6}" presName="background2" presStyleLbl="asst1" presStyleIdx="0" presStyleCnt="6"/>
      <dgm:spPr/>
    </dgm:pt>
    <dgm:pt modelId="{A68B0684-C8C1-E743-BC4C-0480863FAEE6}" type="pres">
      <dgm:prSet presAssocID="{3C3D2C5E-775D-A04C-BBC2-AF7750B981C6}" presName="text2" presStyleLbl="fgAcc2" presStyleIdx="0" presStyleCnt="2" custScaleX="162372">
        <dgm:presLayoutVars>
          <dgm:chPref val="3"/>
        </dgm:presLayoutVars>
      </dgm:prSet>
      <dgm:spPr/>
      <dgm:t>
        <a:bodyPr/>
        <a:lstStyle/>
        <a:p>
          <a:endParaRPr lang="en-US"/>
        </a:p>
      </dgm:t>
    </dgm:pt>
    <dgm:pt modelId="{779858E7-2102-F349-BD31-EBC691D133F3}" type="pres">
      <dgm:prSet presAssocID="{3C3D2C5E-775D-A04C-BBC2-AF7750B981C6}" presName="hierChild3" presStyleCnt="0"/>
      <dgm:spPr/>
    </dgm:pt>
    <dgm:pt modelId="{9452356D-D5F9-024D-8E0A-B11E01C245D2}" type="pres">
      <dgm:prSet presAssocID="{916A5F52-697C-A947-BF9E-97258BA6FD0C}" presName="Name10" presStyleLbl="parChTrans1D2" presStyleIdx="1" presStyleCnt="2"/>
      <dgm:spPr/>
      <dgm:t>
        <a:bodyPr/>
        <a:lstStyle/>
        <a:p>
          <a:endParaRPr lang="en-US"/>
        </a:p>
      </dgm:t>
    </dgm:pt>
    <dgm:pt modelId="{A0453A65-687B-A841-AABE-186D8FB7A05C}" type="pres">
      <dgm:prSet presAssocID="{2CD788E8-8170-8C4B-A06A-0CFB8AE8CA01}" presName="hierRoot2" presStyleCnt="0"/>
      <dgm:spPr/>
      <dgm:t>
        <a:bodyPr/>
        <a:lstStyle/>
        <a:p>
          <a:endParaRPr lang="en-US"/>
        </a:p>
      </dgm:t>
    </dgm:pt>
    <dgm:pt modelId="{48B82FA4-6866-6B4A-AD80-F0A28DE4558E}" type="pres">
      <dgm:prSet presAssocID="{2CD788E8-8170-8C4B-A06A-0CFB8AE8CA01}" presName="composite2" presStyleCnt="0"/>
      <dgm:spPr/>
      <dgm:t>
        <a:bodyPr/>
        <a:lstStyle/>
        <a:p>
          <a:endParaRPr lang="en-US"/>
        </a:p>
      </dgm:t>
    </dgm:pt>
    <dgm:pt modelId="{7D0CC7AF-14B2-8E4E-902B-184FB1986E9D}" type="pres">
      <dgm:prSet presAssocID="{2CD788E8-8170-8C4B-A06A-0CFB8AE8CA01}" presName="background2" presStyleLbl="asst1" presStyleIdx="1" presStyleCnt="6"/>
      <dgm:spPr/>
      <dgm:t>
        <a:bodyPr/>
        <a:lstStyle/>
        <a:p>
          <a:endParaRPr lang="en-US"/>
        </a:p>
      </dgm:t>
    </dgm:pt>
    <dgm:pt modelId="{D8E45DDC-3E8E-3243-8D1B-361551FA462D}" type="pres">
      <dgm:prSet presAssocID="{2CD788E8-8170-8C4B-A06A-0CFB8AE8CA01}" presName="text2" presStyleLbl="fgAcc2" presStyleIdx="1" presStyleCnt="2" custScaleX="162372">
        <dgm:presLayoutVars>
          <dgm:chPref val="3"/>
        </dgm:presLayoutVars>
      </dgm:prSet>
      <dgm:spPr/>
      <dgm:t>
        <a:bodyPr/>
        <a:lstStyle/>
        <a:p>
          <a:endParaRPr lang="en-US"/>
        </a:p>
      </dgm:t>
    </dgm:pt>
    <dgm:pt modelId="{C86A0661-807E-8040-BDFD-1202C064A6EE}" type="pres">
      <dgm:prSet presAssocID="{2CD788E8-8170-8C4B-A06A-0CFB8AE8CA01}" presName="hierChild3" presStyleCnt="0"/>
      <dgm:spPr/>
      <dgm:t>
        <a:bodyPr/>
        <a:lstStyle/>
        <a:p>
          <a:endParaRPr lang="en-US"/>
        </a:p>
      </dgm:t>
    </dgm:pt>
    <dgm:pt modelId="{E85188AF-6B0B-2842-9981-C8A370795369}" type="pres">
      <dgm:prSet presAssocID="{4BA679D7-597C-6A4D-90D4-EEA40A33BBE0}" presName="Name17" presStyleLbl="parChTrans1D3" presStyleIdx="0" presStyleCnt="2"/>
      <dgm:spPr/>
      <dgm:t>
        <a:bodyPr/>
        <a:lstStyle/>
        <a:p>
          <a:endParaRPr lang="en-US"/>
        </a:p>
      </dgm:t>
    </dgm:pt>
    <dgm:pt modelId="{C0DCC7C4-6928-0743-AA1A-A49D69C599BF}" type="pres">
      <dgm:prSet presAssocID="{BCB4E948-63F6-AB42-A878-162B6CD84C1F}" presName="hierRoot3" presStyleCnt="0"/>
      <dgm:spPr/>
      <dgm:t>
        <a:bodyPr/>
        <a:lstStyle/>
        <a:p>
          <a:endParaRPr lang="en-US"/>
        </a:p>
      </dgm:t>
    </dgm:pt>
    <dgm:pt modelId="{4FC3C838-3032-934D-A3B6-0E71CF1057C1}" type="pres">
      <dgm:prSet presAssocID="{BCB4E948-63F6-AB42-A878-162B6CD84C1F}" presName="composite3" presStyleCnt="0"/>
      <dgm:spPr/>
      <dgm:t>
        <a:bodyPr/>
        <a:lstStyle/>
        <a:p>
          <a:endParaRPr lang="en-US"/>
        </a:p>
      </dgm:t>
    </dgm:pt>
    <dgm:pt modelId="{9A7EFB90-34EE-DF49-BB36-14528FB2A414}" type="pres">
      <dgm:prSet presAssocID="{BCB4E948-63F6-AB42-A878-162B6CD84C1F}" presName="background3" presStyleLbl="asst1" presStyleIdx="2" presStyleCnt="6"/>
      <dgm:spPr/>
      <dgm:t>
        <a:bodyPr/>
        <a:lstStyle/>
        <a:p>
          <a:endParaRPr lang="en-US"/>
        </a:p>
      </dgm:t>
    </dgm:pt>
    <dgm:pt modelId="{B78A597E-23B3-1049-A01A-9F535DCF17C1}" type="pres">
      <dgm:prSet presAssocID="{BCB4E948-63F6-AB42-A878-162B6CD84C1F}" presName="text3" presStyleLbl="fgAcc3" presStyleIdx="0" presStyleCnt="2" custScaleX="162372">
        <dgm:presLayoutVars>
          <dgm:chPref val="3"/>
        </dgm:presLayoutVars>
      </dgm:prSet>
      <dgm:spPr/>
      <dgm:t>
        <a:bodyPr/>
        <a:lstStyle/>
        <a:p>
          <a:endParaRPr lang="en-US"/>
        </a:p>
      </dgm:t>
    </dgm:pt>
    <dgm:pt modelId="{B0EDD2F8-521D-B74D-BBBE-4AE1C201791B}" type="pres">
      <dgm:prSet presAssocID="{BCB4E948-63F6-AB42-A878-162B6CD84C1F}" presName="hierChild4" presStyleCnt="0"/>
      <dgm:spPr/>
      <dgm:t>
        <a:bodyPr/>
        <a:lstStyle/>
        <a:p>
          <a:endParaRPr lang="en-US"/>
        </a:p>
      </dgm:t>
    </dgm:pt>
    <dgm:pt modelId="{AEA16479-9E7F-A941-9B3F-EA82653ABA15}" type="pres">
      <dgm:prSet presAssocID="{D3EA955C-41D1-2A49-A8FA-0299FEB514EE}" presName="Name17" presStyleLbl="parChTrans1D3" presStyleIdx="1" presStyleCnt="2"/>
      <dgm:spPr/>
      <dgm:t>
        <a:bodyPr/>
        <a:lstStyle/>
        <a:p>
          <a:endParaRPr lang="en-US"/>
        </a:p>
      </dgm:t>
    </dgm:pt>
    <dgm:pt modelId="{A2CAC864-72D1-024F-ADD1-9896D3528A0E}" type="pres">
      <dgm:prSet presAssocID="{9651EB0D-39B8-224A-946A-B2358C067B70}" presName="hierRoot3" presStyleCnt="0"/>
      <dgm:spPr/>
      <dgm:t>
        <a:bodyPr/>
        <a:lstStyle/>
        <a:p>
          <a:endParaRPr lang="en-US"/>
        </a:p>
      </dgm:t>
    </dgm:pt>
    <dgm:pt modelId="{14B523CA-8775-864B-9396-41EAE5665CB4}" type="pres">
      <dgm:prSet presAssocID="{9651EB0D-39B8-224A-946A-B2358C067B70}" presName="composite3" presStyleCnt="0"/>
      <dgm:spPr/>
      <dgm:t>
        <a:bodyPr/>
        <a:lstStyle/>
        <a:p>
          <a:endParaRPr lang="en-US"/>
        </a:p>
      </dgm:t>
    </dgm:pt>
    <dgm:pt modelId="{199B6F96-2AA2-4B4C-AB7F-FC2B87FD9AB7}" type="pres">
      <dgm:prSet presAssocID="{9651EB0D-39B8-224A-946A-B2358C067B70}" presName="background3" presStyleLbl="asst1" presStyleIdx="3" presStyleCnt="6"/>
      <dgm:spPr/>
      <dgm:t>
        <a:bodyPr/>
        <a:lstStyle/>
        <a:p>
          <a:endParaRPr lang="en-US"/>
        </a:p>
      </dgm:t>
    </dgm:pt>
    <dgm:pt modelId="{66131503-63ED-4540-8502-6A48CD18ED03}" type="pres">
      <dgm:prSet presAssocID="{9651EB0D-39B8-224A-946A-B2358C067B70}" presName="text3" presStyleLbl="fgAcc3" presStyleIdx="1" presStyleCnt="2" custScaleX="162372">
        <dgm:presLayoutVars>
          <dgm:chPref val="3"/>
        </dgm:presLayoutVars>
      </dgm:prSet>
      <dgm:spPr/>
      <dgm:t>
        <a:bodyPr/>
        <a:lstStyle/>
        <a:p>
          <a:endParaRPr lang="en-US"/>
        </a:p>
      </dgm:t>
    </dgm:pt>
    <dgm:pt modelId="{50DFB2EC-C181-E74B-9261-895F5A4F3C49}" type="pres">
      <dgm:prSet presAssocID="{9651EB0D-39B8-224A-946A-B2358C067B70}" presName="hierChild4" presStyleCnt="0"/>
      <dgm:spPr/>
      <dgm:t>
        <a:bodyPr/>
        <a:lstStyle/>
        <a:p>
          <a:endParaRPr lang="en-US"/>
        </a:p>
      </dgm:t>
    </dgm:pt>
    <dgm:pt modelId="{95DD8796-C1D6-EE44-9869-F5661F3F8B5F}" type="pres">
      <dgm:prSet presAssocID="{3FB02DE8-BD52-C34D-8DB2-3D441D26D454}" presName="Name23" presStyleLbl="parChTrans1D4" presStyleIdx="0" presStyleCnt="2"/>
      <dgm:spPr/>
      <dgm:t>
        <a:bodyPr/>
        <a:lstStyle/>
        <a:p>
          <a:endParaRPr lang="en-US"/>
        </a:p>
      </dgm:t>
    </dgm:pt>
    <dgm:pt modelId="{3A5D0533-E7CB-A94C-AF30-F3A4138E152E}" type="pres">
      <dgm:prSet presAssocID="{9C2BE76E-5378-C54D-9D1B-5F3D82FBE835}" presName="hierRoot4" presStyleCnt="0"/>
      <dgm:spPr/>
      <dgm:t>
        <a:bodyPr/>
        <a:lstStyle/>
        <a:p>
          <a:endParaRPr lang="en-US"/>
        </a:p>
      </dgm:t>
    </dgm:pt>
    <dgm:pt modelId="{B9D77B5F-DBD7-B04E-B6D4-A72D0100499F}" type="pres">
      <dgm:prSet presAssocID="{9C2BE76E-5378-C54D-9D1B-5F3D82FBE835}" presName="composite4" presStyleCnt="0"/>
      <dgm:spPr/>
      <dgm:t>
        <a:bodyPr/>
        <a:lstStyle/>
        <a:p>
          <a:endParaRPr lang="en-US"/>
        </a:p>
      </dgm:t>
    </dgm:pt>
    <dgm:pt modelId="{1C657837-9A36-1543-B1A8-F6D9F73C8C9E}" type="pres">
      <dgm:prSet presAssocID="{9C2BE76E-5378-C54D-9D1B-5F3D82FBE835}" presName="background4" presStyleLbl="asst1" presStyleIdx="4" presStyleCnt="6"/>
      <dgm:spPr/>
      <dgm:t>
        <a:bodyPr/>
        <a:lstStyle/>
        <a:p>
          <a:endParaRPr lang="en-US"/>
        </a:p>
      </dgm:t>
    </dgm:pt>
    <dgm:pt modelId="{D8FD5D50-6D6C-0E4C-A837-1DDE12D05237}" type="pres">
      <dgm:prSet presAssocID="{9C2BE76E-5378-C54D-9D1B-5F3D82FBE835}" presName="text4" presStyleLbl="fgAcc4" presStyleIdx="0" presStyleCnt="2" custScaleX="162372">
        <dgm:presLayoutVars>
          <dgm:chPref val="3"/>
        </dgm:presLayoutVars>
      </dgm:prSet>
      <dgm:spPr/>
      <dgm:t>
        <a:bodyPr/>
        <a:lstStyle/>
        <a:p>
          <a:endParaRPr lang="en-US"/>
        </a:p>
      </dgm:t>
    </dgm:pt>
    <dgm:pt modelId="{8A167922-A674-3E4B-8329-8977C1C70261}" type="pres">
      <dgm:prSet presAssocID="{9C2BE76E-5378-C54D-9D1B-5F3D82FBE835}" presName="hierChild5" presStyleCnt="0"/>
      <dgm:spPr/>
      <dgm:t>
        <a:bodyPr/>
        <a:lstStyle/>
        <a:p>
          <a:endParaRPr lang="en-US"/>
        </a:p>
      </dgm:t>
    </dgm:pt>
    <dgm:pt modelId="{EBB4544C-E271-6147-A92D-0ADE93C75EA4}" type="pres">
      <dgm:prSet presAssocID="{DE9D23E2-91AE-504F-B7E2-DCBD691272F7}" presName="Name23" presStyleLbl="parChTrans1D4" presStyleIdx="1" presStyleCnt="2"/>
      <dgm:spPr/>
      <dgm:t>
        <a:bodyPr/>
        <a:lstStyle/>
        <a:p>
          <a:endParaRPr lang="en-US"/>
        </a:p>
      </dgm:t>
    </dgm:pt>
    <dgm:pt modelId="{36A0543A-0C06-6241-91D2-32DDADFCD5CB}" type="pres">
      <dgm:prSet presAssocID="{F2743140-4095-1B4E-881E-8C0CDB649211}" presName="hierRoot4" presStyleCnt="0"/>
      <dgm:spPr/>
      <dgm:t>
        <a:bodyPr/>
        <a:lstStyle/>
        <a:p>
          <a:endParaRPr lang="en-US"/>
        </a:p>
      </dgm:t>
    </dgm:pt>
    <dgm:pt modelId="{295F20D4-BAC6-9E42-91A0-BB8437343909}" type="pres">
      <dgm:prSet presAssocID="{F2743140-4095-1B4E-881E-8C0CDB649211}" presName="composite4" presStyleCnt="0"/>
      <dgm:spPr/>
      <dgm:t>
        <a:bodyPr/>
        <a:lstStyle/>
        <a:p>
          <a:endParaRPr lang="en-US"/>
        </a:p>
      </dgm:t>
    </dgm:pt>
    <dgm:pt modelId="{F0E6C605-BADA-1343-A6E2-E52B58011A2C}" type="pres">
      <dgm:prSet presAssocID="{F2743140-4095-1B4E-881E-8C0CDB649211}" presName="background4" presStyleLbl="asst1" presStyleIdx="5" presStyleCnt="6"/>
      <dgm:spPr/>
      <dgm:t>
        <a:bodyPr/>
        <a:lstStyle/>
        <a:p>
          <a:endParaRPr lang="en-US"/>
        </a:p>
      </dgm:t>
    </dgm:pt>
    <dgm:pt modelId="{FF8013DE-F65B-334C-BBDB-3A4601909784}" type="pres">
      <dgm:prSet presAssocID="{F2743140-4095-1B4E-881E-8C0CDB649211}" presName="text4" presStyleLbl="fgAcc4" presStyleIdx="1" presStyleCnt="2" custScaleX="162372">
        <dgm:presLayoutVars>
          <dgm:chPref val="3"/>
        </dgm:presLayoutVars>
      </dgm:prSet>
      <dgm:spPr/>
      <dgm:t>
        <a:bodyPr/>
        <a:lstStyle/>
        <a:p>
          <a:endParaRPr lang="en-US"/>
        </a:p>
      </dgm:t>
    </dgm:pt>
    <dgm:pt modelId="{09C53159-24CB-D847-B68E-51F48598A66F}" type="pres">
      <dgm:prSet presAssocID="{F2743140-4095-1B4E-881E-8C0CDB649211}" presName="hierChild5" presStyleCnt="0"/>
      <dgm:spPr/>
      <dgm:t>
        <a:bodyPr/>
        <a:lstStyle/>
        <a:p>
          <a:endParaRPr lang="en-US"/>
        </a:p>
      </dgm:t>
    </dgm:pt>
  </dgm:ptLst>
  <dgm:cxnLst>
    <dgm:cxn modelId="{A1B9981C-D7ED-9A4D-B005-1DD6EA95B6B0}" srcId="{2CD788E8-8170-8C4B-A06A-0CFB8AE8CA01}" destId="{BCB4E948-63F6-AB42-A878-162B6CD84C1F}" srcOrd="0" destOrd="0" parTransId="{4BA679D7-597C-6A4D-90D4-EEA40A33BBE0}" sibTransId="{C903977C-175D-314B-809E-C59BC26E998A}"/>
    <dgm:cxn modelId="{4DFE2C4B-E091-EA4B-B072-1EEDEAD10D1A}" srcId="{19F93EBA-D9C0-4C47-B7BE-0B44A0DDADBF}" destId="{3C3D2C5E-775D-A04C-BBC2-AF7750B981C6}" srcOrd="0" destOrd="0" parTransId="{560C94EE-5B84-5448-99EB-BE3D318A9050}" sibTransId="{0E606A7C-A824-D545-AF97-B68F8E53A1A5}"/>
    <dgm:cxn modelId="{693CF116-6EBC-254F-96A2-69B05BA2B071}" type="presOf" srcId="{F2743140-4095-1B4E-881E-8C0CDB649211}" destId="{FF8013DE-F65B-334C-BBDB-3A4601909784}" srcOrd="0" destOrd="0" presId="urn:microsoft.com/office/officeart/2005/8/layout/hierarchy1"/>
    <dgm:cxn modelId="{388781CA-00A2-934D-9713-9E93DB643269}" type="presOf" srcId="{916A5F52-697C-A947-BF9E-97258BA6FD0C}" destId="{9452356D-D5F9-024D-8E0A-B11E01C245D2}" srcOrd="0" destOrd="0" presId="urn:microsoft.com/office/officeart/2005/8/layout/hierarchy1"/>
    <dgm:cxn modelId="{A9FD6FE6-8572-514A-A7DA-F2CC1DA98790}" type="presOf" srcId="{560C94EE-5B84-5448-99EB-BE3D318A9050}" destId="{3CA51067-4626-A242-B466-B8914FAC3103}" srcOrd="0" destOrd="0" presId="urn:microsoft.com/office/officeart/2005/8/layout/hierarchy1"/>
    <dgm:cxn modelId="{82C72537-A473-7F40-BFBB-D6307FDD9640}" type="presOf" srcId="{BCB4E948-63F6-AB42-A878-162B6CD84C1F}" destId="{B78A597E-23B3-1049-A01A-9F535DCF17C1}" srcOrd="0" destOrd="0" presId="urn:microsoft.com/office/officeart/2005/8/layout/hierarchy1"/>
    <dgm:cxn modelId="{480247C6-1933-4641-AAD9-02FA9CF7774E}" type="presOf" srcId="{9C2BE76E-5378-C54D-9D1B-5F3D82FBE835}" destId="{D8FD5D50-6D6C-0E4C-A837-1DDE12D05237}" srcOrd="0" destOrd="0" presId="urn:microsoft.com/office/officeart/2005/8/layout/hierarchy1"/>
    <dgm:cxn modelId="{EB7D020F-1054-4F4A-B9F5-35A10FC352CE}" type="presOf" srcId="{D3EA955C-41D1-2A49-A8FA-0299FEB514EE}" destId="{AEA16479-9E7F-A941-9B3F-EA82653ABA15}" srcOrd="0" destOrd="0" presId="urn:microsoft.com/office/officeart/2005/8/layout/hierarchy1"/>
    <dgm:cxn modelId="{51345165-BAF0-B341-A841-6F5A02AF8D87}" srcId="{9651EB0D-39B8-224A-946A-B2358C067B70}" destId="{F2743140-4095-1B4E-881E-8C0CDB649211}" srcOrd="1" destOrd="0" parTransId="{DE9D23E2-91AE-504F-B7E2-DCBD691272F7}" sibTransId="{C7CC0452-6FCC-4A4A-94AD-43D0E2A81D1A}"/>
    <dgm:cxn modelId="{7C1BF7F2-68F8-444D-BBA0-E5EE3E85187F}" type="presOf" srcId="{4BA679D7-597C-6A4D-90D4-EEA40A33BBE0}" destId="{E85188AF-6B0B-2842-9981-C8A370795369}" srcOrd="0" destOrd="0" presId="urn:microsoft.com/office/officeart/2005/8/layout/hierarchy1"/>
    <dgm:cxn modelId="{B34A7343-F4F5-894E-9832-9FFAFC4AA730}" type="presOf" srcId="{2CD788E8-8170-8C4B-A06A-0CFB8AE8CA01}" destId="{D8E45DDC-3E8E-3243-8D1B-361551FA462D}" srcOrd="0" destOrd="0" presId="urn:microsoft.com/office/officeart/2005/8/layout/hierarchy1"/>
    <dgm:cxn modelId="{BCA903BC-DC8B-EE4B-AC44-84109AC2FAB5}" type="presOf" srcId="{3FB02DE8-BD52-C34D-8DB2-3D441D26D454}" destId="{95DD8796-C1D6-EE44-9869-F5661F3F8B5F}" srcOrd="0" destOrd="0" presId="urn:microsoft.com/office/officeart/2005/8/layout/hierarchy1"/>
    <dgm:cxn modelId="{7412D4BB-AF84-EA47-A925-C04B60ED8C02}" srcId="{2CD788E8-8170-8C4B-A06A-0CFB8AE8CA01}" destId="{9651EB0D-39B8-224A-946A-B2358C067B70}" srcOrd="1" destOrd="0" parTransId="{D3EA955C-41D1-2A49-A8FA-0299FEB514EE}" sibTransId="{85FB3BCF-4B2C-3A47-867A-864953FF6229}"/>
    <dgm:cxn modelId="{849EB0F7-EF54-5B4C-8954-81A5FE8E4D3A}" srcId="{19F93EBA-D9C0-4C47-B7BE-0B44A0DDADBF}" destId="{2CD788E8-8170-8C4B-A06A-0CFB8AE8CA01}" srcOrd="1" destOrd="0" parTransId="{916A5F52-697C-A947-BF9E-97258BA6FD0C}" sibTransId="{69159D2A-03FE-E84B-B3ED-4D21485F7CC6}"/>
    <dgm:cxn modelId="{093131B7-3DF8-2D4A-83C9-1BC98100C1BC}" type="presOf" srcId="{3C3D2C5E-775D-A04C-BBC2-AF7750B981C6}" destId="{A68B0684-C8C1-E743-BC4C-0480863FAEE6}" srcOrd="0" destOrd="0" presId="urn:microsoft.com/office/officeart/2005/8/layout/hierarchy1"/>
    <dgm:cxn modelId="{A515AC6B-F493-9F44-A8EC-73AD43401651}" type="presOf" srcId="{19F93EBA-D9C0-4C47-B7BE-0B44A0DDADBF}" destId="{3F71AA5E-DB92-5241-8683-550A3668A98A}" srcOrd="0" destOrd="0" presId="urn:microsoft.com/office/officeart/2005/8/layout/hierarchy1"/>
    <dgm:cxn modelId="{B783C317-0C42-8541-B481-5F11E55539F2}" srcId="{93879B3B-8945-8C4D-BB5E-24FD2541BC85}" destId="{19F93EBA-D9C0-4C47-B7BE-0B44A0DDADBF}" srcOrd="0" destOrd="0" parTransId="{1BDD40A1-7435-B848-A092-9953001214EE}" sibTransId="{8DDA6EC0-74EC-C748-A62C-37B1267E369D}"/>
    <dgm:cxn modelId="{D08DBB1F-A6E3-D443-8C12-F76559E100C2}" type="presOf" srcId="{9651EB0D-39B8-224A-946A-B2358C067B70}" destId="{66131503-63ED-4540-8502-6A48CD18ED03}" srcOrd="0" destOrd="0" presId="urn:microsoft.com/office/officeart/2005/8/layout/hierarchy1"/>
    <dgm:cxn modelId="{B22009A9-93EA-C849-B1D9-D04C0229E25F}" type="presOf" srcId="{93879B3B-8945-8C4D-BB5E-24FD2541BC85}" destId="{525DECA4-2B3D-564E-9111-B18B72B87AAC}" srcOrd="0" destOrd="0" presId="urn:microsoft.com/office/officeart/2005/8/layout/hierarchy1"/>
    <dgm:cxn modelId="{883B8AE1-E3C6-8E4B-8AE5-B14364C2A0F5}" srcId="{9651EB0D-39B8-224A-946A-B2358C067B70}" destId="{9C2BE76E-5378-C54D-9D1B-5F3D82FBE835}" srcOrd="0" destOrd="0" parTransId="{3FB02DE8-BD52-C34D-8DB2-3D441D26D454}" sibTransId="{0EEEB716-8B9F-0447-949A-8E709E4DDC3F}"/>
    <dgm:cxn modelId="{944936FD-30B9-2C41-A68F-F24C505A7398}" type="presOf" srcId="{DE9D23E2-91AE-504F-B7E2-DCBD691272F7}" destId="{EBB4544C-E271-6147-A92D-0ADE93C75EA4}" srcOrd="0" destOrd="0" presId="urn:microsoft.com/office/officeart/2005/8/layout/hierarchy1"/>
    <dgm:cxn modelId="{CEC703D6-3F8C-1445-9422-B7758525744E}" type="presParOf" srcId="{525DECA4-2B3D-564E-9111-B18B72B87AAC}" destId="{3259DDE7-D492-CE49-B945-E9E98812B2A2}" srcOrd="0" destOrd="0" presId="urn:microsoft.com/office/officeart/2005/8/layout/hierarchy1"/>
    <dgm:cxn modelId="{A41039E2-E8BC-5D44-BEBD-6E2CD1A70D1C}" type="presParOf" srcId="{3259DDE7-D492-CE49-B945-E9E98812B2A2}" destId="{2A79DFBF-5DAD-8042-BFC0-887F8F85DB90}" srcOrd="0" destOrd="0" presId="urn:microsoft.com/office/officeart/2005/8/layout/hierarchy1"/>
    <dgm:cxn modelId="{8E00593D-8F4F-9147-AF60-FBD59008EA53}" type="presParOf" srcId="{2A79DFBF-5DAD-8042-BFC0-887F8F85DB90}" destId="{626D55D9-C3F1-4E40-BAA3-842EECDA1E65}" srcOrd="0" destOrd="0" presId="urn:microsoft.com/office/officeart/2005/8/layout/hierarchy1"/>
    <dgm:cxn modelId="{B56A78FF-C04C-F847-86CB-5E4607C1810C}" type="presParOf" srcId="{2A79DFBF-5DAD-8042-BFC0-887F8F85DB90}" destId="{3F71AA5E-DB92-5241-8683-550A3668A98A}" srcOrd="1" destOrd="0" presId="urn:microsoft.com/office/officeart/2005/8/layout/hierarchy1"/>
    <dgm:cxn modelId="{0450C266-74A1-AA41-A9DA-24E8AD061020}" type="presParOf" srcId="{3259DDE7-D492-CE49-B945-E9E98812B2A2}" destId="{8A4DFAF3-1E04-7844-B174-521460069BB8}" srcOrd="1" destOrd="0" presId="urn:microsoft.com/office/officeart/2005/8/layout/hierarchy1"/>
    <dgm:cxn modelId="{85943C7C-145A-2E4F-8C89-E7FAC9BC09E6}" type="presParOf" srcId="{8A4DFAF3-1E04-7844-B174-521460069BB8}" destId="{3CA51067-4626-A242-B466-B8914FAC3103}" srcOrd="0" destOrd="0" presId="urn:microsoft.com/office/officeart/2005/8/layout/hierarchy1"/>
    <dgm:cxn modelId="{7B18DE59-8B2E-644F-A98D-32B222FB6B89}" type="presParOf" srcId="{8A4DFAF3-1E04-7844-B174-521460069BB8}" destId="{B90FEF87-A99D-FC47-8EA1-87F622F333DD}" srcOrd="1" destOrd="0" presId="urn:microsoft.com/office/officeart/2005/8/layout/hierarchy1"/>
    <dgm:cxn modelId="{59D4CE71-F1D6-C845-B50D-22FD1572811A}" type="presParOf" srcId="{B90FEF87-A99D-FC47-8EA1-87F622F333DD}" destId="{5BF793F4-0C65-8647-91C6-562D6D8B17F2}" srcOrd="0" destOrd="0" presId="urn:microsoft.com/office/officeart/2005/8/layout/hierarchy1"/>
    <dgm:cxn modelId="{45CA2E54-1578-F844-980E-10FDB342DDC6}" type="presParOf" srcId="{5BF793F4-0C65-8647-91C6-562D6D8B17F2}" destId="{FF22CE34-A717-0A40-A8AA-2B31ECFFF628}" srcOrd="0" destOrd="0" presId="urn:microsoft.com/office/officeart/2005/8/layout/hierarchy1"/>
    <dgm:cxn modelId="{039B6DD9-1354-A348-93B7-05B23387DA40}" type="presParOf" srcId="{5BF793F4-0C65-8647-91C6-562D6D8B17F2}" destId="{A68B0684-C8C1-E743-BC4C-0480863FAEE6}" srcOrd="1" destOrd="0" presId="urn:microsoft.com/office/officeart/2005/8/layout/hierarchy1"/>
    <dgm:cxn modelId="{B37573E4-C2FF-F741-B4E9-FDA95BCDB914}" type="presParOf" srcId="{B90FEF87-A99D-FC47-8EA1-87F622F333DD}" destId="{779858E7-2102-F349-BD31-EBC691D133F3}" srcOrd="1" destOrd="0" presId="urn:microsoft.com/office/officeart/2005/8/layout/hierarchy1"/>
    <dgm:cxn modelId="{D7ED9301-13F1-8A42-8291-82DB8C05B886}" type="presParOf" srcId="{8A4DFAF3-1E04-7844-B174-521460069BB8}" destId="{9452356D-D5F9-024D-8E0A-B11E01C245D2}" srcOrd="2" destOrd="0" presId="urn:microsoft.com/office/officeart/2005/8/layout/hierarchy1"/>
    <dgm:cxn modelId="{20F70752-BF6E-974E-A63F-3FB6D8FB1088}" type="presParOf" srcId="{8A4DFAF3-1E04-7844-B174-521460069BB8}" destId="{A0453A65-687B-A841-AABE-186D8FB7A05C}" srcOrd="3" destOrd="0" presId="urn:microsoft.com/office/officeart/2005/8/layout/hierarchy1"/>
    <dgm:cxn modelId="{6352EB7C-9849-A14B-A25C-5D0E11611B04}" type="presParOf" srcId="{A0453A65-687B-A841-AABE-186D8FB7A05C}" destId="{48B82FA4-6866-6B4A-AD80-F0A28DE4558E}" srcOrd="0" destOrd="0" presId="urn:microsoft.com/office/officeart/2005/8/layout/hierarchy1"/>
    <dgm:cxn modelId="{E8F9D7B3-E93E-174E-B6E9-77C364B39BB0}" type="presParOf" srcId="{48B82FA4-6866-6B4A-AD80-F0A28DE4558E}" destId="{7D0CC7AF-14B2-8E4E-902B-184FB1986E9D}" srcOrd="0" destOrd="0" presId="urn:microsoft.com/office/officeart/2005/8/layout/hierarchy1"/>
    <dgm:cxn modelId="{E02D8EBE-A798-2E40-95EB-F774620C53B0}" type="presParOf" srcId="{48B82FA4-6866-6B4A-AD80-F0A28DE4558E}" destId="{D8E45DDC-3E8E-3243-8D1B-361551FA462D}" srcOrd="1" destOrd="0" presId="urn:microsoft.com/office/officeart/2005/8/layout/hierarchy1"/>
    <dgm:cxn modelId="{246DB1D3-2074-2F45-BD0B-57F8F59CCCE2}" type="presParOf" srcId="{A0453A65-687B-A841-AABE-186D8FB7A05C}" destId="{C86A0661-807E-8040-BDFD-1202C064A6EE}" srcOrd="1" destOrd="0" presId="urn:microsoft.com/office/officeart/2005/8/layout/hierarchy1"/>
    <dgm:cxn modelId="{0F8033F0-AF19-5D48-B72D-B37079DE1508}" type="presParOf" srcId="{C86A0661-807E-8040-BDFD-1202C064A6EE}" destId="{E85188AF-6B0B-2842-9981-C8A370795369}" srcOrd="0" destOrd="0" presId="urn:microsoft.com/office/officeart/2005/8/layout/hierarchy1"/>
    <dgm:cxn modelId="{E2F0CDCA-6222-6A48-9085-10FA2F98219F}" type="presParOf" srcId="{C86A0661-807E-8040-BDFD-1202C064A6EE}" destId="{C0DCC7C4-6928-0743-AA1A-A49D69C599BF}" srcOrd="1" destOrd="0" presId="urn:microsoft.com/office/officeart/2005/8/layout/hierarchy1"/>
    <dgm:cxn modelId="{026E679D-E1F1-EA4A-9657-46D47A2B319E}" type="presParOf" srcId="{C0DCC7C4-6928-0743-AA1A-A49D69C599BF}" destId="{4FC3C838-3032-934D-A3B6-0E71CF1057C1}" srcOrd="0" destOrd="0" presId="urn:microsoft.com/office/officeart/2005/8/layout/hierarchy1"/>
    <dgm:cxn modelId="{97186FAD-E1A9-8744-A07A-F4A133BB9EF8}" type="presParOf" srcId="{4FC3C838-3032-934D-A3B6-0E71CF1057C1}" destId="{9A7EFB90-34EE-DF49-BB36-14528FB2A414}" srcOrd="0" destOrd="0" presId="urn:microsoft.com/office/officeart/2005/8/layout/hierarchy1"/>
    <dgm:cxn modelId="{C89629CF-6206-7146-A332-4D0806263152}" type="presParOf" srcId="{4FC3C838-3032-934D-A3B6-0E71CF1057C1}" destId="{B78A597E-23B3-1049-A01A-9F535DCF17C1}" srcOrd="1" destOrd="0" presId="urn:microsoft.com/office/officeart/2005/8/layout/hierarchy1"/>
    <dgm:cxn modelId="{8BE5F31C-556E-ED4C-921B-8984981A4BB7}" type="presParOf" srcId="{C0DCC7C4-6928-0743-AA1A-A49D69C599BF}" destId="{B0EDD2F8-521D-B74D-BBBE-4AE1C201791B}" srcOrd="1" destOrd="0" presId="urn:microsoft.com/office/officeart/2005/8/layout/hierarchy1"/>
    <dgm:cxn modelId="{6939030E-7BDF-8142-8F6B-4C599867E83C}" type="presParOf" srcId="{C86A0661-807E-8040-BDFD-1202C064A6EE}" destId="{AEA16479-9E7F-A941-9B3F-EA82653ABA15}" srcOrd="2" destOrd="0" presId="urn:microsoft.com/office/officeart/2005/8/layout/hierarchy1"/>
    <dgm:cxn modelId="{6C38C5B2-F598-2248-935B-ABE1C76BEB87}" type="presParOf" srcId="{C86A0661-807E-8040-BDFD-1202C064A6EE}" destId="{A2CAC864-72D1-024F-ADD1-9896D3528A0E}" srcOrd="3" destOrd="0" presId="urn:microsoft.com/office/officeart/2005/8/layout/hierarchy1"/>
    <dgm:cxn modelId="{AD385C17-D9CA-4E44-A1EF-993E24B9FB08}" type="presParOf" srcId="{A2CAC864-72D1-024F-ADD1-9896D3528A0E}" destId="{14B523CA-8775-864B-9396-41EAE5665CB4}" srcOrd="0" destOrd="0" presId="urn:microsoft.com/office/officeart/2005/8/layout/hierarchy1"/>
    <dgm:cxn modelId="{DA2491AA-8CC9-074C-B948-96EF9000B54D}" type="presParOf" srcId="{14B523CA-8775-864B-9396-41EAE5665CB4}" destId="{199B6F96-2AA2-4B4C-AB7F-FC2B87FD9AB7}" srcOrd="0" destOrd="0" presId="urn:microsoft.com/office/officeart/2005/8/layout/hierarchy1"/>
    <dgm:cxn modelId="{0BE3AD3E-31EA-CC45-9560-9A4BD1555109}" type="presParOf" srcId="{14B523CA-8775-864B-9396-41EAE5665CB4}" destId="{66131503-63ED-4540-8502-6A48CD18ED03}" srcOrd="1" destOrd="0" presId="urn:microsoft.com/office/officeart/2005/8/layout/hierarchy1"/>
    <dgm:cxn modelId="{14E3AFFE-0255-4440-B30B-31C3C73062B2}" type="presParOf" srcId="{A2CAC864-72D1-024F-ADD1-9896D3528A0E}" destId="{50DFB2EC-C181-E74B-9261-895F5A4F3C49}" srcOrd="1" destOrd="0" presId="urn:microsoft.com/office/officeart/2005/8/layout/hierarchy1"/>
    <dgm:cxn modelId="{17AA3902-47F9-F147-950B-3A7C3ACB6129}" type="presParOf" srcId="{50DFB2EC-C181-E74B-9261-895F5A4F3C49}" destId="{95DD8796-C1D6-EE44-9869-F5661F3F8B5F}" srcOrd="0" destOrd="0" presId="urn:microsoft.com/office/officeart/2005/8/layout/hierarchy1"/>
    <dgm:cxn modelId="{9F85E9C4-35E8-C440-984C-E45482721B48}" type="presParOf" srcId="{50DFB2EC-C181-E74B-9261-895F5A4F3C49}" destId="{3A5D0533-E7CB-A94C-AF30-F3A4138E152E}" srcOrd="1" destOrd="0" presId="urn:microsoft.com/office/officeart/2005/8/layout/hierarchy1"/>
    <dgm:cxn modelId="{98A51534-FE8C-D146-9B94-2BBA0B04E29D}" type="presParOf" srcId="{3A5D0533-E7CB-A94C-AF30-F3A4138E152E}" destId="{B9D77B5F-DBD7-B04E-B6D4-A72D0100499F}" srcOrd="0" destOrd="0" presId="urn:microsoft.com/office/officeart/2005/8/layout/hierarchy1"/>
    <dgm:cxn modelId="{369B33DE-935D-C64F-9E2C-0C36B79D8852}" type="presParOf" srcId="{B9D77B5F-DBD7-B04E-B6D4-A72D0100499F}" destId="{1C657837-9A36-1543-B1A8-F6D9F73C8C9E}" srcOrd="0" destOrd="0" presId="urn:microsoft.com/office/officeart/2005/8/layout/hierarchy1"/>
    <dgm:cxn modelId="{24645E05-379E-204C-865C-F9DE0D12DBD2}" type="presParOf" srcId="{B9D77B5F-DBD7-B04E-B6D4-A72D0100499F}" destId="{D8FD5D50-6D6C-0E4C-A837-1DDE12D05237}" srcOrd="1" destOrd="0" presId="urn:microsoft.com/office/officeart/2005/8/layout/hierarchy1"/>
    <dgm:cxn modelId="{159E37D8-52B0-F946-AA48-5BA053800CEC}" type="presParOf" srcId="{3A5D0533-E7CB-A94C-AF30-F3A4138E152E}" destId="{8A167922-A674-3E4B-8329-8977C1C70261}" srcOrd="1" destOrd="0" presId="urn:microsoft.com/office/officeart/2005/8/layout/hierarchy1"/>
    <dgm:cxn modelId="{7C3C2353-AC0F-4544-A342-FDC1B613A334}" type="presParOf" srcId="{50DFB2EC-C181-E74B-9261-895F5A4F3C49}" destId="{EBB4544C-E271-6147-A92D-0ADE93C75EA4}" srcOrd="2" destOrd="0" presId="urn:microsoft.com/office/officeart/2005/8/layout/hierarchy1"/>
    <dgm:cxn modelId="{825E6563-9ACF-D243-959C-9BEB4EDB8181}" type="presParOf" srcId="{50DFB2EC-C181-E74B-9261-895F5A4F3C49}" destId="{36A0543A-0C06-6241-91D2-32DDADFCD5CB}" srcOrd="3" destOrd="0" presId="urn:microsoft.com/office/officeart/2005/8/layout/hierarchy1"/>
    <dgm:cxn modelId="{CCDAFD4C-9D2E-7541-BEFE-BDCDD95CFF75}" type="presParOf" srcId="{36A0543A-0C06-6241-91D2-32DDADFCD5CB}" destId="{295F20D4-BAC6-9E42-91A0-BB8437343909}" srcOrd="0" destOrd="0" presId="urn:microsoft.com/office/officeart/2005/8/layout/hierarchy1"/>
    <dgm:cxn modelId="{8CDEB3DE-5E79-F840-B803-6BDCB2C92F29}" type="presParOf" srcId="{295F20D4-BAC6-9E42-91A0-BB8437343909}" destId="{F0E6C605-BADA-1343-A6E2-E52B58011A2C}" srcOrd="0" destOrd="0" presId="urn:microsoft.com/office/officeart/2005/8/layout/hierarchy1"/>
    <dgm:cxn modelId="{FC70BDFB-A04B-1748-8AD9-7A0BB69EC867}" type="presParOf" srcId="{295F20D4-BAC6-9E42-91A0-BB8437343909}" destId="{FF8013DE-F65B-334C-BBDB-3A4601909784}" srcOrd="1" destOrd="0" presId="urn:microsoft.com/office/officeart/2005/8/layout/hierarchy1"/>
    <dgm:cxn modelId="{38D46E66-DF30-3343-B5A4-99759BC28A3F}" type="presParOf" srcId="{36A0543A-0C06-6241-91D2-32DDADFCD5CB}" destId="{09C53159-24CB-D847-B68E-51F48598A66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260AF8-92A3-5244-B018-BA95A978BAE1}" type="doc">
      <dgm:prSet loTypeId="urn:microsoft.com/office/officeart/2005/8/layout/pyramid2" loCatId="pyramid" qsTypeId="urn:microsoft.com/office/officeart/2005/8/quickstyle/simple4" qsCatId="simple" csTypeId="urn:microsoft.com/office/officeart/2005/8/colors/accent1_2" csCatId="accent1" phldr="1"/>
      <dgm:spPr/>
      <dgm:t>
        <a:bodyPr/>
        <a:lstStyle/>
        <a:p>
          <a:endParaRPr lang="en-US"/>
        </a:p>
      </dgm:t>
    </dgm:pt>
    <dgm:pt modelId="{8974A15F-A633-EF47-A235-9997D2982056}">
      <dgm:prSet phldrT="[Text]" custT="1"/>
      <dgm:spPr>
        <a:solidFill>
          <a:srgbClr val="FF0000">
            <a:alpha val="50000"/>
          </a:srgbClr>
        </a:solidFill>
      </dgm:spPr>
      <dgm:t>
        <a:bodyPr/>
        <a:lstStyle/>
        <a:p>
          <a:r>
            <a:rPr lang="en-US" sz="2000" b="1" dirty="0">
              <a:latin typeface="+mj-lt"/>
            </a:rPr>
            <a:t>Tier </a:t>
          </a:r>
          <a:r>
            <a:rPr lang="en-US" sz="2000" b="1" dirty="0" smtClean="0">
              <a:latin typeface="+mj-lt"/>
            </a:rPr>
            <a:t>3</a:t>
          </a:r>
        </a:p>
        <a:p>
          <a:r>
            <a:rPr lang="en-US" sz="2000" b="0" dirty="0" smtClean="0">
              <a:latin typeface="+mj-lt"/>
            </a:rPr>
            <a:t>Intensive PD: Data-driven Consultation </a:t>
          </a:r>
          <a:endParaRPr lang="en-US" sz="2000" b="0" dirty="0">
            <a:latin typeface="+mj-lt"/>
          </a:endParaRPr>
        </a:p>
      </dgm:t>
    </dgm:pt>
    <dgm:pt modelId="{01E1C779-481C-214D-ADEE-5F8503C95D1D}" type="parTrans" cxnId="{22042F22-2EF3-9B49-A96D-40868E8056DA}">
      <dgm:prSet/>
      <dgm:spPr/>
      <dgm:t>
        <a:bodyPr/>
        <a:lstStyle/>
        <a:p>
          <a:endParaRPr lang="en-US"/>
        </a:p>
      </dgm:t>
    </dgm:pt>
    <dgm:pt modelId="{F2A3D8A8-7E13-3E40-BB50-ED3355C1707B}" type="sibTrans" cxnId="{22042F22-2EF3-9B49-A96D-40868E8056DA}">
      <dgm:prSet/>
      <dgm:spPr/>
      <dgm:t>
        <a:bodyPr/>
        <a:lstStyle/>
        <a:p>
          <a:endParaRPr lang="en-US"/>
        </a:p>
      </dgm:t>
    </dgm:pt>
    <dgm:pt modelId="{582164AB-1FCE-2746-B3EF-7F536957B164}">
      <dgm:prSet phldrT="[Text]" custT="1"/>
      <dgm:spPr>
        <a:solidFill>
          <a:srgbClr val="FFFF00">
            <a:alpha val="90000"/>
          </a:srgbClr>
        </a:solidFill>
      </dgm:spPr>
      <dgm:t>
        <a:bodyPr/>
        <a:lstStyle/>
        <a:p>
          <a:r>
            <a:rPr lang="en-US" sz="2000" b="1" dirty="0">
              <a:latin typeface="+mj-lt"/>
            </a:rPr>
            <a:t>Tier </a:t>
          </a:r>
          <a:r>
            <a:rPr lang="en-US" sz="2000" b="1" dirty="0" smtClean="0">
              <a:latin typeface="+mj-lt"/>
            </a:rPr>
            <a:t>2</a:t>
          </a:r>
        </a:p>
        <a:p>
          <a:r>
            <a:rPr lang="en-US" sz="2000" dirty="0" smtClean="0">
              <a:latin typeface="+mj-lt"/>
            </a:rPr>
            <a:t>Targeted PD: Self-Management with Peer or Coaching Supports</a:t>
          </a:r>
          <a:endParaRPr lang="en-US" sz="2000" dirty="0">
            <a:latin typeface="+mj-lt"/>
          </a:endParaRPr>
        </a:p>
      </dgm:t>
    </dgm:pt>
    <dgm:pt modelId="{F5420C68-DE72-4745-ABDB-79403E2C16E7}" type="parTrans" cxnId="{411E5ABE-A970-134B-8BE3-B4F9B54A5ABF}">
      <dgm:prSet/>
      <dgm:spPr/>
      <dgm:t>
        <a:bodyPr/>
        <a:lstStyle/>
        <a:p>
          <a:endParaRPr lang="en-US"/>
        </a:p>
      </dgm:t>
    </dgm:pt>
    <dgm:pt modelId="{825ADA63-5E97-3549-95BB-685C3D203D54}" type="sibTrans" cxnId="{411E5ABE-A970-134B-8BE3-B4F9B54A5ABF}">
      <dgm:prSet/>
      <dgm:spPr/>
      <dgm:t>
        <a:bodyPr/>
        <a:lstStyle/>
        <a:p>
          <a:endParaRPr lang="en-US"/>
        </a:p>
      </dgm:t>
    </dgm:pt>
    <dgm:pt modelId="{E102CEA4-8E78-D64B-A65A-58122364E7D6}">
      <dgm:prSet phldrT="[Text]" custT="1"/>
      <dgm:spPr>
        <a:solidFill>
          <a:srgbClr val="008000">
            <a:alpha val="50000"/>
          </a:srgbClr>
        </a:solidFill>
      </dgm:spPr>
      <dgm:t>
        <a:bodyPr/>
        <a:lstStyle/>
        <a:p>
          <a:r>
            <a:rPr lang="en-US" sz="2000" b="1" dirty="0">
              <a:latin typeface="+mj-lt"/>
            </a:rPr>
            <a:t>Tier </a:t>
          </a:r>
          <a:r>
            <a:rPr lang="en-US" sz="2000" b="1" dirty="0" smtClean="0">
              <a:latin typeface="+mj-lt"/>
            </a:rPr>
            <a:t>1</a:t>
          </a:r>
          <a:endParaRPr lang="en-US" sz="2000" dirty="0" smtClean="0">
            <a:latin typeface="+mj-lt"/>
          </a:endParaRPr>
        </a:p>
        <a:p>
          <a:r>
            <a:rPr lang="en-US" sz="2000" dirty="0" smtClean="0">
              <a:latin typeface="+mj-lt"/>
            </a:rPr>
            <a:t>Universal PD: Training &amp; Self-Management</a:t>
          </a:r>
          <a:endParaRPr lang="en-US" sz="2000" dirty="0">
            <a:latin typeface="+mj-lt"/>
          </a:endParaRPr>
        </a:p>
      </dgm:t>
    </dgm:pt>
    <dgm:pt modelId="{F52B804A-1735-7348-9D97-84374D082C16}" type="parTrans" cxnId="{B10C4018-D6B4-0144-838C-67DBC02B3852}">
      <dgm:prSet/>
      <dgm:spPr/>
      <dgm:t>
        <a:bodyPr/>
        <a:lstStyle/>
        <a:p>
          <a:endParaRPr lang="en-US"/>
        </a:p>
      </dgm:t>
    </dgm:pt>
    <dgm:pt modelId="{C4F15C56-AAAC-9E4C-ADE8-F04D7F6C91C2}" type="sibTrans" cxnId="{B10C4018-D6B4-0144-838C-67DBC02B3852}">
      <dgm:prSet/>
      <dgm:spPr/>
      <dgm:t>
        <a:bodyPr/>
        <a:lstStyle/>
        <a:p>
          <a:endParaRPr lang="en-US"/>
        </a:p>
      </dgm:t>
    </dgm:pt>
    <dgm:pt modelId="{30B93ACE-7A45-AD42-9A35-90431675EB91}">
      <dgm:prSet phldrT="[Text]" custT="1">
        <dgm:style>
          <a:lnRef idx="1">
            <a:schemeClr val="accent3"/>
          </a:lnRef>
          <a:fillRef idx="2">
            <a:schemeClr val="accent3"/>
          </a:fillRef>
          <a:effectRef idx="1">
            <a:schemeClr val="accent3"/>
          </a:effectRef>
          <a:fontRef idx="minor">
            <a:schemeClr val="dk1"/>
          </a:fontRef>
        </dgm:style>
      </dgm:prSet>
      <dgm:spPr>
        <a:solidFill>
          <a:srgbClr val="FCE35C"/>
        </a:solidFill>
      </dgm:spPr>
      <dgm:t>
        <a:bodyPr/>
        <a:lstStyle/>
        <a:p>
          <a:r>
            <a:rPr lang="en-US" sz="2000" b="1" dirty="0" smtClean="0">
              <a:latin typeface="+mj-lt"/>
            </a:rPr>
            <a:t>Progress Monitoring </a:t>
          </a:r>
        </a:p>
        <a:p>
          <a:r>
            <a:rPr lang="en-US" sz="2000" dirty="0" smtClean="0">
              <a:latin typeface="+mj-lt"/>
            </a:rPr>
            <a:t>Walk-through, Student Data Review, Teacher Collected Data</a:t>
          </a:r>
          <a:endParaRPr lang="en-US" sz="2000" dirty="0">
            <a:latin typeface="+mj-lt"/>
          </a:endParaRPr>
        </a:p>
      </dgm:t>
    </dgm:pt>
    <dgm:pt modelId="{A4162002-70C6-4644-A8CF-D3E5077513A1}" type="parTrans" cxnId="{1E5B7D2E-CC96-1847-BDC2-688B5A077D22}">
      <dgm:prSet/>
      <dgm:spPr/>
      <dgm:t>
        <a:bodyPr/>
        <a:lstStyle/>
        <a:p>
          <a:endParaRPr lang="en-US"/>
        </a:p>
      </dgm:t>
    </dgm:pt>
    <dgm:pt modelId="{2FE70267-EE60-844F-9EC2-B1025C33FA0F}" type="sibTrans" cxnId="{1E5B7D2E-CC96-1847-BDC2-688B5A077D22}">
      <dgm:prSet/>
      <dgm:spPr/>
      <dgm:t>
        <a:bodyPr/>
        <a:lstStyle/>
        <a:p>
          <a:endParaRPr lang="en-US"/>
        </a:p>
      </dgm:t>
    </dgm:pt>
    <dgm:pt modelId="{B2005BDF-F532-404C-8CEC-044B7A398F71}">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b="1" dirty="0">
              <a:latin typeface="+mj-lt"/>
            </a:rPr>
            <a:t>Universal </a:t>
          </a:r>
          <a:r>
            <a:rPr lang="en-US" sz="2000" b="1" dirty="0" smtClean="0">
              <a:latin typeface="+mj-lt"/>
            </a:rPr>
            <a:t>Screening</a:t>
          </a:r>
        </a:p>
        <a:p>
          <a:r>
            <a:rPr lang="en-US" sz="2000" dirty="0" smtClean="0">
              <a:latin typeface="+mj-lt"/>
            </a:rPr>
            <a:t>Walk-through &amp; Student Data Review</a:t>
          </a:r>
          <a:endParaRPr lang="en-US" sz="2000" dirty="0">
            <a:latin typeface="+mj-lt"/>
          </a:endParaRPr>
        </a:p>
      </dgm:t>
    </dgm:pt>
    <dgm:pt modelId="{E885063B-2A23-FB47-AC0B-1E4708BF8FC8}" type="parTrans" cxnId="{3CB7134A-5AFB-0345-89B5-199FED026E1B}">
      <dgm:prSet/>
      <dgm:spPr/>
      <dgm:t>
        <a:bodyPr/>
        <a:lstStyle/>
        <a:p>
          <a:endParaRPr lang="en-US"/>
        </a:p>
      </dgm:t>
    </dgm:pt>
    <dgm:pt modelId="{A55E2A3A-1F1B-E742-B2BB-3F13A7B9C1F5}" type="sibTrans" cxnId="{3CB7134A-5AFB-0345-89B5-199FED026E1B}">
      <dgm:prSet/>
      <dgm:spPr/>
      <dgm:t>
        <a:bodyPr/>
        <a:lstStyle/>
        <a:p>
          <a:endParaRPr lang="en-US"/>
        </a:p>
      </dgm:t>
    </dgm:pt>
    <dgm:pt modelId="{FFA665EF-1025-F64B-8CB6-28DC40305B4A}" type="pres">
      <dgm:prSet presAssocID="{92260AF8-92A3-5244-B018-BA95A978BAE1}" presName="compositeShape" presStyleCnt="0">
        <dgm:presLayoutVars>
          <dgm:dir/>
          <dgm:resizeHandles/>
        </dgm:presLayoutVars>
      </dgm:prSet>
      <dgm:spPr/>
      <dgm:t>
        <a:bodyPr/>
        <a:lstStyle/>
        <a:p>
          <a:endParaRPr lang="en-US"/>
        </a:p>
      </dgm:t>
    </dgm:pt>
    <dgm:pt modelId="{FD826A8F-2EC0-CF40-9613-FAB377CF63D0}" type="pres">
      <dgm:prSet presAssocID="{92260AF8-92A3-5244-B018-BA95A978BAE1}" presName="pyramid" presStyleLbl="node1" presStyleIdx="0" presStyleCnt="1" custScaleX="117953" custScaleY="99880" custLinFactNeighborX="3792"/>
      <dgm:spPr>
        <a:gradFill rotWithShape="0">
          <a:gsLst>
            <a:gs pos="35000">
              <a:srgbClr val="008000"/>
            </a:gs>
            <a:gs pos="100000">
              <a:srgbClr val="FF0000"/>
            </a:gs>
            <a:gs pos="73000">
              <a:srgbClr val="FFFF00"/>
            </a:gs>
            <a:gs pos="87000">
              <a:srgbClr val="FFFF00"/>
            </a:gs>
          </a:gsLst>
        </a:gradFill>
      </dgm:spPr>
      <dgm:t>
        <a:bodyPr/>
        <a:lstStyle/>
        <a:p>
          <a:endParaRPr lang="en-US"/>
        </a:p>
      </dgm:t>
    </dgm:pt>
    <dgm:pt modelId="{F6B3C4C1-D38F-E640-ACA6-6E2D73BD0A81}" type="pres">
      <dgm:prSet presAssocID="{92260AF8-92A3-5244-B018-BA95A978BAE1}" presName="theList" presStyleCnt="0"/>
      <dgm:spPr/>
    </dgm:pt>
    <dgm:pt modelId="{55D9A6DE-B76F-1546-852E-96CC55172117}" type="pres">
      <dgm:prSet presAssocID="{8974A15F-A633-EF47-A235-9997D2982056}" presName="aNode" presStyleLbl="fgAcc1" presStyleIdx="0" presStyleCnt="5" custScaleX="110851" custScaleY="2000000" custLinFactY="-1110609" custLinFactNeighborX="18948" custLinFactNeighborY="-1200000">
        <dgm:presLayoutVars>
          <dgm:bulletEnabled val="1"/>
        </dgm:presLayoutVars>
      </dgm:prSet>
      <dgm:spPr/>
      <dgm:t>
        <a:bodyPr/>
        <a:lstStyle/>
        <a:p>
          <a:endParaRPr lang="en-US"/>
        </a:p>
      </dgm:t>
    </dgm:pt>
    <dgm:pt modelId="{2668063B-044D-4342-A97E-B309A401D815}" type="pres">
      <dgm:prSet presAssocID="{8974A15F-A633-EF47-A235-9997D2982056}" presName="aSpace" presStyleCnt="0"/>
      <dgm:spPr/>
    </dgm:pt>
    <dgm:pt modelId="{3447A895-48A6-234B-BB6C-93922AB473CF}" type="pres">
      <dgm:prSet presAssocID="{582164AB-1FCE-2746-B3EF-7F536957B164}" presName="aNode" presStyleLbl="fgAcc1" presStyleIdx="1" presStyleCnt="5" custScaleX="110851" custScaleY="2000000" custLinFactY="-874034" custLinFactNeighborX="18944" custLinFactNeighborY="-900000">
        <dgm:presLayoutVars>
          <dgm:bulletEnabled val="1"/>
        </dgm:presLayoutVars>
      </dgm:prSet>
      <dgm:spPr/>
      <dgm:t>
        <a:bodyPr/>
        <a:lstStyle/>
        <a:p>
          <a:endParaRPr lang="en-US"/>
        </a:p>
      </dgm:t>
    </dgm:pt>
    <dgm:pt modelId="{A25A757C-611E-9345-9AB5-398174AF47E8}" type="pres">
      <dgm:prSet presAssocID="{582164AB-1FCE-2746-B3EF-7F536957B164}" presName="aSpace" presStyleCnt="0"/>
      <dgm:spPr/>
    </dgm:pt>
    <dgm:pt modelId="{CDD35B63-0B75-E041-9422-B7D4B9057E29}" type="pres">
      <dgm:prSet presAssocID="{E102CEA4-8E78-D64B-A65A-58122364E7D6}" presName="aNode" presStyleLbl="fgAcc1" presStyleIdx="2" presStyleCnt="5" custScaleX="110851" custScaleY="2000000" custLinFactY="333710" custLinFactNeighborX="19343" custLinFactNeighborY="400000">
        <dgm:presLayoutVars>
          <dgm:bulletEnabled val="1"/>
        </dgm:presLayoutVars>
      </dgm:prSet>
      <dgm:spPr/>
      <dgm:t>
        <a:bodyPr/>
        <a:lstStyle/>
        <a:p>
          <a:endParaRPr lang="en-US"/>
        </a:p>
      </dgm:t>
    </dgm:pt>
    <dgm:pt modelId="{9B43E22A-CC63-C843-B126-DCEF7D4564EC}" type="pres">
      <dgm:prSet presAssocID="{E102CEA4-8E78-D64B-A65A-58122364E7D6}" presName="aSpace" presStyleCnt="0"/>
      <dgm:spPr/>
    </dgm:pt>
    <dgm:pt modelId="{A684EC7D-5222-484E-BDEE-84BEDC0EC621}" type="pres">
      <dgm:prSet presAssocID="{30B93ACE-7A45-AD42-9A35-90431675EB91}" presName="aNode" presStyleLbl="fgAcc1" presStyleIdx="3" presStyleCnt="5" custScaleX="110851" custScaleY="2000000" custLinFactX="-6140" custLinFactY="-5284641" custLinFactNeighborX="-100000" custLinFactNeighborY="-5300000">
        <dgm:presLayoutVars>
          <dgm:bulletEnabled val="1"/>
        </dgm:presLayoutVars>
      </dgm:prSet>
      <dgm:spPr/>
      <dgm:t>
        <a:bodyPr/>
        <a:lstStyle/>
        <a:p>
          <a:endParaRPr lang="en-US"/>
        </a:p>
      </dgm:t>
    </dgm:pt>
    <dgm:pt modelId="{0CAC1044-A8C9-C94A-BDA5-271254F164ED}" type="pres">
      <dgm:prSet presAssocID="{30B93ACE-7A45-AD42-9A35-90431675EB91}" presName="aSpace" presStyleCnt="0"/>
      <dgm:spPr/>
    </dgm:pt>
    <dgm:pt modelId="{10924AC1-132E-1048-B929-023E0F8229BB}" type="pres">
      <dgm:prSet presAssocID="{B2005BDF-F532-404C-8CEC-044B7A398F71}" presName="aNode" presStyleLbl="fgAcc1" presStyleIdx="4" presStyleCnt="5" custScaleX="110851" custScaleY="2000000" custLinFactX="-6138" custLinFactY="-4066215" custLinFactNeighborX="-100000" custLinFactNeighborY="-4100000">
        <dgm:presLayoutVars>
          <dgm:bulletEnabled val="1"/>
        </dgm:presLayoutVars>
      </dgm:prSet>
      <dgm:spPr/>
      <dgm:t>
        <a:bodyPr/>
        <a:lstStyle/>
        <a:p>
          <a:endParaRPr lang="en-US"/>
        </a:p>
      </dgm:t>
    </dgm:pt>
    <dgm:pt modelId="{DF271458-3F40-B843-9094-ACE5293A96C1}" type="pres">
      <dgm:prSet presAssocID="{B2005BDF-F532-404C-8CEC-044B7A398F71}" presName="aSpace" presStyleCnt="0"/>
      <dgm:spPr/>
    </dgm:pt>
  </dgm:ptLst>
  <dgm:cxnLst>
    <dgm:cxn modelId="{CE5D0F62-E639-6845-B553-768A9AA2DC1E}" type="presOf" srcId="{30B93ACE-7A45-AD42-9A35-90431675EB91}" destId="{A684EC7D-5222-484E-BDEE-84BEDC0EC621}" srcOrd="0" destOrd="0" presId="urn:microsoft.com/office/officeart/2005/8/layout/pyramid2"/>
    <dgm:cxn modelId="{1E5B7D2E-CC96-1847-BDC2-688B5A077D22}" srcId="{92260AF8-92A3-5244-B018-BA95A978BAE1}" destId="{30B93ACE-7A45-AD42-9A35-90431675EB91}" srcOrd="3" destOrd="0" parTransId="{A4162002-70C6-4644-A8CF-D3E5077513A1}" sibTransId="{2FE70267-EE60-844F-9EC2-B1025C33FA0F}"/>
    <dgm:cxn modelId="{A63604E4-1203-334E-986B-A5E783C65D8F}" type="presOf" srcId="{582164AB-1FCE-2746-B3EF-7F536957B164}" destId="{3447A895-48A6-234B-BB6C-93922AB473CF}" srcOrd="0" destOrd="0" presId="urn:microsoft.com/office/officeart/2005/8/layout/pyramid2"/>
    <dgm:cxn modelId="{B10C4018-D6B4-0144-838C-67DBC02B3852}" srcId="{92260AF8-92A3-5244-B018-BA95A978BAE1}" destId="{E102CEA4-8E78-D64B-A65A-58122364E7D6}" srcOrd="2" destOrd="0" parTransId="{F52B804A-1735-7348-9D97-84374D082C16}" sibTransId="{C4F15C56-AAAC-9E4C-ADE8-F04D7F6C91C2}"/>
    <dgm:cxn modelId="{9A3724FF-E0A8-3242-893C-685B390AC1BD}" type="presOf" srcId="{8974A15F-A633-EF47-A235-9997D2982056}" destId="{55D9A6DE-B76F-1546-852E-96CC55172117}" srcOrd="0" destOrd="0" presId="urn:microsoft.com/office/officeart/2005/8/layout/pyramid2"/>
    <dgm:cxn modelId="{1A65EDEA-0671-2F43-B502-4CFD90DA1373}" type="presOf" srcId="{E102CEA4-8E78-D64B-A65A-58122364E7D6}" destId="{CDD35B63-0B75-E041-9422-B7D4B9057E29}" srcOrd="0" destOrd="0" presId="urn:microsoft.com/office/officeart/2005/8/layout/pyramid2"/>
    <dgm:cxn modelId="{3CB7134A-5AFB-0345-89B5-199FED026E1B}" srcId="{92260AF8-92A3-5244-B018-BA95A978BAE1}" destId="{B2005BDF-F532-404C-8CEC-044B7A398F71}" srcOrd="4" destOrd="0" parTransId="{E885063B-2A23-FB47-AC0B-1E4708BF8FC8}" sibTransId="{A55E2A3A-1F1B-E742-B2BB-3F13A7B9C1F5}"/>
    <dgm:cxn modelId="{CE10D60E-E8E4-5649-8763-FC77E056E7DF}" type="presOf" srcId="{B2005BDF-F532-404C-8CEC-044B7A398F71}" destId="{10924AC1-132E-1048-B929-023E0F8229BB}" srcOrd="0" destOrd="0" presId="urn:microsoft.com/office/officeart/2005/8/layout/pyramid2"/>
    <dgm:cxn modelId="{411E5ABE-A970-134B-8BE3-B4F9B54A5ABF}" srcId="{92260AF8-92A3-5244-B018-BA95A978BAE1}" destId="{582164AB-1FCE-2746-B3EF-7F536957B164}" srcOrd="1" destOrd="0" parTransId="{F5420C68-DE72-4745-ABDB-79403E2C16E7}" sibTransId="{825ADA63-5E97-3549-95BB-685C3D203D54}"/>
    <dgm:cxn modelId="{E7146D7A-E410-024C-A421-74E0A192FC0B}" type="presOf" srcId="{92260AF8-92A3-5244-B018-BA95A978BAE1}" destId="{FFA665EF-1025-F64B-8CB6-28DC40305B4A}" srcOrd="0" destOrd="0" presId="urn:microsoft.com/office/officeart/2005/8/layout/pyramid2"/>
    <dgm:cxn modelId="{22042F22-2EF3-9B49-A96D-40868E8056DA}" srcId="{92260AF8-92A3-5244-B018-BA95A978BAE1}" destId="{8974A15F-A633-EF47-A235-9997D2982056}" srcOrd="0" destOrd="0" parTransId="{01E1C779-481C-214D-ADEE-5F8503C95D1D}" sibTransId="{F2A3D8A8-7E13-3E40-BB50-ED3355C1707B}"/>
    <dgm:cxn modelId="{372AEA20-72E9-7F46-B189-5545BFC079A0}" type="presParOf" srcId="{FFA665EF-1025-F64B-8CB6-28DC40305B4A}" destId="{FD826A8F-2EC0-CF40-9613-FAB377CF63D0}" srcOrd="0" destOrd="0" presId="urn:microsoft.com/office/officeart/2005/8/layout/pyramid2"/>
    <dgm:cxn modelId="{95F26E48-08E5-D943-96AF-3BA52CCD5FE7}" type="presParOf" srcId="{FFA665EF-1025-F64B-8CB6-28DC40305B4A}" destId="{F6B3C4C1-D38F-E640-ACA6-6E2D73BD0A81}" srcOrd="1" destOrd="0" presId="urn:microsoft.com/office/officeart/2005/8/layout/pyramid2"/>
    <dgm:cxn modelId="{329D5485-7E07-5A48-BCA5-F467F6654724}" type="presParOf" srcId="{F6B3C4C1-D38F-E640-ACA6-6E2D73BD0A81}" destId="{55D9A6DE-B76F-1546-852E-96CC55172117}" srcOrd="0" destOrd="0" presId="urn:microsoft.com/office/officeart/2005/8/layout/pyramid2"/>
    <dgm:cxn modelId="{478547A4-63ED-CD46-A0C8-16397CD759C4}" type="presParOf" srcId="{F6B3C4C1-D38F-E640-ACA6-6E2D73BD0A81}" destId="{2668063B-044D-4342-A97E-B309A401D815}" srcOrd="1" destOrd="0" presId="urn:microsoft.com/office/officeart/2005/8/layout/pyramid2"/>
    <dgm:cxn modelId="{D917AB07-358E-2248-8F3B-FABA58AA15E2}" type="presParOf" srcId="{F6B3C4C1-D38F-E640-ACA6-6E2D73BD0A81}" destId="{3447A895-48A6-234B-BB6C-93922AB473CF}" srcOrd="2" destOrd="0" presId="urn:microsoft.com/office/officeart/2005/8/layout/pyramid2"/>
    <dgm:cxn modelId="{73FD1F25-81D8-EF42-9B19-AD8FFFB89BB7}" type="presParOf" srcId="{F6B3C4C1-D38F-E640-ACA6-6E2D73BD0A81}" destId="{A25A757C-611E-9345-9AB5-398174AF47E8}" srcOrd="3" destOrd="0" presId="urn:microsoft.com/office/officeart/2005/8/layout/pyramid2"/>
    <dgm:cxn modelId="{70CBFAB5-4582-9349-9DF7-3ED500144713}" type="presParOf" srcId="{F6B3C4C1-D38F-E640-ACA6-6E2D73BD0A81}" destId="{CDD35B63-0B75-E041-9422-B7D4B9057E29}" srcOrd="4" destOrd="0" presId="urn:microsoft.com/office/officeart/2005/8/layout/pyramid2"/>
    <dgm:cxn modelId="{5F5B1E36-9EC4-624E-BC24-BCD5231ECE10}" type="presParOf" srcId="{F6B3C4C1-D38F-E640-ACA6-6E2D73BD0A81}" destId="{9B43E22A-CC63-C843-B126-DCEF7D4564EC}" srcOrd="5" destOrd="0" presId="urn:microsoft.com/office/officeart/2005/8/layout/pyramid2"/>
    <dgm:cxn modelId="{12B59ACD-3D52-0D48-8879-391D7AA93ADB}" type="presParOf" srcId="{F6B3C4C1-D38F-E640-ACA6-6E2D73BD0A81}" destId="{A684EC7D-5222-484E-BDEE-84BEDC0EC621}" srcOrd="6" destOrd="0" presId="urn:microsoft.com/office/officeart/2005/8/layout/pyramid2"/>
    <dgm:cxn modelId="{498B8CF5-245A-F247-9B2A-772863E12DB7}" type="presParOf" srcId="{F6B3C4C1-D38F-E640-ACA6-6E2D73BD0A81}" destId="{0CAC1044-A8C9-C94A-BDA5-271254F164ED}" srcOrd="7" destOrd="0" presId="urn:microsoft.com/office/officeart/2005/8/layout/pyramid2"/>
    <dgm:cxn modelId="{0853CD0C-7DB0-7042-BAB7-9E8155EAEEB8}" type="presParOf" srcId="{F6B3C4C1-D38F-E640-ACA6-6E2D73BD0A81}" destId="{10924AC1-132E-1048-B929-023E0F8229BB}" srcOrd="8" destOrd="0" presId="urn:microsoft.com/office/officeart/2005/8/layout/pyramid2"/>
    <dgm:cxn modelId="{1C690CAE-4831-F746-91AE-34F364D408B1}" type="presParOf" srcId="{F6B3C4C1-D38F-E640-ACA6-6E2D73BD0A81}" destId="{DF271458-3F40-B843-9094-ACE5293A96C1}"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260AF8-92A3-5244-B018-BA95A978BAE1}" type="doc">
      <dgm:prSet loTypeId="urn:microsoft.com/office/officeart/2005/8/layout/pyramid2" loCatId="pyramid" qsTypeId="urn:microsoft.com/office/officeart/2005/8/quickstyle/simple4" qsCatId="simple" csTypeId="urn:microsoft.com/office/officeart/2005/8/colors/accent1_2" csCatId="accent1" phldr="1"/>
      <dgm:spPr/>
      <dgm:t>
        <a:bodyPr/>
        <a:lstStyle/>
        <a:p>
          <a:endParaRPr lang="en-US"/>
        </a:p>
      </dgm:t>
    </dgm:pt>
    <dgm:pt modelId="{8974A15F-A633-EF47-A235-9997D2982056}">
      <dgm:prSet phldrT="[Text]" custT="1"/>
      <dgm:spPr>
        <a:solidFill>
          <a:srgbClr val="FF0000">
            <a:alpha val="50000"/>
          </a:srgbClr>
        </a:solidFill>
      </dgm:spPr>
      <dgm:t>
        <a:bodyPr/>
        <a:lstStyle/>
        <a:p>
          <a:r>
            <a:rPr lang="en-US" sz="2000" b="1" dirty="0">
              <a:latin typeface="+mj-lt"/>
            </a:rPr>
            <a:t>Tier </a:t>
          </a:r>
          <a:r>
            <a:rPr lang="en-US" sz="2000" b="1" dirty="0" smtClean="0">
              <a:latin typeface="+mj-lt"/>
            </a:rPr>
            <a:t>3</a:t>
          </a:r>
        </a:p>
        <a:p>
          <a:r>
            <a:rPr lang="en-US" sz="2000" b="0" dirty="0" smtClean="0">
              <a:latin typeface="+mj-lt"/>
            </a:rPr>
            <a:t>Intensive PD: Data-driven Consultation </a:t>
          </a:r>
          <a:endParaRPr lang="en-US" sz="2000" b="0" dirty="0">
            <a:latin typeface="+mj-lt"/>
          </a:endParaRPr>
        </a:p>
      </dgm:t>
    </dgm:pt>
    <dgm:pt modelId="{01E1C779-481C-214D-ADEE-5F8503C95D1D}" type="parTrans" cxnId="{22042F22-2EF3-9B49-A96D-40868E8056DA}">
      <dgm:prSet/>
      <dgm:spPr/>
      <dgm:t>
        <a:bodyPr/>
        <a:lstStyle/>
        <a:p>
          <a:endParaRPr lang="en-US"/>
        </a:p>
      </dgm:t>
    </dgm:pt>
    <dgm:pt modelId="{F2A3D8A8-7E13-3E40-BB50-ED3355C1707B}" type="sibTrans" cxnId="{22042F22-2EF3-9B49-A96D-40868E8056DA}">
      <dgm:prSet/>
      <dgm:spPr/>
      <dgm:t>
        <a:bodyPr/>
        <a:lstStyle/>
        <a:p>
          <a:endParaRPr lang="en-US"/>
        </a:p>
      </dgm:t>
    </dgm:pt>
    <dgm:pt modelId="{582164AB-1FCE-2746-B3EF-7F536957B164}">
      <dgm:prSet phldrT="[Text]" custT="1"/>
      <dgm:spPr>
        <a:solidFill>
          <a:srgbClr val="FFFF00">
            <a:alpha val="90000"/>
          </a:srgbClr>
        </a:solidFill>
      </dgm:spPr>
      <dgm:t>
        <a:bodyPr/>
        <a:lstStyle/>
        <a:p>
          <a:r>
            <a:rPr lang="en-US" sz="2000" b="1" dirty="0">
              <a:latin typeface="+mj-lt"/>
            </a:rPr>
            <a:t>Tier </a:t>
          </a:r>
          <a:r>
            <a:rPr lang="en-US" sz="2000" b="1" dirty="0" smtClean="0">
              <a:latin typeface="+mj-lt"/>
            </a:rPr>
            <a:t>2</a:t>
          </a:r>
        </a:p>
        <a:p>
          <a:r>
            <a:rPr lang="en-US" sz="2000" dirty="0" smtClean="0">
              <a:latin typeface="+mj-lt"/>
            </a:rPr>
            <a:t>Targeted PD: Self-Management with Peer or Coaching Supports</a:t>
          </a:r>
          <a:endParaRPr lang="en-US" sz="2000" dirty="0">
            <a:latin typeface="+mj-lt"/>
          </a:endParaRPr>
        </a:p>
      </dgm:t>
    </dgm:pt>
    <dgm:pt modelId="{F5420C68-DE72-4745-ABDB-79403E2C16E7}" type="parTrans" cxnId="{411E5ABE-A970-134B-8BE3-B4F9B54A5ABF}">
      <dgm:prSet/>
      <dgm:spPr/>
      <dgm:t>
        <a:bodyPr/>
        <a:lstStyle/>
        <a:p>
          <a:endParaRPr lang="en-US"/>
        </a:p>
      </dgm:t>
    </dgm:pt>
    <dgm:pt modelId="{825ADA63-5E97-3549-95BB-685C3D203D54}" type="sibTrans" cxnId="{411E5ABE-A970-134B-8BE3-B4F9B54A5ABF}">
      <dgm:prSet/>
      <dgm:spPr/>
      <dgm:t>
        <a:bodyPr/>
        <a:lstStyle/>
        <a:p>
          <a:endParaRPr lang="en-US"/>
        </a:p>
      </dgm:t>
    </dgm:pt>
    <dgm:pt modelId="{E102CEA4-8E78-D64B-A65A-58122364E7D6}">
      <dgm:prSet phldrT="[Text]" custT="1"/>
      <dgm:spPr>
        <a:solidFill>
          <a:srgbClr val="008000">
            <a:alpha val="50000"/>
          </a:srgbClr>
        </a:solidFill>
      </dgm:spPr>
      <dgm:t>
        <a:bodyPr/>
        <a:lstStyle/>
        <a:p>
          <a:r>
            <a:rPr lang="en-US" sz="2000" b="1" dirty="0">
              <a:latin typeface="+mj-lt"/>
            </a:rPr>
            <a:t>Tier </a:t>
          </a:r>
          <a:r>
            <a:rPr lang="en-US" sz="2000" b="1" dirty="0" smtClean="0">
              <a:latin typeface="+mj-lt"/>
            </a:rPr>
            <a:t>1</a:t>
          </a:r>
          <a:endParaRPr lang="en-US" sz="2000" dirty="0" smtClean="0">
            <a:latin typeface="+mj-lt"/>
          </a:endParaRPr>
        </a:p>
        <a:p>
          <a:r>
            <a:rPr lang="en-US" sz="2000" dirty="0" smtClean="0">
              <a:latin typeface="+mj-lt"/>
            </a:rPr>
            <a:t>Universal PD: Training &amp; Self-Management</a:t>
          </a:r>
          <a:endParaRPr lang="en-US" sz="2000" dirty="0">
            <a:latin typeface="+mj-lt"/>
          </a:endParaRPr>
        </a:p>
      </dgm:t>
    </dgm:pt>
    <dgm:pt modelId="{F52B804A-1735-7348-9D97-84374D082C16}" type="parTrans" cxnId="{B10C4018-D6B4-0144-838C-67DBC02B3852}">
      <dgm:prSet/>
      <dgm:spPr/>
      <dgm:t>
        <a:bodyPr/>
        <a:lstStyle/>
        <a:p>
          <a:endParaRPr lang="en-US"/>
        </a:p>
      </dgm:t>
    </dgm:pt>
    <dgm:pt modelId="{C4F15C56-AAAC-9E4C-ADE8-F04D7F6C91C2}" type="sibTrans" cxnId="{B10C4018-D6B4-0144-838C-67DBC02B3852}">
      <dgm:prSet/>
      <dgm:spPr/>
      <dgm:t>
        <a:bodyPr/>
        <a:lstStyle/>
        <a:p>
          <a:endParaRPr lang="en-US"/>
        </a:p>
      </dgm:t>
    </dgm:pt>
    <dgm:pt modelId="{30B93ACE-7A45-AD42-9A35-90431675EB91}">
      <dgm:prSet phldrT="[Text]" custT="1">
        <dgm:style>
          <a:lnRef idx="1">
            <a:schemeClr val="accent3"/>
          </a:lnRef>
          <a:fillRef idx="2">
            <a:schemeClr val="accent3"/>
          </a:fillRef>
          <a:effectRef idx="1">
            <a:schemeClr val="accent3"/>
          </a:effectRef>
          <a:fontRef idx="minor">
            <a:schemeClr val="dk1"/>
          </a:fontRef>
        </dgm:style>
      </dgm:prSet>
      <dgm:spPr>
        <a:solidFill>
          <a:srgbClr val="FCE35C"/>
        </a:solidFill>
      </dgm:spPr>
      <dgm:t>
        <a:bodyPr/>
        <a:lstStyle/>
        <a:p>
          <a:r>
            <a:rPr lang="en-US" sz="2000" b="1" dirty="0" smtClean="0">
              <a:latin typeface="+mj-lt"/>
            </a:rPr>
            <a:t>Progress Monitoring </a:t>
          </a:r>
        </a:p>
        <a:p>
          <a:r>
            <a:rPr lang="en-US" sz="2000" dirty="0" smtClean="0">
              <a:latin typeface="+mj-lt"/>
            </a:rPr>
            <a:t>Walk-through, Student Data Review, Teacher Collected Data</a:t>
          </a:r>
          <a:endParaRPr lang="en-US" sz="2000" dirty="0">
            <a:latin typeface="+mj-lt"/>
          </a:endParaRPr>
        </a:p>
      </dgm:t>
    </dgm:pt>
    <dgm:pt modelId="{A4162002-70C6-4644-A8CF-D3E5077513A1}" type="parTrans" cxnId="{1E5B7D2E-CC96-1847-BDC2-688B5A077D22}">
      <dgm:prSet/>
      <dgm:spPr/>
      <dgm:t>
        <a:bodyPr/>
        <a:lstStyle/>
        <a:p>
          <a:endParaRPr lang="en-US"/>
        </a:p>
      </dgm:t>
    </dgm:pt>
    <dgm:pt modelId="{2FE70267-EE60-844F-9EC2-B1025C33FA0F}" type="sibTrans" cxnId="{1E5B7D2E-CC96-1847-BDC2-688B5A077D22}">
      <dgm:prSet/>
      <dgm:spPr/>
      <dgm:t>
        <a:bodyPr/>
        <a:lstStyle/>
        <a:p>
          <a:endParaRPr lang="en-US"/>
        </a:p>
      </dgm:t>
    </dgm:pt>
    <dgm:pt modelId="{B2005BDF-F532-404C-8CEC-044B7A398F71}">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b="1" dirty="0">
              <a:latin typeface="+mj-lt"/>
            </a:rPr>
            <a:t>Universal </a:t>
          </a:r>
          <a:r>
            <a:rPr lang="en-US" sz="2000" b="1" dirty="0" smtClean="0">
              <a:latin typeface="+mj-lt"/>
            </a:rPr>
            <a:t>Screening</a:t>
          </a:r>
        </a:p>
        <a:p>
          <a:r>
            <a:rPr lang="en-US" sz="2000" dirty="0" smtClean="0">
              <a:latin typeface="+mj-lt"/>
            </a:rPr>
            <a:t>Walk-through &amp; Student Data Review</a:t>
          </a:r>
          <a:endParaRPr lang="en-US" sz="2000" dirty="0">
            <a:latin typeface="+mj-lt"/>
          </a:endParaRPr>
        </a:p>
      </dgm:t>
    </dgm:pt>
    <dgm:pt modelId="{E885063B-2A23-FB47-AC0B-1E4708BF8FC8}" type="parTrans" cxnId="{3CB7134A-5AFB-0345-89B5-199FED026E1B}">
      <dgm:prSet/>
      <dgm:spPr/>
      <dgm:t>
        <a:bodyPr/>
        <a:lstStyle/>
        <a:p>
          <a:endParaRPr lang="en-US"/>
        </a:p>
      </dgm:t>
    </dgm:pt>
    <dgm:pt modelId="{A55E2A3A-1F1B-E742-B2BB-3F13A7B9C1F5}" type="sibTrans" cxnId="{3CB7134A-5AFB-0345-89B5-199FED026E1B}">
      <dgm:prSet/>
      <dgm:spPr/>
      <dgm:t>
        <a:bodyPr/>
        <a:lstStyle/>
        <a:p>
          <a:endParaRPr lang="en-US"/>
        </a:p>
      </dgm:t>
    </dgm:pt>
    <dgm:pt modelId="{FFA665EF-1025-F64B-8CB6-28DC40305B4A}" type="pres">
      <dgm:prSet presAssocID="{92260AF8-92A3-5244-B018-BA95A978BAE1}" presName="compositeShape" presStyleCnt="0">
        <dgm:presLayoutVars>
          <dgm:dir/>
          <dgm:resizeHandles/>
        </dgm:presLayoutVars>
      </dgm:prSet>
      <dgm:spPr/>
      <dgm:t>
        <a:bodyPr/>
        <a:lstStyle/>
        <a:p>
          <a:endParaRPr lang="en-US"/>
        </a:p>
      </dgm:t>
    </dgm:pt>
    <dgm:pt modelId="{FD826A8F-2EC0-CF40-9613-FAB377CF63D0}" type="pres">
      <dgm:prSet presAssocID="{92260AF8-92A3-5244-B018-BA95A978BAE1}" presName="pyramid" presStyleLbl="node1" presStyleIdx="0" presStyleCnt="1" custScaleX="117953" custScaleY="99880" custLinFactNeighborX="3792"/>
      <dgm:spPr>
        <a:gradFill rotWithShape="0">
          <a:gsLst>
            <a:gs pos="35000">
              <a:srgbClr val="008000"/>
            </a:gs>
            <a:gs pos="100000">
              <a:srgbClr val="FF0000"/>
            </a:gs>
            <a:gs pos="73000">
              <a:srgbClr val="FFFF00"/>
            </a:gs>
            <a:gs pos="87000">
              <a:srgbClr val="FFFF00"/>
            </a:gs>
          </a:gsLst>
        </a:gradFill>
      </dgm:spPr>
      <dgm:t>
        <a:bodyPr/>
        <a:lstStyle/>
        <a:p>
          <a:endParaRPr lang="en-US"/>
        </a:p>
      </dgm:t>
    </dgm:pt>
    <dgm:pt modelId="{F6B3C4C1-D38F-E640-ACA6-6E2D73BD0A81}" type="pres">
      <dgm:prSet presAssocID="{92260AF8-92A3-5244-B018-BA95A978BAE1}" presName="theList" presStyleCnt="0"/>
      <dgm:spPr/>
    </dgm:pt>
    <dgm:pt modelId="{55D9A6DE-B76F-1546-852E-96CC55172117}" type="pres">
      <dgm:prSet presAssocID="{8974A15F-A633-EF47-A235-9997D2982056}" presName="aNode" presStyleLbl="fgAcc1" presStyleIdx="0" presStyleCnt="5" custScaleX="110851" custScaleY="2000000" custLinFactY="-1110609" custLinFactNeighborX="18948" custLinFactNeighborY="-1200000">
        <dgm:presLayoutVars>
          <dgm:bulletEnabled val="1"/>
        </dgm:presLayoutVars>
      </dgm:prSet>
      <dgm:spPr/>
      <dgm:t>
        <a:bodyPr/>
        <a:lstStyle/>
        <a:p>
          <a:endParaRPr lang="en-US"/>
        </a:p>
      </dgm:t>
    </dgm:pt>
    <dgm:pt modelId="{2668063B-044D-4342-A97E-B309A401D815}" type="pres">
      <dgm:prSet presAssocID="{8974A15F-A633-EF47-A235-9997D2982056}" presName="aSpace" presStyleCnt="0"/>
      <dgm:spPr/>
    </dgm:pt>
    <dgm:pt modelId="{3447A895-48A6-234B-BB6C-93922AB473CF}" type="pres">
      <dgm:prSet presAssocID="{582164AB-1FCE-2746-B3EF-7F536957B164}" presName="aNode" presStyleLbl="fgAcc1" presStyleIdx="1" presStyleCnt="5" custScaleX="110851" custScaleY="2000000" custLinFactY="-874034" custLinFactNeighborX="18944" custLinFactNeighborY="-900000">
        <dgm:presLayoutVars>
          <dgm:bulletEnabled val="1"/>
        </dgm:presLayoutVars>
      </dgm:prSet>
      <dgm:spPr/>
      <dgm:t>
        <a:bodyPr/>
        <a:lstStyle/>
        <a:p>
          <a:endParaRPr lang="en-US"/>
        </a:p>
      </dgm:t>
    </dgm:pt>
    <dgm:pt modelId="{A25A757C-611E-9345-9AB5-398174AF47E8}" type="pres">
      <dgm:prSet presAssocID="{582164AB-1FCE-2746-B3EF-7F536957B164}" presName="aSpace" presStyleCnt="0"/>
      <dgm:spPr/>
    </dgm:pt>
    <dgm:pt modelId="{CDD35B63-0B75-E041-9422-B7D4B9057E29}" type="pres">
      <dgm:prSet presAssocID="{E102CEA4-8E78-D64B-A65A-58122364E7D6}" presName="aNode" presStyleLbl="fgAcc1" presStyleIdx="2" presStyleCnt="5" custScaleX="110851" custScaleY="2000000" custLinFactY="333710" custLinFactNeighborX="19343" custLinFactNeighborY="400000">
        <dgm:presLayoutVars>
          <dgm:bulletEnabled val="1"/>
        </dgm:presLayoutVars>
      </dgm:prSet>
      <dgm:spPr/>
      <dgm:t>
        <a:bodyPr/>
        <a:lstStyle/>
        <a:p>
          <a:endParaRPr lang="en-US"/>
        </a:p>
      </dgm:t>
    </dgm:pt>
    <dgm:pt modelId="{9B43E22A-CC63-C843-B126-DCEF7D4564EC}" type="pres">
      <dgm:prSet presAssocID="{E102CEA4-8E78-D64B-A65A-58122364E7D6}" presName="aSpace" presStyleCnt="0"/>
      <dgm:spPr/>
    </dgm:pt>
    <dgm:pt modelId="{A684EC7D-5222-484E-BDEE-84BEDC0EC621}" type="pres">
      <dgm:prSet presAssocID="{30B93ACE-7A45-AD42-9A35-90431675EB91}" presName="aNode" presStyleLbl="fgAcc1" presStyleIdx="3" presStyleCnt="5" custScaleX="110851" custScaleY="2000000" custLinFactX="-6140" custLinFactY="-5284641" custLinFactNeighborX="-100000" custLinFactNeighborY="-5300000">
        <dgm:presLayoutVars>
          <dgm:bulletEnabled val="1"/>
        </dgm:presLayoutVars>
      </dgm:prSet>
      <dgm:spPr/>
      <dgm:t>
        <a:bodyPr/>
        <a:lstStyle/>
        <a:p>
          <a:endParaRPr lang="en-US"/>
        </a:p>
      </dgm:t>
    </dgm:pt>
    <dgm:pt modelId="{0CAC1044-A8C9-C94A-BDA5-271254F164ED}" type="pres">
      <dgm:prSet presAssocID="{30B93ACE-7A45-AD42-9A35-90431675EB91}" presName="aSpace" presStyleCnt="0"/>
      <dgm:spPr/>
    </dgm:pt>
    <dgm:pt modelId="{10924AC1-132E-1048-B929-023E0F8229BB}" type="pres">
      <dgm:prSet presAssocID="{B2005BDF-F532-404C-8CEC-044B7A398F71}" presName="aNode" presStyleLbl="fgAcc1" presStyleIdx="4" presStyleCnt="5" custScaleX="110851" custScaleY="2000000" custLinFactX="-6138" custLinFactY="-4066215" custLinFactNeighborX="-100000" custLinFactNeighborY="-4100000">
        <dgm:presLayoutVars>
          <dgm:bulletEnabled val="1"/>
        </dgm:presLayoutVars>
      </dgm:prSet>
      <dgm:spPr/>
      <dgm:t>
        <a:bodyPr/>
        <a:lstStyle/>
        <a:p>
          <a:endParaRPr lang="en-US"/>
        </a:p>
      </dgm:t>
    </dgm:pt>
    <dgm:pt modelId="{DF271458-3F40-B843-9094-ACE5293A96C1}" type="pres">
      <dgm:prSet presAssocID="{B2005BDF-F532-404C-8CEC-044B7A398F71}" presName="aSpace" presStyleCnt="0"/>
      <dgm:spPr/>
    </dgm:pt>
  </dgm:ptLst>
  <dgm:cxnLst>
    <dgm:cxn modelId="{E0D7FD41-2796-EE43-ABBF-3770824089F4}" type="presOf" srcId="{B2005BDF-F532-404C-8CEC-044B7A398F71}" destId="{10924AC1-132E-1048-B929-023E0F8229BB}" srcOrd="0" destOrd="0" presId="urn:microsoft.com/office/officeart/2005/8/layout/pyramid2"/>
    <dgm:cxn modelId="{1E5B7D2E-CC96-1847-BDC2-688B5A077D22}" srcId="{92260AF8-92A3-5244-B018-BA95A978BAE1}" destId="{30B93ACE-7A45-AD42-9A35-90431675EB91}" srcOrd="3" destOrd="0" parTransId="{A4162002-70C6-4644-A8CF-D3E5077513A1}" sibTransId="{2FE70267-EE60-844F-9EC2-B1025C33FA0F}"/>
    <dgm:cxn modelId="{D369F355-AF2A-1842-86FB-16621966B86F}" type="presOf" srcId="{92260AF8-92A3-5244-B018-BA95A978BAE1}" destId="{FFA665EF-1025-F64B-8CB6-28DC40305B4A}" srcOrd="0" destOrd="0" presId="urn:microsoft.com/office/officeart/2005/8/layout/pyramid2"/>
    <dgm:cxn modelId="{32A82BD6-48BE-4F4F-889F-45004532EB66}" type="presOf" srcId="{582164AB-1FCE-2746-B3EF-7F536957B164}" destId="{3447A895-48A6-234B-BB6C-93922AB473CF}" srcOrd="0" destOrd="0" presId="urn:microsoft.com/office/officeart/2005/8/layout/pyramid2"/>
    <dgm:cxn modelId="{CD72511C-F08D-A643-9806-86C63445B402}" type="presOf" srcId="{E102CEA4-8E78-D64B-A65A-58122364E7D6}" destId="{CDD35B63-0B75-E041-9422-B7D4B9057E29}" srcOrd="0" destOrd="0" presId="urn:microsoft.com/office/officeart/2005/8/layout/pyramid2"/>
    <dgm:cxn modelId="{22042F22-2EF3-9B49-A96D-40868E8056DA}" srcId="{92260AF8-92A3-5244-B018-BA95A978BAE1}" destId="{8974A15F-A633-EF47-A235-9997D2982056}" srcOrd="0" destOrd="0" parTransId="{01E1C779-481C-214D-ADEE-5F8503C95D1D}" sibTransId="{F2A3D8A8-7E13-3E40-BB50-ED3355C1707B}"/>
    <dgm:cxn modelId="{3CB7134A-5AFB-0345-89B5-199FED026E1B}" srcId="{92260AF8-92A3-5244-B018-BA95A978BAE1}" destId="{B2005BDF-F532-404C-8CEC-044B7A398F71}" srcOrd="4" destOrd="0" parTransId="{E885063B-2A23-FB47-AC0B-1E4708BF8FC8}" sibTransId="{A55E2A3A-1F1B-E742-B2BB-3F13A7B9C1F5}"/>
    <dgm:cxn modelId="{B10C4018-D6B4-0144-838C-67DBC02B3852}" srcId="{92260AF8-92A3-5244-B018-BA95A978BAE1}" destId="{E102CEA4-8E78-D64B-A65A-58122364E7D6}" srcOrd="2" destOrd="0" parTransId="{F52B804A-1735-7348-9D97-84374D082C16}" sibTransId="{C4F15C56-AAAC-9E4C-ADE8-F04D7F6C91C2}"/>
    <dgm:cxn modelId="{414ED46B-65BA-634A-89D2-6840A7EED055}" type="presOf" srcId="{30B93ACE-7A45-AD42-9A35-90431675EB91}" destId="{A684EC7D-5222-484E-BDEE-84BEDC0EC621}" srcOrd="0" destOrd="0" presId="urn:microsoft.com/office/officeart/2005/8/layout/pyramid2"/>
    <dgm:cxn modelId="{5D9D199E-21CD-2345-8FE0-2114352E0051}" type="presOf" srcId="{8974A15F-A633-EF47-A235-9997D2982056}" destId="{55D9A6DE-B76F-1546-852E-96CC55172117}" srcOrd="0" destOrd="0" presId="urn:microsoft.com/office/officeart/2005/8/layout/pyramid2"/>
    <dgm:cxn modelId="{411E5ABE-A970-134B-8BE3-B4F9B54A5ABF}" srcId="{92260AF8-92A3-5244-B018-BA95A978BAE1}" destId="{582164AB-1FCE-2746-B3EF-7F536957B164}" srcOrd="1" destOrd="0" parTransId="{F5420C68-DE72-4745-ABDB-79403E2C16E7}" sibTransId="{825ADA63-5E97-3549-95BB-685C3D203D54}"/>
    <dgm:cxn modelId="{78B967B2-28BC-6B43-974E-8B22FE388ECB}" type="presParOf" srcId="{FFA665EF-1025-F64B-8CB6-28DC40305B4A}" destId="{FD826A8F-2EC0-CF40-9613-FAB377CF63D0}" srcOrd="0" destOrd="0" presId="urn:microsoft.com/office/officeart/2005/8/layout/pyramid2"/>
    <dgm:cxn modelId="{987AE0EF-B714-3145-97F7-E15E60FFAAF9}" type="presParOf" srcId="{FFA665EF-1025-F64B-8CB6-28DC40305B4A}" destId="{F6B3C4C1-D38F-E640-ACA6-6E2D73BD0A81}" srcOrd="1" destOrd="0" presId="urn:microsoft.com/office/officeart/2005/8/layout/pyramid2"/>
    <dgm:cxn modelId="{BF73201C-14E6-6D44-BB50-9D7BD71A1B78}" type="presParOf" srcId="{F6B3C4C1-D38F-E640-ACA6-6E2D73BD0A81}" destId="{55D9A6DE-B76F-1546-852E-96CC55172117}" srcOrd="0" destOrd="0" presId="urn:microsoft.com/office/officeart/2005/8/layout/pyramid2"/>
    <dgm:cxn modelId="{0802DFD8-AB9E-6D41-8D0F-21643C0273A2}" type="presParOf" srcId="{F6B3C4C1-D38F-E640-ACA6-6E2D73BD0A81}" destId="{2668063B-044D-4342-A97E-B309A401D815}" srcOrd="1" destOrd="0" presId="urn:microsoft.com/office/officeart/2005/8/layout/pyramid2"/>
    <dgm:cxn modelId="{2B33F5A7-8112-6D4B-BCA9-DCA87E7FE987}" type="presParOf" srcId="{F6B3C4C1-D38F-E640-ACA6-6E2D73BD0A81}" destId="{3447A895-48A6-234B-BB6C-93922AB473CF}" srcOrd="2" destOrd="0" presId="urn:microsoft.com/office/officeart/2005/8/layout/pyramid2"/>
    <dgm:cxn modelId="{CBD3226B-9555-CA44-862B-1D69F9468974}" type="presParOf" srcId="{F6B3C4C1-D38F-E640-ACA6-6E2D73BD0A81}" destId="{A25A757C-611E-9345-9AB5-398174AF47E8}" srcOrd="3" destOrd="0" presId="urn:microsoft.com/office/officeart/2005/8/layout/pyramid2"/>
    <dgm:cxn modelId="{026D8203-8A34-3A48-B85B-F9D5D580DF60}" type="presParOf" srcId="{F6B3C4C1-D38F-E640-ACA6-6E2D73BD0A81}" destId="{CDD35B63-0B75-E041-9422-B7D4B9057E29}" srcOrd="4" destOrd="0" presId="urn:microsoft.com/office/officeart/2005/8/layout/pyramid2"/>
    <dgm:cxn modelId="{DDF06A57-43C3-A34F-8912-AD09173F8559}" type="presParOf" srcId="{F6B3C4C1-D38F-E640-ACA6-6E2D73BD0A81}" destId="{9B43E22A-CC63-C843-B126-DCEF7D4564EC}" srcOrd="5" destOrd="0" presId="urn:microsoft.com/office/officeart/2005/8/layout/pyramid2"/>
    <dgm:cxn modelId="{6DFA9F66-367E-D842-BE64-7A988C72AEB0}" type="presParOf" srcId="{F6B3C4C1-D38F-E640-ACA6-6E2D73BD0A81}" destId="{A684EC7D-5222-484E-BDEE-84BEDC0EC621}" srcOrd="6" destOrd="0" presId="urn:microsoft.com/office/officeart/2005/8/layout/pyramid2"/>
    <dgm:cxn modelId="{8427A794-9327-A046-9DB6-A4F60C80C84E}" type="presParOf" srcId="{F6B3C4C1-D38F-E640-ACA6-6E2D73BD0A81}" destId="{0CAC1044-A8C9-C94A-BDA5-271254F164ED}" srcOrd="7" destOrd="0" presId="urn:microsoft.com/office/officeart/2005/8/layout/pyramid2"/>
    <dgm:cxn modelId="{8554FEB0-250C-704C-A6C1-268B49161650}" type="presParOf" srcId="{F6B3C4C1-D38F-E640-ACA6-6E2D73BD0A81}" destId="{10924AC1-132E-1048-B929-023E0F8229BB}" srcOrd="8" destOrd="0" presId="urn:microsoft.com/office/officeart/2005/8/layout/pyramid2"/>
    <dgm:cxn modelId="{7228C45E-CFDC-0F4D-BCE8-DB216FC2A0EC}" type="presParOf" srcId="{F6B3C4C1-D38F-E640-ACA6-6E2D73BD0A81}" destId="{DF271458-3F40-B843-9094-ACE5293A96C1}" srcOrd="9" destOrd="0" presId="urn:microsoft.com/office/officeart/2005/8/layout/pyramid2"/>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260AF8-92A3-5244-B018-BA95A978BAE1}" type="doc">
      <dgm:prSet loTypeId="urn:microsoft.com/office/officeart/2005/8/layout/pyramid2" loCatId="pyramid" qsTypeId="urn:microsoft.com/office/officeart/2005/8/quickstyle/simple4" qsCatId="simple" csTypeId="urn:microsoft.com/office/officeart/2005/8/colors/accent1_2" csCatId="accent1" phldr="1"/>
      <dgm:spPr/>
      <dgm:t>
        <a:bodyPr/>
        <a:lstStyle/>
        <a:p>
          <a:endParaRPr lang="en-US"/>
        </a:p>
      </dgm:t>
    </dgm:pt>
    <dgm:pt modelId="{8974A15F-A633-EF47-A235-9997D2982056}">
      <dgm:prSet phldrT="[Text]" custT="1"/>
      <dgm:spPr>
        <a:solidFill>
          <a:srgbClr val="FF0000">
            <a:alpha val="50000"/>
          </a:srgbClr>
        </a:solidFill>
      </dgm:spPr>
      <dgm:t>
        <a:bodyPr/>
        <a:lstStyle/>
        <a:p>
          <a:r>
            <a:rPr lang="en-US" sz="2000" b="1" dirty="0">
              <a:latin typeface="+mj-lt"/>
            </a:rPr>
            <a:t>Tier </a:t>
          </a:r>
          <a:r>
            <a:rPr lang="en-US" sz="2000" b="1" dirty="0" smtClean="0">
              <a:latin typeface="+mj-lt"/>
            </a:rPr>
            <a:t>3</a:t>
          </a:r>
        </a:p>
        <a:p>
          <a:r>
            <a:rPr lang="en-US" sz="2000" b="0" dirty="0" smtClean="0">
              <a:latin typeface="+mj-lt"/>
            </a:rPr>
            <a:t>Intensive PD: Data-driven Consultation </a:t>
          </a:r>
          <a:endParaRPr lang="en-US" sz="2000" b="0" dirty="0">
            <a:latin typeface="+mj-lt"/>
          </a:endParaRPr>
        </a:p>
      </dgm:t>
    </dgm:pt>
    <dgm:pt modelId="{01E1C779-481C-214D-ADEE-5F8503C95D1D}" type="parTrans" cxnId="{22042F22-2EF3-9B49-A96D-40868E8056DA}">
      <dgm:prSet/>
      <dgm:spPr/>
      <dgm:t>
        <a:bodyPr/>
        <a:lstStyle/>
        <a:p>
          <a:endParaRPr lang="en-US"/>
        </a:p>
      </dgm:t>
    </dgm:pt>
    <dgm:pt modelId="{F2A3D8A8-7E13-3E40-BB50-ED3355C1707B}" type="sibTrans" cxnId="{22042F22-2EF3-9B49-A96D-40868E8056DA}">
      <dgm:prSet/>
      <dgm:spPr/>
      <dgm:t>
        <a:bodyPr/>
        <a:lstStyle/>
        <a:p>
          <a:endParaRPr lang="en-US"/>
        </a:p>
      </dgm:t>
    </dgm:pt>
    <dgm:pt modelId="{582164AB-1FCE-2746-B3EF-7F536957B164}">
      <dgm:prSet phldrT="[Text]" custT="1"/>
      <dgm:spPr>
        <a:solidFill>
          <a:srgbClr val="FFFF00">
            <a:alpha val="90000"/>
          </a:srgbClr>
        </a:solidFill>
      </dgm:spPr>
      <dgm:t>
        <a:bodyPr/>
        <a:lstStyle/>
        <a:p>
          <a:r>
            <a:rPr lang="en-US" sz="2000" b="1" dirty="0">
              <a:latin typeface="+mj-lt"/>
            </a:rPr>
            <a:t>Tier </a:t>
          </a:r>
          <a:r>
            <a:rPr lang="en-US" sz="2000" b="1" dirty="0" smtClean="0">
              <a:latin typeface="+mj-lt"/>
            </a:rPr>
            <a:t>2</a:t>
          </a:r>
        </a:p>
        <a:p>
          <a:r>
            <a:rPr lang="en-US" sz="2000" dirty="0" smtClean="0">
              <a:latin typeface="+mj-lt"/>
            </a:rPr>
            <a:t>Targeted PD: Self-Management with Peer or Coaching Supports</a:t>
          </a:r>
          <a:endParaRPr lang="en-US" sz="2000" dirty="0">
            <a:latin typeface="+mj-lt"/>
          </a:endParaRPr>
        </a:p>
      </dgm:t>
    </dgm:pt>
    <dgm:pt modelId="{F5420C68-DE72-4745-ABDB-79403E2C16E7}" type="parTrans" cxnId="{411E5ABE-A970-134B-8BE3-B4F9B54A5ABF}">
      <dgm:prSet/>
      <dgm:spPr/>
      <dgm:t>
        <a:bodyPr/>
        <a:lstStyle/>
        <a:p>
          <a:endParaRPr lang="en-US"/>
        </a:p>
      </dgm:t>
    </dgm:pt>
    <dgm:pt modelId="{825ADA63-5E97-3549-95BB-685C3D203D54}" type="sibTrans" cxnId="{411E5ABE-A970-134B-8BE3-B4F9B54A5ABF}">
      <dgm:prSet/>
      <dgm:spPr/>
      <dgm:t>
        <a:bodyPr/>
        <a:lstStyle/>
        <a:p>
          <a:endParaRPr lang="en-US"/>
        </a:p>
      </dgm:t>
    </dgm:pt>
    <dgm:pt modelId="{E102CEA4-8E78-D64B-A65A-58122364E7D6}">
      <dgm:prSet phldrT="[Text]" custT="1"/>
      <dgm:spPr>
        <a:solidFill>
          <a:srgbClr val="008000">
            <a:alpha val="50000"/>
          </a:srgbClr>
        </a:solidFill>
      </dgm:spPr>
      <dgm:t>
        <a:bodyPr/>
        <a:lstStyle/>
        <a:p>
          <a:r>
            <a:rPr lang="en-US" sz="2000" b="1" dirty="0">
              <a:latin typeface="+mj-lt"/>
            </a:rPr>
            <a:t>Tier </a:t>
          </a:r>
          <a:r>
            <a:rPr lang="en-US" sz="2000" b="1" dirty="0" smtClean="0">
              <a:latin typeface="+mj-lt"/>
            </a:rPr>
            <a:t>1</a:t>
          </a:r>
          <a:endParaRPr lang="en-US" sz="2000" dirty="0" smtClean="0">
            <a:latin typeface="+mj-lt"/>
          </a:endParaRPr>
        </a:p>
        <a:p>
          <a:r>
            <a:rPr lang="en-US" sz="2000" dirty="0" smtClean="0">
              <a:latin typeface="+mj-lt"/>
            </a:rPr>
            <a:t>Universal PD: Training &amp; Self-Management</a:t>
          </a:r>
          <a:endParaRPr lang="en-US" sz="2000" dirty="0">
            <a:latin typeface="+mj-lt"/>
          </a:endParaRPr>
        </a:p>
      </dgm:t>
    </dgm:pt>
    <dgm:pt modelId="{F52B804A-1735-7348-9D97-84374D082C16}" type="parTrans" cxnId="{B10C4018-D6B4-0144-838C-67DBC02B3852}">
      <dgm:prSet/>
      <dgm:spPr/>
      <dgm:t>
        <a:bodyPr/>
        <a:lstStyle/>
        <a:p>
          <a:endParaRPr lang="en-US"/>
        </a:p>
      </dgm:t>
    </dgm:pt>
    <dgm:pt modelId="{C4F15C56-AAAC-9E4C-ADE8-F04D7F6C91C2}" type="sibTrans" cxnId="{B10C4018-D6B4-0144-838C-67DBC02B3852}">
      <dgm:prSet/>
      <dgm:spPr/>
      <dgm:t>
        <a:bodyPr/>
        <a:lstStyle/>
        <a:p>
          <a:endParaRPr lang="en-US"/>
        </a:p>
      </dgm:t>
    </dgm:pt>
    <dgm:pt modelId="{30B93ACE-7A45-AD42-9A35-90431675EB91}">
      <dgm:prSet phldrT="[Text]" custT="1">
        <dgm:style>
          <a:lnRef idx="1">
            <a:schemeClr val="accent3"/>
          </a:lnRef>
          <a:fillRef idx="2">
            <a:schemeClr val="accent3"/>
          </a:fillRef>
          <a:effectRef idx="1">
            <a:schemeClr val="accent3"/>
          </a:effectRef>
          <a:fontRef idx="minor">
            <a:schemeClr val="dk1"/>
          </a:fontRef>
        </dgm:style>
      </dgm:prSet>
      <dgm:spPr>
        <a:solidFill>
          <a:srgbClr val="FCE35C"/>
        </a:solidFill>
      </dgm:spPr>
      <dgm:t>
        <a:bodyPr/>
        <a:lstStyle/>
        <a:p>
          <a:r>
            <a:rPr lang="en-US" sz="2000" b="1" dirty="0" smtClean="0">
              <a:latin typeface="+mj-lt"/>
            </a:rPr>
            <a:t>Progress Monitoring </a:t>
          </a:r>
        </a:p>
        <a:p>
          <a:r>
            <a:rPr lang="en-US" sz="2000" dirty="0" smtClean="0">
              <a:latin typeface="+mj-lt"/>
            </a:rPr>
            <a:t>Walk-through, Student Data Review, Teacher Collected Data</a:t>
          </a:r>
          <a:endParaRPr lang="en-US" sz="2000" dirty="0">
            <a:latin typeface="+mj-lt"/>
          </a:endParaRPr>
        </a:p>
      </dgm:t>
    </dgm:pt>
    <dgm:pt modelId="{A4162002-70C6-4644-A8CF-D3E5077513A1}" type="parTrans" cxnId="{1E5B7D2E-CC96-1847-BDC2-688B5A077D22}">
      <dgm:prSet/>
      <dgm:spPr/>
      <dgm:t>
        <a:bodyPr/>
        <a:lstStyle/>
        <a:p>
          <a:endParaRPr lang="en-US"/>
        </a:p>
      </dgm:t>
    </dgm:pt>
    <dgm:pt modelId="{2FE70267-EE60-844F-9EC2-B1025C33FA0F}" type="sibTrans" cxnId="{1E5B7D2E-CC96-1847-BDC2-688B5A077D22}">
      <dgm:prSet/>
      <dgm:spPr/>
      <dgm:t>
        <a:bodyPr/>
        <a:lstStyle/>
        <a:p>
          <a:endParaRPr lang="en-US"/>
        </a:p>
      </dgm:t>
    </dgm:pt>
    <dgm:pt modelId="{B2005BDF-F532-404C-8CEC-044B7A398F71}">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b="1" dirty="0">
              <a:latin typeface="+mj-lt"/>
            </a:rPr>
            <a:t>Universal </a:t>
          </a:r>
          <a:r>
            <a:rPr lang="en-US" sz="2000" b="1" dirty="0" smtClean="0">
              <a:latin typeface="+mj-lt"/>
            </a:rPr>
            <a:t>Screening</a:t>
          </a:r>
        </a:p>
        <a:p>
          <a:r>
            <a:rPr lang="en-US" sz="2000" dirty="0" smtClean="0">
              <a:latin typeface="+mj-lt"/>
            </a:rPr>
            <a:t>Walk-through &amp; Student Data Review</a:t>
          </a:r>
          <a:endParaRPr lang="en-US" sz="2000" dirty="0">
            <a:latin typeface="+mj-lt"/>
          </a:endParaRPr>
        </a:p>
      </dgm:t>
    </dgm:pt>
    <dgm:pt modelId="{E885063B-2A23-FB47-AC0B-1E4708BF8FC8}" type="parTrans" cxnId="{3CB7134A-5AFB-0345-89B5-199FED026E1B}">
      <dgm:prSet/>
      <dgm:spPr/>
      <dgm:t>
        <a:bodyPr/>
        <a:lstStyle/>
        <a:p>
          <a:endParaRPr lang="en-US"/>
        </a:p>
      </dgm:t>
    </dgm:pt>
    <dgm:pt modelId="{A55E2A3A-1F1B-E742-B2BB-3F13A7B9C1F5}" type="sibTrans" cxnId="{3CB7134A-5AFB-0345-89B5-199FED026E1B}">
      <dgm:prSet/>
      <dgm:spPr/>
      <dgm:t>
        <a:bodyPr/>
        <a:lstStyle/>
        <a:p>
          <a:endParaRPr lang="en-US"/>
        </a:p>
      </dgm:t>
    </dgm:pt>
    <dgm:pt modelId="{FFA665EF-1025-F64B-8CB6-28DC40305B4A}" type="pres">
      <dgm:prSet presAssocID="{92260AF8-92A3-5244-B018-BA95A978BAE1}" presName="compositeShape" presStyleCnt="0">
        <dgm:presLayoutVars>
          <dgm:dir/>
          <dgm:resizeHandles/>
        </dgm:presLayoutVars>
      </dgm:prSet>
      <dgm:spPr/>
      <dgm:t>
        <a:bodyPr/>
        <a:lstStyle/>
        <a:p>
          <a:endParaRPr lang="en-US"/>
        </a:p>
      </dgm:t>
    </dgm:pt>
    <dgm:pt modelId="{FD826A8F-2EC0-CF40-9613-FAB377CF63D0}" type="pres">
      <dgm:prSet presAssocID="{92260AF8-92A3-5244-B018-BA95A978BAE1}" presName="pyramid" presStyleLbl="node1" presStyleIdx="0" presStyleCnt="1" custScaleX="117953" custScaleY="99880" custLinFactNeighborX="3792"/>
      <dgm:spPr>
        <a:gradFill rotWithShape="0">
          <a:gsLst>
            <a:gs pos="35000">
              <a:srgbClr val="008000"/>
            </a:gs>
            <a:gs pos="100000">
              <a:srgbClr val="FF0000"/>
            </a:gs>
            <a:gs pos="73000">
              <a:srgbClr val="FFFF00"/>
            </a:gs>
            <a:gs pos="87000">
              <a:srgbClr val="FFFF00"/>
            </a:gs>
          </a:gsLst>
        </a:gradFill>
      </dgm:spPr>
      <dgm:t>
        <a:bodyPr/>
        <a:lstStyle/>
        <a:p>
          <a:endParaRPr lang="en-US"/>
        </a:p>
      </dgm:t>
    </dgm:pt>
    <dgm:pt modelId="{F6B3C4C1-D38F-E640-ACA6-6E2D73BD0A81}" type="pres">
      <dgm:prSet presAssocID="{92260AF8-92A3-5244-B018-BA95A978BAE1}" presName="theList" presStyleCnt="0"/>
      <dgm:spPr/>
    </dgm:pt>
    <dgm:pt modelId="{55D9A6DE-B76F-1546-852E-96CC55172117}" type="pres">
      <dgm:prSet presAssocID="{8974A15F-A633-EF47-A235-9997D2982056}" presName="aNode" presStyleLbl="fgAcc1" presStyleIdx="0" presStyleCnt="5" custScaleX="110851" custScaleY="2000000" custLinFactY="-1110609" custLinFactNeighborX="18948" custLinFactNeighborY="-1200000">
        <dgm:presLayoutVars>
          <dgm:bulletEnabled val="1"/>
        </dgm:presLayoutVars>
      </dgm:prSet>
      <dgm:spPr/>
      <dgm:t>
        <a:bodyPr/>
        <a:lstStyle/>
        <a:p>
          <a:endParaRPr lang="en-US"/>
        </a:p>
      </dgm:t>
    </dgm:pt>
    <dgm:pt modelId="{2668063B-044D-4342-A97E-B309A401D815}" type="pres">
      <dgm:prSet presAssocID="{8974A15F-A633-EF47-A235-9997D2982056}" presName="aSpace" presStyleCnt="0"/>
      <dgm:spPr/>
    </dgm:pt>
    <dgm:pt modelId="{3447A895-48A6-234B-BB6C-93922AB473CF}" type="pres">
      <dgm:prSet presAssocID="{582164AB-1FCE-2746-B3EF-7F536957B164}" presName="aNode" presStyleLbl="fgAcc1" presStyleIdx="1" presStyleCnt="5" custScaleX="110851" custScaleY="2000000" custLinFactY="-874034" custLinFactNeighborX="18944" custLinFactNeighborY="-900000">
        <dgm:presLayoutVars>
          <dgm:bulletEnabled val="1"/>
        </dgm:presLayoutVars>
      </dgm:prSet>
      <dgm:spPr/>
      <dgm:t>
        <a:bodyPr/>
        <a:lstStyle/>
        <a:p>
          <a:endParaRPr lang="en-US"/>
        </a:p>
      </dgm:t>
    </dgm:pt>
    <dgm:pt modelId="{A25A757C-611E-9345-9AB5-398174AF47E8}" type="pres">
      <dgm:prSet presAssocID="{582164AB-1FCE-2746-B3EF-7F536957B164}" presName="aSpace" presStyleCnt="0"/>
      <dgm:spPr/>
    </dgm:pt>
    <dgm:pt modelId="{CDD35B63-0B75-E041-9422-B7D4B9057E29}" type="pres">
      <dgm:prSet presAssocID="{E102CEA4-8E78-D64B-A65A-58122364E7D6}" presName="aNode" presStyleLbl="fgAcc1" presStyleIdx="2" presStyleCnt="5" custScaleX="110851" custScaleY="2000000" custLinFactY="333710" custLinFactNeighborX="19343" custLinFactNeighborY="400000">
        <dgm:presLayoutVars>
          <dgm:bulletEnabled val="1"/>
        </dgm:presLayoutVars>
      </dgm:prSet>
      <dgm:spPr/>
      <dgm:t>
        <a:bodyPr/>
        <a:lstStyle/>
        <a:p>
          <a:endParaRPr lang="en-US"/>
        </a:p>
      </dgm:t>
    </dgm:pt>
    <dgm:pt modelId="{9B43E22A-CC63-C843-B126-DCEF7D4564EC}" type="pres">
      <dgm:prSet presAssocID="{E102CEA4-8E78-D64B-A65A-58122364E7D6}" presName="aSpace" presStyleCnt="0"/>
      <dgm:spPr/>
    </dgm:pt>
    <dgm:pt modelId="{A684EC7D-5222-484E-BDEE-84BEDC0EC621}" type="pres">
      <dgm:prSet presAssocID="{30B93ACE-7A45-AD42-9A35-90431675EB91}" presName="aNode" presStyleLbl="fgAcc1" presStyleIdx="3" presStyleCnt="5" custScaleX="110851" custScaleY="2000000" custLinFactX="-6140" custLinFactY="-5284641" custLinFactNeighborX="-100000" custLinFactNeighborY="-5300000">
        <dgm:presLayoutVars>
          <dgm:bulletEnabled val="1"/>
        </dgm:presLayoutVars>
      </dgm:prSet>
      <dgm:spPr/>
      <dgm:t>
        <a:bodyPr/>
        <a:lstStyle/>
        <a:p>
          <a:endParaRPr lang="en-US"/>
        </a:p>
      </dgm:t>
    </dgm:pt>
    <dgm:pt modelId="{0CAC1044-A8C9-C94A-BDA5-271254F164ED}" type="pres">
      <dgm:prSet presAssocID="{30B93ACE-7A45-AD42-9A35-90431675EB91}" presName="aSpace" presStyleCnt="0"/>
      <dgm:spPr/>
    </dgm:pt>
    <dgm:pt modelId="{10924AC1-132E-1048-B929-023E0F8229BB}" type="pres">
      <dgm:prSet presAssocID="{B2005BDF-F532-404C-8CEC-044B7A398F71}" presName="aNode" presStyleLbl="fgAcc1" presStyleIdx="4" presStyleCnt="5" custScaleX="110851" custScaleY="2000000" custLinFactX="-6138" custLinFactY="-4066215" custLinFactNeighborX="-100000" custLinFactNeighborY="-4100000">
        <dgm:presLayoutVars>
          <dgm:bulletEnabled val="1"/>
        </dgm:presLayoutVars>
      </dgm:prSet>
      <dgm:spPr/>
      <dgm:t>
        <a:bodyPr/>
        <a:lstStyle/>
        <a:p>
          <a:endParaRPr lang="en-US"/>
        </a:p>
      </dgm:t>
    </dgm:pt>
    <dgm:pt modelId="{DF271458-3F40-B843-9094-ACE5293A96C1}" type="pres">
      <dgm:prSet presAssocID="{B2005BDF-F532-404C-8CEC-044B7A398F71}" presName="aSpace" presStyleCnt="0"/>
      <dgm:spPr/>
    </dgm:pt>
  </dgm:ptLst>
  <dgm:cxnLst>
    <dgm:cxn modelId="{23AE6C90-CF4A-864A-B6AD-708B5E9D25A0}" type="presOf" srcId="{8974A15F-A633-EF47-A235-9997D2982056}" destId="{55D9A6DE-B76F-1546-852E-96CC55172117}" srcOrd="0" destOrd="0" presId="urn:microsoft.com/office/officeart/2005/8/layout/pyramid2"/>
    <dgm:cxn modelId="{1E5B7D2E-CC96-1847-BDC2-688B5A077D22}" srcId="{92260AF8-92A3-5244-B018-BA95A978BAE1}" destId="{30B93ACE-7A45-AD42-9A35-90431675EB91}" srcOrd="3" destOrd="0" parTransId="{A4162002-70C6-4644-A8CF-D3E5077513A1}" sibTransId="{2FE70267-EE60-844F-9EC2-B1025C33FA0F}"/>
    <dgm:cxn modelId="{642543EC-20B6-C445-A812-5864885AE4C8}" type="presOf" srcId="{B2005BDF-F532-404C-8CEC-044B7A398F71}" destId="{10924AC1-132E-1048-B929-023E0F8229BB}" srcOrd="0" destOrd="0" presId="urn:microsoft.com/office/officeart/2005/8/layout/pyramid2"/>
    <dgm:cxn modelId="{B1324724-8AF8-AD4E-BCDA-F037E6BE3A3F}" type="presOf" srcId="{92260AF8-92A3-5244-B018-BA95A978BAE1}" destId="{FFA665EF-1025-F64B-8CB6-28DC40305B4A}" srcOrd="0" destOrd="0" presId="urn:microsoft.com/office/officeart/2005/8/layout/pyramid2"/>
    <dgm:cxn modelId="{22042F22-2EF3-9B49-A96D-40868E8056DA}" srcId="{92260AF8-92A3-5244-B018-BA95A978BAE1}" destId="{8974A15F-A633-EF47-A235-9997D2982056}" srcOrd="0" destOrd="0" parTransId="{01E1C779-481C-214D-ADEE-5F8503C95D1D}" sibTransId="{F2A3D8A8-7E13-3E40-BB50-ED3355C1707B}"/>
    <dgm:cxn modelId="{2E20E4A6-751F-4E46-8FA2-85F5DC03DC5F}" type="presOf" srcId="{582164AB-1FCE-2746-B3EF-7F536957B164}" destId="{3447A895-48A6-234B-BB6C-93922AB473CF}" srcOrd="0" destOrd="0" presId="urn:microsoft.com/office/officeart/2005/8/layout/pyramid2"/>
    <dgm:cxn modelId="{3CB7134A-5AFB-0345-89B5-199FED026E1B}" srcId="{92260AF8-92A3-5244-B018-BA95A978BAE1}" destId="{B2005BDF-F532-404C-8CEC-044B7A398F71}" srcOrd="4" destOrd="0" parTransId="{E885063B-2A23-FB47-AC0B-1E4708BF8FC8}" sibTransId="{A55E2A3A-1F1B-E742-B2BB-3F13A7B9C1F5}"/>
    <dgm:cxn modelId="{CD86E151-CD68-2643-A0B5-5B0EC7B96C8D}" type="presOf" srcId="{30B93ACE-7A45-AD42-9A35-90431675EB91}" destId="{A684EC7D-5222-484E-BDEE-84BEDC0EC621}" srcOrd="0" destOrd="0" presId="urn:microsoft.com/office/officeart/2005/8/layout/pyramid2"/>
    <dgm:cxn modelId="{B10C4018-D6B4-0144-838C-67DBC02B3852}" srcId="{92260AF8-92A3-5244-B018-BA95A978BAE1}" destId="{E102CEA4-8E78-D64B-A65A-58122364E7D6}" srcOrd="2" destOrd="0" parTransId="{F52B804A-1735-7348-9D97-84374D082C16}" sibTransId="{C4F15C56-AAAC-9E4C-ADE8-F04D7F6C91C2}"/>
    <dgm:cxn modelId="{411E5ABE-A970-134B-8BE3-B4F9B54A5ABF}" srcId="{92260AF8-92A3-5244-B018-BA95A978BAE1}" destId="{582164AB-1FCE-2746-B3EF-7F536957B164}" srcOrd="1" destOrd="0" parTransId="{F5420C68-DE72-4745-ABDB-79403E2C16E7}" sibTransId="{825ADA63-5E97-3549-95BB-685C3D203D54}"/>
    <dgm:cxn modelId="{FA3FB785-7354-014A-B691-A5226E99C70B}" type="presOf" srcId="{E102CEA4-8E78-D64B-A65A-58122364E7D6}" destId="{CDD35B63-0B75-E041-9422-B7D4B9057E29}" srcOrd="0" destOrd="0" presId="urn:microsoft.com/office/officeart/2005/8/layout/pyramid2"/>
    <dgm:cxn modelId="{A7CB9A13-C2D7-C14C-A8E8-0827D244D476}" type="presParOf" srcId="{FFA665EF-1025-F64B-8CB6-28DC40305B4A}" destId="{FD826A8F-2EC0-CF40-9613-FAB377CF63D0}" srcOrd="0" destOrd="0" presId="urn:microsoft.com/office/officeart/2005/8/layout/pyramid2"/>
    <dgm:cxn modelId="{203C5D96-8CE3-0D4B-95CB-8AE21EB0693D}" type="presParOf" srcId="{FFA665EF-1025-F64B-8CB6-28DC40305B4A}" destId="{F6B3C4C1-D38F-E640-ACA6-6E2D73BD0A81}" srcOrd="1" destOrd="0" presId="urn:microsoft.com/office/officeart/2005/8/layout/pyramid2"/>
    <dgm:cxn modelId="{726521CA-99B9-674C-865F-DF5AA1C84950}" type="presParOf" srcId="{F6B3C4C1-D38F-E640-ACA6-6E2D73BD0A81}" destId="{55D9A6DE-B76F-1546-852E-96CC55172117}" srcOrd="0" destOrd="0" presId="urn:microsoft.com/office/officeart/2005/8/layout/pyramid2"/>
    <dgm:cxn modelId="{559145D2-00A1-424D-9873-5E85A01EEA5C}" type="presParOf" srcId="{F6B3C4C1-D38F-E640-ACA6-6E2D73BD0A81}" destId="{2668063B-044D-4342-A97E-B309A401D815}" srcOrd="1" destOrd="0" presId="urn:microsoft.com/office/officeart/2005/8/layout/pyramid2"/>
    <dgm:cxn modelId="{69F19CE3-0382-4341-B2C6-292C49AFBED7}" type="presParOf" srcId="{F6B3C4C1-D38F-E640-ACA6-6E2D73BD0A81}" destId="{3447A895-48A6-234B-BB6C-93922AB473CF}" srcOrd="2" destOrd="0" presId="urn:microsoft.com/office/officeart/2005/8/layout/pyramid2"/>
    <dgm:cxn modelId="{9B3C3729-4ED4-1944-82C5-25EA0BC977FE}" type="presParOf" srcId="{F6B3C4C1-D38F-E640-ACA6-6E2D73BD0A81}" destId="{A25A757C-611E-9345-9AB5-398174AF47E8}" srcOrd="3" destOrd="0" presId="urn:microsoft.com/office/officeart/2005/8/layout/pyramid2"/>
    <dgm:cxn modelId="{5684EC59-84F6-8C48-910E-A5A867712A58}" type="presParOf" srcId="{F6B3C4C1-D38F-E640-ACA6-6E2D73BD0A81}" destId="{CDD35B63-0B75-E041-9422-B7D4B9057E29}" srcOrd="4" destOrd="0" presId="urn:microsoft.com/office/officeart/2005/8/layout/pyramid2"/>
    <dgm:cxn modelId="{DB8712A8-5464-3D47-8084-2AFB6CA4475C}" type="presParOf" srcId="{F6B3C4C1-D38F-E640-ACA6-6E2D73BD0A81}" destId="{9B43E22A-CC63-C843-B126-DCEF7D4564EC}" srcOrd="5" destOrd="0" presId="urn:microsoft.com/office/officeart/2005/8/layout/pyramid2"/>
    <dgm:cxn modelId="{7F1C5001-2A05-0C4A-95E1-0B06F776E6B3}" type="presParOf" srcId="{F6B3C4C1-D38F-E640-ACA6-6E2D73BD0A81}" destId="{A684EC7D-5222-484E-BDEE-84BEDC0EC621}" srcOrd="6" destOrd="0" presId="urn:microsoft.com/office/officeart/2005/8/layout/pyramid2"/>
    <dgm:cxn modelId="{ACCC4E70-B079-0644-AF16-73D6499BFDCA}" type="presParOf" srcId="{F6B3C4C1-D38F-E640-ACA6-6E2D73BD0A81}" destId="{0CAC1044-A8C9-C94A-BDA5-271254F164ED}" srcOrd="7" destOrd="0" presId="urn:microsoft.com/office/officeart/2005/8/layout/pyramid2"/>
    <dgm:cxn modelId="{D6B11E9B-53D1-7047-947E-FD1E269DFDF7}" type="presParOf" srcId="{F6B3C4C1-D38F-E640-ACA6-6E2D73BD0A81}" destId="{10924AC1-132E-1048-B929-023E0F8229BB}" srcOrd="8" destOrd="0" presId="urn:microsoft.com/office/officeart/2005/8/layout/pyramid2"/>
    <dgm:cxn modelId="{C17A98C5-F566-DB4E-BD6C-4CF6C2F3D197}" type="presParOf" srcId="{F6B3C4C1-D38F-E640-ACA6-6E2D73BD0A81}" destId="{DF271458-3F40-B843-9094-ACE5293A96C1}"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260AF8-92A3-5244-B018-BA95A978BAE1}" type="doc">
      <dgm:prSet loTypeId="urn:microsoft.com/office/officeart/2005/8/layout/pyramid2" loCatId="pyramid" qsTypeId="urn:microsoft.com/office/officeart/2005/8/quickstyle/simple4" qsCatId="simple" csTypeId="urn:microsoft.com/office/officeart/2005/8/colors/accent1_2" csCatId="accent1" phldr="1"/>
      <dgm:spPr/>
      <dgm:t>
        <a:bodyPr/>
        <a:lstStyle/>
        <a:p>
          <a:endParaRPr lang="en-US"/>
        </a:p>
      </dgm:t>
    </dgm:pt>
    <dgm:pt modelId="{8974A15F-A633-EF47-A235-9997D2982056}">
      <dgm:prSet phldrT="[Text]" custT="1"/>
      <dgm:spPr>
        <a:solidFill>
          <a:srgbClr val="FF0000">
            <a:alpha val="50000"/>
          </a:srgbClr>
        </a:solidFill>
      </dgm:spPr>
      <dgm:t>
        <a:bodyPr/>
        <a:lstStyle/>
        <a:p>
          <a:r>
            <a:rPr lang="en-US" sz="2000" b="1" dirty="0">
              <a:latin typeface="+mj-lt"/>
            </a:rPr>
            <a:t>Tier </a:t>
          </a:r>
          <a:r>
            <a:rPr lang="en-US" sz="2000" b="1" dirty="0" smtClean="0">
              <a:latin typeface="+mj-lt"/>
            </a:rPr>
            <a:t>3</a:t>
          </a:r>
        </a:p>
        <a:p>
          <a:r>
            <a:rPr lang="en-US" sz="2000" b="0" dirty="0" smtClean="0">
              <a:latin typeface="+mj-lt"/>
            </a:rPr>
            <a:t>Intensive PD: Data-driven Consultation </a:t>
          </a:r>
          <a:endParaRPr lang="en-US" sz="2000" b="0" dirty="0">
            <a:latin typeface="+mj-lt"/>
          </a:endParaRPr>
        </a:p>
      </dgm:t>
    </dgm:pt>
    <dgm:pt modelId="{01E1C779-481C-214D-ADEE-5F8503C95D1D}" type="parTrans" cxnId="{22042F22-2EF3-9B49-A96D-40868E8056DA}">
      <dgm:prSet/>
      <dgm:spPr/>
      <dgm:t>
        <a:bodyPr/>
        <a:lstStyle/>
        <a:p>
          <a:endParaRPr lang="en-US"/>
        </a:p>
      </dgm:t>
    </dgm:pt>
    <dgm:pt modelId="{F2A3D8A8-7E13-3E40-BB50-ED3355C1707B}" type="sibTrans" cxnId="{22042F22-2EF3-9B49-A96D-40868E8056DA}">
      <dgm:prSet/>
      <dgm:spPr/>
      <dgm:t>
        <a:bodyPr/>
        <a:lstStyle/>
        <a:p>
          <a:endParaRPr lang="en-US"/>
        </a:p>
      </dgm:t>
    </dgm:pt>
    <dgm:pt modelId="{582164AB-1FCE-2746-B3EF-7F536957B164}">
      <dgm:prSet phldrT="[Text]" custT="1"/>
      <dgm:spPr>
        <a:solidFill>
          <a:srgbClr val="FFFF00">
            <a:alpha val="90000"/>
          </a:srgbClr>
        </a:solidFill>
      </dgm:spPr>
      <dgm:t>
        <a:bodyPr/>
        <a:lstStyle/>
        <a:p>
          <a:r>
            <a:rPr lang="en-US" sz="2000" b="1" dirty="0">
              <a:latin typeface="+mj-lt"/>
            </a:rPr>
            <a:t>Tier </a:t>
          </a:r>
          <a:r>
            <a:rPr lang="en-US" sz="2000" b="1" dirty="0" smtClean="0">
              <a:latin typeface="+mj-lt"/>
            </a:rPr>
            <a:t>2</a:t>
          </a:r>
        </a:p>
        <a:p>
          <a:r>
            <a:rPr lang="en-US" sz="2000" dirty="0" smtClean="0">
              <a:latin typeface="+mj-lt"/>
            </a:rPr>
            <a:t>Targeted PD: Self-Management with Peer or Coaching Supports</a:t>
          </a:r>
          <a:endParaRPr lang="en-US" sz="2000" dirty="0">
            <a:latin typeface="+mj-lt"/>
          </a:endParaRPr>
        </a:p>
      </dgm:t>
    </dgm:pt>
    <dgm:pt modelId="{F5420C68-DE72-4745-ABDB-79403E2C16E7}" type="parTrans" cxnId="{411E5ABE-A970-134B-8BE3-B4F9B54A5ABF}">
      <dgm:prSet/>
      <dgm:spPr/>
      <dgm:t>
        <a:bodyPr/>
        <a:lstStyle/>
        <a:p>
          <a:endParaRPr lang="en-US"/>
        </a:p>
      </dgm:t>
    </dgm:pt>
    <dgm:pt modelId="{825ADA63-5E97-3549-95BB-685C3D203D54}" type="sibTrans" cxnId="{411E5ABE-A970-134B-8BE3-B4F9B54A5ABF}">
      <dgm:prSet/>
      <dgm:spPr/>
      <dgm:t>
        <a:bodyPr/>
        <a:lstStyle/>
        <a:p>
          <a:endParaRPr lang="en-US"/>
        </a:p>
      </dgm:t>
    </dgm:pt>
    <dgm:pt modelId="{E102CEA4-8E78-D64B-A65A-58122364E7D6}">
      <dgm:prSet phldrT="[Text]" custT="1"/>
      <dgm:spPr>
        <a:solidFill>
          <a:srgbClr val="008000">
            <a:alpha val="50000"/>
          </a:srgbClr>
        </a:solidFill>
      </dgm:spPr>
      <dgm:t>
        <a:bodyPr/>
        <a:lstStyle/>
        <a:p>
          <a:r>
            <a:rPr lang="en-US" sz="2000" b="1" dirty="0">
              <a:latin typeface="+mj-lt"/>
            </a:rPr>
            <a:t>Tier </a:t>
          </a:r>
          <a:r>
            <a:rPr lang="en-US" sz="2000" b="1" dirty="0" smtClean="0">
              <a:latin typeface="+mj-lt"/>
            </a:rPr>
            <a:t>1</a:t>
          </a:r>
          <a:endParaRPr lang="en-US" sz="2000" dirty="0" smtClean="0">
            <a:latin typeface="+mj-lt"/>
          </a:endParaRPr>
        </a:p>
        <a:p>
          <a:r>
            <a:rPr lang="en-US" sz="2000" dirty="0" smtClean="0">
              <a:latin typeface="+mj-lt"/>
            </a:rPr>
            <a:t>Universal PD: Training &amp; Self-Management</a:t>
          </a:r>
          <a:endParaRPr lang="en-US" sz="2000" dirty="0">
            <a:latin typeface="+mj-lt"/>
          </a:endParaRPr>
        </a:p>
      </dgm:t>
    </dgm:pt>
    <dgm:pt modelId="{F52B804A-1735-7348-9D97-84374D082C16}" type="parTrans" cxnId="{B10C4018-D6B4-0144-838C-67DBC02B3852}">
      <dgm:prSet/>
      <dgm:spPr/>
      <dgm:t>
        <a:bodyPr/>
        <a:lstStyle/>
        <a:p>
          <a:endParaRPr lang="en-US"/>
        </a:p>
      </dgm:t>
    </dgm:pt>
    <dgm:pt modelId="{C4F15C56-AAAC-9E4C-ADE8-F04D7F6C91C2}" type="sibTrans" cxnId="{B10C4018-D6B4-0144-838C-67DBC02B3852}">
      <dgm:prSet/>
      <dgm:spPr/>
      <dgm:t>
        <a:bodyPr/>
        <a:lstStyle/>
        <a:p>
          <a:endParaRPr lang="en-US"/>
        </a:p>
      </dgm:t>
    </dgm:pt>
    <dgm:pt modelId="{30B93ACE-7A45-AD42-9A35-90431675EB91}">
      <dgm:prSet phldrT="[Text]" custT="1">
        <dgm:style>
          <a:lnRef idx="1">
            <a:schemeClr val="accent3"/>
          </a:lnRef>
          <a:fillRef idx="2">
            <a:schemeClr val="accent3"/>
          </a:fillRef>
          <a:effectRef idx="1">
            <a:schemeClr val="accent3"/>
          </a:effectRef>
          <a:fontRef idx="minor">
            <a:schemeClr val="dk1"/>
          </a:fontRef>
        </dgm:style>
      </dgm:prSet>
      <dgm:spPr>
        <a:solidFill>
          <a:srgbClr val="FCE35C"/>
        </a:solidFill>
      </dgm:spPr>
      <dgm:t>
        <a:bodyPr/>
        <a:lstStyle/>
        <a:p>
          <a:r>
            <a:rPr lang="en-US" sz="2000" b="1" dirty="0" smtClean="0">
              <a:latin typeface="+mj-lt"/>
            </a:rPr>
            <a:t>Progress Monitoring </a:t>
          </a:r>
        </a:p>
        <a:p>
          <a:r>
            <a:rPr lang="en-US" sz="2000" dirty="0" smtClean="0">
              <a:latin typeface="+mj-lt"/>
            </a:rPr>
            <a:t>Walk-through, Student Data Review, Teacher Collected Data</a:t>
          </a:r>
          <a:endParaRPr lang="en-US" sz="2000" dirty="0">
            <a:latin typeface="+mj-lt"/>
          </a:endParaRPr>
        </a:p>
      </dgm:t>
    </dgm:pt>
    <dgm:pt modelId="{A4162002-70C6-4644-A8CF-D3E5077513A1}" type="parTrans" cxnId="{1E5B7D2E-CC96-1847-BDC2-688B5A077D22}">
      <dgm:prSet/>
      <dgm:spPr/>
      <dgm:t>
        <a:bodyPr/>
        <a:lstStyle/>
        <a:p>
          <a:endParaRPr lang="en-US"/>
        </a:p>
      </dgm:t>
    </dgm:pt>
    <dgm:pt modelId="{2FE70267-EE60-844F-9EC2-B1025C33FA0F}" type="sibTrans" cxnId="{1E5B7D2E-CC96-1847-BDC2-688B5A077D22}">
      <dgm:prSet/>
      <dgm:spPr/>
      <dgm:t>
        <a:bodyPr/>
        <a:lstStyle/>
        <a:p>
          <a:endParaRPr lang="en-US"/>
        </a:p>
      </dgm:t>
    </dgm:pt>
    <dgm:pt modelId="{B2005BDF-F532-404C-8CEC-044B7A398F71}">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b="1" dirty="0">
              <a:latin typeface="+mj-lt"/>
            </a:rPr>
            <a:t>Universal </a:t>
          </a:r>
          <a:r>
            <a:rPr lang="en-US" sz="2000" b="1" dirty="0" smtClean="0">
              <a:latin typeface="+mj-lt"/>
            </a:rPr>
            <a:t>Screening</a:t>
          </a:r>
        </a:p>
        <a:p>
          <a:r>
            <a:rPr lang="en-US" sz="2000" dirty="0" smtClean="0">
              <a:latin typeface="+mj-lt"/>
            </a:rPr>
            <a:t>Walk-through &amp; Student Data Review</a:t>
          </a:r>
          <a:endParaRPr lang="en-US" sz="2000" dirty="0">
            <a:latin typeface="+mj-lt"/>
          </a:endParaRPr>
        </a:p>
      </dgm:t>
    </dgm:pt>
    <dgm:pt modelId="{E885063B-2A23-FB47-AC0B-1E4708BF8FC8}" type="parTrans" cxnId="{3CB7134A-5AFB-0345-89B5-199FED026E1B}">
      <dgm:prSet/>
      <dgm:spPr/>
      <dgm:t>
        <a:bodyPr/>
        <a:lstStyle/>
        <a:p>
          <a:endParaRPr lang="en-US"/>
        </a:p>
      </dgm:t>
    </dgm:pt>
    <dgm:pt modelId="{A55E2A3A-1F1B-E742-B2BB-3F13A7B9C1F5}" type="sibTrans" cxnId="{3CB7134A-5AFB-0345-89B5-199FED026E1B}">
      <dgm:prSet/>
      <dgm:spPr/>
      <dgm:t>
        <a:bodyPr/>
        <a:lstStyle/>
        <a:p>
          <a:endParaRPr lang="en-US"/>
        </a:p>
      </dgm:t>
    </dgm:pt>
    <dgm:pt modelId="{FFA665EF-1025-F64B-8CB6-28DC40305B4A}" type="pres">
      <dgm:prSet presAssocID="{92260AF8-92A3-5244-B018-BA95A978BAE1}" presName="compositeShape" presStyleCnt="0">
        <dgm:presLayoutVars>
          <dgm:dir/>
          <dgm:resizeHandles/>
        </dgm:presLayoutVars>
      </dgm:prSet>
      <dgm:spPr/>
      <dgm:t>
        <a:bodyPr/>
        <a:lstStyle/>
        <a:p>
          <a:endParaRPr lang="en-US"/>
        </a:p>
      </dgm:t>
    </dgm:pt>
    <dgm:pt modelId="{FD826A8F-2EC0-CF40-9613-FAB377CF63D0}" type="pres">
      <dgm:prSet presAssocID="{92260AF8-92A3-5244-B018-BA95A978BAE1}" presName="pyramid" presStyleLbl="node1" presStyleIdx="0" presStyleCnt="1" custScaleX="117953" custScaleY="99880" custLinFactNeighborX="3792"/>
      <dgm:spPr>
        <a:gradFill rotWithShape="0">
          <a:gsLst>
            <a:gs pos="35000">
              <a:srgbClr val="008000"/>
            </a:gs>
            <a:gs pos="100000">
              <a:srgbClr val="FF0000"/>
            </a:gs>
            <a:gs pos="73000">
              <a:srgbClr val="FFFF00"/>
            </a:gs>
            <a:gs pos="87000">
              <a:srgbClr val="FFFF00"/>
            </a:gs>
          </a:gsLst>
        </a:gradFill>
      </dgm:spPr>
      <dgm:t>
        <a:bodyPr/>
        <a:lstStyle/>
        <a:p>
          <a:endParaRPr lang="en-US"/>
        </a:p>
      </dgm:t>
    </dgm:pt>
    <dgm:pt modelId="{F6B3C4C1-D38F-E640-ACA6-6E2D73BD0A81}" type="pres">
      <dgm:prSet presAssocID="{92260AF8-92A3-5244-B018-BA95A978BAE1}" presName="theList" presStyleCnt="0"/>
      <dgm:spPr/>
    </dgm:pt>
    <dgm:pt modelId="{55D9A6DE-B76F-1546-852E-96CC55172117}" type="pres">
      <dgm:prSet presAssocID="{8974A15F-A633-EF47-A235-9997D2982056}" presName="aNode" presStyleLbl="fgAcc1" presStyleIdx="0" presStyleCnt="5" custScaleX="110851" custScaleY="2000000" custLinFactY="-1110609" custLinFactNeighborX="18948" custLinFactNeighborY="-1200000">
        <dgm:presLayoutVars>
          <dgm:bulletEnabled val="1"/>
        </dgm:presLayoutVars>
      </dgm:prSet>
      <dgm:spPr/>
      <dgm:t>
        <a:bodyPr/>
        <a:lstStyle/>
        <a:p>
          <a:endParaRPr lang="en-US"/>
        </a:p>
      </dgm:t>
    </dgm:pt>
    <dgm:pt modelId="{2668063B-044D-4342-A97E-B309A401D815}" type="pres">
      <dgm:prSet presAssocID="{8974A15F-A633-EF47-A235-9997D2982056}" presName="aSpace" presStyleCnt="0"/>
      <dgm:spPr/>
    </dgm:pt>
    <dgm:pt modelId="{3447A895-48A6-234B-BB6C-93922AB473CF}" type="pres">
      <dgm:prSet presAssocID="{582164AB-1FCE-2746-B3EF-7F536957B164}" presName="aNode" presStyleLbl="fgAcc1" presStyleIdx="1" presStyleCnt="5" custScaleX="110851" custScaleY="2000000" custLinFactY="-874034" custLinFactNeighborX="18944" custLinFactNeighborY="-900000">
        <dgm:presLayoutVars>
          <dgm:bulletEnabled val="1"/>
        </dgm:presLayoutVars>
      </dgm:prSet>
      <dgm:spPr/>
      <dgm:t>
        <a:bodyPr/>
        <a:lstStyle/>
        <a:p>
          <a:endParaRPr lang="en-US"/>
        </a:p>
      </dgm:t>
    </dgm:pt>
    <dgm:pt modelId="{A25A757C-611E-9345-9AB5-398174AF47E8}" type="pres">
      <dgm:prSet presAssocID="{582164AB-1FCE-2746-B3EF-7F536957B164}" presName="aSpace" presStyleCnt="0"/>
      <dgm:spPr/>
    </dgm:pt>
    <dgm:pt modelId="{CDD35B63-0B75-E041-9422-B7D4B9057E29}" type="pres">
      <dgm:prSet presAssocID="{E102CEA4-8E78-D64B-A65A-58122364E7D6}" presName="aNode" presStyleLbl="fgAcc1" presStyleIdx="2" presStyleCnt="5" custScaleX="110851" custScaleY="2000000" custLinFactY="333710" custLinFactNeighborX="19343" custLinFactNeighborY="400000">
        <dgm:presLayoutVars>
          <dgm:bulletEnabled val="1"/>
        </dgm:presLayoutVars>
      </dgm:prSet>
      <dgm:spPr/>
      <dgm:t>
        <a:bodyPr/>
        <a:lstStyle/>
        <a:p>
          <a:endParaRPr lang="en-US"/>
        </a:p>
      </dgm:t>
    </dgm:pt>
    <dgm:pt modelId="{9B43E22A-CC63-C843-B126-DCEF7D4564EC}" type="pres">
      <dgm:prSet presAssocID="{E102CEA4-8E78-D64B-A65A-58122364E7D6}" presName="aSpace" presStyleCnt="0"/>
      <dgm:spPr/>
    </dgm:pt>
    <dgm:pt modelId="{A684EC7D-5222-484E-BDEE-84BEDC0EC621}" type="pres">
      <dgm:prSet presAssocID="{30B93ACE-7A45-AD42-9A35-90431675EB91}" presName="aNode" presStyleLbl="fgAcc1" presStyleIdx="3" presStyleCnt="5" custScaleX="110851" custScaleY="2000000" custLinFactX="-6140" custLinFactY="-5284641" custLinFactNeighborX="-100000" custLinFactNeighborY="-5300000">
        <dgm:presLayoutVars>
          <dgm:bulletEnabled val="1"/>
        </dgm:presLayoutVars>
      </dgm:prSet>
      <dgm:spPr/>
      <dgm:t>
        <a:bodyPr/>
        <a:lstStyle/>
        <a:p>
          <a:endParaRPr lang="en-US"/>
        </a:p>
      </dgm:t>
    </dgm:pt>
    <dgm:pt modelId="{0CAC1044-A8C9-C94A-BDA5-271254F164ED}" type="pres">
      <dgm:prSet presAssocID="{30B93ACE-7A45-AD42-9A35-90431675EB91}" presName="aSpace" presStyleCnt="0"/>
      <dgm:spPr/>
    </dgm:pt>
    <dgm:pt modelId="{10924AC1-132E-1048-B929-023E0F8229BB}" type="pres">
      <dgm:prSet presAssocID="{B2005BDF-F532-404C-8CEC-044B7A398F71}" presName="aNode" presStyleLbl="fgAcc1" presStyleIdx="4" presStyleCnt="5" custScaleX="110851" custScaleY="2000000" custLinFactX="-6138" custLinFactY="-4066215" custLinFactNeighborX="-100000" custLinFactNeighborY="-4100000">
        <dgm:presLayoutVars>
          <dgm:bulletEnabled val="1"/>
        </dgm:presLayoutVars>
      </dgm:prSet>
      <dgm:spPr/>
      <dgm:t>
        <a:bodyPr/>
        <a:lstStyle/>
        <a:p>
          <a:endParaRPr lang="en-US"/>
        </a:p>
      </dgm:t>
    </dgm:pt>
    <dgm:pt modelId="{DF271458-3F40-B843-9094-ACE5293A96C1}" type="pres">
      <dgm:prSet presAssocID="{B2005BDF-F532-404C-8CEC-044B7A398F71}" presName="aSpace" presStyleCnt="0"/>
      <dgm:spPr/>
    </dgm:pt>
  </dgm:ptLst>
  <dgm:cxnLst>
    <dgm:cxn modelId="{9A296245-7BAE-7444-A36E-F9212AE97B5A}" type="presOf" srcId="{B2005BDF-F532-404C-8CEC-044B7A398F71}" destId="{10924AC1-132E-1048-B929-023E0F8229BB}" srcOrd="0" destOrd="0" presId="urn:microsoft.com/office/officeart/2005/8/layout/pyramid2"/>
    <dgm:cxn modelId="{1E5B7D2E-CC96-1847-BDC2-688B5A077D22}" srcId="{92260AF8-92A3-5244-B018-BA95A978BAE1}" destId="{30B93ACE-7A45-AD42-9A35-90431675EB91}" srcOrd="3" destOrd="0" parTransId="{A4162002-70C6-4644-A8CF-D3E5077513A1}" sibTransId="{2FE70267-EE60-844F-9EC2-B1025C33FA0F}"/>
    <dgm:cxn modelId="{B10C4018-D6B4-0144-838C-67DBC02B3852}" srcId="{92260AF8-92A3-5244-B018-BA95A978BAE1}" destId="{E102CEA4-8E78-D64B-A65A-58122364E7D6}" srcOrd="2" destOrd="0" parTransId="{F52B804A-1735-7348-9D97-84374D082C16}" sibTransId="{C4F15C56-AAAC-9E4C-ADE8-F04D7F6C91C2}"/>
    <dgm:cxn modelId="{3CB7134A-5AFB-0345-89B5-199FED026E1B}" srcId="{92260AF8-92A3-5244-B018-BA95A978BAE1}" destId="{B2005BDF-F532-404C-8CEC-044B7A398F71}" srcOrd="4" destOrd="0" parTransId="{E885063B-2A23-FB47-AC0B-1E4708BF8FC8}" sibTransId="{A55E2A3A-1F1B-E742-B2BB-3F13A7B9C1F5}"/>
    <dgm:cxn modelId="{7BCBF9BE-5B4B-A149-9296-CC7ECFDE7895}" type="presOf" srcId="{92260AF8-92A3-5244-B018-BA95A978BAE1}" destId="{FFA665EF-1025-F64B-8CB6-28DC40305B4A}" srcOrd="0" destOrd="0" presId="urn:microsoft.com/office/officeart/2005/8/layout/pyramid2"/>
    <dgm:cxn modelId="{76CA3389-F19A-8641-8575-A3B9087E2CDC}" type="presOf" srcId="{E102CEA4-8E78-D64B-A65A-58122364E7D6}" destId="{CDD35B63-0B75-E041-9422-B7D4B9057E29}" srcOrd="0" destOrd="0" presId="urn:microsoft.com/office/officeart/2005/8/layout/pyramid2"/>
    <dgm:cxn modelId="{CFD3DEEB-FC70-3145-8512-0215C2179730}" type="presOf" srcId="{30B93ACE-7A45-AD42-9A35-90431675EB91}" destId="{A684EC7D-5222-484E-BDEE-84BEDC0EC621}" srcOrd="0" destOrd="0" presId="urn:microsoft.com/office/officeart/2005/8/layout/pyramid2"/>
    <dgm:cxn modelId="{A3DBA553-6971-9948-8DB0-64BB3B28189A}" type="presOf" srcId="{8974A15F-A633-EF47-A235-9997D2982056}" destId="{55D9A6DE-B76F-1546-852E-96CC55172117}" srcOrd="0" destOrd="0" presId="urn:microsoft.com/office/officeart/2005/8/layout/pyramid2"/>
    <dgm:cxn modelId="{411E5ABE-A970-134B-8BE3-B4F9B54A5ABF}" srcId="{92260AF8-92A3-5244-B018-BA95A978BAE1}" destId="{582164AB-1FCE-2746-B3EF-7F536957B164}" srcOrd="1" destOrd="0" parTransId="{F5420C68-DE72-4745-ABDB-79403E2C16E7}" sibTransId="{825ADA63-5E97-3549-95BB-685C3D203D54}"/>
    <dgm:cxn modelId="{5C2D0290-80FC-294C-AABE-CEB0CDB9E5B6}" type="presOf" srcId="{582164AB-1FCE-2746-B3EF-7F536957B164}" destId="{3447A895-48A6-234B-BB6C-93922AB473CF}" srcOrd="0" destOrd="0" presId="urn:microsoft.com/office/officeart/2005/8/layout/pyramid2"/>
    <dgm:cxn modelId="{22042F22-2EF3-9B49-A96D-40868E8056DA}" srcId="{92260AF8-92A3-5244-B018-BA95A978BAE1}" destId="{8974A15F-A633-EF47-A235-9997D2982056}" srcOrd="0" destOrd="0" parTransId="{01E1C779-481C-214D-ADEE-5F8503C95D1D}" sibTransId="{F2A3D8A8-7E13-3E40-BB50-ED3355C1707B}"/>
    <dgm:cxn modelId="{A88070E1-AD1A-C049-ADDD-D20C92C21E31}" type="presParOf" srcId="{FFA665EF-1025-F64B-8CB6-28DC40305B4A}" destId="{FD826A8F-2EC0-CF40-9613-FAB377CF63D0}" srcOrd="0" destOrd="0" presId="urn:microsoft.com/office/officeart/2005/8/layout/pyramid2"/>
    <dgm:cxn modelId="{475D767B-8BCD-1A49-BA60-A3EEC4C5D2C3}" type="presParOf" srcId="{FFA665EF-1025-F64B-8CB6-28DC40305B4A}" destId="{F6B3C4C1-D38F-E640-ACA6-6E2D73BD0A81}" srcOrd="1" destOrd="0" presId="urn:microsoft.com/office/officeart/2005/8/layout/pyramid2"/>
    <dgm:cxn modelId="{BE983287-9071-AB47-80A7-00DD1FB39038}" type="presParOf" srcId="{F6B3C4C1-D38F-E640-ACA6-6E2D73BD0A81}" destId="{55D9A6DE-B76F-1546-852E-96CC55172117}" srcOrd="0" destOrd="0" presId="urn:microsoft.com/office/officeart/2005/8/layout/pyramid2"/>
    <dgm:cxn modelId="{E83B3EB3-2E2A-1A49-B91A-9757A20C7A6E}" type="presParOf" srcId="{F6B3C4C1-D38F-E640-ACA6-6E2D73BD0A81}" destId="{2668063B-044D-4342-A97E-B309A401D815}" srcOrd="1" destOrd="0" presId="urn:microsoft.com/office/officeart/2005/8/layout/pyramid2"/>
    <dgm:cxn modelId="{A213F049-5E8A-954A-B40F-70F9A4D4FBB0}" type="presParOf" srcId="{F6B3C4C1-D38F-E640-ACA6-6E2D73BD0A81}" destId="{3447A895-48A6-234B-BB6C-93922AB473CF}" srcOrd="2" destOrd="0" presId="urn:microsoft.com/office/officeart/2005/8/layout/pyramid2"/>
    <dgm:cxn modelId="{59F67BC8-21A9-6B4E-9F67-443AF6B03C46}" type="presParOf" srcId="{F6B3C4C1-D38F-E640-ACA6-6E2D73BD0A81}" destId="{A25A757C-611E-9345-9AB5-398174AF47E8}" srcOrd="3" destOrd="0" presId="urn:microsoft.com/office/officeart/2005/8/layout/pyramid2"/>
    <dgm:cxn modelId="{66D4ED33-ABA9-F545-9523-A9EBB5A81FA2}" type="presParOf" srcId="{F6B3C4C1-D38F-E640-ACA6-6E2D73BD0A81}" destId="{CDD35B63-0B75-E041-9422-B7D4B9057E29}" srcOrd="4" destOrd="0" presId="urn:microsoft.com/office/officeart/2005/8/layout/pyramid2"/>
    <dgm:cxn modelId="{6B1A4F6E-951B-A940-9370-16699BF1922B}" type="presParOf" srcId="{F6B3C4C1-D38F-E640-ACA6-6E2D73BD0A81}" destId="{9B43E22A-CC63-C843-B126-DCEF7D4564EC}" srcOrd="5" destOrd="0" presId="urn:microsoft.com/office/officeart/2005/8/layout/pyramid2"/>
    <dgm:cxn modelId="{C52899A6-086E-4E46-B709-E44D67446512}" type="presParOf" srcId="{F6B3C4C1-D38F-E640-ACA6-6E2D73BD0A81}" destId="{A684EC7D-5222-484E-BDEE-84BEDC0EC621}" srcOrd="6" destOrd="0" presId="urn:microsoft.com/office/officeart/2005/8/layout/pyramid2"/>
    <dgm:cxn modelId="{CC765622-E4FA-6D42-9788-FBF19185F0DD}" type="presParOf" srcId="{F6B3C4C1-D38F-E640-ACA6-6E2D73BD0A81}" destId="{0CAC1044-A8C9-C94A-BDA5-271254F164ED}" srcOrd="7" destOrd="0" presId="urn:microsoft.com/office/officeart/2005/8/layout/pyramid2"/>
    <dgm:cxn modelId="{5D72F785-EA75-B34B-BF0A-AD470C96CF75}" type="presParOf" srcId="{F6B3C4C1-D38F-E640-ACA6-6E2D73BD0A81}" destId="{10924AC1-132E-1048-B929-023E0F8229BB}" srcOrd="8" destOrd="0" presId="urn:microsoft.com/office/officeart/2005/8/layout/pyramid2"/>
    <dgm:cxn modelId="{9942C2A1-DC4F-DD47-94F2-44568D1955D5}" type="presParOf" srcId="{F6B3C4C1-D38F-E640-ACA6-6E2D73BD0A81}" destId="{DF271458-3F40-B843-9094-ACE5293A96C1}"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879B3B-8945-8C4D-BB5E-24FD2541BC85}" type="doc">
      <dgm:prSet loTypeId="urn:microsoft.com/office/officeart/2005/8/layout/hierarchy1" loCatId="" qsTypeId="urn:microsoft.com/office/officeart/2005/8/quickstyle/simple1" qsCatId="simple" csTypeId="urn:microsoft.com/office/officeart/2005/8/colors/accent2_5" csCatId="accent2" phldr="1"/>
      <dgm:spPr/>
      <dgm:t>
        <a:bodyPr/>
        <a:lstStyle/>
        <a:p>
          <a:endParaRPr lang="en-US"/>
        </a:p>
      </dgm:t>
    </dgm:pt>
    <dgm:pt modelId="{19F93EBA-D9C0-4C47-B7BE-0B44A0DDADBF}">
      <dgm:prSet phldrT="[Text]" custT="1"/>
      <dgm:spPr/>
      <dgm:t>
        <a:bodyPr/>
        <a:lstStyle/>
        <a:p>
          <a:r>
            <a:rPr lang="en-US" sz="2000" dirty="0" smtClean="0"/>
            <a:t>Are students still engaging in </a:t>
          </a:r>
          <a:r>
            <a:rPr lang="en-US" sz="2000" b="1" u="sng" dirty="0" smtClean="0"/>
            <a:t>problem behavior</a:t>
          </a:r>
          <a:r>
            <a:rPr lang="en-US" sz="2000" dirty="0" smtClean="0"/>
            <a:t>?</a:t>
          </a:r>
          <a:endParaRPr lang="en-US" sz="2000" dirty="0"/>
        </a:p>
      </dgm:t>
    </dgm:pt>
    <dgm:pt modelId="{1BDD40A1-7435-B848-A092-9953001214EE}" type="parTrans" cxnId="{B783C317-0C42-8541-B481-5F11E55539F2}">
      <dgm:prSet/>
      <dgm:spPr/>
      <dgm:t>
        <a:bodyPr/>
        <a:lstStyle/>
        <a:p>
          <a:endParaRPr lang="en-US" sz="2000"/>
        </a:p>
      </dgm:t>
    </dgm:pt>
    <dgm:pt modelId="{8DDA6EC0-74EC-C748-A62C-37B1267E369D}" type="sibTrans" cxnId="{B783C317-0C42-8541-B481-5F11E55539F2}">
      <dgm:prSet/>
      <dgm:spPr/>
      <dgm:t>
        <a:bodyPr/>
        <a:lstStyle/>
        <a:p>
          <a:endParaRPr lang="en-US" sz="2000"/>
        </a:p>
      </dgm:t>
    </dgm:pt>
    <dgm:pt modelId="{2CD788E8-8170-8C4B-A06A-0CFB8AE8CA01}" type="asst">
      <dgm:prSet phldrT="[Text]" custT="1"/>
      <dgm:spPr/>
      <dgm:t>
        <a:bodyPr/>
        <a:lstStyle/>
        <a:p>
          <a:r>
            <a:rPr lang="en-US" sz="2000" dirty="0" smtClean="0"/>
            <a:t>Are behaviors minor or major expectation violations?</a:t>
          </a:r>
          <a:endParaRPr lang="en-US" sz="2000" dirty="0"/>
        </a:p>
      </dgm:t>
    </dgm:pt>
    <dgm:pt modelId="{916A5F52-697C-A947-BF9E-97258BA6FD0C}" type="parTrans" cxnId="{849EB0F7-EF54-5B4C-8954-81A5FE8E4D3A}">
      <dgm:prSet/>
      <dgm:spPr/>
      <dgm:t>
        <a:bodyPr/>
        <a:lstStyle/>
        <a:p>
          <a:endParaRPr lang="en-US" sz="2000"/>
        </a:p>
      </dgm:t>
    </dgm:pt>
    <dgm:pt modelId="{69159D2A-03FE-E84B-B3ED-4D21485F7CC6}" type="sibTrans" cxnId="{849EB0F7-EF54-5B4C-8954-81A5FE8E4D3A}">
      <dgm:prSet/>
      <dgm:spPr/>
      <dgm:t>
        <a:bodyPr/>
        <a:lstStyle/>
        <a:p>
          <a:endParaRPr lang="en-US" sz="2000"/>
        </a:p>
      </dgm:t>
    </dgm:pt>
    <dgm:pt modelId="{91C8EBFC-32C7-8741-94A4-034004011149}" type="asst">
      <dgm:prSet custT="1"/>
      <dgm:spPr/>
      <dgm:t>
        <a:bodyPr/>
        <a:lstStyle/>
        <a:p>
          <a:r>
            <a:rPr lang="en-US" sz="2000" dirty="0" smtClean="0"/>
            <a:t>Well done! Monitor outcomes and adjust as needed</a:t>
          </a:r>
          <a:endParaRPr lang="en-US" sz="2000" dirty="0"/>
        </a:p>
      </dgm:t>
    </dgm:pt>
    <dgm:pt modelId="{E9748A2C-5DD3-5A41-872D-2D2ABEE2F42E}" type="parTrans" cxnId="{F5A54F98-FA8E-8143-BFC9-E70C7C83DF59}">
      <dgm:prSet/>
      <dgm:spPr/>
      <dgm:t>
        <a:bodyPr/>
        <a:lstStyle/>
        <a:p>
          <a:endParaRPr lang="en-US" sz="2000"/>
        </a:p>
      </dgm:t>
    </dgm:pt>
    <dgm:pt modelId="{5873B1AA-7D42-1F42-AD3F-AAFB9D1D4E83}" type="sibTrans" cxnId="{F5A54F98-FA8E-8143-BFC9-E70C7C83DF59}">
      <dgm:prSet/>
      <dgm:spPr/>
      <dgm:t>
        <a:bodyPr/>
        <a:lstStyle/>
        <a:p>
          <a:endParaRPr lang="en-US" sz="2000"/>
        </a:p>
      </dgm:t>
    </dgm:pt>
    <dgm:pt modelId="{BCB4E948-63F6-AB42-A878-162B6CD84C1F}" type="asst">
      <dgm:prSet custT="1"/>
      <dgm:spPr/>
      <dgm:t>
        <a:bodyPr/>
        <a:lstStyle/>
        <a:p>
          <a:r>
            <a:rPr lang="en-US" sz="2000" dirty="0" smtClean="0"/>
            <a:t>Use brief, specific error correction &amp; other strategies</a:t>
          </a:r>
          <a:endParaRPr lang="en-US" sz="2000" dirty="0"/>
        </a:p>
      </dgm:t>
    </dgm:pt>
    <dgm:pt modelId="{4BA679D7-597C-6A4D-90D4-EEA40A33BBE0}" type="parTrans" cxnId="{A1B9981C-D7ED-9A4D-B005-1DD6EA95B6B0}">
      <dgm:prSet/>
      <dgm:spPr/>
      <dgm:t>
        <a:bodyPr/>
        <a:lstStyle/>
        <a:p>
          <a:endParaRPr lang="en-US" sz="2000"/>
        </a:p>
      </dgm:t>
    </dgm:pt>
    <dgm:pt modelId="{C903977C-175D-314B-809E-C59BC26E998A}" type="sibTrans" cxnId="{A1B9981C-D7ED-9A4D-B005-1DD6EA95B6B0}">
      <dgm:prSet/>
      <dgm:spPr/>
      <dgm:t>
        <a:bodyPr/>
        <a:lstStyle/>
        <a:p>
          <a:endParaRPr lang="en-US" sz="2000"/>
        </a:p>
      </dgm:t>
    </dgm:pt>
    <dgm:pt modelId="{9651EB0D-39B8-224A-946A-B2358C067B70}" type="asst">
      <dgm:prSet custT="1"/>
      <dgm:spPr/>
      <dgm:t>
        <a:bodyPr/>
        <a:lstStyle/>
        <a:p>
          <a:r>
            <a:rPr lang="en-US" sz="2000" dirty="0" smtClean="0"/>
            <a:t>How many students are involved (many or few)?</a:t>
          </a:r>
          <a:endParaRPr lang="en-US" sz="2000" dirty="0"/>
        </a:p>
      </dgm:t>
    </dgm:pt>
    <dgm:pt modelId="{D3EA955C-41D1-2A49-A8FA-0299FEB514EE}" type="parTrans" cxnId="{7412D4BB-AF84-EA47-A925-C04B60ED8C02}">
      <dgm:prSet/>
      <dgm:spPr/>
      <dgm:t>
        <a:bodyPr/>
        <a:lstStyle/>
        <a:p>
          <a:endParaRPr lang="en-US" sz="2000"/>
        </a:p>
      </dgm:t>
    </dgm:pt>
    <dgm:pt modelId="{85FB3BCF-4B2C-3A47-867A-864953FF6229}" type="sibTrans" cxnId="{7412D4BB-AF84-EA47-A925-C04B60ED8C02}">
      <dgm:prSet/>
      <dgm:spPr/>
      <dgm:t>
        <a:bodyPr/>
        <a:lstStyle/>
        <a:p>
          <a:endParaRPr lang="en-US" sz="2000"/>
        </a:p>
      </dgm:t>
    </dgm:pt>
    <dgm:pt modelId="{9C2BE76E-5378-C54D-9D1B-5F3D82FBE835}" type="asst">
      <dgm:prSet custT="1"/>
      <dgm:spPr/>
      <dgm:t>
        <a:bodyPr/>
        <a:lstStyle/>
        <a:p>
          <a:r>
            <a:rPr lang="en-US" sz="2000" dirty="0" smtClean="0"/>
            <a:t>Review, adjust &amp; intensify CWPBIS. Ask for help!</a:t>
          </a:r>
          <a:endParaRPr lang="en-US" sz="2000" dirty="0"/>
        </a:p>
      </dgm:t>
    </dgm:pt>
    <dgm:pt modelId="{3FB02DE8-BD52-C34D-8DB2-3D441D26D454}" type="parTrans" cxnId="{883B8AE1-E3C6-8E4B-8AE5-B14364C2A0F5}">
      <dgm:prSet/>
      <dgm:spPr/>
      <dgm:t>
        <a:bodyPr/>
        <a:lstStyle/>
        <a:p>
          <a:endParaRPr lang="en-US" sz="2000"/>
        </a:p>
      </dgm:t>
    </dgm:pt>
    <dgm:pt modelId="{0EEEB716-8B9F-0447-949A-8E709E4DDC3F}" type="sibTrans" cxnId="{883B8AE1-E3C6-8E4B-8AE5-B14364C2A0F5}">
      <dgm:prSet/>
      <dgm:spPr/>
      <dgm:t>
        <a:bodyPr/>
        <a:lstStyle/>
        <a:p>
          <a:endParaRPr lang="en-US" sz="2000"/>
        </a:p>
      </dgm:t>
    </dgm:pt>
    <dgm:pt modelId="{F2743140-4095-1B4E-881E-8C0CDB649211}" type="asst">
      <dgm:prSet custT="1"/>
      <dgm:spPr/>
      <dgm:t>
        <a:bodyPr/>
        <a:lstStyle/>
        <a:p>
          <a:r>
            <a:rPr lang="en-US" sz="2000" dirty="0" smtClean="0"/>
            <a:t>Request additional (tier 2 &amp; 3) support for students. </a:t>
          </a:r>
          <a:endParaRPr lang="en-US" sz="2000" dirty="0"/>
        </a:p>
      </dgm:t>
    </dgm:pt>
    <dgm:pt modelId="{DE9D23E2-91AE-504F-B7E2-DCBD691272F7}" type="parTrans" cxnId="{51345165-BAF0-B341-A841-6F5A02AF8D87}">
      <dgm:prSet/>
      <dgm:spPr/>
      <dgm:t>
        <a:bodyPr/>
        <a:lstStyle/>
        <a:p>
          <a:endParaRPr lang="en-US" sz="2000"/>
        </a:p>
      </dgm:t>
    </dgm:pt>
    <dgm:pt modelId="{C7CC0452-6FCC-4A4A-94AD-43D0E2A81D1A}" type="sibTrans" cxnId="{51345165-BAF0-B341-A841-6F5A02AF8D87}">
      <dgm:prSet/>
      <dgm:spPr/>
      <dgm:t>
        <a:bodyPr/>
        <a:lstStyle/>
        <a:p>
          <a:endParaRPr lang="en-US" sz="2000"/>
        </a:p>
      </dgm:t>
    </dgm:pt>
    <dgm:pt modelId="{525DECA4-2B3D-564E-9111-B18B72B87AAC}" type="pres">
      <dgm:prSet presAssocID="{93879B3B-8945-8C4D-BB5E-24FD2541BC85}" presName="hierChild1" presStyleCnt="0">
        <dgm:presLayoutVars>
          <dgm:chPref val="1"/>
          <dgm:dir/>
          <dgm:animOne val="branch"/>
          <dgm:animLvl val="lvl"/>
          <dgm:resizeHandles/>
        </dgm:presLayoutVars>
      </dgm:prSet>
      <dgm:spPr/>
      <dgm:t>
        <a:bodyPr/>
        <a:lstStyle/>
        <a:p>
          <a:endParaRPr lang="en-US"/>
        </a:p>
      </dgm:t>
    </dgm:pt>
    <dgm:pt modelId="{3259DDE7-D492-CE49-B945-E9E98812B2A2}" type="pres">
      <dgm:prSet presAssocID="{19F93EBA-D9C0-4C47-B7BE-0B44A0DDADBF}" presName="hierRoot1" presStyleCnt="0"/>
      <dgm:spPr/>
      <dgm:t>
        <a:bodyPr/>
        <a:lstStyle/>
        <a:p>
          <a:endParaRPr lang="en-US"/>
        </a:p>
      </dgm:t>
    </dgm:pt>
    <dgm:pt modelId="{2A79DFBF-5DAD-8042-BFC0-887F8F85DB90}" type="pres">
      <dgm:prSet presAssocID="{19F93EBA-D9C0-4C47-B7BE-0B44A0DDADBF}" presName="composite" presStyleCnt="0"/>
      <dgm:spPr/>
      <dgm:t>
        <a:bodyPr/>
        <a:lstStyle/>
        <a:p>
          <a:endParaRPr lang="en-US"/>
        </a:p>
      </dgm:t>
    </dgm:pt>
    <dgm:pt modelId="{626D55D9-C3F1-4E40-BAA3-842EECDA1E65}" type="pres">
      <dgm:prSet presAssocID="{19F93EBA-D9C0-4C47-B7BE-0B44A0DDADBF}" presName="background" presStyleLbl="node0" presStyleIdx="0" presStyleCnt="1"/>
      <dgm:spPr/>
      <dgm:t>
        <a:bodyPr/>
        <a:lstStyle/>
        <a:p>
          <a:endParaRPr lang="en-US"/>
        </a:p>
      </dgm:t>
    </dgm:pt>
    <dgm:pt modelId="{3F71AA5E-DB92-5241-8683-550A3668A98A}" type="pres">
      <dgm:prSet presAssocID="{19F93EBA-D9C0-4C47-B7BE-0B44A0DDADBF}" presName="text" presStyleLbl="fgAcc0" presStyleIdx="0" presStyleCnt="1" custScaleX="162372">
        <dgm:presLayoutVars>
          <dgm:chPref val="3"/>
        </dgm:presLayoutVars>
      </dgm:prSet>
      <dgm:spPr/>
      <dgm:t>
        <a:bodyPr/>
        <a:lstStyle/>
        <a:p>
          <a:endParaRPr lang="en-US"/>
        </a:p>
      </dgm:t>
    </dgm:pt>
    <dgm:pt modelId="{8A4DFAF3-1E04-7844-B174-521460069BB8}" type="pres">
      <dgm:prSet presAssocID="{19F93EBA-D9C0-4C47-B7BE-0B44A0DDADBF}" presName="hierChild2" presStyleCnt="0"/>
      <dgm:spPr/>
      <dgm:t>
        <a:bodyPr/>
        <a:lstStyle/>
        <a:p>
          <a:endParaRPr lang="en-US"/>
        </a:p>
      </dgm:t>
    </dgm:pt>
    <dgm:pt modelId="{9452356D-D5F9-024D-8E0A-B11E01C245D2}" type="pres">
      <dgm:prSet presAssocID="{916A5F52-697C-A947-BF9E-97258BA6FD0C}" presName="Name10" presStyleLbl="parChTrans1D2" presStyleIdx="0" presStyleCnt="2"/>
      <dgm:spPr/>
      <dgm:t>
        <a:bodyPr/>
        <a:lstStyle/>
        <a:p>
          <a:endParaRPr lang="en-US"/>
        </a:p>
      </dgm:t>
    </dgm:pt>
    <dgm:pt modelId="{A0453A65-687B-A841-AABE-186D8FB7A05C}" type="pres">
      <dgm:prSet presAssocID="{2CD788E8-8170-8C4B-A06A-0CFB8AE8CA01}" presName="hierRoot2" presStyleCnt="0"/>
      <dgm:spPr/>
      <dgm:t>
        <a:bodyPr/>
        <a:lstStyle/>
        <a:p>
          <a:endParaRPr lang="en-US"/>
        </a:p>
      </dgm:t>
    </dgm:pt>
    <dgm:pt modelId="{48B82FA4-6866-6B4A-AD80-F0A28DE4558E}" type="pres">
      <dgm:prSet presAssocID="{2CD788E8-8170-8C4B-A06A-0CFB8AE8CA01}" presName="composite2" presStyleCnt="0"/>
      <dgm:spPr/>
      <dgm:t>
        <a:bodyPr/>
        <a:lstStyle/>
        <a:p>
          <a:endParaRPr lang="en-US"/>
        </a:p>
      </dgm:t>
    </dgm:pt>
    <dgm:pt modelId="{7D0CC7AF-14B2-8E4E-902B-184FB1986E9D}" type="pres">
      <dgm:prSet presAssocID="{2CD788E8-8170-8C4B-A06A-0CFB8AE8CA01}" presName="background2" presStyleLbl="asst1" presStyleIdx="0" presStyleCnt="6"/>
      <dgm:spPr/>
      <dgm:t>
        <a:bodyPr/>
        <a:lstStyle/>
        <a:p>
          <a:endParaRPr lang="en-US"/>
        </a:p>
      </dgm:t>
    </dgm:pt>
    <dgm:pt modelId="{D8E45DDC-3E8E-3243-8D1B-361551FA462D}" type="pres">
      <dgm:prSet presAssocID="{2CD788E8-8170-8C4B-A06A-0CFB8AE8CA01}" presName="text2" presStyleLbl="fgAcc2" presStyleIdx="0" presStyleCnt="2" custScaleX="162372">
        <dgm:presLayoutVars>
          <dgm:chPref val="3"/>
        </dgm:presLayoutVars>
      </dgm:prSet>
      <dgm:spPr/>
      <dgm:t>
        <a:bodyPr/>
        <a:lstStyle/>
        <a:p>
          <a:endParaRPr lang="en-US"/>
        </a:p>
      </dgm:t>
    </dgm:pt>
    <dgm:pt modelId="{C86A0661-807E-8040-BDFD-1202C064A6EE}" type="pres">
      <dgm:prSet presAssocID="{2CD788E8-8170-8C4B-A06A-0CFB8AE8CA01}" presName="hierChild3" presStyleCnt="0"/>
      <dgm:spPr/>
      <dgm:t>
        <a:bodyPr/>
        <a:lstStyle/>
        <a:p>
          <a:endParaRPr lang="en-US"/>
        </a:p>
      </dgm:t>
    </dgm:pt>
    <dgm:pt modelId="{E85188AF-6B0B-2842-9981-C8A370795369}" type="pres">
      <dgm:prSet presAssocID="{4BA679D7-597C-6A4D-90D4-EEA40A33BBE0}" presName="Name17" presStyleLbl="parChTrans1D3" presStyleIdx="0" presStyleCnt="2"/>
      <dgm:spPr/>
      <dgm:t>
        <a:bodyPr/>
        <a:lstStyle/>
        <a:p>
          <a:endParaRPr lang="en-US"/>
        </a:p>
      </dgm:t>
    </dgm:pt>
    <dgm:pt modelId="{C0DCC7C4-6928-0743-AA1A-A49D69C599BF}" type="pres">
      <dgm:prSet presAssocID="{BCB4E948-63F6-AB42-A878-162B6CD84C1F}" presName="hierRoot3" presStyleCnt="0"/>
      <dgm:spPr/>
      <dgm:t>
        <a:bodyPr/>
        <a:lstStyle/>
        <a:p>
          <a:endParaRPr lang="en-US"/>
        </a:p>
      </dgm:t>
    </dgm:pt>
    <dgm:pt modelId="{4FC3C838-3032-934D-A3B6-0E71CF1057C1}" type="pres">
      <dgm:prSet presAssocID="{BCB4E948-63F6-AB42-A878-162B6CD84C1F}" presName="composite3" presStyleCnt="0"/>
      <dgm:spPr/>
      <dgm:t>
        <a:bodyPr/>
        <a:lstStyle/>
        <a:p>
          <a:endParaRPr lang="en-US"/>
        </a:p>
      </dgm:t>
    </dgm:pt>
    <dgm:pt modelId="{9A7EFB90-34EE-DF49-BB36-14528FB2A414}" type="pres">
      <dgm:prSet presAssocID="{BCB4E948-63F6-AB42-A878-162B6CD84C1F}" presName="background3" presStyleLbl="asst1" presStyleIdx="1" presStyleCnt="6"/>
      <dgm:spPr/>
      <dgm:t>
        <a:bodyPr/>
        <a:lstStyle/>
        <a:p>
          <a:endParaRPr lang="en-US"/>
        </a:p>
      </dgm:t>
    </dgm:pt>
    <dgm:pt modelId="{B78A597E-23B3-1049-A01A-9F535DCF17C1}" type="pres">
      <dgm:prSet presAssocID="{BCB4E948-63F6-AB42-A878-162B6CD84C1F}" presName="text3" presStyleLbl="fgAcc3" presStyleIdx="0" presStyleCnt="2" custScaleX="162372">
        <dgm:presLayoutVars>
          <dgm:chPref val="3"/>
        </dgm:presLayoutVars>
      </dgm:prSet>
      <dgm:spPr/>
      <dgm:t>
        <a:bodyPr/>
        <a:lstStyle/>
        <a:p>
          <a:endParaRPr lang="en-US"/>
        </a:p>
      </dgm:t>
    </dgm:pt>
    <dgm:pt modelId="{B0EDD2F8-521D-B74D-BBBE-4AE1C201791B}" type="pres">
      <dgm:prSet presAssocID="{BCB4E948-63F6-AB42-A878-162B6CD84C1F}" presName="hierChild4" presStyleCnt="0"/>
      <dgm:spPr/>
      <dgm:t>
        <a:bodyPr/>
        <a:lstStyle/>
        <a:p>
          <a:endParaRPr lang="en-US"/>
        </a:p>
      </dgm:t>
    </dgm:pt>
    <dgm:pt modelId="{AEA16479-9E7F-A941-9B3F-EA82653ABA15}" type="pres">
      <dgm:prSet presAssocID="{D3EA955C-41D1-2A49-A8FA-0299FEB514EE}" presName="Name17" presStyleLbl="parChTrans1D3" presStyleIdx="1" presStyleCnt="2"/>
      <dgm:spPr/>
      <dgm:t>
        <a:bodyPr/>
        <a:lstStyle/>
        <a:p>
          <a:endParaRPr lang="en-US"/>
        </a:p>
      </dgm:t>
    </dgm:pt>
    <dgm:pt modelId="{A2CAC864-72D1-024F-ADD1-9896D3528A0E}" type="pres">
      <dgm:prSet presAssocID="{9651EB0D-39B8-224A-946A-B2358C067B70}" presName="hierRoot3" presStyleCnt="0"/>
      <dgm:spPr/>
      <dgm:t>
        <a:bodyPr/>
        <a:lstStyle/>
        <a:p>
          <a:endParaRPr lang="en-US"/>
        </a:p>
      </dgm:t>
    </dgm:pt>
    <dgm:pt modelId="{14B523CA-8775-864B-9396-41EAE5665CB4}" type="pres">
      <dgm:prSet presAssocID="{9651EB0D-39B8-224A-946A-B2358C067B70}" presName="composite3" presStyleCnt="0"/>
      <dgm:spPr/>
      <dgm:t>
        <a:bodyPr/>
        <a:lstStyle/>
        <a:p>
          <a:endParaRPr lang="en-US"/>
        </a:p>
      </dgm:t>
    </dgm:pt>
    <dgm:pt modelId="{199B6F96-2AA2-4B4C-AB7F-FC2B87FD9AB7}" type="pres">
      <dgm:prSet presAssocID="{9651EB0D-39B8-224A-946A-B2358C067B70}" presName="background3" presStyleLbl="asst1" presStyleIdx="2" presStyleCnt="6"/>
      <dgm:spPr/>
      <dgm:t>
        <a:bodyPr/>
        <a:lstStyle/>
        <a:p>
          <a:endParaRPr lang="en-US"/>
        </a:p>
      </dgm:t>
    </dgm:pt>
    <dgm:pt modelId="{66131503-63ED-4540-8502-6A48CD18ED03}" type="pres">
      <dgm:prSet presAssocID="{9651EB0D-39B8-224A-946A-B2358C067B70}" presName="text3" presStyleLbl="fgAcc3" presStyleIdx="1" presStyleCnt="2" custScaleX="162372">
        <dgm:presLayoutVars>
          <dgm:chPref val="3"/>
        </dgm:presLayoutVars>
      </dgm:prSet>
      <dgm:spPr/>
      <dgm:t>
        <a:bodyPr/>
        <a:lstStyle/>
        <a:p>
          <a:endParaRPr lang="en-US"/>
        </a:p>
      </dgm:t>
    </dgm:pt>
    <dgm:pt modelId="{50DFB2EC-C181-E74B-9261-895F5A4F3C49}" type="pres">
      <dgm:prSet presAssocID="{9651EB0D-39B8-224A-946A-B2358C067B70}" presName="hierChild4" presStyleCnt="0"/>
      <dgm:spPr/>
      <dgm:t>
        <a:bodyPr/>
        <a:lstStyle/>
        <a:p>
          <a:endParaRPr lang="en-US"/>
        </a:p>
      </dgm:t>
    </dgm:pt>
    <dgm:pt modelId="{95DD8796-C1D6-EE44-9869-F5661F3F8B5F}" type="pres">
      <dgm:prSet presAssocID="{3FB02DE8-BD52-C34D-8DB2-3D441D26D454}" presName="Name23" presStyleLbl="parChTrans1D4" presStyleIdx="0" presStyleCnt="2"/>
      <dgm:spPr/>
      <dgm:t>
        <a:bodyPr/>
        <a:lstStyle/>
        <a:p>
          <a:endParaRPr lang="en-US"/>
        </a:p>
      </dgm:t>
    </dgm:pt>
    <dgm:pt modelId="{3A5D0533-E7CB-A94C-AF30-F3A4138E152E}" type="pres">
      <dgm:prSet presAssocID="{9C2BE76E-5378-C54D-9D1B-5F3D82FBE835}" presName="hierRoot4" presStyleCnt="0"/>
      <dgm:spPr/>
      <dgm:t>
        <a:bodyPr/>
        <a:lstStyle/>
        <a:p>
          <a:endParaRPr lang="en-US"/>
        </a:p>
      </dgm:t>
    </dgm:pt>
    <dgm:pt modelId="{B9D77B5F-DBD7-B04E-B6D4-A72D0100499F}" type="pres">
      <dgm:prSet presAssocID="{9C2BE76E-5378-C54D-9D1B-5F3D82FBE835}" presName="composite4" presStyleCnt="0"/>
      <dgm:spPr/>
      <dgm:t>
        <a:bodyPr/>
        <a:lstStyle/>
        <a:p>
          <a:endParaRPr lang="en-US"/>
        </a:p>
      </dgm:t>
    </dgm:pt>
    <dgm:pt modelId="{1C657837-9A36-1543-B1A8-F6D9F73C8C9E}" type="pres">
      <dgm:prSet presAssocID="{9C2BE76E-5378-C54D-9D1B-5F3D82FBE835}" presName="background4" presStyleLbl="asst1" presStyleIdx="3" presStyleCnt="6"/>
      <dgm:spPr/>
      <dgm:t>
        <a:bodyPr/>
        <a:lstStyle/>
        <a:p>
          <a:endParaRPr lang="en-US"/>
        </a:p>
      </dgm:t>
    </dgm:pt>
    <dgm:pt modelId="{D8FD5D50-6D6C-0E4C-A837-1DDE12D05237}" type="pres">
      <dgm:prSet presAssocID="{9C2BE76E-5378-C54D-9D1B-5F3D82FBE835}" presName="text4" presStyleLbl="fgAcc4" presStyleIdx="0" presStyleCnt="2" custScaleX="162372">
        <dgm:presLayoutVars>
          <dgm:chPref val="3"/>
        </dgm:presLayoutVars>
      </dgm:prSet>
      <dgm:spPr/>
      <dgm:t>
        <a:bodyPr/>
        <a:lstStyle/>
        <a:p>
          <a:endParaRPr lang="en-US"/>
        </a:p>
      </dgm:t>
    </dgm:pt>
    <dgm:pt modelId="{8A167922-A674-3E4B-8329-8977C1C70261}" type="pres">
      <dgm:prSet presAssocID="{9C2BE76E-5378-C54D-9D1B-5F3D82FBE835}" presName="hierChild5" presStyleCnt="0"/>
      <dgm:spPr/>
      <dgm:t>
        <a:bodyPr/>
        <a:lstStyle/>
        <a:p>
          <a:endParaRPr lang="en-US"/>
        </a:p>
      </dgm:t>
    </dgm:pt>
    <dgm:pt modelId="{EBB4544C-E271-6147-A92D-0ADE93C75EA4}" type="pres">
      <dgm:prSet presAssocID="{DE9D23E2-91AE-504F-B7E2-DCBD691272F7}" presName="Name23" presStyleLbl="parChTrans1D4" presStyleIdx="1" presStyleCnt="2"/>
      <dgm:spPr/>
      <dgm:t>
        <a:bodyPr/>
        <a:lstStyle/>
        <a:p>
          <a:endParaRPr lang="en-US"/>
        </a:p>
      </dgm:t>
    </dgm:pt>
    <dgm:pt modelId="{36A0543A-0C06-6241-91D2-32DDADFCD5CB}" type="pres">
      <dgm:prSet presAssocID="{F2743140-4095-1B4E-881E-8C0CDB649211}" presName="hierRoot4" presStyleCnt="0"/>
      <dgm:spPr/>
      <dgm:t>
        <a:bodyPr/>
        <a:lstStyle/>
        <a:p>
          <a:endParaRPr lang="en-US"/>
        </a:p>
      </dgm:t>
    </dgm:pt>
    <dgm:pt modelId="{295F20D4-BAC6-9E42-91A0-BB8437343909}" type="pres">
      <dgm:prSet presAssocID="{F2743140-4095-1B4E-881E-8C0CDB649211}" presName="composite4" presStyleCnt="0"/>
      <dgm:spPr/>
      <dgm:t>
        <a:bodyPr/>
        <a:lstStyle/>
        <a:p>
          <a:endParaRPr lang="en-US"/>
        </a:p>
      </dgm:t>
    </dgm:pt>
    <dgm:pt modelId="{F0E6C605-BADA-1343-A6E2-E52B58011A2C}" type="pres">
      <dgm:prSet presAssocID="{F2743140-4095-1B4E-881E-8C0CDB649211}" presName="background4" presStyleLbl="asst1" presStyleIdx="4" presStyleCnt="6"/>
      <dgm:spPr/>
      <dgm:t>
        <a:bodyPr/>
        <a:lstStyle/>
        <a:p>
          <a:endParaRPr lang="en-US"/>
        </a:p>
      </dgm:t>
    </dgm:pt>
    <dgm:pt modelId="{FF8013DE-F65B-334C-BBDB-3A4601909784}" type="pres">
      <dgm:prSet presAssocID="{F2743140-4095-1B4E-881E-8C0CDB649211}" presName="text4" presStyleLbl="fgAcc4" presStyleIdx="1" presStyleCnt="2" custScaleX="162372">
        <dgm:presLayoutVars>
          <dgm:chPref val="3"/>
        </dgm:presLayoutVars>
      </dgm:prSet>
      <dgm:spPr/>
      <dgm:t>
        <a:bodyPr/>
        <a:lstStyle/>
        <a:p>
          <a:endParaRPr lang="en-US"/>
        </a:p>
      </dgm:t>
    </dgm:pt>
    <dgm:pt modelId="{09C53159-24CB-D847-B68E-51F48598A66F}" type="pres">
      <dgm:prSet presAssocID="{F2743140-4095-1B4E-881E-8C0CDB649211}" presName="hierChild5" presStyleCnt="0"/>
      <dgm:spPr/>
      <dgm:t>
        <a:bodyPr/>
        <a:lstStyle/>
        <a:p>
          <a:endParaRPr lang="en-US"/>
        </a:p>
      </dgm:t>
    </dgm:pt>
    <dgm:pt modelId="{3DBBDF6F-C2DC-AD43-BED1-60EC65646A92}" type="pres">
      <dgm:prSet presAssocID="{E9748A2C-5DD3-5A41-872D-2D2ABEE2F42E}" presName="Name10" presStyleLbl="parChTrans1D2" presStyleIdx="1" presStyleCnt="2"/>
      <dgm:spPr/>
      <dgm:t>
        <a:bodyPr/>
        <a:lstStyle/>
        <a:p>
          <a:endParaRPr lang="en-US"/>
        </a:p>
      </dgm:t>
    </dgm:pt>
    <dgm:pt modelId="{5E696291-0DA0-D94D-86ED-29220D6E1D61}" type="pres">
      <dgm:prSet presAssocID="{91C8EBFC-32C7-8741-94A4-034004011149}" presName="hierRoot2" presStyleCnt="0"/>
      <dgm:spPr/>
      <dgm:t>
        <a:bodyPr/>
        <a:lstStyle/>
        <a:p>
          <a:endParaRPr lang="en-US"/>
        </a:p>
      </dgm:t>
    </dgm:pt>
    <dgm:pt modelId="{747E9B44-C870-734E-A85A-29073AF9B591}" type="pres">
      <dgm:prSet presAssocID="{91C8EBFC-32C7-8741-94A4-034004011149}" presName="composite2" presStyleCnt="0"/>
      <dgm:spPr/>
      <dgm:t>
        <a:bodyPr/>
        <a:lstStyle/>
        <a:p>
          <a:endParaRPr lang="en-US"/>
        </a:p>
      </dgm:t>
    </dgm:pt>
    <dgm:pt modelId="{6CB2321F-3DDB-4543-825E-40354EF730AD}" type="pres">
      <dgm:prSet presAssocID="{91C8EBFC-32C7-8741-94A4-034004011149}" presName="background2" presStyleLbl="asst1" presStyleIdx="5" presStyleCnt="6"/>
      <dgm:spPr/>
      <dgm:t>
        <a:bodyPr/>
        <a:lstStyle/>
        <a:p>
          <a:endParaRPr lang="en-US"/>
        </a:p>
      </dgm:t>
    </dgm:pt>
    <dgm:pt modelId="{8CE12734-27F4-AB4F-8D16-E30DF91E6BED}" type="pres">
      <dgm:prSet presAssocID="{91C8EBFC-32C7-8741-94A4-034004011149}" presName="text2" presStyleLbl="fgAcc2" presStyleIdx="1" presStyleCnt="2" custScaleX="162372">
        <dgm:presLayoutVars>
          <dgm:chPref val="3"/>
        </dgm:presLayoutVars>
      </dgm:prSet>
      <dgm:spPr/>
      <dgm:t>
        <a:bodyPr/>
        <a:lstStyle/>
        <a:p>
          <a:endParaRPr lang="en-US"/>
        </a:p>
      </dgm:t>
    </dgm:pt>
    <dgm:pt modelId="{E6D4B4D1-F1CD-8E4C-B1EF-67C96C83C598}" type="pres">
      <dgm:prSet presAssocID="{91C8EBFC-32C7-8741-94A4-034004011149}" presName="hierChild3" presStyleCnt="0"/>
      <dgm:spPr/>
      <dgm:t>
        <a:bodyPr/>
        <a:lstStyle/>
        <a:p>
          <a:endParaRPr lang="en-US"/>
        </a:p>
      </dgm:t>
    </dgm:pt>
  </dgm:ptLst>
  <dgm:cxnLst>
    <dgm:cxn modelId="{51345165-BAF0-B341-A841-6F5A02AF8D87}" srcId="{9651EB0D-39B8-224A-946A-B2358C067B70}" destId="{F2743140-4095-1B4E-881E-8C0CDB649211}" srcOrd="1" destOrd="0" parTransId="{DE9D23E2-91AE-504F-B7E2-DCBD691272F7}" sibTransId="{C7CC0452-6FCC-4A4A-94AD-43D0E2A81D1A}"/>
    <dgm:cxn modelId="{7412D4BB-AF84-EA47-A925-C04B60ED8C02}" srcId="{2CD788E8-8170-8C4B-A06A-0CFB8AE8CA01}" destId="{9651EB0D-39B8-224A-946A-B2358C067B70}" srcOrd="1" destOrd="0" parTransId="{D3EA955C-41D1-2A49-A8FA-0299FEB514EE}" sibTransId="{85FB3BCF-4B2C-3A47-867A-864953FF6229}"/>
    <dgm:cxn modelId="{849EB0F7-EF54-5B4C-8954-81A5FE8E4D3A}" srcId="{19F93EBA-D9C0-4C47-B7BE-0B44A0DDADBF}" destId="{2CD788E8-8170-8C4B-A06A-0CFB8AE8CA01}" srcOrd="0" destOrd="0" parTransId="{916A5F52-697C-A947-BF9E-97258BA6FD0C}" sibTransId="{69159D2A-03FE-E84B-B3ED-4D21485F7CC6}"/>
    <dgm:cxn modelId="{6F1D58A2-C639-6448-B048-FA6CFCDBAE7D}" type="presOf" srcId="{9C2BE76E-5378-C54D-9D1B-5F3D82FBE835}" destId="{D8FD5D50-6D6C-0E4C-A837-1DDE12D05237}" srcOrd="0" destOrd="0" presId="urn:microsoft.com/office/officeart/2005/8/layout/hierarchy1"/>
    <dgm:cxn modelId="{589598B9-4576-0345-8226-50C559CD79E2}" type="presOf" srcId="{91C8EBFC-32C7-8741-94A4-034004011149}" destId="{8CE12734-27F4-AB4F-8D16-E30DF91E6BED}" srcOrd="0" destOrd="0" presId="urn:microsoft.com/office/officeart/2005/8/layout/hierarchy1"/>
    <dgm:cxn modelId="{5169CFF0-3E7C-6A4A-974F-F702881D3E22}" type="presOf" srcId="{3FB02DE8-BD52-C34D-8DB2-3D441D26D454}" destId="{95DD8796-C1D6-EE44-9869-F5661F3F8B5F}" srcOrd="0" destOrd="0" presId="urn:microsoft.com/office/officeart/2005/8/layout/hierarchy1"/>
    <dgm:cxn modelId="{CEA1C93E-3FFC-4F4C-84F5-68AD72BEE993}" type="presOf" srcId="{2CD788E8-8170-8C4B-A06A-0CFB8AE8CA01}" destId="{D8E45DDC-3E8E-3243-8D1B-361551FA462D}" srcOrd="0" destOrd="0" presId="urn:microsoft.com/office/officeart/2005/8/layout/hierarchy1"/>
    <dgm:cxn modelId="{80704670-D78B-EA40-A674-C2D90E8CA1D6}" type="presOf" srcId="{BCB4E948-63F6-AB42-A878-162B6CD84C1F}" destId="{B78A597E-23B3-1049-A01A-9F535DCF17C1}" srcOrd="0" destOrd="0" presId="urn:microsoft.com/office/officeart/2005/8/layout/hierarchy1"/>
    <dgm:cxn modelId="{B783C317-0C42-8541-B481-5F11E55539F2}" srcId="{93879B3B-8945-8C4D-BB5E-24FD2541BC85}" destId="{19F93EBA-D9C0-4C47-B7BE-0B44A0DDADBF}" srcOrd="0" destOrd="0" parTransId="{1BDD40A1-7435-B848-A092-9953001214EE}" sibTransId="{8DDA6EC0-74EC-C748-A62C-37B1267E369D}"/>
    <dgm:cxn modelId="{DFE6F05E-66FC-BB48-877B-E3A240E877A5}" type="presOf" srcId="{19F93EBA-D9C0-4C47-B7BE-0B44A0DDADBF}" destId="{3F71AA5E-DB92-5241-8683-550A3668A98A}" srcOrd="0" destOrd="0" presId="urn:microsoft.com/office/officeart/2005/8/layout/hierarchy1"/>
    <dgm:cxn modelId="{C9077371-5817-2143-857E-6C343A9B1B50}" type="presOf" srcId="{DE9D23E2-91AE-504F-B7E2-DCBD691272F7}" destId="{EBB4544C-E271-6147-A92D-0ADE93C75EA4}" srcOrd="0" destOrd="0" presId="urn:microsoft.com/office/officeart/2005/8/layout/hierarchy1"/>
    <dgm:cxn modelId="{F5A54F98-FA8E-8143-BFC9-E70C7C83DF59}" srcId="{19F93EBA-D9C0-4C47-B7BE-0B44A0DDADBF}" destId="{91C8EBFC-32C7-8741-94A4-034004011149}" srcOrd="1" destOrd="0" parTransId="{E9748A2C-5DD3-5A41-872D-2D2ABEE2F42E}" sibTransId="{5873B1AA-7D42-1F42-AD3F-AAFB9D1D4E83}"/>
    <dgm:cxn modelId="{883B8AE1-E3C6-8E4B-8AE5-B14364C2A0F5}" srcId="{9651EB0D-39B8-224A-946A-B2358C067B70}" destId="{9C2BE76E-5378-C54D-9D1B-5F3D82FBE835}" srcOrd="0" destOrd="0" parTransId="{3FB02DE8-BD52-C34D-8DB2-3D441D26D454}" sibTransId="{0EEEB716-8B9F-0447-949A-8E709E4DDC3F}"/>
    <dgm:cxn modelId="{2B6493E4-CA85-F24B-825C-B4471B048C4E}" type="presOf" srcId="{E9748A2C-5DD3-5A41-872D-2D2ABEE2F42E}" destId="{3DBBDF6F-C2DC-AD43-BED1-60EC65646A92}" srcOrd="0" destOrd="0" presId="urn:microsoft.com/office/officeart/2005/8/layout/hierarchy1"/>
    <dgm:cxn modelId="{44267D4A-2446-C84C-B729-76F680D2DB5E}" type="presOf" srcId="{9651EB0D-39B8-224A-946A-B2358C067B70}" destId="{66131503-63ED-4540-8502-6A48CD18ED03}" srcOrd="0" destOrd="0" presId="urn:microsoft.com/office/officeart/2005/8/layout/hierarchy1"/>
    <dgm:cxn modelId="{7944225B-FD16-EA45-9BFE-C06CD7F8D89E}" type="presOf" srcId="{4BA679D7-597C-6A4D-90D4-EEA40A33BBE0}" destId="{E85188AF-6B0B-2842-9981-C8A370795369}" srcOrd="0" destOrd="0" presId="urn:microsoft.com/office/officeart/2005/8/layout/hierarchy1"/>
    <dgm:cxn modelId="{41205ABB-7965-184B-82A2-70D984382152}" type="presOf" srcId="{93879B3B-8945-8C4D-BB5E-24FD2541BC85}" destId="{525DECA4-2B3D-564E-9111-B18B72B87AAC}" srcOrd="0" destOrd="0" presId="urn:microsoft.com/office/officeart/2005/8/layout/hierarchy1"/>
    <dgm:cxn modelId="{A1B9981C-D7ED-9A4D-B005-1DD6EA95B6B0}" srcId="{2CD788E8-8170-8C4B-A06A-0CFB8AE8CA01}" destId="{BCB4E948-63F6-AB42-A878-162B6CD84C1F}" srcOrd="0" destOrd="0" parTransId="{4BA679D7-597C-6A4D-90D4-EEA40A33BBE0}" sibTransId="{C903977C-175D-314B-809E-C59BC26E998A}"/>
    <dgm:cxn modelId="{D6C4DDE7-92AC-BB49-8A6F-0BBC2B976BDE}" type="presOf" srcId="{F2743140-4095-1B4E-881E-8C0CDB649211}" destId="{FF8013DE-F65B-334C-BBDB-3A4601909784}" srcOrd="0" destOrd="0" presId="urn:microsoft.com/office/officeart/2005/8/layout/hierarchy1"/>
    <dgm:cxn modelId="{C3EA9740-412B-204D-826B-6561DB657E55}" type="presOf" srcId="{916A5F52-697C-A947-BF9E-97258BA6FD0C}" destId="{9452356D-D5F9-024D-8E0A-B11E01C245D2}" srcOrd="0" destOrd="0" presId="urn:microsoft.com/office/officeart/2005/8/layout/hierarchy1"/>
    <dgm:cxn modelId="{1704B331-4E7A-4C44-996C-3CFED2611B38}" type="presOf" srcId="{D3EA955C-41D1-2A49-A8FA-0299FEB514EE}" destId="{AEA16479-9E7F-A941-9B3F-EA82653ABA15}" srcOrd="0" destOrd="0" presId="urn:microsoft.com/office/officeart/2005/8/layout/hierarchy1"/>
    <dgm:cxn modelId="{CFA264CD-7026-154A-9AC8-4286644829F5}" type="presParOf" srcId="{525DECA4-2B3D-564E-9111-B18B72B87AAC}" destId="{3259DDE7-D492-CE49-B945-E9E98812B2A2}" srcOrd="0" destOrd="0" presId="urn:microsoft.com/office/officeart/2005/8/layout/hierarchy1"/>
    <dgm:cxn modelId="{33126A62-CBC8-A548-972B-791C3AB33F76}" type="presParOf" srcId="{3259DDE7-D492-CE49-B945-E9E98812B2A2}" destId="{2A79DFBF-5DAD-8042-BFC0-887F8F85DB90}" srcOrd="0" destOrd="0" presId="urn:microsoft.com/office/officeart/2005/8/layout/hierarchy1"/>
    <dgm:cxn modelId="{17D3A739-1F8A-1946-8B28-5B87CD9FF9BA}" type="presParOf" srcId="{2A79DFBF-5DAD-8042-BFC0-887F8F85DB90}" destId="{626D55D9-C3F1-4E40-BAA3-842EECDA1E65}" srcOrd="0" destOrd="0" presId="urn:microsoft.com/office/officeart/2005/8/layout/hierarchy1"/>
    <dgm:cxn modelId="{EE170FCA-114E-2C43-B28E-F5A3B9663AB9}" type="presParOf" srcId="{2A79DFBF-5DAD-8042-BFC0-887F8F85DB90}" destId="{3F71AA5E-DB92-5241-8683-550A3668A98A}" srcOrd="1" destOrd="0" presId="urn:microsoft.com/office/officeart/2005/8/layout/hierarchy1"/>
    <dgm:cxn modelId="{CE26E763-F2C1-0E40-B3ED-D1E95CBADC9D}" type="presParOf" srcId="{3259DDE7-D492-CE49-B945-E9E98812B2A2}" destId="{8A4DFAF3-1E04-7844-B174-521460069BB8}" srcOrd="1" destOrd="0" presId="urn:microsoft.com/office/officeart/2005/8/layout/hierarchy1"/>
    <dgm:cxn modelId="{31A959C2-B0C5-7144-94F3-BB6AB0769898}" type="presParOf" srcId="{8A4DFAF3-1E04-7844-B174-521460069BB8}" destId="{9452356D-D5F9-024D-8E0A-B11E01C245D2}" srcOrd="0" destOrd="0" presId="urn:microsoft.com/office/officeart/2005/8/layout/hierarchy1"/>
    <dgm:cxn modelId="{01645CF8-64E3-F84C-A32D-640719B21771}" type="presParOf" srcId="{8A4DFAF3-1E04-7844-B174-521460069BB8}" destId="{A0453A65-687B-A841-AABE-186D8FB7A05C}" srcOrd="1" destOrd="0" presId="urn:microsoft.com/office/officeart/2005/8/layout/hierarchy1"/>
    <dgm:cxn modelId="{0B6656EB-7A77-3445-822D-B88EDBA2432A}" type="presParOf" srcId="{A0453A65-687B-A841-AABE-186D8FB7A05C}" destId="{48B82FA4-6866-6B4A-AD80-F0A28DE4558E}" srcOrd="0" destOrd="0" presId="urn:microsoft.com/office/officeart/2005/8/layout/hierarchy1"/>
    <dgm:cxn modelId="{AA7F1962-B494-394B-92D5-8B7493BB1FEC}" type="presParOf" srcId="{48B82FA4-6866-6B4A-AD80-F0A28DE4558E}" destId="{7D0CC7AF-14B2-8E4E-902B-184FB1986E9D}" srcOrd="0" destOrd="0" presId="urn:microsoft.com/office/officeart/2005/8/layout/hierarchy1"/>
    <dgm:cxn modelId="{881C720F-3341-2348-BF51-A29AF55F600F}" type="presParOf" srcId="{48B82FA4-6866-6B4A-AD80-F0A28DE4558E}" destId="{D8E45DDC-3E8E-3243-8D1B-361551FA462D}" srcOrd="1" destOrd="0" presId="urn:microsoft.com/office/officeart/2005/8/layout/hierarchy1"/>
    <dgm:cxn modelId="{9615BE67-CAA6-0342-B7A6-7D39C331D566}" type="presParOf" srcId="{A0453A65-687B-A841-AABE-186D8FB7A05C}" destId="{C86A0661-807E-8040-BDFD-1202C064A6EE}" srcOrd="1" destOrd="0" presId="urn:microsoft.com/office/officeart/2005/8/layout/hierarchy1"/>
    <dgm:cxn modelId="{AC5966BF-214F-CE46-BCDD-AF981E293CDF}" type="presParOf" srcId="{C86A0661-807E-8040-BDFD-1202C064A6EE}" destId="{E85188AF-6B0B-2842-9981-C8A370795369}" srcOrd="0" destOrd="0" presId="urn:microsoft.com/office/officeart/2005/8/layout/hierarchy1"/>
    <dgm:cxn modelId="{4C7CBE2C-9085-934B-8BD2-B89041FFDBC0}" type="presParOf" srcId="{C86A0661-807E-8040-BDFD-1202C064A6EE}" destId="{C0DCC7C4-6928-0743-AA1A-A49D69C599BF}" srcOrd="1" destOrd="0" presId="urn:microsoft.com/office/officeart/2005/8/layout/hierarchy1"/>
    <dgm:cxn modelId="{F1BFC9AA-F3E5-5645-940F-5592A36C5319}" type="presParOf" srcId="{C0DCC7C4-6928-0743-AA1A-A49D69C599BF}" destId="{4FC3C838-3032-934D-A3B6-0E71CF1057C1}" srcOrd="0" destOrd="0" presId="urn:microsoft.com/office/officeart/2005/8/layout/hierarchy1"/>
    <dgm:cxn modelId="{6B49378E-CD7D-954D-A740-6F620EA55C10}" type="presParOf" srcId="{4FC3C838-3032-934D-A3B6-0E71CF1057C1}" destId="{9A7EFB90-34EE-DF49-BB36-14528FB2A414}" srcOrd="0" destOrd="0" presId="urn:microsoft.com/office/officeart/2005/8/layout/hierarchy1"/>
    <dgm:cxn modelId="{9F9AA52A-9B83-8649-B41D-6DA311B7CD87}" type="presParOf" srcId="{4FC3C838-3032-934D-A3B6-0E71CF1057C1}" destId="{B78A597E-23B3-1049-A01A-9F535DCF17C1}" srcOrd="1" destOrd="0" presId="urn:microsoft.com/office/officeart/2005/8/layout/hierarchy1"/>
    <dgm:cxn modelId="{1A1ED173-B653-A542-8197-09A3FF03F626}" type="presParOf" srcId="{C0DCC7C4-6928-0743-AA1A-A49D69C599BF}" destId="{B0EDD2F8-521D-B74D-BBBE-4AE1C201791B}" srcOrd="1" destOrd="0" presId="urn:microsoft.com/office/officeart/2005/8/layout/hierarchy1"/>
    <dgm:cxn modelId="{AD9652AF-6D46-4E4F-AA72-B84077C666D6}" type="presParOf" srcId="{C86A0661-807E-8040-BDFD-1202C064A6EE}" destId="{AEA16479-9E7F-A941-9B3F-EA82653ABA15}" srcOrd="2" destOrd="0" presId="urn:microsoft.com/office/officeart/2005/8/layout/hierarchy1"/>
    <dgm:cxn modelId="{46D3264D-7ABE-A347-833F-7350D489D288}" type="presParOf" srcId="{C86A0661-807E-8040-BDFD-1202C064A6EE}" destId="{A2CAC864-72D1-024F-ADD1-9896D3528A0E}" srcOrd="3" destOrd="0" presId="urn:microsoft.com/office/officeart/2005/8/layout/hierarchy1"/>
    <dgm:cxn modelId="{71F79A37-7B4F-7A49-965C-40E01B897C14}" type="presParOf" srcId="{A2CAC864-72D1-024F-ADD1-9896D3528A0E}" destId="{14B523CA-8775-864B-9396-41EAE5665CB4}" srcOrd="0" destOrd="0" presId="urn:microsoft.com/office/officeart/2005/8/layout/hierarchy1"/>
    <dgm:cxn modelId="{FF5DD494-9343-954F-8078-C3702EC82CB4}" type="presParOf" srcId="{14B523CA-8775-864B-9396-41EAE5665CB4}" destId="{199B6F96-2AA2-4B4C-AB7F-FC2B87FD9AB7}" srcOrd="0" destOrd="0" presId="urn:microsoft.com/office/officeart/2005/8/layout/hierarchy1"/>
    <dgm:cxn modelId="{E1323E81-3EA5-A041-A33F-7D4FDE766BAA}" type="presParOf" srcId="{14B523CA-8775-864B-9396-41EAE5665CB4}" destId="{66131503-63ED-4540-8502-6A48CD18ED03}" srcOrd="1" destOrd="0" presId="urn:microsoft.com/office/officeart/2005/8/layout/hierarchy1"/>
    <dgm:cxn modelId="{07F96B54-AF16-C341-BB3C-B59D68FAAD81}" type="presParOf" srcId="{A2CAC864-72D1-024F-ADD1-9896D3528A0E}" destId="{50DFB2EC-C181-E74B-9261-895F5A4F3C49}" srcOrd="1" destOrd="0" presId="urn:microsoft.com/office/officeart/2005/8/layout/hierarchy1"/>
    <dgm:cxn modelId="{25E978AE-E0FA-144B-AC92-8C20DBA199CC}" type="presParOf" srcId="{50DFB2EC-C181-E74B-9261-895F5A4F3C49}" destId="{95DD8796-C1D6-EE44-9869-F5661F3F8B5F}" srcOrd="0" destOrd="0" presId="urn:microsoft.com/office/officeart/2005/8/layout/hierarchy1"/>
    <dgm:cxn modelId="{C9B0D551-4418-E640-8839-09073AD12962}" type="presParOf" srcId="{50DFB2EC-C181-E74B-9261-895F5A4F3C49}" destId="{3A5D0533-E7CB-A94C-AF30-F3A4138E152E}" srcOrd="1" destOrd="0" presId="urn:microsoft.com/office/officeart/2005/8/layout/hierarchy1"/>
    <dgm:cxn modelId="{4B19DEB0-556A-1E43-B8D1-5F8D95A36EB3}" type="presParOf" srcId="{3A5D0533-E7CB-A94C-AF30-F3A4138E152E}" destId="{B9D77B5F-DBD7-B04E-B6D4-A72D0100499F}" srcOrd="0" destOrd="0" presId="urn:microsoft.com/office/officeart/2005/8/layout/hierarchy1"/>
    <dgm:cxn modelId="{E59E8076-E02E-F349-A82A-DFCADC220D7B}" type="presParOf" srcId="{B9D77B5F-DBD7-B04E-B6D4-A72D0100499F}" destId="{1C657837-9A36-1543-B1A8-F6D9F73C8C9E}" srcOrd="0" destOrd="0" presId="urn:microsoft.com/office/officeart/2005/8/layout/hierarchy1"/>
    <dgm:cxn modelId="{2E621953-F176-4742-9AA3-8721E8FFD7A0}" type="presParOf" srcId="{B9D77B5F-DBD7-B04E-B6D4-A72D0100499F}" destId="{D8FD5D50-6D6C-0E4C-A837-1DDE12D05237}" srcOrd="1" destOrd="0" presId="urn:microsoft.com/office/officeart/2005/8/layout/hierarchy1"/>
    <dgm:cxn modelId="{C7F2977C-25A7-4942-BE09-C747A25EC14A}" type="presParOf" srcId="{3A5D0533-E7CB-A94C-AF30-F3A4138E152E}" destId="{8A167922-A674-3E4B-8329-8977C1C70261}" srcOrd="1" destOrd="0" presId="urn:microsoft.com/office/officeart/2005/8/layout/hierarchy1"/>
    <dgm:cxn modelId="{B64D2E2A-BD04-E643-9B01-4A0529591D5C}" type="presParOf" srcId="{50DFB2EC-C181-E74B-9261-895F5A4F3C49}" destId="{EBB4544C-E271-6147-A92D-0ADE93C75EA4}" srcOrd="2" destOrd="0" presId="urn:microsoft.com/office/officeart/2005/8/layout/hierarchy1"/>
    <dgm:cxn modelId="{F80CE9AE-934C-0A41-A21F-4AE0EE3C63D9}" type="presParOf" srcId="{50DFB2EC-C181-E74B-9261-895F5A4F3C49}" destId="{36A0543A-0C06-6241-91D2-32DDADFCD5CB}" srcOrd="3" destOrd="0" presId="urn:microsoft.com/office/officeart/2005/8/layout/hierarchy1"/>
    <dgm:cxn modelId="{5211B518-3A9F-2348-B65E-033CC03B8298}" type="presParOf" srcId="{36A0543A-0C06-6241-91D2-32DDADFCD5CB}" destId="{295F20D4-BAC6-9E42-91A0-BB8437343909}" srcOrd="0" destOrd="0" presId="urn:microsoft.com/office/officeart/2005/8/layout/hierarchy1"/>
    <dgm:cxn modelId="{4E76C440-5BC4-634F-8AE1-263772541939}" type="presParOf" srcId="{295F20D4-BAC6-9E42-91A0-BB8437343909}" destId="{F0E6C605-BADA-1343-A6E2-E52B58011A2C}" srcOrd="0" destOrd="0" presId="urn:microsoft.com/office/officeart/2005/8/layout/hierarchy1"/>
    <dgm:cxn modelId="{3E72A0DF-C947-434A-9EE5-56A18BFB4AF2}" type="presParOf" srcId="{295F20D4-BAC6-9E42-91A0-BB8437343909}" destId="{FF8013DE-F65B-334C-BBDB-3A4601909784}" srcOrd="1" destOrd="0" presId="urn:microsoft.com/office/officeart/2005/8/layout/hierarchy1"/>
    <dgm:cxn modelId="{10969D6A-072E-9246-B580-CB2150CEF4AD}" type="presParOf" srcId="{36A0543A-0C06-6241-91D2-32DDADFCD5CB}" destId="{09C53159-24CB-D847-B68E-51F48598A66F}" srcOrd="1" destOrd="0" presId="urn:microsoft.com/office/officeart/2005/8/layout/hierarchy1"/>
    <dgm:cxn modelId="{103238C5-715C-0443-AE81-233B556E6298}" type="presParOf" srcId="{8A4DFAF3-1E04-7844-B174-521460069BB8}" destId="{3DBBDF6F-C2DC-AD43-BED1-60EC65646A92}" srcOrd="2" destOrd="0" presId="urn:microsoft.com/office/officeart/2005/8/layout/hierarchy1"/>
    <dgm:cxn modelId="{3610FB8A-7E64-3A4A-92B3-DB170EFF5A8D}" type="presParOf" srcId="{8A4DFAF3-1E04-7844-B174-521460069BB8}" destId="{5E696291-0DA0-D94D-86ED-29220D6E1D61}" srcOrd="3" destOrd="0" presId="urn:microsoft.com/office/officeart/2005/8/layout/hierarchy1"/>
    <dgm:cxn modelId="{5AC2765F-E5CE-5748-A81F-9423AA651980}" type="presParOf" srcId="{5E696291-0DA0-D94D-86ED-29220D6E1D61}" destId="{747E9B44-C870-734E-A85A-29073AF9B591}" srcOrd="0" destOrd="0" presId="urn:microsoft.com/office/officeart/2005/8/layout/hierarchy1"/>
    <dgm:cxn modelId="{2577A28C-15FC-7144-828A-D624E9EAD9B0}" type="presParOf" srcId="{747E9B44-C870-734E-A85A-29073AF9B591}" destId="{6CB2321F-3DDB-4543-825E-40354EF730AD}" srcOrd="0" destOrd="0" presId="urn:microsoft.com/office/officeart/2005/8/layout/hierarchy1"/>
    <dgm:cxn modelId="{7BE81294-1B02-E749-9C43-4A9842C6F7E1}" type="presParOf" srcId="{747E9B44-C870-734E-A85A-29073AF9B591}" destId="{8CE12734-27F4-AB4F-8D16-E30DF91E6BED}" srcOrd="1" destOrd="0" presId="urn:microsoft.com/office/officeart/2005/8/layout/hierarchy1"/>
    <dgm:cxn modelId="{597C1187-C317-B54B-958A-D56FF37D4F54}" type="presParOf" srcId="{5E696291-0DA0-D94D-86ED-29220D6E1D61}" destId="{E6D4B4D1-F1CD-8E4C-B1EF-67C96C83C59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879B3B-8945-8C4D-BB5E-24FD2541BC85}" type="doc">
      <dgm:prSet loTypeId="urn:microsoft.com/office/officeart/2005/8/layout/hierarchy1" loCatId="" qsTypeId="urn:microsoft.com/office/officeart/2005/8/quickstyle/simple1" qsCatId="simple" csTypeId="urn:microsoft.com/office/officeart/2005/8/colors/accent1_5" csCatId="accent1" phldr="1"/>
      <dgm:spPr/>
      <dgm:t>
        <a:bodyPr/>
        <a:lstStyle/>
        <a:p>
          <a:endParaRPr lang="en-US"/>
        </a:p>
      </dgm:t>
    </dgm:pt>
    <dgm:pt modelId="{19F93EBA-D9C0-4C47-B7BE-0B44A0DDADBF}">
      <dgm:prSet phldrT="[Text]" custT="1"/>
      <dgm:spPr/>
      <dgm:t>
        <a:bodyPr/>
        <a:lstStyle/>
        <a:p>
          <a:r>
            <a:rPr lang="en-US" sz="1800" dirty="0" smtClean="0"/>
            <a:t>Are staff implementing PCBS with fidelity?</a:t>
          </a:r>
          <a:endParaRPr lang="en-US" sz="1800" dirty="0"/>
        </a:p>
      </dgm:t>
    </dgm:pt>
    <dgm:pt modelId="{1BDD40A1-7435-B848-A092-9953001214EE}" type="parTrans" cxnId="{B783C317-0C42-8541-B481-5F11E55539F2}">
      <dgm:prSet/>
      <dgm:spPr/>
      <dgm:t>
        <a:bodyPr/>
        <a:lstStyle/>
        <a:p>
          <a:endParaRPr lang="en-US" sz="2000"/>
        </a:p>
      </dgm:t>
    </dgm:pt>
    <dgm:pt modelId="{8DDA6EC0-74EC-C748-A62C-37B1267E369D}" type="sibTrans" cxnId="{B783C317-0C42-8541-B481-5F11E55539F2}">
      <dgm:prSet/>
      <dgm:spPr/>
      <dgm:t>
        <a:bodyPr/>
        <a:lstStyle/>
        <a:p>
          <a:endParaRPr lang="en-US" sz="2000"/>
        </a:p>
      </dgm:t>
    </dgm:pt>
    <dgm:pt modelId="{2CD788E8-8170-8C4B-A06A-0CFB8AE8CA01}" type="asst">
      <dgm:prSet phldrT="[Text]" custT="1"/>
      <dgm:spPr/>
      <dgm:t>
        <a:bodyPr/>
        <a:lstStyle/>
        <a:p>
          <a:r>
            <a:rPr lang="en-US" sz="1800" dirty="0" smtClean="0"/>
            <a:t>Determine the number of classrooms needing support (many or a few)</a:t>
          </a:r>
          <a:endParaRPr lang="en-US" sz="1800" dirty="0"/>
        </a:p>
      </dgm:t>
    </dgm:pt>
    <dgm:pt modelId="{916A5F52-697C-A947-BF9E-97258BA6FD0C}" type="parTrans" cxnId="{849EB0F7-EF54-5B4C-8954-81A5FE8E4D3A}">
      <dgm:prSet/>
      <dgm:spPr/>
      <dgm:t>
        <a:bodyPr/>
        <a:lstStyle/>
        <a:p>
          <a:endParaRPr lang="en-US" sz="2000"/>
        </a:p>
      </dgm:t>
    </dgm:pt>
    <dgm:pt modelId="{69159D2A-03FE-E84B-B3ED-4D21485F7CC6}" type="sibTrans" cxnId="{849EB0F7-EF54-5B4C-8954-81A5FE8E4D3A}">
      <dgm:prSet/>
      <dgm:spPr/>
      <dgm:t>
        <a:bodyPr/>
        <a:lstStyle/>
        <a:p>
          <a:endParaRPr lang="en-US" sz="2000"/>
        </a:p>
      </dgm:t>
    </dgm:pt>
    <dgm:pt modelId="{BCB4E948-63F6-AB42-A878-162B6CD84C1F}" type="asst">
      <dgm:prSet custT="1"/>
      <dgm:spPr/>
      <dgm:t>
        <a:bodyPr/>
        <a:lstStyle/>
        <a:p>
          <a:r>
            <a:rPr lang="en-US" sz="1800" dirty="0" smtClean="0"/>
            <a:t>Review and adjust universal support</a:t>
          </a:r>
          <a:endParaRPr lang="en-US" sz="1800" dirty="0"/>
        </a:p>
      </dgm:t>
    </dgm:pt>
    <dgm:pt modelId="{4BA679D7-597C-6A4D-90D4-EEA40A33BBE0}" type="parTrans" cxnId="{A1B9981C-D7ED-9A4D-B005-1DD6EA95B6B0}">
      <dgm:prSet/>
      <dgm:spPr/>
      <dgm:t>
        <a:bodyPr/>
        <a:lstStyle/>
        <a:p>
          <a:endParaRPr lang="en-US" sz="2000"/>
        </a:p>
      </dgm:t>
    </dgm:pt>
    <dgm:pt modelId="{C903977C-175D-314B-809E-C59BC26E998A}" type="sibTrans" cxnId="{A1B9981C-D7ED-9A4D-B005-1DD6EA95B6B0}">
      <dgm:prSet/>
      <dgm:spPr/>
      <dgm:t>
        <a:bodyPr/>
        <a:lstStyle/>
        <a:p>
          <a:endParaRPr lang="en-US" sz="2000"/>
        </a:p>
      </dgm:t>
    </dgm:pt>
    <dgm:pt modelId="{9651EB0D-39B8-224A-946A-B2358C067B70}" type="asst">
      <dgm:prSet custT="1"/>
      <dgm:spPr/>
      <dgm:t>
        <a:bodyPr/>
        <a:lstStyle/>
        <a:p>
          <a:r>
            <a:rPr lang="en-US" sz="1800" dirty="0" smtClean="0"/>
            <a:t>Determine type and severity of implementation changes (minor or major)</a:t>
          </a:r>
          <a:endParaRPr lang="en-US" sz="1800" dirty="0"/>
        </a:p>
      </dgm:t>
    </dgm:pt>
    <dgm:pt modelId="{D3EA955C-41D1-2A49-A8FA-0299FEB514EE}" type="parTrans" cxnId="{7412D4BB-AF84-EA47-A925-C04B60ED8C02}">
      <dgm:prSet/>
      <dgm:spPr/>
      <dgm:t>
        <a:bodyPr/>
        <a:lstStyle/>
        <a:p>
          <a:endParaRPr lang="en-US" sz="2000"/>
        </a:p>
      </dgm:t>
    </dgm:pt>
    <dgm:pt modelId="{85FB3BCF-4B2C-3A47-867A-864953FF6229}" type="sibTrans" cxnId="{7412D4BB-AF84-EA47-A925-C04B60ED8C02}">
      <dgm:prSet/>
      <dgm:spPr/>
      <dgm:t>
        <a:bodyPr/>
        <a:lstStyle/>
        <a:p>
          <a:endParaRPr lang="en-US" sz="2000"/>
        </a:p>
      </dgm:t>
    </dgm:pt>
    <dgm:pt modelId="{9C2BE76E-5378-C54D-9D1B-5F3D82FBE835}" type="asst">
      <dgm:prSet custT="1"/>
      <dgm:spPr/>
      <dgm:t>
        <a:bodyPr/>
        <a:lstStyle/>
        <a:p>
          <a:r>
            <a:rPr lang="en-US" sz="1800" b="0" dirty="0" smtClean="0"/>
            <a:t>Provide supplemental support to small groups of staff needing support</a:t>
          </a:r>
          <a:endParaRPr lang="en-US" sz="1800" dirty="0"/>
        </a:p>
      </dgm:t>
    </dgm:pt>
    <dgm:pt modelId="{3FB02DE8-BD52-C34D-8DB2-3D441D26D454}" type="parTrans" cxnId="{883B8AE1-E3C6-8E4B-8AE5-B14364C2A0F5}">
      <dgm:prSet/>
      <dgm:spPr/>
      <dgm:t>
        <a:bodyPr/>
        <a:lstStyle/>
        <a:p>
          <a:endParaRPr lang="en-US" sz="2000"/>
        </a:p>
      </dgm:t>
    </dgm:pt>
    <dgm:pt modelId="{0EEEB716-8B9F-0447-949A-8E709E4DDC3F}" type="sibTrans" cxnId="{883B8AE1-E3C6-8E4B-8AE5-B14364C2A0F5}">
      <dgm:prSet/>
      <dgm:spPr/>
      <dgm:t>
        <a:bodyPr/>
        <a:lstStyle/>
        <a:p>
          <a:endParaRPr lang="en-US" sz="2000"/>
        </a:p>
      </dgm:t>
    </dgm:pt>
    <dgm:pt modelId="{F2743140-4095-1B4E-881E-8C0CDB649211}" type="asst">
      <dgm:prSet custT="1"/>
      <dgm:spPr/>
      <dgm:t>
        <a:bodyPr/>
        <a:lstStyle/>
        <a:p>
          <a:r>
            <a:rPr lang="en-US" sz="1800" dirty="0" smtClean="0"/>
            <a:t>Consider individualized supports and other strategies for staff members needing </a:t>
          </a:r>
          <a:r>
            <a:rPr lang="en-US" sz="1800" smtClean="0"/>
            <a:t>intensified support. </a:t>
          </a:r>
          <a:endParaRPr lang="en-US" sz="1800" dirty="0"/>
        </a:p>
      </dgm:t>
    </dgm:pt>
    <dgm:pt modelId="{DE9D23E2-91AE-504F-B7E2-DCBD691272F7}" type="parTrans" cxnId="{51345165-BAF0-B341-A841-6F5A02AF8D87}">
      <dgm:prSet/>
      <dgm:spPr/>
      <dgm:t>
        <a:bodyPr/>
        <a:lstStyle/>
        <a:p>
          <a:endParaRPr lang="en-US" sz="2000"/>
        </a:p>
      </dgm:t>
    </dgm:pt>
    <dgm:pt modelId="{C7CC0452-6FCC-4A4A-94AD-43D0E2A81D1A}" type="sibTrans" cxnId="{51345165-BAF0-B341-A841-6F5A02AF8D87}">
      <dgm:prSet/>
      <dgm:spPr/>
      <dgm:t>
        <a:bodyPr/>
        <a:lstStyle/>
        <a:p>
          <a:endParaRPr lang="en-US" sz="2000"/>
        </a:p>
      </dgm:t>
    </dgm:pt>
    <dgm:pt modelId="{3C3D2C5E-775D-A04C-BBC2-AF7750B981C6}" type="asst">
      <dgm:prSet custT="1"/>
      <dgm:spPr/>
      <dgm:t>
        <a:bodyPr/>
        <a:lstStyle/>
        <a:p>
          <a:r>
            <a:rPr lang="en-US" sz="1800" dirty="0" smtClean="0"/>
            <a:t>Well done! Monitor outcomes and adjust as needed</a:t>
          </a:r>
          <a:endParaRPr lang="en-US" sz="1800" dirty="0"/>
        </a:p>
      </dgm:t>
    </dgm:pt>
    <dgm:pt modelId="{560C94EE-5B84-5448-99EB-BE3D318A9050}" type="parTrans" cxnId="{4DFE2C4B-E091-EA4B-B072-1EEDEAD10D1A}">
      <dgm:prSet/>
      <dgm:spPr/>
      <dgm:t>
        <a:bodyPr/>
        <a:lstStyle/>
        <a:p>
          <a:endParaRPr lang="en-US"/>
        </a:p>
      </dgm:t>
    </dgm:pt>
    <dgm:pt modelId="{0E606A7C-A824-D545-AF97-B68F8E53A1A5}" type="sibTrans" cxnId="{4DFE2C4B-E091-EA4B-B072-1EEDEAD10D1A}">
      <dgm:prSet/>
      <dgm:spPr/>
      <dgm:t>
        <a:bodyPr/>
        <a:lstStyle/>
        <a:p>
          <a:endParaRPr lang="en-US"/>
        </a:p>
      </dgm:t>
    </dgm:pt>
    <dgm:pt modelId="{525DECA4-2B3D-564E-9111-B18B72B87AAC}" type="pres">
      <dgm:prSet presAssocID="{93879B3B-8945-8C4D-BB5E-24FD2541BC85}" presName="hierChild1" presStyleCnt="0">
        <dgm:presLayoutVars>
          <dgm:chPref val="1"/>
          <dgm:dir/>
          <dgm:animOne val="branch"/>
          <dgm:animLvl val="lvl"/>
          <dgm:resizeHandles/>
        </dgm:presLayoutVars>
      </dgm:prSet>
      <dgm:spPr/>
      <dgm:t>
        <a:bodyPr/>
        <a:lstStyle/>
        <a:p>
          <a:endParaRPr lang="en-US"/>
        </a:p>
      </dgm:t>
    </dgm:pt>
    <dgm:pt modelId="{3259DDE7-D492-CE49-B945-E9E98812B2A2}" type="pres">
      <dgm:prSet presAssocID="{19F93EBA-D9C0-4C47-B7BE-0B44A0DDADBF}" presName="hierRoot1" presStyleCnt="0"/>
      <dgm:spPr/>
      <dgm:t>
        <a:bodyPr/>
        <a:lstStyle/>
        <a:p>
          <a:endParaRPr lang="en-US"/>
        </a:p>
      </dgm:t>
    </dgm:pt>
    <dgm:pt modelId="{2A79DFBF-5DAD-8042-BFC0-887F8F85DB90}" type="pres">
      <dgm:prSet presAssocID="{19F93EBA-D9C0-4C47-B7BE-0B44A0DDADBF}" presName="composite" presStyleCnt="0"/>
      <dgm:spPr/>
      <dgm:t>
        <a:bodyPr/>
        <a:lstStyle/>
        <a:p>
          <a:endParaRPr lang="en-US"/>
        </a:p>
      </dgm:t>
    </dgm:pt>
    <dgm:pt modelId="{626D55D9-C3F1-4E40-BAA3-842EECDA1E65}" type="pres">
      <dgm:prSet presAssocID="{19F93EBA-D9C0-4C47-B7BE-0B44A0DDADBF}" presName="background" presStyleLbl="node0" presStyleIdx="0" presStyleCnt="1"/>
      <dgm:spPr/>
      <dgm:t>
        <a:bodyPr/>
        <a:lstStyle/>
        <a:p>
          <a:endParaRPr lang="en-US"/>
        </a:p>
      </dgm:t>
    </dgm:pt>
    <dgm:pt modelId="{3F71AA5E-DB92-5241-8683-550A3668A98A}" type="pres">
      <dgm:prSet presAssocID="{19F93EBA-D9C0-4C47-B7BE-0B44A0DDADBF}" presName="text" presStyleLbl="fgAcc0" presStyleIdx="0" presStyleCnt="1" custScaleX="162372">
        <dgm:presLayoutVars>
          <dgm:chPref val="3"/>
        </dgm:presLayoutVars>
      </dgm:prSet>
      <dgm:spPr/>
      <dgm:t>
        <a:bodyPr/>
        <a:lstStyle/>
        <a:p>
          <a:endParaRPr lang="en-US"/>
        </a:p>
      </dgm:t>
    </dgm:pt>
    <dgm:pt modelId="{8A4DFAF3-1E04-7844-B174-521460069BB8}" type="pres">
      <dgm:prSet presAssocID="{19F93EBA-D9C0-4C47-B7BE-0B44A0DDADBF}" presName="hierChild2" presStyleCnt="0"/>
      <dgm:spPr/>
      <dgm:t>
        <a:bodyPr/>
        <a:lstStyle/>
        <a:p>
          <a:endParaRPr lang="en-US"/>
        </a:p>
      </dgm:t>
    </dgm:pt>
    <dgm:pt modelId="{3CA51067-4626-A242-B466-B8914FAC3103}" type="pres">
      <dgm:prSet presAssocID="{560C94EE-5B84-5448-99EB-BE3D318A9050}" presName="Name10" presStyleLbl="parChTrans1D2" presStyleIdx="0" presStyleCnt="2"/>
      <dgm:spPr/>
      <dgm:t>
        <a:bodyPr/>
        <a:lstStyle/>
        <a:p>
          <a:endParaRPr lang="en-US"/>
        </a:p>
      </dgm:t>
    </dgm:pt>
    <dgm:pt modelId="{B90FEF87-A99D-FC47-8EA1-87F622F333DD}" type="pres">
      <dgm:prSet presAssocID="{3C3D2C5E-775D-A04C-BBC2-AF7750B981C6}" presName="hierRoot2" presStyleCnt="0"/>
      <dgm:spPr/>
    </dgm:pt>
    <dgm:pt modelId="{5BF793F4-0C65-8647-91C6-562D6D8B17F2}" type="pres">
      <dgm:prSet presAssocID="{3C3D2C5E-775D-A04C-BBC2-AF7750B981C6}" presName="composite2" presStyleCnt="0"/>
      <dgm:spPr/>
    </dgm:pt>
    <dgm:pt modelId="{FF22CE34-A717-0A40-A8AA-2B31ECFFF628}" type="pres">
      <dgm:prSet presAssocID="{3C3D2C5E-775D-A04C-BBC2-AF7750B981C6}" presName="background2" presStyleLbl="asst1" presStyleIdx="0" presStyleCnt="6"/>
      <dgm:spPr/>
    </dgm:pt>
    <dgm:pt modelId="{A68B0684-C8C1-E743-BC4C-0480863FAEE6}" type="pres">
      <dgm:prSet presAssocID="{3C3D2C5E-775D-A04C-BBC2-AF7750B981C6}" presName="text2" presStyleLbl="fgAcc2" presStyleIdx="0" presStyleCnt="2" custScaleX="162372">
        <dgm:presLayoutVars>
          <dgm:chPref val="3"/>
        </dgm:presLayoutVars>
      </dgm:prSet>
      <dgm:spPr/>
      <dgm:t>
        <a:bodyPr/>
        <a:lstStyle/>
        <a:p>
          <a:endParaRPr lang="en-US"/>
        </a:p>
      </dgm:t>
    </dgm:pt>
    <dgm:pt modelId="{779858E7-2102-F349-BD31-EBC691D133F3}" type="pres">
      <dgm:prSet presAssocID="{3C3D2C5E-775D-A04C-BBC2-AF7750B981C6}" presName="hierChild3" presStyleCnt="0"/>
      <dgm:spPr/>
    </dgm:pt>
    <dgm:pt modelId="{9452356D-D5F9-024D-8E0A-B11E01C245D2}" type="pres">
      <dgm:prSet presAssocID="{916A5F52-697C-A947-BF9E-97258BA6FD0C}" presName="Name10" presStyleLbl="parChTrans1D2" presStyleIdx="1" presStyleCnt="2"/>
      <dgm:spPr/>
      <dgm:t>
        <a:bodyPr/>
        <a:lstStyle/>
        <a:p>
          <a:endParaRPr lang="en-US"/>
        </a:p>
      </dgm:t>
    </dgm:pt>
    <dgm:pt modelId="{A0453A65-687B-A841-AABE-186D8FB7A05C}" type="pres">
      <dgm:prSet presAssocID="{2CD788E8-8170-8C4B-A06A-0CFB8AE8CA01}" presName="hierRoot2" presStyleCnt="0"/>
      <dgm:spPr/>
      <dgm:t>
        <a:bodyPr/>
        <a:lstStyle/>
        <a:p>
          <a:endParaRPr lang="en-US"/>
        </a:p>
      </dgm:t>
    </dgm:pt>
    <dgm:pt modelId="{48B82FA4-6866-6B4A-AD80-F0A28DE4558E}" type="pres">
      <dgm:prSet presAssocID="{2CD788E8-8170-8C4B-A06A-0CFB8AE8CA01}" presName="composite2" presStyleCnt="0"/>
      <dgm:spPr/>
      <dgm:t>
        <a:bodyPr/>
        <a:lstStyle/>
        <a:p>
          <a:endParaRPr lang="en-US"/>
        </a:p>
      </dgm:t>
    </dgm:pt>
    <dgm:pt modelId="{7D0CC7AF-14B2-8E4E-902B-184FB1986E9D}" type="pres">
      <dgm:prSet presAssocID="{2CD788E8-8170-8C4B-A06A-0CFB8AE8CA01}" presName="background2" presStyleLbl="asst1" presStyleIdx="1" presStyleCnt="6"/>
      <dgm:spPr/>
      <dgm:t>
        <a:bodyPr/>
        <a:lstStyle/>
        <a:p>
          <a:endParaRPr lang="en-US"/>
        </a:p>
      </dgm:t>
    </dgm:pt>
    <dgm:pt modelId="{D8E45DDC-3E8E-3243-8D1B-361551FA462D}" type="pres">
      <dgm:prSet presAssocID="{2CD788E8-8170-8C4B-A06A-0CFB8AE8CA01}" presName="text2" presStyleLbl="fgAcc2" presStyleIdx="1" presStyleCnt="2" custScaleX="162372">
        <dgm:presLayoutVars>
          <dgm:chPref val="3"/>
        </dgm:presLayoutVars>
      </dgm:prSet>
      <dgm:spPr/>
      <dgm:t>
        <a:bodyPr/>
        <a:lstStyle/>
        <a:p>
          <a:endParaRPr lang="en-US"/>
        </a:p>
      </dgm:t>
    </dgm:pt>
    <dgm:pt modelId="{C86A0661-807E-8040-BDFD-1202C064A6EE}" type="pres">
      <dgm:prSet presAssocID="{2CD788E8-8170-8C4B-A06A-0CFB8AE8CA01}" presName="hierChild3" presStyleCnt="0"/>
      <dgm:spPr/>
      <dgm:t>
        <a:bodyPr/>
        <a:lstStyle/>
        <a:p>
          <a:endParaRPr lang="en-US"/>
        </a:p>
      </dgm:t>
    </dgm:pt>
    <dgm:pt modelId="{E85188AF-6B0B-2842-9981-C8A370795369}" type="pres">
      <dgm:prSet presAssocID="{4BA679D7-597C-6A4D-90D4-EEA40A33BBE0}" presName="Name17" presStyleLbl="parChTrans1D3" presStyleIdx="0" presStyleCnt="2"/>
      <dgm:spPr/>
      <dgm:t>
        <a:bodyPr/>
        <a:lstStyle/>
        <a:p>
          <a:endParaRPr lang="en-US"/>
        </a:p>
      </dgm:t>
    </dgm:pt>
    <dgm:pt modelId="{C0DCC7C4-6928-0743-AA1A-A49D69C599BF}" type="pres">
      <dgm:prSet presAssocID="{BCB4E948-63F6-AB42-A878-162B6CD84C1F}" presName="hierRoot3" presStyleCnt="0"/>
      <dgm:spPr/>
      <dgm:t>
        <a:bodyPr/>
        <a:lstStyle/>
        <a:p>
          <a:endParaRPr lang="en-US"/>
        </a:p>
      </dgm:t>
    </dgm:pt>
    <dgm:pt modelId="{4FC3C838-3032-934D-A3B6-0E71CF1057C1}" type="pres">
      <dgm:prSet presAssocID="{BCB4E948-63F6-AB42-A878-162B6CD84C1F}" presName="composite3" presStyleCnt="0"/>
      <dgm:spPr/>
      <dgm:t>
        <a:bodyPr/>
        <a:lstStyle/>
        <a:p>
          <a:endParaRPr lang="en-US"/>
        </a:p>
      </dgm:t>
    </dgm:pt>
    <dgm:pt modelId="{9A7EFB90-34EE-DF49-BB36-14528FB2A414}" type="pres">
      <dgm:prSet presAssocID="{BCB4E948-63F6-AB42-A878-162B6CD84C1F}" presName="background3" presStyleLbl="asst1" presStyleIdx="2" presStyleCnt="6"/>
      <dgm:spPr/>
      <dgm:t>
        <a:bodyPr/>
        <a:lstStyle/>
        <a:p>
          <a:endParaRPr lang="en-US"/>
        </a:p>
      </dgm:t>
    </dgm:pt>
    <dgm:pt modelId="{B78A597E-23B3-1049-A01A-9F535DCF17C1}" type="pres">
      <dgm:prSet presAssocID="{BCB4E948-63F6-AB42-A878-162B6CD84C1F}" presName="text3" presStyleLbl="fgAcc3" presStyleIdx="0" presStyleCnt="2" custScaleX="162372">
        <dgm:presLayoutVars>
          <dgm:chPref val="3"/>
        </dgm:presLayoutVars>
      </dgm:prSet>
      <dgm:spPr/>
      <dgm:t>
        <a:bodyPr/>
        <a:lstStyle/>
        <a:p>
          <a:endParaRPr lang="en-US"/>
        </a:p>
      </dgm:t>
    </dgm:pt>
    <dgm:pt modelId="{B0EDD2F8-521D-B74D-BBBE-4AE1C201791B}" type="pres">
      <dgm:prSet presAssocID="{BCB4E948-63F6-AB42-A878-162B6CD84C1F}" presName="hierChild4" presStyleCnt="0"/>
      <dgm:spPr/>
      <dgm:t>
        <a:bodyPr/>
        <a:lstStyle/>
        <a:p>
          <a:endParaRPr lang="en-US"/>
        </a:p>
      </dgm:t>
    </dgm:pt>
    <dgm:pt modelId="{AEA16479-9E7F-A941-9B3F-EA82653ABA15}" type="pres">
      <dgm:prSet presAssocID="{D3EA955C-41D1-2A49-A8FA-0299FEB514EE}" presName="Name17" presStyleLbl="parChTrans1D3" presStyleIdx="1" presStyleCnt="2"/>
      <dgm:spPr/>
      <dgm:t>
        <a:bodyPr/>
        <a:lstStyle/>
        <a:p>
          <a:endParaRPr lang="en-US"/>
        </a:p>
      </dgm:t>
    </dgm:pt>
    <dgm:pt modelId="{A2CAC864-72D1-024F-ADD1-9896D3528A0E}" type="pres">
      <dgm:prSet presAssocID="{9651EB0D-39B8-224A-946A-B2358C067B70}" presName="hierRoot3" presStyleCnt="0"/>
      <dgm:spPr/>
      <dgm:t>
        <a:bodyPr/>
        <a:lstStyle/>
        <a:p>
          <a:endParaRPr lang="en-US"/>
        </a:p>
      </dgm:t>
    </dgm:pt>
    <dgm:pt modelId="{14B523CA-8775-864B-9396-41EAE5665CB4}" type="pres">
      <dgm:prSet presAssocID="{9651EB0D-39B8-224A-946A-B2358C067B70}" presName="composite3" presStyleCnt="0"/>
      <dgm:spPr/>
      <dgm:t>
        <a:bodyPr/>
        <a:lstStyle/>
        <a:p>
          <a:endParaRPr lang="en-US"/>
        </a:p>
      </dgm:t>
    </dgm:pt>
    <dgm:pt modelId="{199B6F96-2AA2-4B4C-AB7F-FC2B87FD9AB7}" type="pres">
      <dgm:prSet presAssocID="{9651EB0D-39B8-224A-946A-B2358C067B70}" presName="background3" presStyleLbl="asst1" presStyleIdx="3" presStyleCnt="6"/>
      <dgm:spPr/>
      <dgm:t>
        <a:bodyPr/>
        <a:lstStyle/>
        <a:p>
          <a:endParaRPr lang="en-US"/>
        </a:p>
      </dgm:t>
    </dgm:pt>
    <dgm:pt modelId="{66131503-63ED-4540-8502-6A48CD18ED03}" type="pres">
      <dgm:prSet presAssocID="{9651EB0D-39B8-224A-946A-B2358C067B70}" presName="text3" presStyleLbl="fgAcc3" presStyleIdx="1" presStyleCnt="2" custScaleX="162372">
        <dgm:presLayoutVars>
          <dgm:chPref val="3"/>
        </dgm:presLayoutVars>
      </dgm:prSet>
      <dgm:spPr/>
      <dgm:t>
        <a:bodyPr/>
        <a:lstStyle/>
        <a:p>
          <a:endParaRPr lang="en-US"/>
        </a:p>
      </dgm:t>
    </dgm:pt>
    <dgm:pt modelId="{50DFB2EC-C181-E74B-9261-895F5A4F3C49}" type="pres">
      <dgm:prSet presAssocID="{9651EB0D-39B8-224A-946A-B2358C067B70}" presName="hierChild4" presStyleCnt="0"/>
      <dgm:spPr/>
      <dgm:t>
        <a:bodyPr/>
        <a:lstStyle/>
        <a:p>
          <a:endParaRPr lang="en-US"/>
        </a:p>
      </dgm:t>
    </dgm:pt>
    <dgm:pt modelId="{95DD8796-C1D6-EE44-9869-F5661F3F8B5F}" type="pres">
      <dgm:prSet presAssocID="{3FB02DE8-BD52-C34D-8DB2-3D441D26D454}" presName="Name23" presStyleLbl="parChTrans1D4" presStyleIdx="0" presStyleCnt="2"/>
      <dgm:spPr/>
      <dgm:t>
        <a:bodyPr/>
        <a:lstStyle/>
        <a:p>
          <a:endParaRPr lang="en-US"/>
        </a:p>
      </dgm:t>
    </dgm:pt>
    <dgm:pt modelId="{3A5D0533-E7CB-A94C-AF30-F3A4138E152E}" type="pres">
      <dgm:prSet presAssocID="{9C2BE76E-5378-C54D-9D1B-5F3D82FBE835}" presName="hierRoot4" presStyleCnt="0"/>
      <dgm:spPr/>
      <dgm:t>
        <a:bodyPr/>
        <a:lstStyle/>
        <a:p>
          <a:endParaRPr lang="en-US"/>
        </a:p>
      </dgm:t>
    </dgm:pt>
    <dgm:pt modelId="{B9D77B5F-DBD7-B04E-B6D4-A72D0100499F}" type="pres">
      <dgm:prSet presAssocID="{9C2BE76E-5378-C54D-9D1B-5F3D82FBE835}" presName="composite4" presStyleCnt="0"/>
      <dgm:spPr/>
      <dgm:t>
        <a:bodyPr/>
        <a:lstStyle/>
        <a:p>
          <a:endParaRPr lang="en-US"/>
        </a:p>
      </dgm:t>
    </dgm:pt>
    <dgm:pt modelId="{1C657837-9A36-1543-B1A8-F6D9F73C8C9E}" type="pres">
      <dgm:prSet presAssocID="{9C2BE76E-5378-C54D-9D1B-5F3D82FBE835}" presName="background4" presStyleLbl="asst1" presStyleIdx="4" presStyleCnt="6"/>
      <dgm:spPr/>
      <dgm:t>
        <a:bodyPr/>
        <a:lstStyle/>
        <a:p>
          <a:endParaRPr lang="en-US"/>
        </a:p>
      </dgm:t>
    </dgm:pt>
    <dgm:pt modelId="{D8FD5D50-6D6C-0E4C-A837-1DDE12D05237}" type="pres">
      <dgm:prSet presAssocID="{9C2BE76E-5378-C54D-9D1B-5F3D82FBE835}" presName="text4" presStyleLbl="fgAcc4" presStyleIdx="0" presStyleCnt="2" custScaleX="162372">
        <dgm:presLayoutVars>
          <dgm:chPref val="3"/>
        </dgm:presLayoutVars>
      </dgm:prSet>
      <dgm:spPr/>
      <dgm:t>
        <a:bodyPr/>
        <a:lstStyle/>
        <a:p>
          <a:endParaRPr lang="en-US"/>
        </a:p>
      </dgm:t>
    </dgm:pt>
    <dgm:pt modelId="{8A167922-A674-3E4B-8329-8977C1C70261}" type="pres">
      <dgm:prSet presAssocID="{9C2BE76E-5378-C54D-9D1B-5F3D82FBE835}" presName="hierChild5" presStyleCnt="0"/>
      <dgm:spPr/>
      <dgm:t>
        <a:bodyPr/>
        <a:lstStyle/>
        <a:p>
          <a:endParaRPr lang="en-US"/>
        </a:p>
      </dgm:t>
    </dgm:pt>
    <dgm:pt modelId="{EBB4544C-E271-6147-A92D-0ADE93C75EA4}" type="pres">
      <dgm:prSet presAssocID="{DE9D23E2-91AE-504F-B7E2-DCBD691272F7}" presName="Name23" presStyleLbl="parChTrans1D4" presStyleIdx="1" presStyleCnt="2"/>
      <dgm:spPr/>
      <dgm:t>
        <a:bodyPr/>
        <a:lstStyle/>
        <a:p>
          <a:endParaRPr lang="en-US"/>
        </a:p>
      </dgm:t>
    </dgm:pt>
    <dgm:pt modelId="{36A0543A-0C06-6241-91D2-32DDADFCD5CB}" type="pres">
      <dgm:prSet presAssocID="{F2743140-4095-1B4E-881E-8C0CDB649211}" presName="hierRoot4" presStyleCnt="0"/>
      <dgm:spPr/>
      <dgm:t>
        <a:bodyPr/>
        <a:lstStyle/>
        <a:p>
          <a:endParaRPr lang="en-US"/>
        </a:p>
      </dgm:t>
    </dgm:pt>
    <dgm:pt modelId="{295F20D4-BAC6-9E42-91A0-BB8437343909}" type="pres">
      <dgm:prSet presAssocID="{F2743140-4095-1B4E-881E-8C0CDB649211}" presName="composite4" presStyleCnt="0"/>
      <dgm:spPr/>
      <dgm:t>
        <a:bodyPr/>
        <a:lstStyle/>
        <a:p>
          <a:endParaRPr lang="en-US"/>
        </a:p>
      </dgm:t>
    </dgm:pt>
    <dgm:pt modelId="{F0E6C605-BADA-1343-A6E2-E52B58011A2C}" type="pres">
      <dgm:prSet presAssocID="{F2743140-4095-1B4E-881E-8C0CDB649211}" presName="background4" presStyleLbl="asst1" presStyleIdx="5" presStyleCnt="6"/>
      <dgm:spPr/>
      <dgm:t>
        <a:bodyPr/>
        <a:lstStyle/>
        <a:p>
          <a:endParaRPr lang="en-US"/>
        </a:p>
      </dgm:t>
    </dgm:pt>
    <dgm:pt modelId="{FF8013DE-F65B-334C-BBDB-3A4601909784}" type="pres">
      <dgm:prSet presAssocID="{F2743140-4095-1B4E-881E-8C0CDB649211}" presName="text4" presStyleLbl="fgAcc4" presStyleIdx="1" presStyleCnt="2" custScaleX="162372">
        <dgm:presLayoutVars>
          <dgm:chPref val="3"/>
        </dgm:presLayoutVars>
      </dgm:prSet>
      <dgm:spPr/>
      <dgm:t>
        <a:bodyPr/>
        <a:lstStyle/>
        <a:p>
          <a:endParaRPr lang="en-US"/>
        </a:p>
      </dgm:t>
    </dgm:pt>
    <dgm:pt modelId="{09C53159-24CB-D847-B68E-51F48598A66F}" type="pres">
      <dgm:prSet presAssocID="{F2743140-4095-1B4E-881E-8C0CDB649211}" presName="hierChild5" presStyleCnt="0"/>
      <dgm:spPr/>
      <dgm:t>
        <a:bodyPr/>
        <a:lstStyle/>
        <a:p>
          <a:endParaRPr lang="en-US"/>
        </a:p>
      </dgm:t>
    </dgm:pt>
  </dgm:ptLst>
  <dgm:cxnLst>
    <dgm:cxn modelId="{F7E5C324-9E4A-3B49-B67C-7194C0D3AC48}" type="presOf" srcId="{2CD788E8-8170-8C4B-A06A-0CFB8AE8CA01}" destId="{D8E45DDC-3E8E-3243-8D1B-361551FA462D}" srcOrd="0" destOrd="0" presId="urn:microsoft.com/office/officeart/2005/8/layout/hierarchy1"/>
    <dgm:cxn modelId="{2CDECFF8-FF21-4843-908E-70B1D22E1D82}" type="presOf" srcId="{DE9D23E2-91AE-504F-B7E2-DCBD691272F7}" destId="{EBB4544C-E271-6147-A92D-0ADE93C75EA4}" srcOrd="0" destOrd="0" presId="urn:microsoft.com/office/officeart/2005/8/layout/hierarchy1"/>
    <dgm:cxn modelId="{40E7927B-AB79-BF4E-B034-E891791940F2}" type="presOf" srcId="{3C3D2C5E-775D-A04C-BBC2-AF7750B981C6}" destId="{A68B0684-C8C1-E743-BC4C-0480863FAEE6}" srcOrd="0" destOrd="0" presId="urn:microsoft.com/office/officeart/2005/8/layout/hierarchy1"/>
    <dgm:cxn modelId="{FBF2268E-809F-4549-85D1-A2E2F9551805}" type="presOf" srcId="{F2743140-4095-1B4E-881E-8C0CDB649211}" destId="{FF8013DE-F65B-334C-BBDB-3A4601909784}" srcOrd="0" destOrd="0" presId="urn:microsoft.com/office/officeart/2005/8/layout/hierarchy1"/>
    <dgm:cxn modelId="{4DFE2C4B-E091-EA4B-B072-1EEDEAD10D1A}" srcId="{19F93EBA-D9C0-4C47-B7BE-0B44A0DDADBF}" destId="{3C3D2C5E-775D-A04C-BBC2-AF7750B981C6}" srcOrd="0" destOrd="0" parTransId="{560C94EE-5B84-5448-99EB-BE3D318A9050}" sibTransId="{0E606A7C-A824-D545-AF97-B68F8E53A1A5}"/>
    <dgm:cxn modelId="{C9B70FA5-4CDF-E141-BFF0-8599973BF99D}" type="presOf" srcId="{916A5F52-697C-A947-BF9E-97258BA6FD0C}" destId="{9452356D-D5F9-024D-8E0A-B11E01C245D2}" srcOrd="0" destOrd="0" presId="urn:microsoft.com/office/officeart/2005/8/layout/hierarchy1"/>
    <dgm:cxn modelId="{883B8AE1-E3C6-8E4B-8AE5-B14364C2A0F5}" srcId="{9651EB0D-39B8-224A-946A-B2358C067B70}" destId="{9C2BE76E-5378-C54D-9D1B-5F3D82FBE835}" srcOrd="0" destOrd="0" parTransId="{3FB02DE8-BD52-C34D-8DB2-3D441D26D454}" sibTransId="{0EEEB716-8B9F-0447-949A-8E709E4DDC3F}"/>
    <dgm:cxn modelId="{A56A4443-DBC0-E147-BA60-5AB644DF7C14}" type="presOf" srcId="{19F93EBA-D9C0-4C47-B7BE-0B44A0DDADBF}" destId="{3F71AA5E-DB92-5241-8683-550A3668A98A}" srcOrd="0" destOrd="0" presId="urn:microsoft.com/office/officeart/2005/8/layout/hierarchy1"/>
    <dgm:cxn modelId="{B783C317-0C42-8541-B481-5F11E55539F2}" srcId="{93879B3B-8945-8C4D-BB5E-24FD2541BC85}" destId="{19F93EBA-D9C0-4C47-B7BE-0B44A0DDADBF}" srcOrd="0" destOrd="0" parTransId="{1BDD40A1-7435-B848-A092-9953001214EE}" sibTransId="{8DDA6EC0-74EC-C748-A62C-37B1267E369D}"/>
    <dgm:cxn modelId="{3C15EACC-A9FC-FF4E-9067-AB4C348127E3}" type="presOf" srcId="{9651EB0D-39B8-224A-946A-B2358C067B70}" destId="{66131503-63ED-4540-8502-6A48CD18ED03}" srcOrd="0" destOrd="0" presId="urn:microsoft.com/office/officeart/2005/8/layout/hierarchy1"/>
    <dgm:cxn modelId="{46CF2A99-BEC5-D54B-9F36-D6F1A04546B6}" type="presOf" srcId="{4BA679D7-597C-6A4D-90D4-EEA40A33BBE0}" destId="{E85188AF-6B0B-2842-9981-C8A370795369}" srcOrd="0" destOrd="0" presId="urn:microsoft.com/office/officeart/2005/8/layout/hierarchy1"/>
    <dgm:cxn modelId="{7412D4BB-AF84-EA47-A925-C04B60ED8C02}" srcId="{2CD788E8-8170-8C4B-A06A-0CFB8AE8CA01}" destId="{9651EB0D-39B8-224A-946A-B2358C067B70}" srcOrd="1" destOrd="0" parTransId="{D3EA955C-41D1-2A49-A8FA-0299FEB514EE}" sibTransId="{85FB3BCF-4B2C-3A47-867A-864953FF6229}"/>
    <dgm:cxn modelId="{849EB0F7-EF54-5B4C-8954-81A5FE8E4D3A}" srcId="{19F93EBA-D9C0-4C47-B7BE-0B44A0DDADBF}" destId="{2CD788E8-8170-8C4B-A06A-0CFB8AE8CA01}" srcOrd="1" destOrd="0" parTransId="{916A5F52-697C-A947-BF9E-97258BA6FD0C}" sibTransId="{69159D2A-03FE-E84B-B3ED-4D21485F7CC6}"/>
    <dgm:cxn modelId="{90C70A6C-120D-664B-A6D6-78AC8CBEE9FF}" type="presOf" srcId="{9C2BE76E-5378-C54D-9D1B-5F3D82FBE835}" destId="{D8FD5D50-6D6C-0E4C-A837-1DDE12D05237}" srcOrd="0" destOrd="0" presId="urn:microsoft.com/office/officeart/2005/8/layout/hierarchy1"/>
    <dgm:cxn modelId="{7F7F6183-886D-2648-8FA6-AD21FCAD7F1D}" type="presOf" srcId="{93879B3B-8945-8C4D-BB5E-24FD2541BC85}" destId="{525DECA4-2B3D-564E-9111-B18B72B87AAC}" srcOrd="0" destOrd="0" presId="urn:microsoft.com/office/officeart/2005/8/layout/hierarchy1"/>
    <dgm:cxn modelId="{A50609E9-DA9E-084D-8D5A-8E8442F20F3D}" type="presOf" srcId="{560C94EE-5B84-5448-99EB-BE3D318A9050}" destId="{3CA51067-4626-A242-B466-B8914FAC3103}" srcOrd="0" destOrd="0" presId="urn:microsoft.com/office/officeart/2005/8/layout/hierarchy1"/>
    <dgm:cxn modelId="{E54D1A7A-E266-D64D-8A51-5CDFD5DAB3F0}" type="presOf" srcId="{BCB4E948-63F6-AB42-A878-162B6CD84C1F}" destId="{B78A597E-23B3-1049-A01A-9F535DCF17C1}" srcOrd="0" destOrd="0" presId="urn:microsoft.com/office/officeart/2005/8/layout/hierarchy1"/>
    <dgm:cxn modelId="{A1B9981C-D7ED-9A4D-B005-1DD6EA95B6B0}" srcId="{2CD788E8-8170-8C4B-A06A-0CFB8AE8CA01}" destId="{BCB4E948-63F6-AB42-A878-162B6CD84C1F}" srcOrd="0" destOrd="0" parTransId="{4BA679D7-597C-6A4D-90D4-EEA40A33BBE0}" sibTransId="{C903977C-175D-314B-809E-C59BC26E998A}"/>
    <dgm:cxn modelId="{56EA547E-DC20-E446-8B6E-A74EB617A7CD}" type="presOf" srcId="{3FB02DE8-BD52-C34D-8DB2-3D441D26D454}" destId="{95DD8796-C1D6-EE44-9869-F5661F3F8B5F}" srcOrd="0" destOrd="0" presId="urn:microsoft.com/office/officeart/2005/8/layout/hierarchy1"/>
    <dgm:cxn modelId="{51345165-BAF0-B341-A841-6F5A02AF8D87}" srcId="{9651EB0D-39B8-224A-946A-B2358C067B70}" destId="{F2743140-4095-1B4E-881E-8C0CDB649211}" srcOrd="1" destOrd="0" parTransId="{DE9D23E2-91AE-504F-B7E2-DCBD691272F7}" sibTransId="{C7CC0452-6FCC-4A4A-94AD-43D0E2A81D1A}"/>
    <dgm:cxn modelId="{3E9E325C-94F2-F241-B952-4BCD738F26A4}" type="presOf" srcId="{D3EA955C-41D1-2A49-A8FA-0299FEB514EE}" destId="{AEA16479-9E7F-A941-9B3F-EA82653ABA15}" srcOrd="0" destOrd="0" presId="urn:microsoft.com/office/officeart/2005/8/layout/hierarchy1"/>
    <dgm:cxn modelId="{44C62F01-FC37-4545-9A6A-211AD716D77C}" type="presParOf" srcId="{525DECA4-2B3D-564E-9111-B18B72B87AAC}" destId="{3259DDE7-D492-CE49-B945-E9E98812B2A2}" srcOrd="0" destOrd="0" presId="urn:microsoft.com/office/officeart/2005/8/layout/hierarchy1"/>
    <dgm:cxn modelId="{BDA15DAD-4A9A-D443-8CAD-501B527E1072}" type="presParOf" srcId="{3259DDE7-D492-CE49-B945-E9E98812B2A2}" destId="{2A79DFBF-5DAD-8042-BFC0-887F8F85DB90}" srcOrd="0" destOrd="0" presId="urn:microsoft.com/office/officeart/2005/8/layout/hierarchy1"/>
    <dgm:cxn modelId="{1FD8CB69-F8A3-7B49-93B1-A4C9472B7F36}" type="presParOf" srcId="{2A79DFBF-5DAD-8042-BFC0-887F8F85DB90}" destId="{626D55D9-C3F1-4E40-BAA3-842EECDA1E65}" srcOrd="0" destOrd="0" presId="urn:microsoft.com/office/officeart/2005/8/layout/hierarchy1"/>
    <dgm:cxn modelId="{4EDC40F2-7BE8-5044-B59F-F9D3D4F0BEAA}" type="presParOf" srcId="{2A79DFBF-5DAD-8042-BFC0-887F8F85DB90}" destId="{3F71AA5E-DB92-5241-8683-550A3668A98A}" srcOrd="1" destOrd="0" presId="urn:microsoft.com/office/officeart/2005/8/layout/hierarchy1"/>
    <dgm:cxn modelId="{CE04B540-D68F-6F45-8045-51A2A2E26842}" type="presParOf" srcId="{3259DDE7-D492-CE49-B945-E9E98812B2A2}" destId="{8A4DFAF3-1E04-7844-B174-521460069BB8}" srcOrd="1" destOrd="0" presId="urn:microsoft.com/office/officeart/2005/8/layout/hierarchy1"/>
    <dgm:cxn modelId="{4BB3586D-A5B9-6241-A249-EC4580370814}" type="presParOf" srcId="{8A4DFAF3-1E04-7844-B174-521460069BB8}" destId="{3CA51067-4626-A242-B466-B8914FAC3103}" srcOrd="0" destOrd="0" presId="urn:microsoft.com/office/officeart/2005/8/layout/hierarchy1"/>
    <dgm:cxn modelId="{6C8C5AF8-F0A7-094D-8BAF-ECA721A75130}" type="presParOf" srcId="{8A4DFAF3-1E04-7844-B174-521460069BB8}" destId="{B90FEF87-A99D-FC47-8EA1-87F622F333DD}" srcOrd="1" destOrd="0" presId="urn:microsoft.com/office/officeart/2005/8/layout/hierarchy1"/>
    <dgm:cxn modelId="{9D18B87E-2DC0-434F-B09F-9AE3E0C5D5C8}" type="presParOf" srcId="{B90FEF87-A99D-FC47-8EA1-87F622F333DD}" destId="{5BF793F4-0C65-8647-91C6-562D6D8B17F2}" srcOrd="0" destOrd="0" presId="urn:microsoft.com/office/officeart/2005/8/layout/hierarchy1"/>
    <dgm:cxn modelId="{98C60F6D-A9E5-4248-B361-B977BA6D7CBB}" type="presParOf" srcId="{5BF793F4-0C65-8647-91C6-562D6D8B17F2}" destId="{FF22CE34-A717-0A40-A8AA-2B31ECFFF628}" srcOrd="0" destOrd="0" presId="urn:microsoft.com/office/officeart/2005/8/layout/hierarchy1"/>
    <dgm:cxn modelId="{C6821A83-828E-944F-8D8B-646CF911C6FF}" type="presParOf" srcId="{5BF793F4-0C65-8647-91C6-562D6D8B17F2}" destId="{A68B0684-C8C1-E743-BC4C-0480863FAEE6}" srcOrd="1" destOrd="0" presId="urn:microsoft.com/office/officeart/2005/8/layout/hierarchy1"/>
    <dgm:cxn modelId="{6439DCDC-4A84-6943-A2C1-975F8862DF4D}" type="presParOf" srcId="{B90FEF87-A99D-FC47-8EA1-87F622F333DD}" destId="{779858E7-2102-F349-BD31-EBC691D133F3}" srcOrd="1" destOrd="0" presId="urn:microsoft.com/office/officeart/2005/8/layout/hierarchy1"/>
    <dgm:cxn modelId="{4ED14037-5A04-4443-AE08-66E4DEEEA296}" type="presParOf" srcId="{8A4DFAF3-1E04-7844-B174-521460069BB8}" destId="{9452356D-D5F9-024D-8E0A-B11E01C245D2}" srcOrd="2" destOrd="0" presId="urn:microsoft.com/office/officeart/2005/8/layout/hierarchy1"/>
    <dgm:cxn modelId="{30E80FB2-945C-9E4D-BDB0-AFA260DF360B}" type="presParOf" srcId="{8A4DFAF3-1E04-7844-B174-521460069BB8}" destId="{A0453A65-687B-A841-AABE-186D8FB7A05C}" srcOrd="3" destOrd="0" presId="urn:microsoft.com/office/officeart/2005/8/layout/hierarchy1"/>
    <dgm:cxn modelId="{A1F865F2-7D28-FB41-9D1D-98D44AAFA918}" type="presParOf" srcId="{A0453A65-687B-A841-AABE-186D8FB7A05C}" destId="{48B82FA4-6866-6B4A-AD80-F0A28DE4558E}" srcOrd="0" destOrd="0" presId="urn:microsoft.com/office/officeart/2005/8/layout/hierarchy1"/>
    <dgm:cxn modelId="{A56F2161-DD18-3442-BA81-8DF402FB7C9E}" type="presParOf" srcId="{48B82FA4-6866-6B4A-AD80-F0A28DE4558E}" destId="{7D0CC7AF-14B2-8E4E-902B-184FB1986E9D}" srcOrd="0" destOrd="0" presId="urn:microsoft.com/office/officeart/2005/8/layout/hierarchy1"/>
    <dgm:cxn modelId="{D7E692DA-ADD6-A543-833E-908E2E79FB25}" type="presParOf" srcId="{48B82FA4-6866-6B4A-AD80-F0A28DE4558E}" destId="{D8E45DDC-3E8E-3243-8D1B-361551FA462D}" srcOrd="1" destOrd="0" presId="urn:microsoft.com/office/officeart/2005/8/layout/hierarchy1"/>
    <dgm:cxn modelId="{E8036AFC-4B12-454A-BF7F-81849BABCD37}" type="presParOf" srcId="{A0453A65-687B-A841-AABE-186D8FB7A05C}" destId="{C86A0661-807E-8040-BDFD-1202C064A6EE}" srcOrd="1" destOrd="0" presId="urn:microsoft.com/office/officeart/2005/8/layout/hierarchy1"/>
    <dgm:cxn modelId="{827B5527-F8B0-1345-9BFD-AC034BABD0A7}" type="presParOf" srcId="{C86A0661-807E-8040-BDFD-1202C064A6EE}" destId="{E85188AF-6B0B-2842-9981-C8A370795369}" srcOrd="0" destOrd="0" presId="urn:microsoft.com/office/officeart/2005/8/layout/hierarchy1"/>
    <dgm:cxn modelId="{FE2F48C0-1BBC-F442-B26E-BED7B4C2F283}" type="presParOf" srcId="{C86A0661-807E-8040-BDFD-1202C064A6EE}" destId="{C0DCC7C4-6928-0743-AA1A-A49D69C599BF}" srcOrd="1" destOrd="0" presId="urn:microsoft.com/office/officeart/2005/8/layout/hierarchy1"/>
    <dgm:cxn modelId="{1AF795AE-51AA-614F-BC70-8B123C96C9B2}" type="presParOf" srcId="{C0DCC7C4-6928-0743-AA1A-A49D69C599BF}" destId="{4FC3C838-3032-934D-A3B6-0E71CF1057C1}" srcOrd="0" destOrd="0" presId="urn:microsoft.com/office/officeart/2005/8/layout/hierarchy1"/>
    <dgm:cxn modelId="{C0EB6640-96E8-7744-AA15-BFC64CD275D6}" type="presParOf" srcId="{4FC3C838-3032-934D-A3B6-0E71CF1057C1}" destId="{9A7EFB90-34EE-DF49-BB36-14528FB2A414}" srcOrd="0" destOrd="0" presId="urn:microsoft.com/office/officeart/2005/8/layout/hierarchy1"/>
    <dgm:cxn modelId="{B751A2ED-E723-1348-9AF6-0083BA639D70}" type="presParOf" srcId="{4FC3C838-3032-934D-A3B6-0E71CF1057C1}" destId="{B78A597E-23B3-1049-A01A-9F535DCF17C1}" srcOrd="1" destOrd="0" presId="urn:microsoft.com/office/officeart/2005/8/layout/hierarchy1"/>
    <dgm:cxn modelId="{640ECD22-8325-9D4D-9ACA-A9C292C35B4C}" type="presParOf" srcId="{C0DCC7C4-6928-0743-AA1A-A49D69C599BF}" destId="{B0EDD2F8-521D-B74D-BBBE-4AE1C201791B}" srcOrd="1" destOrd="0" presId="urn:microsoft.com/office/officeart/2005/8/layout/hierarchy1"/>
    <dgm:cxn modelId="{1A10142D-44DA-0B4C-B96D-BD117EEE01CB}" type="presParOf" srcId="{C86A0661-807E-8040-BDFD-1202C064A6EE}" destId="{AEA16479-9E7F-A941-9B3F-EA82653ABA15}" srcOrd="2" destOrd="0" presId="urn:microsoft.com/office/officeart/2005/8/layout/hierarchy1"/>
    <dgm:cxn modelId="{F2FE8EF6-E521-1842-BF1D-B0823C622E6E}" type="presParOf" srcId="{C86A0661-807E-8040-BDFD-1202C064A6EE}" destId="{A2CAC864-72D1-024F-ADD1-9896D3528A0E}" srcOrd="3" destOrd="0" presId="urn:microsoft.com/office/officeart/2005/8/layout/hierarchy1"/>
    <dgm:cxn modelId="{67BF07C1-D95D-344B-9D27-A40BE0868C4E}" type="presParOf" srcId="{A2CAC864-72D1-024F-ADD1-9896D3528A0E}" destId="{14B523CA-8775-864B-9396-41EAE5665CB4}" srcOrd="0" destOrd="0" presId="urn:microsoft.com/office/officeart/2005/8/layout/hierarchy1"/>
    <dgm:cxn modelId="{1F220980-D480-434D-AEE1-9AEEC9437053}" type="presParOf" srcId="{14B523CA-8775-864B-9396-41EAE5665CB4}" destId="{199B6F96-2AA2-4B4C-AB7F-FC2B87FD9AB7}" srcOrd="0" destOrd="0" presId="urn:microsoft.com/office/officeart/2005/8/layout/hierarchy1"/>
    <dgm:cxn modelId="{1D600F64-601B-764F-BA0A-64F726924AFB}" type="presParOf" srcId="{14B523CA-8775-864B-9396-41EAE5665CB4}" destId="{66131503-63ED-4540-8502-6A48CD18ED03}" srcOrd="1" destOrd="0" presId="urn:microsoft.com/office/officeart/2005/8/layout/hierarchy1"/>
    <dgm:cxn modelId="{AFE6EF0A-A2D6-F541-9E5A-A6C2EEBF0695}" type="presParOf" srcId="{A2CAC864-72D1-024F-ADD1-9896D3528A0E}" destId="{50DFB2EC-C181-E74B-9261-895F5A4F3C49}" srcOrd="1" destOrd="0" presId="urn:microsoft.com/office/officeart/2005/8/layout/hierarchy1"/>
    <dgm:cxn modelId="{2D8F67DA-402C-9144-8F61-63EC8251C522}" type="presParOf" srcId="{50DFB2EC-C181-E74B-9261-895F5A4F3C49}" destId="{95DD8796-C1D6-EE44-9869-F5661F3F8B5F}" srcOrd="0" destOrd="0" presId="urn:microsoft.com/office/officeart/2005/8/layout/hierarchy1"/>
    <dgm:cxn modelId="{FDD5AAB6-E918-7741-8733-1C0FB5B00A02}" type="presParOf" srcId="{50DFB2EC-C181-E74B-9261-895F5A4F3C49}" destId="{3A5D0533-E7CB-A94C-AF30-F3A4138E152E}" srcOrd="1" destOrd="0" presId="urn:microsoft.com/office/officeart/2005/8/layout/hierarchy1"/>
    <dgm:cxn modelId="{E5A89492-5C34-E54D-8147-8C172D519B9A}" type="presParOf" srcId="{3A5D0533-E7CB-A94C-AF30-F3A4138E152E}" destId="{B9D77B5F-DBD7-B04E-B6D4-A72D0100499F}" srcOrd="0" destOrd="0" presId="urn:microsoft.com/office/officeart/2005/8/layout/hierarchy1"/>
    <dgm:cxn modelId="{8B0C6FEA-7524-D543-BEC3-EA65977BA12D}" type="presParOf" srcId="{B9D77B5F-DBD7-B04E-B6D4-A72D0100499F}" destId="{1C657837-9A36-1543-B1A8-F6D9F73C8C9E}" srcOrd="0" destOrd="0" presId="urn:microsoft.com/office/officeart/2005/8/layout/hierarchy1"/>
    <dgm:cxn modelId="{D21EDA00-DE06-E642-A3F8-36969122F9C7}" type="presParOf" srcId="{B9D77B5F-DBD7-B04E-B6D4-A72D0100499F}" destId="{D8FD5D50-6D6C-0E4C-A837-1DDE12D05237}" srcOrd="1" destOrd="0" presId="urn:microsoft.com/office/officeart/2005/8/layout/hierarchy1"/>
    <dgm:cxn modelId="{F544470C-AADA-384B-BE39-3EF4D3E16DEF}" type="presParOf" srcId="{3A5D0533-E7CB-A94C-AF30-F3A4138E152E}" destId="{8A167922-A674-3E4B-8329-8977C1C70261}" srcOrd="1" destOrd="0" presId="urn:microsoft.com/office/officeart/2005/8/layout/hierarchy1"/>
    <dgm:cxn modelId="{23DF0C75-F07C-744C-90B6-DA319189E70C}" type="presParOf" srcId="{50DFB2EC-C181-E74B-9261-895F5A4F3C49}" destId="{EBB4544C-E271-6147-A92D-0ADE93C75EA4}" srcOrd="2" destOrd="0" presId="urn:microsoft.com/office/officeart/2005/8/layout/hierarchy1"/>
    <dgm:cxn modelId="{A365CEED-E3E7-494D-B898-FD88F159BFEA}" type="presParOf" srcId="{50DFB2EC-C181-E74B-9261-895F5A4F3C49}" destId="{36A0543A-0C06-6241-91D2-32DDADFCD5CB}" srcOrd="3" destOrd="0" presId="urn:microsoft.com/office/officeart/2005/8/layout/hierarchy1"/>
    <dgm:cxn modelId="{2423AF6B-B204-6E47-B186-980C0AF6ACB3}" type="presParOf" srcId="{36A0543A-0C06-6241-91D2-32DDADFCD5CB}" destId="{295F20D4-BAC6-9E42-91A0-BB8437343909}" srcOrd="0" destOrd="0" presId="urn:microsoft.com/office/officeart/2005/8/layout/hierarchy1"/>
    <dgm:cxn modelId="{D1B6DF55-DD78-9543-893E-3021D6850DDD}" type="presParOf" srcId="{295F20D4-BAC6-9E42-91A0-BB8437343909}" destId="{F0E6C605-BADA-1343-A6E2-E52B58011A2C}" srcOrd="0" destOrd="0" presId="urn:microsoft.com/office/officeart/2005/8/layout/hierarchy1"/>
    <dgm:cxn modelId="{987267DC-173E-504E-8950-DB24E1C46803}" type="presParOf" srcId="{295F20D4-BAC6-9E42-91A0-BB8437343909}" destId="{FF8013DE-F65B-334C-BBDB-3A4601909784}" srcOrd="1" destOrd="0" presId="urn:microsoft.com/office/officeart/2005/8/layout/hierarchy1"/>
    <dgm:cxn modelId="{ED1846DD-EFF4-2A42-A894-1DFC1E1C7E24}" type="presParOf" srcId="{36A0543A-0C06-6241-91D2-32DDADFCD5CB}" destId="{09C53159-24CB-D847-B68E-51F48598A66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BDF6F-C2DC-AD43-BED1-60EC65646A92}">
      <dsp:nvSpPr>
        <dsp:cNvPr id="0" name=""/>
        <dsp:cNvSpPr/>
      </dsp:nvSpPr>
      <dsp:spPr>
        <a:xfrm>
          <a:off x="5954167" y="1004724"/>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B4544C-E271-6147-A92D-0ADE93C75EA4}">
      <dsp:nvSpPr>
        <dsp:cNvPr id="0" name=""/>
        <dsp:cNvSpPr/>
      </dsp:nvSpPr>
      <dsp:spPr>
        <a:xfrm>
          <a:off x="5954167" y="3931365"/>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DD8796-C1D6-EE44-9869-F5661F3F8B5F}">
      <dsp:nvSpPr>
        <dsp:cNvPr id="0" name=""/>
        <dsp:cNvSpPr/>
      </dsp:nvSpPr>
      <dsp:spPr>
        <a:xfrm>
          <a:off x="4495371" y="3931365"/>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A16479-9E7F-A941-9B3F-EA82653ABA15}">
      <dsp:nvSpPr>
        <dsp:cNvPr id="0" name=""/>
        <dsp:cNvSpPr/>
      </dsp:nvSpPr>
      <dsp:spPr>
        <a:xfrm>
          <a:off x="4495371" y="2468045"/>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5188AF-6B0B-2842-9981-C8A370795369}">
      <dsp:nvSpPr>
        <dsp:cNvPr id="0" name=""/>
        <dsp:cNvSpPr/>
      </dsp:nvSpPr>
      <dsp:spPr>
        <a:xfrm>
          <a:off x="3036575" y="2468045"/>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52356D-D5F9-024D-8E0A-B11E01C245D2}">
      <dsp:nvSpPr>
        <dsp:cNvPr id="0" name=""/>
        <dsp:cNvSpPr/>
      </dsp:nvSpPr>
      <dsp:spPr>
        <a:xfrm>
          <a:off x="4495371" y="1004724"/>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6D55D9-C3F1-4E40-BAA3-842EECDA1E65}">
      <dsp:nvSpPr>
        <dsp:cNvPr id="0" name=""/>
        <dsp:cNvSpPr/>
      </dsp:nvSpPr>
      <dsp:spPr>
        <a:xfrm>
          <a:off x="4670987" y="1079"/>
          <a:ext cx="2566360" cy="1003645"/>
        </a:xfrm>
        <a:prstGeom prst="roundRect">
          <a:avLst>
            <a:gd name="adj" fmla="val 10000"/>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71AA5E-DB92-5241-8683-550A3668A98A}">
      <dsp:nvSpPr>
        <dsp:cNvPr id="0" name=""/>
        <dsp:cNvSpPr/>
      </dsp:nvSpPr>
      <dsp:spPr>
        <a:xfrm>
          <a:off x="4846603" y="16791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Are students still engaging in </a:t>
          </a:r>
          <a:r>
            <a:rPr lang="en-US" sz="2000" b="1" u="sng" kern="1200" dirty="0" smtClean="0"/>
            <a:t>problem behavior</a:t>
          </a:r>
          <a:r>
            <a:rPr lang="en-US" sz="2000" kern="1200" dirty="0" smtClean="0"/>
            <a:t>?</a:t>
          </a:r>
          <a:endParaRPr lang="en-US" sz="2000" kern="1200" dirty="0"/>
        </a:p>
      </dsp:txBody>
      <dsp:txXfrm>
        <a:off x="4875999" y="197310"/>
        <a:ext cx="2507568" cy="944853"/>
      </dsp:txXfrm>
    </dsp:sp>
    <dsp:sp modelId="{7D0CC7AF-14B2-8E4E-902B-184FB1986E9D}">
      <dsp:nvSpPr>
        <dsp:cNvPr id="0" name=""/>
        <dsp:cNvSpPr/>
      </dsp:nvSpPr>
      <dsp:spPr>
        <a:xfrm>
          <a:off x="3212191" y="146439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E45DDC-3E8E-3243-8D1B-361551FA462D}">
      <dsp:nvSpPr>
        <dsp:cNvPr id="0" name=""/>
        <dsp:cNvSpPr/>
      </dsp:nvSpPr>
      <dsp:spPr>
        <a:xfrm>
          <a:off x="3387807" y="163123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Are behaviors minor or major expectation violations?</a:t>
          </a:r>
          <a:endParaRPr lang="en-US" sz="2000" kern="1200" dirty="0"/>
        </a:p>
      </dsp:txBody>
      <dsp:txXfrm>
        <a:off x="3417203" y="1660630"/>
        <a:ext cx="2507568" cy="944853"/>
      </dsp:txXfrm>
    </dsp:sp>
    <dsp:sp modelId="{9A7EFB90-34EE-DF49-BB36-14528FB2A414}">
      <dsp:nvSpPr>
        <dsp:cNvPr id="0" name=""/>
        <dsp:cNvSpPr/>
      </dsp:nvSpPr>
      <dsp:spPr>
        <a:xfrm>
          <a:off x="1753395" y="292771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A597E-23B3-1049-A01A-9F535DCF17C1}">
      <dsp:nvSpPr>
        <dsp:cNvPr id="0" name=""/>
        <dsp:cNvSpPr/>
      </dsp:nvSpPr>
      <dsp:spPr>
        <a:xfrm>
          <a:off x="1929011" y="309455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Use brief, specific error correction &amp; other strategies</a:t>
          </a:r>
          <a:endParaRPr lang="en-US" sz="2000" kern="1200" dirty="0"/>
        </a:p>
      </dsp:txBody>
      <dsp:txXfrm>
        <a:off x="1958407" y="3123950"/>
        <a:ext cx="2507568" cy="944853"/>
      </dsp:txXfrm>
    </dsp:sp>
    <dsp:sp modelId="{199B6F96-2AA2-4B4C-AB7F-FC2B87FD9AB7}">
      <dsp:nvSpPr>
        <dsp:cNvPr id="0" name=""/>
        <dsp:cNvSpPr/>
      </dsp:nvSpPr>
      <dsp:spPr>
        <a:xfrm>
          <a:off x="4670987" y="292771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131503-63ED-4540-8502-6A48CD18ED03}">
      <dsp:nvSpPr>
        <dsp:cNvPr id="0" name=""/>
        <dsp:cNvSpPr/>
      </dsp:nvSpPr>
      <dsp:spPr>
        <a:xfrm>
          <a:off x="4846603" y="309455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How many students are involved (many or few)?</a:t>
          </a:r>
          <a:endParaRPr lang="en-US" sz="2000" kern="1200" dirty="0"/>
        </a:p>
      </dsp:txBody>
      <dsp:txXfrm>
        <a:off x="4875999" y="3123950"/>
        <a:ext cx="2507568" cy="944853"/>
      </dsp:txXfrm>
    </dsp:sp>
    <dsp:sp modelId="{1C657837-9A36-1543-B1A8-F6D9F73C8C9E}">
      <dsp:nvSpPr>
        <dsp:cNvPr id="0" name=""/>
        <dsp:cNvSpPr/>
      </dsp:nvSpPr>
      <dsp:spPr>
        <a:xfrm>
          <a:off x="3212191" y="439103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FD5D50-6D6C-0E4C-A837-1DDE12D05237}">
      <dsp:nvSpPr>
        <dsp:cNvPr id="0" name=""/>
        <dsp:cNvSpPr/>
      </dsp:nvSpPr>
      <dsp:spPr>
        <a:xfrm>
          <a:off x="3387807" y="4557875"/>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Review, adjust &amp; intensify CWPBIS. Ask for help!</a:t>
          </a:r>
          <a:endParaRPr lang="en-US" sz="2000" kern="1200" dirty="0"/>
        </a:p>
      </dsp:txBody>
      <dsp:txXfrm>
        <a:off x="3417203" y="4587271"/>
        <a:ext cx="2507568" cy="944853"/>
      </dsp:txXfrm>
    </dsp:sp>
    <dsp:sp modelId="{F0E6C605-BADA-1343-A6E2-E52B58011A2C}">
      <dsp:nvSpPr>
        <dsp:cNvPr id="0" name=""/>
        <dsp:cNvSpPr/>
      </dsp:nvSpPr>
      <dsp:spPr>
        <a:xfrm>
          <a:off x="6129783" y="439103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013DE-F65B-334C-BBDB-3A4601909784}">
      <dsp:nvSpPr>
        <dsp:cNvPr id="0" name=""/>
        <dsp:cNvSpPr/>
      </dsp:nvSpPr>
      <dsp:spPr>
        <a:xfrm>
          <a:off x="6305399" y="4557875"/>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Request additional (tier 2 &amp; 3) support for students. </a:t>
          </a:r>
          <a:endParaRPr lang="en-US" sz="2000" kern="1200" dirty="0"/>
        </a:p>
      </dsp:txBody>
      <dsp:txXfrm>
        <a:off x="6334795" y="4587271"/>
        <a:ext cx="2507568" cy="944853"/>
      </dsp:txXfrm>
    </dsp:sp>
    <dsp:sp modelId="{6CB2321F-3DDB-4543-825E-40354EF730AD}">
      <dsp:nvSpPr>
        <dsp:cNvPr id="0" name=""/>
        <dsp:cNvSpPr/>
      </dsp:nvSpPr>
      <dsp:spPr>
        <a:xfrm>
          <a:off x="6129783" y="146439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E12734-27F4-AB4F-8D16-E30DF91E6BED}">
      <dsp:nvSpPr>
        <dsp:cNvPr id="0" name=""/>
        <dsp:cNvSpPr/>
      </dsp:nvSpPr>
      <dsp:spPr>
        <a:xfrm>
          <a:off x="6305399" y="163123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Well done! Monitor outcomes and adjust as needed</a:t>
          </a:r>
          <a:endParaRPr lang="en-US" sz="2000" kern="1200" dirty="0"/>
        </a:p>
      </dsp:txBody>
      <dsp:txXfrm>
        <a:off x="6334795" y="1660630"/>
        <a:ext cx="2507568" cy="9448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4544C-E271-6147-A92D-0ADE93C75EA4}">
      <dsp:nvSpPr>
        <dsp:cNvPr id="0" name=""/>
        <dsp:cNvSpPr/>
      </dsp:nvSpPr>
      <dsp:spPr>
        <a:xfrm>
          <a:off x="6815196" y="4308484"/>
          <a:ext cx="1598857" cy="503809"/>
        </a:xfrm>
        <a:custGeom>
          <a:avLst/>
          <a:gdLst/>
          <a:ahLst/>
          <a:cxnLst/>
          <a:rect l="0" t="0" r="0" b="0"/>
          <a:pathLst>
            <a:path>
              <a:moveTo>
                <a:pt x="0" y="0"/>
              </a:moveTo>
              <a:lnTo>
                <a:pt x="0" y="343331"/>
              </a:lnTo>
              <a:lnTo>
                <a:pt x="1598857" y="343331"/>
              </a:lnTo>
              <a:lnTo>
                <a:pt x="1598857" y="503809"/>
              </a:lnTo>
            </a:path>
          </a:pathLst>
        </a:custGeom>
        <a:noFill/>
        <a:ln w="2540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DD8796-C1D6-EE44-9869-F5661F3F8B5F}">
      <dsp:nvSpPr>
        <dsp:cNvPr id="0" name=""/>
        <dsp:cNvSpPr/>
      </dsp:nvSpPr>
      <dsp:spPr>
        <a:xfrm>
          <a:off x="5216338" y="4308484"/>
          <a:ext cx="1598857" cy="503809"/>
        </a:xfrm>
        <a:custGeom>
          <a:avLst/>
          <a:gdLst/>
          <a:ahLst/>
          <a:cxnLst/>
          <a:rect l="0" t="0" r="0" b="0"/>
          <a:pathLst>
            <a:path>
              <a:moveTo>
                <a:pt x="1598857" y="0"/>
              </a:moveTo>
              <a:lnTo>
                <a:pt x="1598857" y="343331"/>
              </a:lnTo>
              <a:lnTo>
                <a:pt x="0" y="343331"/>
              </a:lnTo>
              <a:lnTo>
                <a:pt x="0" y="503809"/>
              </a:lnTo>
            </a:path>
          </a:pathLst>
        </a:custGeom>
        <a:noFill/>
        <a:ln w="2540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A16479-9E7F-A941-9B3F-EA82653ABA15}">
      <dsp:nvSpPr>
        <dsp:cNvPr id="0" name=""/>
        <dsp:cNvSpPr/>
      </dsp:nvSpPr>
      <dsp:spPr>
        <a:xfrm>
          <a:off x="5216338" y="2704668"/>
          <a:ext cx="1598857" cy="503809"/>
        </a:xfrm>
        <a:custGeom>
          <a:avLst/>
          <a:gdLst/>
          <a:ahLst/>
          <a:cxnLst/>
          <a:rect l="0" t="0" r="0" b="0"/>
          <a:pathLst>
            <a:path>
              <a:moveTo>
                <a:pt x="0" y="0"/>
              </a:moveTo>
              <a:lnTo>
                <a:pt x="0" y="343331"/>
              </a:lnTo>
              <a:lnTo>
                <a:pt x="1598857" y="343331"/>
              </a:lnTo>
              <a:lnTo>
                <a:pt x="1598857" y="503809"/>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5188AF-6B0B-2842-9981-C8A370795369}">
      <dsp:nvSpPr>
        <dsp:cNvPr id="0" name=""/>
        <dsp:cNvSpPr/>
      </dsp:nvSpPr>
      <dsp:spPr>
        <a:xfrm>
          <a:off x="3617481" y="2704668"/>
          <a:ext cx="1598857" cy="503809"/>
        </a:xfrm>
        <a:custGeom>
          <a:avLst/>
          <a:gdLst/>
          <a:ahLst/>
          <a:cxnLst/>
          <a:rect l="0" t="0" r="0" b="0"/>
          <a:pathLst>
            <a:path>
              <a:moveTo>
                <a:pt x="1598857" y="0"/>
              </a:moveTo>
              <a:lnTo>
                <a:pt x="1598857" y="343331"/>
              </a:lnTo>
              <a:lnTo>
                <a:pt x="0" y="343331"/>
              </a:lnTo>
              <a:lnTo>
                <a:pt x="0" y="503809"/>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52356D-D5F9-024D-8E0A-B11E01C245D2}">
      <dsp:nvSpPr>
        <dsp:cNvPr id="0" name=""/>
        <dsp:cNvSpPr/>
      </dsp:nvSpPr>
      <dsp:spPr>
        <a:xfrm>
          <a:off x="3617481" y="1100852"/>
          <a:ext cx="1598857" cy="503809"/>
        </a:xfrm>
        <a:custGeom>
          <a:avLst/>
          <a:gdLst/>
          <a:ahLst/>
          <a:cxnLst/>
          <a:rect l="0" t="0" r="0" b="0"/>
          <a:pathLst>
            <a:path>
              <a:moveTo>
                <a:pt x="0" y="0"/>
              </a:moveTo>
              <a:lnTo>
                <a:pt x="0" y="343331"/>
              </a:lnTo>
              <a:lnTo>
                <a:pt x="1598857" y="343331"/>
              </a:lnTo>
              <a:lnTo>
                <a:pt x="1598857" y="503809"/>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A51067-4626-A242-B466-B8914FAC3103}">
      <dsp:nvSpPr>
        <dsp:cNvPr id="0" name=""/>
        <dsp:cNvSpPr/>
      </dsp:nvSpPr>
      <dsp:spPr>
        <a:xfrm>
          <a:off x="2018623" y="1100852"/>
          <a:ext cx="1598857" cy="503809"/>
        </a:xfrm>
        <a:custGeom>
          <a:avLst/>
          <a:gdLst/>
          <a:ahLst/>
          <a:cxnLst/>
          <a:rect l="0" t="0" r="0" b="0"/>
          <a:pathLst>
            <a:path>
              <a:moveTo>
                <a:pt x="1598857" y="0"/>
              </a:moveTo>
              <a:lnTo>
                <a:pt x="1598857" y="343331"/>
              </a:lnTo>
              <a:lnTo>
                <a:pt x="0" y="343331"/>
              </a:lnTo>
              <a:lnTo>
                <a:pt x="0" y="503809"/>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6D55D9-C3F1-4E40-BAA3-842EECDA1E65}">
      <dsp:nvSpPr>
        <dsp:cNvPr id="0" name=""/>
        <dsp:cNvSpPr/>
      </dsp:nvSpPr>
      <dsp:spPr>
        <a:xfrm>
          <a:off x="2211100" y="845"/>
          <a:ext cx="2812761" cy="1100007"/>
        </a:xfrm>
        <a:prstGeom prst="roundRect">
          <a:avLst>
            <a:gd name="adj" fmla="val 10000"/>
          </a:avLst>
        </a:prstGeom>
        <a:solidFill>
          <a:schemeClr val="accent1">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71AA5E-DB92-5241-8683-550A3668A98A}">
      <dsp:nvSpPr>
        <dsp:cNvPr id="0" name=""/>
        <dsp:cNvSpPr/>
      </dsp:nvSpPr>
      <dsp:spPr>
        <a:xfrm>
          <a:off x="2403577" y="183699"/>
          <a:ext cx="2812761" cy="1100007"/>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Are staff implementing PCBS with fidelity?</a:t>
          </a:r>
          <a:endParaRPr lang="en-US" sz="1800" kern="1200" dirty="0"/>
        </a:p>
      </dsp:txBody>
      <dsp:txXfrm>
        <a:off x="2435795" y="215917"/>
        <a:ext cx="2748325" cy="1035571"/>
      </dsp:txXfrm>
    </dsp:sp>
    <dsp:sp modelId="{FF22CE34-A717-0A40-A8AA-2B31ECFFF628}">
      <dsp:nvSpPr>
        <dsp:cNvPr id="0" name=""/>
        <dsp:cNvSpPr/>
      </dsp:nvSpPr>
      <dsp:spPr>
        <a:xfrm>
          <a:off x="612242" y="1604661"/>
          <a:ext cx="2812761" cy="1100007"/>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8B0684-C8C1-E743-BC4C-0480863FAEE6}">
      <dsp:nvSpPr>
        <dsp:cNvPr id="0" name=""/>
        <dsp:cNvSpPr/>
      </dsp:nvSpPr>
      <dsp:spPr>
        <a:xfrm>
          <a:off x="804719" y="1787515"/>
          <a:ext cx="2812761" cy="110000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Well done! Monitor outcomes and adjust as needed</a:t>
          </a:r>
          <a:endParaRPr lang="en-US" sz="1800" kern="1200" dirty="0"/>
        </a:p>
      </dsp:txBody>
      <dsp:txXfrm>
        <a:off x="836937" y="1819733"/>
        <a:ext cx="2748325" cy="1035571"/>
      </dsp:txXfrm>
    </dsp:sp>
    <dsp:sp modelId="{7D0CC7AF-14B2-8E4E-902B-184FB1986E9D}">
      <dsp:nvSpPr>
        <dsp:cNvPr id="0" name=""/>
        <dsp:cNvSpPr/>
      </dsp:nvSpPr>
      <dsp:spPr>
        <a:xfrm>
          <a:off x="3809958" y="1604661"/>
          <a:ext cx="2812761" cy="1100007"/>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E45DDC-3E8E-3243-8D1B-361551FA462D}">
      <dsp:nvSpPr>
        <dsp:cNvPr id="0" name=""/>
        <dsp:cNvSpPr/>
      </dsp:nvSpPr>
      <dsp:spPr>
        <a:xfrm>
          <a:off x="4002435" y="1787515"/>
          <a:ext cx="2812761" cy="110000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Determine the number of classrooms needing support (many or a few)</a:t>
          </a:r>
          <a:endParaRPr lang="en-US" sz="1800" kern="1200" dirty="0"/>
        </a:p>
      </dsp:txBody>
      <dsp:txXfrm>
        <a:off x="4034653" y="1819733"/>
        <a:ext cx="2748325" cy="1035571"/>
      </dsp:txXfrm>
    </dsp:sp>
    <dsp:sp modelId="{9A7EFB90-34EE-DF49-BB36-14528FB2A414}">
      <dsp:nvSpPr>
        <dsp:cNvPr id="0" name=""/>
        <dsp:cNvSpPr/>
      </dsp:nvSpPr>
      <dsp:spPr>
        <a:xfrm>
          <a:off x="2211100" y="3208477"/>
          <a:ext cx="2812761" cy="1100007"/>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A597E-23B3-1049-A01A-9F535DCF17C1}">
      <dsp:nvSpPr>
        <dsp:cNvPr id="0" name=""/>
        <dsp:cNvSpPr/>
      </dsp:nvSpPr>
      <dsp:spPr>
        <a:xfrm>
          <a:off x="2403577" y="3391331"/>
          <a:ext cx="2812761" cy="110000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Review and adjust universal support</a:t>
          </a:r>
          <a:endParaRPr lang="en-US" sz="1800" kern="1200" dirty="0"/>
        </a:p>
      </dsp:txBody>
      <dsp:txXfrm>
        <a:off x="2435795" y="3423549"/>
        <a:ext cx="2748325" cy="1035571"/>
      </dsp:txXfrm>
    </dsp:sp>
    <dsp:sp modelId="{199B6F96-2AA2-4B4C-AB7F-FC2B87FD9AB7}">
      <dsp:nvSpPr>
        <dsp:cNvPr id="0" name=""/>
        <dsp:cNvSpPr/>
      </dsp:nvSpPr>
      <dsp:spPr>
        <a:xfrm>
          <a:off x="5408816" y="3208477"/>
          <a:ext cx="2812761" cy="1100007"/>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131503-63ED-4540-8502-6A48CD18ED03}">
      <dsp:nvSpPr>
        <dsp:cNvPr id="0" name=""/>
        <dsp:cNvSpPr/>
      </dsp:nvSpPr>
      <dsp:spPr>
        <a:xfrm>
          <a:off x="5601293" y="3391331"/>
          <a:ext cx="2812761" cy="110000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Determine type and severity of implementation changes (minor or major)</a:t>
          </a:r>
          <a:endParaRPr lang="en-US" sz="1800" kern="1200" dirty="0"/>
        </a:p>
      </dsp:txBody>
      <dsp:txXfrm>
        <a:off x="5633511" y="3423549"/>
        <a:ext cx="2748325" cy="1035571"/>
      </dsp:txXfrm>
    </dsp:sp>
    <dsp:sp modelId="{1C657837-9A36-1543-B1A8-F6D9F73C8C9E}">
      <dsp:nvSpPr>
        <dsp:cNvPr id="0" name=""/>
        <dsp:cNvSpPr/>
      </dsp:nvSpPr>
      <dsp:spPr>
        <a:xfrm>
          <a:off x="3809958" y="4812293"/>
          <a:ext cx="2812761" cy="1100007"/>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FD5D50-6D6C-0E4C-A837-1DDE12D05237}">
      <dsp:nvSpPr>
        <dsp:cNvPr id="0" name=""/>
        <dsp:cNvSpPr/>
      </dsp:nvSpPr>
      <dsp:spPr>
        <a:xfrm>
          <a:off x="4002435" y="4995147"/>
          <a:ext cx="2812761" cy="110000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t>Provide supplemental support to small groups of staff needing support</a:t>
          </a:r>
          <a:endParaRPr lang="en-US" sz="1800" kern="1200" dirty="0"/>
        </a:p>
      </dsp:txBody>
      <dsp:txXfrm>
        <a:off x="4034653" y="5027365"/>
        <a:ext cx="2748325" cy="1035571"/>
      </dsp:txXfrm>
    </dsp:sp>
    <dsp:sp modelId="{F0E6C605-BADA-1343-A6E2-E52B58011A2C}">
      <dsp:nvSpPr>
        <dsp:cNvPr id="0" name=""/>
        <dsp:cNvSpPr/>
      </dsp:nvSpPr>
      <dsp:spPr>
        <a:xfrm>
          <a:off x="7007673" y="4812293"/>
          <a:ext cx="2812761" cy="1100007"/>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013DE-F65B-334C-BBDB-3A4601909784}">
      <dsp:nvSpPr>
        <dsp:cNvPr id="0" name=""/>
        <dsp:cNvSpPr/>
      </dsp:nvSpPr>
      <dsp:spPr>
        <a:xfrm>
          <a:off x="7200151" y="4995147"/>
          <a:ext cx="2812761" cy="110000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Consider individualized supports and other strategies for staff members needing </a:t>
          </a:r>
          <a:r>
            <a:rPr lang="en-US" sz="1800" kern="1200" smtClean="0"/>
            <a:t>intensified support. </a:t>
          </a:r>
          <a:endParaRPr lang="en-US" sz="1800" kern="1200" dirty="0"/>
        </a:p>
      </dsp:txBody>
      <dsp:txXfrm>
        <a:off x="7232369" y="5027365"/>
        <a:ext cx="2748325" cy="10355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26A8F-2EC0-CF40-9613-FAB377CF63D0}">
      <dsp:nvSpPr>
        <dsp:cNvPr id="0" name=""/>
        <dsp:cNvSpPr/>
      </dsp:nvSpPr>
      <dsp:spPr>
        <a:xfrm>
          <a:off x="1084393" y="3489"/>
          <a:ext cx="6860854" cy="5809620"/>
        </a:xfrm>
        <a:prstGeom prst="triangle">
          <a:avLst/>
        </a:prstGeom>
        <a:gradFill rotWithShape="0">
          <a:gsLst>
            <a:gs pos="35000">
              <a:srgbClr val="008000"/>
            </a:gs>
            <a:gs pos="100000">
              <a:srgbClr val="FF0000"/>
            </a:gs>
            <a:gs pos="73000">
              <a:srgbClr val="FFFF00"/>
            </a:gs>
            <a:gs pos="87000">
              <a:srgbClr val="FFFF00"/>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5D9A6DE-B76F-1546-852E-96CC55172117}">
      <dsp:nvSpPr>
        <dsp:cNvPr id="0" name=""/>
        <dsp:cNvSpPr/>
      </dsp:nvSpPr>
      <dsp:spPr>
        <a:xfrm>
          <a:off x="4805512" y="0"/>
          <a:ext cx="4191043" cy="924464"/>
        </a:xfrm>
        <a:prstGeom prst="roundRect">
          <a:avLst/>
        </a:prstGeom>
        <a:solidFill>
          <a:srgbClr val="FF0000">
            <a:alpha val="5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Tier </a:t>
          </a:r>
          <a:r>
            <a:rPr lang="en-US" sz="2000" b="1" kern="1200" dirty="0" smtClean="0">
              <a:latin typeface="+mj-lt"/>
            </a:rPr>
            <a:t>3</a:t>
          </a:r>
        </a:p>
        <a:p>
          <a:pPr lvl="0" algn="ctr" defTabSz="889000">
            <a:lnSpc>
              <a:spcPct val="90000"/>
            </a:lnSpc>
            <a:spcBef>
              <a:spcPct val="0"/>
            </a:spcBef>
            <a:spcAft>
              <a:spcPct val="35000"/>
            </a:spcAft>
          </a:pPr>
          <a:r>
            <a:rPr lang="en-US" sz="2000" b="0" kern="1200" dirty="0" smtClean="0">
              <a:latin typeface="+mj-lt"/>
            </a:rPr>
            <a:t>Intensive PD: Data-driven Consultation </a:t>
          </a:r>
          <a:endParaRPr lang="en-US" sz="2000" b="0" kern="1200" dirty="0">
            <a:latin typeface="+mj-lt"/>
          </a:endParaRPr>
        </a:p>
      </dsp:txBody>
      <dsp:txXfrm>
        <a:off x="4850641" y="45129"/>
        <a:ext cx="4100785" cy="834206"/>
      </dsp:txXfrm>
    </dsp:sp>
    <dsp:sp modelId="{3447A895-48A6-234B-BB6C-93922AB473CF}">
      <dsp:nvSpPr>
        <dsp:cNvPr id="0" name=""/>
        <dsp:cNvSpPr/>
      </dsp:nvSpPr>
      <dsp:spPr>
        <a:xfrm>
          <a:off x="4805361" y="1056928"/>
          <a:ext cx="4191043" cy="924464"/>
        </a:xfrm>
        <a:prstGeom prst="roundRect">
          <a:avLst/>
        </a:prstGeom>
        <a:solidFill>
          <a:srgbClr val="FFFF00">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Tier </a:t>
          </a:r>
          <a:r>
            <a:rPr lang="en-US" sz="2000" b="1" kern="1200" dirty="0" smtClean="0">
              <a:latin typeface="+mj-lt"/>
            </a:rPr>
            <a:t>2</a:t>
          </a:r>
        </a:p>
        <a:p>
          <a:pPr lvl="0" algn="ctr" defTabSz="889000">
            <a:lnSpc>
              <a:spcPct val="90000"/>
            </a:lnSpc>
            <a:spcBef>
              <a:spcPct val="0"/>
            </a:spcBef>
            <a:spcAft>
              <a:spcPct val="35000"/>
            </a:spcAft>
          </a:pPr>
          <a:r>
            <a:rPr lang="en-US" sz="2000" kern="1200" dirty="0" smtClean="0">
              <a:latin typeface="+mj-lt"/>
            </a:rPr>
            <a:t>Targeted PD: Self-Management with Peer or Coaching Supports</a:t>
          </a:r>
          <a:endParaRPr lang="en-US" sz="2000" kern="1200" dirty="0">
            <a:latin typeface="+mj-lt"/>
          </a:endParaRPr>
        </a:p>
      </dsp:txBody>
      <dsp:txXfrm>
        <a:off x="4850490" y="1102057"/>
        <a:ext cx="4100785" cy="834206"/>
      </dsp:txXfrm>
    </dsp:sp>
    <dsp:sp modelId="{CDD35B63-0B75-E041-9422-B7D4B9057E29}">
      <dsp:nvSpPr>
        <dsp:cNvPr id="0" name=""/>
        <dsp:cNvSpPr/>
      </dsp:nvSpPr>
      <dsp:spPr>
        <a:xfrm>
          <a:off x="4820446" y="2620541"/>
          <a:ext cx="4191043" cy="924464"/>
        </a:xfrm>
        <a:prstGeom prst="roundRect">
          <a:avLst/>
        </a:prstGeom>
        <a:solidFill>
          <a:srgbClr val="008000">
            <a:alpha val="5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Tier </a:t>
          </a:r>
          <a:r>
            <a:rPr lang="en-US" sz="2000" b="1" kern="1200" dirty="0" smtClean="0">
              <a:latin typeface="+mj-lt"/>
            </a:rPr>
            <a:t>1</a:t>
          </a:r>
          <a:endParaRPr lang="en-US" sz="2000" kern="1200" dirty="0" smtClean="0">
            <a:latin typeface="+mj-lt"/>
          </a:endParaRPr>
        </a:p>
        <a:p>
          <a:pPr lvl="0" algn="ctr" defTabSz="889000">
            <a:lnSpc>
              <a:spcPct val="90000"/>
            </a:lnSpc>
            <a:spcBef>
              <a:spcPct val="0"/>
            </a:spcBef>
            <a:spcAft>
              <a:spcPct val="35000"/>
            </a:spcAft>
          </a:pPr>
          <a:r>
            <a:rPr lang="en-US" sz="2000" kern="1200" dirty="0" smtClean="0">
              <a:latin typeface="+mj-lt"/>
            </a:rPr>
            <a:t>Universal PD: Training &amp; Self-Management</a:t>
          </a:r>
          <a:endParaRPr lang="en-US" sz="2000" kern="1200" dirty="0">
            <a:latin typeface="+mj-lt"/>
          </a:endParaRPr>
        </a:p>
      </dsp:txBody>
      <dsp:txXfrm>
        <a:off x="4865575" y="2665670"/>
        <a:ext cx="4100785" cy="834206"/>
      </dsp:txXfrm>
    </dsp:sp>
    <dsp:sp modelId="{A684EC7D-5222-484E-BDEE-84BEDC0EC621}">
      <dsp:nvSpPr>
        <dsp:cNvPr id="0" name=""/>
        <dsp:cNvSpPr/>
      </dsp:nvSpPr>
      <dsp:spPr>
        <a:xfrm>
          <a:off x="76197" y="624460"/>
          <a:ext cx="4191043" cy="924464"/>
        </a:xfrm>
        <a:prstGeom prst="roundRect">
          <a:avLst/>
        </a:prstGeom>
        <a:solidFill>
          <a:srgbClr val="FCE35C"/>
        </a:soli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mj-lt"/>
            </a:rPr>
            <a:t>Progress Monitoring </a:t>
          </a:r>
        </a:p>
        <a:p>
          <a:pPr lvl="0" algn="ctr" defTabSz="889000">
            <a:lnSpc>
              <a:spcPct val="90000"/>
            </a:lnSpc>
            <a:spcBef>
              <a:spcPct val="0"/>
            </a:spcBef>
            <a:spcAft>
              <a:spcPct val="35000"/>
            </a:spcAft>
          </a:pPr>
          <a:r>
            <a:rPr lang="en-US" sz="2000" kern="1200" dirty="0" smtClean="0">
              <a:latin typeface="+mj-lt"/>
            </a:rPr>
            <a:t>Walk-through, Student Data Review, Teacher Collected Data</a:t>
          </a:r>
          <a:endParaRPr lang="en-US" sz="2000" kern="1200" dirty="0">
            <a:latin typeface="+mj-lt"/>
          </a:endParaRPr>
        </a:p>
      </dsp:txBody>
      <dsp:txXfrm>
        <a:off x="121326" y="669589"/>
        <a:ext cx="4100785" cy="834206"/>
      </dsp:txXfrm>
    </dsp:sp>
    <dsp:sp modelId="{10924AC1-132E-1048-B929-023E0F8229BB}">
      <dsp:nvSpPr>
        <dsp:cNvPr id="0" name=""/>
        <dsp:cNvSpPr/>
      </dsp:nvSpPr>
      <dsp:spPr>
        <a:xfrm>
          <a:off x="76273" y="2187233"/>
          <a:ext cx="4191043" cy="924464"/>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Universal </a:t>
          </a:r>
          <a:r>
            <a:rPr lang="en-US" sz="2000" b="1" kern="1200" dirty="0" smtClean="0">
              <a:latin typeface="+mj-lt"/>
            </a:rPr>
            <a:t>Screening</a:t>
          </a:r>
        </a:p>
        <a:p>
          <a:pPr lvl="0" algn="ctr" defTabSz="889000">
            <a:lnSpc>
              <a:spcPct val="90000"/>
            </a:lnSpc>
            <a:spcBef>
              <a:spcPct val="0"/>
            </a:spcBef>
            <a:spcAft>
              <a:spcPct val="35000"/>
            </a:spcAft>
          </a:pPr>
          <a:r>
            <a:rPr lang="en-US" sz="2000" kern="1200" dirty="0" smtClean="0">
              <a:latin typeface="+mj-lt"/>
            </a:rPr>
            <a:t>Walk-through &amp; Student Data Review</a:t>
          </a:r>
          <a:endParaRPr lang="en-US" sz="2000" kern="1200" dirty="0">
            <a:latin typeface="+mj-lt"/>
          </a:endParaRPr>
        </a:p>
      </dsp:txBody>
      <dsp:txXfrm>
        <a:off x="121402" y="2232362"/>
        <a:ext cx="4100785" cy="834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26A8F-2EC0-CF40-9613-FAB377CF63D0}">
      <dsp:nvSpPr>
        <dsp:cNvPr id="0" name=""/>
        <dsp:cNvSpPr/>
      </dsp:nvSpPr>
      <dsp:spPr>
        <a:xfrm>
          <a:off x="1084393" y="3489"/>
          <a:ext cx="6860854" cy="5809620"/>
        </a:xfrm>
        <a:prstGeom prst="triangle">
          <a:avLst/>
        </a:prstGeom>
        <a:gradFill rotWithShape="0">
          <a:gsLst>
            <a:gs pos="35000">
              <a:srgbClr val="008000"/>
            </a:gs>
            <a:gs pos="100000">
              <a:srgbClr val="FF0000"/>
            </a:gs>
            <a:gs pos="73000">
              <a:srgbClr val="FFFF00"/>
            </a:gs>
            <a:gs pos="87000">
              <a:srgbClr val="FFFF00"/>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5D9A6DE-B76F-1546-852E-96CC55172117}">
      <dsp:nvSpPr>
        <dsp:cNvPr id="0" name=""/>
        <dsp:cNvSpPr/>
      </dsp:nvSpPr>
      <dsp:spPr>
        <a:xfrm>
          <a:off x="4805512" y="0"/>
          <a:ext cx="4191043" cy="924464"/>
        </a:xfrm>
        <a:prstGeom prst="roundRect">
          <a:avLst/>
        </a:prstGeom>
        <a:solidFill>
          <a:srgbClr val="FF0000">
            <a:alpha val="5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Tier </a:t>
          </a:r>
          <a:r>
            <a:rPr lang="en-US" sz="2000" b="1" kern="1200" dirty="0" smtClean="0">
              <a:latin typeface="+mj-lt"/>
            </a:rPr>
            <a:t>3</a:t>
          </a:r>
        </a:p>
        <a:p>
          <a:pPr lvl="0" algn="ctr" defTabSz="889000">
            <a:lnSpc>
              <a:spcPct val="90000"/>
            </a:lnSpc>
            <a:spcBef>
              <a:spcPct val="0"/>
            </a:spcBef>
            <a:spcAft>
              <a:spcPct val="35000"/>
            </a:spcAft>
          </a:pPr>
          <a:r>
            <a:rPr lang="en-US" sz="2000" b="0" kern="1200" dirty="0" smtClean="0">
              <a:latin typeface="+mj-lt"/>
            </a:rPr>
            <a:t>Intensive PD: Data-driven Consultation </a:t>
          </a:r>
          <a:endParaRPr lang="en-US" sz="2000" b="0" kern="1200" dirty="0">
            <a:latin typeface="+mj-lt"/>
          </a:endParaRPr>
        </a:p>
      </dsp:txBody>
      <dsp:txXfrm>
        <a:off x="4850641" y="45129"/>
        <a:ext cx="4100785" cy="834206"/>
      </dsp:txXfrm>
    </dsp:sp>
    <dsp:sp modelId="{3447A895-48A6-234B-BB6C-93922AB473CF}">
      <dsp:nvSpPr>
        <dsp:cNvPr id="0" name=""/>
        <dsp:cNvSpPr/>
      </dsp:nvSpPr>
      <dsp:spPr>
        <a:xfrm>
          <a:off x="4805361" y="1056928"/>
          <a:ext cx="4191043" cy="924464"/>
        </a:xfrm>
        <a:prstGeom prst="roundRect">
          <a:avLst/>
        </a:prstGeom>
        <a:solidFill>
          <a:srgbClr val="FFFF00">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Tier </a:t>
          </a:r>
          <a:r>
            <a:rPr lang="en-US" sz="2000" b="1" kern="1200" dirty="0" smtClean="0">
              <a:latin typeface="+mj-lt"/>
            </a:rPr>
            <a:t>2</a:t>
          </a:r>
        </a:p>
        <a:p>
          <a:pPr lvl="0" algn="ctr" defTabSz="889000">
            <a:lnSpc>
              <a:spcPct val="90000"/>
            </a:lnSpc>
            <a:spcBef>
              <a:spcPct val="0"/>
            </a:spcBef>
            <a:spcAft>
              <a:spcPct val="35000"/>
            </a:spcAft>
          </a:pPr>
          <a:r>
            <a:rPr lang="en-US" sz="2000" kern="1200" dirty="0" smtClean="0">
              <a:latin typeface="+mj-lt"/>
            </a:rPr>
            <a:t>Targeted PD: Self-Management with Peer or Coaching Supports</a:t>
          </a:r>
          <a:endParaRPr lang="en-US" sz="2000" kern="1200" dirty="0">
            <a:latin typeface="+mj-lt"/>
          </a:endParaRPr>
        </a:p>
      </dsp:txBody>
      <dsp:txXfrm>
        <a:off x="4850490" y="1102057"/>
        <a:ext cx="4100785" cy="834206"/>
      </dsp:txXfrm>
    </dsp:sp>
    <dsp:sp modelId="{CDD35B63-0B75-E041-9422-B7D4B9057E29}">
      <dsp:nvSpPr>
        <dsp:cNvPr id="0" name=""/>
        <dsp:cNvSpPr/>
      </dsp:nvSpPr>
      <dsp:spPr>
        <a:xfrm>
          <a:off x="4820446" y="2620541"/>
          <a:ext cx="4191043" cy="924464"/>
        </a:xfrm>
        <a:prstGeom prst="roundRect">
          <a:avLst/>
        </a:prstGeom>
        <a:solidFill>
          <a:srgbClr val="008000">
            <a:alpha val="5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Tier </a:t>
          </a:r>
          <a:r>
            <a:rPr lang="en-US" sz="2000" b="1" kern="1200" dirty="0" smtClean="0">
              <a:latin typeface="+mj-lt"/>
            </a:rPr>
            <a:t>1</a:t>
          </a:r>
          <a:endParaRPr lang="en-US" sz="2000" kern="1200" dirty="0" smtClean="0">
            <a:latin typeface="+mj-lt"/>
          </a:endParaRPr>
        </a:p>
        <a:p>
          <a:pPr lvl="0" algn="ctr" defTabSz="889000">
            <a:lnSpc>
              <a:spcPct val="90000"/>
            </a:lnSpc>
            <a:spcBef>
              <a:spcPct val="0"/>
            </a:spcBef>
            <a:spcAft>
              <a:spcPct val="35000"/>
            </a:spcAft>
          </a:pPr>
          <a:r>
            <a:rPr lang="en-US" sz="2000" kern="1200" dirty="0" smtClean="0">
              <a:latin typeface="+mj-lt"/>
            </a:rPr>
            <a:t>Universal PD: Training &amp; Self-Management</a:t>
          </a:r>
          <a:endParaRPr lang="en-US" sz="2000" kern="1200" dirty="0">
            <a:latin typeface="+mj-lt"/>
          </a:endParaRPr>
        </a:p>
      </dsp:txBody>
      <dsp:txXfrm>
        <a:off x="4865575" y="2665670"/>
        <a:ext cx="4100785" cy="834206"/>
      </dsp:txXfrm>
    </dsp:sp>
    <dsp:sp modelId="{A684EC7D-5222-484E-BDEE-84BEDC0EC621}">
      <dsp:nvSpPr>
        <dsp:cNvPr id="0" name=""/>
        <dsp:cNvSpPr/>
      </dsp:nvSpPr>
      <dsp:spPr>
        <a:xfrm>
          <a:off x="76197" y="624460"/>
          <a:ext cx="4191043" cy="924464"/>
        </a:xfrm>
        <a:prstGeom prst="roundRect">
          <a:avLst/>
        </a:prstGeom>
        <a:solidFill>
          <a:srgbClr val="FCE35C"/>
        </a:soli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mj-lt"/>
            </a:rPr>
            <a:t>Progress Monitoring </a:t>
          </a:r>
        </a:p>
        <a:p>
          <a:pPr lvl="0" algn="ctr" defTabSz="889000">
            <a:lnSpc>
              <a:spcPct val="90000"/>
            </a:lnSpc>
            <a:spcBef>
              <a:spcPct val="0"/>
            </a:spcBef>
            <a:spcAft>
              <a:spcPct val="35000"/>
            </a:spcAft>
          </a:pPr>
          <a:r>
            <a:rPr lang="en-US" sz="2000" kern="1200" dirty="0" smtClean="0">
              <a:latin typeface="+mj-lt"/>
            </a:rPr>
            <a:t>Walk-through, Student Data Review, Teacher Collected Data</a:t>
          </a:r>
          <a:endParaRPr lang="en-US" sz="2000" kern="1200" dirty="0">
            <a:latin typeface="+mj-lt"/>
          </a:endParaRPr>
        </a:p>
      </dsp:txBody>
      <dsp:txXfrm>
        <a:off x="121326" y="669589"/>
        <a:ext cx="4100785" cy="834206"/>
      </dsp:txXfrm>
    </dsp:sp>
    <dsp:sp modelId="{10924AC1-132E-1048-B929-023E0F8229BB}">
      <dsp:nvSpPr>
        <dsp:cNvPr id="0" name=""/>
        <dsp:cNvSpPr/>
      </dsp:nvSpPr>
      <dsp:spPr>
        <a:xfrm>
          <a:off x="76273" y="2187233"/>
          <a:ext cx="4191043" cy="924464"/>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Universal </a:t>
          </a:r>
          <a:r>
            <a:rPr lang="en-US" sz="2000" b="1" kern="1200" dirty="0" smtClean="0">
              <a:latin typeface="+mj-lt"/>
            </a:rPr>
            <a:t>Screening</a:t>
          </a:r>
        </a:p>
        <a:p>
          <a:pPr lvl="0" algn="ctr" defTabSz="889000">
            <a:lnSpc>
              <a:spcPct val="90000"/>
            </a:lnSpc>
            <a:spcBef>
              <a:spcPct val="0"/>
            </a:spcBef>
            <a:spcAft>
              <a:spcPct val="35000"/>
            </a:spcAft>
          </a:pPr>
          <a:r>
            <a:rPr lang="en-US" sz="2000" kern="1200" dirty="0" smtClean="0">
              <a:latin typeface="+mj-lt"/>
            </a:rPr>
            <a:t>Walk-through &amp; Student Data Review</a:t>
          </a:r>
          <a:endParaRPr lang="en-US" sz="2000" kern="1200" dirty="0">
            <a:latin typeface="+mj-lt"/>
          </a:endParaRPr>
        </a:p>
      </dsp:txBody>
      <dsp:txXfrm>
        <a:off x="121402" y="2232362"/>
        <a:ext cx="4100785" cy="834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26A8F-2EC0-CF40-9613-FAB377CF63D0}">
      <dsp:nvSpPr>
        <dsp:cNvPr id="0" name=""/>
        <dsp:cNvSpPr/>
      </dsp:nvSpPr>
      <dsp:spPr>
        <a:xfrm>
          <a:off x="1084393" y="3489"/>
          <a:ext cx="6860854" cy="5809620"/>
        </a:xfrm>
        <a:prstGeom prst="triangle">
          <a:avLst/>
        </a:prstGeom>
        <a:gradFill rotWithShape="0">
          <a:gsLst>
            <a:gs pos="35000">
              <a:srgbClr val="008000"/>
            </a:gs>
            <a:gs pos="100000">
              <a:srgbClr val="FF0000"/>
            </a:gs>
            <a:gs pos="73000">
              <a:srgbClr val="FFFF00"/>
            </a:gs>
            <a:gs pos="87000">
              <a:srgbClr val="FFFF00"/>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5D9A6DE-B76F-1546-852E-96CC55172117}">
      <dsp:nvSpPr>
        <dsp:cNvPr id="0" name=""/>
        <dsp:cNvSpPr/>
      </dsp:nvSpPr>
      <dsp:spPr>
        <a:xfrm>
          <a:off x="4805512" y="0"/>
          <a:ext cx="4191043" cy="924464"/>
        </a:xfrm>
        <a:prstGeom prst="roundRect">
          <a:avLst/>
        </a:prstGeom>
        <a:solidFill>
          <a:srgbClr val="FF0000">
            <a:alpha val="5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Tier </a:t>
          </a:r>
          <a:r>
            <a:rPr lang="en-US" sz="2000" b="1" kern="1200" dirty="0" smtClean="0">
              <a:latin typeface="+mj-lt"/>
            </a:rPr>
            <a:t>3</a:t>
          </a:r>
        </a:p>
        <a:p>
          <a:pPr lvl="0" algn="ctr" defTabSz="889000">
            <a:lnSpc>
              <a:spcPct val="90000"/>
            </a:lnSpc>
            <a:spcBef>
              <a:spcPct val="0"/>
            </a:spcBef>
            <a:spcAft>
              <a:spcPct val="35000"/>
            </a:spcAft>
          </a:pPr>
          <a:r>
            <a:rPr lang="en-US" sz="2000" b="0" kern="1200" dirty="0" smtClean="0">
              <a:latin typeface="+mj-lt"/>
            </a:rPr>
            <a:t>Intensive PD: Data-driven Consultation </a:t>
          </a:r>
          <a:endParaRPr lang="en-US" sz="2000" b="0" kern="1200" dirty="0">
            <a:latin typeface="+mj-lt"/>
          </a:endParaRPr>
        </a:p>
      </dsp:txBody>
      <dsp:txXfrm>
        <a:off x="4850641" y="45129"/>
        <a:ext cx="4100785" cy="834206"/>
      </dsp:txXfrm>
    </dsp:sp>
    <dsp:sp modelId="{3447A895-48A6-234B-BB6C-93922AB473CF}">
      <dsp:nvSpPr>
        <dsp:cNvPr id="0" name=""/>
        <dsp:cNvSpPr/>
      </dsp:nvSpPr>
      <dsp:spPr>
        <a:xfrm>
          <a:off x="4805361" y="1056928"/>
          <a:ext cx="4191043" cy="924464"/>
        </a:xfrm>
        <a:prstGeom prst="roundRect">
          <a:avLst/>
        </a:prstGeom>
        <a:solidFill>
          <a:srgbClr val="FFFF00">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Tier </a:t>
          </a:r>
          <a:r>
            <a:rPr lang="en-US" sz="2000" b="1" kern="1200" dirty="0" smtClean="0">
              <a:latin typeface="+mj-lt"/>
            </a:rPr>
            <a:t>2</a:t>
          </a:r>
        </a:p>
        <a:p>
          <a:pPr lvl="0" algn="ctr" defTabSz="889000">
            <a:lnSpc>
              <a:spcPct val="90000"/>
            </a:lnSpc>
            <a:spcBef>
              <a:spcPct val="0"/>
            </a:spcBef>
            <a:spcAft>
              <a:spcPct val="35000"/>
            </a:spcAft>
          </a:pPr>
          <a:r>
            <a:rPr lang="en-US" sz="2000" kern="1200" dirty="0" smtClean="0">
              <a:latin typeface="+mj-lt"/>
            </a:rPr>
            <a:t>Targeted PD: Self-Management with Peer or Coaching Supports</a:t>
          </a:r>
          <a:endParaRPr lang="en-US" sz="2000" kern="1200" dirty="0">
            <a:latin typeface="+mj-lt"/>
          </a:endParaRPr>
        </a:p>
      </dsp:txBody>
      <dsp:txXfrm>
        <a:off x="4850490" y="1102057"/>
        <a:ext cx="4100785" cy="834206"/>
      </dsp:txXfrm>
    </dsp:sp>
    <dsp:sp modelId="{CDD35B63-0B75-E041-9422-B7D4B9057E29}">
      <dsp:nvSpPr>
        <dsp:cNvPr id="0" name=""/>
        <dsp:cNvSpPr/>
      </dsp:nvSpPr>
      <dsp:spPr>
        <a:xfrm>
          <a:off x="4820446" y="2620541"/>
          <a:ext cx="4191043" cy="924464"/>
        </a:xfrm>
        <a:prstGeom prst="roundRect">
          <a:avLst/>
        </a:prstGeom>
        <a:solidFill>
          <a:srgbClr val="008000">
            <a:alpha val="5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Tier </a:t>
          </a:r>
          <a:r>
            <a:rPr lang="en-US" sz="2000" b="1" kern="1200" dirty="0" smtClean="0">
              <a:latin typeface="+mj-lt"/>
            </a:rPr>
            <a:t>1</a:t>
          </a:r>
          <a:endParaRPr lang="en-US" sz="2000" kern="1200" dirty="0" smtClean="0">
            <a:latin typeface="+mj-lt"/>
          </a:endParaRPr>
        </a:p>
        <a:p>
          <a:pPr lvl="0" algn="ctr" defTabSz="889000">
            <a:lnSpc>
              <a:spcPct val="90000"/>
            </a:lnSpc>
            <a:spcBef>
              <a:spcPct val="0"/>
            </a:spcBef>
            <a:spcAft>
              <a:spcPct val="35000"/>
            </a:spcAft>
          </a:pPr>
          <a:r>
            <a:rPr lang="en-US" sz="2000" kern="1200" dirty="0" smtClean="0">
              <a:latin typeface="+mj-lt"/>
            </a:rPr>
            <a:t>Universal PD: Training &amp; Self-Management</a:t>
          </a:r>
          <a:endParaRPr lang="en-US" sz="2000" kern="1200" dirty="0">
            <a:latin typeface="+mj-lt"/>
          </a:endParaRPr>
        </a:p>
      </dsp:txBody>
      <dsp:txXfrm>
        <a:off x="4865575" y="2665670"/>
        <a:ext cx="4100785" cy="834206"/>
      </dsp:txXfrm>
    </dsp:sp>
    <dsp:sp modelId="{A684EC7D-5222-484E-BDEE-84BEDC0EC621}">
      <dsp:nvSpPr>
        <dsp:cNvPr id="0" name=""/>
        <dsp:cNvSpPr/>
      </dsp:nvSpPr>
      <dsp:spPr>
        <a:xfrm>
          <a:off x="76197" y="624460"/>
          <a:ext cx="4191043" cy="924464"/>
        </a:xfrm>
        <a:prstGeom prst="roundRect">
          <a:avLst/>
        </a:prstGeom>
        <a:solidFill>
          <a:srgbClr val="FCE35C"/>
        </a:soli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mj-lt"/>
            </a:rPr>
            <a:t>Progress Monitoring </a:t>
          </a:r>
        </a:p>
        <a:p>
          <a:pPr lvl="0" algn="ctr" defTabSz="889000">
            <a:lnSpc>
              <a:spcPct val="90000"/>
            </a:lnSpc>
            <a:spcBef>
              <a:spcPct val="0"/>
            </a:spcBef>
            <a:spcAft>
              <a:spcPct val="35000"/>
            </a:spcAft>
          </a:pPr>
          <a:r>
            <a:rPr lang="en-US" sz="2000" kern="1200" dirty="0" smtClean="0">
              <a:latin typeface="+mj-lt"/>
            </a:rPr>
            <a:t>Walk-through, Student Data Review, Teacher Collected Data</a:t>
          </a:r>
          <a:endParaRPr lang="en-US" sz="2000" kern="1200" dirty="0">
            <a:latin typeface="+mj-lt"/>
          </a:endParaRPr>
        </a:p>
      </dsp:txBody>
      <dsp:txXfrm>
        <a:off x="121326" y="669589"/>
        <a:ext cx="4100785" cy="834206"/>
      </dsp:txXfrm>
    </dsp:sp>
    <dsp:sp modelId="{10924AC1-132E-1048-B929-023E0F8229BB}">
      <dsp:nvSpPr>
        <dsp:cNvPr id="0" name=""/>
        <dsp:cNvSpPr/>
      </dsp:nvSpPr>
      <dsp:spPr>
        <a:xfrm>
          <a:off x="76273" y="2187233"/>
          <a:ext cx="4191043" cy="924464"/>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Universal </a:t>
          </a:r>
          <a:r>
            <a:rPr lang="en-US" sz="2000" b="1" kern="1200" dirty="0" smtClean="0">
              <a:latin typeface="+mj-lt"/>
            </a:rPr>
            <a:t>Screening</a:t>
          </a:r>
        </a:p>
        <a:p>
          <a:pPr lvl="0" algn="ctr" defTabSz="889000">
            <a:lnSpc>
              <a:spcPct val="90000"/>
            </a:lnSpc>
            <a:spcBef>
              <a:spcPct val="0"/>
            </a:spcBef>
            <a:spcAft>
              <a:spcPct val="35000"/>
            </a:spcAft>
          </a:pPr>
          <a:r>
            <a:rPr lang="en-US" sz="2000" kern="1200" dirty="0" smtClean="0">
              <a:latin typeface="+mj-lt"/>
            </a:rPr>
            <a:t>Walk-through &amp; Student Data Review</a:t>
          </a:r>
          <a:endParaRPr lang="en-US" sz="2000" kern="1200" dirty="0">
            <a:latin typeface="+mj-lt"/>
          </a:endParaRPr>
        </a:p>
      </dsp:txBody>
      <dsp:txXfrm>
        <a:off x="121402" y="2232362"/>
        <a:ext cx="4100785" cy="834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26A8F-2EC0-CF40-9613-FAB377CF63D0}">
      <dsp:nvSpPr>
        <dsp:cNvPr id="0" name=""/>
        <dsp:cNvSpPr/>
      </dsp:nvSpPr>
      <dsp:spPr>
        <a:xfrm>
          <a:off x="1084393" y="3489"/>
          <a:ext cx="6860854" cy="5809620"/>
        </a:xfrm>
        <a:prstGeom prst="triangle">
          <a:avLst/>
        </a:prstGeom>
        <a:gradFill rotWithShape="0">
          <a:gsLst>
            <a:gs pos="35000">
              <a:srgbClr val="008000"/>
            </a:gs>
            <a:gs pos="100000">
              <a:srgbClr val="FF0000"/>
            </a:gs>
            <a:gs pos="73000">
              <a:srgbClr val="FFFF00"/>
            </a:gs>
            <a:gs pos="87000">
              <a:srgbClr val="FFFF00"/>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5D9A6DE-B76F-1546-852E-96CC55172117}">
      <dsp:nvSpPr>
        <dsp:cNvPr id="0" name=""/>
        <dsp:cNvSpPr/>
      </dsp:nvSpPr>
      <dsp:spPr>
        <a:xfrm>
          <a:off x="4805512" y="0"/>
          <a:ext cx="4191043" cy="924464"/>
        </a:xfrm>
        <a:prstGeom prst="roundRect">
          <a:avLst/>
        </a:prstGeom>
        <a:solidFill>
          <a:srgbClr val="FF0000">
            <a:alpha val="5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Tier </a:t>
          </a:r>
          <a:r>
            <a:rPr lang="en-US" sz="2000" b="1" kern="1200" dirty="0" smtClean="0">
              <a:latin typeface="+mj-lt"/>
            </a:rPr>
            <a:t>3</a:t>
          </a:r>
        </a:p>
        <a:p>
          <a:pPr lvl="0" algn="ctr" defTabSz="889000">
            <a:lnSpc>
              <a:spcPct val="90000"/>
            </a:lnSpc>
            <a:spcBef>
              <a:spcPct val="0"/>
            </a:spcBef>
            <a:spcAft>
              <a:spcPct val="35000"/>
            </a:spcAft>
          </a:pPr>
          <a:r>
            <a:rPr lang="en-US" sz="2000" b="0" kern="1200" dirty="0" smtClean="0">
              <a:latin typeface="+mj-lt"/>
            </a:rPr>
            <a:t>Intensive PD: Data-driven Consultation </a:t>
          </a:r>
          <a:endParaRPr lang="en-US" sz="2000" b="0" kern="1200" dirty="0">
            <a:latin typeface="+mj-lt"/>
          </a:endParaRPr>
        </a:p>
      </dsp:txBody>
      <dsp:txXfrm>
        <a:off x="4850641" y="45129"/>
        <a:ext cx="4100785" cy="834206"/>
      </dsp:txXfrm>
    </dsp:sp>
    <dsp:sp modelId="{3447A895-48A6-234B-BB6C-93922AB473CF}">
      <dsp:nvSpPr>
        <dsp:cNvPr id="0" name=""/>
        <dsp:cNvSpPr/>
      </dsp:nvSpPr>
      <dsp:spPr>
        <a:xfrm>
          <a:off x="4805361" y="1056928"/>
          <a:ext cx="4191043" cy="924464"/>
        </a:xfrm>
        <a:prstGeom prst="roundRect">
          <a:avLst/>
        </a:prstGeom>
        <a:solidFill>
          <a:srgbClr val="FFFF00">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Tier </a:t>
          </a:r>
          <a:r>
            <a:rPr lang="en-US" sz="2000" b="1" kern="1200" dirty="0" smtClean="0">
              <a:latin typeface="+mj-lt"/>
            </a:rPr>
            <a:t>2</a:t>
          </a:r>
        </a:p>
        <a:p>
          <a:pPr lvl="0" algn="ctr" defTabSz="889000">
            <a:lnSpc>
              <a:spcPct val="90000"/>
            </a:lnSpc>
            <a:spcBef>
              <a:spcPct val="0"/>
            </a:spcBef>
            <a:spcAft>
              <a:spcPct val="35000"/>
            </a:spcAft>
          </a:pPr>
          <a:r>
            <a:rPr lang="en-US" sz="2000" kern="1200" dirty="0" smtClean="0">
              <a:latin typeface="+mj-lt"/>
            </a:rPr>
            <a:t>Targeted PD: Self-Management with Peer or Coaching Supports</a:t>
          </a:r>
          <a:endParaRPr lang="en-US" sz="2000" kern="1200" dirty="0">
            <a:latin typeface="+mj-lt"/>
          </a:endParaRPr>
        </a:p>
      </dsp:txBody>
      <dsp:txXfrm>
        <a:off x="4850490" y="1102057"/>
        <a:ext cx="4100785" cy="834206"/>
      </dsp:txXfrm>
    </dsp:sp>
    <dsp:sp modelId="{CDD35B63-0B75-E041-9422-B7D4B9057E29}">
      <dsp:nvSpPr>
        <dsp:cNvPr id="0" name=""/>
        <dsp:cNvSpPr/>
      </dsp:nvSpPr>
      <dsp:spPr>
        <a:xfrm>
          <a:off x="4820446" y="2620541"/>
          <a:ext cx="4191043" cy="924464"/>
        </a:xfrm>
        <a:prstGeom prst="roundRect">
          <a:avLst/>
        </a:prstGeom>
        <a:solidFill>
          <a:srgbClr val="008000">
            <a:alpha val="5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Tier </a:t>
          </a:r>
          <a:r>
            <a:rPr lang="en-US" sz="2000" b="1" kern="1200" dirty="0" smtClean="0">
              <a:latin typeface="+mj-lt"/>
            </a:rPr>
            <a:t>1</a:t>
          </a:r>
          <a:endParaRPr lang="en-US" sz="2000" kern="1200" dirty="0" smtClean="0">
            <a:latin typeface="+mj-lt"/>
          </a:endParaRPr>
        </a:p>
        <a:p>
          <a:pPr lvl="0" algn="ctr" defTabSz="889000">
            <a:lnSpc>
              <a:spcPct val="90000"/>
            </a:lnSpc>
            <a:spcBef>
              <a:spcPct val="0"/>
            </a:spcBef>
            <a:spcAft>
              <a:spcPct val="35000"/>
            </a:spcAft>
          </a:pPr>
          <a:r>
            <a:rPr lang="en-US" sz="2000" kern="1200" dirty="0" smtClean="0">
              <a:latin typeface="+mj-lt"/>
            </a:rPr>
            <a:t>Universal PD: Training &amp; Self-Management</a:t>
          </a:r>
          <a:endParaRPr lang="en-US" sz="2000" kern="1200" dirty="0">
            <a:latin typeface="+mj-lt"/>
          </a:endParaRPr>
        </a:p>
      </dsp:txBody>
      <dsp:txXfrm>
        <a:off x="4865575" y="2665670"/>
        <a:ext cx="4100785" cy="834206"/>
      </dsp:txXfrm>
    </dsp:sp>
    <dsp:sp modelId="{A684EC7D-5222-484E-BDEE-84BEDC0EC621}">
      <dsp:nvSpPr>
        <dsp:cNvPr id="0" name=""/>
        <dsp:cNvSpPr/>
      </dsp:nvSpPr>
      <dsp:spPr>
        <a:xfrm>
          <a:off x="76197" y="624460"/>
          <a:ext cx="4191043" cy="924464"/>
        </a:xfrm>
        <a:prstGeom prst="roundRect">
          <a:avLst/>
        </a:prstGeom>
        <a:solidFill>
          <a:srgbClr val="FCE35C"/>
        </a:soli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mj-lt"/>
            </a:rPr>
            <a:t>Progress Monitoring </a:t>
          </a:r>
        </a:p>
        <a:p>
          <a:pPr lvl="0" algn="ctr" defTabSz="889000">
            <a:lnSpc>
              <a:spcPct val="90000"/>
            </a:lnSpc>
            <a:spcBef>
              <a:spcPct val="0"/>
            </a:spcBef>
            <a:spcAft>
              <a:spcPct val="35000"/>
            </a:spcAft>
          </a:pPr>
          <a:r>
            <a:rPr lang="en-US" sz="2000" kern="1200" dirty="0" smtClean="0">
              <a:latin typeface="+mj-lt"/>
            </a:rPr>
            <a:t>Walk-through, Student Data Review, Teacher Collected Data</a:t>
          </a:r>
          <a:endParaRPr lang="en-US" sz="2000" kern="1200" dirty="0">
            <a:latin typeface="+mj-lt"/>
          </a:endParaRPr>
        </a:p>
      </dsp:txBody>
      <dsp:txXfrm>
        <a:off x="121326" y="669589"/>
        <a:ext cx="4100785" cy="834206"/>
      </dsp:txXfrm>
    </dsp:sp>
    <dsp:sp modelId="{10924AC1-132E-1048-B929-023E0F8229BB}">
      <dsp:nvSpPr>
        <dsp:cNvPr id="0" name=""/>
        <dsp:cNvSpPr/>
      </dsp:nvSpPr>
      <dsp:spPr>
        <a:xfrm>
          <a:off x="76273" y="2187233"/>
          <a:ext cx="4191043" cy="924464"/>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j-lt"/>
            </a:rPr>
            <a:t>Universal </a:t>
          </a:r>
          <a:r>
            <a:rPr lang="en-US" sz="2000" b="1" kern="1200" dirty="0" smtClean="0">
              <a:latin typeface="+mj-lt"/>
            </a:rPr>
            <a:t>Screening</a:t>
          </a:r>
        </a:p>
        <a:p>
          <a:pPr lvl="0" algn="ctr" defTabSz="889000">
            <a:lnSpc>
              <a:spcPct val="90000"/>
            </a:lnSpc>
            <a:spcBef>
              <a:spcPct val="0"/>
            </a:spcBef>
            <a:spcAft>
              <a:spcPct val="35000"/>
            </a:spcAft>
          </a:pPr>
          <a:r>
            <a:rPr lang="en-US" sz="2000" kern="1200" dirty="0" smtClean="0">
              <a:latin typeface="+mj-lt"/>
            </a:rPr>
            <a:t>Walk-through &amp; Student Data Review</a:t>
          </a:r>
          <a:endParaRPr lang="en-US" sz="2000" kern="1200" dirty="0">
            <a:latin typeface="+mj-lt"/>
          </a:endParaRPr>
        </a:p>
      </dsp:txBody>
      <dsp:txXfrm>
        <a:off x="121402" y="2232362"/>
        <a:ext cx="4100785" cy="8342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BDF6F-C2DC-AD43-BED1-60EC65646A92}">
      <dsp:nvSpPr>
        <dsp:cNvPr id="0" name=""/>
        <dsp:cNvSpPr/>
      </dsp:nvSpPr>
      <dsp:spPr>
        <a:xfrm>
          <a:off x="5954167" y="1004724"/>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B4544C-E271-6147-A92D-0ADE93C75EA4}">
      <dsp:nvSpPr>
        <dsp:cNvPr id="0" name=""/>
        <dsp:cNvSpPr/>
      </dsp:nvSpPr>
      <dsp:spPr>
        <a:xfrm>
          <a:off x="5954167" y="3931365"/>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DD8796-C1D6-EE44-9869-F5661F3F8B5F}">
      <dsp:nvSpPr>
        <dsp:cNvPr id="0" name=""/>
        <dsp:cNvSpPr/>
      </dsp:nvSpPr>
      <dsp:spPr>
        <a:xfrm>
          <a:off x="4495371" y="3931365"/>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A16479-9E7F-A941-9B3F-EA82653ABA15}">
      <dsp:nvSpPr>
        <dsp:cNvPr id="0" name=""/>
        <dsp:cNvSpPr/>
      </dsp:nvSpPr>
      <dsp:spPr>
        <a:xfrm>
          <a:off x="4495371" y="2468045"/>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5188AF-6B0B-2842-9981-C8A370795369}">
      <dsp:nvSpPr>
        <dsp:cNvPr id="0" name=""/>
        <dsp:cNvSpPr/>
      </dsp:nvSpPr>
      <dsp:spPr>
        <a:xfrm>
          <a:off x="3036575" y="2468045"/>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52356D-D5F9-024D-8E0A-B11E01C245D2}">
      <dsp:nvSpPr>
        <dsp:cNvPr id="0" name=""/>
        <dsp:cNvSpPr/>
      </dsp:nvSpPr>
      <dsp:spPr>
        <a:xfrm>
          <a:off x="4495371" y="1004724"/>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6D55D9-C3F1-4E40-BAA3-842EECDA1E65}">
      <dsp:nvSpPr>
        <dsp:cNvPr id="0" name=""/>
        <dsp:cNvSpPr/>
      </dsp:nvSpPr>
      <dsp:spPr>
        <a:xfrm>
          <a:off x="4670987" y="1079"/>
          <a:ext cx="2566360" cy="1003645"/>
        </a:xfrm>
        <a:prstGeom prst="roundRect">
          <a:avLst>
            <a:gd name="adj" fmla="val 10000"/>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71AA5E-DB92-5241-8683-550A3668A98A}">
      <dsp:nvSpPr>
        <dsp:cNvPr id="0" name=""/>
        <dsp:cNvSpPr/>
      </dsp:nvSpPr>
      <dsp:spPr>
        <a:xfrm>
          <a:off x="4846603" y="16791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Are students still engaging in </a:t>
          </a:r>
          <a:r>
            <a:rPr lang="en-US" sz="2000" b="1" u="sng" kern="1200" dirty="0" smtClean="0"/>
            <a:t>problem behavior</a:t>
          </a:r>
          <a:r>
            <a:rPr lang="en-US" sz="2000" kern="1200" dirty="0" smtClean="0"/>
            <a:t>?</a:t>
          </a:r>
          <a:endParaRPr lang="en-US" sz="2000" kern="1200" dirty="0"/>
        </a:p>
      </dsp:txBody>
      <dsp:txXfrm>
        <a:off x="4875999" y="197310"/>
        <a:ext cx="2507568" cy="944853"/>
      </dsp:txXfrm>
    </dsp:sp>
    <dsp:sp modelId="{7D0CC7AF-14B2-8E4E-902B-184FB1986E9D}">
      <dsp:nvSpPr>
        <dsp:cNvPr id="0" name=""/>
        <dsp:cNvSpPr/>
      </dsp:nvSpPr>
      <dsp:spPr>
        <a:xfrm>
          <a:off x="3212191" y="146439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E45DDC-3E8E-3243-8D1B-361551FA462D}">
      <dsp:nvSpPr>
        <dsp:cNvPr id="0" name=""/>
        <dsp:cNvSpPr/>
      </dsp:nvSpPr>
      <dsp:spPr>
        <a:xfrm>
          <a:off x="3387807" y="163123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Are behaviors minor or major expectation violations?</a:t>
          </a:r>
          <a:endParaRPr lang="en-US" sz="2000" kern="1200" dirty="0"/>
        </a:p>
      </dsp:txBody>
      <dsp:txXfrm>
        <a:off x="3417203" y="1660630"/>
        <a:ext cx="2507568" cy="944853"/>
      </dsp:txXfrm>
    </dsp:sp>
    <dsp:sp modelId="{9A7EFB90-34EE-DF49-BB36-14528FB2A414}">
      <dsp:nvSpPr>
        <dsp:cNvPr id="0" name=""/>
        <dsp:cNvSpPr/>
      </dsp:nvSpPr>
      <dsp:spPr>
        <a:xfrm>
          <a:off x="1753395" y="292771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A597E-23B3-1049-A01A-9F535DCF17C1}">
      <dsp:nvSpPr>
        <dsp:cNvPr id="0" name=""/>
        <dsp:cNvSpPr/>
      </dsp:nvSpPr>
      <dsp:spPr>
        <a:xfrm>
          <a:off x="1929011" y="309455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Use brief, specific error correction &amp; other strategies</a:t>
          </a:r>
          <a:endParaRPr lang="en-US" sz="2000" kern="1200" dirty="0"/>
        </a:p>
      </dsp:txBody>
      <dsp:txXfrm>
        <a:off x="1958407" y="3123950"/>
        <a:ext cx="2507568" cy="944853"/>
      </dsp:txXfrm>
    </dsp:sp>
    <dsp:sp modelId="{199B6F96-2AA2-4B4C-AB7F-FC2B87FD9AB7}">
      <dsp:nvSpPr>
        <dsp:cNvPr id="0" name=""/>
        <dsp:cNvSpPr/>
      </dsp:nvSpPr>
      <dsp:spPr>
        <a:xfrm>
          <a:off x="4670987" y="292771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131503-63ED-4540-8502-6A48CD18ED03}">
      <dsp:nvSpPr>
        <dsp:cNvPr id="0" name=""/>
        <dsp:cNvSpPr/>
      </dsp:nvSpPr>
      <dsp:spPr>
        <a:xfrm>
          <a:off x="4846603" y="309455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How many students are involved (many or few)?</a:t>
          </a:r>
          <a:endParaRPr lang="en-US" sz="2000" kern="1200" dirty="0"/>
        </a:p>
      </dsp:txBody>
      <dsp:txXfrm>
        <a:off x="4875999" y="3123950"/>
        <a:ext cx="2507568" cy="944853"/>
      </dsp:txXfrm>
    </dsp:sp>
    <dsp:sp modelId="{1C657837-9A36-1543-B1A8-F6D9F73C8C9E}">
      <dsp:nvSpPr>
        <dsp:cNvPr id="0" name=""/>
        <dsp:cNvSpPr/>
      </dsp:nvSpPr>
      <dsp:spPr>
        <a:xfrm>
          <a:off x="3212191" y="439103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FD5D50-6D6C-0E4C-A837-1DDE12D05237}">
      <dsp:nvSpPr>
        <dsp:cNvPr id="0" name=""/>
        <dsp:cNvSpPr/>
      </dsp:nvSpPr>
      <dsp:spPr>
        <a:xfrm>
          <a:off x="3387807" y="4557875"/>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Review, adjust &amp; intensify CWPBIS. Ask for help!</a:t>
          </a:r>
          <a:endParaRPr lang="en-US" sz="2000" kern="1200" dirty="0"/>
        </a:p>
      </dsp:txBody>
      <dsp:txXfrm>
        <a:off x="3417203" y="4587271"/>
        <a:ext cx="2507568" cy="944853"/>
      </dsp:txXfrm>
    </dsp:sp>
    <dsp:sp modelId="{F0E6C605-BADA-1343-A6E2-E52B58011A2C}">
      <dsp:nvSpPr>
        <dsp:cNvPr id="0" name=""/>
        <dsp:cNvSpPr/>
      </dsp:nvSpPr>
      <dsp:spPr>
        <a:xfrm>
          <a:off x="6129783" y="439103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013DE-F65B-334C-BBDB-3A4601909784}">
      <dsp:nvSpPr>
        <dsp:cNvPr id="0" name=""/>
        <dsp:cNvSpPr/>
      </dsp:nvSpPr>
      <dsp:spPr>
        <a:xfrm>
          <a:off x="6305399" y="4557875"/>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Request additional (tier 2 &amp; 3) support for students. </a:t>
          </a:r>
          <a:endParaRPr lang="en-US" sz="2000" kern="1200" dirty="0"/>
        </a:p>
      </dsp:txBody>
      <dsp:txXfrm>
        <a:off x="6334795" y="4587271"/>
        <a:ext cx="2507568" cy="944853"/>
      </dsp:txXfrm>
    </dsp:sp>
    <dsp:sp modelId="{6CB2321F-3DDB-4543-825E-40354EF730AD}">
      <dsp:nvSpPr>
        <dsp:cNvPr id="0" name=""/>
        <dsp:cNvSpPr/>
      </dsp:nvSpPr>
      <dsp:spPr>
        <a:xfrm>
          <a:off x="6129783" y="146439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E12734-27F4-AB4F-8D16-E30DF91E6BED}">
      <dsp:nvSpPr>
        <dsp:cNvPr id="0" name=""/>
        <dsp:cNvSpPr/>
      </dsp:nvSpPr>
      <dsp:spPr>
        <a:xfrm>
          <a:off x="6305399" y="163123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Well done! Monitor outcomes and adjust as needed</a:t>
          </a:r>
          <a:endParaRPr lang="en-US" sz="2000" kern="1200" dirty="0"/>
        </a:p>
      </dsp:txBody>
      <dsp:txXfrm>
        <a:off x="6334795" y="1660630"/>
        <a:ext cx="2507568" cy="9448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4544C-E271-6147-A92D-0ADE93C75EA4}">
      <dsp:nvSpPr>
        <dsp:cNvPr id="0" name=""/>
        <dsp:cNvSpPr/>
      </dsp:nvSpPr>
      <dsp:spPr>
        <a:xfrm>
          <a:off x="6815196" y="4308484"/>
          <a:ext cx="1598857" cy="503809"/>
        </a:xfrm>
        <a:custGeom>
          <a:avLst/>
          <a:gdLst/>
          <a:ahLst/>
          <a:cxnLst/>
          <a:rect l="0" t="0" r="0" b="0"/>
          <a:pathLst>
            <a:path>
              <a:moveTo>
                <a:pt x="0" y="0"/>
              </a:moveTo>
              <a:lnTo>
                <a:pt x="0" y="343331"/>
              </a:lnTo>
              <a:lnTo>
                <a:pt x="1598857" y="343331"/>
              </a:lnTo>
              <a:lnTo>
                <a:pt x="1598857" y="503809"/>
              </a:lnTo>
            </a:path>
          </a:pathLst>
        </a:custGeom>
        <a:noFill/>
        <a:ln w="2540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DD8796-C1D6-EE44-9869-F5661F3F8B5F}">
      <dsp:nvSpPr>
        <dsp:cNvPr id="0" name=""/>
        <dsp:cNvSpPr/>
      </dsp:nvSpPr>
      <dsp:spPr>
        <a:xfrm>
          <a:off x="5216338" y="4308484"/>
          <a:ext cx="1598857" cy="503809"/>
        </a:xfrm>
        <a:custGeom>
          <a:avLst/>
          <a:gdLst/>
          <a:ahLst/>
          <a:cxnLst/>
          <a:rect l="0" t="0" r="0" b="0"/>
          <a:pathLst>
            <a:path>
              <a:moveTo>
                <a:pt x="1598857" y="0"/>
              </a:moveTo>
              <a:lnTo>
                <a:pt x="1598857" y="343331"/>
              </a:lnTo>
              <a:lnTo>
                <a:pt x="0" y="343331"/>
              </a:lnTo>
              <a:lnTo>
                <a:pt x="0" y="503809"/>
              </a:lnTo>
            </a:path>
          </a:pathLst>
        </a:custGeom>
        <a:noFill/>
        <a:ln w="25400" cap="flat" cmpd="sng" algn="ctr">
          <a:solidFill>
            <a:schemeClr val="accent1">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A16479-9E7F-A941-9B3F-EA82653ABA15}">
      <dsp:nvSpPr>
        <dsp:cNvPr id="0" name=""/>
        <dsp:cNvSpPr/>
      </dsp:nvSpPr>
      <dsp:spPr>
        <a:xfrm>
          <a:off x="5216338" y="2704668"/>
          <a:ext cx="1598857" cy="503809"/>
        </a:xfrm>
        <a:custGeom>
          <a:avLst/>
          <a:gdLst/>
          <a:ahLst/>
          <a:cxnLst/>
          <a:rect l="0" t="0" r="0" b="0"/>
          <a:pathLst>
            <a:path>
              <a:moveTo>
                <a:pt x="0" y="0"/>
              </a:moveTo>
              <a:lnTo>
                <a:pt x="0" y="343331"/>
              </a:lnTo>
              <a:lnTo>
                <a:pt x="1598857" y="343331"/>
              </a:lnTo>
              <a:lnTo>
                <a:pt x="1598857" y="503809"/>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5188AF-6B0B-2842-9981-C8A370795369}">
      <dsp:nvSpPr>
        <dsp:cNvPr id="0" name=""/>
        <dsp:cNvSpPr/>
      </dsp:nvSpPr>
      <dsp:spPr>
        <a:xfrm>
          <a:off x="3617481" y="2704668"/>
          <a:ext cx="1598857" cy="503809"/>
        </a:xfrm>
        <a:custGeom>
          <a:avLst/>
          <a:gdLst/>
          <a:ahLst/>
          <a:cxnLst/>
          <a:rect l="0" t="0" r="0" b="0"/>
          <a:pathLst>
            <a:path>
              <a:moveTo>
                <a:pt x="1598857" y="0"/>
              </a:moveTo>
              <a:lnTo>
                <a:pt x="1598857" y="343331"/>
              </a:lnTo>
              <a:lnTo>
                <a:pt x="0" y="343331"/>
              </a:lnTo>
              <a:lnTo>
                <a:pt x="0" y="503809"/>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52356D-D5F9-024D-8E0A-B11E01C245D2}">
      <dsp:nvSpPr>
        <dsp:cNvPr id="0" name=""/>
        <dsp:cNvSpPr/>
      </dsp:nvSpPr>
      <dsp:spPr>
        <a:xfrm>
          <a:off x="3617481" y="1100852"/>
          <a:ext cx="1598857" cy="503809"/>
        </a:xfrm>
        <a:custGeom>
          <a:avLst/>
          <a:gdLst/>
          <a:ahLst/>
          <a:cxnLst/>
          <a:rect l="0" t="0" r="0" b="0"/>
          <a:pathLst>
            <a:path>
              <a:moveTo>
                <a:pt x="0" y="0"/>
              </a:moveTo>
              <a:lnTo>
                <a:pt x="0" y="343331"/>
              </a:lnTo>
              <a:lnTo>
                <a:pt x="1598857" y="343331"/>
              </a:lnTo>
              <a:lnTo>
                <a:pt x="1598857" y="503809"/>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A51067-4626-A242-B466-B8914FAC3103}">
      <dsp:nvSpPr>
        <dsp:cNvPr id="0" name=""/>
        <dsp:cNvSpPr/>
      </dsp:nvSpPr>
      <dsp:spPr>
        <a:xfrm>
          <a:off x="2018623" y="1100852"/>
          <a:ext cx="1598857" cy="503809"/>
        </a:xfrm>
        <a:custGeom>
          <a:avLst/>
          <a:gdLst/>
          <a:ahLst/>
          <a:cxnLst/>
          <a:rect l="0" t="0" r="0" b="0"/>
          <a:pathLst>
            <a:path>
              <a:moveTo>
                <a:pt x="1598857" y="0"/>
              </a:moveTo>
              <a:lnTo>
                <a:pt x="1598857" y="343331"/>
              </a:lnTo>
              <a:lnTo>
                <a:pt x="0" y="343331"/>
              </a:lnTo>
              <a:lnTo>
                <a:pt x="0" y="503809"/>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6D55D9-C3F1-4E40-BAA3-842EECDA1E65}">
      <dsp:nvSpPr>
        <dsp:cNvPr id="0" name=""/>
        <dsp:cNvSpPr/>
      </dsp:nvSpPr>
      <dsp:spPr>
        <a:xfrm>
          <a:off x="2211100" y="845"/>
          <a:ext cx="2812761" cy="1100007"/>
        </a:xfrm>
        <a:prstGeom prst="roundRect">
          <a:avLst>
            <a:gd name="adj" fmla="val 10000"/>
          </a:avLst>
        </a:prstGeom>
        <a:solidFill>
          <a:schemeClr val="accent1">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71AA5E-DB92-5241-8683-550A3668A98A}">
      <dsp:nvSpPr>
        <dsp:cNvPr id="0" name=""/>
        <dsp:cNvSpPr/>
      </dsp:nvSpPr>
      <dsp:spPr>
        <a:xfrm>
          <a:off x="2403577" y="183699"/>
          <a:ext cx="2812761" cy="1100007"/>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Are staff implementing PCBS with fidelity?</a:t>
          </a:r>
          <a:endParaRPr lang="en-US" sz="1800" kern="1200" dirty="0"/>
        </a:p>
      </dsp:txBody>
      <dsp:txXfrm>
        <a:off x="2435795" y="215917"/>
        <a:ext cx="2748325" cy="1035571"/>
      </dsp:txXfrm>
    </dsp:sp>
    <dsp:sp modelId="{FF22CE34-A717-0A40-A8AA-2B31ECFFF628}">
      <dsp:nvSpPr>
        <dsp:cNvPr id="0" name=""/>
        <dsp:cNvSpPr/>
      </dsp:nvSpPr>
      <dsp:spPr>
        <a:xfrm>
          <a:off x="612242" y="1604661"/>
          <a:ext cx="2812761" cy="1100007"/>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8B0684-C8C1-E743-BC4C-0480863FAEE6}">
      <dsp:nvSpPr>
        <dsp:cNvPr id="0" name=""/>
        <dsp:cNvSpPr/>
      </dsp:nvSpPr>
      <dsp:spPr>
        <a:xfrm>
          <a:off x="804719" y="1787515"/>
          <a:ext cx="2812761" cy="110000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Well done! Monitor outcomes and adjust as needed</a:t>
          </a:r>
          <a:endParaRPr lang="en-US" sz="1800" kern="1200" dirty="0"/>
        </a:p>
      </dsp:txBody>
      <dsp:txXfrm>
        <a:off x="836937" y="1819733"/>
        <a:ext cx="2748325" cy="1035571"/>
      </dsp:txXfrm>
    </dsp:sp>
    <dsp:sp modelId="{7D0CC7AF-14B2-8E4E-902B-184FB1986E9D}">
      <dsp:nvSpPr>
        <dsp:cNvPr id="0" name=""/>
        <dsp:cNvSpPr/>
      </dsp:nvSpPr>
      <dsp:spPr>
        <a:xfrm>
          <a:off x="3809958" y="1604661"/>
          <a:ext cx="2812761" cy="1100007"/>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E45DDC-3E8E-3243-8D1B-361551FA462D}">
      <dsp:nvSpPr>
        <dsp:cNvPr id="0" name=""/>
        <dsp:cNvSpPr/>
      </dsp:nvSpPr>
      <dsp:spPr>
        <a:xfrm>
          <a:off x="4002435" y="1787515"/>
          <a:ext cx="2812761" cy="110000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Determine the number of classrooms needing support (many or a few)</a:t>
          </a:r>
          <a:endParaRPr lang="en-US" sz="1800" kern="1200" dirty="0"/>
        </a:p>
      </dsp:txBody>
      <dsp:txXfrm>
        <a:off x="4034653" y="1819733"/>
        <a:ext cx="2748325" cy="1035571"/>
      </dsp:txXfrm>
    </dsp:sp>
    <dsp:sp modelId="{9A7EFB90-34EE-DF49-BB36-14528FB2A414}">
      <dsp:nvSpPr>
        <dsp:cNvPr id="0" name=""/>
        <dsp:cNvSpPr/>
      </dsp:nvSpPr>
      <dsp:spPr>
        <a:xfrm>
          <a:off x="2211100" y="3208477"/>
          <a:ext cx="2812761" cy="1100007"/>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A597E-23B3-1049-A01A-9F535DCF17C1}">
      <dsp:nvSpPr>
        <dsp:cNvPr id="0" name=""/>
        <dsp:cNvSpPr/>
      </dsp:nvSpPr>
      <dsp:spPr>
        <a:xfrm>
          <a:off x="2403577" y="3391331"/>
          <a:ext cx="2812761" cy="110000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Review and adjust universal support</a:t>
          </a:r>
          <a:endParaRPr lang="en-US" sz="1800" kern="1200" dirty="0"/>
        </a:p>
      </dsp:txBody>
      <dsp:txXfrm>
        <a:off x="2435795" y="3423549"/>
        <a:ext cx="2748325" cy="1035571"/>
      </dsp:txXfrm>
    </dsp:sp>
    <dsp:sp modelId="{199B6F96-2AA2-4B4C-AB7F-FC2B87FD9AB7}">
      <dsp:nvSpPr>
        <dsp:cNvPr id="0" name=""/>
        <dsp:cNvSpPr/>
      </dsp:nvSpPr>
      <dsp:spPr>
        <a:xfrm>
          <a:off x="5408816" y="3208477"/>
          <a:ext cx="2812761" cy="1100007"/>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131503-63ED-4540-8502-6A48CD18ED03}">
      <dsp:nvSpPr>
        <dsp:cNvPr id="0" name=""/>
        <dsp:cNvSpPr/>
      </dsp:nvSpPr>
      <dsp:spPr>
        <a:xfrm>
          <a:off x="5601293" y="3391331"/>
          <a:ext cx="2812761" cy="110000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Determine type and severity of implementation changes (minor or major)</a:t>
          </a:r>
          <a:endParaRPr lang="en-US" sz="1800" kern="1200" dirty="0"/>
        </a:p>
      </dsp:txBody>
      <dsp:txXfrm>
        <a:off x="5633511" y="3423549"/>
        <a:ext cx="2748325" cy="1035571"/>
      </dsp:txXfrm>
    </dsp:sp>
    <dsp:sp modelId="{1C657837-9A36-1543-B1A8-F6D9F73C8C9E}">
      <dsp:nvSpPr>
        <dsp:cNvPr id="0" name=""/>
        <dsp:cNvSpPr/>
      </dsp:nvSpPr>
      <dsp:spPr>
        <a:xfrm>
          <a:off x="3809958" y="4812293"/>
          <a:ext cx="2812761" cy="1100007"/>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FD5D50-6D6C-0E4C-A837-1DDE12D05237}">
      <dsp:nvSpPr>
        <dsp:cNvPr id="0" name=""/>
        <dsp:cNvSpPr/>
      </dsp:nvSpPr>
      <dsp:spPr>
        <a:xfrm>
          <a:off x="4002435" y="4995147"/>
          <a:ext cx="2812761" cy="110000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t>Provide supplemental support to small groups of staff needing support</a:t>
          </a:r>
          <a:endParaRPr lang="en-US" sz="1800" kern="1200" dirty="0"/>
        </a:p>
      </dsp:txBody>
      <dsp:txXfrm>
        <a:off x="4034653" y="5027365"/>
        <a:ext cx="2748325" cy="1035571"/>
      </dsp:txXfrm>
    </dsp:sp>
    <dsp:sp modelId="{F0E6C605-BADA-1343-A6E2-E52B58011A2C}">
      <dsp:nvSpPr>
        <dsp:cNvPr id="0" name=""/>
        <dsp:cNvSpPr/>
      </dsp:nvSpPr>
      <dsp:spPr>
        <a:xfrm>
          <a:off x="7007673" y="4812293"/>
          <a:ext cx="2812761" cy="1100007"/>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013DE-F65B-334C-BBDB-3A4601909784}">
      <dsp:nvSpPr>
        <dsp:cNvPr id="0" name=""/>
        <dsp:cNvSpPr/>
      </dsp:nvSpPr>
      <dsp:spPr>
        <a:xfrm>
          <a:off x="7200151" y="4995147"/>
          <a:ext cx="2812761" cy="110000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Consider individualized supports and other strategies for staff members needing </a:t>
          </a:r>
          <a:r>
            <a:rPr lang="en-US" sz="1800" kern="1200" smtClean="0"/>
            <a:t>intensified support. </a:t>
          </a:r>
          <a:endParaRPr lang="en-US" sz="1800" kern="1200" dirty="0"/>
        </a:p>
      </dsp:txBody>
      <dsp:txXfrm>
        <a:off x="7232369" y="5027365"/>
        <a:ext cx="2748325" cy="10355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drawing1.xml><?xml version="1.0" encoding="utf-8"?>
<c:userShapes xmlns:c="http://schemas.openxmlformats.org/drawingml/2006/chart">
  <cdr:relSizeAnchor xmlns:cdr="http://schemas.openxmlformats.org/drawingml/2006/chartDrawing">
    <cdr:from>
      <cdr:x>0.15645</cdr:x>
      <cdr:y>0.22878</cdr:y>
    </cdr:from>
    <cdr:to>
      <cdr:x>0.40592</cdr:x>
      <cdr:y>0.69742</cdr:y>
    </cdr:to>
    <cdr:sp macro="" textlink="">
      <cdr:nvSpPr>
        <cdr:cNvPr id="2" name="Oval 1"/>
        <cdr:cNvSpPr/>
      </cdr:nvSpPr>
      <cdr:spPr>
        <a:xfrm xmlns:a="http://schemas.openxmlformats.org/drawingml/2006/main">
          <a:off x="1326776" y="1111622"/>
          <a:ext cx="2115670" cy="2277035"/>
        </a:xfrm>
        <a:prstGeom xmlns:a="http://schemas.openxmlformats.org/drawingml/2006/main" prst="ellipse">
          <a:avLst/>
        </a:prstGeom>
        <a:noFill xmlns:a="http://schemas.openxmlformats.org/drawingml/2006/main"/>
        <a:ln xmlns:a="http://schemas.openxmlformats.org/drawingml/2006/main" w="31750"/>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0.77465</cdr:x>
      <cdr:y>0.46809</cdr:y>
    </cdr:from>
    <cdr:to>
      <cdr:x>0.98433</cdr:x>
      <cdr:y>0.54126</cdr:y>
    </cdr:to>
    <cdr:sp macro="" textlink="">
      <cdr:nvSpPr>
        <cdr:cNvPr id="3" name="Oval 2"/>
        <cdr:cNvSpPr/>
      </cdr:nvSpPr>
      <cdr:spPr>
        <a:xfrm xmlns:a="http://schemas.openxmlformats.org/drawingml/2006/main">
          <a:off x="4191000" y="1676400"/>
          <a:ext cx="1134396" cy="262054"/>
        </a:xfrm>
        <a:prstGeom xmlns:a="http://schemas.openxmlformats.org/drawingml/2006/main" prst="ellipse">
          <a:avLst/>
        </a:prstGeom>
        <a:noFill xmlns:a="http://schemas.openxmlformats.org/drawingml/2006/main"/>
        <a:ln xmlns:a="http://schemas.openxmlformats.org/drawingml/2006/main">
          <a:solidFill>
            <a:srgbClr val="008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0.77465</cdr:x>
      <cdr:y>0.59574</cdr:y>
    </cdr:from>
    <cdr:to>
      <cdr:x>0.98433</cdr:x>
      <cdr:y>0.66892</cdr:y>
    </cdr:to>
    <cdr:sp macro="" textlink="">
      <cdr:nvSpPr>
        <cdr:cNvPr id="4" name="Oval 3"/>
        <cdr:cNvSpPr/>
      </cdr:nvSpPr>
      <cdr:spPr>
        <a:xfrm xmlns:a="http://schemas.openxmlformats.org/drawingml/2006/main">
          <a:off x="4191000" y="2133600"/>
          <a:ext cx="1134396" cy="262054"/>
        </a:xfrm>
        <a:prstGeom xmlns:a="http://schemas.openxmlformats.org/drawingml/2006/main" prst="ellipse">
          <a:avLst/>
        </a:prstGeom>
        <a:noFill xmlns:a="http://schemas.openxmlformats.org/drawingml/2006/main"/>
        <a:ln xmlns:a="http://schemas.openxmlformats.org/drawingml/2006/main">
          <a:solidFill>
            <a:srgbClr val="008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11" charset="-128"/>
                <a:cs typeface="+mn-cs"/>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11" charset="-128"/>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11" charset="-128"/>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34" charset="-128"/>
                <a:cs typeface="ＭＳ Ｐゴシック" pitchFamily="34" charset="-128"/>
              </a:defRPr>
            </a:lvl1pPr>
          </a:lstStyle>
          <a:p>
            <a:pPr>
              <a:defRPr/>
            </a:pPr>
            <a:fld id="{6B494DFA-F14B-D046-A3D0-662D0F8CAD53}" type="slidenum">
              <a:rPr lang="en-US"/>
              <a:pPr>
                <a:defRPr/>
              </a:pPr>
              <a:t>‹#›</a:t>
            </a:fld>
            <a:endParaRPr lang="en-US"/>
          </a:p>
        </p:txBody>
      </p:sp>
    </p:spTree>
    <p:extLst>
      <p:ext uri="{BB962C8B-B14F-4D97-AF65-F5344CB8AC3E}">
        <p14:creationId xmlns:p14="http://schemas.microsoft.com/office/powerpoint/2010/main" val="25839401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pitchFamily="-111" charset="0"/>
        <a:ea typeface="ヒラギノ角ゴ Pro W3"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goal is not</a:t>
            </a:r>
            <a:r>
              <a:rPr lang="en-US" baseline="0" dirty="0" smtClean="0"/>
              <a:t> compliance it is student achievement BOTH good instruction and good behavior management are needed. </a:t>
            </a:r>
            <a:endParaRPr lang="en-US" dirty="0"/>
          </a:p>
        </p:txBody>
      </p:sp>
      <p:sp>
        <p:nvSpPr>
          <p:cNvPr id="4" name="Slide Number Placeholder 3"/>
          <p:cNvSpPr>
            <a:spLocks noGrp="1"/>
          </p:cNvSpPr>
          <p:nvPr>
            <p:ph type="sldNum" sz="quarter" idx="10"/>
          </p:nvPr>
        </p:nvSpPr>
        <p:spPr/>
        <p:txBody>
          <a:bodyPr/>
          <a:lstStyle/>
          <a:p>
            <a:fld id="{983E8C17-3928-BE4C-A20B-2D88B9987E7E}" type="slidenum">
              <a:rPr lang="en-US" smtClean="0"/>
              <a:pPr/>
              <a:t>5</a:t>
            </a:fld>
            <a:endParaRPr lang="en-US"/>
          </a:p>
        </p:txBody>
      </p:sp>
    </p:spTree>
    <p:extLst>
      <p:ext uri="{BB962C8B-B14F-4D97-AF65-F5344CB8AC3E}">
        <p14:creationId xmlns:p14="http://schemas.microsoft.com/office/powerpoint/2010/main" val="1389390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Click 1: </a:t>
            </a:r>
            <a:r>
              <a:rPr lang="en-US" dirty="0" smtClean="0"/>
              <a:t>There will</a:t>
            </a:r>
            <a:r>
              <a:rPr lang="en-US" baseline="0" dirty="0" smtClean="0"/>
              <a:t> be an initial training (today), followed by three skill-focused trainings, and ending with a final review.</a:t>
            </a:r>
          </a:p>
          <a:p>
            <a:r>
              <a:rPr lang="en-US" b="1" baseline="0" dirty="0" smtClean="0"/>
              <a:t>Click 2: </a:t>
            </a:r>
            <a:r>
              <a:rPr lang="en-US" baseline="0" dirty="0" smtClean="0"/>
              <a:t>In between each training event, we will collect data on your use of each skill and your students’ behavior</a:t>
            </a:r>
          </a:p>
          <a:p>
            <a:r>
              <a:rPr lang="en-US" b="1" baseline="0" dirty="0" smtClean="0"/>
              <a:t>Click 3: </a:t>
            </a:r>
            <a:r>
              <a:rPr lang="en-US" baseline="0" dirty="0" smtClean="0"/>
              <a:t>As we mentioned, you will be randomly assigned to a cohort group: groups 1 or 2.  We will communicate about this over email.</a:t>
            </a:r>
          </a:p>
          <a:p>
            <a:r>
              <a:rPr lang="en-US" b="1" baseline="0" dirty="0" smtClean="0"/>
              <a:t>Click 4: </a:t>
            </a:r>
            <a:r>
              <a:rPr lang="en-US" baseline="0" dirty="0" smtClean="0"/>
              <a:t>Group 1 will participate in training on specific praise.</a:t>
            </a:r>
          </a:p>
          <a:p>
            <a:r>
              <a:rPr lang="en-US" b="1" baseline="0" dirty="0" smtClean="0"/>
              <a:t>Click 5: </a:t>
            </a:r>
            <a:r>
              <a:rPr lang="en-US" baseline="0" dirty="0" smtClean="0"/>
              <a:t>Followed by prompts. </a:t>
            </a:r>
          </a:p>
          <a:p>
            <a:r>
              <a:rPr lang="en-US" b="1" baseline="0" dirty="0" smtClean="0"/>
              <a:t>Click 6: </a:t>
            </a:r>
            <a:r>
              <a:rPr lang="en-US" baseline="0" dirty="0" smtClean="0"/>
              <a:t>Followed by </a:t>
            </a:r>
            <a:r>
              <a:rPr lang="en-US" baseline="0" dirty="0" err="1" smtClean="0"/>
              <a:t>OTRs</a:t>
            </a:r>
            <a:r>
              <a:rPr lang="en-US" baseline="0" dirty="0" smtClean="0"/>
              <a:t>.</a:t>
            </a:r>
          </a:p>
          <a:p>
            <a:r>
              <a:rPr lang="en-US" b="1" baseline="0" dirty="0" smtClean="0"/>
              <a:t>Click 7: </a:t>
            </a:r>
            <a:r>
              <a:rPr lang="en-US" baseline="0" dirty="0" smtClean="0"/>
              <a:t>Group 2 will participate in training on prompts.</a:t>
            </a:r>
          </a:p>
          <a:p>
            <a:r>
              <a:rPr lang="en-US" b="1" baseline="0" dirty="0" smtClean="0"/>
              <a:t>Click 8: </a:t>
            </a:r>
            <a:r>
              <a:rPr lang="en-US" baseline="0" dirty="0" smtClean="0"/>
              <a:t>Followed by </a:t>
            </a:r>
            <a:r>
              <a:rPr lang="en-US" baseline="0" dirty="0" err="1" smtClean="0"/>
              <a:t>OTRs</a:t>
            </a:r>
            <a:r>
              <a:rPr lang="en-US" baseline="0" dirty="0" smtClean="0"/>
              <a:t>. </a:t>
            </a:r>
          </a:p>
          <a:p>
            <a:r>
              <a:rPr lang="en-US" b="1" baseline="0" dirty="0" smtClean="0"/>
              <a:t>Click 9: </a:t>
            </a:r>
            <a:r>
              <a:rPr lang="en-US" baseline="0" dirty="0" smtClean="0"/>
              <a:t>Followed by specific praise.</a:t>
            </a:r>
          </a:p>
          <a:p>
            <a:r>
              <a:rPr lang="en-US" b="1" dirty="0" smtClean="0"/>
              <a:t>Click 10: </a:t>
            </a:r>
            <a:r>
              <a:rPr lang="en-US" dirty="0" smtClean="0"/>
              <a:t>Then,</a:t>
            </a:r>
            <a:r>
              <a:rPr lang="en-US" baseline="0" dirty="0" smtClean="0"/>
              <a:t> we will collect our last data, and both groups will participate in the final review training.</a:t>
            </a:r>
          </a:p>
          <a:p>
            <a:r>
              <a:rPr lang="en-US" b="1" baseline="0" dirty="0" smtClean="0"/>
              <a:t>Click 11: </a:t>
            </a:r>
            <a:r>
              <a:rPr lang="en-US" baseline="0" dirty="0" smtClean="0"/>
              <a:t>Remember, training dates have been scheduled throughout the year.  Please make every effort to attend these scheduled trainings.  If you do miss an event, we will work with you to make it up (either by attending the same event at another school or by receiving a 1:1 training with the same content).</a:t>
            </a:r>
          </a:p>
        </p:txBody>
      </p:sp>
      <p:sp>
        <p:nvSpPr>
          <p:cNvPr id="4" name="Slide Number Placeholder 3"/>
          <p:cNvSpPr>
            <a:spLocks noGrp="1"/>
          </p:cNvSpPr>
          <p:nvPr>
            <p:ph type="sldNum" sz="quarter" idx="10"/>
          </p:nvPr>
        </p:nvSpPr>
        <p:spPr/>
        <p:txBody>
          <a:bodyPr/>
          <a:lstStyle/>
          <a:p>
            <a:fld id="{64A8F508-39BA-F042-9536-61CBE42B1E1D}" type="slidenum">
              <a:rPr lang="en-US" smtClean="0">
                <a:solidFill>
                  <a:srgbClr val="000000"/>
                </a:solidFill>
              </a:rPr>
              <a:pPr/>
              <a:t>48</a:t>
            </a:fld>
            <a:endParaRPr lang="en-US">
              <a:solidFill>
                <a:srgbClr val="000000"/>
              </a:solidFill>
            </a:endParaRPr>
          </a:p>
        </p:txBody>
      </p:sp>
    </p:spTree>
    <p:extLst>
      <p:ext uri="{BB962C8B-B14F-4D97-AF65-F5344CB8AC3E}">
        <p14:creationId xmlns:p14="http://schemas.microsoft.com/office/powerpoint/2010/main" val="1827440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Paraphrase supporting studies…something like:</a:t>
            </a:r>
          </a:p>
          <a:p>
            <a:r>
              <a:rPr lang="en-US" dirty="0" smtClean="0"/>
              <a:t>“Praise is associated in increases in desired academic and social behaviors, as you can</a:t>
            </a:r>
            <a:r>
              <a:rPr lang="en-US" baseline="0" dirty="0" smtClean="0"/>
              <a:t> read from the specific skills included in the above studies.”</a:t>
            </a:r>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solidFill>
                  <a:srgbClr val="000000"/>
                </a:solidFill>
              </a:rPr>
              <a:pPr/>
              <a:t>58</a:t>
            </a:fld>
            <a:endParaRPr lang="en-US">
              <a:solidFill>
                <a:srgbClr val="000000"/>
              </a:solidFill>
            </a:endParaRPr>
          </a:p>
        </p:txBody>
      </p:sp>
    </p:spTree>
    <p:extLst>
      <p:ext uri="{BB962C8B-B14F-4D97-AF65-F5344CB8AC3E}">
        <p14:creationId xmlns:p14="http://schemas.microsoft.com/office/powerpoint/2010/main" val="992460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Paraphrase supporting studies…something like:</a:t>
            </a:r>
          </a:p>
          <a:p>
            <a:r>
              <a:rPr lang="en-US" dirty="0" smtClean="0"/>
              <a:t>“Specific</a:t>
            </a:r>
            <a:r>
              <a:rPr lang="en-US" baseline="0" dirty="0" smtClean="0"/>
              <a:t> praise is ideal, and combining praise with other strategies is also effective.”</a:t>
            </a:r>
          </a:p>
          <a:p>
            <a:endParaRPr lang="en-US" baseline="0" dirty="0" smtClean="0"/>
          </a:p>
          <a:p>
            <a:r>
              <a:rPr lang="en-US" baseline="0" dirty="0" smtClean="0"/>
              <a:t>“Now, we’re going to turn to a quick activity to make sure we can all identify good examples of specific praise.  If it’s a good example, show a thumbs up, and if it’s not an example show thumbs down.”</a:t>
            </a:r>
            <a:endParaRPr lang="en-US" dirty="0" smtClean="0"/>
          </a:p>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solidFill>
                  <a:srgbClr val="000000"/>
                </a:solidFill>
              </a:rPr>
              <a:pPr/>
              <a:t>59</a:t>
            </a:fld>
            <a:endParaRPr lang="en-US">
              <a:solidFill>
                <a:srgbClr val="000000"/>
              </a:solidFill>
            </a:endParaRPr>
          </a:p>
        </p:txBody>
      </p:sp>
    </p:spTree>
    <p:extLst>
      <p:ext uri="{BB962C8B-B14F-4D97-AF65-F5344CB8AC3E}">
        <p14:creationId xmlns:p14="http://schemas.microsoft.com/office/powerpoint/2010/main" val="1087115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we’re going to turn to a quick activity to make sure we can all identify good examples of specific praise.  If it’s a good example, show a thumbs up, and if it’s not an example show thumbs down.”</a:t>
            </a:r>
            <a:endParaRPr lang="en-US" dirty="0" smtClean="0"/>
          </a:p>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solidFill>
                  <a:srgbClr val="000000"/>
                </a:solidFill>
              </a:rPr>
              <a:pPr/>
              <a:t>60</a:t>
            </a:fld>
            <a:endParaRPr lang="en-US">
              <a:solidFill>
                <a:srgbClr val="000000"/>
              </a:solidFill>
            </a:endParaRPr>
          </a:p>
        </p:txBody>
      </p:sp>
    </p:spTree>
    <p:extLst>
      <p:ext uri="{BB962C8B-B14F-4D97-AF65-F5344CB8AC3E}">
        <p14:creationId xmlns:p14="http://schemas.microsoft.com/office/powerpoint/2010/main" val="1418720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we’re going to turn to a quick activity to make sure we can all identify good examples of specific praise.  If it’s a good example, show a thumbs up, and if it’s not an example show thumbs down.”</a:t>
            </a:r>
            <a:endParaRPr lang="en-US" dirty="0" smtClean="0"/>
          </a:p>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solidFill>
                  <a:srgbClr val="000000"/>
                </a:solidFill>
              </a:rPr>
              <a:pPr/>
              <a:t>61</a:t>
            </a:fld>
            <a:endParaRPr lang="en-US">
              <a:solidFill>
                <a:srgbClr val="000000"/>
              </a:solidFill>
            </a:endParaRPr>
          </a:p>
        </p:txBody>
      </p:sp>
    </p:spTree>
    <p:extLst>
      <p:ext uri="{BB962C8B-B14F-4D97-AF65-F5344CB8AC3E}">
        <p14:creationId xmlns:p14="http://schemas.microsoft.com/office/powerpoint/2010/main" val="732938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Paraphrase</a:t>
            </a:r>
            <a:r>
              <a:rPr lang="en-US" baseline="0" dirty="0" smtClean="0"/>
              <a:t> definition…something like:</a:t>
            </a:r>
          </a:p>
          <a:p>
            <a:r>
              <a:rPr lang="en-US" baseline="0" dirty="0" smtClean="0"/>
              <a:t>“With self-management, we manage our own behavior as we would someone else’s.  In other words, we do one behavior to make it more likely that another behavior will occur.  For example, we keep a to do list to increase the probability of doing things on our list.”  </a:t>
            </a:r>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solidFill>
                  <a:srgbClr val="000000"/>
                </a:solidFill>
              </a:rPr>
              <a:pPr/>
              <a:t>72</a:t>
            </a:fld>
            <a:endParaRPr lang="en-US">
              <a:solidFill>
                <a:srgbClr val="000000"/>
              </a:solidFill>
            </a:endParaRPr>
          </a:p>
        </p:txBody>
      </p:sp>
    </p:spTree>
    <p:extLst>
      <p:ext uri="{BB962C8B-B14F-4D97-AF65-F5344CB8AC3E}">
        <p14:creationId xmlns:p14="http://schemas.microsoft.com/office/powerpoint/2010/main" val="1121389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b="1">
              <a:latin typeface="Arial" pitchFamily="-1" charset="0"/>
              <a:ea typeface="ＭＳ Ｐゴシック" pitchFamily="34" charset="-128"/>
              <a:cs typeface="ＭＳ Ｐゴシック" pitchFamily="34" charset="-128"/>
            </a:endParaRPr>
          </a:p>
        </p:txBody>
      </p:sp>
      <p:sp>
        <p:nvSpPr>
          <p:cNvPr id="45060" name="Slide Number Placeholder 3"/>
          <p:cNvSpPr>
            <a:spLocks noGrp="1"/>
          </p:cNvSpPr>
          <p:nvPr>
            <p:ph type="sldNum" sz="quarter" idx="5"/>
          </p:nvPr>
        </p:nvSpPr>
        <p:spPr>
          <a:noFill/>
        </p:spPr>
        <p:txBody>
          <a:bodyPr/>
          <a:lstStyle/>
          <a:p>
            <a:fld id="{8F6A34D3-EECC-A94D-A31D-487B49FB859E}" type="slidenum">
              <a:rPr lang="en-US">
                <a:latin typeface="Arial" pitchFamily="-1" charset="0"/>
              </a:rPr>
              <a:pPr/>
              <a:t>78</a:t>
            </a:fld>
            <a:endParaRPr lang="en-US">
              <a:latin typeface="Arial" pitchFamily="-1" charset="0"/>
            </a:endParaRPr>
          </a:p>
        </p:txBody>
      </p:sp>
    </p:spTree>
    <p:extLst>
      <p:ext uri="{BB962C8B-B14F-4D97-AF65-F5344CB8AC3E}">
        <p14:creationId xmlns:p14="http://schemas.microsoft.com/office/powerpoint/2010/main" val="41066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smtClean="0">
                <a:ea typeface="ＭＳ Ｐゴシック" pitchFamily="34" charset="-128"/>
                <a:cs typeface="ＭＳ Ｐゴシック" pitchFamily="34" charset="-128"/>
              </a:rPr>
              <a:t>Teachers typically receive little pre- or in-service training in classroom management </a:t>
            </a:r>
          </a:p>
          <a:p>
            <a:pPr>
              <a:buFontTx/>
              <a:buNone/>
            </a:pPr>
            <a:r>
              <a:rPr lang="en-US" sz="2800" dirty="0" smtClean="0">
                <a:solidFill>
                  <a:srgbClr val="7F7F7F"/>
                </a:solidFill>
                <a:ea typeface="ＭＳ Ｐゴシック" pitchFamily="34" charset="-128"/>
                <a:cs typeface="ＭＳ Ｐゴシック" pitchFamily="34" charset="-128"/>
              </a:rPr>
              <a:t>	</a:t>
            </a:r>
            <a:r>
              <a:rPr lang="en-US" sz="2000" dirty="0" smtClean="0">
                <a:solidFill>
                  <a:srgbClr val="7F7F7F"/>
                </a:solidFill>
                <a:ea typeface="ＭＳ Ｐゴシック" pitchFamily="34" charset="-128"/>
                <a:cs typeface="ＭＳ Ｐゴシック" pitchFamily="34" charset="-128"/>
              </a:rPr>
              <a:t>(</a:t>
            </a:r>
            <a:r>
              <a:rPr lang="en-US" sz="2000" dirty="0" err="1" smtClean="0">
                <a:solidFill>
                  <a:srgbClr val="7F7F7F"/>
                </a:solidFill>
                <a:ea typeface="ＭＳ Ｐゴシック" pitchFamily="34" charset="-128"/>
                <a:cs typeface="ＭＳ Ｐゴシック" pitchFamily="34" charset="-128"/>
              </a:rPr>
              <a:t>Begeny</a:t>
            </a:r>
            <a:r>
              <a:rPr lang="en-US" sz="2000" dirty="0" smtClean="0">
                <a:solidFill>
                  <a:srgbClr val="7F7F7F"/>
                </a:solidFill>
                <a:ea typeface="ＭＳ Ｐゴシック" pitchFamily="34" charset="-128"/>
                <a:cs typeface="ＭＳ Ｐゴシック" pitchFamily="34" charset="-128"/>
              </a:rPr>
              <a:t> &amp; Martens, 2006; Freeman, </a:t>
            </a:r>
            <a:r>
              <a:rPr lang="en-US" sz="2000" dirty="0" err="1" smtClean="0">
                <a:solidFill>
                  <a:srgbClr val="7F7F7F"/>
                </a:solidFill>
                <a:ea typeface="ＭＳ Ｐゴシック" pitchFamily="34" charset="-128"/>
                <a:cs typeface="ＭＳ Ｐゴシック" pitchFamily="34" charset="-128"/>
              </a:rPr>
              <a:t>Simonsen</a:t>
            </a:r>
            <a:r>
              <a:rPr lang="en-US" sz="2000" dirty="0" smtClean="0">
                <a:solidFill>
                  <a:srgbClr val="7F7F7F"/>
                </a:solidFill>
                <a:ea typeface="ＭＳ Ｐゴシック" pitchFamily="34" charset="-128"/>
                <a:cs typeface="ＭＳ Ｐゴシック" pitchFamily="34" charset="-128"/>
              </a:rPr>
              <a:t>, </a:t>
            </a:r>
            <a:r>
              <a:rPr lang="en-US" sz="2000" dirty="0" err="1" smtClean="0">
                <a:solidFill>
                  <a:srgbClr val="7F7F7F"/>
                </a:solidFill>
                <a:ea typeface="ＭＳ Ｐゴシック" pitchFamily="34" charset="-128"/>
                <a:cs typeface="ＭＳ Ｐゴシック" pitchFamily="34" charset="-128"/>
              </a:rPr>
              <a:t>Briere</a:t>
            </a:r>
            <a:r>
              <a:rPr lang="en-US" sz="2000" dirty="0" smtClean="0">
                <a:solidFill>
                  <a:srgbClr val="7F7F7F"/>
                </a:solidFill>
                <a:ea typeface="ＭＳ Ｐゴシック" pitchFamily="34" charset="-128"/>
                <a:cs typeface="ＭＳ Ｐゴシック" pitchFamily="34" charset="-128"/>
              </a:rPr>
              <a:t>, &amp; </a:t>
            </a:r>
            <a:r>
              <a:rPr lang="en-US" sz="2000" dirty="0" err="1" smtClean="0">
                <a:solidFill>
                  <a:srgbClr val="7F7F7F"/>
                </a:solidFill>
                <a:ea typeface="ＭＳ Ｐゴシック" pitchFamily="34" charset="-128"/>
                <a:cs typeface="ＭＳ Ｐゴシック" pitchFamily="34" charset="-128"/>
              </a:rPr>
              <a:t>MacSuga</a:t>
            </a:r>
            <a:r>
              <a:rPr lang="en-US" sz="2000" dirty="0" smtClean="0">
                <a:solidFill>
                  <a:srgbClr val="7F7F7F"/>
                </a:solidFill>
                <a:ea typeface="ＭＳ Ｐゴシック" pitchFamily="34" charset="-128"/>
                <a:cs typeface="ＭＳ Ｐゴシック" pitchFamily="34" charset="-128"/>
              </a:rPr>
              <a:t>, in press; </a:t>
            </a:r>
            <a:r>
              <a:rPr lang="en-US" sz="2000" dirty="0" err="1" smtClean="0">
                <a:solidFill>
                  <a:srgbClr val="7F7F7F"/>
                </a:solidFill>
                <a:ea typeface="ＭＳ Ｐゴシック" pitchFamily="34" charset="-128"/>
                <a:cs typeface="ＭＳ Ｐゴシック" pitchFamily="34" charset="-128"/>
              </a:rPr>
              <a:t>Markow</a:t>
            </a:r>
            <a:r>
              <a:rPr lang="en-US" sz="2000" dirty="0" smtClean="0">
                <a:solidFill>
                  <a:srgbClr val="7F7F7F"/>
                </a:solidFill>
                <a:ea typeface="ＭＳ Ｐゴシック" pitchFamily="34" charset="-128"/>
                <a:cs typeface="ＭＳ Ｐゴシック" pitchFamily="34" charset="-128"/>
              </a:rPr>
              <a:t>, </a:t>
            </a:r>
            <a:r>
              <a:rPr lang="en-US" sz="2000" dirty="0" err="1" smtClean="0">
                <a:solidFill>
                  <a:srgbClr val="7F7F7F"/>
                </a:solidFill>
                <a:ea typeface="ＭＳ Ｐゴシック" pitchFamily="34" charset="-128"/>
                <a:cs typeface="ＭＳ Ｐゴシック" pitchFamily="34" charset="-128"/>
              </a:rPr>
              <a:t>Moessner</a:t>
            </a:r>
            <a:r>
              <a:rPr lang="en-US" sz="2000" dirty="0" smtClean="0">
                <a:solidFill>
                  <a:srgbClr val="7F7F7F"/>
                </a:solidFill>
                <a:ea typeface="ＭＳ Ｐゴシック" pitchFamily="34" charset="-128"/>
                <a:cs typeface="ＭＳ Ｐゴシック" pitchFamily="34" charset="-128"/>
              </a:rPr>
              <a:t>, &amp; Horowitz, 2006; Special Education Elementary Longitudinal Study, 2001, 2002, 2004; Wei, Darling-Hammond, &amp; </a:t>
            </a:r>
            <a:r>
              <a:rPr lang="en-US" sz="2000" dirty="0" err="1" smtClean="0">
                <a:solidFill>
                  <a:srgbClr val="7F7F7F"/>
                </a:solidFill>
                <a:ea typeface="ＭＳ Ｐゴシック" pitchFamily="34" charset="-128"/>
                <a:cs typeface="ＭＳ Ｐゴシック" pitchFamily="34" charset="-128"/>
              </a:rPr>
              <a:t>Adomson</a:t>
            </a:r>
            <a:r>
              <a:rPr lang="en-US" sz="2000" dirty="0" smtClean="0">
                <a:solidFill>
                  <a:srgbClr val="7F7F7F"/>
                </a:solidFill>
                <a:ea typeface="ＭＳ Ｐゴシック" pitchFamily="34" charset="-128"/>
                <a:cs typeface="ＭＳ Ｐゴシック" pitchFamily="34" charset="-128"/>
              </a:rPr>
              <a:t>, 2010)</a:t>
            </a:r>
            <a:endParaRPr lang="en-US" sz="2800" dirty="0" smtClean="0">
              <a:solidFill>
                <a:srgbClr val="7F7F7F"/>
              </a:solidFill>
              <a:ea typeface="ＭＳ Ｐゴシック" pitchFamily="34" charset="-128"/>
              <a:cs typeface="ＭＳ Ｐゴシック" pitchFamily="34" charset="-128"/>
            </a:endParaRPr>
          </a:p>
          <a:p>
            <a:endParaRPr lang="en-US" sz="1200" dirty="0" smtClean="0">
              <a:ea typeface="ＭＳ Ｐゴシック" pitchFamily="34" charset="-128"/>
              <a:cs typeface="ＭＳ Ｐゴシック" pitchFamily="34" charset="-128"/>
            </a:endParaRPr>
          </a:p>
          <a:p>
            <a:r>
              <a:rPr lang="en-US" sz="2400" b="1" dirty="0" smtClean="0">
                <a:ea typeface="ＭＳ Ｐゴシック" pitchFamily="34" charset="-128"/>
                <a:cs typeface="ＭＳ Ｐゴシック" pitchFamily="34" charset="-128"/>
              </a:rPr>
              <a:t>Multi-component training packages (didactic training + coaching + performance feedback + etc.) result in desired behavior change, especially when trained skills are effective</a:t>
            </a:r>
          </a:p>
          <a:p>
            <a:pPr marL="341313" lvl="1" indent="0">
              <a:buFontTx/>
              <a:buNone/>
            </a:pPr>
            <a:r>
              <a:rPr lang="en-US" sz="2000" dirty="0" smtClean="0">
                <a:solidFill>
                  <a:srgbClr val="7F7F7F"/>
                </a:solidFill>
              </a:rPr>
              <a:t>(Abbott et al., 1998; </a:t>
            </a:r>
            <a:r>
              <a:rPr lang="en-US" sz="2000" dirty="0" err="1" smtClean="0">
                <a:solidFill>
                  <a:srgbClr val="7F7F7F"/>
                </a:solidFill>
              </a:rPr>
              <a:t>Hiralall</a:t>
            </a:r>
            <a:r>
              <a:rPr lang="en-US" sz="2000" dirty="0" smtClean="0">
                <a:solidFill>
                  <a:srgbClr val="7F7F7F"/>
                </a:solidFill>
              </a:rPr>
              <a:t> &amp; Martens, 1998; Madsen, Becker, &amp; Thomas, 1968; </a:t>
            </a:r>
            <a:r>
              <a:rPr lang="en-US" sz="2000" dirty="0" err="1" smtClean="0">
                <a:solidFill>
                  <a:srgbClr val="7F7F7F"/>
                </a:solidFill>
              </a:rPr>
              <a:t>Simonsen</a:t>
            </a:r>
            <a:r>
              <a:rPr lang="en-US" sz="2000" dirty="0" smtClean="0">
                <a:solidFill>
                  <a:srgbClr val="7F7F7F"/>
                </a:solidFill>
              </a:rPr>
              <a:t>, </a:t>
            </a:r>
            <a:r>
              <a:rPr lang="en-US" sz="2000" dirty="0" err="1" smtClean="0">
                <a:solidFill>
                  <a:srgbClr val="7F7F7F"/>
                </a:solidFill>
              </a:rPr>
              <a:t>MacSuga</a:t>
            </a:r>
            <a:r>
              <a:rPr lang="en-US" sz="2000" dirty="0" smtClean="0">
                <a:solidFill>
                  <a:srgbClr val="7F7F7F"/>
                </a:solidFill>
              </a:rPr>
              <a:t>-Gage, </a:t>
            </a:r>
            <a:r>
              <a:rPr lang="en-US" sz="2000" dirty="0" err="1" smtClean="0">
                <a:solidFill>
                  <a:srgbClr val="7F7F7F"/>
                </a:solidFill>
              </a:rPr>
              <a:t>Briere</a:t>
            </a:r>
            <a:r>
              <a:rPr lang="en-US" sz="2000" dirty="0" smtClean="0">
                <a:solidFill>
                  <a:srgbClr val="7F7F7F"/>
                </a:solidFill>
              </a:rPr>
              <a:t>, Freeman, &amp; </a:t>
            </a:r>
            <a:r>
              <a:rPr lang="en-US" sz="2000" dirty="0" err="1" smtClean="0">
                <a:solidFill>
                  <a:srgbClr val="7F7F7F"/>
                </a:solidFill>
              </a:rPr>
              <a:t>Sugai</a:t>
            </a:r>
            <a:r>
              <a:rPr lang="en-US" sz="2000" dirty="0" smtClean="0">
                <a:solidFill>
                  <a:srgbClr val="7F7F7F"/>
                </a:solidFill>
              </a:rPr>
              <a:t>, in preparation; The Metropolitan Area Child Study Research Group &amp; Gorman-Smith, 2003; </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7</a:t>
            </a:fld>
            <a:endParaRPr lang="en-US"/>
          </a:p>
        </p:txBody>
      </p:sp>
    </p:spTree>
    <p:extLst>
      <p:ext uri="{BB962C8B-B14F-4D97-AF65-F5344CB8AC3E}">
        <p14:creationId xmlns:p14="http://schemas.microsoft.com/office/powerpoint/2010/main" val="2420931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11" charset="0"/>
                <a:ea typeface="ＭＳ Ｐゴシック" pitchFamily="-111" charset="-128"/>
                <a:cs typeface="ＭＳ Ｐゴシック" pitchFamily="-111" charset="-128"/>
              </a:rPr>
              <a:t>Scott, T. M., Alter, P. J., &amp; </a:t>
            </a:r>
            <a:r>
              <a:rPr lang="en-US" sz="1200" kern="1200" dirty="0" err="1" smtClean="0">
                <a:solidFill>
                  <a:schemeClr val="tx1"/>
                </a:solidFill>
                <a:effectLst/>
                <a:latin typeface="Arial" pitchFamily="-111" charset="0"/>
                <a:ea typeface="ＭＳ Ｐゴシック" pitchFamily="-111" charset="-128"/>
                <a:cs typeface="ＭＳ Ｐゴシック" pitchFamily="-111" charset="-128"/>
              </a:rPr>
              <a:t>Hirn</a:t>
            </a:r>
            <a:r>
              <a:rPr lang="en-US" sz="1200" kern="1200" dirty="0" smtClean="0">
                <a:solidFill>
                  <a:schemeClr val="tx1"/>
                </a:solidFill>
                <a:effectLst/>
                <a:latin typeface="Arial" pitchFamily="-111" charset="0"/>
                <a:ea typeface="ＭＳ Ｐゴシック" pitchFamily="-111" charset="-128"/>
                <a:cs typeface="ＭＳ Ｐゴシック" pitchFamily="-111" charset="-128"/>
              </a:rPr>
              <a:t>, R. (2011). An examination of typical classroom context and instruction for students with and with­ out behavioral disorders. </a:t>
            </a:r>
            <a:r>
              <a:rPr lang="en-US" sz="1200" i="1" kern="1200" dirty="0" smtClean="0">
                <a:solidFill>
                  <a:schemeClr val="tx1"/>
                </a:solidFill>
                <a:effectLst/>
                <a:latin typeface="Arial" pitchFamily="-111" charset="0"/>
                <a:ea typeface="ＭＳ Ｐゴシック" pitchFamily="-111" charset="-128"/>
                <a:cs typeface="ＭＳ Ｐゴシック" pitchFamily="-111" charset="-128"/>
              </a:rPr>
              <a:t>Education and Treatment of Children, 34, </a:t>
            </a:r>
            <a:r>
              <a:rPr lang="en-US" sz="1200" kern="1200" dirty="0" smtClean="0">
                <a:solidFill>
                  <a:schemeClr val="tx1"/>
                </a:solidFill>
                <a:effectLst/>
                <a:latin typeface="Arial" pitchFamily="-111" charset="0"/>
                <a:ea typeface="ＭＳ Ｐゴシック" pitchFamily="-111" charset="-128"/>
                <a:cs typeface="ＭＳ Ｐゴシック" pitchFamily="-111" charset="-128"/>
              </a:rPr>
              <a:t>619-642.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11" charset="0"/>
                <a:ea typeface="ＭＳ Ｐゴシック" pitchFamily="-111" charset="-128"/>
                <a:cs typeface="ＭＳ Ｐゴシック" pitchFamily="-111" charset="-128"/>
              </a:rPr>
              <a:t>Calculated rate from Pas et al. by taking mean counts and dividing by 15 min. AND, for Pas,  Corrective/Reprimand</a:t>
            </a:r>
            <a:r>
              <a:rPr lang="en-US" sz="1200" kern="1200" baseline="0" dirty="0" smtClean="0">
                <a:solidFill>
                  <a:schemeClr val="tx1"/>
                </a:solidFill>
                <a:effectLst/>
                <a:latin typeface="Arial" pitchFamily="-111" charset="0"/>
                <a:ea typeface="ＭＳ Ｐゴシック" pitchFamily="-111" charset="-128"/>
                <a:cs typeface="ＭＳ Ｐゴシック" pitchFamily="-111" charset="-128"/>
              </a:rPr>
              <a:t> = </a:t>
            </a:r>
            <a:r>
              <a:rPr lang="en-US" sz="1200" dirty="0" smtClean="0">
                <a:latin typeface="Arial"/>
                <a:cs typeface="Arial"/>
              </a:rPr>
              <a:t>(disapproval + reactive)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9</a:t>
            </a:fld>
            <a:endParaRPr lang="en-US"/>
          </a:p>
        </p:txBody>
      </p:sp>
    </p:spTree>
    <p:extLst>
      <p:ext uri="{BB962C8B-B14F-4D97-AF65-F5344CB8AC3E}">
        <p14:creationId xmlns:p14="http://schemas.microsoft.com/office/powerpoint/2010/main" val="464199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10</a:t>
            </a:fld>
            <a:endParaRPr lang="en-US"/>
          </a:p>
        </p:txBody>
      </p:sp>
    </p:spTree>
    <p:extLst>
      <p:ext uri="{BB962C8B-B14F-4D97-AF65-F5344CB8AC3E}">
        <p14:creationId xmlns:p14="http://schemas.microsoft.com/office/powerpoint/2010/main" val="47002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29</a:t>
            </a:fld>
            <a:endParaRPr lang="en-US"/>
          </a:p>
        </p:txBody>
      </p:sp>
    </p:spTree>
    <p:extLst>
      <p:ext uri="{BB962C8B-B14F-4D97-AF65-F5344CB8AC3E}">
        <p14:creationId xmlns:p14="http://schemas.microsoft.com/office/powerpoint/2010/main" val="3396451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a:t>
            </a:r>
            <a:r>
              <a:rPr lang="en-US" baseline="0" dirty="0" smtClean="0"/>
              <a:t> your school provide additional supports for new teachers? Is there a plan for addressing staff turnover? Is there a way to intensify coaching supports in your school?</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31</a:t>
            </a:fld>
            <a:endParaRPr lang="en-US"/>
          </a:p>
        </p:txBody>
      </p:sp>
    </p:spTree>
    <p:extLst>
      <p:ext uri="{BB962C8B-B14F-4D97-AF65-F5344CB8AC3E}">
        <p14:creationId xmlns:p14="http://schemas.microsoft.com/office/powerpoint/2010/main" val="62584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a:t>
            </a:r>
            <a:r>
              <a:rPr lang="en-US" baseline="0" dirty="0" smtClean="0"/>
              <a:t> your school provide additional supports for new teachers? Is there a plan for addressing staff turnover? Is there a way to intensify coaching supports in your school?</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33</a:t>
            </a:fld>
            <a:endParaRPr lang="en-US"/>
          </a:p>
        </p:txBody>
      </p:sp>
    </p:spTree>
    <p:extLst>
      <p:ext uri="{BB962C8B-B14F-4D97-AF65-F5344CB8AC3E}">
        <p14:creationId xmlns:p14="http://schemas.microsoft.com/office/powerpoint/2010/main" val="2074386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ea typeface="ＭＳ Ｐゴシック" pitchFamily="-107" charset="-128"/>
                <a:cs typeface="ＭＳ Ｐゴシック" pitchFamily="-107" charset="-128"/>
              </a:rPr>
              <a:t>Self-management interventions </a:t>
            </a:r>
          </a:p>
          <a:p>
            <a:pPr lvl="1">
              <a:defRPr/>
            </a:pPr>
            <a:r>
              <a:rPr lang="en-US" dirty="0" smtClean="0"/>
              <a:t>are related to desired behavior changes in </a:t>
            </a:r>
            <a:r>
              <a:rPr lang="en-US" b="1" i="1" dirty="0" smtClean="0"/>
              <a:t>adults </a:t>
            </a:r>
            <a:r>
              <a:rPr lang="en-US" dirty="0" smtClean="0"/>
              <a:t>who are obese, have asthma, have depression, and experience insomnia</a:t>
            </a:r>
          </a:p>
          <a:p>
            <a:pPr lvl="1">
              <a:defRPr/>
            </a:pPr>
            <a:r>
              <a:rPr lang="en-US" dirty="0" smtClean="0">
                <a:solidFill>
                  <a:srgbClr val="7F7F7F"/>
                </a:solidFill>
              </a:rPr>
              <a:t>	(</a:t>
            </a:r>
            <a:r>
              <a:rPr lang="en-US" dirty="0" err="1" smtClean="0"/>
              <a:t>Caplin</a:t>
            </a:r>
            <a:r>
              <a:rPr lang="en-US" dirty="0" smtClean="0"/>
              <a:t> &amp; </a:t>
            </a:r>
            <a:r>
              <a:rPr lang="en-US" dirty="0" err="1" smtClean="0"/>
              <a:t>Creer</a:t>
            </a:r>
            <a:r>
              <a:rPr lang="en-US" dirty="0" smtClean="0"/>
              <a:t>, 2001; </a:t>
            </a:r>
            <a:r>
              <a:rPr lang="en-US" dirty="0" err="1" smtClean="0"/>
              <a:t>Creer</a:t>
            </a:r>
            <a:r>
              <a:rPr lang="en-US" dirty="0" smtClean="0"/>
              <a:t>, </a:t>
            </a:r>
            <a:r>
              <a:rPr lang="en-US" dirty="0" err="1" smtClean="0"/>
              <a:t>Caplin</a:t>
            </a:r>
            <a:r>
              <a:rPr lang="en-US" dirty="0" smtClean="0"/>
              <a:t>, &amp; Holroyd, 2005; </a:t>
            </a:r>
            <a:r>
              <a:rPr lang="en-US" dirty="0" err="1" smtClean="0"/>
              <a:t>Creti</a:t>
            </a:r>
            <a:r>
              <a:rPr lang="en-US" dirty="0" smtClean="0"/>
              <a:t>, </a:t>
            </a:r>
            <a:r>
              <a:rPr lang="en-US" dirty="0" err="1" smtClean="0"/>
              <a:t>Libman</a:t>
            </a:r>
            <a:r>
              <a:rPr lang="en-US" dirty="0" smtClean="0"/>
              <a:t>, </a:t>
            </a:r>
            <a:r>
              <a:rPr lang="en-US" dirty="0" err="1" smtClean="0"/>
              <a:t>Bailes</a:t>
            </a:r>
            <a:r>
              <a:rPr lang="en-US" dirty="0" smtClean="0"/>
              <a:t>, &amp; </a:t>
            </a:r>
            <a:r>
              <a:rPr lang="en-US" dirty="0" err="1" smtClean="0"/>
              <a:t>Frichman</a:t>
            </a:r>
            <a:r>
              <a:rPr lang="en-US" dirty="0" smtClean="0"/>
              <a:t>, 2005; </a:t>
            </a:r>
            <a:r>
              <a:rPr lang="en-US" dirty="0" err="1" smtClean="0"/>
              <a:t>Ngamvitroj</a:t>
            </a:r>
            <a:r>
              <a:rPr lang="en-US" dirty="0" smtClean="0"/>
              <a:t> &amp; Kang, 2007Donaldson &amp; Norman, 2009; </a:t>
            </a:r>
            <a:r>
              <a:rPr lang="en-US" dirty="0" err="1" smtClean="0"/>
              <a:t>Rokke</a:t>
            </a:r>
            <a:r>
              <a:rPr lang="en-US" dirty="0" smtClean="0"/>
              <a:t>, </a:t>
            </a:r>
            <a:r>
              <a:rPr lang="en-US" dirty="0" err="1" smtClean="0"/>
              <a:t>Tomhave</a:t>
            </a:r>
            <a:r>
              <a:rPr lang="en-US" dirty="0" smtClean="0"/>
              <a:t>, &amp; </a:t>
            </a:r>
            <a:r>
              <a:rPr lang="en-US" dirty="0" err="1" smtClean="0"/>
              <a:t>Jocic</a:t>
            </a:r>
            <a:r>
              <a:rPr lang="en-US" dirty="0" smtClean="0"/>
              <a:t>, 2000</a:t>
            </a:r>
            <a:r>
              <a:rPr lang="en-US" dirty="0" smtClean="0">
                <a:solidFill>
                  <a:srgbClr val="7F7F7F"/>
                </a:solidFill>
              </a:rPr>
              <a:t>)</a:t>
            </a:r>
            <a:endParaRPr lang="en-US" dirty="0" smtClean="0"/>
          </a:p>
          <a:p>
            <a:pPr lvl="1">
              <a:defRPr/>
            </a:pPr>
            <a:r>
              <a:rPr lang="en-US" dirty="0" smtClean="0"/>
              <a:t>result in better instructional decisions</a:t>
            </a:r>
          </a:p>
          <a:p>
            <a:pPr lvl="1">
              <a:defRPr/>
            </a:pPr>
            <a:r>
              <a:rPr lang="en-US" dirty="0" smtClean="0">
                <a:solidFill>
                  <a:srgbClr val="7F7F7F"/>
                </a:solidFill>
              </a:rPr>
              <a:t>	(</a:t>
            </a:r>
            <a:r>
              <a:rPr lang="en-US" dirty="0" err="1" smtClean="0"/>
              <a:t>Allinder</a:t>
            </a:r>
            <a:r>
              <a:rPr lang="en-US" dirty="0" smtClean="0"/>
              <a:t>, </a:t>
            </a:r>
            <a:r>
              <a:rPr lang="en-US" dirty="0" err="1" smtClean="0"/>
              <a:t>Bolling</a:t>
            </a:r>
            <a:r>
              <a:rPr lang="en-US" dirty="0" smtClean="0"/>
              <a:t>, Oats, &amp;Gagnon, 2000; Liberty, Heller, &amp; </a:t>
            </a:r>
            <a:r>
              <a:rPr lang="en-US" dirty="0" err="1" smtClean="0"/>
              <a:t>D’Huyvetters</a:t>
            </a:r>
            <a:r>
              <a:rPr lang="en-US" dirty="0" smtClean="0"/>
              <a:t>, 1986)</a:t>
            </a:r>
          </a:p>
          <a:p>
            <a:pPr lvl="1">
              <a:defRPr/>
            </a:pPr>
            <a:r>
              <a:rPr lang="en-US" dirty="0" smtClean="0"/>
              <a:t>result in increases in teachers’ use of praise</a:t>
            </a:r>
          </a:p>
          <a:p>
            <a:pPr lvl="1">
              <a:defRPr/>
            </a:pPr>
            <a:r>
              <a:rPr lang="en-US" dirty="0" smtClean="0">
                <a:solidFill>
                  <a:srgbClr val="7F7F7F"/>
                </a:solidFill>
              </a:rPr>
              <a:t>	(</a:t>
            </a:r>
            <a:r>
              <a:rPr lang="en-US" dirty="0" smtClean="0"/>
              <a:t>Keller, Brady, &amp; Taylor, 2005; Sutherland &amp; </a:t>
            </a:r>
            <a:r>
              <a:rPr lang="en-US" dirty="0" err="1" smtClean="0"/>
              <a:t>Wehby</a:t>
            </a:r>
            <a:r>
              <a:rPr lang="en-US" dirty="0" smtClean="0"/>
              <a:t>, 2001; Workman, Watson, &amp; Helton, 1982). </a:t>
            </a:r>
            <a:endParaRPr lang="en-US" dirty="0" smtClean="0">
              <a:solidFill>
                <a:srgbClr val="7F7F7F"/>
              </a:solidFill>
            </a:endParaRPr>
          </a:p>
          <a:p>
            <a:pPr>
              <a:defRPr/>
            </a:pPr>
            <a:endParaRPr lang="en-US" dirty="0"/>
          </a:p>
        </p:txBody>
      </p:sp>
      <p:sp>
        <p:nvSpPr>
          <p:cNvPr id="37892" name="Slide Number Placeholder 3"/>
          <p:cNvSpPr>
            <a:spLocks noGrp="1"/>
          </p:cNvSpPr>
          <p:nvPr>
            <p:ph type="sldNum" sz="quarter" idx="5"/>
          </p:nvPr>
        </p:nvSpPr>
        <p:spPr>
          <a:noFill/>
        </p:spPr>
        <p:txBody>
          <a:bodyPr/>
          <a:lstStyle/>
          <a:p>
            <a:fld id="{B122DD71-F845-BA45-864D-076F38873E23}" type="slidenum">
              <a:rPr lang="en-US" smtClean="0">
                <a:solidFill>
                  <a:srgbClr val="000000"/>
                </a:solidFill>
                <a:latin typeface="Arial" pitchFamily="-1" charset="0"/>
              </a:rPr>
              <a:pPr/>
              <a:t>43</a:t>
            </a:fld>
            <a:endParaRPr lang="en-US" smtClean="0">
              <a:solidFill>
                <a:srgbClr val="000000"/>
              </a:solidFill>
              <a:latin typeface="Arial" pitchFamily="-1" charset="0"/>
            </a:endParaRPr>
          </a:p>
        </p:txBody>
      </p:sp>
    </p:spTree>
    <p:extLst>
      <p:ext uri="{BB962C8B-B14F-4D97-AF65-F5344CB8AC3E}">
        <p14:creationId xmlns:p14="http://schemas.microsoft.com/office/powerpoint/2010/main" val="555599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JEN</a:t>
            </a:r>
            <a:r>
              <a:rPr lang="en-US" baseline="0" dirty="0" smtClean="0"/>
              <a:t> STARTS HERE</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47</a:t>
            </a:fld>
            <a:endParaRPr lang="en-US"/>
          </a:p>
        </p:txBody>
      </p:sp>
    </p:spTree>
    <p:extLst>
      <p:ext uri="{BB962C8B-B14F-4D97-AF65-F5344CB8AC3E}">
        <p14:creationId xmlns:p14="http://schemas.microsoft.com/office/powerpoint/2010/main" val="1536136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885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2C5008-AB7B-AB42-A727-CE4E608DB9D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7E6862-2909-4148-9CB5-8581C50A68F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9C427-717D-2C4F-95E6-C204D63E61D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E738-DA74-0149-BD41-C64EA944999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150C34-BE1A-0641-974D-4003F0630392}"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D2DE0C-A8AB-0D44-9A83-211C075679E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885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C5008-AB7B-AB42-A727-CE4E608DB9D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5684B-C5FE-3446-BC1F-1B99D803300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1D6432-C01D-AC47-9AD7-6EB8FE99398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387D02-3003-D544-A5CF-13AFB0358EC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EA37F6-BE4F-F943-9A78-246F72295F9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15684B-C5FE-3446-BC1F-1B99D803300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F62E826-4B12-9942-9467-14B24F585C2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0000A63-6074-C244-9241-979DE5C1A91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7E357E-D949-3041-A7D0-5950807E337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2EC21-B75A-8641-A7FF-27B7A4760A6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7E6862-2909-4148-9CB5-8581C50A68F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9C427-717D-2C4F-95E6-C204D63E61D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3FE738-DA74-0149-BD41-C64EA944999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150C34-BE1A-0641-974D-4003F06303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D2DE0C-A8AB-0D44-9A83-211C075679E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a:spcBef>
                <a:spcPts val="2000"/>
              </a:spcBef>
              <a:buClr>
                <a:srgbClr val="2C7C9F">
                  <a:lumMod val="60000"/>
                  <a:lumOff val="40000"/>
                </a:srgbClr>
              </a:buClr>
              <a:buSzPct val="110000"/>
              <a:buFont typeface="Wingdings 2" pitchFamily="18" charset="2"/>
              <a:buNone/>
            </a:pPr>
            <a:endParaRPr sz="3200">
              <a:solidFill>
                <a:prstClr val="black">
                  <a:lumMod val="65000"/>
                  <a:lumOff val="35000"/>
                </a:prstClr>
              </a:solidFill>
              <a:latin typeface="News Gothic MT"/>
              <a:ea typeface=""/>
              <a:cs typeface=""/>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EA2C5008-AB7B-AB42-A727-CE4E608DB9D7}" type="slidenum">
              <a:rPr lang="en-US" smtClean="0">
                <a:solidFill>
                  <a:prstClr val="white"/>
                </a:solidFill>
              </a:rPr>
              <a:pPr>
                <a:defRPr/>
              </a:pPr>
              <a:t>‹#›</a:t>
            </a:fld>
            <a:endParaRPr lang="en-US">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D6432-C01D-AC47-9AD7-6EB8FE99398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5A15684B-C5FE-3446-BC1F-1B99D803300B}" type="slidenum">
              <a:rPr lang="en-US" smtClean="0">
                <a:solidFill>
                  <a:prstClr val="white"/>
                </a:solidFill>
              </a:rPr>
              <a:pPr>
                <a:defRPr/>
              </a:pPr>
              <a:t>‹#›</a:t>
            </a:fld>
            <a:endParaRPr lang="en-US">
              <a:solidFill>
                <a:prstClr val="white"/>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2923FEAF-BF7F-2441-94EA-649A365A9601}" type="slidenum">
              <a:rPr lang="en-US" smtClean="0">
                <a:solidFill>
                  <a:prstClr val="white"/>
                </a:solidFill>
              </a:rPr>
              <a:pPr>
                <a:defRPr/>
              </a:pPr>
              <a:t>‹#›</a:t>
            </a:fld>
            <a:endParaRPr lang="en-US">
              <a:solidFill>
                <a:prstClr val="white"/>
              </a:solidFil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3E1D6432-C01D-AC47-9AD7-6EB8FE993985}" type="slidenum">
              <a:rPr lang="en-US" smtClean="0">
                <a:solidFill>
                  <a:prstClr val="white"/>
                </a:solidFill>
              </a:rPr>
              <a:pPr>
                <a:defRPr/>
              </a:pPr>
              <a:t>‹#›</a:t>
            </a:fld>
            <a:endParaRPr lang="en-US">
              <a:solidFill>
                <a:prstClr val="whit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pPr>
              <a:defRPr/>
            </a:pPr>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86387D02-3003-D544-A5CF-13AFB0358EC5}" type="slidenum">
              <a:rPr lang="en-US" smtClean="0">
                <a:solidFill>
                  <a:prstClr val="white"/>
                </a:solidFill>
              </a:rPr>
              <a:pPr>
                <a:defRPr/>
              </a:pPr>
              <a:t>‹#›</a:t>
            </a:fld>
            <a:endParaRPr lang="en-US">
              <a:solidFill>
                <a:prstClr val="white"/>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pPr>
              <a:defRPr/>
            </a:pPr>
            <a:endParaRPr lang="en-US">
              <a:solidFill>
                <a:prstClr val="white"/>
              </a:solidFill>
            </a:endParaRPr>
          </a:p>
        </p:txBody>
      </p:sp>
      <p:sp>
        <p:nvSpPr>
          <p:cNvPr id="8" name="Footer Placeholder 7"/>
          <p:cNvSpPr>
            <a:spLocks noGrp="1"/>
          </p:cNvSpPr>
          <p:nvPr>
            <p:ph type="ftr" sz="quarter" idx="11"/>
          </p:nvPr>
        </p:nvSpPr>
        <p:spPr/>
        <p:txBody>
          <a:bodyPr/>
          <a:lstStyle/>
          <a:p>
            <a:pPr>
              <a:defRPr/>
            </a:pPr>
            <a:endParaRPr lang="en-US">
              <a:solidFill>
                <a:prstClr val="white"/>
              </a:solidFill>
            </a:endParaRPr>
          </a:p>
        </p:txBody>
      </p:sp>
      <p:sp>
        <p:nvSpPr>
          <p:cNvPr id="9" name="Slide Number Placeholder 8"/>
          <p:cNvSpPr>
            <a:spLocks noGrp="1"/>
          </p:cNvSpPr>
          <p:nvPr>
            <p:ph type="sldNum" sz="quarter" idx="12"/>
          </p:nvPr>
        </p:nvSpPr>
        <p:spPr/>
        <p:txBody>
          <a:bodyPr/>
          <a:lstStyle/>
          <a:p>
            <a:pPr>
              <a:defRPr/>
            </a:pPr>
            <a:fld id="{88EA37F6-BE4F-F943-9A78-246F72295F9A}" type="slidenum">
              <a:rPr lang="en-US" smtClean="0">
                <a:solidFill>
                  <a:prstClr val="white"/>
                </a:solidFill>
              </a:rPr>
              <a:pPr>
                <a:defRPr/>
              </a:pPr>
              <a:t>‹#›</a:t>
            </a:fld>
            <a:endParaRPr lang="en-US">
              <a:solidFill>
                <a:prstClr val="white"/>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endParaRPr 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p>
            <a:pPr>
              <a:defRPr/>
            </a:pPr>
            <a:fld id="{AF62E826-4B12-9942-9467-14B24F585C27}" type="slidenum">
              <a:rPr lang="en-US" smtClean="0">
                <a:solidFill>
                  <a:prstClr val="white"/>
                </a:solidFill>
              </a:rPr>
              <a:pPr>
                <a:defRPr/>
              </a:pPr>
              <a:t>‹#›</a:t>
            </a:fld>
            <a:endParaRPr lang="en-US">
              <a:solidFill>
                <a:prstClr val="white"/>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white"/>
              </a:solidFill>
            </a:endParaRPr>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
        <p:nvSpPr>
          <p:cNvPr id="4" name="Slide Number Placeholder 3"/>
          <p:cNvSpPr>
            <a:spLocks noGrp="1"/>
          </p:cNvSpPr>
          <p:nvPr>
            <p:ph type="sldNum" sz="quarter" idx="12"/>
          </p:nvPr>
        </p:nvSpPr>
        <p:spPr/>
        <p:txBody>
          <a:bodyPr/>
          <a:lstStyle/>
          <a:p>
            <a:pPr>
              <a:defRPr/>
            </a:pPr>
            <a:fld id="{20000A63-6074-C244-9241-979DE5C1A913}" type="slidenum">
              <a:rPr lang="en-US" smtClean="0">
                <a:solidFill>
                  <a:prstClr val="white"/>
                </a:solidFill>
              </a:rPr>
              <a:pPr>
                <a:defRPr/>
              </a:pPr>
              <a:t>‹#›</a:t>
            </a:fld>
            <a:endParaRPr lang="en-US">
              <a:solidFill>
                <a:prstClr val="white"/>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907E357E-D949-3041-A7D0-5950807E337E}" type="slidenum">
              <a:rPr lang="en-US" smtClean="0">
                <a:solidFill>
                  <a:prstClr val="white"/>
                </a:solidFill>
              </a:rPr>
              <a:pPr>
                <a:defRPr/>
              </a:pPr>
              <a:t>‹#›</a:t>
            </a:fld>
            <a:endParaRPr lang="en-US">
              <a:solidFill>
                <a:prstClr val="white"/>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98F2EC21-B75A-8641-A7FF-27B7A4760A6E}" type="slidenum">
              <a:rPr lang="en-US" smtClean="0">
                <a:solidFill>
                  <a:prstClr val="white"/>
                </a:solidFill>
              </a:rPr>
              <a:pPr>
                <a:defRPr/>
              </a:pPr>
              <a:t>‹#›</a:t>
            </a:fld>
            <a:endParaRPr lang="en-US">
              <a:solidFill>
                <a:prstClr val="white"/>
              </a:solidFill>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4C7E6862-2909-4148-9CB5-8581C50A68FA}" type="slidenum">
              <a:rPr lang="en-US" smtClean="0">
                <a:solidFill>
                  <a:prstClr val="white"/>
                </a:solidFill>
              </a:rPr>
              <a:pPr>
                <a:defRPr/>
              </a:pPr>
              <a:t>‹#›</a:t>
            </a:fld>
            <a:endParaRPr 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387D02-3003-D544-A5CF-13AFB0358EC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0DC9C427-717D-2C4F-95E6-C204D63E61D5}" type="slidenum">
              <a:rPr lang="en-US" smtClean="0">
                <a:solidFill>
                  <a:prstClr val="white"/>
                </a:solidFill>
              </a:rPr>
              <a:pPr>
                <a:defRPr/>
              </a:pPr>
              <a:t>‹#›</a:t>
            </a:fld>
            <a:endParaRPr lang="en-US">
              <a:solidFill>
                <a:prstClr val="white"/>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EA37F6-BE4F-F943-9A78-246F72295F9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62E826-4B12-9942-9467-14B24F585C2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0000A63-6074-C244-9241-979DE5C1A91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7E357E-D949-3041-A7D0-5950807E337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F2EC21-B75A-8641-A7FF-27B7A4760A6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1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11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34" charset="-128"/>
                <a:cs typeface="ＭＳ Ｐゴシック" pitchFamily="34" charset="-128"/>
              </a:defRPr>
            </a:lvl1pPr>
          </a:lstStyle>
          <a:p>
            <a:pPr>
              <a:defRPr/>
            </a:pPr>
            <a:fld id="{2923FEAF-BF7F-2441-94EA-649A365A96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ctr" rtl="0" eaLnBrk="0" fontAlgn="base" hangingPunct="0">
        <a:spcBef>
          <a:spcPct val="0"/>
        </a:spcBef>
        <a:spcAft>
          <a:spcPct val="0"/>
        </a:spcAft>
        <a:defRPr sz="4400" b="0" i="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Britannic Bold" pitchFamily="-111" charset="0"/>
        </a:defRPr>
      </a:lvl6pPr>
      <a:lvl7pPr marL="914400" algn="ctr" rtl="0" fontAlgn="base">
        <a:spcBef>
          <a:spcPct val="0"/>
        </a:spcBef>
        <a:spcAft>
          <a:spcPct val="0"/>
        </a:spcAft>
        <a:defRPr sz="4400">
          <a:solidFill>
            <a:schemeClr val="tx2"/>
          </a:solidFill>
          <a:latin typeface="Britannic Bold" pitchFamily="-111" charset="0"/>
        </a:defRPr>
      </a:lvl7pPr>
      <a:lvl8pPr marL="1371600" algn="ctr" rtl="0" fontAlgn="base">
        <a:spcBef>
          <a:spcPct val="0"/>
        </a:spcBef>
        <a:spcAft>
          <a:spcPct val="0"/>
        </a:spcAft>
        <a:defRPr sz="4400">
          <a:solidFill>
            <a:schemeClr val="tx2"/>
          </a:solidFill>
          <a:latin typeface="Britannic Bold" pitchFamily="-111" charset="0"/>
        </a:defRPr>
      </a:lvl8pPr>
      <a:lvl9pPr marL="1828800" algn="ctr" rtl="0" fontAlgn="base">
        <a:spcBef>
          <a:spcPct val="0"/>
        </a:spcBef>
        <a:spcAft>
          <a:spcPct val="0"/>
        </a:spcAft>
        <a:defRPr sz="4400">
          <a:solidFill>
            <a:schemeClr val="tx2"/>
          </a:solidFill>
          <a:latin typeface="Britannic Bold"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11" charset="-128"/>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111"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34" charset="-128"/>
                <a:cs typeface="ＭＳ Ｐゴシック" pitchFamily="34" charset="-128"/>
              </a:defRPr>
            </a:lvl1pPr>
          </a:lstStyle>
          <a:p>
            <a:pPr>
              <a:defRPr/>
            </a:pPr>
            <a:fld id="{2923FEAF-BF7F-2441-94EA-649A365A96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123392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rtl="0" eaLnBrk="0" fontAlgn="base" hangingPunct="0">
        <a:spcBef>
          <a:spcPct val="0"/>
        </a:spcBef>
        <a:spcAft>
          <a:spcPct val="0"/>
        </a:spcAft>
        <a:defRPr sz="4400" b="0" i="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Britannic Bold" pitchFamily="-111" charset="0"/>
        </a:defRPr>
      </a:lvl6pPr>
      <a:lvl7pPr marL="914400" algn="ctr" rtl="0" fontAlgn="base">
        <a:spcBef>
          <a:spcPct val="0"/>
        </a:spcBef>
        <a:spcAft>
          <a:spcPct val="0"/>
        </a:spcAft>
        <a:defRPr sz="4400">
          <a:solidFill>
            <a:schemeClr val="tx2"/>
          </a:solidFill>
          <a:latin typeface="Britannic Bold" pitchFamily="-111" charset="0"/>
        </a:defRPr>
      </a:lvl7pPr>
      <a:lvl8pPr marL="1371600" algn="ctr" rtl="0" fontAlgn="base">
        <a:spcBef>
          <a:spcPct val="0"/>
        </a:spcBef>
        <a:spcAft>
          <a:spcPct val="0"/>
        </a:spcAft>
        <a:defRPr sz="4400">
          <a:solidFill>
            <a:schemeClr val="tx2"/>
          </a:solidFill>
          <a:latin typeface="Britannic Bold" pitchFamily="-111" charset="0"/>
        </a:defRPr>
      </a:lvl8pPr>
      <a:lvl9pPr marL="1828800" algn="ctr" rtl="0" fontAlgn="base">
        <a:spcBef>
          <a:spcPct val="0"/>
        </a:spcBef>
        <a:spcAft>
          <a:spcPct val="0"/>
        </a:spcAft>
        <a:defRPr sz="4400">
          <a:solidFill>
            <a:schemeClr val="tx2"/>
          </a:solidFill>
          <a:latin typeface="Britannic Bold"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a:defRPr/>
            </a:pPr>
            <a:endParaRPr lang="en-US">
              <a:solidFill>
                <a:prstClr val="white"/>
              </a:solidFill>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a:defRPr/>
            </a:pPr>
            <a:fld id="{2923FEAF-BF7F-2441-94EA-649A365A9601}"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0161842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5.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tiff"/><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tiff"/><Relationship Id="rId5" Type="http://schemas.openxmlformats.org/officeDocument/2006/relationships/image" Target="../media/image8.tiff"/><Relationship Id="rId6"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35.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22.tiff"/><Relationship Id="rId5"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8.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41.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0.xml"/><Relationship Id="rId2" Type="http://schemas.openxmlformats.org/officeDocument/2006/relationships/diagramData" Target="../diagrams/data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2.jpeg"/><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34.png"/><Relationship Id="rId1" Type="http://schemas.openxmlformats.org/officeDocument/2006/relationships/vmlDrawing" Target="../drawings/vmlDrawing1.vml"/><Relationship Id="rId2"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5.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notesSlide" Target="../notesSlides/notesSlide10.xml"/><Relationship Id="rId5" Type="http://schemas.openxmlformats.org/officeDocument/2006/relationships/image" Target="../media/image36.png"/><Relationship Id="rId1" Type="http://schemas.microsoft.com/office/2007/relationships/media" Target="file://localhost/Users/brandisimonsen/Desktop/MM900283633.GIF" TargetMode="External"/><Relationship Id="rId2" Type="http://schemas.openxmlformats.org/officeDocument/2006/relationships/video" Target="file://localhost/Users/brandisimonsen/Desktop/MM900283633.GIF"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chart" Target="../charts/chart6.xml"/><Relationship Id="rId3" Type="http://schemas.openxmlformats.org/officeDocument/2006/relationships/chart" Target="../charts/char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2.jpeg"/><Relationship Id="rId3"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chart" Target="../charts/char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30.xml"/><Relationship Id="rId2" Type="http://schemas.openxmlformats.org/officeDocument/2006/relationships/notesSlide" Target="../notesSlides/notesSlide13.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8.png"/><Relationship Id="rId1" Type="http://schemas.openxmlformats.org/officeDocument/2006/relationships/slideLayout" Target="../slideLayouts/slideLayout30.xml"/><Relationship Id="rId2" Type="http://schemas.openxmlformats.org/officeDocument/2006/relationships/notesSlide" Target="../notesSlides/notesSlide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8.png"/><Relationship Id="rId3" Type="http://schemas.openxmlformats.org/officeDocument/2006/relationships/image" Target="../media/image3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9.png"/><Relationship Id="rId3" Type="http://schemas.openxmlformats.org/officeDocument/2006/relationships/image" Target="../media/image3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8.png"/><Relationship Id="rId3" Type="http://schemas.openxmlformats.org/officeDocument/2006/relationships/image" Target="../media/image3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9.png"/><Relationship Id="rId3" Type="http://schemas.openxmlformats.org/officeDocument/2006/relationships/image" Target="../media/image3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8.png"/><Relationship Id="rId3" Type="http://schemas.openxmlformats.org/officeDocument/2006/relationships/image" Target="../media/image3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9.png"/><Relationship Id="rId3" Type="http://schemas.openxmlformats.org/officeDocument/2006/relationships/image" Target="../media/image3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8.png"/><Relationship Id="rId3" Type="http://schemas.openxmlformats.org/officeDocument/2006/relationships/image" Target="../media/image3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1.png"/><Relationship Id="rId3" Type="http://schemas.openxmlformats.org/officeDocument/2006/relationships/image" Target="../media/image3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0.xml"/><Relationship Id="rId2" Type="http://schemas.openxmlformats.org/officeDocument/2006/relationships/diagramData" Target="../diagrams/data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2.jpeg"/></Relationships>
</file>

<file path=ppt/slides/_rels/slide78.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32.jpeg"/><Relationship Id="rId1" Type="http://schemas.openxmlformats.org/officeDocument/2006/relationships/slideLayout" Target="../slideLayouts/slideLayout20.xml"/><Relationship Id="rId2" Type="http://schemas.openxmlformats.org/officeDocument/2006/relationships/notesSlide" Target="../notesSlides/notesSlide16.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0.xml"/><Relationship Id="rId2"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8.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9.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tiff"/><Relationship Id="rId5" Type="http://schemas.openxmlformats.org/officeDocument/2006/relationships/image" Target="../media/image8.tiff"/><Relationship Id="rId6"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89.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hyperlink" Target="http://www.cber.org/" TargetMode="External"/><Relationship Id="rId5" Type="http://schemas.openxmlformats.org/officeDocument/2006/relationships/hyperlink" Target="mailto:brandi.simonsen@uconn.edu" TargetMode="External"/><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hyperlink" Target="http://www.pbis.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81000" y="698675"/>
            <a:ext cx="8382000" cy="2895600"/>
          </a:xfrm>
          <a:solidFill>
            <a:schemeClr val="accent6">
              <a:lumMod val="40000"/>
              <a:lumOff val="60000"/>
            </a:schemeClr>
          </a:solidFill>
        </p:spPr>
        <p:txBody>
          <a:bodyPr/>
          <a:lstStyle/>
          <a:p>
            <a:pPr eaLnBrk="1" hangingPunct="1">
              <a:defRPr/>
            </a:pPr>
            <a:r>
              <a:rPr lang="en-US" sz="2800" b="1" dirty="0" err="1" smtClean="0"/>
              <a:t>VTPBiS</a:t>
            </a:r>
            <a:r>
              <a:rPr lang="en-US" sz="2800" b="1" dirty="0" smtClean="0"/>
              <a:t> Classroom Behavior Practice Coaching:</a:t>
            </a:r>
            <a:br>
              <a:rPr lang="en-US" sz="2800" b="1" dirty="0" smtClean="0"/>
            </a:br>
            <a:r>
              <a:rPr lang="en-US" sz="2800" i="1" dirty="0" smtClean="0"/>
              <a:t>Intensive Focus on Practices and Systems</a:t>
            </a:r>
            <a:endParaRPr lang="en-US" sz="3200" i="1" dirty="0">
              <a:solidFill>
                <a:srgbClr val="990000"/>
              </a:solidFill>
              <a:ea typeface="ＭＳ Ｐゴシック" pitchFamily="34" charset="-128"/>
              <a:cs typeface="ＭＳ Ｐゴシック" pitchFamily="34" charset="-128"/>
            </a:endParaRPr>
          </a:p>
        </p:txBody>
      </p:sp>
      <p:sp>
        <p:nvSpPr>
          <p:cNvPr id="17411" name="Rectangle 5"/>
          <p:cNvSpPr>
            <a:spLocks noGrp="1" noChangeArrowheads="1"/>
          </p:cNvSpPr>
          <p:nvPr>
            <p:ph type="subTitle" idx="1"/>
          </p:nvPr>
        </p:nvSpPr>
        <p:spPr>
          <a:xfrm>
            <a:off x="0" y="4343400"/>
            <a:ext cx="9144000" cy="1752600"/>
          </a:xfrm>
        </p:spPr>
        <p:txBody>
          <a:bodyPr/>
          <a:lstStyle/>
          <a:p>
            <a:pPr eaLnBrk="1" hangingPunct="1"/>
            <a:r>
              <a:rPr lang="en-US" b="1" dirty="0" smtClean="0">
                <a:ea typeface="ＭＳ Ｐゴシック" pitchFamily="34" charset="-128"/>
                <a:cs typeface="ＭＳ Ｐゴシック" pitchFamily="34" charset="-128"/>
              </a:rPr>
              <a:t>Brandi Simonsen </a:t>
            </a:r>
            <a:endParaRPr lang="en-US" b="1" dirty="0" smtClean="0">
              <a:solidFill>
                <a:srgbClr val="808080"/>
              </a:solidFill>
              <a:ea typeface="ＭＳ Ｐゴシック" pitchFamily="34" charset="-128"/>
              <a:cs typeface="ＭＳ Ｐゴシック" pitchFamily="34" charset="-128"/>
            </a:endParaRPr>
          </a:p>
        </p:txBody>
      </p:sp>
      <p:grpSp>
        <p:nvGrpSpPr>
          <p:cNvPr id="9" name="Group 8"/>
          <p:cNvGrpSpPr/>
          <p:nvPr/>
        </p:nvGrpSpPr>
        <p:grpSpPr>
          <a:xfrm>
            <a:off x="76199" y="5848864"/>
            <a:ext cx="9067801" cy="1009136"/>
            <a:chOff x="152399" y="5848864"/>
            <a:chExt cx="9067801" cy="1009136"/>
          </a:xfrm>
        </p:grpSpPr>
        <p:pic>
          <p:nvPicPr>
            <p:cNvPr id="17414" name="Picture 2"/>
            <p:cNvPicPr>
              <a:picLocks noChangeAspect="1" noChangeArrowheads="1"/>
            </p:cNvPicPr>
            <p:nvPr/>
          </p:nvPicPr>
          <p:blipFill>
            <a:blip r:embed="rId2">
              <a:lum bright="-2000" contrast="-2000"/>
            </a:blip>
            <a:srcRect/>
            <a:stretch>
              <a:fillRect/>
            </a:stretch>
          </p:blipFill>
          <p:spPr bwMode="auto">
            <a:xfrm>
              <a:off x="2743200" y="5859960"/>
              <a:ext cx="2559785" cy="998039"/>
            </a:xfrm>
            <a:prstGeom prst="rect">
              <a:avLst/>
            </a:prstGeom>
            <a:noFill/>
            <a:ln w="9525">
              <a:noFill/>
              <a:miter lim="800000"/>
              <a:headEnd/>
              <a:tailEnd/>
            </a:ln>
          </p:spPr>
        </p:pic>
        <p:pic>
          <p:nvPicPr>
            <p:cNvPr id="7" name="Picture 6"/>
            <p:cNvPicPr/>
            <p:nvPr/>
          </p:nvPicPr>
          <p:blipFill>
            <a:blip r:embed="rId3"/>
            <a:srcRect/>
            <a:stretch>
              <a:fillRect/>
            </a:stretch>
          </p:blipFill>
          <p:spPr bwMode="auto">
            <a:xfrm>
              <a:off x="152399" y="5941695"/>
              <a:ext cx="2333625" cy="916305"/>
            </a:xfrm>
            <a:prstGeom prst="rect">
              <a:avLst/>
            </a:prstGeom>
            <a:noFill/>
            <a:ln w="9525">
              <a:noFill/>
              <a:miter lim="800000"/>
              <a:headEnd/>
              <a:tailEnd/>
            </a:ln>
          </p:spPr>
        </p:pic>
        <p:pic>
          <p:nvPicPr>
            <p:cNvPr id="8" name="Picture 9"/>
            <p:cNvPicPr>
              <a:picLocks noChangeAspect="1" noChangeArrowheads="1"/>
            </p:cNvPicPr>
            <p:nvPr/>
          </p:nvPicPr>
          <p:blipFill>
            <a:blip r:embed="rId4"/>
            <a:srcRect/>
            <a:stretch>
              <a:fillRect/>
            </a:stretch>
          </p:blipFill>
          <p:spPr bwMode="auto">
            <a:xfrm>
              <a:off x="5486400" y="5848864"/>
              <a:ext cx="3733800" cy="100913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a:xfrm>
            <a:off x="457200" y="1954306"/>
            <a:ext cx="8229600" cy="4370294"/>
          </a:xfrm>
        </p:spPr>
        <p:txBody>
          <a:bodyPr>
            <a:normAutofit fontScale="92500" lnSpcReduction="20000"/>
          </a:bodyPr>
          <a:lstStyle/>
          <a:p>
            <a:r>
              <a:rPr lang="en-US" sz="2400" b="1" dirty="0">
                <a:ea typeface="ＭＳ Ｐゴシック" pitchFamily="34" charset="-128"/>
                <a:cs typeface="ＭＳ Ｐゴシック" pitchFamily="34" charset="-128"/>
              </a:rPr>
              <a:t>Teachers typically receive little pre- or in-service training in classroom management </a:t>
            </a:r>
          </a:p>
          <a:p>
            <a:pPr>
              <a:buFontTx/>
              <a:buNone/>
            </a:pPr>
            <a:r>
              <a:rPr lang="en-US" sz="2800" dirty="0">
                <a:solidFill>
                  <a:srgbClr val="7F7F7F"/>
                </a:solidFill>
                <a:ea typeface="ＭＳ Ｐゴシック" pitchFamily="34" charset="-128"/>
                <a:cs typeface="ＭＳ Ｐゴシック" pitchFamily="34" charset="-128"/>
              </a:rPr>
              <a:t>	</a:t>
            </a:r>
            <a:r>
              <a:rPr lang="en-US" sz="2000" dirty="0">
                <a:solidFill>
                  <a:srgbClr val="7F7F7F"/>
                </a:solidFill>
                <a:ea typeface="ＭＳ Ｐゴシック" pitchFamily="34" charset="-128"/>
                <a:cs typeface="ＭＳ Ｐゴシック" pitchFamily="34" charset="-128"/>
              </a:rPr>
              <a:t>(</a:t>
            </a:r>
            <a:r>
              <a:rPr lang="en-US" sz="2000" dirty="0" err="1">
                <a:solidFill>
                  <a:srgbClr val="7F7F7F"/>
                </a:solidFill>
                <a:ea typeface="ＭＳ Ｐゴシック" pitchFamily="34" charset="-128"/>
                <a:cs typeface="ＭＳ Ｐゴシック" pitchFamily="34" charset="-128"/>
              </a:rPr>
              <a:t>Begeny</a:t>
            </a:r>
            <a:r>
              <a:rPr lang="en-US" sz="2000" dirty="0">
                <a:solidFill>
                  <a:srgbClr val="7F7F7F"/>
                </a:solidFill>
                <a:ea typeface="ＭＳ Ｐゴシック" pitchFamily="34" charset="-128"/>
                <a:cs typeface="ＭＳ Ｐゴシック" pitchFamily="34" charset="-128"/>
              </a:rPr>
              <a:t> &amp; Martens, 2006; Freeman, Simonsen, </a:t>
            </a:r>
            <a:r>
              <a:rPr lang="en-US" sz="2000" dirty="0" err="1">
                <a:solidFill>
                  <a:srgbClr val="7F7F7F"/>
                </a:solidFill>
                <a:ea typeface="ＭＳ Ｐゴシック" pitchFamily="34" charset="-128"/>
                <a:cs typeface="ＭＳ Ｐゴシック" pitchFamily="34" charset="-128"/>
              </a:rPr>
              <a:t>Briere</a:t>
            </a:r>
            <a:r>
              <a:rPr lang="en-US" sz="2000" dirty="0">
                <a:solidFill>
                  <a:srgbClr val="7F7F7F"/>
                </a:solidFill>
                <a:ea typeface="ＭＳ Ｐゴシック" pitchFamily="34" charset="-128"/>
                <a:cs typeface="ＭＳ Ｐゴシック" pitchFamily="34" charset="-128"/>
              </a:rPr>
              <a:t>, &amp; </a:t>
            </a:r>
            <a:r>
              <a:rPr lang="en-US" sz="2000" dirty="0" err="1">
                <a:solidFill>
                  <a:srgbClr val="7F7F7F"/>
                </a:solidFill>
                <a:ea typeface="ＭＳ Ｐゴシック" pitchFamily="34" charset="-128"/>
                <a:cs typeface="ＭＳ Ｐゴシック" pitchFamily="34" charset="-128"/>
              </a:rPr>
              <a:t>MacSuga</a:t>
            </a:r>
            <a:r>
              <a:rPr lang="en-US" sz="2000" dirty="0">
                <a:solidFill>
                  <a:srgbClr val="7F7F7F"/>
                </a:solidFill>
                <a:ea typeface="ＭＳ Ｐゴシック" pitchFamily="34" charset="-128"/>
                <a:cs typeface="ＭＳ Ｐゴシック" pitchFamily="34" charset="-128"/>
              </a:rPr>
              <a:t>,</a:t>
            </a:r>
            <a:r>
              <a:rPr lang="en-US" sz="2000" dirty="0" smtClean="0">
                <a:solidFill>
                  <a:srgbClr val="7F7F7F"/>
                </a:solidFill>
                <a:ea typeface="ＭＳ Ｐゴシック" pitchFamily="34" charset="-128"/>
                <a:cs typeface="ＭＳ Ｐゴシック" pitchFamily="34" charset="-128"/>
              </a:rPr>
              <a:t> in press; </a:t>
            </a:r>
            <a:r>
              <a:rPr lang="en-US" sz="2000" dirty="0" err="1">
                <a:solidFill>
                  <a:srgbClr val="7F7F7F"/>
                </a:solidFill>
                <a:ea typeface="ＭＳ Ｐゴシック" pitchFamily="34" charset="-128"/>
                <a:cs typeface="ＭＳ Ｐゴシック" pitchFamily="34" charset="-128"/>
              </a:rPr>
              <a:t>Markow</a:t>
            </a:r>
            <a:r>
              <a:rPr lang="en-US" sz="2000" dirty="0">
                <a:solidFill>
                  <a:srgbClr val="7F7F7F"/>
                </a:solidFill>
                <a:ea typeface="ＭＳ Ｐゴシック" pitchFamily="34" charset="-128"/>
                <a:cs typeface="ＭＳ Ｐゴシック" pitchFamily="34" charset="-128"/>
              </a:rPr>
              <a:t>, </a:t>
            </a:r>
            <a:r>
              <a:rPr lang="en-US" sz="2000" dirty="0" err="1">
                <a:solidFill>
                  <a:srgbClr val="7F7F7F"/>
                </a:solidFill>
                <a:ea typeface="ＭＳ Ｐゴシック" pitchFamily="34" charset="-128"/>
                <a:cs typeface="ＭＳ Ｐゴシック" pitchFamily="34" charset="-128"/>
              </a:rPr>
              <a:t>Moessner</a:t>
            </a:r>
            <a:r>
              <a:rPr lang="en-US" sz="2000" dirty="0">
                <a:solidFill>
                  <a:srgbClr val="7F7F7F"/>
                </a:solidFill>
                <a:ea typeface="ＭＳ Ｐゴシック" pitchFamily="34" charset="-128"/>
                <a:cs typeface="ＭＳ Ｐゴシック" pitchFamily="34" charset="-128"/>
              </a:rPr>
              <a:t>, &amp; Horowitz, 2006; Special Education Elementary Longitudinal Study, 2001, 2002, 2004; Wei, Darling-Hammond, &amp; </a:t>
            </a:r>
            <a:r>
              <a:rPr lang="en-US" sz="2000" dirty="0" err="1">
                <a:solidFill>
                  <a:srgbClr val="7F7F7F"/>
                </a:solidFill>
                <a:ea typeface="ＭＳ Ｐゴシック" pitchFamily="34" charset="-128"/>
                <a:cs typeface="ＭＳ Ｐゴシック" pitchFamily="34" charset="-128"/>
              </a:rPr>
              <a:t>Adomson</a:t>
            </a:r>
            <a:r>
              <a:rPr lang="en-US" sz="2000" dirty="0">
                <a:solidFill>
                  <a:srgbClr val="7F7F7F"/>
                </a:solidFill>
                <a:ea typeface="ＭＳ Ｐゴシック" pitchFamily="34" charset="-128"/>
                <a:cs typeface="ＭＳ Ｐゴシック" pitchFamily="34" charset="-128"/>
              </a:rPr>
              <a:t>, 2010)</a:t>
            </a:r>
            <a:endParaRPr lang="en-US" sz="2800" dirty="0">
              <a:solidFill>
                <a:srgbClr val="7F7F7F"/>
              </a:solidFill>
              <a:ea typeface="ＭＳ Ｐゴシック" pitchFamily="34" charset="-128"/>
              <a:cs typeface="ＭＳ Ｐゴシック" pitchFamily="34" charset="-128"/>
            </a:endParaRPr>
          </a:p>
          <a:p>
            <a:endParaRPr lang="en-US" sz="1200" dirty="0">
              <a:ea typeface="ＭＳ Ｐゴシック" pitchFamily="34" charset="-128"/>
              <a:cs typeface="ＭＳ Ｐゴシック" pitchFamily="34" charset="-128"/>
            </a:endParaRPr>
          </a:p>
          <a:p>
            <a:endParaRPr lang="en-US" sz="2400" b="1" dirty="0" smtClean="0">
              <a:ea typeface="ＭＳ Ｐゴシック" pitchFamily="34" charset="-128"/>
              <a:cs typeface="ＭＳ Ｐゴシック" pitchFamily="34" charset="-128"/>
            </a:endParaRPr>
          </a:p>
          <a:p>
            <a:r>
              <a:rPr lang="en-US" sz="2400" b="1" dirty="0" smtClean="0">
                <a:ea typeface="ＭＳ Ｐゴシック" pitchFamily="34" charset="-128"/>
                <a:cs typeface="ＭＳ Ｐゴシック" pitchFamily="34" charset="-128"/>
              </a:rPr>
              <a:t>Multi-component </a:t>
            </a:r>
            <a:r>
              <a:rPr lang="en-US" sz="2400" b="1" dirty="0">
                <a:ea typeface="ＭＳ Ｐゴシック" pitchFamily="34" charset="-128"/>
                <a:cs typeface="ＭＳ Ｐゴシック" pitchFamily="34" charset="-128"/>
              </a:rPr>
              <a:t>training packages (didactic training + coaching + performance feedback + etc.) result in desired behavior change, especially when trained skills are effective</a:t>
            </a:r>
          </a:p>
          <a:p>
            <a:pPr marL="341313" lvl="1" indent="0">
              <a:buFontTx/>
              <a:buNone/>
            </a:pPr>
            <a:r>
              <a:rPr lang="en-US" sz="2000" dirty="0">
                <a:solidFill>
                  <a:srgbClr val="7F7F7F"/>
                </a:solidFill>
              </a:rPr>
              <a:t>(Abbott et al., 1998; </a:t>
            </a:r>
            <a:r>
              <a:rPr lang="en-US" sz="2000" dirty="0" err="1">
                <a:solidFill>
                  <a:srgbClr val="7F7F7F"/>
                </a:solidFill>
              </a:rPr>
              <a:t>Hiralall</a:t>
            </a:r>
            <a:r>
              <a:rPr lang="en-US" sz="2000" dirty="0">
                <a:solidFill>
                  <a:srgbClr val="7F7F7F"/>
                </a:solidFill>
              </a:rPr>
              <a:t> &amp; Martens, 1998; Madsen, Becker, &amp; Thomas, 1968; </a:t>
            </a:r>
            <a:r>
              <a:rPr lang="en-US" sz="2000" dirty="0" smtClean="0">
                <a:solidFill>
                  <a:srgbClr val="7F7F7F"/>
                </a:solidFill>
              </a:rPr>
              <a:t>Freeman et al., </a:t>
            </a:r>
            <a:r>
              <a:rPr lang="en-US" sz="2000" dirty="0">
                <a:solidFill>
                  <a:srgbClr val="7F7F7F"/>
                </a:solidFill>
              </a:rPr>
              <a:t>in preparation; The Metropolitan Area Child Study Research Group &amp; Gorman-Smith, 2003; Rollins et al., 1974</a:t>
            </a:r>
            <a:r>
              <a:rPr lang="en-US" sz="2000" dirty="0" smtClean="0">
                <a:solidFill>
                  <a:srgbClr val="7F7F7F"/>
                </a:solidFill>
              </a:rPr>
              <a:t>) </a:t>
            </a:r>
            <a:endParaRPr lang="en-US" sz="2000" dirty="0">
              <a:solidFill>
                <a:srgbClr val="7F7F7F"/>
              </a:solidFill>
            </a:endParaRPr>
          </a:p>
        </p:txBody>
      </p:sp>
      <p:sp>
        <p:nvSpPr>
          <p:cNvPr id="9" name="Title 1"/>
          <p:cNvSpPr>
            <a:spLocks noGrp="1"/>
          </p:cNvSpPr>
          <p:nvPr>
            <p:ph type="title"/>
          </p:nvPr>
        </p:nvSpPr>
        <p:spPr>
          <a:xfrm>
            <a:off x="457200" y="460468"/>
            <a:ext cx="8229600" cy="1417638"/>
          </a:xfrm>
          <a:solidFill>
            <a:schemeClr val="accent2">
              <a:lumMod val="20000"/>
              <a:lumOff val="80000"/>
            </a:schemeClr>
          </a:solidFill>
        </p:spPr>
        <p:txBody>
          <a:bodyPr/>
          <a:lstStyle/>
          <a:p>
            <a:pPr>
              <a:defRPr/>
            </a:pPr>
            <a:r>
              <a:rPr lang="en-US" sz="4000" b="1" dirty="0" smtClean="0">
                <a:ea typeface="ＭＳ Ｐゴシック" pitchFamily="-107" charset="-128"/>
              </a:rPr>
              <a:t>Why aren’t we doing “it”?  </a:t>
            </a:r>
            <a:br>
              <a:rPr lang="en-US" sz="4000" b="1" dirty="0" smtClean="0">
                <a:ea typeface="ＭＳ Ｐゴシック" pitchFamily="-107" charset="-128"/>
              </a:rPr>
            </a:br>
            <a:r>
              <a:rPr lang="en-US" sz="2800" i="1" dirty="0" smtClean="0">
                <a:ea typeface="ＭＳ Ｐゴシック" pitchFamily="-107" charset="-128"/>
              </a:rPr>
              <a:t>What do we know from the empirical literature?</a:t>
            </a:r>
            <a:endParaRPr lang="en-US" sz="4000" i="1" dirty="0" smtClean="0">
              <a:ea typeface="ＭＳ Ｐゴシック" pitchFamily="-107" charset="-128"/>
            </a:endParaRPr>
          </a:p>
        </p:txBody>
      </p:sp>
    </p:spTree>
    <p:extLst>
      <p:ext uri="{BB962C8B-B14F-4D97-AF65-F5344CB8AC3E}">
        <p14:creationId xmlns:p14="http://schemas.microsoft.com/office/powerpoint/2010/main" val="15241063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79">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12085194" y="24119319"/>
          <a:ext cx="9418676" cy="57978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nvPr>
        </p:nvGraphicFramePr>
        <p:xfrm>
          <a:off x="12237594" y="24271719"/>
          <a:ext cx="9418676" cy="5797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nvPr>
        </p:nvGraphicFramePr>
        <p:xfrm>
          <a:off x="340659" y="431973"/>
          <a:ext cx="8480612" cy="4858871"/>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340659" y="5507665"/>
            <a:ext cx="7368940" cy="400110"/>
          </a:xfrm>
          <a:prstGeom prst="rect">
            <a:avLst/>
          </a:prstGeom>
          <a:noFill/>
        </p:spPr>
        <p:txBody>
          <a:bodyPr wrap="none" rtlCol="0">
            <a:spAutoFit/>
          </a:bodyPr>
          <a:lstStyle/>
          <a:p>
            <a:r>
              <a:rPr lang="en-US" sz="2000" dirty="0" smtClean="0"/>
              <a:t>*Categories not mutually exclusive (Freeman, Simonsen, et al., 2016)</a:t>
            </a:r>
            <a:endParaRPr lang="en-US" sz="2000" dirty="0"/>
          </a:p>
        </p:txBody>
      </p:sp>
    </p:spTree>
    <p:extLst>
      <p:ext uri="{BB962C8B-B14F-4D97-AF65-F5344CB8AC3E}">
        <p14:creationId xmlns:p14="http://schemas.microsoft.com/office/powerpoint/2010/main" val="13366670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US" b="1" dirty="0" smtClean="0"/>
              <a:t>We can do this!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We need to support teachers implementation of evidence based classroom management practices</a:t>
            </a:r>
            <a:r>
              <a:rPr lang="is-IS" dirty="0" smtClean="0"/>
              <a:t>…..</a:t>
            </a:r>
            <a:r>
              <a:rPr lang="en-US" dirty="0" smtClean="0"/>
              <a:t> and we can!</a:t>
            </a:r>
          </a:p>
          <a:p>
            <a:pPr lvl="1"/>
            <a:r>
              <a:rPr lang="en-US" dirty="0" smtClean="0"/>
              <a:t>We know what evidence based classroom management </a:t>
            </a:r>
            <a:r>
              <a:rPr lang="en-US" b="1" dirty="0" smtClean="0"/>
              <a:t>practices </a:t>
            </a:r>
            <a:r>
              <a:rPr lang="en-US" dirty="0" smtClean="0"/>
              <a:t>look like.</a:t>
            </a:r>
          </a:p>
          <a:p>
            <a:pPr lvl="1"/>
            <a:r>
              <a:rPr lang="en-US" dirty="0" smtClean="0"/>
              <a:t>We have a science to support </a:t>
            </a:r>
            <a:r>
              <a:rPr lang="en-US" b="1" dirty="0" smtClean="0"/>
              <a:t>implementation</a:t>
            </a:r>
            <a:r>
              <a:rPr lang="en-US" dirty="0" smtClean="0"/>
              <a:t>.</a:t>
            </a:r>
          </a:p>
          <a:p>
            <a:pPr lvl="1"/>
            <a:r>
              <a:rPr lang="en-US" dirty="0" smtClean="0"/>
              <a:t>We have </a:t>
            </a:r>
            <a:r>
              <a:rPr lang="en-US" b="1" dirty="0" smtClean="0"/>
              <a:t>tools </a:t>
            </a:r>
            <a:r>
              <a:rPr lang="en-US" dirty="0" smtClean="0"/>
              <a:t>to describe and illustrate what implementing evidence based classroom management “looks like.”</a:t>
            </a:r>
          </a:p>
          <a:p>
            <a:pPr lvl="1"/>
            <a:endParaRPr lang="en-US" dirty="0" smtClean="0"/>
          </a:p>
          <a:p>
            <a:r>
              <a:rPr lang="en-US" dirty="0" smtClean="0"/>
              <a:t>So, what are we waiting for?</a:t>
            </a:r>
          </a:p>
          <a:p>
            <a:endParaRPr lang="en-US" dirty="0" smtClean="0"/>
          </a:p>
          <a:p>
            <a:pPr>
              <a:buNone/>
            </a:pPr>
            <a:endParaRPr lang="en-US" dirty="0"/>
          </a:p>
        </p:txBody>
      </p:sp>
    </p:spTree>
    <p:extLst>
      <p:ext uri="{BB962C8B-B14F-4D97-AF65-F5344CB8AC3E}">
        <p14:creationId xmlns:p14="http://schemas.microsoft.com/office/powerpoint/2010/main" val="53666127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alpha val="75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solidFill>
            <a:schemeClr val="accent6">
              <a:lumMod val="40000"/>
              <a:lumOff val="60000"/>
            </a:schemeClr>
          </a:solidFill>
        </p:spPr>
        <p:txBody>
          <a:bodyPr/>
          <a:lstStyle/>
          <a:p>
            <a:pPr eaLnBrk="1" hangingPunct="1">
              <a:defRPr/>
            </a:pPr>
            <a:r>
              <a:rPr lang="en-US" b="1" dirty="0" smtClean="0"/>
              <a:t>Let’s get started!</a:t>
            </a:r>
          </a:p>
        </p:txBody>
      </p:sp>
      <p:sp>
        <p:nvSpPr>
          <p:cNvPr id="18435" name="Rectangle 3"/>
          <p:cNvSpPr>
            <a:spLocks noGrp="1" noChangeArrowheads="1"/>
          </p:cNvSpPr>
          <p:nvPr>
            <p:ph type="body" idx="1"/>
          </p:nvPr>
        </p:nvSpPr>
        <p:spPr/>
        <p:txBody>
          <a:bodyPr/>
          <a:lstStyle/>
          <a:p>
            <a:pPr>
              <a:spcAft>
                <a:spcPts val="2400"/>
              </a:spcAft>
              <a:buNone/>
            </a:pPr>
            <a:r>
              <a:rPr lang="en-US" sz="2200" dirty="0" smtClean="0">
                <a:ea typeface="ＭＳ Ｐゴシック" pitchFamily="34" charset="-128"/>
                <a:cs typeface="ＭＳ Ｐゴシック" pitchFamily="34" charset="-128"/>
              </a:rPr>
              <a:t>As a result of attending this training, you will be able to </a:t>
            </a:r>
          </a:p>
          <a:p>
            <a:pPr>
              <a:spcAft>
                <a:spcPts val="2400"/>
              </a:spcAft>
            </a:pPr>
            <a:r>
              <a:rPr lang="en-US" sz="2200" b="1" i="1" dirty="0">
                <a:solidFill>
                  <a:schemeClr val="accent2">
                    <a:lumMod val="60000"/>
                    <a:lumOff val="40000"/>
                  </a:schemeClr>
                </a:solidFill>
              </a:rPr>
              <a:t>Present</a:t>
            </a:r>
            <a:r>
              <a:rPr lang="en-US" sz="2200" dirty="0"/>
              <a:t> the </a:t>
            </a:r>
            <a:r>
              <a:rPr lang="en-US" sz="2200" b="1" dirty="0"/>
              <a:t>context</a:t>
            </a:r>
            <a:r>
              <a:rPr lang="en-US" sz="2200" dirty="0"/>
              <a:t> in which positive classroom behavioral support (PCBS) practices are implemented.</a:t>
            </a:r>
          </a:p>
          <a:p>
            <a:pPr lvl="0">
              <a:spcAft>
                <a:spcPts val="2400"/>
              </a:spcAft>
            </a:pPr>
            <a:r>
              <a:rPr lang="en-US" sz="2200" b="1" i="1" dirty="0">
                <a:solidFill>
                  <a:schemeClr val="accent2">
                    <a:lumMod val="60000"/>
                    <a:lumOff val="40000"/>
                  </a:schemeClr>
                </a:solidFill>
              </a:rPr>
              <a:t>Train</a:t>
            </a:r>
            <a:r>
              <a:rPr lang="en-US" sz="2200" dirty="0">
                <a:solidFill>
                  <a:schemeClr val="accent2">
                    <a:lumMod val="60000"/>
                    <a:lumOff val="40000"/>
                  </a:schemeClr>
                </a:solidFill>
              </a:rPr>
              <a:t> </a:t>
            </a:r>
            <a:r>
              <a:rPr lang="en-US" sz="2200" dirty="0"/>
              <a:t>critical positive classroom behavior support (PCBS) </a:t>
            </a:r>
            <a:r>
              <a:rPr lang="en-US" sz="2200" b="1" dirty="0"/>
              <a:t>practices</a:t>
            </a:r>
            <a:r>
              <a:rPr lang="en-US" sz="2200" dirty="0"/>
              <a:t>.</a:t>
            </a:r>
          </a:p>
          <a:p>
            <a:pPr>
              <a:spcAft>
                <a:spcPts val="2400"/>
              </a:spcAft>
            </a:pPr>
            <a:r>
              <a:rPr lang="en-US" sz="2200" b="1" i="1" dirty="0">
                <a:solidFill>
                  <a:schemeClr val="accent2">
                    <a:lumMod val="60000"/>
                    <a:lumOff val="40000"/>
                  </a:schemeClr>
                </a:solidFill>
              </a:rPr>
              <a:t>Implement</a:t>
            </a:r>
            <a:r>
              <a:rPr lang="en-US" sz="2200" dirty="0">
                <a:solidFill>
                  <a:schemeClr val="accent2">
                    <a:lumMod val="60000"/>
                    <a:lumOff val="40000"/>
                  </a:schemeClr>
                </a:solidFill>
              </a:rPr>
              <a:t> </a:t>
            </a:r>
            <a:r>
              <a:rPr lang="en-US" sz="2200" dirty="0"/>
              <a:t>the key elements of effective </a:t>
            </a:r>
            <a:r>
              <a:rPr lang="en-US" sz="2200" b="1" dirty="0"/>
              <a:t>systems</a:t>
            </a:r>
            <a:r>
              <a:rPr lang="en-US" sz="2200" dirty="0"/>
              <a:t> to support teachers’ implementation of practices. </a:t>
            </a:r>
            <a:endParaRPr lang="en-US" sz="2200" i="1" dirty="0"/>
          </a:p>
          <a:p>
            <a:pPr>
              <a:spcAft>
                <a:spcPts val="2400"/>
              </a:spcAft>
            </a:pPr>
            <a:r>
              <a:rPr lang="en-US" sz="2200" b="1" i="1" dirty="0" smtClean="0">
                <a:solidFill>
                  <a:schemeClr val="accent2">
                    <a:lumMod val="60000"/>
                    <a:lumOff val="40000"/>
                  </a:schemeClr>
                </a:solidFill>
              </a:rPr>
              <a:t>Develop </a:t>
            </a:r>
            <a:r>
              <a:rPr lang="en-US" sz="2200" dirty="0"/>
              <a:t>an </a:t>
            </a:r>
            <a:r>
              <a:rPr lang="en-US" sz="2200" b="1" dirty="0"/>
              <a:t>action plan </a:t>
            </a:r>
            <a:r>
              <a:rPr lang="en-US" sz="2200" dirty="0"/>
              <a:t>to support your implementation of VT Classroom Behavior Practice Coaching Model.</a:t>
            </a:r>
            <a:endParaRPr lang="en-US" sz="2200" dirty="0"/>
          </a:p>
        </p:txBody>
      </p:sp>
      <p:sp>
        <p:nvSpPr>
          <p:cNvPr id="5" name="Right Arrow 4"/>
          <p:cNvSpPr/>
          <p:nvPr/>
        </p:nvSpPr>
        <p:spPr bwMode="auto">
          <a:xfrm>
            <a:off x="0" y="3276600"/>
            <a:ext cx="914400" cy="838200"/>
          </a:xfrm>
          <a:prstGeom prst="rightArrow">
            <a:avLst>
              <a:gd name="adj1" fmla="val 50000"/>
              <a:gd name="adj2" fmla="val 24545"/>
            </a:avLst>
          </a:prstGeom>
          <a:solidFill>
            <a:schemeClr val="accent2"/>
          </a:solidFill>
          <a:ln w="9525" cap="flat" cmpd="sng" algn="ctr">
            <a:solidFill>
              <a:schemeClr val="tx1"/>
            </a:solidFill>
            <a:prstDash val="solid"/>
            <a:round/>
            <a:headEnd type="none" w="med" len="med"/>
            <a:tailEnd type="none" w="med" len="med"/>
          </a:ln>
          <a:effectLst/>
        </p:spPr>
        <p:txBody>
          <a:bodyPr anchor="ctr"/>
          <a:lstStyle/>
          <a:p>
            <a:pPr>
              <a:defRPr/>
            </a:pPr>
            <a:r>
              <a:rPr lang="en-US" sz="1100" b="1" dirty="0" smtClean="0">
                <a:solidFill>
                  <a:schemeClr val="bg1"/>
                </a:solidFill>
                <a:latin typeface="Arial" charset="0"/>
                <a:ea typeface="+mn-ea"/>
                <a:cs typeface="+mn-cs"/>
              </a:rPr>
              <a:t>REVIEW</a:t>
            </a:r>
            <a:endParaRPr lang="en-US" sz="1000" b="1" dirty="0">
              <a:solidFill>
                <a:schemeClr val="bg1"/>
              </a:solidFill>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15"/>
          <p:cNvSpPr>
            <a:spLocks noChangeArrowheads="1"/>
          </p:cNvSpPr>
          <p:nvPr/>
        </p:nvSpPr>
        <p:spPr bwMode="auto">
          <a:xfrm>
            <a:off x="228600" y="1600200"/>
            <a:ext cx="8686800" cy="25146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numCol="2" anchor="t" anchorCtr="0">
            <a:prstTxWarp prst="textNoShape">
              <a:avLst/>
            </a:prstTxWarp>
          </a:bodyPr>
          <a:lstStyle/>
          <a:p>
            <a:pPr marL="450850">
              <a:spcAft>
                <a:spcPts val="600"/>
              </a:spcAft>
              <a:buFont typeface="Arial" pitchFamily="-1" charset="0"/>
              <a:buChar char="•"/>
            </a:pPr>
            <a:endParaRPr lang="en-US" sz="600" dirty="0" smtClean="0"/>
          </a:p>
          <a:p>
            <a:pPr marL="450850">
              <a:spcAft>
                <a:spcPts val="600"/>
              </a:spcAft>
              <a:buFont typeface="Arial" pitchFamily="-1" charset="0"/>
              <a:buChar char="•"/>
            </a:pPr>
            <a:r>
              <a:rPr lang="en-US" sz="2200" dirty="0" smtClean="0"/>
              <a:t>Brandi Simonsen</a:t>
            </a:r>
          </a:p>
          <a:p>
            <a:pPr marL="450850">
              <a:spcAft>
                <a:spcPts val="600"/>
              </a:spcAft>
              <a:buFont typeface="Arial" pitchFamily="-1" charset="0"/>
              <a:buChar char="•"/>
            </a:pPr>
            <a:r>
              <a:rPr lang="en-US" sz="2200" dirty="0" smtClean="0"/>
              <a:t>Jennifer Freeman</a:t>
            </a:r>
          </a:p>
          <a:p>
            <a:pPr marL="450850">
              <a:spcAft>
                <a:spcPts val="600"/>
              </a:spcAft>
              <a:buFont typeface="Arial" pitchFamily="-1" charset="0"/>
              <a:buChar char="•"/>
            </a:pPr>
            <a:r>
              <a:rPr lang="en-US" sz="2200" dirty="0" smtClean="0"/>
              <a:t>Steve Goodman</a:t>
            </a:r>
          </a:p>
          <a:p>
            <a:pPr marL="450850">
              <a:spcAft>
                <a:spcPts val="600"/>
              </a:spcAft>
              <a:buFont typeface="Arial" pitchFamily="-1" charset="0"/>
              <a:buChar char="•"/>
            </a:pPr>
            <a:r>
              <a:rPr lang="en-US" sz="2200" dirty="0" smtClean="0"/>
              <a:t>Barbara Mitchell</a:t>
            </a:r>
          </a:p>
          <a:p>
            <a:pPr marL="450850">
              <a:spcAft>
                <a:spcPts val="600"/>
              </a:spcAft>
              <a:buFont typeface="Arial" pitchFamily="-1" charset="0"/>
              <a:buChar char="•"/>
            </a:pPr>
            <a:r>
              <a:rPr lang="en-US" sz="2200" dirty="0" smtClean="0"/>
              <a:t>Jessica Swain-</a:t>
            </a:r>
            <a:r>
              <a:rPr lang="en-US" sz="2200" dirty="0" err="1" smtClean="0"/>
              <a:t>Bradway</a:t>
            </a:r>
            <a:endParaRPr lang="en-US" sz="2200" dirty="0" smtClean="0"/>
          </a:p>
          <a:p>
            <a:pPr marL="450850">
              <a:spcAft>
                <a:spcPts val="600"/>
              </a:spcAft>
              <a:buFont typeface="Arial" pitchFamily="-1" charset="0"/>
              <a:buChar char="•"/>
            </a:pPr>
            <a:endParaRPr lang="en-US" sz="2400" dirty="0" smtClean="0"/>
          </a:p>
          <a:p>
            <a:pPr marL="450850">
              <a:spcAft>
                <a:spcPts val="600"/>
              </a:spcAft>
              <a:buFont typeface="Arial" pitchFamily="-1" charset="0"/>
              <a:buChar char="•"/>
            </a:pPr>
            <a:endParaRPr lang="en-US" sz="1000" dirty="0" smtClean="0"/>
          </a:p>
          <a:p>
            <a:pPr marL="450850">
              <a:spcAft>
                <a:spcPts val="600"/>
              </a:spcAft>
              <a:buFont typeface="Arial" pitchFamily="-1" charset="0"/>
              <a:buChar char="•"/>
            </a:pPr>
            <a:r>
              <a:rPr lang="en-US" sz="2200" dirty="0" smtClean="0"/>
              <a:t>Brigid Flannery</a:t>
            </a:r>
          </a:p>
          <a:p>
            <a:pPr marL="450850">
              <a:spcAft>
                <a:spcPts val="600"/>
              </a:spcAft>
              <a:buFont typeface="Arial" pitchFamily="-1" charset="0"/>
              <a:buChar char="•"/>
            </a:pPr>
            <a:r>
              <a:rPr lang="en-US" sz="2200" dirty="0" smtClean="0"/>
              <a:t>George </a:t>
            </a:r>
            <a:r>
              <a:rPr lang="en-US" sz="2200" dirty="0" err="1" smtClean="0"/>
              <a:t>Sugai</a:t>
            </a:r>
            <a:endParaRPr lang="en-US" sz="2200" dirty="0" smtClean="0"/>
          </a:p>
          <a:p>
            <a:pPr marL="450850">
              <a:spcAft>
                <a:spcPts val="600"/>
              </a:spcAft>
              <a:buFont typeface="Arial" pitchFamily="-1" charset="0"/>
              <a:buChar char="•"/>
            </a:pPr>
            <a:r>
              <a:rPr lang="en-US" sz="2200" dirty="0" smtClean="0"/>
              <a:t>Heather George</a:t>
            </a:r>
          </a:p>
          <a:p>
            <a:pPr marL="450850">
              <a:spcAft>
                <a:spcPts val="600"/>
              </a:spcAft>
              <a:buFont typeface="Arial" pitchFamily="-1" charset="0"/>
              <a:buChar char="•"/>
            </a:pPr>
            <a:r>
              <a:rPr lang="en-US" sz="2200" dirty="0" smtClean="0"/>
              <a:t>Bob Putnam </a:t>
            </a:r>
          </a:p>
          <a:p>
            <a:pPr marL="450850">
              <a:spcAft>
                <a:spcPts val="600"/>
              </a:spcAft>
              <a:buFont typeface="Arial" pitchFamily="-1" charset="0"/>
              <a:buChar char="•"/>
            </a:pPr>
            <a:r>
              <a:rPr lang="en-US" sz="2200" dirty="0" smtClean="0">
                <a:solidFill>
                  <a:schemeClr val="tx2"/>
                </a:solidFill>
                <a:latin typeface="Arial"/>
                <a:ea typeface="ＭＳ Ｐゴシック" pitchFamily="34" charset="-128"/>
                <a:cs typeface="Arial"/>
              </a:rPr>
              <a:t>Renee Bradley et al. (OSEP)</a:t>
            </a:r>
            <a:endParaRPr lang="en-US" sz="2200" dirty="0">
              <a:solidFill>
                <a:schemeClr val="tx2"/>
              </a:solidFill>
              <a:latin typeface="Arial"/>
              <a:ea typeface="ＭＳ Ｐゴシック" pitchFamily="34" charset="-128"/>
              <a:cs typeface="Arial"/>
            </a:endParaRPr>
          </a:p>
        </p:txBody>
      </p:sp>
      <p:sp>
        <p:nvSpPr>
          <p:cNvPr id="9" name="Title 8"/>
          <p:cNvSpPr>
            <a:spLocks noGrp="1"/>
          </p:cNvSpPr>
          <p:nvPr>
            <p:ph type="title"/>
          </p:nvPr>
        </p:nvSpPr>
        <p:spPr>
          <a:xfrm>
            <a:off x="0" y="0"/>
            <a:ext cx="9144000" cy="1143000"/>
          </a:xfrm>
        </p:spPr>
        <p:txBody>
          <a:bodyPr/>
          <a:lstStyle/>
          <a:p>
            <a:r>
              <a:rPr lang="en-US" sz="3600" b="1" dirty="0" smtClean="0">
                <a:solidFill>
                  <a:schemeClr val="accent6">
                    <a:lumMod val="75000"/>
                  </a:schemeClr>
                </a:solidFill>
                <a:ea typeface="ＭＳ Ｐゴシック" pitchFamily="34" charset="-128"/>
                <a:cs typeface="ＭＳ Ｐゴシック" pitchFamily="34" charset="-128"/>
              </a:rPr>
              <a:t>Acknowledgements for this </a:t>
            </a:r>
            <a:r>
              <a:rPr lang="en-US" sz="3600" b="1" dirty="0" smtClean="0">
                <a:solidFill>
                  <a:schemeClr val="accent6">
                    <a:lumMod val="75000"/>
                  </a:schemeClr>
                </a:solidFill>
                <a:ea typeface="ＭＳ Ｐゴシック" pitchFamily="34" charset="-128"/>
                <a:cs typeface="ＭＳ Ｐゴシック" pitchFamily="34" charset="-128"/>
              </a:rPr>
              <a:t>Section</a:t>
            </a:r>
            <a:r>
              <a:rPr lang="en-US" sz="3600" b="1" dirty="0" smtClean="0">
                <a:solidFill>
                  <a:schemeClr val="accent6">
                    <a:lumMod val="75000"/>
                  </a:schemeClr>
                </a:solidFill>
                <a:ea typeface="ＭＳ Ｐゴシック" pitchFamily="34" charset="-128"/>
                <a:cs typeface="ＭＳ Ｐゴシック" pitchFamily="34" charset="-128"/>
              </a:rPr>
              <a:t/>
            </a:r>
            <a:br>
              <a:rPr lang="en-US" sz="3600" b="1" dirty="0" smtClean="0">
                <a:solidFill>
                  <a:schemeClr val="accent6">
                    <a:lumMod val="75000"/>
                  </a:schemeClr>
                </a:solidFill>
                <a:ea typeface="ＭＳ Ｐゴシック" pitchFamily="34" charset="-128"/>
                <a:cs typeface="ＭＳ Ｐゴシック" pitchFamily="34" charset="-128"/>
              </a:rPr>
            </a:br>
            <a:r>
              <a:rPr lang="en-US" sz="2400" dirty="0" smtClean="0">
                <a:solidFill>
                  <a:schemeClr val="accent6">
                    <a:lumMod val="75000"/>
                  </a:schemeClr>
                </a:solidFill>
                <a:ea typeface="ＭＳ Ｐゴシック" pitchFamily="34" charset="-128"/>
                <a:cs typeface="ＭＳ Ｐゴシック" pitchFamily="34" charset="-128"/>
              </a:rPr>
              <a:t>(Co-authors of </a:t>
            </a:r>
            <a:r>
              <a:rPr lang="en-US" sz="2400" i="1" dirty="0" smtClean="0">
                <a:solidFill>
                  <a:schemeClr val="accent6">
                    <a:lumMod val="75000"/>
                  </a:schemeClr>
                </a:solidFill>
                <a:ea typeface="ＭＳ Ｐゴシック" pitchFamily="34" charset="-128"/>
                <a:cs typeface="ＭＳ Ｐゴシック" pitchFamily="34" charset="-128"/>
              </a:rPr>
              <a:t>Supporting and Responding to Student Behavior</a:t>
            </a:r>
            <a:r>
              <a:rPr lang="en-US" sz="2400" dirty="0" smtClean="0">
                <a:solidFill>
                  <a:schemeClr val="accent6">
                    <a:lumMod val="75000"/>
                  </a:schemeClr>
                </a:solidFill>
                <a:ea typeface="ＭＳ Ｐゴシック" pitchFamily="34" charset="-128"/>
                <a:cs typeface="ＭＳ Ｐゴシック" pitchFamily="34" charset="-128"/>
              </a:rPr>
              <a:t>):</a:t>
            </a:r>
            <a:br>
              <a:rPr lang="en-US" sz="2400" dirty="0" smtClean="0">
                <a:solidFill>
                  <a:schemeClr val="accent6">
                    <a:lumMod val="75000"/>
                  </a:schemeClr>
                </a:solidFill>
                <a:ea typeface="ＭＳ Ｐゴシック" pitchFamily="34" charset="-128"/>
                <a:cs typeface="ＭＳ Ｐゴシック" pitchFamily="34" charset="-128"/>
              </a:rPr>
            </a:br>
            <a:endParaRPr lang="en-US" sz="2400" dirty="0">
              <a:solidFill>
                <a:schemeClr val="accent6">
                  <a:lumMod val="75000"/>
                </a:schemeClr>
              </a:solidFill>
            </a:endParaRPr>
          </a:p>
        </p:txBody>
      </p:sp>
      <p:pic>
        <p:nvPicPr>
          <p:cNvPr id="14" name="Picture 9"/>
          <p:cNvPicPr>
            <a:picLocks noChangeAspect="1" noChangeArrowheads="1"/>
          </p:cNvPicPr>
          <p:nvPr/>
        </p:nvPicPr>
        <p:blipFill>
          <a:blip r:embed="rId2"/>
          <a:srcRect/>
          <a:stretch>
            <a:fillRect/>
          </a:stretch>
        </p:blipFill>
        <p:spPr bwMode="auto">
          <a:xfrm>
            <a:off x="5410200" y="5869459"/>
            <a:ext cx="3657600" cy="988540"/>
          </a:xfrm>
          <a:prstGeom prst="rect">
            <a:avLst/>
          </a:prstGeom>
          <a:noFill/>
          <a:ln w="9525">
            <a:noFill/>
            <a:miter lim="800000"/>
            <a:headEnd/>
            <a:tailEnd/>
          </a:ln>
        </p:spPr>
      </p:pic>
    </p:spTree>
    <p:extLst>
      <p:ext uri="{BB962C8B-B14F-4D97-AF65-F5344CB8AC3E}">
        <p14:creationId xmlns:p14="http://schemas.microsoft.com/office/powerpoint/2010/main" val="6921390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4703" b="14703"/>
          <a:stretch>
            <a:fillRect/>
          </a:stretch>
        </p:blipFill>
        <p:spPr>
          <a:xfrm>
            <a:off x="76200" y="381000"/>
            <a:ext cx="9006085" cy="4953000"/>
          </a:xfrm>
        </p:spPr>
      </p:pic>
      <p:pic>
        <p:nvPicPr>
          <p:cNvPr id="5" name="Picture 9"/>
          <p:cNvPicPr>
            <a:picLocks noChangeAspect="1" noChangeArrowheads="1"/>
          </p:cNvPicPr>
          <p:nvPr/>
        </p:nvPicPr>
        <p:blipFill>
          <a:blip r:embed="rId3"/>
          <a:srcRect/>
          <a:stretch>
            <a:fillRect/>
          </a:stretch>
        </p:blipFill>
        <p:spPr bwMode="auto">
          <a:xfrm>
            <a:off x="161082" y="5554858"/>
            <a:ext cx="3657600" cy="988540"/>
          </a:xfrm>
          <a:prstGeom prst="rect">
            <a:avLst/>
          </a:prstGeom>
          <a:noFill/>
          <a:ln w="9525">
            <a:noFill/>
            <a:miter lim="800000"/>
            <a:headEnd/>
            <a:tailEnd/>
          </a:ln>
        </p:spPr>
      </p:pic>
    </p:spTree>
    <p:extLst>
      <p:ext uri="{BB962C8B-B14F-4D97-AF65-F5344CB8AC3E}">
        <p14:creationId xmlns:p14="http://schemas.microsoft.com/office/powerpoint/2010/main" val="116918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2287" b="12287"/>
          <a:stretch>
            <a:fillRect/>
          </a:stretch>
        </p:blipFill>
        <p:spPr>
          <a:xfrm>
            <a:off x="-152400" y="1128124"/>
            <a:ext cx="9448800" cy="5196476"/>
          </a:xfrm>
        </p:spPr>
      </p:pic>
      <p:sp>
        <p:nvSpPr>
          <p:cNvPr id="2" name="Title 1"/>
          <p:cNvSpPr>
            <a:spLocks noGrp="1"/>
          </p:cNvSpPr>
          <p:nvPr>
            <p:ph type="title"/>
          </p:nvPr>
        </p:nvSpPr>
        <p:spPr>
          <a:xfrm>
            <a:off x="457200" y="304800"/>
            <a:ext cx="8229600" cy="1143000"/>
          </a:xfrm>
          <a:solidFill>
            <a:srgbClr val="FFFFFF"/>
          </a:solidFill>
        </p:spPr>
        <p:txBody>
          <a:bodyPr/>
          <a:lstStyle/>
          <a:p>
            <a:r>
              <a:rPr lang="en-US" dirty="0" smtClean="0"/>
              <a:t>Interactive Map of Core Features</a:t>
            </a:r>
            <a:endParaRPr lang="en-US" dirty="0"/>
          </a:p>
        </p:txBody>
      </p:sp>
      <p:sp>
        <p:nvSpPr>
          <p:cNvPr id="3" name="Left Arrow 2"/>
          <p:cNvSpPr/>
          <p:nvPr/>
        </p:nvSpPr>
        <p:spPr>
          <a:xfrm rot="18900000">
            <a:off x="1083538" y="1170121"/>
            <a:ext cx="1756894" cy="9906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solidFill>
                  <a:schemeClr val="accent2"/>
                </a:solidFill>
              </a:rPr>
              <a:t>Hyperlink</a:t>
            </a:r>
            <a:endParaRPr lang="en-US" sz="2000" b="1">
              <a:solidFill>
                <a:schemeClr val="accent2"/>
              </a:solidFill>
            </a:endParaRPr>
          </a:p>
        </p:txBody>
      </p:sp>
    </p:spTree>
    <p:extLst>
      <p:ext uri="{BB962C8B-B14F-4D97-AF65-F5344CB8AC3E}">
        <p14:creationId xmlns:p14="http://schemas.microsoft.com/office/powerpoint/2010/main" val="1979790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r>
              <a:rPr lang="en-US" sz="4000" dirty="0" smtClean="0"/>
              <a:t>Tables with Definitions, Examples, Non-Examples, and Resources</a:t>
            </a:r>
            <a:endParaRPr lang="en-US" sz="4000" dirty="0"/>
          </a:p>
        </p:txBody>
      </p:sp>
      <p:pic>
        <p:nvPicPr>
          <p:cNvPr id="4" name="Content Placeholder 3"/>
          <p:cNvPicPr>
            <a:picLocks noGrp="1" noChangeAspect="1"/>
          </p:cNvPicPr>
          <p:nvPr>
            <p:ph idx="1"/>
          </p:nvPr>
        </p:nvPicPr>
        <p:blipFill>
          <a:blip r:embed="rId2"/>
          <a:srcRect l="4337" r="4337"/>
          <a:stretch>
            <a:fillRect/>
          </a:stretch>
        </p:blipFill>
        <p:spPr>
          <a:solidFill>
            <a:schemeClr val="bg1"/>
          </a:solidFill>
        </p:spPr>
      </p:pic>
    </p:spTree>
    <p:extLst>
      <p:ext uri="{BB962C8B-B14F-4D97-AF65-F5344CB8AC3E}">
        <p14:creationId xmlns:p14="http://schemas.microsoft.com/office/powerpoint/2010/main" val="1909107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7200" y="838200"/>
            <a:ext cx="8089900" cy="5511800"/>
          </a:xfrm>
          <a:prstGeom prst="rect">
            <a:avLst/>
          </a:prstGeom>
        </p:spPr>
      </p:pic>
      <p:sp>
        <p:nvSpPr>
          <p:cNvPr id="2" name="Title 1"/>
          <p:cNvSpPr>
            <a:spLocks noGrp="1"/>
          </p:cNvSpPr>
          <p:nvPr>
            <p:ph type="title"/>
          </p:nvPr>
        </p:nvSpPr>
        <p:spPr>
          <a:xfrm>
            <a:off x="457200" y="152400"/>
            <a:ext cx="8229600" cy="1143000"/>
          </a:xfrm>
          <a:solidFill>
            <a:schemeClr val="bg1"/>
          </a:solidFill>
        </p:spPr>
        <p:txBody>
          <a:bodyPr/>
          <a:lstStyle/>
          <a:p>
            <a:r>
              <a:rPr lang="en-US" dirty="0" smtClean="0"/>
              <a:t>Decision Making Chart</a:t>
            </a:r>
            <a:endParaRPr lang="en-US" dirty="0"/>
          </a:p>
        </p:txBody>
      </p:sp>
    </p:spTree>
    <p:extLst>
      <p:ext uri="{BB962C8B-B14F-4D97-AF65-F5344CB8AC3E}">
        <p14:creationId xmlns:p14="http://schemas.microsoft.com/office/powerpoint/2010/main" val="1590250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
          <p:cNvGrpSpPr/>
          <p:nvPr/>
        </p:nvGrpSpPr>
        <p:grpSpPr>
          <a:xfrm>
            <a:off x="1447800" y="4572000"/>
            <a:ext cx="7099919" cy="990600"/>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70443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400" kern="1200" dirty="0" smtClean="0">
                  <a:latin typeface="Arial"/>
                  <a:cs typeface="Arial"/>
                </a:rPr>
                <a:t>Do data indicate that students are still engaging in </a:t>
              </a:r>
              <a:r>
                <a:rPr lang="en-US" sz="2400" b="1" kern="1200" dirty="0" smtClean="0">
                  <a:latin typeface="Arial"/>
                  <a:cs typeface="Arial"/>
                </a:rPr>
                <a:t>problem behavior</a:t>
              </a:r>
              <a:r>
                <a:rPr lang="en-US" sz="2400" kern="1200" dirty="0" smtClean="0">
                  <a:latin typeface="Arial"/>
                  <a:cs typeface="Arial"/>
                </a:rPr>
                <a:t>?</a:t>
              </a:r>
              <a:endParaRPr lang="en-US" sz="2400" kern="1200" dirty="0">
                <a:latin typeface="Arial"/>
                <a:cs typeface="Arial"/>
              </a:endParaRPr>
            </a:p>
          </p:txBody>
        </p:sp>
      </p:grpSp>
      <p:sp>
        <p:nvSpPr>
          <p:cNvPr id="19" name="Rectangle 2"/>
          <p:cNvSpPr txBox="1">
            <a:spLocks noChangeArrowheads="1"/>
          </p:cNvSpPr>
          <p:nvPr/>
        </p:nvSpPr>
        <p:spPr bwMode="auto">
          <a:xfrm>
            <a:off x="304800" y="76200"/>
            <a:ext cx="8458200" cy="609600"/>
          </a:xfrm>
          <a:prstGeom prst="rect">
            <a:avLst/>
          </a:prstGeom>
          <a:solidFill>
            <a:srgbClr val="D1D1F0"/>
          </a:solidFill>
          <a:ln w="9525">
            <a:noFill/>
            <a:miter lim="800000"/>
            <a:headEnd/>
            <a:tailEnd/>
          </a:ln>
        </p:spPr>
        <p:txBody>
          <a:bodyPr vert="horz" wrap="square" lIns="91440" tIns="45720" rIns="91440" bIns="45720" numCol="1" anchor="ctr" anchorCtr="0" compatLnSpc="1">
            <a:prstTxWarp prst="textNoShape">
              <a:avLst/>
            </a:prstTxWarp>
            <a:noAutofit/>
          </a:bodyPr>
          <a:lstStyle/>
          <a:p>
            <a:pPr lvl="0" algn="ctr">
              <a:defRPr/>
            </a:pPr>
            <a:r>
              <a:rPr lang="en-US" sz="2400" b="1" kern="0" dirty="0">
                <a:solidFill>
                  <a:srgbClr val="000000"/>
                </a:solidFill>
                <a:latin typeface="Arial"/>
                <a:ea typeface="ＭＳ Ｐゴシック" pitchFamily="-111" charset="-128"/>
                <a:cs typeface="Arial"/>
              </a:rPr>
              <a:t>PCBS Practices Decision-making Guide: </a:t>
            </a:r>
            <a:r>
              <a:rPr lang="en-US" sz="2400" b="1" kern="0" dirty="0" smtClean="0">
                <a:solidFill>
                  <a:srgbClr val="000000"/>
                </a:solidFill>
                <a:latin typeface="Arial"/>
                <a:ea typeface="ＭＳ Ｐゴシック" pitchFamily="-111" charset="-128"/>
                <a:cs typeface="Arial"/>
              </a:rPr>
              <a:t>3 Key ?s</a:t>
            </a:r>
            <a:endParaRPr lang="en-US" sz="2400" b="1" kern="0" dirty="0">
              <a:solidFill>
                <a:srgbClr val="000000"/>
              </a:solidFill>
              <a:latin typeface="Arial"/>
              <a:ea typeface="ＭＳ Ｐゴシック" pitchFamily="-111" charset="-128"/>
              <a:cs typeface="Arial"/>
            </a:endParaRPr>
          </a:p>
        </p:txBody>
      </p:sp>
      <p:grpSp>
        <p:nvGrpSpPr>
          <p:cNvPr id="20" name="Group 12"/>
          <p:cNvGrpSpPr/>
          <p:nvPr/>
        </p:nvGrpSpPr>
        <p:grpSpPr>
          <a:xfrm>
            <a:off x="7086600" y="3276600"/>
            <a:ext cx="936937" cy="1546537"/>
            <a:chOff x="6162982" y="1093094"/>
            <a:chExt cx="936937" cy="936937"/>
          </a:xfrm>
        </p:grpSpPr>
        <p:sp>
          <p:nvSpPr>
            <p:cNvPr id="21" name="Down Arrow 20"/>
            <p:cNvSpPr/>
            <p:nvPr/>
          </p:nvSpPr>
          <p:spPr>
            <a:xfrm>
              <a:off x="6162982" y="1093094"/>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2" name="Down Arrow 4"/>
            <p:cNvSpPr/>
            <p:nvPr/>
          </p:nvSpPr>
          <p:spPr>
            <a:xfrm>
              <a:off x="6373793" y="1093094"/>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latin typeface="Arial"/>
                <a:cs typeface="Arial"/>
              </a:endParaRPr>
            </a:p>
          </p:txBody>
        </p:sp>
      </p:grpSp>
      <p:grpSp>
        <p:nvGrpSpPr>
          <p:cNvPr id="3" name="Group 6"/>
          <p:cNvGrpSpPr/>
          <p:nvPr/>
        </p:nvGrpSpPr>
        <p:grpSpPr>
          <a:xfrm>
            <a:off x="914400" y="2667000"/>
            <a:ext cx="7099919" cy="990600"/>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70443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400" kern="1200" dirty="0" smtClean="0">
                  <a:latin typeface="Arial"/>
                  <a:cs typeface="Arial"/>
                </a:rPr>
                <a:t>Are proactive and positive </a:t>
              </a:r>
              <a:r>
                <a:rPr lang="en-US" sz="2400" b="1" kern="1200" dirty="0" smtClean="0">
                  <a:latin typeface="Arial"/>
                  <a:cs typeface="Arial"/>
                </a:rPr>
                <a:t>PCBS practices</a:t>
              </a:r>
              <a:r>
                <a:rPr lang="en-US" sz="2400" kern="1200" dirty="0" smtClean="0">
                  <a:latin typeface="Arial"/>
                  <a:cs typeface="Arial"/>
                </a:rPr>
                <a:t> implemented consistently?</a:t>
              </a:r>
              <a:endParaRPr lang="en-US" sz="2400" kern="1200" dirty="0">
                <a:latin typeface="Arial"/>
                <a:cs typeface="Arial"/>
              </a:endParaRPr>
            </a:p>
          </p:txBody>
        </p:sp>
      </p:grpSp>
      <p:grpSp>
        <p:nvGrpSpPr>
          <p:cNvPr id="7" name="Group 12"/>
          <p:cNvGrpSpPr/>
          <p:nvPr/>
        </p:nvGrpSpPr>
        <p:grpSpPr>
          <a:xfrm>
            <a:off x="6477000" y="1295400"/>
            <a:ext cx="936937" cy="1546537"/>
            <a:chOff x="6162982" y="1093094"/>
            <a:chExt cx="936937" cy="936937"/>
          </a:xfrm>
        </p:grpSpPr>
        <p:sp>
          <p:nvSpPr>
            <p:cNvPr id="14" name="Down Arrow 13"/>
            <p:cNvSpPr/>
            <p:nvPr/>
          </p:nvSpPr>
          <p:spPr>
            <a:xfrm>
              <a:off x="6162982" y="1093094"/>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latin typeface="Arial"/>
                <a:cs typeface="Arial"/>
              </a:endParaRPr>
            </a:p>
          </p:txBody>
        </p:sp>
      </p:grpSp>
      <p:grpSp>
        <p:nvGrpSpPr>
          <p:cNvPr id="2" name="Group 3"/>
          <p:cNvGrpSpPr/>
          <p:nvPr/>
        </p:nvGrpSpPr>
        <p:grpSpPr>
          <a:xfrm>
            <a:off x="457200" y="762000"/>
            <a:ext cx="7099919" cy="990600"/>
            <a:chOff x="0" y="0"/>
            <a:chExt cx="7099919" cy="1441443"/>
          </a:xfrm>
        </p:grpSpPr>
        <p:sp>
          <p:nvSpPr>
            <p:cNvPr id="5" name="Rounded Rectangle 4"/>
            <p:cNvSpPr/>
            <p:nvPr/>
          </p:nvSpPr>
          <p:spPr>
            <a:xfrm>
              <a:off x="0" y="0"/>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70443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400" kern="1200" dirty="0" smtClean="0">
                  <a:latin typeface="Arial"/>
                  <a:cs typeface="Arial"/>
                </a:rPr>
                <a:t>Are the </a:t>
              </a:r>
              <a:r>
                <a:rPr lang="en-US" sz="2400" b="1" kern="1200" dirty="0" smtClean="0">
                  <a:latin typeface="Arial"/>
                  <a:cs typeface="Arial"/>
                </a:rPr>
                <a:t>foundations</a:t>
              </a:r>
              <a:r>
                <a:rPr lang="en-US" sz="2400" kern="1200" dirty="0" smtClean="0">
                  <a:latin typeface="Arial"/>
                  <a:cs typeface="Arial"/>
                </a:rPr>
                <a:t> of effective PCBS in place?</a:t>
              </a:r>
              <a:endParaRPr lang="en-US" sz="2400" kern="1200" dirty="0">
                <a:latin typeface="Arial"/>
                <a:cs typeface="Arial"/>
              </a:endParaRPr>
            </a:p>
          </p:txBody>
        </p:sp>
      </p:grpSp>
      <p:sp>
        <p:nvSpPr>
          <p:cNvPr id="23" name="Rectangle 22"/>
          <p:cNvSpPr/>
          <p:nvPr/>
        </p:nvSpPr>
        <p:spPr>
          <a:xfrm>
            <a:off x="76200" y="1692533"/>
            <a:ext cx="2819400" cy="933271"/>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a:cs typeface="Arial"/>
              </a:rPr>
              <a:t>Effectively </a:t>
            </a:r>
            <a:r>
              <a:rPr lang="en-US" b="1" i="1" dirty="0" smtClean="0">
                <a:solidFill>
                  <a:schemeClr val="tx1"/>
                </a:solidFill>
                <a:latin typeface="Arial"/>
                <a:cs typeface="Arial"/>
              </a:rPr>
              <a:t>design </a:t>
            </a:r>
            <a:r>
              <a:rPr lang="en-US" dirty="0" smtClean="0">
                <a:solidFill>
                  <a:schemeClr val="tx1"/>
                </a:solidFill>
                <a:latin typeface="Arial"/>
                <a:cs typeface="Arial"/>
              </a:rPr>
              <a:t>the physical environment of the classroom</a:t>
            </a:r>
            <a:endParaRPr lang="en-US" dirty="0">
              <a:solidFill>
                <a:schemeClr val="tx1"/>
              </a:solidFill>
              <a:latin typeface="Arial"/>
              <a:cs typeface="Arial"/>
            </a:endParaRPr>
          </a:p>
        </p:txBody>
      </p:sp>
      <p:sp>
        <p:nvSpPr>
          <p:cNvPr id="24" name="Rectangle 23"/>
          <p:cNvSpPr/>
          <p:nvPr/>
        </p:nvSpPr>
        <p:spPr>
          <a:xfrm>
            <a:off x="3124200" y="1692533"/>
            <a:ext cx="2819400" cy="933271"/>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a:cs typeface="Arial"/>
              </a:rPr>
              <a:t>Develop &amp; teach predictable classroom </a:t>
            </a:r>
            <a:r>
              <a:rPr lang="en-US" b="1" i="1" dirty="0" smtClean="0">
                <a:solidFill>
                  <a:schemeClr val="tx1"/>
                </a:solidFill>
                <a:latin typeface="Arial"/>
                <a:cs typeface="Arial"/>
              </a:rPr>
              <a:t>routines</a:t>
            </a:r>
            <a:r>
              <a:rPr lang="en-US" dirty="0" smtClean="0">
                <a:solidFill>
                  <a:schemeClr val="tx1"/>
                </a:solidFill>
                <a:latin typeface="Arial"/>
                <a:cs typeface="Arial"/>
              </a:rPr>
              <a:t>.</a:t>
            </a:r>
            <a:endParaRPr lang="en-US" dirty="0">
              <a:solidFill>
                <a:schemeClr val="tx1"/>
              </a:solidFill>
              <a:latin typeface="Arial"/>
              <a:cs typeface="Arial"/>
            </a:endParaRPr>
          </a:p>
        </p:txBody>
      </p:sp>
      <p:sp>
        <p:nvSpPr>
          <p:cNvPr id="25" name="Rectangle 24"/>
          <p:cNvSpPr/>
          <p:nvPr/>
        </p:nvSpPr>
        <p:spPr>
          <a:xfrm>
            <a:off x="6248400" y="1692533"/>
            <a:ext cx="2819400" cy="933271"/>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a:cs typeface="Arial"/>
              </a:rPr>
              <a:t>Post, define, &amp; teach 3-5 positive classroom </a:t>
            </a:r>
            <a:r>
              <a:rPr lang="en-US" b="1" i="1" dirty="0" smtClean="0">
                <a:solidFill>
                  <a:schemeClr val="tx1"/>
                </a:solidFill>
                <a:latin typeface="Arial"/>
                <a:cs typeface="Arial"/>
              </a:rPr>
              <a:t>expectations</a:t>
            </a:r>
            <a:r>
              <a:rPr lang="en-US" dirty="0" smtClean="0">
                <a:solidFill>
                  <a:schemeClr val="tx1"/>
                </a:solidFill>
                <a:latin typeface="Arial"/>
                <a:cs typeface="Arial"/>
              </a:rPr>
              <a:t>.</a:t>
            </a:r>
            <a:endParaRPr lang="en-US" dirty="0">
              <a:solidFill>
                <a:schemeClr val="tx1"/>
              </a:solidFill>
              <a:latin typeface="Arial"/>
              <a:cs typeface="Arial"/>
            </a:endParaRPr>
          </a:p>
        </p:txBody>
      </p:sp>
      <p:sp>
        <p:nvSpPr>
          <p:cNvPr id="26" name="TextBox 25"/>
          <p:cNvSpPr txBox="1"/>
          <p:nvPr/>
        </p:nvSpPr>
        <p:spPr>
          <a:xfrm>
            <a:off x="2667000" y="1559004"/>
            <a:ext cx="678942" cy="1107996"/>
          </a:xfrm>
          <a:prstGeom prst="rect">
            <a:avLst/>
          </a:prstGeom>
          <a:noFill/>
        </p:spPr>
        <p:txBody>
          <a:bodyPr wrap="square" rtlCol="0">
            <a:spAutoFit/>
          </a:bodyPr>
          <a:lstStyle/>
          <a:p>
            <a:r>
              <a:rPr lang="en-US" sz="6600" dirty="0" smtClean="0">
                <a:solidFill>
                  <a:schemeClr val="accent2">
                    <a:lumMod val="75000"/>
                  </a:schemeClr>
                </a:solidFill>
                <a:latin typeface="Arial"/>
                <a:cs typeface="Arial"/>
              </a:rPr>
              <a:t>+</a:t>
            </a:r>
            <a:endParaRPr lang="en-US" sz="6600" dirty="0">
              <a:solidFill>
                <a:schemeClr val="accent2">
                  <a:lumMod val="75000"/>
                </a:schemeClr>
              </a:solidFill>
              <a:latin typeface="Arial"/>
              <a:cs typeface="Arial"/>
            </a:endParaRPr>
          </a:p>
        </p:txBody>
      </p:sp>
      <p:sp>
        <p:nvSpPr>
          <p:cNvPr id="27" name="TextBox 26"/>
          <p:cNvSpPr txBox="1"/>
          <p:nvPr/>
        </p:nvSpPr>
        <p:spPr>
          <a:xfrm>
            <a:off x="5753124" y="1559004"/>
            <a:ext cx="678942" cy="1107996"/>
          </a:xfrm>
          <a:prstGeom prst="rect">
            <a:avLst/>
          </a:prstGeom>
          <a:noFill/>
        </p:spPr>
        <p:txBody>
          <a:bodyPr wrap="square" rtlCol="0">
            <a:spAutoFit/>
          </a:bodyPr>
          <a:lstStyle/>
          <a:p>
            <a:r>
              <a:rPr lang="en-US" sz="6600" dirty="0" smtClean="0">
                <a:solidFill>
                  <a:schemeClr val="accent2">
                    <a:lumMod val="75000"/>
                  </a:schemeClr>
                </a:solidFill>
                <a:latin typeface="Arial"/>
                <a:cs typeface="Arial"/>
              </a:rPr>
              <a:t>+</a:t>
            </a:r>
            <a:endParaRPr lang="en-US" sz="6600" dirty="0">
              <a:solidFill>
                <a:schemeClr val="accent2">
                  <a:lumMod val="75000"/>
                </a:schemeClr>
              </a:solidFill>
              <a:latin typeface="Arial"/>
              <a:cs typeface="Arial"/>
            </a:endParaRPr>
          </a:p>
        </p:txBody>
      </p:sp>
      <p:sp>
        <p:nvSpPr>
          <p:cNvPr id="28" name="Rectangle 27"/>
          <p:cNvSpPr/>
          <p:nvPr/>
        </p:nvSpPr>
        <p:spPr>
          <a:xfrm>
            <a:off x="76200" y="3657600"/>
            <a:ext cx="2819400" cy="9144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Provide high rates of varied </a:t>
            </a:r>
            <a:r>
              <a:rPr lang="en-US" b="1" i="1" dirty="0" smtClean="0">
                <a:solidFill>
                  <a:schemeClr val="tx1"/>
                </a:solidFill>
              </a:rPr>
              <a:t>opportunities to respond</a:t>
            </a:r>
            <a:r>
              <a:rPr lang="en-US" dirty="0" smtClean="0">
                <a:solidFill>
                  <a:schemeClr val="tx1"/>
                </a:solidFill>
              </a:rPr>
              <a:t>.</a:t>
            </a:r>
            <a:endParaRPr lang="en-US" dirty="0">
              <a:solidFill>
                <a:schemeClr val="tx1"/>
              </a:solidFill>
            </a:endParaRPr>
          </a:p>
        </p:txBody>
      </p:sp>
      <p:sp>
        <p:nvSpPr>
          <p:cNvPr id="29" name="Rectangle 28"/>
          <p:cNvSpPr/>
          <p:nvPr/>
        </p:nvSpPr>
        <p:spPr>
          <a:xfrm>
            <a:off x="3124200" y="3657600"/>
            <a:ext cx="2819400" cy="9144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Use </a:t>
            </a:r>
            <a:r>
              <a:rPr lang="en-US" b="1" i="1" dirty="0" smtClean="0">
                <a:solidFill>
                  <a:schemeClr val="tx1"/>
                </a:solidFill>
              </a:rPr>
              <a:t>prompts </a:t>
            </a:r>
            <a:r>
              <a:rPr lang="en-US" dirty="0" smtClean="0">
                <a:solidFill>
                  <a:schemeClr val="tx1"/>
                </a:solidFill>
              </a:rPr>
              <a:t>and </a:t>
            </a:r>
            <a:r>
              <a:rPr lang="en-US" b="1" i="1" dirty="0" smtClean="0">
                <a:solidFill>
                  <a:schemeClr val="tx1"/>
                </a:solidFill>
              </a:rPr>
              <a:t>active supervision</a:t>
            </a:r>
            <a:r>
              <a:rPr lang="en-US" dirty="0" smtClean="0">
                <a:solidFill>
                  <a:schemeClr val="tx1"/>
                </a:solidFill>
              </a:rPr>
              <a:t>.</a:t>
            </a:r>
            <a:endParaRPr lang="en-US" dirty="0">
              <a:solidFill>
                <a:schemeClr val="tx1"/>
              </a:solidFill>
            </a:endParaRPr>
          </a:p>
        </p:txBody>
      </p:sp>
      <p:sp>
        <p:nvSpPr>
          <p:cNvPr id="30" name="Rectangle 29"/>
          <p:cNvSpPr/>
          <p:nvPr/>
        </p:nvSpPr>
        <p:spPr>
          <a:xfrm>
            <a:off x="6248400" y="3657600"/>
            <a:ext cx="2819400" cy="9144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Acknowledge behavior with </a:t>
            </a:r>
            <a:r>
              <a:rPr lang="en-US" b="1" dirty="0" smtClean="0">
                <a:solidFill>
                  <a:schemeClr val="tx1"/>
                </a:solidFill>
              </a:rPr>
              <a:t>specific praise </a:t>
            </a:r>
            <a:r>
              <a:rPr lang="en-US" dirty="0" smtClean="0">
                <a:solidFill>
                  <a:schemeClr val="tx1"/>
                </a:solidFill>
              </a:rPr>
              <a:t>&amp; </a:t>
            </a:r>
            <a:r>
              <a:rPr lang="en-US" b="1" dirty="0" smtClean="0">
                <a:solidFill>
                  <a:schemeClr val="tx1"/>
                </a:solidFill>
              </a:rPr>
              <a:t>other strategies</a:t>
            </a:r>
            <a:r>
              <a:rPr lang="en-US" dirty="0" smtClean="0">
                <a:solidFill>
                  <a:schemeClr val="tx1"/>
                </a:solidFill>
              </a:rPr>
              <a:t>.</a:t>
            </a:r>
            <a:endParaRPr lang="en-US" dirty="0">
              <a:solidFill>
                <a:schemeClr val="tx1"/>
              </a:solidFill>
            </a:endParaRPr>
          </a:p>
        </p:txBody>
      </p:sp>
      <p:sp>
        <p:nvSpPr>
          <p:cNvPr id="31" name="TextBox 30"/>
          <p:cNvSpPr txBox="1"/>
          <p:nvPr/>
        </p:nvSpPr>
        <p:spPr>
          <a:xfrm>
            <a:off x="2667000" y="3524071"/>
            <a:ext cx="678942" cy="1107996"/>
          </a:xfrm>
          <a:prstGeom prst="rect">
            <a:avLst/>
          </a:prstGeom>
          <a:noFill/>
        </p:spPr>
        <p:txBody>
          <a:bodyPr wrap="square" rtlCol="0">
            <a:spAutoFit/>
          </a:bodyPr>
          <a:lstStyle/>
          <a:p>
            <a:r>
              <a:rPr lang="en-US" sz="6600" dirty="0" smtClean="0">
                <a:solidFill>
                  <a:schemeClr val="accent2">
                    <a:lumMod val="75000"/>
                  </a:schemeClr>
                </a:solidFill>
              </a:rPr>
              <a:t>+</a:t>
            </a:r>
            <a:endParaRPr lang="en-US" sz="6600" dirty="0">
              <a:solidFill>
                <a:schemeClr val="accent2">
                  <a:lumMod val="75000"/>
                </a:schemeClr>
              </a:solidFill>
            </a:endParaRPr>
          </a:p>
        </p:txBody>
      </p:sp>
      <p:sp>
        <p:nvSpPr>
          <p:cNvPr id="32" name="TextBox 31"/>
          <p:cNvSpPr txBox="1"/>
          <p:nvPr/>
        </p:nvSpPr>
        <p:spPr>
          <a:xfrm>
            <a:off x="5753124" y="3524071"/>
            <a:ext cx="678942" cy="1107996"/>
          </a:xfrm>
          <a:prstGeom prst="rect">
            <a:avLst/>
          </a:prstGeom>
          <a:noFill/>
        </p:spPr>
        <p:txBody>
          <a:bodyPr wrap="square" rtlCol="0">
            <a:spAutoFit/>
          </a:bodyPr>
          <a:lstStyle/>
          <a:p>
            <a:r>
              <a:rPr lang="en-US" sz="6600" dirty="0" smtClean="0">
                <a:solidFill>
                  <a:schemeClr val="accent2">
                    <a:lumMod val="75000"/>
                  </a:schemeClr>
                </a:solidFill>
              </a:rPr>
              <a:t>+</a:t>
            </a:r>
            <a:endParaRPr lang="en-US" sz="6600" dirty="0">
              <a:solidFill>
                <a:schemeClr val="accent2">
                  <a:lumMod val="75000"/>
                </a:schemeClr>
              </a:solidFill>
            </a:endParaRPr>
          </a:p>
        </p:txBody>
      </p:sp>
    </p:spTree>
    <p:extLst>
      <p:ext uri="{BB962C8B-B14F-4D97-AF65-F5344CB8AC3E}">
        <p14:creationId xmlns:p14="http://schemas.microsoft.com/office/powerpoint/2010/main" val="161404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childTnLst>
                          </p:cTn>
                        </p:par>
                        <p:par>
                          <p:cTn id="37" fill="hold">
                            <p:stCondLst>
                              <p:cond delay="0"/>
                            </p:stCondLst>
                            <p:childTnLst>
                              <p:par>
                                <p:cTn id="38" presetID="12" presetClass="entr" presetSubtype="1"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slide(fromTop)">
                                      <p:cBhvr>
                                        <p:cTn id="40" dur="500"/>
                                        <p:tgtEl>
                                          <p:spTgt spid="7"/>
                                        </p:tgtEl>
                                      </p:cBhvr>
                                    </p:animEffect>
                                  </p:childTnLst>
                                </p:cTn>
                              </p:par>
                              <p:par>
                                <p:cTn id="41" presetID="12" presetClass="entr" presetSubtype="1"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slide(fromTop)">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1000"/>
                                        <p:tgtEl>
                                          <p:spTgt spid="3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10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9"/>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1"/>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0"/>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8"/>
                                        </p:tgtEl>
                                        <p:attrNameLst>
                                          <p:attrName>style.visibility</p:attrName>
                                        </p:attrNameLst>
                                      </p:cBhvr>
                                      <p:to>
                                        <p:strVal val="hidden"/>
                                      </p:to>
                                    </p:set>
                                  </p:childTnLst>
                                </p:cTn>
                              </p:par>
                            </p:childTnLst>
                          </p:cTn>
                        </p:par>
                        <p:par>
                          <p:cTn id="73" fill="hold">
                            <p:stCondLst>
                              <p:cond delay="0"/>
                            </p:stCondLst>
                            <p:childTnLst>
                              <p:par>
                                <p:cTn id="74" presetID="12" presetClass="entr" presetSubtype="1"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slide(fromTop)">
                                      <p:cBhvr>
                                        <p:cTn id="76" dur="500"/>
                                        <p:tgtEl>
                                          <p:spTgt spid="20"/>
                                        </p:tgtEl>
                                      </p:cBhvr>
                                    </p:animEffect>
                                  </p:childTnLst>
                                </p:cTn>
                              </p:par>
                              <p:par>
                                <p:cTn id="77" presetID="12" presetClass="entr" presetSubtype="1"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slide(fromTop)">
                                      <p:cBhvr>
                                        <p:cTn id="7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6" grpId="0"/>
      <p:bldP spid="26" grpId="1"/>
      <p:bldP spid="27" grpId="0"/>
      <p:bldP spid="28" grpId="0" animBg="1"/>
      <p:bldP spid="28" grpId="1" animBg="1"/>
      <p:bldP spid="29" grpId="0" animBg="1"/>
      <p:bldP spid="29" grpId="1" animBg="1"/>
      <p:bldP spid="30" grpId="0" animBg="1"/>
      <p:bldP spid="30" grpId="1" animBg="1"/>
      <p:bldP spid="31" grpId="0"/>
      <p:bldP spid="31" grpId="1"/>
      <p:bldP spid="32" grpId="0"/>
      <p:bldP spid="3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solidFill>
            <a:schemeClr val="accent6">
              <a:lumMod val="40000"/>
              <a:lumOff val="60000"/>
            </a:schemeClr>
          </a:solidFill>
        </p:spPr>
        <p:txBody>
          <a:bodyPr/>
          <a:lstStyle/>
          <a:p>
            <a:pPr eaLnBrk="1" hangingPunct="1">
              <a:defRPr/>
            </a:pPr>
            <a:r>
              <a:rPr lang="en-US" b="1" dirty="0" smtClean="0"/>
              <a:t>Objectives</a:t>
            </a:r>
          </a:p>
        </p:txBody>
      </p:sp>
      <p:sp>
        <p:nvSpPr>
          <p:cNvPr id="18435" name="Rectangle 3"/>
          <p:cNvSpPr>
            <a:spLocks noGrp="1" noChangeArrowheads="1"/>
          </p:cNvSpPr>
          <p:nvPr>
            <p:ph type="body" idx="1"/>
          </p:nvPr>
        </p:nvSpPr>
        <p:spPr>
          <a:xfrm>
            <a:off x="457200" y="1600200"/>
            <a:ext cx="8229600" cy="5105400"/>
          </a:xfrm>
        </p:spPr>
        <p:txBody>
          <a:bodyPr/>
          <a:lstStyle/>
          <a:p>
            <a:pPr>
              <a:spcAft>
                <a:spcPts val="2400"/>
              </a:spcAft>
              <a:buNone/>
            </a:pPr>
            <a:r>
              <a:rPr lang="en-US" sz="2200" dirty="0" smtClean="0">
                <a:ea typeface="ＭＳ Ｐゴシック" pitchFamily="34" charset="-128"/>
                <a:cs typeface="ＭＳ Ｐゴシック" pitchFamily="34" charset="-128"/>
              </a:rPr>
              <a:t>As a result of attending this training, you will be able to </a:t>
            </a:r>
          </a:p>
          <a:p>
            <a:pPr>
              <a:spcAft>
                <a:spcPts val="2400"/>
              </a:spcAft>
            </a:pPr>
            <a:r>
              <a:rPr lang="en-US" sz="2200" b="1" i="1" dirty="0" smtClean="0">
                <a:solidFill>
                  <a:schemeClr val="accent2">
                    <a:lumMod val="60000"/>
                    <a:lumOff val="40000"/>
                  </a:schemeClr>
                </a:solidFill>
              </a:rPr>
              <a:t>Present</a:t>
            </a:r>
            <a:r>
              <a:rPr lang="en-US" sz="2200" dirty="0" smtClean="0"/>
              <a:t> the </a:t>
            </a:r>
            <a:r>
              <a:rPr lang="en-US" sz="2200" b="1" dirty="0"/>
              <a:t>context</a:t>
            </a:r>
            <a:r>
              <a:rPr lang="en-US" sz="2200" dirty="0"/>
              <a:t> in which positive classroom behavioral support (PCBS) practices are implemented.</a:t>
            </a:r>
          </a:p>
          <a:p>
            <a:pPr lvl="0">
              <a:spcAft>
                <a:spcPts val="2400"/>
              </a:spcAft>
            </a:pPr>
            <a:r>
              <a:rPr lang="en-US" sz="2200" b="1" i="1" dirty="0" smtClean="0">
                <a:solidFill>
                  <a:schemeClr val="accent2">
                    <a:lumMod val="60000"/>
                    <a:lumOff val="40000"/>
                  </a:schemeClr>
                </a:solidFill>
              </a:rPr>
              <a:t>Train</a:t>
            </a:r>
            <a:r>
              <a:rPr lang="en-US" sz="2200" dirty="0" smtClean="0">
                <a:solidFill>
                  <a:schemeClr val="accent2">
                    <a:lumMod val="60000"/>
                    <a:lumOff val="40000"/>
                  </a:schemeClr>
                </a:solidFill>
              </a:rPr>
              <a:t> </a:t>
            </a:r>
            <a:r>
              <a:rPr lang="en-US" sz="2200" dirty="0" smtClean="0"/>
              <a:t>critical positive classroom behavior support (PCBS) </a:t>
            </a:r>
            <a:r>
              <a:rPr lang="en-US" sz="2200" b="1" dirty="0" smtClean="0"/>
              <a:t>practices</a:t>
            </a:r>
            <a:r>
              <a:rPr lang="en-US" sz="2200" dirty="0" smtClean="0"/>
              <a:t>.</a:t>
            </a:r>
            <a:endParaRPr lang="en-US" sz="2200" dirty="0"/>
          </a:p>
          <a:p>
            <a:pPr>
              <a:spcAft>
                <a:spcPts val="2400"/>
              </a:spcAft>
            </a:pPr>
            <a:r>
              <a:rPr lang="en-US" sz="2200" b="1" i="1" dirty="0">
                <a:solidFill>
                  <a:schemeClr val="accent2">
                    <a:lumMod val="60000"/>
                    <a:lumOff val="40000"/>
                  </a:schemeClr>
                </a:solidFill>
              </a:rPr>
              <a:t>Implement</a:t>
            </a:r>
            <a:r>
              <a:rPr lang="en-US" sz="2200" dirty="0">
                <a:solidFill>
                  <a:schemeClr val="accent2">
                    <a:lumMod val="60000"/>
                    <a:lumOff val="40000"/>
                  </a:schemeClr>
                </a:solidFill>
              </a:rPr>
              <a:t> </a:t>
            </a:r>
            <a:r>
              <a:rPr lang="en-US" sz="2200" dirty="0"/>
              <a:t>the key elements of effective </a:t>
            </a:r>
            <a:r>
              <a:rPr lang="en-US" sz="2200" b="1" dirty="0"/>
              <a:t>systems</a:t>
            </a:r>
            <a:r>
              <a:rPr lang="en-US" sz="2200" dirty="0"/>
              <a:t> to support teachers’ implementation of practices. </a:t>
            </a:r>
            <a:endParaRPr lang="en-US" sz="2200" i="1" dirty="0"/>
          </a:p>
          <a:p>
            <a:pPr>
              <a:spcAft>
                <a:spcPts val="2400"/>
              </a:spcAft>
            </a:pPr>
            <a:r>
              <a:rPr lang="en-US" sz="2200" b="1" i="1" dirty="0" smtClean="0">
                <a:solidFill>
                  <a:schemeClr val="accent2">
                    <a:lumMod val="60000"/>
                    <a:lumOff val="40000"/>
                  </a:schemeClr>
                </a:solidFill>
              </a:rPr>
              <a:t>Develop </a:t>
            </a:r>
            <a:r>
              <a:rPr lang="en-US" sz="2200" dirty="0"/>
              <a:t>an </a:t>
            </a:r>
            <a:r>
              <a:rPr lang="en-US" sz="2200" b="1" dirty="0"/>
              <a:t>action plan </a:t>
            </a:r>
            <a:r>
              <a:rPr lang="en-US" sz="2200" dirty="0"/>
              <a:t>to support your implementation of VT Classroom Behavior Practice Coaching Model.</a:t>
            </a:r>
            <a:endParaRPr lang="en-US" sz="2200" dirty="0"/>
          </a:p>
        </p:txBody>
      </p:sp>
    </p:spTree>
    <p:extLst>
      <p:ext uri="{BB962C8B-B14F-4D97-AF65-F5344CB8AC3E}">
        <p14:creationId xmlns:p14="http://schemas.microsoft.com/office/powerpoint/2010/main" val="188171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18435">
                                            <p:txEl>
                                              <p:pRg st="1" end="1"/>
                                            </p:txEl>
                                          </p:spTgt>
                                        </p:tgtEl>
                                        <p:attrNameLst>
                                          <p:attrName>style.color</p:attrName>
                                        </p:attrNameLst>
                                      </p:cBhvr>
                                      <p:by>
                                        <p:hsl h="0" s="12549" l="25098"/>
                                      </p:by>
                                    </p:animClr>
                                    <p:animClr clrSpc="hsl" dir="cw">
                                      <p:cBhvr>
                                        <p:cTn id="7" dur="500" fill="hold"/>
                                        <p:tgtEl>
                                          <p:spTgt spid="18435">
                                            <p:txEl>
                                              <p:pRg st="1" end="1"/>
                                            </p:txEl>
                                          </p:spTgt>
                                        </p:tgtEl>
                                        <p:attrNameLst>
                                          <p:attrName>fillcolor</p:attrName>
                                        </p:attrNameLst>
                                      </p:cBhvr>
                                      <p:by>
                                        <p:hsl h="0" s="12549" l="25098"/>
                                      </p:by>
                                    </p:animClr>
                                    <p:animClr clrSpc="hsl" dir="cw">
                                      <p:cBhvr>
                                        <p:cTn id="8" dur="500" fill="hold"/>
                                        <p:tgtEl>
                                          <p:spTgt spid="18435">
                                            <p:txEl>
                                              <p:pRg st="1" end="1"/>
                                            </p:txEl>
                                          </p:spTgt>
                                        </p:tgtEl>
                                        <p:attrNameLst>
                                          <p:attrName>stroke.color</p:attrName>
                                        </p:attrNameLst>
                                      </p:cBhvr>
                                      <p:by>
                                        <p:hsl h="0" s="12549" l="25098"/>
                                      </p:by>
                                    </p:animClr>
                                    <p:set>
                                      <p:cBhvr>
                                        <p:cTn id="9" dur="500" fill="hold"/>
                                        <p:tgtEl>
                                          <p:spTgt spid="18435">
                                            <p:txEl>
                                              <p:pRg st="1" end="1"/>
                                            </p:txEl>
                                          </p:spTgt>
                                        </p:tgtEl>
                                        <p:attrNameLst>
                                          <p:attrName>fill.type</p:attrName>
                                        </p:attrNameLst>
                                      </p:cBhvr>
                                      <p:to>
                                        <p:strVal val="solid"/>
                                      </p:to>
                                    </p:set>
                                  </p:childTnLst>
                                </p:cTn>
                              </p:par>
                              <p:par>
                                <p:cTn id="10" presetID="30" presetClass="emph" presetSubtype="0" fill="hold" nodeType="withEffect">
                                  <p:stCondLst>
                                    <p:cond delay="0"/>
                                  </p:stCondLst>
                                  <p:childTnLst>
                                    <p:animClr clrSpc="hsl" dir="cw">
                                      <p:cBhvr override="childStyle">
                                        <p:cTn id="11" dur="500" fill="hold"/>
                                        <p:tgtEl>
                                          <p:spTgt spid="18435">
                                            <p:txEl>
                                              <p:pRg st="2" end="2"/>
                                            </p:txEl>
                                          </p:spTgt>
                                        </p:tgtEl>
                                        <p:attrNameLst>
                                          <p:attrName>style.color</p:attrName>
                                        </p:attrNameLst>
                                      </p:cBhvr>
                                      <p:by>
                                        <p:hsl h="0" s="12549" l="25098"/>
                                      </p:by>
                                    </p:animClr>
                                    <p:animClr clrSpc="hsl" dir="cw">
                                      <p:cBhvr>
                                        <p:cTn id="12" dur="500" fill="hold"/>
                                        <p:tgtEl>
                                          <p:spTgt spid="18435">
                                            <p:txEl>
                                              <p:pRg st="2" end="2"/>
                                            </p:txEl>
                                          </p:spTgt>
                                        </p:tgtEl>
                                        <p:attrNameLst>
                                          <p:attrName>fillcolor</p:attrName>
                                        </p:attrNameLst>
                                      </p:cBhvr>
                                      <p:by>
                                        <p:hsl h="0" s="12549" l="25098"/>
                                      </p:by>
                                    </p:animClr>
                                    <p:animClr clrSpc="hsl" dir="cw">
                                      <p:cBhvr>
                                        <p:cTn id="13" dur="500" fill="hold"/>
                                        <p:tgtEl>
                                          <p:spTgt spid="18435">
                                            <p:txEl>
                                              <p:pRg st="2" end="2"/>
                                            </p:txEl>
                                          </p:spTgt>
                                        </p:tgtEl>
                                        <p:attrNameLst>
                                          <p:attrName>stroke.color</p:attrName>
                                        </p:attrNameLst>
                                      </p:cBhvr>
                                      <p:by>
                                        <p:hsl h="0" s="12549" l="25098"/>
                                      </p:by>
                                    </p:animClr>
                                    <p:set>
                                      <p:cBhvr>
                                        <p:cTn id="14" dur="500" fill="hold"/>
                                        <p:tgtEl>
                                          <p:spTgt spid="1843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Content Placeholder 3"/>
          <p:cNvGraphicFramePr>
            <a:graphicFrameLocks noGrp="1"/>
          </p:cNvGraphicFramePr>
          <p:nvPr>
            <p:ph idx="1"/>
            <p:extLst/>
          </p:nvPr>
        </p:nvGraphicFramePr>
        <p:xfrm>
          <a:off x="-795355" y="1295400"/>
          <a:ext cx="10625155"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9"/>
          <p:cNvGrpSpPr/>
          <p:nvPr/>
        </p:nvGrpSpPr>
        <p:grpSpPr>
          <a:xfrm>
            <a:off x="1447800" y="4572000"/>
            <a:ext cx="7099919" cy="990600"/>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70443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400" kern="1200" dirty="0" smtClean="0">
                  <a:latin typeface="Arial"/>
                  <a:cs typeface="Arial"/>
                </a:rPr>
                <a:t>Do data indicate that students are still engaging in </a:t>
              </a:r>
              <a:r>
                <a:rPr lang="en-US" sz="2400" b="1" kern="1200" dirty="0" smtClean="0">
                  <a:latin typeface="Arial"/>
                  <a:cs typeface="Arial"/>
                </a:rPr>
                <a:t>problem behavior</a:t>
              </a:r>
              <a:r>
                <a:rPr lang="en-US" sz="2400" kern="1200" dirty="0" smtClean="0">
                  <a:latin typeface="Arial"/>
                  <a:cs typeface="Arial"/>
                </a:rPr>
                <a:t>?</a:t>
              </a:r>
              <a:endParaRPr lang="en-US" sz="2400" kern="1200" dirty="0">
                <a:latin typeface="Arial"/>
                <a:cs typeface="Arial"/>
              </a:endParaRPr>
            </a:p>
          </p:txBody>
        </p:sp>
      </p:grpSp>
      <p:sp>
        <p:nvSpPr>
          <p:cNvPr id="33" name="Rectangle 32"/>
          <p:cNvSpPr/>
          <p:nvPr/>
        </p:nvSpPr>
        <p:spPr>
          <a:xfrm>
            <a:off x="3595852" y="2468613"/>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Yes</a:t>
            </a:r>
            <a:endParaRPr lang="en-US" sz="2000" b="1" dirty="0">
              <a:solidFill>
                <a:srgbClr val="000000"/>
              </a:solidFill>
            </a:endParaRPr>
          </a:p>
        </p:txBody>
      </p:sp>
      <p:sp>
        <p:nvSpPr>
          <p:cNvPr id="34" name="Rectangle 33"/>
          <p:cNvSpPr/>
          <p:nvPr/>
        </p:nvSpPr>
        <p:spPr>
          <a:xfrm>
            <a:off x="5896107" y="2468614"/>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No</a:t>
            </a:r>
            <a:endParaRPr lang="en-US" sz="2000" b="1" dirty="0">
              <a:solidFill>
                <a:srgbClr val="000000"/>
              </a:solidFill>
            </a:endParaRPr>
          </a:p>
        </p:txBody>
      </p:sp>
      <p:sp>
        <p:nvSpPr>
          <p:cNvPr id="35" name="Rectangle 34"/>
          <p:cNvSpPr/>
          <p:nvPr/>
        </p:nvSpPr>
        <p:spPr>
          <a:xfrm>
            <a:off x="1828800" y="39624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Minor</a:t>
            </a:r>
            <a:endParaRPr lang="en-US" sz="2000" b="1" dirty="0">
              <a:solidFill>
                <a:srgbClr val="000000"/>
              </a:solidFill>
            </a:endParaRPr>
          </a:p>
        </p:txBody>
      </p:sp>
      <p:sp>
        <p:nvSpPr>
          <p:cNvPr id="36" name="Rectangle 35"/>
          <p:cNvSpPr/>
          <p:nvPr/>
        </p:nvSpPr>
        <p:spPr>
          <a:xfrm>
            <a:off x="4953000" y="397872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Major</a:t>
            </a:r>
            <a:endParaRPr lang="en-US" sz="2000" b="1" dirty="0">
              <a:solidFill>
                <a:srgbClr val="000000"/>
              </a:solidFill>
            </a:endParaRPr>
          </a:p>
        </p:txBody>
      </p:sp>
      <p:sp>
        <p:nvSpPr>
          <p:cNvPr id="37" name="Rectangle 36"/>
          <p:cNvSpPr/>
          <p:nvPr/>
        </p:nvSpPr>
        <p:spPr>
          <a:xfrm>
            <a:off x="3276600" y="54102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Many</a:t>
            </a:r>
            <a:endParaRPr lang="en-US" sz="2000" b="1" dirty="0">
              <a:solidFill>
                <a:srgbClr val="000000"/>
              </a:solidFill>
            </a:endParaRPr>
          </a:p>
        </p:txBody>
      </p:sp>
      <p:sp>
        <p:nvSpPr>
          <p:cNvPr id="38" name="Rectangle 37"/>
          <p:cNvSpPr/>
          <p:nvPr/>
        </p:nvSpPr>
        <p:spPr>
          <a:xfrm>
            <a:off x="6248400" y="54102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Few</a:t>
            </a:r>
            <a:endParaRPr lang="en-US" sz="2000" b="1" dirty="0">
              <a:solidFill>
                <a:srgbClr val="000000"/>
              </a:solidFill>
            </a:endParaRPr>
          </a:p>
        </p:txBody>
      </p:sp>
    </p:spTree>
    <p:extLst>
      <p:ext uri="{BB962C8B-B14F-4D97-AF65-F5344CB8AC3E}">
        <p14:creationId xmlns:p14="http://schemas.microsoft.com/office/powerpoint/2010/main" val="27707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11111E-6 -5.55556E-6 L 1.11111E-6 -0.62223 " pathEditMode="relative" ptsTypes="AA">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2">
                                            <p:graphicEl>
                                              <a:dgm id="{626D55D9-C3F1-4E40-BAA3-842EECDA1E65}"/>
                                            </p:graphicEl>
                                          </p:spTgt>
                                        </p:tgtEl>
                                        <p:attrNameLst>
                                          <p:attrName>style.visibility</p:attrName>
                                        </p:attrNameLst>
                                      </p:cBhvr>
                                      <p:to>
                                        <p:strVal val="visible"/>
                                      </p:to>
                                    </p:set>
                                    <p:animEffect transition="in" filter="fade">
                                      <p:cBhvr>
                                        <p:cTn id="11" dur="2000"/>
                                        <p:tgtEl>
                                          <p:spTgt spid="42">
                                            <p:graphicEl>
                                              <a:dgm id="{626D55D9-C3F1-4E40-BAA3-842EECDA1E65}"/>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2">
                                            <p:graphicEl>
                                              <a:dgm id="{3F71AA5E-DB92-5241-8683-550A3668A98A}"/>
                                            </p:graphicEl>
                                          </p:spTgt>
                                        </p:tgtEl>
                                        <p:attrNameLst>
                                          <p:attrName>style.visibility</p:attrName>
                                        </p:attrNameLst>
                                      </p:cBhvr>
                                      <p:to>
                                        <p:strVal val="visible"/>
                                      </p:to>
                                    </p:set>
                                    <p:animEffect transition="in" filter="fade">
                                      <p:cBhvr>
                                        <p:cTn id="14" dur="2000"/>
                                        <p:tgtEl>
                                          <p:spTgt spid="42">
                                            <p:graphicEl>
                                              <a:dgm id="{3F71AA5E-DB92-5241-8683-550A3668A98A}"/>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0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graphicEl>
                                              <a:dgm id="{9452356D-D5F9-024D-8E0A-B11E01C245D2}"/>
                                            </p:graphicEl>
                                          </p:spTgt>
                                        </p:tgtEl>
                                        <p:attrNameLst>
                                          <p:attrName>style.visibility</p:attrName>
                                        </p:attrNameLst>
                                      </p:cBhvr>
                                      <p:to>
                                        <p:strVal val="visible"/>
                                      </p:to>
                                    </p:set>
                                    <p:animEffect transition="in" filter="fade">
                                      <p:cBhvr>
                                        <p:cTn id="20" dur="2000"/>
                                        <p:tgtEl>
                                          <p:spTgt spid="42">
                                            <p:graphicEl>
                                              <a:dgm id="{9452356D-D5F9-024D-8E0A-B11E01C245D2}"/>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graphicEl>
                                              <a:dgm id="{7D0CC7AF-14B2-8E4E-902B-184FB1986E9D}"/>
                                            </p:graphicEl>
                                          </p:spTgt>
                                        </p:tgtEl>
                                        <p:attrNameLst>
                                          <p:attrName>style.visibility</p:attrName>
                                        </p:attrNameLst>
                                      </p:cBhvr>
                                      <p:to>
                                        <p:strVal val="visible"/>
                                      </p:to>
                                    </p:set>
                                    <p:animEffect transition="in" filter="fade">
                                      <p:cBhvr>
                                        <p:cTn id="23" dur="2000"/>
                                        <p:tgtEl>
                                          <p:spTgt spid="42">
                                            <p:graphicEl>
                                              <a:dgm id="{7D0CC7AF-14B2-8E4E-902B-184FB1986E9D}"/>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graphicEl>
                                              <a:dgm id="{D8E45DDC-3E8E-3243-8D1B-361551FA462D}"/>
                                            </p:graphicEl>
                                          </p:spTgt>
                                        </p:tgtEl>
                                        <p:attrNameLst>
                                          <p:attrName>style.visibility</p:attrName>
                                        </p:attrNameLst>
                                      </p:cBhvr>
                                      <p:to>
                                        <p:strVal val="visible"/>
                                      </p:to>
                                    </p:set>
                                    <p:animEffect transition="in" filter="fade">
                                      <p:cBhvr>
                                        <p:cTn id="26" dur="2000"/>
                                        <p:tgtEl>
                                          <p:spTgt spid="42">
                                            <p:graphicEl>
                                              <a:dgm id="{D8E45DDC-3E8E-3243-8D1B-361551FA462D}"/>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0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graphicEl>
                                              <a:dgm id="{3DBBDF6F-C2DC-AD43-BED1-60EC65646A92}"/>
                                            </p:graphicEl>
                                          </p:spTgt>
                                        </p:tgtEl>
                                        <p:attrNameLst>
                                          <p:attrName>style.visibility</p:attrName>
                                        </p:attrNameLst>
                                      </p:cBhvr>
                                      <p:to>
                                        <p:strVal val="visible"/>
                                      </p:to>
                                    </p:set>
                                    <p:animEffect transition="in" filter="fade">
                                      <p:cBhvr>
                                        <p:cTn id="32" dur="2000"/>
                                        <p:tgtEl>
                                          <p:spTgt spid="42">
                                            <p:graphicEl>
                                              <a:dgm id="{3DBBDF6F-C2DC-AD43-BED1-60EC65646A92}"/>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2">
                                            <p:graphicEl>
                                              <a:dgm id="{6CB2321F-3DDB-4543-825E-40354EF730AD}"/>
                                            </p:graphicEl>
                                          </p:spTgt>
                                        </p:tgtEl>
                                        <p:attrNameLst>
                                          <p:attrName>style.visibility</p:attrName>
                                        </p:attrNameLst>
                                      </p:cBhvr>
                                      <p:to>
                                        <p:strVal val="visible"/>
                                      </p:to>
                                    </p:set>
                                    <p:animEffect transition="in" filter="fade">
                                      <p:cBhvr>
                                        <p:cTn id="35" dur="2000"/>
                                        <p:tgtEl>
                                          <p:spTgt spid="42">
                                            <p:graphicEl>
                                              <a:dgm id="{6CB2321F-3DDB-4543-825E-40354EF730AD}"/>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graphicEl>
                                              <a:dgm id="{8CE12734-27F4-AB4F-8D16-E30DF91E6BED}"/>
                                            </p:graphicEl>
                                          </p:spTgt>
                                        </p:tgtEl>
                                        <p:attrNameLst>
                                          <p:attrName>style.visibility</p:attrName>
                                        </p:attrNameLst>
                                      </p:cBhvr>
                                      <p:to>
                                        <p:strVal val="visible"/>
                                      </p:to>
                                    </p:set>
                                    <p:animEffect transition="in" filter="fade">
                                      <p:cBhvr>
                                        <p:cTn id="38" dur="2000"/>
                                        <p:tgtEl>
                                          <p:spTgt spid="42">
                                            <p:graphicEl>
                                              <a:dgm id="{8CE12734-27F4-AB4F-8D16-E30DF91E6BED}"/>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20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graphicEl>
                                              <a:dgm id="{E85188AF-6B0B-2842-9981-C8A370795369}"/>
                                            </p:graphicEl>
                                          </p:spTgt>
                                        </p:tgtEl>
                                        <p:attrNameLst>
                                          <p:attrName>style.visibility</p:attrName>
                                        </p:attrNameLst>
                                      </p:cBhvr>
                                      <p:to>
                                        <p:strVal val="visible"/>
                                      </p:to>
                                    </p:set>
                                    <p:animEffect transition="in" filter="fade">
                                      <p:cBhvr>
                                        <p:cTn id="44" dur="2000"/>
                                        <p:tgtEl>
                                          <p:spTgt spid="42">
                                            <p:graphicEl>
                                              <a:dgm id="{E85188AF-6B0B-2842-9981-C8A370795369}"/>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2">
                                            <p:graphicEl>
                                              <a:dgm id="{9A7EFB90-34EE-DF49-BB36-14528FB2A414}"/>
                                            </p:graphicEl>
                                          </p:spTgt>
                                        </p:tgtEl>
                                        <p:attrNameLst>
                                          <p:attrName>style.visibility</p:attrName>
                                        </p:attrNameLst>
                                      </p:cBhvr>
                                      <p:to>
                                        <p:strVal val="visible"/>
                                      </p:to>
                                    </p:set>
                                    <p:animEffect transition="in" filter="fade">
                                      <p:cBhvr>
                                        <p:cTn id="47" dur="2000"/>
                                        <p:tgtEl>
                                          <p:spTgt spid="42">
                                            <p:graphicEl>
                                              <a:dgm id="{9A7EFB90-34EE-DF49-BB36-14528FB2A414}"/>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graphicEl>
                                              <a:dgm id="{B78A597E-23B3-1049-A01A-9F535DCF17C1}"/>
                                            </p:graphicEl>
                                          </p:spTgt>
                                        </p:tgtEl>
                                        <p:attrNameLst>
                                          <p:attrName>style.visibility</p:attrName>
                                        </p:attrNameLst>
                                      </p:cBhvr>
                                      <p:to>
                                        <p:strVal val="visible"/>
                                      </p:to>
                                    </p:set>
                                    <p:animEffect transition="in" filter="fade">
                                      <p:cBhvr>
                                        <p:cTn id="50" dur="2000"/>
                                        <p:tgtEl>
                                          <p:spTgt spid="42">
                                            <p:graphicEl>
                                              <a:dgm id="{B78A597E-23B3-1049-A01A-9F535DCF17C1}"/>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000"/>
                                        <p:tgtEl>
                                          <p:spTgt spid="3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2">
                                            <p:graphicEl>
                                              <a:dgm id="{AEA16479-9E7F-A941-9B3F-EA82653ABA15}"/>
                                            </p:graphicEl>
                                          </p:spTgt>
                                        </p:tgtEl>
                                        <p:attrNameLst>
                                          <p:attrName>style.visibility</p:attrName>
                                        </p:attrNameLst>
                                      </p:cBhvr>
                                      <p:to>
                                        <p:strVal val="visible"/>
                                      </p:to>
                                    </p:set>
                                    <p:animEffect transition="in" filter="fade">
                                      <p:cBhvr>
                                        <p:cTn id="56" dur="2000"/>
                                        <p:tgtEl>
                                          <p:spTgt spid="42">
                                            <p:graphicEl>
                                              <a:dgm id="{AEA16479-9E7F-A941-9B3F-EA82653ABA15}"/>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2">
                                            <p:graphicEl>
                                              <a:dgm id="{199B6F96-2AA2-4B4C-AB7F-FC2B87FD9AB7}"/>
                                            </p:graphicEl>
                                          </p:spTgt>
                                        </p:tgtEl>
                                        <p:attrNameLst>
                                          <p:attrName>style.visibility</p:attrName>
                                        </p:attrNameLst>
                                      </p:cBhvr>
                                      <p:to>
                                        <p:strVal val="visible"/>
                                      </p:to>
                                    </p:set>
                                    <p:animEffect transition="in" filter="fade">
                                      <p:cBhvr>
                                        <p:cTn id="59" dur="2000"/>
                                        <p:tgtEl>
                                          <p:spTgt spid="42">
                                            <p:graphicEl>
                                              <a:dgm id="{199B6F96-2AA2-4B4C-AB7F-FC2B87FD9AB7}"/>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2">
                                            <p:graphicEl>
                                              <a:dgm id="{66131503-63ED-4540-8502-6A48CD18ED03}"/>
                                            </p:graphicEl>
                                          </p:spTgt>
                                        </p:tgtEl>
                                        <p:attrNameLst>
                                          <p:attrName>style.visibility</p:attrName>
                                        </p:attrNameLst>
                                      </p:cBhvr>
                                      <p:to>
                                        <p:strVal val="visible"/>
                                      </p:to>
                                    </p:set>
                                    <p:animEffect transition="in" filter="fade">
                                      <p:cBhvr>
                                        <p:cTn id="62" dur="2000"/>
                                        <p:tgtEl>
                                          <p:spTgt spid="42">
                                            <p:graphicEl>
                                              <a:dgm id="{66131503-63ED-4540-8502-6A48CD18ED03}"/>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2000"/>
                                        <p:tgtEl>
                                          <p:spTgt spid="3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2">
                                            <p:graphicEl>
                                              <a:dgm id="{95DD8796-C1D6-EE44-9869-F5661F3F8B5F}"/>
                                            </p:graphicEl>
                                          </p:spTgt>
                                        </p:tgtEl>
                                        <p:attrNameLst>
                                          <p:attrName>style.visibility</p:attrName>
                                        </p:attrNameLst>
                                      </p:cBhvr>
                                      <p:to>
                                        <p:strVal val="visible"/>
                                      </p:to>
                                    </p:set>
                                    <p:animEffect transition="in" filter="fade">
                                      <p:cBhvr>
                                        <p:cTn id="68" dur="2000"/>
                                        <p:tgtEl>
                                          <p:spTgt spid="42">
                                            <p:graphicEl>
                                              <a:dgm id="{95DD8796-C1D6-EE44-9869-F5661F3F8B5F}"/>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2">
                                            <p:graphicEl>
                                              <a:dgm id="{1C657837-9A36-1543-B1A8-F6D9F73C8C9E}"/>
                                            </p:graphicEl>
                                          </p:spTgt>
                                        </p:tgtEl>
                                        <p:attrNameLst>
                                          <p:attrName>style.visibility</p:attrName>
                                        </p:attrNameLst>
                                      </p:cBhvr>
                                      <p:to>
                                        <p:strVal val="visible"/>
                                      </p:to>
                                    </p:set>
                                    <p:animEffect transition="in" filter="fade">
                                      <p:cBhvr>
                                        <p:cTn id="71" dur="2000"/>
                                        <p:tgtEl>
                                          <p:spTgt spid="42">
                                            <p:graphicEl>
                                              <a:dgm id="{1C657837-9A36-1543-B1A8-F6D9F73C8C9E}"/>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2">
                                            <p:graphicEl>
                                              <a:dgm id="{D8FD5D50-6D6C-0E4C-A837-1DDE12D05237}"/>
                                            </p:graphicEl>
                                          </p:spTgt>
                                        </p:tgtEl>
                                        <p:attrNameLst>
                                          <p:attrName>style.visibility</p:attrName>
                                        </p:attrNameLst>
                                      </p:cBhvr>
                                      <p:to>
                                        <p:strVal val="visible"/>
                                      </p:to>
                                    </p:set>
                                    <p:animEffect transition="in" filter="fade">
                                      <p:cBhvr>
                                        <p:cTn id="74" dur="2000"/>
                                        <p:tgtEl>
                                          <p:spTgt spid="42">
                                            <p:graphicEl>
                                              <a:dgm id="{D8FD5D50-6D6C-0E4C-A837-1DDE12D05237}"/>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2000"/>
                                        <p:tgtEl>
                                          <p:spTgt spid="3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2">
                                            <p:graphicEl>
                                              <a:dgm id="{EBB4544C-E271-6147-A92D-0ADE93C75EA4}"/>
                                            </p:graphicEl>
                                          </p:spTgt>
                                        </p:tgtEl>
                                        <p:attrNameLst>
                                          <p:attrName>style.visibility</p:attrName>
                                        </p:attrNameLst>
                                      </p:cBhvr>
                                      <p:to>
                                        <p:strVal val="visible"/>
                                      </p:to>
                                    </p:set>
                                    <p:animEffect transition="in" filter="fade">
                                      <p:cBhvr>
                                        <p:cTn id="80" dur="2000"/>
                                        <p:tgtEl>
                                          <p:spTgt spid="42">
                                            <p:graphicEl>
                                              <a:dgm id="{EBB4544C-E271-6147-A92D-0ADE93C75EA4}"/>
                                            </p:graphicEl>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2">
                                            <p:graphicEl>
                                              <a:dgm id="{F0E6C605-BADA-1343-A6E2-E52B58011A2C}"/>
                                            </p:graphicEl>
                                          </p:spTgt>
                                        </p:tgtEl>
                                        <p:attrNameLst>
                                          <p:attrName>style.visibility</p:attrName>
                                        </p:attrNameLst>
                                      </p:cBhvr>
                                      <p:to>
                                        <p:strVal val="visible"/>
                                      </p:to>
                                    </p:set>
                                    <p:animEffect transition="in" filter="fade">
                                      <p:cBhvr>
                                        <p:cTn id="83" dur="2000"/>
                                        <p:tgtEl>
                                          <p:spTgt spid="42">
                                            <p:graphicEl>
                                              <a:dgm id="{F0E6C605-BADA-1343-A6E2-E52B58011A2C}"/>
                                            </p:graphic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2">
                                            <p:graphicEl>
                                              <a:dgm id="{FF8013DE-F65B-334C-BBDB-3A4601909784}"/>
                                            </p:graphicEl>
                                          </p:spTgt>
                                        </p:tgtEl>
                                        <p:attrNameLst>
                                          <p:attrName>style.visibility</p:attrName>
                                        </p:attrNameLst>
                                      </p:cBhvr>
                                      <p:to>
                                        <p:strVal val="visible"/>
                                      </p:to>
                                    </p:set>
                                    <p:animEffect transition="in" filter="fade">
                                      <p:cBhvr>
                                        <p:cTn id="86" dur="2000"/>
                                        <p:tgtEl>
                                          <p:spTgt spid="42">
                                            <p:graphicEl>
                                              <a:dgm id="{FF8013DE-F65B-334C-BBDB-3A460190978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2" grpId="0">
        <p:bldSub>
          <a:bldDgm bld="lvlOne"/>
        </p:bldSub>
      </p:bldGraphic>
      <p:bldP spid="33" grpId="0" animBg="1"/>
      <p:bldP spid="34" grpId="0" animBg="1"/>
      <p:bldP spid="35" grpId="0" animBg="1"/>
      <p:bldP spid="36" grpId="0" animBg="1"/>
      <p:bldP spid="37"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marL="1092200" indent="-88900" algn="l"/>
            <a:r>
              <a:rPr lang="en-US" sz="3200" dirty="0" smtClean="0">
                <a:solidFill>
                  <a:schemeClr val="accent6">
                    <a:lumMod val="75000"/>
                  </a:schemeClr>
                </a:solidFill>
              </a:rPr>
              <a:t>Complete Classroom Management Practices Checklist</a:t>
            </a:r>
            <a:endParaRPr lang="en-US" sz="3200" dirty="0">
              <a:solidFill>
                <a:schemeClr val="accent6">
                  <a:lumMod val="75000"/>
                </a:schemeClr>
              </a:solidFill>
            </a:endParaRPr>
          </a:p>
        </p:txBody>
      </p:sp>
      <p:sp>
        <p:nvSpPr>
          <p:cNvPr id="3" name="Content Placeholder 2"/>
          <p:cNvSpPr>
            <a:spLocks noGrp="1"/>
          </p:cNvSpPr>
          <p:nvPr>
            <p:ph idx="1"/>
          </p:nvPr>
        </p:nvSpPr>
        <p:spPr>
          <a:xfrm>
            <a:off x="457200" y="1600200"/>
            <a:ext cx="4267200" cy="4525963"/>
          </a:xfrm>
          <a:solidFill>
            <a:schemeClr val="bg1"/>
          </a:solidFill>
        </p:spPr>
        <p:txBody>
          <a:bodyPr/>
          <a:lstStyle/>
          <a:p>
            <a:r>
              <a:rPr lang="en-US" sz="2800" dirty="0" smtClean="0">
                <a:solidFill>
                  <a:schemeClr val="accent6">
                    <a:lumMod val="75000"/>
                  </a:schemeClr>
                </a:solidFill>
              </a:rPr>
              <a:t>Complete checklist for your own classroom or a classroom with which you are familiar.</a:t>
            </a:r>
          </a:p>
          <a:p>
            <a:endParaRPr lang="en-US" sz="2800" dirty="0" smtClean="0">
              <a:solidFill>
                <a:schemeClr val="accent6">
                  <a:lumMod val="75000"/>
                </a:schemeClr>
              </a:solidFill>
            </a:endParaRPr>
          </a:p>
          <a:p>
            <a:r>
              <a:rPr lang="en-US" sz="2800" dirty="0" smtClean="0">
                <a:solidFill>
                  <a:schemeClr val="accent6">
                    <a:lumMod val="75000"/>
                  </a:schemeClr>
                </a:solidFill>
              </a:rPr>
              <a:t>Identify and be ready to discuss areas for support.</a:t>
            </a:r>
            <a:endParaRPr lang="en-US" sz="2800" dirty="0">
              <a:solidFill>
                <a:schemeClr val="accent6">
                  <a:lumMod val="75000"/>
                </a:schemeClr>
              </a:solidFill>
            </a:endParaRPr>
          </a:p>
        </p:txBody>
      </p:sp>
      <p:pic>
        <p:nvPicPr>
          <p:cNvPr id="4" name="Picture 3"/>
          <p:cNvPicPr>
            <a:picLocks noChangeAspect="1"/>
          </p:cNvPicPr>
          <p:nvPr/>
        </p:nvPicPr>
        <p:blipFill>
          <a:blip r:embed="rId2"/>
          <a:stretch>
            <a:fillRect/>
          </a:stretch>
        </p:blipFill>
        <p:spPr>
          <a:xfrm>
            <a:off x="457200" y="274638"/>
            <a:ext cx="1021080" cy="1116064"/>
          </a:xfrm>
          <a:prstGeom prst="rect">
            <a:avLst/>
          </a:prstGeom>
        </p:spPr>
      </p:pic>
      <p:pic>
        <p:nvPicPr>
          <p:cNvPr id="5" name="Picture 4"/>
          <p:cNvPicPr>
            <a:picLocks noChangeAspect="1"/>
          </p:cNvPicPr>
          <p:nvPr/>
        </p:nvPicPr>
        <p:blipFill>
          <a:blip r:embed="rId3"/>
          <a:stretch>
            <a:fillRect/>
          </a:stretch>
        </p:blipFill>
        <p:spPr>
          <a:xfrm>
            <a:off x="4996036" y="1600200"/>
            <a:ext cx="3721243" cy="4490720"/>
          </a:xfrm>
          <a:prstGeom prst="rect">
            <a:avLst/>
          </a:prstGeom>
        </p:spPr>
      </p:pic>
    </p:spTree>
    <p:extLst>
      <p:ext uri="{BB962C8B-B14F-4D97-AF65-F5344CB8AC3E}">
        <p14:creationId xmlns:p14="http://schemas.microsoft.com/office/powerpoint/2010/main" val="8150252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solidFill>
            <a:schemeClr val="accent6">
              <a:lumMod val="40000"/>
              <a:lumOff val="60000"/>
            </a:schemeClr>
          </a:solidFill>
        </p:spPr>
        <p:txBody>
          <a:bodyPr/>
          <a:lstStyle/>
          <a:p>
            <a:pPr eaLnBrk="1" hangingPunct="1">
              <a:defRPr/>
            </a:pPr>
            <a:r>
              <a:rPr lang="en-US" sz="4000" b="1" dirty="0" smtClean="0"/>
              <a:t>Now, turning our attention to supporting teachers.</a:t>
            </a:r>
          </a:p>
        </p:txBody>
      </p:sp>
      <p:sp>
        <p:nvSpPr>
          <p:cNvPr id="18435" name="Rectangle 3"/>
          <p:cNvSpPr>
            <a:spLocks noGrp="1" noChangeArrowheads="1"/>
          </p:cNvSpPr>
          <p:nvPr>
            <p:ph type="body" idx="1"/>
          </p:nvPr>
        </p:nvSpPr>
        <p:spPr/>
        <p:txBody>
          <a:bodyPr/>
          <a:lstStyle/>
          <a:p>
            <a:pPr>
              <a:spcAft>
                <a:spcPts val="2400"/>
              </a:spcAft>
              <a:buNone/>
            </a:pPr>
            <a:r>
              <a:rPr lang="en-US" sz="2200" dirty="0" smtClean="0">
                <a:ea typeface="ＭＳ Ｐゴシック" pitchFamily="34" charset="-128"/>
                <a:cs typeface="ＭＳ Ｐゴシック" pitchFamily="34" charset="-128"/>
              </a:rPr>
              <a:t>As a result of attending this training, you will be able to </a:t>
            </a:r>
          </a:p>
          <a:p>
            <a:pPr>
              <a:spcAft>
                <a:spcPts val="2400"/>
              </a:spcAft>
            </a:pPr>
            <a:r>
              <a:rPr lang="en-US" sz="2200" b="1" i="1" dirty="0">
                <a:solidFill>
                  <a:schemeClr val="accent2">
                    <a:lumMod val="60000"/>
                    <a:lumOff val="40000"/>
                  </a:schemeClr>
                </a:solidFill>
              </a:rPr>
              <a:t>Present</a:t>
            </a:r>
            <a:r>
              <a:rPr lang="en-US" sz="2200" dirty="0"/>
              <a:t> the </a:t>
            </a:r>
            <a:r>
              <a:rPr lang="en-US" sz="2200" b="1" dirty="0"/>
              <a:t>context</a:t>
            </a:r>
            <a:r>
              <a:rPr lang="en-US" sz="2200" dirty="0"/>
              <a:t> in which positive classroom behavioral support (PCBS) practices are implemented.</a:t>
            </a:r>
          </a:p>
          <a:p>
            <a:pPr lvl="0">
              <a:spcAft>
                <a:spcPts val="2400"/>
              </a:spcAft>
            </a:pPr>
            <a:r>
              <a:rPr lang="en-US" sz="2200" b="1" i="1" dirty="0">
                <a:solidFill>
                  <a:schemeClr val="accent2">
                    <a:lumMod val="60000"/>
                    <a:lumOff val="40000"/>
                  </a:schemeClr>
                </a:solidFill>
              </a:rPr>
              <a:t>Train</a:t>
            </a:r>
            <a:r>
              <a:rPr lang="en-US" sz="2200" dirty="0">
                <a:solidFill>
                  <a:schemeClr val="accent2">
                    <a:lumMod val="60000"/>
                    <a:lumOff val="40000"/>
                  </a:schemeClr>
                </a:solidFill>
              </a:rPr>
              <a:t> </a:t>
            </a:r>
            <a:r>
              <a:rPr lang="en-US" sz="2200" dirty="0"/>
              <a:t>critical positive classroom behavior support (PCBS) </a:t>
            </a:r>
            <a:r>
              <a:rPr lang="en-US" sz="2200" b="1" dirty="0"/>
              <a:t>practices</a:t>
            </a:r>
            <a:r>
              <a:rPr lang="en-US" sz="2200" dirty="0"/>
              <a:t>.</a:t>
            </a:r>
          </a:p>
          <a:p>
            <a:pPr>
              <a:spcAft>
                <a:spcPts val="2400"/>
              </a:spcAft>
            </a:pPr>
            <a:r>
              <a:rPr lang="en-US" sz="2200" b="1" i="1" dirty="0">
                <a:solidFill>
                  <a:schemeClr val="accent2">
                    <a:lumMod val="60000"/>
                    <a:lumOff val="40000"/>
                  </a:schemeClr>
                </a:solidFill>
              </a:rPr>
              <a:t>Implement</a:t>
            </a:r>
            <a:r>
              <a:rPr lang="en-US" sz="2200" dirty="0">
                <a:solidFill>
                  <a:schemeClr val="accent2">
                    <a:lumMod val="60000"/>
                    <a:lumOff val="40000"/>
                  </a:schemeClr>
                </a:solidFill>
              </a:rPr>
              <a:t> </a:t>
            </a:r>
            <a:r>
              <a:rPr lang="en-US" sz="2200" dirty="0"/>
              <a:t>the key elements of effective </a:t>
            </a:r>
            <a:r>
              <a:rPr lang="en-US" sz="2200" b="1" dirty="0" smtClean="0"/>
              <a:t>systems</a:t>
            </a:r>
            <a:r>
              <a:rPr lang="en-US" sz="2200" dirty="0" smtClean="0"/>
              <a:t> </a:t>
            </a:r>
            <a:r>
              <a:rPr lang="en-US" sz="2200" dirty="0"/>
              <a:t>to support </a:t>
            </a:r>
            <a:r>
              <a:rPr lang="en-US" sz="2200" dirty="0" smtClean="0"/>
              <a:t>teachers’ implementation of practices. </a:t>
            </a:r>
            <a:endParaRPr lang="en-US" sz="2200" i="1" dirty="0"/>
          </a:p>
          <a:p>
            <a:pPr>
              <a:spcAft>
                <a:spcPts val="2400"/>
              </a:spcAft>
            </a:pPr>
            <a:r>
              <a:rPr lang="en-US" sz="2200" b="1" i="1" dirty="0">
                <a:solidFill>
                  <a:schemeClr val="accent2">
                    <a:lumMod val="60000"/>
                    <a:lumOff val="40000"/>
                  </a:schemeClr>
                </a:solidFill>
              </a:rPr>
              <a:t>Develop </a:t>
            </a:r>
            <a:r>
              <a:rPr lang="en-US" sz="2200" dirty="0"/>
              <a:t>an </a:t>
            </a:r>
            <a:r>
              <a:rPr lang="en-US" sz="2200" b="1" dirty="0"/>
              <a:t>action plan </a:t>
            </a:r>
            <a:r>
              <a:rPr lang="en-US" sz="2200" dirty="0"/>
              <a:t>to support your implementation of VT Classroom Behavior Practice Coaching Model.</a:t>
            </a:r>
            <a:endParaRPr lang="en-US" sz="2200" dirty="0"/>
          </a:p>
        </p:txBody>
      </p:sp>
      <p:sp>
        <p:nvSpPr>
          <p:cNvPr id="5" name="Right Arrow 4"/>
          <p:cNvSpPr/>
          <p:nvPr/>
        </p:nvSpPr>
        <p:spPr bwMode="auto">
          <a:xfrm>
            <a:off x="0" y="4191000"/>
            <a:ext cx="914400" cy="838200"/>
          </a:xfrm>
          <a:prstGeom prst="rightArrow">
            <a:avLst>
              <a:gd name="adj1" fmla="val 50000"/>
              <a:gd name="adj2" fmla="val 24545"/>
            </a:avLst>
          </a:prstGeom>
          <a:solidFill>
            <a:schemeClr val="accent2"/>
          </a:solidFill>
          <a:ln w="9525" cap="flat" cmpd="sng" algn="ctr">
            <a:solidFill>
              <a:schemeClr val="tx1"/>
            </a:solidFill>
            <a:prstDash val="solid"/>
            <a:round/>
            <a:headEnd type="none" w="med" len="med"/>
            <a:tailEnd type="none" w="med" len="med"/>
          </a:ln>
          <a:effectLst/>
        </p:spPr>
        <p:txBody>
          <a:bodyPr anchor="ctr"/>
          <a:lstStyle/>
          <a:p>
            <a:pPr>
              <a:defRPr/>
            </a:pPr>
            <a:r>
              <a:rPr lang="en-US" sz="1100" dirty="0" smtClean="0">
                <a:solidFill>
                  <a:schemeClr val="bg1"/>
                </a:solidFill>
                <a:latin typeface="Arial" charset="0"/>
                <a:ea typeface="+mn-ea"/>
                <a:cs typeface="+mn-cs"/>
              </a:rPr>
              <a:t>FOUCS</a:t>
            </a:r>
            <a:endParaRPr lang="en-US" sz="1000" dirty="0">
              <a:solidFill>
                <a:schemeClr val="bg1"/>
              </a:solidFill>
              <a:latin typeface="Arial" charset="0"/>
              <a:ea typeface="+mn-ea"/>
              <a:cs typeface="+mn-cs"/>
            </a:endParaRPr>
          </a:p>
        </p:txBody>
      </p:sp>
    </p:spTree>
    <p:extLst>
      <p:ext uri="{BB962C8B-B14F-4D97-AF65-F5344CB8AC3E}">
        <p14:creationId xmlns:p14="http://schemas.microsoft.com/office/powerpoint/2010/main" val="246309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15"/>
          <p:cNvSpPr>
            <a:spLocks noChangeArrowheads="1"/>
          </p:cNvSpPr>
          <p:nvPr/>
        </p:nvSpPr>
        <p:spPr bwMode="auto">
          <a:xfrm>
            <a:off x="228600" y="1600200"/>
            <a:ext cx="8686800" cy="2514600"/>
          </a:xfrm>
          <a:prstGeom prst="rect">
            <a:avLst/>
          </a:prstGeom>
          <a:solidFill>
            <a:schemeClr val="accent1"/>
          </a:solidFill>
          <a:ln>
            <a:headEnd/>
            <a:tailEnd/>
          </a:ln>
        </p:spPr>
        <p:style>
          <a:lnRef idx="1">
            <a:schemeClr val="accent2"/>
          </a:lnRef>
          <a:fillRef idx="2">
            <a:schemeClr val="accent2"/>
          </a:fillRef>
          <a:effectRef idx="1">
            <a:schemeClr val="accent2"/>
          </a:effectRef>
          <a:fontRef idx="minor">
            <a:schemeClr val="dk1"/>
          </a:fontRef>
        </p:style>
        <p:txBody>
          <a:bodyPr numCol="2" anchor="t" anchorCtr="0">
            <a:prstTxWarp prst="textNoShape">
              <a:avLst/>
            </a:prstTxWarp>
          </a:bodyPr>
          <a:lstStyle/>
          <a:p>
            <a:pPr marL="450850">
              <a:spcAft>
                <a:spcPts val="600"/>
              </a:spcAft>
              <a:buFont typeface="Arial" pitchFamily="-1" charset="0"/>
              <a:buChar char="•"/>
            </a:pPr>
            <a:endParaRPr lang="en-US" sz="600" dirty="0" smtClean="0"/>
          </a:p>
          <a:p>
            <a:pPr marL="450850">
              <a:spcAft>
                <a:spcPts val="600"/>
              </a:spcAft>
              <a:buFont typeface="Arial" pitchFamily="-1" charset="0"/>
              <a:buChar char="•"/>
            </a:pPr>
            <a:r>
              <a:rPr lang="en-US" sz="2200" dirty="0"/>
              <a:t>Jennifer Freeman</a:t>
            </a:r>
          </a:p>
          <a:p>
            <a:pPr marL="450850">
              <a:spcAft>
                <a:spcPts val="600"/>
              </a:spcAft>
              <a:buFont typeface="Arial" pitchFamily="-1" charset="0"/>
              <a:buChar char="•"/>
            </a:pPr>
            <a:r>
              <a:rPr lang="en-US" sz="2200" dirty="0" smtClean="0"/>
              <a:t>Brandi Simonsen</a:t>
            </a:r>
          </a:p>
          <a:p>
            <a:pPr marL="450850">
              <a:spcAft>
                <a:spcPts val="600"/>
              </a:spcAft>
              <a:buFont typeface="Arial" pitchFamily="-1" charset="0"/>
              <a:buChar char="•"/>
            </a:pPr>
            <a:r>
              <a:rPr lang="en-US" sz="2200" dirty="0" smtClean="0"/>
              <a:t>Steve Goodman</a:t>
            </a:r>
          </a:p>
          <a:p>
            <a:pPr marL="450850">
              <a:spcAft>
                <a:spcPts val="600"/>
              </a:spcAft>
              <a:buFont typeface="Arial" pitchFamily="-1" charset="0"/>
              <a:buChar char="•"/>
            </a:pPr>
            <a:r>
              <a:rPr lang="en-US" sz="2200" dirty="0" smtClean="0"/>
              <a:t>Barbara Mitchell</a:t>
            </a:r>
          </a:p>
          <a:p>
            <a:pPr marL="450850">
              <a:spcAft>
                <a:spcPts val="600"/>
              </a:spcAft>
              <a:buFont typeface="Arial" pitchFamily="-1" charset="0"/>
              <a:buChar char="•"/>
            </a:pPr>
            <a:r>
              <a:rPr lang="en-US" sz="2200" dirty="0" smtClean="0"/>
              <a:t>Heather George</a:t>
            </a:r>
          </a:p>
          <a:p>
            <a:pPr marL="450850">
              <a:spcAft>
                <a:spcPts val="600"/>
              </a:spcAft>
              <a:buFont typeface="Arial" pitchFamily="-1" charset="0"/>
              <a:buChar char="•"/>
            </a:pPr>
            <a:endParaRPr lang="en-US" sz="2400" dirty="0" smtClean="0"/>
          </a:p>
          <a:p>
            <a:pPr marL="450850">
              <a:spcAft>
                <a:spcPts val="600"/>
              </a:spcAft>
              <a:buFont typeface="Arial" pitchFamily="-1" charset="0"/>
              <a:buChar char="•"/>
            </a:pPr>
            <a:endParaRPr lang="en-US" sz="1000" dirty="0" smtClean="0"/>
          </a:p>
          <a:p>
            <a:pPr marL="450850">
              <a:spcAft>
                <a:spcPts val="600"/>
              </a:spcAft>
              <a:buFont typeface="Arial" pitchFamily="-1" charset="0"/>
              <a:buChar char="•"/>
            </a:pPr>
            <a:r>
              <a:rPr lang="en-US" sz="2200" dirty="0" smtClean="0"/>
              <a:t>Jessica </a:t>
            </a:r>
            <a:r>
              <a:rPr lang="en-US" sz="2200" dirty="0"/>
              <a:t>Swain-</a:t>
            </a:r>
            <a:r>
              <a:rPr lang="en-US" sz="2200" dirty="0" err="1"/>
              <a:t>Bradway</a:t>
            </a:r>
            <a:endParaRPr lang="en-US" sz="2200" dirty="0"/>
          </a:p>
          <a:p>
            <a:pPr marL="450850">
              <a:spcAft>
                <a:spcPts val="600"/>
              </a:spcAft>
              <a:buFont typeface="Arial" pitchFamily="-1" charset="0"/>
              <a:buChar char="•"/>
            </a:pPr>
            <a:r>
              <a:rPr lang="en-US" sz="2200" dirty="0" smtClean="0"/>
              <a:t>Kathleen Lane</a:t>
            </a:r>
          </a:p>
          <a:p>
            <a:pPr marL="450850">
              <a:spcAft>
                <a:spcPts val="600"/>
              </a:spcAft>
              <a:buFont typeface="Arial" pitchFamily="-1" charset="0"/>
              <a:buChar char="•"/>
            </a:pPr>
            <a:r>
              <a:rPr lang="en-US" sz="2200" dirty="0" smtClean="0"/>
              <a:t>Jeff Sprague</a:t>
            </a:r>
          </a:p>
          <a:p>
            <a:pPr marL="450850">
              <a:spcAft>
                <a:spcPts val="600"/>
              </a:spcAft>
              <a:buFont typeface="Arial" pitchFamily="-1" charset="0"/>
              <a:buChar char="•"/>
            </a:pPr>
            <a:r>
              <a:rPr lang="en-US" sz="2200" dirty="0" smtClean="0"/>
              <a:t>Bob Putnam </a:t>
            </a:r>
          </a:p>
          <a:p>
            <a:pPr marL="450850">
              <a:spcAft>
                <a:spcPts val="600"/>
              </a:spcAft>
              <a:buFont typeface="Arial" pitchFamily="-1" charset="0"/>
              <a:buChar char="•"/>
            </a:pPr>
            <a:endParaRPr lang="en-US" sz="2200" dirty="0">
              <a:solidFill>
                <a:schemeClr val="tx2"/>
              </a:solidFill>
              <a:latin typeface="Arial"/>
              <a:ea typeface="ＭＳ Ｐゴシック" pitchFamily="34" charset="-128"/>
              <a:cs typeface="Arial"/>
            </a:endParaRPr>
          </a:p>
        </p:txBody>
      </p:sp>
      <p:sp>
        <p:nvSpPr>
          <p:cNvPr id="9" name="Title 8"/>
          <p:cNvSpPr>
            <a:spLocks noGrp="1"/>
          </p:cNvSpPr>
          <p:nvPr>
            <p:ph type="title"/>
          </p:nvPr>
        </p:nvSpPr>
        <p:spPr>
          <a:xfrm>
            <a:off x="0" y="381000"/>
            <a:ext cx="9144000" cy="1143000"/>
          </a:xfrm>
        </p:spPr>
        <p:txBody>
          <a:bodyPr/>
          <a:lstStyle/>
          <a:p>
            <a:r>
              <a:rPr lang="en-US" sz="3600" b="1" dirty="0" smtClean="0">
                <a:solidFill>
                  <a:schemeClr val="accent1">
                    <a:lumMod val="50000"/>
                  </a:schemeClr>
                </a:solidFill>
                <a:ea typeface="ＭＳ Ｐゴシック" pitchFamily="34" charset="-128"/>
                <a:cs typeface="ＭＳ Ｐゴシック" pitchFamily="34" charset="-128"/>
              </a:rPr>
              <a:t>Acknowledgements for this </a:t>
            </a:r>
            <a:r>
              <a:rPr lang="en-US" sz="3600" b="1" dirty="0" smtClean="0">
                <a:solidFill>
                  <a:schemeClr val="accent1">
                    <a:lumMod val="50000"/>
                  </a:schemeClr>
                </a:solidFill>
                <a:ea typeface="ＭＳ Ｐゴシック" pitchFamily="34" charset="-128"/>
                <a:cs typeface="ＭＳ Ｐゴシック" pitchFamily="34" charset="-128"/>
              </a:rPr>
              <a:t>Section</a:t>
            </a:r>
            <a:r>
              <a:rPr lang="en-US" sz="3600" b="1" dirty="0" smtClean="0">
                <a:solidFill>
                  <a:schemeClr val="accent1">
                    <a:lumMod val="50000"/>
                  </a:schemeClr>
                </a:solidFill>
                <a:ea typeface="ＭＳ Ｐゴシック" pitchFamily="34" charset="-128"/>
                <a:cs typeface="ＭＳ Ｐゴシック" pitchFamily="34" charset="-128"/>
              </a:rPr>
              <a:t/>
            </a:r>
            <a:br>
              <a:rPr lang="en-US" sz="3600" b="1" dirty="0" smtClean="0">
                <a:solidFill>
                  <a:schemeClr val="accent1">
                    <a:lumMod val="50000"/>
                  </a:schemeClr>
                </a:solidFill>
                <a:ea typeface="ＭＳ Ｐゴシック" pitchFamily="34" charset="-128"/>
                <a:cs typeface="ＭＳ Ｐゴシック" pitchFamily="34" charset="-128"/>
              </a:rPr>
            </a:br>
            <a:r>
              <a:rPr lang="en-US" sz="2200" dirty="0" smtClean="0">
                <a:solidFill>
                  <a:schemeClr val="accent1">
                    <a:lumMod val="50000"/>
                  </a:schemeClr>
                </a:solidFill>
                <a:ea typeface="ＭＳ Ｐゴシック" pitchFamily="34" charset="-128"/>
                <a:cs typeface="ＭＳ Ｐゴシック" pitchFamily="34" charset="-128"/>
              </a:rPr>
              <a:t>(Co-authors of </a:t>
            </a:r>
            <a:r>
              <a:rPr lang="en-US" sz="2200" i="1" dirty="0" smtClean="0">
                <a:solidFill>
                  <a:schemeClr val="accent1">
                    <a:lumMod val="50000"/>
                  </a:schemeClr>
                </a:solidFill>
                <a:ea typeface="ＭＳ Ｐゴシック" pitchFamily="34" charset="-128"/>
                <a:cs typeface="ＭＳ Ｐゴシック" pitchFamily="34" charset="-128"/>
              </a:rPr>
              <a:t>PBIS Technical Brief on Systems to Support Teachers’ Implementation of Positive Classroom Behavior Support</a:t>
            </a:r>
            <a:r>
              <a:rPr lang="en-US" sz="2200" dirty="0" smtClean="0">
                <a:solidFill>
                  <a:schemeClr val="accent1">
                    <a:lumMod val="50000"/>
                  </a:schemeClr>
                </a:solidFill>
                <a:ea typeface="ＭＳ Ｐゴシック" pitchFamily="34" charset="-128"/>
                <a:cs typeface="ＭＳ Ｐゴシック" pitchFamily="34" charset="-128"/>
              </a:rPr>
              <a:t>):</a:t>
            </a:r>
            <a:r>
              <a:rPr lang="en-US" sz="2400" dirty="0" smtClean="0">
                <a:solidFill>
                  <a:schemeClr val="accent1">
                    <a:lumMod val="50000"/>
                  </a:schemeClr>
                </a:solidFill>
                <a:ea typeface="ＭＳ Ｐゴシック" pitchFamily="34" charset="-128"/>
                <a:cs typeface="ＭＳ Ｐゴシック" pitchFamily="34" charset="-128"/>
              </a:rPr>
              <a:t/>
            </a:r>
            <a:br>
              <a:rPr lang="en-US" sz="2400" dirty="0" smtClean="0">
                <a:solidFill>
                  <a:schemeClr val="accent1">
                    <a:lumMod val="50000"/>
                  </a:schemeClr>
                </a:solidFill>
                <a:ea typeface="ＭＳ Ｐゴシック" pitchFamily="34" charset="-128"/>
                <a:cs typeface="ＭＳ Ｐゴシック" pitchFamily="34" charset="-128"/>
              </a:rPr>
            </a:br>
            <a:endParaRPr lang="en-US" sz="2400" dirty="0">
              <a:solidFill>
                <a:schemeClr val="accent1">
                  <a:lumMod val="50000"/>
                </a:schemeClr>
              </a:solidFill>
            </a:endParaRPr>
          </a:p>
        </p:txBody>
      </p:sp>
      <p:pic>
        <p:nvPicPr>
          <p:cNvPr id="14" name="Picture 9"/>
          <p:cNvPicPr>
            <a:picLocks noChangeAspect="1" noChangeArrowheads="1"/>
          </p:cNvPicPr>
          <p:nvPr/>
        </p:nvPicPr>
        <p:blipFill>
          <a:blip r:embed="rId2"/>
          <a:srcRect/>
          <a:stretch>
            <a:fillRect/>
          </a:stretch>
        </p:blipFill>
        <p:spPr bwMode="auto">
          <a:xfrm>
            <a:off x="5410200" y="5869459"/>
            <a:ext cx="3657600" cy="988540"/>
          </a:xfrm>
          <a:prstGeom prst="rect">
            <a:avLst/>
          </a:prstGeom>
          <a:noFill/>
          <a:ln w="9525">
            <a:noFill/>
            <a:miter lim="800000"/>
            <a:headEnd/>
            <a:tailEnd/>
          </a:ln>
        </p:spPr>
      </p:pic>
    </p:spTree>
    <p:extLst>
      <p:ext uri="{BB962C8B-B14F-4D97-AF65-F5344CB8AC3E}">
        <p14:creationId xmlns:p14="http://schemas.microsoft.com/office/powerpoint/2010/main" val="1528359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130612">
            <a:off x="4662380" y="2707200"/>
            <a:ext cx="3435927" cy="4419600"/>
          </a:xfrm>
          <a:prstGeom prst="rect">
            <a:avLst/>
          </a:prstGeom>
          <a:solidFill>
            <a:schemeClr val="accent2"/>
          </a:solidFill>
          <a:ln w="57150">
            <a:solidFill>
              <a:schemeClr val="accent5">
                <a:lumMod val="50000"/>
              </a:schemeClr>
            </a:solidFill>
          </a:ln>
        </p:spPr>
      </p:pic>
      <p:sp>
        <p:nvSpPr>
          <p:cNvPr id="6" name="Title 5"/>
          <p:cNvSpPr>
            <a:spLocks noGrp="1"/>
          </p:cNvSpPr>
          <p:nvPr>
            <p:ph type="ctrTitle"/>
          </p:nvPr>
        </p:nvSpPr>
        <p:spPr>
          <a:xfrm rot="20516889">
            <a:off x="139285" y="1219201"/>
            <a:ext cx="7772400" cy="2133599"/>
          </a:xfrm>
          <a:solidFill>
            <a:schemeClr val="accent1">
              <a:lumMod val="50000"/>
            </a:schemeClr>
          </a:solidFill>
        </p:spPr>
        <p:txBody>
          <a:bodyPr/>
          <a:lstStyle/>
          <a:p>
            <a:r>
              <a:rPr lang="en-US" sz="3200" b="1" cap="small" dirty="0">
                <a:solidFill>
                  <a:schemeClr val="bg1"/>
                </a:solidFill>
              </a:rPr>
              <a:t>PBIS Technical Brief</a:t>
            </a:r>
            <a:r>
              <a:rPr lang="en-US" sz="3200" b="1" dirty="0">
                <a:solidFill>
                  <a:schemeClr val="bg1"/>
                </a:solidFill>
              </a:rPr>
              <a:t> </a:t>
            </a:r>
            <a:r>
              <a:rPr lang="en-US" sz="3200" b="1" cap="small" dirty="0">
                <a:solidFill>
                  <a:schemeClr val="bg1"/>
                </a:solidFill>
              </a:rPr>
              <a:t>on Systems to Support Teachers’ Implementation of Positive Classroom Behavior Support </a:t>
            </a:r>
            <a:endParaRPr lang="en-US" sz="3200" dirty="0">
              <a:solidFill>
                <a:schemeClr val="bg1"/>
              </a:solidFill>
            </a:endParaRPr>
          </a:p>
        </p:txBody>
      </p:sp>
      <p:pic>
        <p:nvPicPr>
          <p:cNvPr id="5" name="Picture 9"/>
          <p:cNvPicPr>
            <a:picLocks noChangeAspect="1" noChangeArrowheads="1"/>
          </p:cNvPicPr>
          <p:nvPr/>
        </p:nvPicPr>
        <p:blipFill>
          <a:blip r:embed="rId3"/>
          <a:srcRect/>
          <a:stretch>
            <a:fillRect/>
          </a:stretch>
        </p:blipFill>
        <p:spPr bwMode="auto">
          <a:xfrm>
            <a:off x="161082" y="5554858"/>
            <a:ext cx="3657600" cy="988540"/>
          </a:xfrm>
          <a:prstGeom prst="rect">
            <a:avLst/>
          </a:prstGeom>
          <a:noFill/>
          <a:ln w="9525">
            <a:noFill/>
            <a:miter lim="800000"/>
            <a:headEnd/>
            <a:tailEnd/>
          </a:ln>
        </p:spPr>
      </p:pic>
    </p:spTree>
    <p:extLst>
      <p:ext uri="{BB962C8B-B14F-4D97-AF65-F5344CB8AC3E}">
        <p14:creationId xmlns:p14="http://schemas.microsoft.com/office/powerpoint/2010/main" val="8207710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69685" y="152400"/>
            <a:ext cx="4724400" cy="6485313"/>
          </a:xfrm>
          <a:prstGeom prst="rect">
            <a:avLst/>
          </a:prstGeom>
          <a:ln w="57150">
            <a:solidFill>
              <a:schemeClr val="accent5">
                <a:lumMod val="50000"/>
              </a:schemeClr>
            </a:solidFill>
          </a:ln>
        </p:spPr>
      </p:pic>
      <p:sp>
        <p:nvSpPr>
          <p:cNvPr id="5" name="TextBox 4"/>
          <p:cNvSpPr txBox="1"/>
          <p:nvPr/>
        </p:nvSpPr>
        <p:spPr>
          <a:xfrm rot="16200000">
            <a:off x="-2898518" y="3044280"/>
            <a:ext cx="6858004" cy="769441"/>
          </a:xfrm>
          <a:prstGeom prst="rect">
            <a:avLst/>
          </a:prstGeom>
          <a:solidFill>
            <a:schemeClr val="accent1">
              <a:lumMod val="50000"/>
            </a:schemeClr>
          </a:solidFill>
        </p:spPr>
        <p:txBody>
          <a:bodyPr wrap="square" rtlCol="0">
            <a:spAutoFit/>
          </a:bodyPr>
          <a:lstStyle/>
          <a:p>
            <a:pPr algn="ctr"/>
            <a:r>
              <a:rPr lang="en-US" sz="4400" b="1" smtClean="0">
                <a:solidFill>
                  <a:schemeClr val="bg1"/>
                </a:solidFill>
              </a:rPr>
              <a:t>Guiding </a:t>
            </a:r>
            <a:r>
              <a:rPr lang="en-US" sz="4400" b="1" dirty="0" smtClean="0">
                <a:solidFill>
                  <a:schemeClr val="bg1"/>
                </a:solidFill>
              </a:rPr>
              <a:t>Questions</a:t>
            </a:r>
            <a:endParaRPr lang="en-US" sz="4400" b="1" dirty="0">
              <a:solidFill>
                <a:schemeClr val="bg1"/>
              </a:solidFill>
            </a:endParaRPr>
          </a:p>
        </p:txBody>
      </p:sp>
      <p:sp>
        <p:nvSpPr>
          <p:cNvPr id="6" name="Left Arrow 5"/>
          <p:cNvSpPr/>
          <p:nvPr/>
        </p:nvSpPr>
        <p:spPr>
          <a:xfrm rot="18900000">
            <a:off x="6684567" y="643725"/>
            <a:ext cx="1756894" cy="990600"/>
          </a:xfrm>
          <a:prstGeom prst="leftArrow">
            <a:avLst/>
          </a:prstGeom>
          <a:solidFill>
            <a:schemeClr val="accent5"/>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2"/>
                </a:solidFill>
              </a:rPr>
              <a:t>Hyperlink</a:t>
            </a:r>
            <a:endParaRPr lang="en-US" sz="2000" b="1" dirty="0">
              <a:solidFill>
                <a:schemeClr val="accent2"/>
              </a:solidFill>
            </a:endParaRPr>
          </a:p>
        </p:txBody>
      </p:sp>
    </p:spTree>
    <p:extLst>
      <p:ext uri="{BB962C8B-B14F-4D97-AF65-F5344CB8AC3E}">
        <p14:creationId xmlns:p14="http://schemas.microsoft.com/office/powerpoint/2010/main" val="45155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extBox 4"/>
          <p:cNvSpPr txBox="1"/>
          <p:nvPr/>
        </p:nvSpPr>
        <p:spPr>
          <a:xfrm rot="16200000">
            <a:off x="-2898518" y="3044280"/>
            <a:ext cx="6858004" cy="769441"/>
          </a:xfrm>
          <a:prstGeom prst="rect">
            <a:avLst/>
          </a:prstGeom>
          <a:solidFill>
            <a:schemeClr val="accent1">
              <a:lumMod val="50000"/>
            </a:schemeClr>
          </a:solidFill>
        </p:spPr>
        <p:txBody>
          <a:bodyPr wrap="square" rtlCol="0">
            <a:spAutoFit/>
          </a:bodyPr>
          <a:lstStyle/>
          <a:p>
            <a:pPr algn="ctr"/>
            <a:r>
              <a:rPr lang="en-US" sz="4400" b="1" dirty="0" smtClean="0">
                <a:solidFill>
                  <a:schemeClr val="bg1"/>
                </a:solidFill>
              </a:rPr>
              <a:t>Tables with Details</a:t>
            </a:r>
            <a:endParaRPr lang="en-US" sz="4400" b="1" dirty="0">
              <a:solidFill>
                <a:schemeClr val="bg1"/>
              </a:solidFill>
            </a:endParaRPr>
          </a:p>
        </p:txBody>
      </p:sp>
      <p:pic>
        <p:nvPicPr>
          <p:cNvPr id="8" name="Picture 7"/>
          <p:cNvPicPr>
            <a:picLocks noChangeAspect="1"/>
          </p:cNvPicPr>
          <p:nvPr/>
        </p:nvPicPr>
        <p:blipFill>
          <a:blip r:embed="rId2"/>
          <a:stretch>
            <a:fillRect/>
          </a:stretch>
        </p:blipFill>
        <p:spPr>
          <a:xfrm>
            <a:off x="1116045" y="838200"/>
            <a:ext cx="7646955" cy="4876800"/>
          </a:xfrm>
          <a:prstGeom prst="rect">
            <a:avLst/>
          </a:prstGeom>
          <a:ln>
            <a:solidFill>
              <a:schemeClr val="accent5">
                <a:lumMod val="50000"/>
              </a:schemeClr>
            </a:solidFill>
          </a:ln>
        </p:spPr>
      </p:pic>
    </p:spTree>
    <p:extLst>
      <p:ext uri="{BB962C8B-B14F-4D97-AF65-F5344CB8AC3E}">
        <p14:creationId xmlns:p14="http://schemas.microsoft.com/office/powerpoint/2010/main" val="4589534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extBox 4"/>
          <p:cNvSpPr txBox="1"/>
          <p:nvPr/>
        </p:nvSpPr>
        <p:spPr>
          <a:xfrm rot="16200000">
            <a:off x="-2898518" y="3044280"/>
            <a:ext cx="6858004" cy="769441"/>
          </a:xfrm>
          <a:prstGeom prst="rect">
            <a:avLst/>
          </a:prstGeom>
          <a:solidFill>
            <a:schemeClr val="accent1">
              <a:lumMod val="50000"/>
            </a:schemeClr>
          </a:solidFill>
        </p:spPr>
        <p:txBody>
          <a:bodyPr wrap="square" rtlCol="0">
            <a:spAutoFit/>
          </a:bodyPr>
          <a:lstStyle/>
          <a:p>
            <a:pPr algn="ctr"/>
            <a:r>
              <a:rPr lang="en-US" sz="4400" b="1" dirty="0" smtClean="0">
                <a:solidFill>
                  <a:srgbClr val="FFFFFF"/>
                </a:solidFill>
              </a:rPr>
              <a:t>School-Level Scenario</a:t>
            </a:r>
            <a:endParaRPr lang="en-US" sz="4400" b="1" dirty="0">
              <a:solidFill>
                <a:srgbClr val="FFFFFF"/>
              </a:solidFill>
            </a:endParaRPr>
          </a:p>
        </p:txBody>
      </p:sp>
      <p:pic>
        <p:nvPicPr>
          <p:cNvPr id="2" name="Picture 1"/>
          <p:cNvPicPr>
            <a:picLocks noChangeAspect="1"/>
          </p:cNvPicPr>
          <p:nvPr/>
        </p:nvPicPr>
        <p:blipFill>
          <a:blip r:embed="rId2"/>
          <a:stretch>
            <a:fillRect/>
          </a:stretch>
        </p:blipFill>
        <p:spPr>
          <a:xfrm>
            <a:off x="2362200" y="228600"/>
            <a:ext cx="4953000" cy="6422239"/>
          </a:xfrm>
          <a:prstGeom prst="rect">
            <a:avLst/>
          </a:prstGeom>
          <a:ln>
            <a:solidFill>
              <a:schemeClr val="accent5">
                <a:lumMod val="50000"/>
              </a:schemeClr>
            </a:solidFill>
          </a:ln>
        </p:spPr>
      </p:pic>
    </p:spTree>
    <p:extLst>
      <p:ext uri="{BB962C8B-B14F-4D97-AF65-F5344CB8AC3E}">
        <p14:creationId xmlns:p14="http://schemas.microsoft.com/office/powerpoint/2010/main" val="2643000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457200" y="1600200"/>
            <a:ext cx="7099919" cy="1441443"/>
            <a:chOff x="0" y="0"/>
            <a:chExt cx="7099919" cy="1441443"/>
          </a:xfrm>
        </p:grpSpPr>
        <p:sp>
          <p:nvSpPr>
            <p:cNvPr id="5" name="Rounded Rectangle 4"/>
            <p:cNvSpPr/>
            <p:nvPr/>
          </p:nvSpPr>
          <p:spPr>
            <a:xfrm>
              <a:off x="0" y="0"/>
              <a:ext cx="7099919" cy="1441443"/>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6" name="Rounded Rectangle 4"/>
            <p:cNvSpPr/>
            <p:nvPr/>
          </p:nvSpPr>
          <p:spPr>
            <a:xfrm>
              <a:off x="42218" y="42218"/>
              <a:ext cx="554449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solidFill>
                    <a:srgbClr val="000000"/>
                  </a:solidFill>
                  <a:latin typeface="Arial"/>
                  <a:cs typeface="Arial"/>
                </a:rPr>
                <a:t>Are the </a:t>
              </a:r>
              <a:r>
                <a:rPr lang="en-US" sz="2700" b="1" kern="1200" dirty="0" smtClean="0">
                  <a:solidFill>
                    <a:srgbClr val="000000"/>
                  </a:solidFill>
                  <a:latin typeface="Arial"/>
                  <a:cs typeface="Arial"/>
                </a:rPr>
                <a:t>foundational </a:t>
              </a:r>
              <a:r>
                <a:rPr lang="en-US" sz="2700" kern="1200" dirty="0" smtClean="0">
                  <a:solidFill>
                    <a:srgbClr val="000000"/>
                  </a:solidFill>
                  <a:latin typeface="Arial"/>
                  <a:cs typeface="Arial"/>
                </a:rPr>
                <a:t>systems in place to support PCBS practice implementation by all staff?</a:t>
              </a:r>
              <a:endParaRPr lang="en-US" sz="2700" kern="1200" dirty="0">
                <a:solidFill>
                  <a:srgbClr val="000000"/>
                </a:solidFill>
                <a:latin typeface="Arial"/>
                <a:cs typeface="Arial"/>
              </a:endParaRPr>
            </a:p>
          </p:txBody>
        </p:sp>
      </p:grpSp>
      <p:grpSp>
        <p:nvGrpSpPr>
          <p:cNvPr id="3" name="Group 6"/>
          <p:cNvGrpSpPr/>
          <p:nvPr/>
        </p:nvGrpSpPr>
        <p:grpSpPr>
          <a:xfrm>
            <a:off x="914400" y="3352800"/>
            <a:ext cx="7099919" cy="1441443"/>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9" name="Rounded Rectangle 4"/>
            <p:cNvSpPr/>
            <p:nvPr/>
          </p:nvSpPr>
          <p:spPr>
            <a:xfrm>
              <a:off x="668681" y="1723901"/>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defTabSz="1200150">
                <a:lnSpc>
                  <a:spcPct val="90000"/>
                </a:lnSpc>
                <a:spcAft>
                  <a:spcPct val="35000"/>
                </a:spcAft>
              </a:pPr>
              <a:r>
                <a:rPr lang="en-US" sz="2700" dirty="0" smtClean="0">
                  <a:solidFill>
                    <a:srgbClr val="000000"/>
                  </a:solidFill>
                  <a:latin typeface="Arial"/>
                  <a:cs typeface="Arial"/>
                </a:rPr>
                <a:t>Do all staff know what PCBS practices to implement and if they’re doing it </a:t>
              </a:r>
              <a:r>
                <a:rPr lang="en-US" sz="2700" b="1" dirty="0" smtClean="0">
                  <a:solidFill>
                    <a:srgbClr val="000000"/>
                  </a:solidFill>
                  <a:latin typeface="Arial"/>
                  <a:cs typeface="Arial"/>
                </a:rPr>
                <a:t>accurately</a:t>
              </a:r>
              <a:r>
                <a:rPr lang="en-US" sz="2700" dirty="0" smtClean="0">
                  <a:solidFill>
                    <a:srgbClr val="000000"/>
                  </a:solidFill>
                  <a:latin typeface="Arial"/>
                  <a:cs typeface="Arial"/>
                </a:rPr>
                <a:t>?</a:t>
              </a:r>
              <a:endParaRPr lang="en-US" sz="2700" kern="1200" dirty="0">
                <a:solidFill>
                  <a:srgbClr val="000000"/>
                </a:solidFill>
                <a:latin typeface="Arial"/>
                <a:cs typeface="Arial"/>
              </a:endParaRPr>
            </a:p>
          </p:txBody>
        </p:sp>
      </p:grpSp>
      <p:grpSp>
        <p:nvGrpSpPr>
          <p:cNvPr id="4" name="Group 9"/>
          <p:cNvGrpSpPr/>
          <p:nvPr/>
        </p:nvGrpSpPr>
        <p:grpSpPr>
          <a:xfrm>
            <a:off x="1447800" y="5111757"/>
            <a:ext cx="7099919" cy="1441443"/>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12" name="Rounded Rectangle 4"/>
            <p:cNvSpPr/>
            <p:nvPr/>
          </p:nvSpPr>
          <p:spPr>
            <a:xfrm>
              <a:off x="1295145" y="3405584"/>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defTabSz="1200150">
                <a:lnSpc>
                  <a:spcPct val="90000"/>
                </a:lnSpc>
                <a:spcAft>
                  <a:spcPct val="35000"/>
                </a:spcAft>
              </a:pPr>
              <a:r>
                <a:rPr lang="en-US" sz="2700" dirty="0">
                  <a:solidFill>
                    <a:srgbClr val="000000"/>
                  </a:solidFill>
                  <a:latin typeface="Arial"/>
                  <a:cs typeface="Arial"/>
                </a:rPr>
                <a:t>Do </a:t>
              </a:r>
              <a:r>
                <a:rPr lang="en-US" sz="2700" dirty="0" smtClean="0">
                  <a:solidFill>
                    <a:srgbClr val="000000"/>
                  </a:solidFill>
                  <a:latin typeface="Arial"/>
                  <a:cs typeface="Arial"/>
                </a:rPr>
                <a:t>data indicate that staff are </a:t>
              </a:r>
              <a:r>
                <a:rPr lang="en-US" sz="2700" b="1" dirty="0" smtClean="0">
                  <a:solidFill>
                    <a:srgbClr val="000000"/>
                  </a:solidFill>
                  <a:latin typeface="Arial"/>
                  <a:cs typeface="Arial"/>
                </a:rPr>
                <a:t>implementing</a:t>
              </a:r>
              <a:r>
                <a:rPr lang="en-US" sz="2700" dirty="0" smtClean="0">
                  <a:solidFill>
                    <a:srgbClr val="000000"/>
                  </a:solidFill>
                  <a:latin typeface="Arial"/>
                  <a:cs typeface="Arial"/>
                </a:rPr>
                <a:t> PCBS practices effectively?</a:t>
              </a:r>
              <a:endParaRPr lang="en-US" sz="2700" dirty="0">
                <a:solidFill>
                  <a:srgbClr val="000000"/>
                </a:solidFill>
                <a:latin typeface="Arial"/>
                <a:cs typeface="Arial"/>
              </a:endParaRPr>
            </a:p>
          </p:txBody>
        </p:sp>
      </p:grpSp>
      <p:grpSp>
        <p:nvGrpSpPr>
          <p:cNvPr id="7" name="Group 12"/>
          <p:cNvGrpSpPr/>
          <p:nvPr/>
        </p:nvGrpSpPr>
        <p:grpSpPr>
          <a:xfrm>
            <a:off x="6477000" y="2819400"/>
            <a:ext cx="936937" cy="936937"/>
            <a:chOff x="6162982" y="1093094"/>
            <a:chExt cx="936937" cy="936937"/>
          </a:xfrm>
          <a:solidFill>
            <a:schemeClr val="accent1">
              <a:lumMod val="50000"/>
            </a:schemeClr>
          </a:solidFill>
        </p:grpSpPr>
        <p:sp>
          <p:nvSpPr>
            <p:cNvPr id="14" name="Down Arrow 13"/>
            <p:cNvSpPr/>
            <p:nvPr/>
          </p:nvSpPr>
          <p:spPr>
            <a:xfrm>
              <a:off x="6162982" y="1093094"/>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bg1"/>
                </a:solidFill>
                <a:latin typeface="Arial"/>
                <a:cs typeface="Arial"/>
              </a:endParaRPr>
            </a:p>
          </p:txBody>
        </p:sp>
      </p:grpSp>
      <p:grpSp>
        <p:nvGrpSpPr>
          <p:cNvPr id="10" name="Group 15"/>
          <p:cNvGrpSpPr/>
          <p:nvPr/>
        </p:nvGrpSpPr>
        <p:grpSpPr>
          <a:xfrm>
            <a:off x="7010400" y="4495800"/>
            <a:ext cx="936937" cy="936937"/>
            <a:chOff x="0" y="1676399"/>
            <a:chExt cx="936937" cy="936937"/>
          </a:xfrm>
          <a:solidFill>
            <a:schemeClr val="accent1">
              <a:lumMod val="50000"/>
            </a:schemeClr>
          </a:solidFill>
        </p:grpSpPr>
        <p:sp>
          <p:nvSpPr>
            <p:cNvPr id="17" name="Down Arrow 16"/>
            <p:cNvSpPr/>
            <p:nvPr/>
          </p:nvSpPr>
          <p:spPr>
            <a:xfrm>
              <a:off x="0" y="1676399"/>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bg1"/>
                </a:solidFill>
                <a:latin typeface="Arial"/>
                <a:cs typeface="Arial"/>
              </a:endParaRPr>
            </a:p>
          </p:txBody>
        </p:sp>
      </p:grpSp>
      <p:sp>
        <p:nvSpPr>
          <p:cNvPr id="19" name="Rectangle 2"/>
          <p:cNvSpPr txBox="1">
            <a:spLocks noChangeArrowheads="1"/>
          </p:cNvSpPr>
          <p:nvPr/>
        </p:nvSpPr>
        <p:spPr bwMode="auto">
          <a:xfrm>
            <a:off x="304800" y="228600"/>
            <a:ext cx="8458200" cy="990600"/>
          </a:xfrm>
          <a:prstGeom prst="rect">
            <a:avLst/>
          </a:prstGeom>
          <a:solidFill>
            <a:schemeClr val="accent1">
              <a:lumMod val="5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p>
            <a:pPr lvl="0" algn="ctr">
              <a:defRPr/>
            </a:pPr>
            <a:r>
              <a:rPr lang="en-US" sz="3200" b="1" kern="0" dirty="0">
                <a:solidFill>
                  <a:schemeClr val="bg1"/>
                </a:solidFill>
                <a:latin typeface="Arial"/>
                <a:ea typeface="ＭＳ Ｐゴシック" pitchFamily="-111" charset="-128"/>
                <a:cs typeface="Arial"/>
              </a:rPr>
              <a:t>PCBS </a:t>
            </a:r>
            <a:r>
              <a:rPr lang="en-US" sz="3200" b="1" kern="0" dirty="0" smtClean="0">
                <a:solidFill>
                  <a:schemeClr val="bg1"/>
                </a:solidFill>
                <a:latin typeface="Arial"/>
                <a:ea typeface="ＭＳ Ｐゴシック" pitchFamily="-111" charset="-128"/>
                <a:cs typeface="Arial"/>
              </a:rPr>
              <a:t>Systems Action Planning Guide</a:t>
            </a:r>
            <a:r>
              <a:rPr lang="en-US" sz="3200" b="1" kern="0" dirty="0">
                <a:solidFill>
                  <a:schemeClr val="bg1"/>
                </a:solidFill>
                <a:latin typeface="Arial"/>
                <a:ea typeface="ＭＳ Ｐゴシック" pitchFamily="-111" charset="-128"/>
                <a:cs typeface="Arial"/>
              </a:rPr>
              <a:t>: </a:t>
            </a:r>
          </a:p>
          <a:p>
            <a:pPr lvl="0" algn="ctr">
              <a:defRPr/>
            </a:pPr>
            <a:r>
              <a:rPr lang="en-US" sz="3200" b="1" kern="0" dirty="0">
                <a:solidFill>
                  <a:schemeClr val="bg1"/>
                </a:solidFill>
                <a:latin typeface="Arial"/>
                <a:ea typeface="ＭＳ Ｐゴシック" pitchFamily="-111" charset="-128"/>
                <a:cs typeface="Arial"/>
              </a:rPr>
              <a:t>3 Key Questions</a:t>
            </a:r>
          </a:p>
        </p:txBody>
      </p:sp>
    </p:spTree>
    <p:extLst>
      <p:ext uri="{BB962C8B-B14F-4D97-AF65-F5344CB8AC3E}">
        <p14:creationId xmlns:p14="http://schemas.microsoft.com/office/powerpoint/2010/main" val="316996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par>
                                <p:cTn id="9" presetID="1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down)">
                                      <p:cBhvr>
                                        <p:cTn id="18" dur="500"/>
                                        <p:tgtEl>
                                          <p:spTgt spid="10"/>
                                        </p:tgtEl>
                                      </p:cBhvr>
                                    </p:animEffect>
                                  </p:childTnLst>
                                </p:cTn>
                              </p:par>
                              <p:par>
                                <p:cTn id="19" presetID="1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ppt_y</p:attrName>
                                        </p:attrNameLst>
                                      </p:cBhvr>
                                      <p:tavLst>
                                        <p:tav tm="0">
                                          <p:val>
                                            <p:strVal val="#ppt_y-#ppt_h*1.125000"/>
                                          </p:val>
                                        </p:tav>
                                        <p:tav tm="100000">
                                          <p:val>
                                            <p:strVal val="#ppt_y"/>
                                          </p:val>
                                        </p:tav>
                                      </p:tavLst>
                                    </p:anim>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457200" y="1600200"/>
            <a:ext cx="7099919" cy="1441443"/>
            <a:chOff x="0" y="0"/>
            <a:chExt cx="7099919" cy="1441443"/>
          </a:xfrm>
        </p:grpSpPr>
        <p:sp>
          <p:nvSpPr>
            <p:cNvPr id="5" name="Rounded Rectangle 4"/>
            <p:cNvSpPr/>
            <p:nvPr/>
          </p:nvSpPr>
          <p:spPr>
            <a:xfrm>
              <a:off x="0" y="0"/>
              <a:ext cx="7099919" cy="1441443"/>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6" name="Rounded Rectangle 4"/>
            <p:cNvSpPr/>
            <p:nvPr/>
          </p:nvSpPr>
          <p:spPr>
            <a:xfrm>
              <a:off x="42218" y="42218"/>
              <a:ext cx="554449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defTabSz="1200150">
                <a:lnSpc>
                  <a:spcPct val="90000"/>
                </a:lnSpc>
                <a:spcAft>
                  <a:spcPct val="35000"/>
                </a:spcAft>
              </a:pPr>
              <a:r>
                <a:rPr lang="en-US" sz="2700" dirty="0">
                  <a:solidFill>
                    <a:srgbClr val="000000"/>
                  </a:solidFill>
                  <a:cs typeface="Arial"/>
                </a:rPr>
                <a:t>Are the </a:t>
              </a:r>
              <a:r>
                <a:rPr lang="en-US" sz="2700" b="1" dirty="0" smtClean="0">
                  <a:solidFill>
                    <a:srgbClr val="000000"/>
                  </a:solidFill>
                  <a:cs typeface="Arial"/>
                </a:rPr>
                <a:t>foundational</a:t>
              </a:r>
              <a:r>
                <a:rPr lang="en-US" sz="2700" dirty="0" smtClean="0">
                  <a:solidFill>
                    <a:srgbClr val="000000"/>
                  </a:solidFill>
                  <a:cs typeface="Arial"/>
                </a:rPr>
                <a:t> systems </a:t>
              </a:r>
              <a:r>
                <a:rPr lang="en-US" sz="2700" dirty="0">
                  <a:solidFill>
                    <a:srgbClr val="000000"/>
                  </a:solidFill>
                  <a:cs typeface="Arial"/>
                </a:rPr>
                <a:t>in place to support PCBS practice implementation by all staff?</a:t>
              </a:r>
            </a:p>
          </p:txBody>
        </p:sp>
      </p:grpSp>
      <p:grpSp>
        <p:nvGrpSpPr>
          <p:cNvPr id="3" name="Group 6"/>
          <p:cNvGrpSpPr/>
          <p:nvPr/>
        </p:nvGrpSpPr>
        <p:grpSpPr>
          <a:xfrm>
            <a:off x="914400" y="3352800"/>
            <a:ext cx="7099919" cy="1441443"/>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9" name="Rounded Rectangle 4"/>
            <p:cNvSpPr/>
            <p:nvPr/>
          </p:nvSpPr>
          <p:spPr>
            <a:xfrm>
              <a:off x="668681" y="1723901"/>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a:solidFill>
                    <a:srgbClr val="000000"/>
                  </a:solidFill>
                  <a:cs typeface="Arial"/>
                </a:rPr>
                <a:t>Do all staff know what PCBS practices to implement and if they’re doing it </a:t>
              </a:r>
              <a:r>
                <a:rPr lang="en-US" sz="2700" b="1" dirty="0">
                  <a:solidFill>
                    <a:srgbClr val="000000"/>
                  </a:solidFill>
                  <a:cs typeface="Arial"/>
                </a:rPr>
                <a:t>accurately</a:t>
              </a:r>
              <a:r>
                <a:rPr lang="en-US" sz="2700" dirty="0" smtClean="0">
                  <a:solidFill>
                    <a:srgbClr val="000000"/>
                  </a:solidFill>
                  <a:cs typeface="Arial"/>
                </a:rPr>
                <a:t>?</a:t>
              </a:r>
              <a:endParaRPr lang="en-US" sz="2700" dirty="0">
                <a:solidFill>
                  <a:srgbClr val="000000"/>
                </a:solidFill>
                <a:cs typeface="Arial"/>
              </a:endParaRPr>
            </a:p>
          </p:txBody>
        </p:sp>
      </p:grpSp>
      <p:grpSp>
        <p:nvGrpSpPr>
          <p:cNvPr id="4" name="Group 9"/>
          <p:cNvGrpSpPr/>
          <p:nvPr/>
        </p:nvGrpSpPr>
        <p:grpSpPr>
          <a:xfrm>
            <a:off x="1447800" y="5111757"/>
            <a:ext cx="7099919" cy="1441443"/>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12" name="Rounded Rectangle 4"/>
            <p:cNvSpPr/>
            <p:nvPr/>
          </p:nvSpPr>
          <p:spPr>
            <a:xfrm>
              <a:off x="1295145" y="3405584"/>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defTabSz="1200150">
                <a:lnSpc>
                  <a:spcPct val="90000"/>
                </a:lnSpc>
                <a:spcAft>
                  <a:spcPct val="35000"/>
                </a:spcAft>
              </a:pPr>
              <a:r>
                <a:rPr lang="en-US" sz="2700" dirty="0">
                  <a:solidFill>
                    <a:srgbClr val="000000"/>
                  </a:solidFill>
                  <a:cs typeface="Arial"/>
                </a:rPr>
                <a:t>Do data indicate that staff are </a:t>
              </a:r>
              <a:r>
                <a:rPr lang="en-US" sz="2700" b="1" dirty="0">
                  <a:solidFill>
                    <a:srgbClr val="000000"/>
                  </a:solidFill>
                  <a:cs typeface="Arial"/>
                </a:rPr>
                <a:t>implementing</a:t>
              </a:r>
              <a:r>
                <a:rPr lang="en-US" sz="2700" dirty="0">
                  <a:solidFill>
                    <a:srgbClr val="000000"/>
                  </a:solidFill>
                  <a:cs typeface="Arial"/>
                </a:rPr>
                <a:t> PCBS practices effectively?</a:t>
              </a:r>
            </a:p>
          </p:txBody>
        </p:sp>
      </p:grpSp>
      <p:grpSp>
        <p:nvGrpSpPr>
          <p:cNvPr id="7" name="Group 12"/>
          <p:cNvGrpSpPr/>
          <p:nvPr/>
        </p:nvGrpSpPr>
        <p:grpSpPr>
          <a:xfrm>
            <a:off x="6477000" y="2819400"/>
            <a:ext cx="936937" cy="936937"/>
            <a:chOff x="6162982" y="1093094"/>
            <a:chExt cx="936937" cy="936937"/>
          </a:xfrm>
          <a:solidFill>
            <a:schemeClr val="accent1">
              <a:lumMod val="50000"/>
            </a:schemeClr>
          </a:solidFill>
        </p:grpSpPr>
        <p:sp>
          <p:nvSpPr>
            <p:cNvPr id="14" name="Down Arrow 13"/>
            <p:cNvSpPr/>
            <p:nvPr/>
          </p:nvSpPr>
          <p:spPr>
            <a:xfrm>
              <a:off x="6162982" y="1093094"/>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bg1"/>
                </a:solidFill>
                <a:latin typeface="Arial"/>
                <a:cs typeface="Arial"/>
              </a:endParaRPr>
            </a:p>
          </p:txBody>
        </p:sp>
      </p:grpSp>
      <p:grpSp>
        <p:nvGrpSpPr>
          <p:cNvPr id="10" name="Group 15"/>
          <p:cNvGrpSpPr/>
          <p:nvPr/>
        </p:nvGrpSpPr>
        <p:grpSpPr>
          <a:xfrm>
            <a:off x="7010400" y="4495800"/>
            <a:ext cx="936937" cy="936937"/>
            <a:chOff x="0" y="1676399"/>
            <a:chExt cx="936937" cy="936937"/>
          </a:xfrm>
          <a:solidFill>
            <a:schemeClr val="accent1">
              <a:lumMod val="50000"/>
            </a:schemeClr>
          </a:solidFill>
        </p:grpSpPr>
        <p:sp>
          <p:nvSpPr>
            <p:cNvPr id="17" name="Down Arrow 16"/>
            <p:cNvSpPr/>
            <p:nvPr/>
          </p:nvSpPr>
          <p:spPr>
            <a:xfrm>
              <a:off x="0" y="1676399"/>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bg1"/>
                </a:solidFill>
                <a:latin typeface="Arial"/>
                <a:cs typeface="Arial"/>
              </a:endParaRPr>
            </a:p>
          </p:txBody>
        </p:sp>
      </p:grpSp>
      <p:sp>
        <p:nvSpPr>
          <p:cNvPr id="19" name="Rectangle 2"/>
          <p:cNvSpPr txBox="1">
            <a:spLocks noChangeArrowheads="1"/>
          </p:cNvSpPr>
          <p:nvPr/>
        </p:nvSpPr>
        <p:spPr bwMode="auto">
          <a:xfrm>
            <a:off x="304800" y="228600"/>
            <a:ext cx="8458200" cy="990600"/>
          </a:xfrm>
          <a:prstGeom prst="rect">
            <a:avLst/>
          </a:prstGeom>
          <a:solidFill>
            <a:schemeClr val="accent1">
              <a:lumMod val="5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p>
            <a:pPr lvl="0" algn="ctr">
              <a:defRPr/>
            </a:pPr>
            <a:r>
              <a:rPr lang="en-US" sz="3200" b="1" kern="0" dirty="0">
                <a:solidFill>
                  <a:schemeClr val="bg1"/>
                </a:solidFill>
                <a:latin typeface="Arial"/>
                <a:ea typeface="ＭＳ Ｐゴシック" pitchFamily="-111" charset="-128"/>
                <a:cs typeface="Arial"/>
              </a:rPr>
              <a:t>PCBS Systems Action Planning Guide: </a:t>
            </a:r>
          </a:p>
          <a:p>
            <a:pPr lvl="0" algn="ctr">
              <a:defRPr/>
            </a:pPr>
            <a:r>
              <a:rPr lang="en-US" sz="3200" b="1" kern="0" dirty="0">
                <a:solidFill>
                  <a:schemeClr val="bg1"/>
                </a:solidFill>
                <a:latin typeface="Arial"/>
                <a:ea typeface="ＭＳ Ｐゴシック" pitchFamily="-111" charset="-128"/>
                <a:cs typeface="Arial"/>
              </a:rPr>
              <a:t>3 Key Questions</a:t>
            </a:r>
          </a:p>
        </p:txBody>
      </p:sp>
      <p:sp>
        <p:nvSpPr>
          <p:cNvPr id="20" name="Rectangle 19"/>
          <p:cNvSpPr/>
          <p:nvPr/>
        </p:nvSpPr>
        <p:spPr>
          <a:xfrm>
            <a:off x="76200" y="2074035"/>
            <a:ext cx="2819400" cy="1682301"/>
          </a:xfrm>
          <a:prstGeom prst="rect">
            <a:avLst/>
          </a:prstGeom>
          <a:solidFill>
            <a:schemeClr val="accent1"/>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1200150">
              <a:lnSpc>
                <a:spcPct val="90000"/>
              </a:lnSpc>
              <a:spcAft>
                <a:spcPct val="35000"/>
              </a:spcAft>
            </a:pPr>
            <a:r>
              <a:rPr lang="en-US" sz="2000" dirty="0" smtClean="0">
                <a:solidFill>
                  <a:srgbClr val="000000"/>
                </a:solidFill>
                <a:latin typeface="Arial"/>
                <a:cs typeface="Arial"/>
              </a:rPr>
              <a:t>PCPS implementation is a clear school and district </a:t>
            </a:r>
            <a:r>
              <a:rPr lang="en-US" sz="2000" b="1" dirty="0" smtClean="0">
                <a:solidFill>
                  <a:srgbClr val="000000"/>
                </a:solidFill>
                <a:latin typeface="Arial"/>
                <a:cs typeface="Arial"/>
              </a:rPr>
              <a:t>priority</a:t>
            </a:r>
            <a:endParaRPr lang="en-US" sz="2000" b="1" dirty="0">
              <a:solidFill>
                <a:srgbClr val="000000"/>
              </a:solidFill>
              <a:latin typeface="Arial"/>
              <a:cs typeface="Arial"/>
            </a:endParaRPr>
          </a:p>
        </p:txBody>
      </p:sp>
      <p:sp>
        <p:nvSpPr>
          <p:cNvPr id="21" name="Rectangle 20"/>
          <p:cNvSpPr/>
          <p:nvPr/>
        </p:nvSpPr>
        <p:spPr>
          <a:xfrm>
            <a:off x="3124200" y="2074035"/>
            <a:ext cx="2819400" cy="1682301"/>
          </a:xfrm>
          <a:prstGeom prst="rect">
            <a:avLst/>
          </a:prstGeom>
          <a:solidFill>
            <a:schemeClr val="accent1"/>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1200150">
              <a:lnSpc>
                <a:spcPct val="90000"/>
              </a:lnSpc>
              <a:spcAft>
                <a:spcPct val="35000"/>
              </a:spcAft>
            </a:pPr>
            <a:r>
              <a:rPr lang="en-US" sz="2000" dirty="0" smtClean="0">
                <a:solidFill>
                  <a:srgbClr val="000000"/>
                </a:solidFill>
                <a:latin typeface="Arial"/>
                <a:cs typeface="Arial"/>
              </a:rPr>
              <a:t>School and district </a:t>
            </a:r>
            <a:r>
              <a:rPr lang="en-US" sz="2000" b="1" dirty="0" smtClean="0">
                <a:solidFill>
                  <a:srgbClr val="000000"/>
                </a:solidFill>
                <a:latin typeface="Arial"/>
                <a:cs typeface="Arial"/>
              </a:rPr>
              <a:t>resources</a:t>
            </a:r>
            <a:r>
              <a:rPr lang="en-US" sz="2000" dirty="0" smtClean="0">
                <a:solidFill>
                  <a:srgbClr val="000000"/>
                </a:solidFill>
                <a:latin typeface="Arial"/>
                <a:cs typeface="Arial"/>
              </a:rPr>
              <a:t> are available to support PCBS implementation</a:t>
            </a:r>
            <a:endParaRPr lang="en-US" sz="2000" dirty="0">
              <a:solidFill>
                <a:srgbClr val="000000"/>
              </a:solidFill>
              <a:latin typeface="Arial"/>
              <a:cs typeface="Arial"/>
            </a:endParaRPr>
          </a:p>
        </p:txBody>
      </p:sp>
      <p:sp>
        <p:nvSpPr>
          <p:cNvPr id="22" name="Rectangle 21"/>
          <p:cNvSpPr/>
          <p:nvPr/>
        </p:nvSpPr>
        <p:spPr>
          <a:xfrm>
            <a:off x="6248400" y="2074035"/>
            <a:ext cx="2819400" cy="1682301"/>
          </a:xfrm>
          <a:prstGeom prst="rect">
            <a:avLst/>
          </a:prstGeom>
          <a:solidFill>
            <a:schemeClr val="accent1"/>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1200150">
              <a:lnSpc>
                <a:spcPct val="90000"/>
              </a:lnSpc>
              <a:spcAft>
                <a:spcPct val="35000"/>
              </a:spcAft>
            </a:pPr>
            <a:r>
              <a:rPr lang="en-US" sz="2000" dirty="0" smtClean="0">
                <a:solidFill>
                  <a:srgbClr val="000000"/>
                </a:solidFill>
                <a:latin typeface="Arial"/>
                <a:cs typeface="Arial"/>
              </a:rPr>
              <a:t>School and district teams have considered </a:t>
            </a:r>
            <a:r>
              <a:rPr lang="en-US" sz="2000" b="1" dirty="0" smtClean="0">
                <a:solidFill>
                  <a:srgbClr val="000000"/>
                </a:solidFill>
                <a:latin typeface="Arial"/>
                <a:cs typeface="Arial"/>
              </a:rPr>
              <a:t>alignment and integration </a:t>
            </a:r>
            <a:r>
              <a:rPr lang="en-US" sz="2000" dirty="0" smtClean="0">
                <a:solidFill>
                  <a:srgbClr val="000000"/>
                </a:solidFill>
                <a:latin typeface="Arial"/>
                <a:cs typeface="Arial"/>
              </a:rPr>
              <a:t>of PCBS with other district priorities and initiatives</a:t>
            </a:r>
            <a:endParaRPr lang="en-US" sz="2000" dirty="0">
              <a:solidFill>
                <a:srgbClr val="000000"/>
              </a:solidFill>
              <a:latin typeface="Arial"/>
              <a:cs typeface="Arial"/>
            </a:endParaRPr>
          </a:p>
        </p:txBody>
      </p:sp>
      <p:sp>
        <p:nvSpPr>
          <p:cNvPr id="23" name="TextBox 22"/>
          <p:cNvSpPr txBox="1"/>
          <p:nvPr/>
        </p:nvSpPr>
        <p:spPr>
          <a:xfrm>
            <a:off x="2667000" y="2169107"/>
            <a:ext cx="723876" cy="1200329"/>
          </a:xfrm>
          <a:prstGeom prst="rect">
            <a:avLst/>
          </a:prstGeom>
          <a:noFill/>
          <a:ln>
            <a:noFill/>
          </a:ln>
        </p:spPr>
        <p:txBody>
          <a:bodyPr wrap="none" rtlCol="0">
            <a:spAutoFit/>
          </a:bodyPr>
          <a:lstStyle/>
          <a:p>
            <a:r>
              <a:rPr lang="en-US" sz="7200" dirty="0" smtClean="0">
                <a:solidFill>
                  <a:schemeClr val="accent1">
                    <a:lumMod val="50000"/>
                  </a:schemeClr>
                </a:solidFill>
                <a:latin typeface="Arial"/>
                <a:cs typeface="Arial"/>
              </a:rPr>
              <a:t>+</a:t>
            </a:r>
            <a:endParaRPr lang="en-US" sz="7200" dirty="0">
              <a:solidFill>
                <a:schemeClr val="accent1">
                  <a:lumMod val="50000"/>
                </a:schemeClr>
              </a:solidFill>
              <a:latin typeface="Arial"/>
              <a:cs typeface="Arial"/>
            </a:endParaRPr>
          </a:p>
        </p:txBody>
      </p:sp>
      <p:sp>
        <p:nvSpPr>
          <p:cNvPr id="24" name="TextBox 23"/>
          <p:cNvSpPr txBox="1"/>
          <p:nvPr/>
        </p:nvSpPr>
        <p:spPr>
          <a:xfrm>
            <a:off x="5753124" y="2169107"/>
            <a:ext cx="723876" cy="1200329"/>
          </a:xfrm>
          <a:prstGeom prst="rect">
            <a:avLst/>
          </a:prstGeom>
          <a:noFill/>
          <a:ln>
            <a:noFill/>
          </a:ln>
        </p:spPr>
        <p:txBody>
          <a:bodyPr wrap="none" rtlCol="0">
            <a:spAutoFit/>
          </a:bodyPr>
          <a:lstStyle/>
          <a:p>
            <a:r>
              <a:rPr lang="en-US" sz="7200" dirty="0" smtClean="0">
                <a:solidFill>
                  <a:schemeClr val="accent1">
                    <a:lumMod val="50000"/>
                  </a:schemeClr>
                </a:solidFill>
                <a:latin typeface="Arial"/>
                <a:cs typeface="Arial"/>
              </a:rPr>
              <a:t>+</a:t>
            </a:r>
            <a:endParaRPr lang="en-US" sz="7200" dirty="0">
              <a:solidFill>
                <a:schemeClr val="accent1">
                  <a:lumMod val="50000"/>
                </a:schemeClr>
              </a:solidFill>
              <a:latin typeface="Arial"/>
              <a:cs typeface="Arial"/>
            </a:endParaRPr>
          </a:p>
        </p:txBody>
      </p:sp>
      <p:sp>
        <p:nvSpPr>
          <p:cNvPr id="25" name="Rounded Rectangle 24"/>
          <p:cNvSpPr/>
          <p:nvPr/>
        </p:nvSpPr>
        <p:spPr>
          <a:xfrm>
            <a:off x="0" y="3962400"/>
            <a:ext cx="4572000" cy="2895600"/>
          </a:xfrm>
          <a:prstGeom prst="roundRect">
            <a:avLst/>
          </a:prstGeom>
          <a:solidFill>
            <a:srgbClr val="00B05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latin typeface="Arial"/>
                <a:cs typeface="Arial"/>
              </a:rPr>
              <a:t>Examples:</a:t>
            </a:r>
          </a:p>
          <a:p>
            <a:pPr marL="119063" lvl="0" indent="-119063">
              <a:buFont typeface="Arial"/>
              <a:buChar char="•"/>
            </a:pPr>
            <a:r>
              <a:rPr lang="en-US" sz="2000" dirty="0" smtClean="0"/>
              <a:t>District </a:t>
            </a:r>
            <a:r>
              <a:rPr lang="en-US" sz="2000" dirty="0"/>
              <a:t>and school administrators have communicated a clear priority for PCBS implementation.</a:t>
            </a:r>
          </a:p>
          <a:p>
            <a:pPr marL="119063" indent="-119063">
              <a:buFont typeface="Arial"/>
              <a:buChar char="•"/>
            </a:pPr>
            <a:endParaRPr lang="en-US" sz="2000" dirty="0" smtClean="0"/>
          </a:p>
        </p:txBody>
      </p:sp>
      <p:sp>
        <p:nvSpPr>
          <p:cNvPr id="27" name="Rounded Rectangle 26"/>
          <p:cNvSpPr/>
          <p:nvPr/>
        </p:nvSpPr>
        <p:spPr>
          <a:xfrm>
            <a:off x="4572000" y="3962400"/>
            <a:ext cx="4572000" cy="2895600"/>
          </a:xfrm>
          <a:prstGeom prst="roundRect">
            <a:avLst/>
          </a:prstGeom>
          <a:solidFill>
            <a:srgbClr val="80000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latin typeface="Arial"/>
                <a:cs typeface="Arial"/>
              </a:rPr>
              <a:t>Non-Examples:</a:t>
            </a:r>
          </a:p>
          <a:p>
            <a:pPr marL="119063" indent="-119063">
              <a:buFont typeface="Arial"/>
              <a:buChar char="•"/>
            </a:pPr>
            <a:r>
              <a:rPr lang="en-US" sz="2000" dirty="0"/>
              <a:t>No practices are prioritized for implementation, identified strategies lack evidence of effectiveness, and/or priority practices are not effectively disseminated among all staff. </a:t>
            </a:r>
          </a:p>
        </p:txBody>
      </p:sp>
      <p:sp>
        <p:nvSpPr>
          <p:cNvPr id="28" name="Rounded Rectangle 27"/>
          <p:cNvSpPr/>
          <p:nvPr/>
        </p:nvSpPr>
        <p:spPr>
          <a:xfrm>
            <a:off x="0" y="3962400"/>
            <a:ext cx="4572000" cy="2895600"/>
          </a:xfrm>
          <a:prstGeom prst="roundRect">
            <a:avLst/>
          </a:prstGeom>
          <a:solidFill>
            <a:srgbClr val="00B05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latin typeface="Arial"/>
                <a:cs typeface="Arial"/>
              </a:rPr>
              <a:t>Examples:</a:t>
            </a:r>
          </a:p>
          <a:p>
            <a:pPr marL="119063" lvl="0" indent="-119063">
              <a:buFont typeface="Arial"/>
              <a:buChar char="•"/>
            </a:pPr>
            <a:r>
              <a:rPr lang="en-US" sz="2000" dirty="0" smtClean="0"/>
              <a:t>Dedicated time for training</a:t>
            </a:r>
          </a:p>
          <a:p>
            <a:pPr marL="119063" lvl="0" indent="-119063">
              <a:buFont typeface="Arial"/>
              <a:buChar char="•"/>
            </a:pPr>
            <a:r>
              <a:rPr lang="en-US" sz="2000" dirty="0" smtClean="0"/>
              <a:t>Dedicated time for coaching</a:t>
            </a:r>
            <a:r>
              <a:rPr lang="en-US" sz="2000" dirty="0"/>
              <a:t> </a:t>
            </a:r>
            <a:r>
              <a:rPr lang="en-US" sz="2000" dirty="0" smtClean="0"/>
              <a:t>functions</a:t>
            </a:r>
          </a:p>
          <a:p>
            <a:pPr marL="119063" lvl="0" indent="-119063">
              <a:buFont typeface="Arial"/>
              <a:buChar char="•"/>
            </a:pPr>
            <a:r>
              <a:rPr lang="en-US" sz="2000" dirty="0" smtClean="0"/>
              <a:t>Regular data review</a:t>
            </a:r>
          </a:p>
          <a:p>
            <a:pPr marL="119063" lvl="0" indent="-119063">
              <a:buFont typeface="Arial"/>
              <a:buChar char="•"/>
            </a:pPr>
            <a:r>
              <a:rPr lang="en-US" sz="2000" dirty="0" smtClean="0"/>
              <a:t>Celebration or recognition of staff implementation </a:t>
            </a:r>
            <a:endParaRPr lang="en-US" sz="2000" dirty="0"/>
          </a:p>
        </p:txBody>
      </p:sp>
      <p:sp>
        <p:nvSpPr>
          <p:cNvPr id="29" name="Rounded Rectangle 28"/>
          <p:cNvSpPr/>
          <p:nvPr/>
        </p:nvSpPr>
        <p:spPr>
          <a:xfrm>
            <a:off x="4572000" y="3962400"/>
            <a:ext cx="4572000" cy="2895600"/>
          </a:xfrm>
          <a:prstGeom prst="roundRect">
            <a:avLst/>
          </a:prstGeom>
          <a:solidFill>
            <a:srgbClr val="80000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latin typeface="Arial"/>
                <a:cs typeface="Arial"/>
              </a:rPr>
              <a:t>Non-Examples:</a:t>
            </a:r>
          </a:p>
          <a:p>
            <a:pPr marL="119063" indent="-119063">
              <a:buFont typeface="Arial"/>
              <a:buChar char="•"/>
            </a:pPr>
            <a:r>
              <a:rPr lang="en-US" sz="2000" dirty="0" smtClean="0"/>
              <a:t>No dedicated time or resources</a:t>
            </a:r>
          </a:p>
          <a:p>
            <a:pPr marL="119063" indent="-119063">
              <a:buFont typeface="Arial"/>
              <a:buChar char="•"/>
            </a:pPr>
            <a:r>
              <a:rPr lang="en-US" sz="2000" dirty="0" smtClean="0"/>
              <a:t>Data not shared or not used in problem solving</a:t>
            </a:r>
          </a:p>
          <a:p>
            <a:pPr marL="119063" indent="-119063">
              <a:buFont typeface="Arial"/>
              <a:buChar char="•"/>
            </a:pPr>
            <a:r>
              <a:rPr lang="en-US" sz="2000" dirty="0" smtClean="0"/>
              <a:t>Staff recognition not available or used to celebrate PCBS implementation </a:t>
            </a:r>
            <a:endParaRPr lang="en-US" sz="2000" dirty="0"/>
          </a:p>
        </p:txBody>
      </p:sp>
      <p:sp>
        <p:nvSpPr>
          <p:cNvPr id="30" name="Rounded Rectangle 29"/>
          <p:cNvSpPr/>
          <p:nvPr/>
        </p:nvSpPr>
        <p:spPr>
          <a:xfrm>
            <a:off x="0" y="3962400"/>
            <a:ext cx="4572000" cy="2895600"/>
          </a:xfrm>
          <a:prstGeom prst="roundRect">
            <a:avLst/>
          </a:prstGeom>
          <a:solidFill>
            <a:srgbClr val="00B05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latin typeface="Arial"/>
                <a:cs typeface="Arial"/>
              </a:rPr>
              <a:t>Examples:</a:t>
            </a:r>
          </a:p>
          <a:p>
            <a:pPr marL="119063" lvl="0" indent="-119063">
              <a:buFont typeface="Arial"/>
              <a:buChar char="•"/>
            </a:pPr>
            <a:r>
              <a:rPr lang="en-US" sz="2000" dirty="0" smtClean="0"/>
              <a:t>Implementation of PCBS connected to clear need in building</a:t>
            </a:r>
          </a:p>
          <a:p>
            <a:pPr marL="119063" lvl="0" indent="-119063">
              <a:buFont typeface="Arial"/>
              <a:buChar char="•"/>
            </a:pPr>
            <a:r>
              <a:rPr lang="en-US" sz="2000" dirty="0" smtClean="0"/>
              <a:t>Implementation of PCBS connected to academic instruction</a:t>
            </a:r>
          </a:p>
          <a:p>
            <a:pPr marL="119063" lvl="0" indent="-119063">
              <a:buFont typeface="Arial"/>
              <a:buChar char="•"/>
            </a:pPr>
            <a:r>
              <a:rPr lang="en-US" sz="2000" dirty="0" smtClean="0"/>
              <a:t>PCBS strategies adapted to ensure classroom contextual and cultural fit</a:t>
            </a:r>
            <a:endParaRPr lang="en-US" sz="2000" dirty="0"/>
          </a:p>
        </p:txBody>
      </p:sp>
      <p:sp>
        <p:nvSpPr>
          <p:cNvPr id="31" name="Rounded Rectangle 30"/>
          <p:cNvSpPr/>
          <p:nvPr/>
        </p:nvSpPr>
        <p:spPr>
          <a:xfrm>
            <a:off x="4572000" y="3962400"/>
            <a:ext cx="4572000" cy="2895600"/>
          </a:xfrm>
          <a:prstGeom prst="roundRect">
            <a:avLst/>
          </a:prstGeom>
          <a:solidFill>
            <a:srgbClr val="80000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latin typeface="Arial"/>
                <a:cs typeface="Arial"/>
              </a:rPr>
              <a:t>Non-Examples:</a:t>
            </a:r>
          </a:p>
          <a:p>
            <a:pPr marL="119063" indent="-119063">
              <a:buFont typeface="Arial"/>
              <a:buChar char="•"/>
            </a:pPr>
            <a:r>
              <a:rPr lang="en-US" sz="2000" dirty="0" smtClean="0"/>
              <a:t>Data demonstrating need are not regularly shared</a:t>
            </a:r>
          </a:p>
          <a:p>
            <a:pPr marL="119063" indent="-119063">
              <a:buFont typeface="Arial"/>
              <a:buChar char="•"/>
            </a:pPr>
            <a:r>
              <a:rPr lang="en-US" sz="2000" dirty="0" smtClean="0"/>
              <a:t>Academic strategies taught in isolation</a:t>
            </a:r>
          </a:p>
          <a:p>
            <a:pPr marL="119063" indent="-119063">
              <a:buFont typeface="Arial"/>
              <a:buChar char="•"/>
            </a:pPr>
            <a:r>
              <a:rPr lang="en-US" sz="2000" dirty="0" smtClean="0"/>
              <a:t>Training on practices not connected to why it is important in the school</a:t>
            </a:r>
            <a:endParaRPr lang="en-US" sz="2000" dirty="0"/>
          </a:p>
        </p:txBody>
      </p:sp>
    </p:spTree>
    <p:extLst>
      <p:ext uri="{BB962C8B-B14F-4D97-AF65-F5344CB8AC3E}">
        <p14:creationId xmlns:p14="http://schemas.microsoft.com/office/powerpoint/2010/main" val="85626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4.44444E-6 4.07407E-6 L -4.44444E-6 -0.21112 " pathEditMode="relative" rAng="0" ptsTypes="AA">
                                      <p:cBhvr>
                                        <p:cTn id="16" dur="2000" fill="hold"/>
                                        <p:tgtEl>
                                          <p:spTgt spid="2"/>
                                        </p:tgtEl>
                                        <p:attrNameLst>
                                          <p:attrName>ppt_x</p:attrName>
                                          <p:attrName>ppt_y</p:attrName>
                                        </p:attrNameLst>
                                      </p:cBhvr>
                                      <p:rCtr x="0" y="-10556"/>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slide(from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slide(fromLeft)">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27"/>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2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slide(fromLeft)">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slide(fromLeft)">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29"/>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childTnLst>
                                </p:cTn>
                              </p:par>
                              <p:par>
                                <p:cTn id="67" presetID="10"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ntr" presetSubtype="8"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slide(fromLeft)">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8"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slide(fromLeft)">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31"/>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457200" y="1371599"/>
            <a:ext cx="2895600" cy="707463"/>
          </a:xfrm>
        </p:spPr>
        <p:txBody>
          <a:bodyPr/>
          <a:lstStyle/>
          <a:p>
            <a:pPr>
              <a:spcAft>
                <a:spcPts val="2400"/>
              </a:spcAft>
            </a:pPr>
            <a:r>
              <a:rPr lang="en-US" sz="2000" b="1" i="1" dirty="0" smtClean="0">
                <a:solidFill>
                  <a:schemeClr val="accent2">
                    <a:lumMod val="60000"/>
                    <a:lumOff val="40000"/>
                  </a:schemeClr>
                </a:solidFill>
              </a:rPr>
              <a:t>Supporting and Responding to Student Behavior</a:t>
            </a:r>
            <a:endParaRPr lang="en-US" sz="2000" dirty="0" smtClean="0"/>
          </a:p>
        </p:txBody>
      </p:sp>
      <p:pic>
        <p:nvPicPr>
          <p:cNvPr id="2" name="Picture 1"/>
          <p:cNvPicPr>
            <a:picLocks noChangeAspect="1"/>
          </p:cNvPicPr>
          <p:nvPr/>
        </p:nvPicPr>
        <p:blipFill>
          <a:blip r:embed="rId2"/>
          <a:stretch>
            <a:fillRect/>
          </a:stretch>
        </p:blipFill>
        <p:spPr>
          <a:xfrm>
            <a:off x="6934022" y="1143000"/>
            <a:ext cx="1904822" cy="2298700"/>
          </a:xfrm>
          <a:prstGeom prst="rect">
            <a:avLst/>
          </a:prstGeom>
        </p:spPr>
      </p:pic>
      <p:pic>
        <p:nvPicPr>
          <p:cNvPr id="5" name="Content Placeholder 3"/>
          <p:cNvPicPr>
            <a:picLocks noChangeAspect="1"/>
          </p:cNvPicPr>
          <p:nvPr/>
        </p:nvPicPr>
        <p:blipFill>
          <a:blip r:embed="rId3"/>
          <a:srcRect t="14703" b="14703"/>
          <a:stretch>
            <a:fillRect/>
          </a:stretch>
        </p:blipFill>
        <p:spPr bwMode="auto">
          <a:xfrm>
            <a:off x="3116046" y="1371599"/>
            <a:ext cx="1828800" cy="1005770"/>
          </a:xfrm>
          <a:prstGeom prst="rect">
            <a:avLst/>
          </a:prstGeom>
          <a:noFill/>
          <a:ln w="9525">
            <a:noFill/>
            <a:miter lim="800000"/>
            <a:headEnd/>
            <a:tailEnd/>
          </a:ln>
        </p:spPr>
      </p:pic>
      <p:sp>
        <p:nvSpPr>
          <p:cNvPr id="6" name="Rectangle 3"/>
          <p:cNvSpPr txBox="1">
            <a:spLocks noChangeArrowheads="1"/>
          </p:cNvSpPr>
          <p:nvPr/>
        </p:nvSpPr>
        <p:spPr bwMode="auto">
          <a:xfrm>
            <a:off x="5051704" y="1292297"/>
            <a:ext cx="2551988" cy="7867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a:spcAft>
                <a:spcPts val="2400"/>
              </a:spcAft>
            </a:pPr>
            <a:r>
              <a:rPr lang="en-US" sz="2000" b="1" i="1" kern="0" dirty="0" smtClean="0">
                <a:solidFill>
                  <a:schemeClr val="accent2">
                    <a:lumMod val="60000"/>
                    <a:lumOff val="40000"/>
                  </a:schemeClr>
                </a:solidFill>
              </a:rPr>
              <a:t>Classroom Management Practice Checklist</a:t>
            </a:r>
          </a:p>
        </p:txBody>
      </p:sp>
      <p:sp>
        <p:nvSpPr>
          <p:cNvPr id="7" name="Rectangle 3"/>
          <p:cNvSpPr txBox="1">
            <a:spLocks noChangeArrowheads="1"/>
          </p:cNvSpPr>
          <p:nvPr/>
        </p:nvSpPr>
        <p:spPr bwMode="auto">
          <a:xfrm>
            <a:off x="457022" y="2974172"/>
            <a:ext cx="2841904" cy="20752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a:spcAft>
                <a:spcPts val="2400"/>
              </a:spcAft>
            </a:pPr>
            <a:r>
              <a:rPr lang="en-US" sz="2000" b="1" i="1" kern="0" dirty="0">
                <a:solidFill>
                  <a:schemeClr val="accent2">
                    <a:lumMod val="60000"/>
                    <a:lumOff val="40000"/>
                  </a:schemeClr>
                </a:solidFill>
              </a:rPr>
              <a:t>PBIS Technical Brief on Systems to Support Teachers’ Implementation of Positive Classroom Behavior Support </a:t>
            </a:r>
            <a:endParaRPr lang="is-IS" sz="2000" b="1" i="1" kern="0" dirty="0" smtClean="0">
              <a:solidFill>
                <a:schemeClr val="accent2">
                  <a:lumMod val="60000"/>
                  <a:lumOff val="40000"/>
                </a:schemeClr>
              </a:solidFill>
            </a:endParaRPr>
          </a:p>
        </p:txBody>
      </p:sp>
      <p:sp>
        <p:nvSpPr>
          <p:cNvPr id="8" name="Rectangle 3"/>
          <p:cNvSpPr txBox="1">
            <a:spLocks noChangeArrowheads="1"/>
          </p:cNvSpPr>
          <p:nvPr/>
        </p:nvSpPr>
        <p:spPr bwMode="auto">
          <a:xfrm>
            <a:off x="5051704" y="3352800"/>
            <a:ext cx="2073854" cy="9840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a:spcAft>
                <a:spcPts val="2400"/>
              </a:spcAft>
            </a:pPr>
            <a:r>
              <a:rPr lang="is-IS" sz="2000" b="1" i="1" kern="0" dirty="0" smtClean="0">
                <a:solidFill>
                  <a:schemeClr val="accent2">
                    <a:lumMod val="60000"/>
                    <a:lumOff val="40000"/>
                  </a:schemeClr>
                </a:solidFill>
              </a:rPr>
              <a:t>Self-Assessment of Systems to Support PCBS</a:t>
            </a:r>
            <a:endParaRPr lang="en-US" sz="2000" kern="0" dirty="0" smtClean="0"/>
          </a:p>
        </p:txBody>
      </p:sp>
      <p:pic>
        <p:nvPicPr>
          <p:cNvPr id="3" name="Picture 2"/>
          <p:cNvPicPr>
            <a:picLocks noChangeAspect="1"/>
          </p:cNvPicPr>
          <p:nvPr/>
        </p:nvPicPr>
        <p:blipFill>
          <a:blip r:embed="rId4"/>
          <a:stretch>
            <a:fillRect/>
          </a:stretch>
        </p:blipFill>
        <p:spPr>
          <a:xfrm>
            <a:off x="3298926" y="2974172"/>
            <a:ext cx="1752778" cy="2259709"/>
          </a:xfrm>
          <a:prstGeom prst="rect">
            <a:avLst/>
          </a:prstGeom>
        </p:spPr>
      </p:pic>
      <p:pic>
        <p:nvPicPr>
          <p:cNvPr id="4" name="Picture 3"/>
          <p:cNvPicPr>
            <a:picLocks noChangeAspect="1"/>
          </p:cNvPicPr>
          <p:nvPr/>
        </p:nvPicPr>
        <p:blipFill>
          <a:blip r:embed="rId5"/>
          <a:stretch>
            <a:fillRect/>
          </a:stretch>
        </p:blipFill>
        <p:spPr>
          <a:xfrm>
            <a:off x="7125558" y="3526370"/>
            <a:ext cx="1591722" cy="2056176"/>
          </a:xfrm>
          <a:prstGeom prst="rect">
            <a:avLst/>
          </a:prstGeom>
        </p:spPr>
      </p:pic>
      <p:sp>
        <p:nvSpPr>
          <p:cNvPr id="11" name="Rectangle 3"/>
          <p:cNvSpPr txBox="1">
            <a:spLocks noChangeArrowheads="1"/>
          </p:cNvSpPr>
          <p:nvPr/>
        </p:nvSpPr>
        <p:spPr bwMode="auto">
          <a:xfrm>
            <a:off x="457200" y="5900390"/>
            <a:ext cx="2895600" cy="1099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a:spcAft>
                <a:spcPts val="2400"/>
              </a:spcAft>
            </a:pPr>
            <a:r>
              <a:rPr lang="is-IS" sz="2000" b="1" i="1" kern="0" smtClean="0">
                <a:solidFill>
                  <a:schemeClr val="accent2">
                    <a:lumMod val="60000"/>
                    <a:lumOff val="40000"/>
                  </a:schemeClr>
                </a:solidFill>
              </a:rPr>
              <a:t>Action Plan</a:t>
            </a:r>
            <a:endParaRPr lang="en-US" sz="2000" kern="0" dirty="0" smtClean="0"/>
          </a:p>
        </p:txBody>
      </p:sp>
      <p:sp>
        <p:nvSpPr>
          <p:cNvPr id="4098" name="Rectangle 2"/>
          <p:cNvSpPr>
            <a:spLocks noGrp="1" noChangeArrowheads="1"/>
          </p:cNvSpPr>
          <p:nvPr>
            <p:ph type="title"/>
          </p:nvPr>
        </p:nvSpPr>
        <p:spPr>
          <a:xfrm>
            <a:off x="457200" y="274638"/>
            <a:ext cx="8229600" cy="878056"/>
          </a:xfrm>
          <a:solidFill>
            <a:schemeClr val="accent6">
              <a:lumMod val="40000"/>
              <a:lumOff val="60000"/>
            </a:schemeClr>
          </a:solidFill>
        </p:spPr>
        <p:txBody>
          <a:bodyPr/>
          <a:lstStyle/>
          <a:p>
            <a:pPr eaLnBrk="1" hangingPunct="1">
              <a:defRPr/>
            </a:pPr>
            <a:r>
              <a:rPr lang="en-US" b="1" dirty="0" smtClean="0"/>
              <a:t>Overview of Materials</a:t>
            </a:r>
          </a:p>
        </p:txBody>
      </p:sp>
      <p:pic>
        <p:nvPicPr>
          <p:cNvPr id="12" name="Picture 11"/>
          <p:cNvPicPr>
            <a:picLocks noChangeAspect="1"/>
          </p:cNvPicPr>
          <p:nvPr/>
        </p:nvPicPr>
        <p:blipFill>
          <a:blip r:embed="rId6"/>
          <a:stretch>
            <a:fillRect/>
          </a:stretch>
        </p:blipFill>
        <p:spPr>
          <a:xfrm>
            <a:off x="3352800" y="5410200"/>
            <a:ext cx="1698904" cy="2509007"/>
          </a:xfrm>
          <a:prstGeom prst="rect">
            <a:avLst/>
          </a:prstGeom>
        </p:spPr>
      </p:pic>
    </p:spTree>
    <p:extLst>
      <p:ext uri="{BB962C8B-B14F-4D97-AF65-F5344CB8AC3E}">
        <p14:creationId xmlns:p14="http://schemas.microsoft.com/office/powerpoint/2010/main" val="115194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dissolve">
                                      <p:cBhvr>
                                        <p:cTn id="7" dur="500"/>
                                        <p:tgtEl>
                                          <p:spTgt spid="1843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par>
                                <p:cTn id="40" presetID="9"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6" grpId="0"/>
      <p:bldP spid="7" grpId="0"/>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marL="1947863" indent="-147638" algn="l"/>
            <a:r>
              <a:rPr lang="en-US" sz="3200" dirty="0">
                <a:solidFill>
                  <a:schemeClr val="accent6">
                    <a:lumMod val="75000"/>
                  </a:schemeClr>
                </a:solidFill>
              </a:rPr>
              <a:t>Turn, </a:t>
            </a:r>
            <a:r>
              <a:rPr lang="en-US" sz="3200" dirty="0" smtClean="0">
                <a:solidFill>
                  <a:schemeClr val="accent6">
                    <a:lumMod val="75000"/>
                  </a:schemeClr>
                </a:solidFill>
              </a:rPr>
              <a:t>Talk, </a:t>
            </a:r>
            <a:r>
              <a:rPr lang="en-US" sz="3200" dirty="0">
                <a:solidFill>
                  <a:schemeClr val="accent6">
                    <a:lumMod val="75000"/>
                  </a:schemeClr>
                </a:solidFill>
              </a:rPr>
              <a:t>and </a:t>
            </a:r>
            <a:r>
              <a:rPr lang="en-US" sz="3200" dirty="0" smtClean="0">
                <a:solidFill>
                  <a:schemeClr val="accent6">
                    <a:lumMod val="75000"/>
                  </a:schemeClr>
                </a:solidFill>
              </a:rPr>
              <a:t>Plan: </a:t>
            </a:r>
            <a:endParaRPr lang="en-US" sz="3200" dirty="0">
              <a:solidFill>
                <a:schemeClr val="accent6">
                  <a:lumMod val="75000"/>
                </a:schemeClr>
              </a:solidFill>
            </a:endParaRPr>
          </a:p>
        </p:txBody>
      </p:sp>
      <p:sp>
        <p:nvSpPr>
          <p:cNvPr id="3" name="Content Placeholder 2"/>
          <p:cNvSpPr>
            <a:spLocks noGrp="1"/>
          </p:cNvSpPr>
          <p:nvPr>
            <p:ph idx="1"/>
          </p:nvPr>
        </p:nvSpPr>
        <p:spPr>
          <a:xfrm>
            <a:off x="457200" y="1600201"/>
            <a:ext cx="8229600" cy="2895599"/>
          </a:xfrm>
          <a:solidFill>
            <a:schemeClr val="bg1"/>
          </a:solidFill>
        </p:spPr>
        <p:txBody>
          <a:bodyPr/>
          <a:lstStyle/>
          <a:p>
            <a:r>
              <a:rPr lang="en-US" sz="2200" dirty="0" smtClean="0">
                <a:solidFill>
                  <a:schemeClr val="accent6">
                    <a:lumMod val="75000"/>
                  </a:schemeClr>
                </a:solidFill>
              </a:rPr>
              <a:t>Review the critical features and topics we just </a:t>
            </a:r>
            <a:r>
              <a:rPr lang="en-US" sz="2200" dirty="0" smtClean="0">
                <a:solidFill>
                  <a:schemeClr val="accent6">
                    <a:lumMod val="75000"/>
                  </a:schemeClr>
                </a:solidFill>
              </a:rPr>
              <a:t>discussed (and corresponding info in the systems brief.</a:t>
            </a:r>
            <a:endParaRPr lang="en-US" sz="2200" dirty="0" smtClean="0">
              <a:solidFill>
                <a:schemeClr val="accent6">
                  <a:lumMod val="75000"/>
                </a:schemeClr>
              </a:solidFill>
            </a:endParaRPr>
          </a:p>
          <a:p>
            <a:endParaRPr lang="en-US" sz="1000" dirty="0">
              <a:solidFill>
                <a:schemeClr val="accent6">
                  <a:lumMod val="75000"/>
                </a:schemeClr>
              </a:solidFill>
            </a:endParaRPr>
          </a:p>
          <a:p>
            <a:r>
              <a:rPr lang="en-US" sz="2200" dirty="0" smtClean="0">
                <a:solidFill>
                  <a:schemeClr val="accent6">
                    <a:lumMod val="75000"/>
                  </a:schemeClr>
                </a:solidFill>
              </a:rPr>
              <a:t>Describe each key to your partner as you would to </a:t>
            </a:r>
            <a:r>
              <a:rPr lang="en-US" sz="2200" dirty="0" smtClean="0">
                <a:solidFill>
                  <a:schemeClr val="accent6">
                    <a:lumMod val="75000"/>
                  </a:schemeClr>
                </a:solidFill>
              </a:rPr>
              <a:t>members of your PBIS team and identify </a:t>
            </a:r>
            <a:r>
              <a:rPr lang="en-US" sz="2200" dirty="0" smtClean="0">
                <a:solidFill>
                  <a:schemeClr val="accent6">
                    <a:lumMod val="75000"/>
                  </a:schemeClr>
                </a:solidFill>
              </a:rPr>
              <a:t>questions or areas for clarification.</a:t>
            </a:r>
          </a:p>
          <a:p>
            <a:endParaRPr lang="en-US" sz="1000" dirty="0">
              <a:solidFill>
                <a:schemeClr val="accent6">
                  <a:lumMod val="75000"/>
                </a:schemeClr>
              </a:solidFill>
            </a:endParaRPr>
          </a:p>
          <a:p>
            <a:r>
              <a:rPr lang="en-US" sz="2200" dirty="0" smtClean="0">
                <a:solidFill>
                  <a:schemeClr val="accent6">
                    <a:lumMod val="75000"/>
                  </a:schemeClr>
                </a:solidFill>
              </a:rPr>
              <a:t>Identify needed action items and add note to your pla</a:t>
            </a:r>
            <a:r>
              <a:rPr lang="en-US" sz="2200" dirty="0" smtClean="0">
                <a:solidFill>
                  <a:schemeClr val="accent6">
                    <a:lumMod val="75000"/>
                  </a:schemeClr>
                </a:solidFill>
              </a:rPr>
              <a:t>n (to fully develop later)</a:t>
            </a:r>
            <a:r>
              <a:rPr lang="en-US" sz="2200" dirty="0" smtClean="0">
                <a:solidFill>
                  <a:schemeClr val="accent6">
                    <a:lumMod val="75000"/>
                  </a:schemeClr>
                </a:solidFill>
              </a:rPr>
              <a:t>.</a:t>
            </a:r>
            <a:endParaRPr lang="en-US" sz="2200" dirty="0">
              <a:solidFill>
                <a:schemeClr val="accent6">
                  <a:lumMod val="75000"/>
                </a:schemeClr>
              </a:solidFill>
            </a:endParaRPr>
          </a:p>
        </p:txBody>
      </p:sp>
      <p:pic>
        <p:nvPicPr>
          <p:cNvPr id="5" name="Picture 4"/>
          <p:cNvPicPr>
            <a:picLocks noChangeAspect="1"/>
          </p:cNvPicPr>
          <p:nvPr/>
        </p:nvPicPr>
        <p:blipFill>
          <a:blip r:embed="rId2"/>
          <a:stretch>
            <a:fillRect/>
          </a:stretch>
        </p:blipFill>
        <p:spPr>
          <a:xfrm>
            <a:off x="457200" y="274638"/>
            <a:ext cx="1600200" cy="1143000"/>
          </a:xfrm>
          <a:prstGeom prst="rect">
            <a:avLst/>
          </a:prstGeom>
        </p:spPr>
      </p:pic>
      <p:grpSp>
        <p:nvGrpSpPr>
          <p:cNvPr id="10" name="Group 9"/>
          <p:cNvGrpSpPr/>
          <p:nvPr/>
        </p:nvGrpSpPr>
        <p:grpSpPr>
          <a:xfrm>
            <a:off x="457200" y="4724400"/>
            <a:ext cx="3048000" cy="1961322"/>
            <a:chOff x="457200" y="4724400"/>
            <a:chExt cx="3048000" cy="1961322"/>
          </a:xfrm>
        </p:grpSpPr>
        <p:pic>
          <p:nvPicPr>
            <p:cNvPr id="4" name="Picture 3"/>
            <p:cNvPicPr>
              <a:picLocks noChangeAspect="1"/>
            </p:cNvPicPr>
            <p:nvPr/>
          </p:nvPicPr>
          <p:blipFill>
            <a:blip r:embed="rId3"/>
            <a:stretch>
              <a:fillRect/>
            </a:stretch>
          </p:blipFill>
          <p:spPr>
            <a:xfrm>
              <a:off x="457200" y="4724400"/>
              <a:ext cx="3048000" cy="1961322"/>
            </a:xfrm>
            <a:prstGeom prst="rect">
              <a:avLst/>
            </a:prstGeom>
          </p:spPr>
        </p:pic>
        <p:sp>
          <p:nvSpPr>
            <p:cNvPr id="6" name="TextBox 5"/>
            <p:cNvSpPr txBox="1"/>
            <p:nvPr/>
          </p:nvSpPr>
          <p:spPr>
            <a:xfrm>
              <a:off x="457201" y="6270372"/>
              <a:ext cx="3047999" cy="400110"/>
            </a:xfrm>
            <a:prstGeom prst="rect">
              <a:avLst/>
            </a:prstGeom>
            <a:solidFill>
              <a:schemeClr val="bg1"/>
            </a:solidFill>
            <a:ln>
              <a:noFill/>
            </a:ln>
          </p:spPr>
          <p:txBody>
            <a:bodyPr wrap="square" rtlCol="0">
              <a:spAutoFit/>
            </a:bodyPr>
            <a:lstStyle/>
            <a:p>
              <a:pPr algn="ctr"/>
              <a:r>
                <a:rPr lang="en-US" sz="2000" i="1" dirty="0" smtClean="0">
                  <a:solidFill>
                    <a:schemeClr val="accent2"/>
                  </a:solidFill>
                </a:rPr>
                <a:t>Table 1. </a:t>
              </a:r>
              <a:r>
                <a:rPr lang="en-US" sz="2000" dirty="0" smtClean="0">
                  <a:solidFill>
                    <a:schemeClr val="accent2"/>
                  </a:solidFill>
                </a:rPr>
                <a:t>Foundations</a:t>
              </a:r>
              <a:endParaRPr lang="en-US" sz="2000" dirty="0">
                <a:solidFill>
                  <a:schemeClr val="accent2"/>
                </a:solidFill>
              </a:endParaRPr>
            </a:p>
          </p:txBody>
        </p:sp>
      </p:grpSp>
      <p:pic>
        <p:nvPicPr>
          <p:cNvPr id="8" name="Picture 7"/>
          <p:cNvPicPr>
            <a:picLocks noChangeAspect="1"/>
          </p:cNvPicPr>
          <p:nvPr/>
        </p:nvPicPr>
        <p:blipFill>
          <a:blip r:embed="rId4"/>
          <a:stretch>
            <a:fillRect/>
          </a:stretch>
        </p:blipFill>
        <p:spPr>
          <a:xfrm>
            <a:off x="3762713" y="4717826"/>
            <a:ext cx="4924087" cy="1952655"/>
          </a:xfrm>
          <a:prstGeom prst="rect">
            <a:avLst/>
          </a:prstGeom>
        </p:spPr>
      </p:pic>
      <p:sp>
        <p:nvSpPr>
          <p:cNvPr id="9" name="Right Arrow 8"/>
          <p:cNvSpPr/>
          <p:nvPr/>
        </p:nvSpPr>
        <p:spPr>
          <a:xfrm>
            <a:off x="3238500" y="5241672"/>
            <a:ext cx="800099" cy="800100"/>
          </a:xfrm>
          <a:prstGeom prst="rightArrow">
            <a:avLst/>
          </a:prstGeom>
          <a:solidFill>
            <a:schemeClr val="accent6">
              <a:lumMod val="40000"/>
              <a:lumOff val="6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4631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457200" y="1600200"/>
            <a:ext cx="7099919" cy="1441443"/>
            <a:chOff x="0" y="0"/>
            <a:chExt cx="7099919" cy="1441443"/>
          </a:xfrm>
        </p:grpSpPr>
        <p:sp>
          <p:nvSpPr>
            <p:cNvPr id="5" name="Rounded Rectangle 4"/>
            <p:cNvSpPr/>
            <p:nvPr/>
          </p:nvSpPr>
          <p:spPr>
            <a:xfrm>
              <a:off x="0" y="0"/>
              <a:ext cx="7099919" cy="1441443"/>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6" name="Rounded Rectangle 4"/>
            <p:cNvSpPr/>
            <p:nvPr/>
          </p:nvSpPr>
          <p:spPr>
            <a:xfrm>
              <a:off x="42218" y="42218"/>
              <a:ext cx="554449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defTabSz="1200150">
                <a:lnSpc>
                  <a:spcPct val="90000"/>
                </a:lnSpc>
                <a:spcAft>
                  <a:spcPct val="35000"/>
                </a:spcAft>
              </a:pPr>
              <a:r>
                <a:rPr lang="en-US" sz="2700" dirty="0">
                  <a:solidFill>
                    <a:srgbClr val="000000"/>
                  </a:solidFill>
                  <a:cs typeface="Arial"/>
                </a:rPr>
                <a:t>Are the </a:t>
              </a:r>
              <a:r>
                <a:rPr lang="en-US" sz="2700" b="1" dirty="0" smtClean="0">
                  <a:solidFill>
                    <a:srgbClr val="000000"/>
                  </a:solidFill>
                  <a:cs typeface="Arial"/>
                </a:rPr>
                <a:t>foundational</a:t>
              </a:r>
              <a:r>
                <a:rPr lang="en-US" sz="2700" dirty="0" smtClean="0">
                  <a:solidFill>
                    <a:srgbClr val="000000"/>
                  </a:solidFill>
                  <a:cs typeface="Arial"/>
                </a:rPr>
                <a:t> </a:t>
              </a:r>
              <a:r>
                <a:rPr lang="en-US" sz="2700" dirty="0">
                  <a:solidFill>
                    <a:srgbClr val="000000"/>
                  </a:solidFill>
                  <a:cs typeface="Arial"/>
                </a:rPr>
                <a:t>s</a:t>
              </a:r>
              <a:r>
                <a:rPr lang="en-US" sz="2700" dirty="0" smtClean="0">
                  <a:solidFill>
                    <a:srgbClr val="000000"/>
                  </a:solidFill>
                  <a:cs typeface="Arial"/>
                </a:rPr>
                <a:t>ystems </a:t>
              </a:r>
              <a:r>
                <a:rPr lang="en-US" sz="2700" dirty="0">
                  <a:solidFill>
                    <a:srgbClr val="000000"/>
                  </a:solidFill>
                  <a:cs typeface="Arial"/>
                </a:rPr>
                <a:t>in place to support PCBS practice implementation by all staff?</a:t>
              </a:r>
            </a:p>
          </p:txBody>
        </p:sp>
      </p:grpSp>
      <p:grpSp>
        <p:nvGrpSpPr>
          <p:cNvPr id="3" name="Group 6"/>
          <p:cNvGrpSpPr/>
          <p:nvPr/>
        </p:nvGrpSpPr>
        <p:grpSpPr>
          <a:xfrm>
            <a:off x="914400" y="3352800"/>
            <a:ext cx="7099919" cy="1441443"/>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9" name="Rounded Rectangle 4"/>
            <p:cNvSpPr/>
            <p:nvPr/>
          </p:nvSpPr>
          <p:spPr>
            <a:xfrm>
              <a:off x="668681" y="1723901"/>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defTabSz="1200150">
                <a:lnSpc>
                  <a:spcPct val="90000"/>
                </a:lnSpc>
                <a:spcAft>
                  <a:spcPct val="35000"/>
                </a:spcAft>
              </a:pPr>
              <a:r>
                <a:rPr lang="en-US" sz="2700" dirty="0">
                  <a:solidFill>
                    <a:srgbClr val="000000"/>
                  </a:solidFill>
                  <a:cs typeface="Arial"/>
                </a:rPr>
                <a:t>Do all staff know what PCBS practices to implement and if they’re doing it </a:t>
              </a:r>
              <a:r>
                <a:rPr lang="en-US" sz="2700" b="1" dirty="0">
                  <a:solidFill>
                    <a:srgbClr val="000000"/>
                  </a:solidFill>
                  <a:cs typeface="Arial"/>
                </a:rPr>
                <a:t>accurately</a:t>
              </a:r>
              <a:r>
                <a:rPr lang="en-US" sz="2700" dirty="0">
                  <a:solidFill>
                    <a:srgbClr val="000000"/>
                  </a:solidFill>
                  <a:cs typeface="Arial"/>
                </a:rPr>
                <a:t>?</a:t>
              </a:r>
            </a:p>
          </p:txBody>
        </p:sp>
      </p:grpSp>
      <p:grpSp>
        <p:nvGrpSpPr>
          <p:cNvPr id="4" name="Group 9"/>
          <p:cNvGrpSpPr/>
          <p:nvPr/>
        </p:nvGrpSpPr>
        <p:grpSpPr>
          <a:xfrm>
            <a:off x="1447800" y="5111757"/>
            <a:ext cx="7099919" cy="1441443"/>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12" name="Rounded Rectangle 4"/>
            <p:cNvSpPr/>
            <p:nvPr/>
          </p:nvSpPr>
          <p:spPr>
            <a:xfrm>
              <a:off x="1295145" y="3405584"/>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defTabSz="1200150">
                <a:lnSpc>
                  <a:spcPct val="90000"/>
                </a:lnSpc>
                <a:spcAft>
                  <a:spcPct val="35000"/>
                </a:spcAft>
              </a:pPr>
              <a:r>
                <a:rPr lang="en-US" sz="2700" dirty="0">
                  <a:solidFill>
                    <a:srgbClr val="000000"/>
                  </a:solidFill>
                  <a:cs typeface="Arial"/>
                </a:rPr>
                <a:t>Do data indicate that staff are </a:t>
              </a:r>
              <a:r>
                <a:rPr lang="en-US" sz="2700" b="1" dirty="0">
                  <a:solidFill>
                    <a:srgbClr val="000000"/>
                  </a:solidFill>
                  <a:cs typeface="Arial"/>
                </a:rPr>
                <a:t>implementing</a:t>
              </a:r>
              <a:r>
                <a:rPr lang="en-US" sz="2700" dirty="0">
                  <a:solidFill>
                    <a:srgbClr val="000000"/>
                  </a:solidFill>
                  <a:cs typeface="Arial"/>
                </a:rPr>
                <a:t> PCBS practices effectively?</a:t>
              </a:r>
            </a:p>
          </p:txBody>
        </p:sp>
      </p:grpSp>
      <p:grpSp>
        <p:nvGrpSpPr>
          <p:cNvPr id="7" name="Group 12"/>
          <p:cNvGrpSpPr/>
          <p:nvPr/>
        </p:nvGrpSpPr>
        <p:grpSpPr>
          <a:xfrm>
            <a:off x="6477000" y="2819400"/>
            <a:ext cx="936937" cy="936937"/>
            <a:chOff x="6162982" y="1093094"/>
            <a:chExt cx="936937" cy="936937"/>
          </a:xfrm>
          <a:solidFill>
            <a:schemeClr val="accent1">
              <a:lumMod val="50000"/>
            </a:schemeClr>
          </a:solidFill>
        </p:grpSpPr>
        <p:sp>
          <p:nvSpPr>
            <p:cNvPr id="14" name="Down Arrow 13"/>
            <p:cNvSpPr/>
            <p:nvPr/>
          </p:nvSpPr>
          <p:spPr>
            <a:xfrm>
              <a:off x="6162982" y="1093094"/>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bg1"/>
                </a:solidFill>
                <a:latin typeface="Arial"/>
                <a:cs typeface="Arial"/>
              </a:endParaRPr>
            </a:p>
          </p:txBody>
        </p:sp>
      </p:grpSp>
      <p:grpSp>
        <p:nvGrpSpPr>
          <p:cNvPr id="10" name="Group 15"/>
          <p:cNvGrpSpPr/>
          <p:nvPr/>
        </p:nvGrpSpPr>
        <p:grpSpPr>
          <a:xfrm>
            <a:off x="7010400" y="4495800"/>
            <a:ext cx="936937" cy="936937"/>
            <a:chOff x="0" y="1676399"/>
            <a:chExt cx="936937" cy="936937"/>
          </a:xfrm>
          <a:solidFill>
            <a:schemeClr val="accent1">
              <a:lumMod val="50000"/>
            </a:schemeClr>
          </a:solidFill>
        </p:grpSpPr>
        <p:sp>
          <p:nvSpPr>
            <p:cNvPr id="17" name="Down Arrow 16"/>
            <p:cNvSpPr/>
            <p:nvPr/>
          </p:nvSpPr>
          <p:spPr>
            <a:xfrm>
              <a:off x="0" y="1676399"/>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bg1"/>
                </a:solidFill>
                <a:latin typeface="Arial"/>
                <a:cs typeface="Arial"/>
              </a:endParaRPr>
            </a:p>
          </p:txBody>
        </p:sp>
      </p:grpSp>
      <p:sp>
        <p:nvSpPr>
          <p:cNvPr id="19" name="Rectangle 2"/>
          <p:cNvSpPr txBox="1">
            <a:spLocks noChangeArrowheads="1"/>
          </p:cNvSpPr>
          <p:nvPr/>
        </p:nvSpPr>
        <p:spPr bwMode="auto">
          <a:xfrm>
            <a:off x="304800" y="228600"/>
            <a:ext cx="8458200" cy="990600"/>
          </a:xfrm>
          <a:prstGeom prst="rect">
            <a:avLst/>
          </a:prstGeom>
          <a:solidFill>
            <a:schemeClr val="accent1">
              <a:lumMod val="5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p>
            <a:pPr lvl="0" algn="ctr">
              <a:defRPr/>
            </a:pPr>
            <a:r>
              <a:rPr lang="en-US" sz="3200" b="1" kern="0" dirty="0">
                <a:solidFill>
                  <a:schemeClr val="bg1"/>
                </a:solidFill>
                <a:latin typeface="Arial"/>
                <a:ea typeface="ＭＳ Ｐゴシック" pitchFamily="-111" charset="-128"/>
                <a:cs typeface="Arial"/>
              </a:rPr>
              <a:t>PCBS Systems Action Planning Guide: </a:t>
            </a:r>
          </a:p>
          <a:p>
            <a:pPr lvl="0" algn="ctr">
              <a:defRPr/>
            </a:pPr>
            <a:r>
              <a:rPr lang="en-US" sz="3200" b="1" kern="0" dirty="0">
                <a:solidFill>
                  <a:schemeClr val="bg1"/>
                </a:solidFill>
                <a:latin typeface="Arial"/>
                <a:ea typeface="ＭＳ Ｐゴシック" pitchFamily="-111" charset="-128"/>
                <a:cs typeface="Arial"/>
              </a:rPr>
              <a:t>3 Key Questions</a:t>
            </a:r>
          </a:p>
        </p:txBody>
      </p:sp>
      <p:sp>
        <p:nvSpPr>
          <p:cNvPr id="20" name="Rectangle 19"/>
          <p:cNvSpPr/>
          <p:nvPr/>
        </p:nvSpPr>
        <p:spPr>
          <a:xfrm>
            <a:off x="702008" y="2514600"/>
            <a:ext cx="3717591" cy="1447800"/>
          </a:xfrm>
          <a:prstGeom prst="rect">
            <a:avLst/>
          </a:prstGeom>
          <a:solidFill>
            <a:schemeClr val="accent1"/>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1200150">
              <a:lnSpc>
                <a:spcPct val="90000"/>
              </a:lnSpc>
              <a:spcAft>
                <a:spcPct val="35000"/>
              </a:spcAft>
            </a:pPr>
            <a:r>
              <a:rPr lang="en-US" sz="2000" dirty="0">
                <a:solidFill>
                  <a:schemeClr val="tx1"/>
                </a:solidFill>
              </a:rPr>
              <a:t>Clear </a:t>
            </a:r>
            <a:r>
              <a:rPr lang="en-US" sz="2000" b="1" dirty="0">
                <a:solidFill>
                  <a:schemeClr val="tx1"/>
                </a:solidFill>
              </a:rPr>
              <a:t>expectations</a:t>
            </a:r>
            <a:r>
              <a:rPr lang="en-US" sz="2000" dirty="0">
                <a:solidFill>
                  <a:schemeClr val="tx1"/>
                </a:solidFill>
              </a:rPr>
              <a:t> and explicit </a:t>
            </a:r>
            <a:r>
              <a:rPr lang="en-US" sz="2000" b="1" dirty="0">
                <a:solidFill>
                  <a:schemeClr val="tx1"/>
                </a:solidFill>
              </a:rPr>
              <a:t>training</a:t>
            </a:r>
            <a:r>
              <a:rPr lang="en-US" sz="2000" dirty="0">
                <a:solidFill>
                  <a:schemeClr val="tx1"/>
                </a:solidFill>
              </a:rPr>
              <a:t> about practices that should be implemented by all staff. </a:t>
            </a:r>
            <a:endParaRPr lang="en-US" sz="2000" dirty="0">
              <a:solidFill>
                <a:schemeClr val="tx1"/>
              </a:solidFill>
              <a:latin typeface="Arial"/>
              <a:cs typeface="Arial"/>
            </a:endParaRPr>
          </a:p>
        </p:txBody>
      </p:sp>
      <p:sp>
        <p:nvSpPr>
          <p:cNvPr id="22" name="Rounded Rectangle 21"/>
          <p:cNvSpPr/>
          <p:nvPr/>
        </p:nvSpPr>
        <p:spPr>
          <a:xfrm>
            <a:off x="0" y="3962400"/>
            <a:ext cx="4572000" cy="2895600"/>
          </a:xfrm>
          <a:prstGeom prst="roundRect">
            <a:avLst/>
          </a:prstGeom>
          <a:solidFill>
            <a:srgbClr val="00B05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latin typeface="Arial"/>
                <a:cs typeface="Arial"/>
              </a:rPr>
              <a:t>Examples:</a:t>
            </a:r>
          </a:p>
          <a:p>
            <a:pPr marL="119063" lvl="0" indent="-119063">
              <a:buFont typeface="Arial"/>
              <a:buChar char="•"/>
            </a:pPr>
            <a:r>
              <a:rPr lang="en-US" sz="2000" dirty="0" smtClean="0"/>
              <a:t>Clearly stated outcomes</a:t>
            </a:r>
          </a:p>
          <a:p>
            <a:pPr marL="119063" lvl="0" indent="-119063">
              <a:buFont typeface="Arial"/>
              <a:buChar char="•"/>
            </a:pPr>
            <a:r>
              <a:rPr lang="en-US" sz="2000" dirty="0" smtClean="0"/>
              <a:t>Explicit (model, lead, test) approach</a:t>
            </a:r>
          </a:p>
          <a:p>
            <a:pPr marL="119063" lvl="0" indent="-119063">
              <a:buFont typeface="Arial"/>
              <a:buChar char="•"/>
            </a:pPr>
            <a:r>
              <a:rPr lang="en-US" sz="2000" dirty="0" smtClean="0"/>
              <a:t>Job-embedded</a:t>
            </a:r>
          </a:p>
          <a:p>
            <a:pPr marL="576263" lvl="1" indent="-119063">
              <a:buFont typeface="Arial"/>
              <a:buChar char="•"/>
            </a:pPr>
            <a:r>
              <a:rPr lang="en-US" sz="2000" dirty="0" smtClean="0"/>
              <a:t>Linked to school data</a:t>
            </a:r>
          </a:p>
          <a:p>
            <a:pPr marL="576263" lvl="1" indent="-119063">
              <a:buFont typeface="Arial"/>
              <a:buChar char="•"/>
            </a:pPr>
            <a:r>
              <a:rPr lang="en-US" sz="2000" dirty="0" smtClean="0"/>
              <a:t>Delivered in various contexts and connected to practice</a:t>
            </a:r>
            <a:endParaRPr lang="en-US" sz="2000" dirty="0"/>
          </a:p>
        </p:txBody>
      </p:sp>
      <p:sp>
        <p:nvSpPr>
          <p:cNvPr id="24" name="Rounded Rectangle 23"/>
          <p:cNvSpPr/>
          <p:nvPr/>
        </p:nvSpPr>
        <p:spPr>
          <a:xfrm>
            <a:off x="4572000" y="3962400"/>
            <a:ext cx="4572000" cy="2895600"/>
          </a:xfrm>
          <a:prstGeom prst="roundRect">
            <a:avLst/>
          </a:prstGeom>
          <a:solidFill>
            <a:srgbClr val="80000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latin typeface="Arial"/>
                <a:cs typeface="Arial"/>
              </a:rPr>
              <a:t>Non-Examples:</a:t>
            </a:r>
          </a:p>
          <a:p>
            <a:pPr marL="119063" indent="-119063">
              <a:buFont typeface="Arial"/>
              <a:buChar char="•"/>
            </a:pPr>
            <a:r>
              <a:rPr lang="en-US" sz="2000" dirty="0" smtClean="0"/>
              <a:t>PD focuses </a:t>
            </a:r>
            <a:r>
              <a:rPr lang="en-US" sz="2000" i="1" dirty="0" smtClean="0"/>
              <a:t>only</a:t>
            </a:r>
            <a:r>
              <a:rPr lang="en-US" sz="2000" dirty="0" smtClean="0"/>
              <a:t> on theory and assumes educators will discover practices</a:t>
            </a:r>
          </a:p>
          <a:p>
            <a:pPr marL="119063" indent="-119063">
              <a:buFont typeface="Arial"/>
              <a:buChar char="•"/>
            </a:pPr>
            <a:r>
              <a:rPr lang="en-US" sz="2000" dirty="0" smtClean="0"/>
              <a:t>Full-day intensive training with no follow-up</a:t>
            </a:r>
          </a:p>
          <a:p>
            <a:pPr marL="119063" indent="-119063">
              <a:buFont typeface="Arial"/>
              <a:buChar char="•"/>
            </a:pPr>
            <a:r>
              <a:rPr lang="en-US" sz="2000" dirty="0" smtClean="0"/>
              <a:t>Short trainings not connected to larger need, structure, etc.</a:t>
            </a:r>
            <a:endParaRPr lang="en-US" sz="2000" dirty="0"/>
          </a:p>
        </p:txBody>
      </p:sp>
    </p:spTree>
    <p:extLst>
      <p:ext uri="{BB962C8B-B14F-4D97-AF65-F5344CB8AC3E}">
        <p14:creationId xmlns:p14="http://schemas.microsoft.com/office/powerpoint/2010/main" val="337822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1.11111E-6 2.59259E-6 L 1.11111E-6 -0.46667 " pathEditMode="relative" ptsTypes="AA">
                                      <p:cBhvr>
                                        <p:cTn id="16" dur="2000" fill="hold"/>
                                        <p:tgtEl>
                                          <p:spTgt spid="3"/>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slide(from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slide(from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700854" y="4724400"/>
            <a:ext cx="4985945" cy="1946081"/>
          </a:xfrm>
          <a:prstGeom prst="rect">
            <a:avLst/>
          </a:prstGeom>
        </p:spPr>
      </p:pic>
      <p:sp>
        <p:nvSpPr>
          <p:cNvPr id="2" name="Title 1"/>
          <p:cNvSpPr>
            <a:spLocks noGrp="1"/>
          </p:cNvSpPr>
          <p:nvPr>
            <p:ph type="title"/>
          </p:nvPr>
        </p:nvSpPr>
        <p:spPr>
          <a:solidFill>
            <a:schemeClr val="bg1"/>
          </a:solidFill>
        </p:spPr>
        <p:txBody>
          <a:bodyPr/>
          <a:lstStyle/>
          <a:p>
            <a:pPr marL="1947863" indent="-147638" algn="l"/>
            <a:r>
              <a:rPr lang="en-US" sz="3200" dirty="0">
                <a:solidFill>
                  <a:schemeClr val="accent6">
                    <a:lumMod val="75000"/>
                  </a:schemeClr>
                </a:solidFill>
              </a:rPr>
              <a:t>Turn, </a:t>
            </a:r>
            <a:r>
              <a:rPr lang="en-US" sz="3200" dirty="0" smtClean="0">
                <a:solidFill>
                  <a:schemeClr val="accent6">
                    <a:lumMod val="75000"/>
                  </a:schemeClr>
                </a:solidFill>
              </a:rPr>
              <a:t>Talk, </a:t>
            </a:r>
            <a:r>
              <a:rPr lang="en-US" sz="3200" dirty="0">
                <a:solidFill>
                  <a:schemeClr val="accent6">
                    <a:lumMod val="75000"/>
                  </a:schemeClr>
                </a:solidFill>
              </a:rPr>
              <a:t>and </a:t>
            </a:r>
            <a:r>
              <a:rPr lang="en-US" sz="3200" dirty="0" smtClean="0">
                <a:solidFill>
                  <a:schemeClr val="accent6">
                    <a:lumMod val="75000"/>
                  </a:schemeClr>
                </a:solidFill>
              </a:rPr>
              <a:t>Plan: </a:t>
            </a:r>
            <a:endParaRPr lang="en-US" sz="3200" dirty="0">
              <a:solidFill>
                <a:schemeClr val="accent6">
                  <a:lumMod val="75000"/>
                </a:schemeClr>
              </a:solidFill>
            </a:endParaRPr>
          </a:p>
        </p:txBody>
      </p:sp>
      <p:sp>
        <p:nvSpPr>
          <p:cNvPr id="3" name="Content Placeholder 2"/>
          <p:cNvSpPr>
            <a:spLocks noGrp="1"/>
          </p:cNvSpPr>
          <p:nvPr>
            <p:ph idx="1"/>
          </p:nvPr>
        </p:nvSpPr>
        <p:spPr>
          <a:xfrm>
            <a:off x="457200" y="1600201"/>
            <a:ext cx="8229600" cy="2895599"/>
          </a:xfrm>
          <a:solidFill>
            <a:schemeClr val="bg1"/>
          </a:solidFill>
        </p:spPr>
        <p:txBody>
          <a:bodyPr/>
          <a:lstStyle/>
          <a:p>
            <a:r>
              <a:rPr lang="en-US" sz="2200" dirty="0" smtClean="0">
                <a:solidFill>
                  <a:schemeClr val="accent6">
                    <a:lumMod val="75000"/>
                  </a:schemeClr>
                </a:solidFill>
              </a:rPr>
              <a:t>Review the critical features and topics we just </a:t>
            </a:r>
            <a:r>
              <a:rPr lang="en-US" sz="2200" dirty="0" smtClean="0">
                <a:solidFill>
                  <a:schemeClr val="accent6">
                    <a:lumMod val="75000"/>
                  </a:schemeClr>
                </a:solidFill>
              </a:rPr>
              <a:t>discussed (and corresponding info in the systems brief.</a:t>
            </a:r>
            <a:endParaRPr lang="en-US" sz="2200" dirty="0" smtClean="0">
              <a:solidFill>
                <a:schemeClr val="accent6">
                  <a:lumMod val="75000"/>
                </a:schemeClr>
              </a:solidFill>
            </a:endParaRPr>
          </a:p>
          <a:p>
            <a:endParaRPr lang="en-US" sz="1000" dirty="0">
              <a:solidFill>
                <a:schemeClr val="accent6">
                  <a:lumMod val="75000"/>
                </a:schemeClr>
              </a:solidFill>
            </a:endParaRPr>
          </a:p>
          <a:p>
            <a:r>
              <a:rPr lang="en-US" sz="2200" dirty="0" smtClean="0">
                <a:solidFill>
                  <a:schemeClr val="accent6">
                    <a:lumMod val="75000"/>
                  </a:schemeClr>
                </a:solidFill>
              </a:rPr>
              <a:t>Describe each key to your partner as you would to </a:t>
            </a:r>
            <a:r>
              <a:rPr lang="en-US" sz="2200" dirty="0" smtClean="0">
                <a:solidFill>
                  <a:schemeClr val="accent6">
                    <a:lumMod val="75000"/>
                  </a:schemeClr>
                </a:solidFill>
              </a:rPr>
              <a:t>members of your PBIS team and identify </a:t>
            </a:r>
            <a:r>
              <a:rPr lang="en-US" sz="2200" dirty="0" smtClean="0">
                <a:solidFill>
                  <a:schemeClr val="accent6">
                    <a:lumMod val="75000"/>
                  </a:schemeClr>
                </a:solidFill>
              </a:rPr>
              <a:t>questions or areas for clarification.</a:t>
            </a:r>
          </a:p>
          <a:p>
            <a:endParaRPr lang="en-US" sz="1000" dirty="0">
              <a:solidFill>
                <a:schemeClr val="accent6">
                  <a:lumMod val="75000"/>
                </a:schemeClr>
              </a:solidFill>
            </a:endParaRPr>
          </a:p>
          <a:p>
            <a:r>
              <a:rPr lang="en-US" sz="2200" dirty="0" smtClean="0">
                <a:solidFill>
                  <a:schemeClr val="accent6">
                    <a:lumMod val="75000"/>
                  </a:schemeClr>
                </a:solidFill>
              </a:rPr>
              <a:t>Identify needed action items and add note to your pla</a:t>
            </a:r>
            <a:r>
              <a:rPr lang="en-US" sz="2200" dirty="0" smtClean="0">
                <a:solidFill>
                  <a:schemeClr val="accent6">
                    <a:lumMod val="75000"/>
                  </a:schemeClr>
                </a:solidFill>
              </a:rPr>
              <a:t>n (to fully develop later)</a:t>
            </a:r>
            <a:r>
              <a:rPr lang="en-US" sz="2200" dirty="0" smtClean="0">
                <a:solidFill>
                  <a:schemeClr val="accent6">
                    <a:lumMod val="75000"/>
                  </a:schemeClr>
                </a:solidFill>
              </a:rPr>
              <a:t>.</a:t>
            </a:r>
            <a:endParaRPr lang="en-US" sz="2200" dirty="0">
              <a:solidFill>
                <a:schemeClr val="accent6">
                  <a:lumMod val="75000"/>
                </a:schemeClr>
              </a:solidFill>
            </a:endParaRPr>
          </a:p>
        </p:txBody>
      </p:sp>
      <p:pic>
        <p:nvPicPr>
          <p:cNvPr id="5" name="Picture 4"/>
          <p:cNvPicPr>
            <a:picLocks noChangeAspect="1"/>
          </p:cNvPicPr>
          <p:nvPr/>
        </p:nvPicPr>
        <p:blipFill>
          <a:blip r:embed="rId3"/>
          <a:stretch>
            <a:fillRect/>
          </a:stretch>
        </p:blipFill>
        <p:spPr>
          <a:xfrm>
            <a:off x="457200" y="274638"/>
            <a:ext cx="1600200" cy="1143000"/>
          </a:xfrm>
          <a:prstGeom prst="rect">
            <a:avLst/>
          </a:prstGeom>
        </p:spPr>
      </p:pic>
      <p:grpSp>
        <p:nvGrpSpPr>
          <p:cNvPr id="4" name="Group 3"/>
          <p:cNvGrpSpPr/>
          <p:nvPr/>
        </p:nvGrpSpPr>
        <p:grpSpPr>
          <a:xfrm>
            <a:off x="457198" y="4678363"/>
            <a:ext cx="3138269" cy="1992119"/>
            <a:chOff x="457198" y="4678363"/>
            <a:chExt cx="3138269" cy="1992119"/>
          </a:xfrm>
        </p:grpSpPr>
        <p:pic>
          <p:nvPicPr>
            <p:cNvPr id="11" name="Picture 10"/>
            <p:cNvPicPr>
              <a:picLocks noChangeAspect="1"/>
            </p:cNvPicPr>
            <p:nvPr/>
          </p:nvPicPr>
          <p:blipFill>
            <a:blip r:embed="rId4"/>
            <a:stretch>
              <a:fillRect/>
            </a:stretch>
          </p:blipFill>
          <p:spPr>
            <a:xfrm>
              <a:off x="457198" y="4678363"/>
              <a:ext cx="3138269" cy="1992118"/>
            </a:xfrm>
            <a:prstGeom prst="rect">
              <a:avLst/>
            </a:prstGeom>
          </p:spPr>
        </p:pic>
        <p:sp>
          <p:nvSpPr>
            <p:cNvPr id="6" name="TextBox 5"/>
            <p:cNvSpPr txBox="1"/>
            <p:nvPr/>
          </p:nvSpPr>
          <p:spPr>
            <a:xfrm>
              <a:off x="457201" y="6270372"/>
              <a:ext cx="3047999" cy="400110"/>
            </a:xfrm>
            <a:prstGeom prst="rect">
              <a:avLst/>
            </a:prstGeom>
            <a:solidFill>
              <a:schemeClr val="bg1"/>
            </a:solidFill>
            <a:ln>
              <a:noFill/>
            </a:ln>
          </p:spPr>
          <p:txBody>
            <a:bodyPr wrap="square" rtlCol="0">
              <a:spAutoFit/>
            </a:bodyPr>
            <a:lstStyle/>
            <a:p>
              <a:pPr algn="ctr"/>
              <a:r>
                <a:rPr lang="en-US" sz="2000" i="1" dirty="0" smtClean="0">
                  <a:solidFill>
                    <a:srgbClr val="333399"/>
                  </a:solidFill>
                </a:rPr>
                <a:t>Table 2. </a:t>
              </a:r>
              <a:r>
                <a:rPr lang="en-US" sz="2000" dirty="0" smtClean="0">
                  <a:solidFill>
                    <a:srgbClr val="333399"/>
                  </a:solidFill>
                </a:rPr>
                <a:t>Training (Row 1)</a:t>
              </a:r>
              <a:endParaRPr lang="en-US" sz="2000" dirty="0">
                <a:solidFill>
                  <a:srgbClr val="333399"/>
                </a:solidFill>
              </a:endParaRPr>
            </a:p>
          </p:txBody>
        </p:sp>
      </p:grpSp>
      <p:sp>
        <p:nvSpPr>
          <p:cNvPr id="9" name="Right Arrow 8"/>
          <p:cNvSpPr/>
          <p:nvPr/>
        </p:nvSpPr>
        <p:spPr>
          <a:xfrm>
            <a:off x="3238500" y="5241672"/>
            <a:ext cx="800099" cy="800100"/>
          </a:xfrm>
          <a:prstGeom prst="rightArrow">
            <a:avLst/>
          </a:prstGeom>
          <a:solidFill>
            <a:schemeClr val="accent6">
              <a:lumMod val="40000"/>
              <a:lumOff val="6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603456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457200" y="1600200"/>
            <a:ext cx="7099919" cy="1441443"/>
            <a:chOff x="0" y="0"/>
            <a:chExt cx="7099919" cy="1441443"/>
          </a:xfrm>
        </p:grpSpPr>
        <p:sp>
          <p:nvSpPr>
            <p:cNvPr id="5" name="Rounded Rectangle 4"/>
            <p:cNvSpPr/>
            <p:nvPr/>
          </p:nvSpPr>
          <p:spPr>
            <a:xfrm>
              <a:off x="0" y="0"/>
              <a:ext cx="7099919" cy="1441443"/>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6" name="Rounded Rectangle 4"/>
            <p:cNvSpPr/>
            <p:nvPr/>
          </p:nvSpPr>
          <p:spPr>
            <a:xfrm>
              <a:off x="42218" y="42218"/>
              <a:ext cx="554449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defTabSz="1200150">
                <a:lnSpc>
                  <a:spcPct val="90000"/>
                </a:lnSpc>
                <a:spcAft>
                  <a:spcPct val="35000"/>
                </a:spcAft>
              </a:pPr>
              <a:r>
                <a:rPr lang="en-US" sz="2700" dirty="0">
                  <a:solidFill>
                    <a:srgbClr val="000000"/>
                  </a:solidFill>
                  <a:cs typeface="Arial"/>
                </a:rPr>
                <a:t>Are the </a:t>
              </a:r>
              <a:r>
                <a:rPr lang="en-US" sz="2700" b="1" dirty="0" smtClean="0">
                  <a:solidFill>
                    <a:srgbClr val="000000"/>
                  </a:solidFill>
                  <a:cs typeface="Arial"/>
                </a:rPr>
                <a:t>foundational</a:t>
              </a:r>
              <a:r>
                <a:rPr lang="en-US" sz="2700" dirty="0" smtClean="0">
                  <a:solidFill>
                    <a:srgbClr val="000000"/>
                  </a:solidFill>
                  <a:cs typeface="Arial"/>
                </a:rPr>
                <a:t> </a:t>
              </a:r>
              <a:r>
                <a:rPr lang="en-US" sz="2700" dirty="0">
                  <a:solidFill>
                    <a:srgbClr val="000000"/>
                  </a:solidFill>
                  <a:cs typeface="Arial"/>
                </a:rPr>
                <a:t>s</a:t>
              </a:r>
              <a:r>
                <a:rPr lang="en-US" sz="2700" dirty="0" smtClean="0">
                  <a:solidFill>
                    <a:srgbClr val="000000"/>
                  </a:solidFill>
                  <a:cs typeface="Arial"/>
                </a:rPr>
                <a:t>ystems </a:t>
              </a:r>
              <a:r>
                <a:rPr lang="en-US" sz="2700" dirty="0">
                  <a:solidFill>
                    <a:srgbClr val="000000"/>
                  </a:solidFill>
                  <a:cs typeface="Arial"/>
                </a:rPr>
                <a:t>in place to support PCBS practice implementation by all staff?</a:t>
              </a:r>
            </a:p>
          </p:txBody>
        </p:sp>
      </p:grpSp>
      <p:grpSp>
        <p:nvGrpSpPr>
          <p:cNvPr id="3" name="Group 6"/>
          <p:cNvGrpSpPr/>
          <p:nvPr/>
        </p:nvGrpSpPr>
        <p:grpSpPr>
          <a:xfrm>
            <a:off x="914400" y="3352800"/>
            <a:ext cx="7099919" cy="1441443"/>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9" name="Rounded Rectangle 4"/>
            <p:cNvSpPr/>
            <p:nvPr/>
          </p:nvSpPr>
          <p:spPr>
            <a:xfrm>
              <a:off x="668681" y="1723901"/>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defTabSz="1200150">
                <a:lnSpc>
                  <a:spcPct val="90000"/>
                </a:lnSpc>
                <a:spcAft>
                  <a:spcPct val="35000"/>
                </a:spcAft>
              </a:pPr>
              <a:r>
                <a:rPr lang="en-US" sz="2700" dirty="0">
                  <a:solidFill>
                    <a:srgbClr val="000000"/>
                  </a:solidFill>
                  <a:cs typeface="Arial"/>
                </a:rPr>
                <a:t>Do all staff know what PCBS practices to implement and if they’re doing it </a:t>
              </a:r>
              <a:r>
                <a:rPr lang="en-US" sz="2700" b="1" dirty="0">
                  <a:solidFill>
                    <a:srgbClr val="000000"/>
                  </a:solidFill>
                  <a:cs typeface="Arial"/>
                </a:rPr>
                <a:t>accurately</a:t>
              </a:r>
              <a:r>
                <a:rPr lang="en-US" sz="2700" dirty="0">
                  <a:solidFill>
                    <a:srgbClr val="000000"/>
                  </a:solidFill>
                  <a:cs typeface="Arial"/>
                </a:rPr>
                <a:t>?</a:t>
              </a:r>
            </a:p>
          </p:txBody>
        </p:sp>
      </p:grpSp>
      <p:grpSp>
        <p:nvGrpSpPr>
          <p:cNvPr id="4" name="Group 9"/>
          <p:cNvGrpSpPr/>
          <p:nvPr/>
        </p:nvGrpSpPr>
        <p:grpSpPr>
          <a:xfrm>
            <a:off x="1447800" y="5111757"/>
            <a:ext cx="7099919" cy="1441443"/>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12" name="Rounded Rectangle 4"/>
            <p:cNvSpPr/>
            <p:nvPr/>
          </p:nvSpPr>
          <p:spPr>
            <a:xfrm>
              <a:off x="1295145" y="3405584"/>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defTabSz="1200150">
                <a:lnSpc>
                  <a:spcPct val="90000"/>
                </a:lnSpc>
                <a:spcAft>
                  <a:spcPct val="35000"/>
                </a:spcAft>
              </a:pPr>
              <a:r>
                <a:rPr lang="en-US" sz="2700" dirty="0">
                  <a:solidFill>
                    <a:srgbClr val="000000"/>
                  </a:solidFill>
                  <a:cs typeface="Arial"/>
                </a:rPr>
                <a:t>Do data indicate that staff are </a:t>
              </a:r>
              <a:r>
                <a:rPr lang="en-US" sz="2700" b="1" dirty="0">
                  <a:solidFill>
                    <a:srgbClr val="000000"/>
                  </a:solidFill>
                  <a:cs typeface="Arial"/>
                </a:rPr>
                <a:t>implementing</a:t>
              </a:r>
              <a:r>
                <a:rPr lang="en-US" sz="2700" dirty="0">
                  <a:solidFill>
                    <a:srgbClr val="000000"/>
                  </a:solidFill>
                  <a:cs typeface="Arial"/>
                </a:rPr>
                <a:t> PCBS practices effectively?</a:t>
              </a:r>
            </a:p>
          </p:txBody>
        </p:sp>
      </p:grpSp>
      <p:grpSp>
        <p:nvGrpSpPr>
          <p:cNvPr id="7" name="Group 12"/>
          <p:cNvGrpSpPr/>
          <p:nvPr/>
        </p:nvGrpSpPr>
        <p:grpSpPr>
          <a:xfrm>
            <a:off x="6477000" y="2819400"/>
            <a:ext cx="936937" cy="936937"/>
            <a:chOff x="6162982" y="1093094"/>
            <a:chExt cx="936937" cy="936937"/>
          </a:xfrm>
          <a:solidFill>
            <a:schemeClr val="accent1">
              <a:lumMod val="50000"/>
            </a:schemeClr>
          </a:solidFill>
        </p:grpSpPr>
        <p:sp>
          <p:nvSpPr>
            <p:cNvPr id="14" name="Down Arrow 13"/>
            <p:cNvSpPr/>
            <p:nvPr/>
          </p:nvSpPr>
          <p:spPr>
            <a:xfrm>
              <a:off x="6162982" y="1093094"/>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bg1"/>
                </a:solidFill>
                <a:latin typeface="Arial"/>
                <a:cs typeface="Arial"/>
              </a:endParaRPr>
            </a:p>
          </p:txBody>
        </p:sp>
      </p:grpSp>
      <p:grpSp>
        <p:nvGrpSpPr>
          <p:cNvPr id="10" name="Group 15"/>
          <p:cNvGrpSpPr/>
          <p:nvPr/>
        </p:nvGrpSpPr>
        <p:grpSpPr>
          <a:xfrm>
            <a:off x="7010400" y="4495800"/>
            <a:ext cx="936937" cy="936937"/>
            <a:chOff x="0" y="1676399"/>
            <a:chExt cx="936937" cy="936937"/>
          </a:xfrm>
          <a:solidFill>
            <a:schemeClr val="accent1">
              <a:lumMod val="50000"/>
            </a:schemeClr>
          </a:solidFill>
        </p:grpSpPr>
        <p:sp>
          <p:nvSpPr>
            <p:cNvPr id="17" name="Down Arrow 16"/>
            <p:cNvSpPr/>
            <p:nvPr/>
          </p:nvSpPr>
          <p:spPr>
            <a:xfrm>
              <a:off x="0" y="1676399"/>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bg1"/>
                </a:solidFill>
                <a:latin typeface="Arial"/>
                <a:cs typeface="Arial"/>
              </a:endParaRPr>
            </a:p>
          </p:txBody>
        </p:sp>
      </p:grpSp>
      <p:sp>
        <p:nvSpPr>
          <p:cNvPr id="19" name="Rectangle 2"/>
          <p:cNvSpPr txBox="1">
            <a:spLocks noChangeArrowheads="1"/>
          </p:cNvSpPr>
          <p:nvPr/>
        </p:nvSpPr>
        <p:spPr bwMode="auto">
          <a:xfrm>
            <a:off x="304800" y="228600"/>
            <a:ext cx="8458200" cy="990600"/>
          </a:xfrm>
          <a:prstGeom prst="rect">
            <a:avLst/>
          </a:prstGeom>
          <a:solidFill>
            <a:schemeClr val="accent1">
              <a:lumMod val="5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p>
            <a:pPr lvl="0" algn="ctr">
              <a:defRPr/>
            </a:pPr>
            <a:r>
              <a:rPr lang="en-US" sz="3200" b="1" kern="0" dirty="0">
                <a:solidFill>
                  <a:schemeClr val="bg1"/>
                </a:solidFill>
                <a:latin typeface="Arial"/>
                <a:ea typeface="ＭＳ Ｐゴシック" pitchFamily="-111" charset="-128"/>
                <a:cs typeface="Arial"/>
              </a:rPr>
              <a:t>PCBS Systems Action Planning Guide: </a:t>
            </a:r>
          </a:p>
          <a:p>
            <a:pPr lvl="0" algn="ctr">
              <a:defRPr/>
            </a:pPr>
            <a:r>
              <a:rPr lang="en-US" sz="3200" b="1" kern="0" dirty="0">
                <a:solidFill>
                  <a:schemeClr val="bg1"/>
                </a:solidFill>
                <a:latin typeface="Arial"/>
                <a:ea typeface="ＭＳ Ｐゴシック" pitchFamily="-111" charset="-128"/>
                <a:cs typeface="Arial"/>
              </a:rPr>
              <a:t>3 Key Questions</a:t>
            </a:r>
          </a:p>
        </p:txBody>
      </p:sp>
      <p:sp>
        <p:nvSpPr>
          <p:cNvPr id="20" name="Rectangle 19"/>
          <p:cNvSpPr/>
          <p:nvPr/>
        </p:nvSpPr>
        <p:spPr>
          <a:xfrm>
            <a:off x="702008" y="2514600"/>
            <a:ext cx="3717591" cy="1447800"/>
          </a:xfrm>
          <a:prstGeom prst="rect">
            <a:avLst/>
          </a:prstGeom>
          <a:solidFill>
            <a:schemeClr val="accent1"/>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1200150">
              <a:lnSpc>
                <a:spcPct val="90000"/>
              </a:lnSpc>
              <a:spcAft>
                <a:spcPct val="35000"/>
              </a:spcAft>
            </a:pPr>
            <a:r>
              <a:rPr lang="en-US" sz="2000" dirty="0">
                <a:solidFill>
                  <a:schemeClr val="tx1"/>
                </a:solidFill>
              </a:rPr>
              <a:t>Clear </a:t>
            </a:r>
            <a:r>
              <a:rPr lang="en-US" sz="2000" b="1" dirty="0">
                <a:solidFill>
                  <a:schemeClr val="tx1"/>
                </a:solidFill>
              </a:rPr>
              <a:t>expectations</a:t>
            </a:r>
            <a:r>
              <a:rPr lang="en-US" sz="2000" dirty="0">
                <a:solidFill>
                  <a:schemeClr val="tx1"/>
                </a:solidFill>
              </a:rPr>
              <a:t> and explicit </a:t>
            </a:r>
            <a:r>
              <a:rPr lang="en-US" sz="2000" b="1" dirty="0">
                <a:solidFill>
                  <a:schemeClr val="tx1"/>
                </a:solidFill>
              </a:rPr>
              <a:t>training</a:t>
            </a:r>
            <a:r>
              <a:rPr lang="en-US" sz="2000" dirty="0">
                <a:solidFill>
                  <a:schemeClr val="tx1"/>
                </a:solidFill>
              </a:rPr>
              <a:t> about practices that should be implemented by all staff. </a:t>
            </a:r>
            <a:endParaRPr lang="en-US" sz="2000" dirty="0">
              <a:solidFill>
                <a:schemeClr val="tx1"/>
              </a:solidFill>
              <a:latin typeface="Arial"/>
              <a:cs typeface="Arial"/>
            </a:endParaRPr>
          </a:p>
        </p:txBody>
      </p:sp>
      <p:sp>
        <p:nvSpPr>
          <p:cNvPr id="21" name="Rectangle 20"/>
          <p:cNvSpPr/>
          <p:nvPr/>
        </p:nvSpPr>
        <p:spPr>
          <a:xfrm>
            <a:off x="4664409" y="2514600"/>
            <a:ext cx="3717591" cy="1447800"/>
          </a:xfrm>
          <a:prstGeom prst="rect">
            <a:avLst/>
          </a:prstGeom>
          <a:solidFill>
            <a:schemeClr val="accent1"/>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Coaching</a:t>
            </a:r>
            <a:r>
              <a:rPr lang="en-US" sz="2000" dirty="0">
                <a:solidFill>
                  <a:schemeClr val="tx1"/>
                </a:solidFill>
              </a:rPr>
              <a:t> and/or regularly available </a:t>
            </a:r>
            <a:r>
              <a:rPr lang="en-US" sz="2000" b="1" dirty="0">
                <a:solidFill>
                  <a:schemeClr val="tx1"/>
                </a:solidFill>
              </a:rPr>
              <a:t>performance feedback</a:t>
            </a:r>
            <a:r>
              <a:rPr lang="en-US" sz="2000" dirty="0">
                <a:solidFill>
                  <a:schemeClr val="tx1"/>
                </a:solidFill>
              </a:rPr>
              <a:t> on the use of PCBS practices?</a:t>
            </a:r>
          </a:p>
        </p:txBody>
      </p:sp>
      <p:sp>
        <p:nvSpPr>
          <p:cNvPr id="23" name="TextBox 22"/>
          <p:cNvSpPr txBox="1"/>
          <p:nvPr/>
        </p:nvSpPr>
        <p:spPr>
          <a:xfrm>
            <a:off x="4207209" y="2609671"/>
            <a:ext cx="723876" cy="1200329"/>
          </a:xfrm>
          <a:prstGeom prst="rect">
            <a:avLst/>
          </a:prstGeom>
          <a:noFill/>
          <a:ln>
            <a:noFill/>
          </a:ln>
        </p:spPr>
        <p:txBody>
          <a:bodyPr wrap="none" rtlCol="0">
            <a:spAutoFit/>
          </a:bodyPr>
          <a:lstStyle/>
          <a:p>
            <a:r>
              <a:rPr lang="en-US" sz="7200" dirty="0" smtClean="0">
                <a:solidFill>
                  <a:schemeClr val="accent1">
                    <a:lumMod val="50000"/>
                  </a:schemeClr>
                </a:solidFill>
                <a:latin typeface="Arial"/>
                <a:cs typeface="Arial"/>
              </a:rPr>
              <a:t>+</a:t>
            </a:r>
            <a:endParaRPr lang="en-US" sz="7200" dirty="0">
              <a:solidFill>
                <a:schemeClr val="accent1">
                  <a:lumMod val="50000"/>
                </a:schemeClr>
              </a:solidFill>
              <a:latin typeface="Arial"/>
              <a:cs typeface="Arial"/>
            </a:endParaRPr>
          </a:p>
        </p:txBody>
      </p:sp>
      <p:sp>
        <p:nvSpPr>
          <p:cNvPr id="25" name="Rounded Rectangle 24"/>
          <p:cNvSpPr/>
          <p:nvPr/>
        </p:nvSpPr>
        <p:spPr>
          <a:xfrm>
            <a:off x="0" y="3962400"/>
            <a:ext cx="4572000" cy="2895600"/>
          </a:xfrm>
          <a:prstGeom prst="roundRect">
            <a:avLst/>
          </a:prstGeom>
          <a:solidFill>
            <a:srgbClr val="00B05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latin typeface="Arial"/>
                <a:cs typeface="Arial"/>
              </a:rPr>
              <a:t>Examples:</a:t>
            </a:r>
          </a:p>
          <a:p>
            <a:pPr marL="119063" lvl="0" indent="-119063">
              <a:buFont typeface="Arial"/>
              <a:buChar char="•"/>
            </a:pPr>
            <a:r>
              <a:rPr lang="en-US" sz="2000" dirty="0" smtClean="0"/>
              <a:t>Prompts and reminders</a:t>
            </a:r>
          </a:p>
          <a:p>
            <a:pPr marL="119063" lvl="0" indent="-119063">
              <a:buFont typeface="Arial"/>
              <a:buChar char="•"/>
            </a:pPr>
            <a:r>
              <a:rPr lang="en-US" sz="2000" dirty="0" smtClean="0"/>
              <a:t>Supportive data-based feedback</a:t>
            </a:r>
          </a:p>
          <a:p>
            <a:pPr marL="119063" lvl="0" indent="-119063">
              <a:buFont typeface="Arial"/>
              <a:buChar char="•"/>
            </a:pPr>
            <a:r>
              <a:rPr lang="en-US" sz="2000" dirty="0" smtClean="0"/>
              <a:t>Supports may be delivered by</a:t>
            </a:r>
          </a:p>
          <a:p>
            <a:pPr marL="576263" lvl="1" indent="-119063">
              <a:buFont typeface="Arial"/>
              <a:buChar char="•"/>
            </a:pPr>
            <a:r>
              <a:rPr lang="en-US" sz="2000" dirty="0" smtClean="0"/>
              <a:t>Coach/mentor</a:t>
            </a:r>
          </a:p>
          <a:p>
            <a:pPr marL="576263" lvl="1" indent="-119063">
              <a:buFont typeface="Arial"/>
              <a:buChar char="•"/>
            </a:pPr>
            <a:r>
              <a:rPr lang="en-US" sz="2000" dirty="0" smtClean="0"/>
              <a:t>Peer/peer team</a:t>
            </a:r>
          </a:p>
          <a:p>
            <a:pPr marL="576263" lvl="1" indent="-119063">
              <a:buFont typeface="Arial"/>
              <a:buChar char="•"/>
            </a:pPr>
            <a:r>
              <a:rPr lang="en-US" sz="2000" dirty="0" smtClean="0"/>
              <a:t>Self</a:t>
            </a:r>
            <a:endParaRPr lang="en-US" sz="2000" dirty="0"/>
          </a:p>
        </p:txBody>
      </p:sp>
      <p:sp>
        <p:nvSpPr>
          <p:cNvPr id="26" name="Rounded Rectangle 25"/>
          <p:cNvSpPr/>
          <p:nvPr/>
        </p:nvSpPr>
        <p:spPr>
          <a:xfrm>
            <a:off x="4572000" y="3962400"/>
            <a:ext cx="4572000" cy="2895600"/>
          </a:xfrm>
          <a:prstGeom prst="roundRect">
            <a:avLst/>
          </a:prstGeom>
          <a:solidFill>
            <a:srgbClr val="80000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latin typeface="Arial"/>
                <a:cs typeface="Arial"/>
              </a:rPr>
              <a:t>Non-Examples:</a:t>
            </a:r>
          </a:p>
          <a:p>
            <a:pPr marL="119063" indent="-119063">
              <a:buFont typeface="Arial"/>
              <a:buChar char="•"/>
            </a:pPr>
            <a:r>
              <a:rPr lang="en-US" sz="2000" dirty="0" smtClean="0"/>
              <a:t>Data delivered in punitive evaluative fashion</a:t>
            </a:r>
          </a:p>
          <a:p>
            <a:pPr marL="119063" indent="-119063">
              <a:buFont typeface="Arial"/>
              <a:buChar char="•"/>
            </a:pPr>
            <a:r>
              <a:rPr lang="en-US" sz="2000" dirty="0" smtClean="0"/>
              <a:t>Feedback delayed or not data-based</a:t>
            </a:r>
            <a:endParaRPr lang="en-US" sz="2000" dirty="0"/>
          </a:p>
        </p:txBody>
      </p:sp>
      <p:sp>
        <p:nvSpPr>
          <p:cNvPr id="13" name="Frame 12"/>
          <p:cNvSpPr/>
          <p:nvPr/>
        </p:nvSpPr>
        <p:spPr>
          <a:xfrm>
            <a:off x="1" y="4919018"/>
            <a:ext cx="4419598" cy="1591964"/>
          </a:xfrm>
          <a:prstGeom prst="frame">
            <a:avLst>
              <a:gd name="adj1" fmla="val 86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641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1.11111E-6 2.59259E-6 L 1.11111E-6 -0.46667 " pathEditMode="relative" ptsTypes="AA">
                                      <p:cBhvr>
                                        <p:cTn id="16" dur="500" fill="hold"/>
                                        <p:tgtEl>
                                          <p:spTgt spid="3"/>
                                        </p:tgtEl>
                                        <p:attrNameLst>
                                          <p:attrName>ppt_x</p:attrName>
                                          <p:attrName>ppt_y</p:attrName>
                                        </p:attrNameLst>
                                      </p:cBhvr>
                                    </p:animMotion>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slide(fromLeft)">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slide(fromLeft)">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9"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dissolv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1600" y="70339"/>
            <a:ext cx="7543800" cy="10445261"/>
          </a:xfrm>
          <a:prstGeom prst="rect">
            <a:avLst/>
          </a:prstGeom>
        </p:spPr>
      </p:pic>
      <p:sp>
        <p:nvSpPr>
          <p:cNvPr id="5" name="TextBox 4"/>
          <p:cNvSpPr txBox="1"/>
          <p:nvPr/>
        </p:nvSpPr>
        <p:spPr>
          <a:xfrm rot="16200000">
            <a:off x="-2898518" y="3044280"/>
            <a:ext cx="6858004" cy="769441"/>
          </a:xfrm>
          <a:prstGeom prst="rect">
            <a:avLst/>
          </a:prstGeom>
          <a:solidFill>
            <a:schemeClr val="accent5">
              <a:lumMod val="50000"/>
            </a:schemeClr>
          </a:solidFill>
        </p:spPr>
        <p:txBody>
          <a:bodyPr wrap="square" rtlCol="0">
            <a:spAutoFit/>
          </a:bodyPr>
          <a:lstStyle/>
          <a:p>
            <a:pPr algn="ctr"/>
            <a:r>
              <a:rPr lang="en-US" sz="4400" b="1" dirty="0" smtClean="0">
                <a:solidFill>
                  <a:schemeClr val="bg1"/>
                </a:solidFill>
              </a:rPr>
              <a:t>Table 2. Coaching</a:t>
            </a:r>
            <a:endParaRPr lang="en-US" sz="4400" b="1" dirty="0">
              <a:solidFill>
                <a:schemeClr val="bg1"/>
              </a:solidFill>
            </a:endParaRPr>
          </a:p>
        </p:txBody>
      </p:sp>
    </p:spTree>
    <p:extLst>
      <p:ext uri="{BB962C8B-B14F-4D97-AF65-F5344CB8AC3E}">
        <p14:creationId xmlns:p14="http://schemas.microsoft.com/office/powerpoint/2010/main" val="19458968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838850" y="4678363"/>
            <a:ext cx="2981052" cy="1224973"/>
          </a:xfrm>
          <a:prstGeom prst="rect">
            <a:avLst/>
          </a:prstGeom>
        </p:spPr>
      </p:pic>
      <p:sp>
        <p:nvSpPr>
          <p:cNvPr id="2" name="Title 1"/>
          <p:cNvSpPr>
            <a:spLocks noGrp="1"/>
          </p:cNvSpPr>
          <p:nvPr>
            <p:ph type="title"/>
          </p:nvPr>
        </p:nvSpPr>
        <p:spPr>
          <a:solidFill>
            <a:schemeClr val="bg1"/>
          </a:solidFill>
        </p:spPr>
        <p:txBody>
          <a:bodyPr/>
          <a:lstStyle/>
          <a:p>
            <a:pPr marL="1947863" indent="-147638" algn="l"/>
            <a:r>
              <a:rPr lang="en-US" sz="3200" dirty="0">
                <a:solidFill>
                  <a:schemeClr val="accent6">
                    <a:lumMod val="75000"/>
                  </a:schemeClr>
                </a:solidFill>
              </a:rPr>
              <a:t>Turn, </a:t>
            </a:r>
            <a:r>
              <a:rPr lang="en-US" sz="3200" dirty="0" smtClean="0">
                <a:solidFill>
                  <a:schemeClr val="accent6">
                    <a:lumMod val="75000"/>
                  </a:schemeClr>
                </a:solidFill>
              </a:rPr>
              <a:t>Talk, </a:t>
            </a:r>
            <a:r>
              <a:rPr lang="en-US" sz="3200" dirty="0">
                <a:solidFill>
                  <a:schemeClr val="accent6">
                    <a:lumMod val="75000"/>
                  </a:schemeClr>
                </a:solidFill>
              </a:rPr>
              <a:t>and </a:t>
            </a:r>
            <a:r>
              <a:rPr lang="en-US" sz="3200" dirty="0" smtClean="0">
                <a:solidFill>
                  <a:schemeClr val="accent6">
                    <a:lumMod val="75000"/>
                  </a:schemeClr>
                </a:solidFill>
              </a:rPr>
              <a:t>Plan: </a:t>
            </a:r>
            <a:endParaRPr lang="en-US" sz="3200" dirty="0">
              <a:solidFill>
                <a:schemeClr val="accent6">
                  <a:lumMod val="75000"/>
                </a:schemeClr>
              </a:solidFill>
            </a:endParaRPr>
          </a:p>
        </p:txBody>
      </p:sp>
      <p:sp>
        <p:nvSpPr>
          <p:cNvPr id="3" name="Content Placeholder 2"/>
          <p:cNvSpPr>
            <a:spLocks noGrp="1"/>
          </p:cNvSpPr>
          <p:nvPr>
            <p:ph idx="1"/>
          </p:nvPr>
        </p:nvSpPr>
        <p:spPr>
          <a:xfrm>
            <a:off x="457200" y="1600201"/>
            <a:ext cx="8229600" cy="2895599"/>
          </a:xfrm>
          <a:solidFill>
            <a:schemeClr val="bg1"/>
          </a:solidFill>
        </p:spPr>
        <p:txBody>
          <a:bodyPr/>
          <a:lstStyle/>
          <a:p>
            <a:r>
              <a:rPr lang="en-US" sz="2200" dirty="0" smtClean="0">
                <a:solidFill>
                  <a:schemeClr val="accent6">
                    <a:lumMod val="75000"/>
                  </a:schemeClr>
                </a:solidFill>
              </a:rPr>
              <a:t>Review the critical features and topics we just </a:t>
            </a:r>
            <a:r>
              <a:rPr lang="en-US" sz="2200" dirty="0" smtClean="0">
                <a:solidFill>
                  <a:schemeClr val="accent6">
                    <a:lumMod val="75000"/>
                  </a:schemeClr>
                </a:solidFill>
              </a:rPr>
              <a:t>discussed (and corresponding info in the systems brief.</a:t>
            </a:r>
            <a:endParaRPr lang="en-US" sz="2200" dirty="0" smtClean="0">
              <a:solidFill>
                <a:schemeClr val="accent6">
                  <a:lumMod val="75000"/>
                </a:schemeClr>
              </a:solidFill>
            </a:endParaRPr>
          </a:p>
          <a:p>
            <a:endParaRPr lang="en-US" sz="1000" dirty="0">
              <a:solidFill>
                <a:schemeClr val="accent6">
                  <a:lumMod val="75000"/>
                </a:schemeClr>
              </a:solidFill>
            </a:endParaRPr>
          </a:p>
          <a:p>
            <a:r>
              <a:rPr lang="en-US" sz="2200" dirty="0" smtClean="0">
                <a:solidFill>
                  <a:schemeClr val="accent6">
                    <a:lumMod val="75000"/>
                  </a:schemeClr>
                </a:solidFill>
              </a:rPr>
              <a:t>Describe each key to your partner as you would to </a:t>
            </a:r>
            <a:r>
              <a:rPr lang="en-US" sz="2200" dirty="0" smtClean="0">
                <a:solidFill>
                  <a:schemeClr val="accent6">
                    <a:lumMod val="75000"/>
                  </a:schemeClr>
                </a:solidFill>
              </a:rPr>
              <a:t>members of your PBIS team and identify </a:t>
            </a:r>
            <a:r>
              <a:rPr lang="en-US" sz="2200" dirty="0" smtClean="0">
                <a:solidFill>
                  <a:schemeClr val="accent6">
                    <a:lumMod val="75000"/>
                  </a:schemeClr>
                </a:solidFill>
              </a:rPr>
              <a:t>questions or areas for clarification.</a:t>
            </a:r>
          </a:p>
          <a:p>
            <a:endParaRPr lang="en-US" sz="1000" dirty="0">
              <a:solidFill>
                <a:schemeClr val="accent6">
                  <a:lumMod val="75000"/>
                </a:schemeClr>
              </a:solidFill>
            </a:endParaRPr>
          </a:p>
          <a:p>
            <a:r>
              <a:rPr lang="en-US" sz="2200" dirty="0" smtClean="0">
                <a:solidFill>
                  <a:schemeClr val="accent6">
                    <a:lumMod val="75000"/>
                  </a:schemeClr>
                </a:solidFill>
              </a:rPr>
              <a:t>Identify needed action items and add note to your pla</a:t>
            </a:r>
            <a:r>
              <a:rPr lang="en-US" sz="2200" dirty="0" smtClean="0">
                <a:solidFill>
                  <a:schemeClr val="accent6">
                    <a:lumMod val="75000"/>
                  </a:schemeClr>
                </a:solidFill>
              </a:rPr>
              <a:t>n (to fully develop later)</a:t>
            </a:r>
            <a:r>
              <a:rPr lang="en-US" sz="2200" dirty="0" smtClean="0">
                <a:solidFill>
                  <a:schemeClr val="accent6">
                    <a:lumMod val="75000"/>
                  </a:schemeClr>
                </a:solidFill>
              </a:rPr>
              <a:t>.</a:t>
            </a:r>
            <a:endParaRPr lang="en-US" sz="2200" dirty="0">
              <a:solidFill>
                <a:schemeClr val="accent6">
                  <a:lumMod val="75000"/>
                </a:schemeClr>
              </a:solidFill>
            </a:endParaRPr>
          </a:p>
        </p:txBody>
      </p:sp>
      <p:pic>
        <p:nvPicPr>
          <p:cNvPr id="5" name="Picture 4"/>
          <p:cNvPicPr>
            <a:picLocks noChangeAspect="1"/>
          </p:cNvPicPr>
          <p:nvPr/>
        </p:nvPicPr>
        <p:blipFill>
          <a:blip r:embed="rId3"/>
          <a:stretch>
            <a:fillRect/>
          </a:stretch>
        </p:blipFill>
        <p:spPr>
          <a:xfrm>
            <a:off x="457200" y="274638"/>
            <a:ext cx="1600200" cy="1143000"/>
          </a:xfrm>
          <a:prstGeom prst="rect">
            <a:avLst/>
          </a:prstGeom>
        </p:spPr>
      </p:pic>
      <p:grpSp>
        <p:nvGrpSpPr>
          <p:cNvPr id="13" name="Group 12"/>
          <p:cNvGrpSpPr/>
          <p:nvPr/>
        </p:nvGrpSpPr>
        <p:grpSpPr>
          <a:xfrm>
            <a:off x="457198" y="4678363"/>
            <a:ext cx="3138269" cy="1992119"/>
            <a:chOff x="457198" y="4678363"/>
            <a:chExt cx="3138269" cy="1992119"/>
          </a:xfrm>
        </p:grpSpPr>
        <p:pic>
          <p:nvPicPr>
            <p:cNvPr id="11" name="Picture 10"/>
            <p:cNvPicPr>
              <a:picLocks noChangeAspect="1"/>
            </p:cNvPicPr>
            <p:nvPr/>
          </p:nvPicPr>
          <p:blipFill>
            <a:blip r:embed="rId4"/>
            <a:stretch>
              <a:fillRect/>
            </a:stretch>
          </p:blipFill>
          <p:spPr>
            <a:xfrm>
              <a:off x="457198" y="4678363"/>
              <a:ext cx="3138269" cy="1992118"/>
            </a:xfrm>
            <a:prstGeom prst="rect">
              <a:avLst/>
            </a:prstGeom>
          </p:spPr>
        </p:pic>
        <p:sp>
          <p:nvSpPr>
            <p:cNvPr id="6" name="TextBox 5"/>
            <p:cNvSpPr txBox="1"/>
            <p:nvPr/>
          </p:nvSpPr>
          <p:spPr>
            <a:xfrm>
              <a:off x="457201" y="6270372"/>
              <a:ext cx="3047999" cy="400110"/>
            </a:xfrm>
            <a:prstGeom prst="rect">
              <a:avLst/>
            </a:prstGeom>
            <a:solidFill>
              <a:schemeClr val="bg1"/>
            </a:solidFill>
            <a:ln>
              <a:noFill/>
            </a:ln>
          </p:spPr>
          <p:txBody>
            <a:bodyPr wrap="square" rtlCol="0">
              <a:spAutoFit/>
            </a:bodyPr>
            <a:lstStyle/>
            <a:p>
              <a:pPr algn="ctr"/>
              <a:r>
                <a:rPr lang="en-US" sz="2000" i="1" dirty="0" smtClean="0">
                  <a:solidFill>
                    <a:srgbClr val="333399"/>
                  </a:solidFill>
                </a:rPr>
                <a:t>Table </a:t>
              </a:r>
              <a:r>
                <a:rPr lang="en-US" sz="2000" i="1" dirty="0" smtClean="0">
                  <a:solidFill>
                    <a:srgbClr val="333399"/>
                  </a:solidFill>
                </a:rPr>
                <a:t>2. </a:t>
              </a:r>
              <a:r>
                <a:rPr lang="en-US" sz="2000" dirty="0" smtClean="0">
                  <a:solidFill>
                    <a:srgbClr val="333399"/>
                  </a:solidFill>
                </a:rPr>
                <a:t>Coaching &amp; PF</a:t>
              </a:r>
              <a:endParaRPr lang="en-US" sz="2000" dirty="0">
                <a:solidFill>
                  <a:srgbClr val="333399"/>
                </a:solidFill>
              </a:endParaRPr>
            </a:p>
          </p:txBody>
        </p:sp>
      </p:grpSp>
      <p:sp>
        <p:nvSpPr>
          <p:cNvPr id="9" name="Right Arrow 8"/>
          <p:cNvSpPr/>
          <p:nvPr/>
        </p:nvSpPr>
        <p:spPr>
          <a:xfrm>
            <a:off x="3238500" y="5241672"/>
            <a:ext cx="800099" cy="800100"/>
          </a:xfrm>
          <a:prstGeom prst="rightArrow">
            <a:avLst/>
          </a:prstGeom>
          <a:solidFill>
            <a:schemeClr val="accent6">
              <a:lumMod val="40000"/>
              <a:lumOff val="6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14" name="Picture 13"/>
          <p:cNvPicPr>
            <a:picLocks noChangeAspect="1"/>
          </p:cNvPicPr>
          <p:nvPr/>
        </p:nvPicPr>
        <p:blipFill>
          <a:blip r:embed="rId5"/>
          <a:stretch>
            <a:fillRect/>
          </a:stretch>
        </p:blipFill>
        <p:spPr>
          <a:xfrm>
            <a:off x="5667420" y="5486399"/>
            <a:ext cx="3016382" cy="1184081"/>
          </a:xfrm>
          <a:prstGeom prst="rect">
            <a:avLst/>
          </a:prstGeom>
        </p:spPr>
      </p:pic>
    </p:spTree>
    <p:extLst>
      <p:ext uri="{BB962C8B-B14F-4D97-AF65-F5344CB8AC3E}">
        <p14:creationId xmlns:p14="http://schemas.microsoft.com/office/powerpoint/2010/main" val="1023352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3"/>
          <p:cNvGraphicFramePr>
            <a:graphicFrameLocks noGrp="1"/>
          </p:cNvGraphicFramePr>
          <p:nvPr>
            <p:ph idx="1"/>
            <p:extLst>
              <p:ext uri="{D42A27DB-BD31-4B8C-83A1-F6EECF244321}">
                <p14:modId xmlns:p14="http://schemas.microsoft.com/office/powerpoint/2010/main" val="1682885649"/>
              </p:ext>
            </p:extLst>
          </p:nvPr>
        </p:nvGraphicFramePr>
        <p:xfrm>
          <a:off x="-795355" y="304800"/>
          <a:ext cx="10625155"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3"/>
          <p:cNvGrpSpPr/>
          <p:nvPr/>
        </p:nvGrpSpPr>
        <p:grpSpPr>
          <a:xfrm>
            <a:off x="457200" y="1600200"/>
            <a:ext cx="7099919" cy="1441443"/>
            <a:chOff x="0" y="0"/>
            <a:chExt cx="7099919" cy="1441443"/>
          </a:xfrm>
        </p:grpSpPr>
        <p:sp>
          <p:nvSpPr>
            <p:cNvPr id="5" name="Rounded Rectangle 4"/>
            <p:cNvSpPr/>
            <p:nvPr/>
          </p:nvSpPr>
          <p:spPr>
            <a:xfrm>
              <a:off x="0" y="0"/>
              <a:ext cx="7099919" cy="1441443"/>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6" name="Rounded Rectangle 4"/>
            <p:cNvSpPr/>
            <p:nvPr/>
          </p:nvSpPr>
          <p:spPr>
            <a:xfrm>
              <a:off x="42218" y="42218"/>
              <a:ext cx="554449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defTabSz="1200150">
                <a:lnSpc>
                  <a:spcPct val="90000"/>
                </a:lnSpc>
                <a:spcAft>
                  <a:spcPct val="35000"/>
                </a:spcAft>
              </a:pPr>
              <a:r>
                <a:rPr lang="en-US" sz="2700" dirty="0">
                  <a:solidFill>
                    <a:srgbClr val="000000"/>
                  </a:solidFill>
                  <a:cs typeface="Arial"/>
                </a:rPr>
                <a:t>Are the </a:t>
              </a:r>
              <a:r>
                <a:rPr lang="en-US" sz="2700" b="1" dirty="0" smtClean="0">
                  <a:solidFill>
                    <a:srgbClr val="000000"/>
                  </a:solidFill>
                  <a:cs typeface="Arial"/>
                </a:rPr>
                <a:t>foundational</a:t>
              </a:r>
              <a:r>
                <a:rPr lang="en-US" sz="2700" dirty="0" smtClean="0">
                  <a:solidFill>
                    <a:srgbClr val="000000"/>
                  </a:solidFill>
                  <a:cs typeface="Arial"/>
                </a:rPr>
                <a:t> systems </a:t>
              </a:r>
              <a:r>
                <a:rPr lang="en-US" sz="2700" dirty="0">
                  <a:solidFill>
                    <a:srgbClr val="000000"/>
                  </a:solidFill>
                  <a:cs typeface="Arial"/>
                </a:rPr>
                <a:t>in place to support PCBS practice implementation by all staff?</a:t>
              </a:r>
            </a:p>
          </p:txBody>
        </p:sp>
      </p:grpSp>
      <p:grpSp>
        <p:nvGrpSpPr>
          <p:cNvPr id="3" name="Group 6"/>
          <p:cNvGrpSpPr/>
          <p:nvPr/>
        </p:nvGrpSpPr>
        <p:grpSpPr>
          <a:xfrm>
            <a:off x="914400" y="3352800"/>
            <a:ext cx="7099919" cy="1441443"/>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9" name="Rounded Rectangle 4"/>
            <p:cNvSpPr/>
            <p:nvPr/>
          </p:nvSpPr>
          <p:spPr>
            <a:xfrm>
              <a:off x="668681" y="1723901"/>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defTabSz="1200150">
                <a:lnSpc>
                  <a:spcPct val="90000"/>
                </a:lnSpc>
                <a:spcAft>
                  <a:spcPct val="35000"/>
                </a:spcAft>
              </a:pPr>
              <a:r>
                <a:rPr lang="en-US" sz="2700" dirty="0">
                  <a:solidFill>
                    <a:srgbClr val="000000"/>
                  </a:solidFill>
                  <a:cs typeface="Arial"/>
                </a:rPr>
                <a:t>Do all staff know what PCBS practices to implement and if they’re doing it </a:t>
              </a:r>
              <a:r>
                <a:rPr lang="en-US" sz="2700" b="1" dirty="0">
                  <a:solidFill>
                    <a:srgbClr val="000000"/>
                  </a:solidFill>
                  <a:cs typeface="Arial"/>
                </a:rPr>
                <a:t>accurately</a:t>
              </a:r>
              <a:r>
                <a:rPr lang="en-US" sz="2700" dirty="0">
                  <a:solidFill>
                    <a:srgbClr val="000000"/>
                  </a:solidFill>
                  <a:cs typeface="Arial"/>
                </a:rPr>
                <a:t>?</a:t>
              </a:r>
            </a:p>
          </p:txBody>
        </p:sp>
      </p:grpSp>
      <p:grpSp>
        <p:nvGrpSpPr>
          <p:cNvPr id="4" name="Group 9"/>
          <p:cNvGrpSpPr/>
          <p:nvPr/>
        </p:nvGrpSpPr>
        <p:grpSpPr>
          <a:xfrm>
            <a:off x="1447800" y="5111757"/>
            <a:ext cx="7099919" cy="1441443"/>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12" name="Rounded Rectangle 4"/>
            <p:cNvSpPr/>
            <p:nvPr/>
          </p:nvSpPr>
          <p:spPr>
            <a:xfrm>
              <a:off x="1295145" y="3405584"/>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defTabSz="1200150">
                <a:lnSpc>
                  <a:spcPct val="90000"/>
                </a:lnSpc>
                <a:spcAft>
                  <a:spcPct val="35000"/>
                </a:spcAft>
              </a:pPr>
              <a:r>
                <a:rPr lang="en-US" sz="2700" dirty="0">
                  <a:solidFill>
                    <a:srgbClr val="000000"/>
                  </a:solidFill>
                  <a:cs typeface="Arial"/>
                </a:rPr>
                <a:t>Do data indicate that staff are </a:t>
              </a:r>
              <a:r>
                <a:rPr lang="en-US" sz="2700" b="1" dirty="0">
                  <a:solidFill>
                    <a:srgbClr val="000000"/>
                  </a:solidFill>
                  <a:cs typeface="Arial"/>
                </a:rPr>
                <a:t>implementing</a:t>
              </a:r>
              <a:r>
                <a:rPr lang="en-US" sz="2700" dirty="0">
                  <a:solidFill>
                    <a:srgbClr val="000000"/>
                  </a:solidFill>
                  <a:cs typeface="Arial"/>
                </a:rPr>
                <a:t> PCBS practices effectively?</a:t>
              </a:r>
            </a:p>
          </p:txBody>
        </p:sp>
      </p:grpSp>
      <p:grpSp>
        <p:nvGrpSpPr>
          <p:cNvPr id="7" name="Group 12"/>
          <p:cNvGrpSpPr/>
          <p:nvPr/>
        </p:nvGrpSpPr>
        <p:grpSpPr>
          <a:xfrm>
            <a:off x="6477000" y="2819400"/>
            <a:ext cx="936937" cy="936937"/>
            <a:chOff x="6162982" y="1093094"/>
            <a:chExt cx="936937" cy="936937"/>
          </a:xfrm>
          <a:solidFill>
            <a:schemeClr val="accent1">
              <a:lumMod val="50000"/>
            </a:schemeClr>
          </a:solidFill>
        </p:grpSpPr>
        <p:sp>
          <p:nvSpPr>
            <p:cNvPr id="14" name="Down Arrow 13"/>
            <p:cNvSpPr/>
            <p:nvPr/>
          </p:nvSpPr>
          <p:spPr>
            <a:xfrm>
              <a:off x="6162982" y="1093094"/>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bg1"/>
                </a:solidFill>
                <a:latin typeface="Arial"/>
                <a:cs typeface="Arial"/>
              </a:endParaRPr>
            </a:p>
          </p:txBody>
        </p:sp>
      </p:grpSp>
      <p:grpSp>
        <p:nvGrpSpPr>
          <p:cNvPr id="10" name="Group 15"/>
          <p:cNvGrpSpPr/>
          <p:nvPr/>
        </p:nvGrpSpPr>
        <p:grpSpPr>
          <a:xfrm>
            <a:off x="7010400" y="4495800"/>
            <a:ext cx="936937" cy="936937"/>
            <a:chOff x="0" y="1676399"/>
            <a:chExt cx="936937" cy="936937"/>
          </a:xfrm>
          <a:solidFill>
            <a:schemeClr val="accent1">
              <a:lumMod val="50000"/>
            </a:schemeClr>
          </a:solidFill>
        </p:grpSpPr>
        <p:sp>
          <p:nvSpPr>
            <p:cNvPr id="17" name="Down Arrow 16"/>
            <p:cNvSpPr/>
            <p:nvPr/>
          </p:nvSpPr>
          <p:spPr>
            <a:xfrm>
              <a:off x="0" y="1676399"/>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bg1"/>
                </a:solidFill>
                <a:latin typeface="Arial"/>
                <a:cs typeface="Arial"/>
              </a:endParaRPr>
            </a:p>
          </p:txBody>
        </p:sp>
      </p:grpSp>
      <p:sp>
        <p:nvSpPr>
          <p:cNvPr id="19" name="Rectangle 2"/>
          <p:cNvSpPr txBox="1">
            <a:spLocks noChangeArrowheads="1"/>
          </p:cNvSpPr>
          <p:nvPr/>
        </p:nvSpPr>
        <p:spPr bwMode="auto">
          <a:xfrm>
            <a:off x="304800" y="228600"/>
            <a:ext cx="8458200" cy="990600"/>
          </a:xfrm>
          <a:prstGeom prst="rect">
            <a:avLst/>
          </a:prstGeom>
          <a:solidFill>
            <a:schemeClr val="accent1">
              <a:lumMod val="5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p>
            <a:pPr lvl="0" algn="ctr">
              <a:defRPr/>
            </a:pPr>
            <a:r>
              <a:rPr lang="en-US" sz="3200" b="1" kern="0" dirty="0">
                <a:solidFill>
                  <a:schemeClr val="bg1"/>
                </a:solidFill>
                <a:latin typeface="Arial"/>
                <a:ea typeface="ＭＳ Ｐゴシック" pitchFamily="-111" charset="-128"/>
                <a:cs typeface="Arial"/>
              </a:rPr>
              <a:t>PCBS Systems Action Planning Guide: </a:t>
            </a:r>
          </a:p>
          <a:p>
            <a:pPr lvl="0" algn="ctr">
              <a:defRPr/>
            </a:pPr>
            <a:r>
              <a:rPr lang="en-US" sz="3200" b="1" kern="0" dirty="0">
                <a:solidFill>
                  <a:schemeClr val="bg1"/>
                </a:solidFill>
                <a:latin typeface="Arial"/>
                <a:ea typeface="ＭＳ Ｐゴシック" pitchFamily="-111" charset="-128"/>
                <a:cs typeface="Arial"/>
              </a:rPr>
              <a:t>3 Key Questions</a:t>
            </a:r>
          </a:p>
        </p:txBody>
      </p:sp>
      <p:sp>
        <p:nvSpPr>
          <p:cNvPr id="21" name="Rectangle 20"/>
          <p:cNvSpPr/>
          <p:nvPr/>
        </p:nvSpPr>
        <p:spPr>
          <a:xfrm>
            <a:off x="3838707" y="1524000"/>
            <a:ext cx="809493" cy="279382"/>
          </a:xfrm>
          <a:prstGeom prst="rect">
            <a:avLst/>
          </a:prstGeom>
          <a:solidFill>
            <a:schemeClr val="accent1"/>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No</a:t>
            </a:r>
            <a:endParaRPr lang="en-US" sz="2000" b="1" dirty="0">
              <a:solidFill>
                <a:srgbClr val="000000"/>
              </a:solidFill>
            </a:endParaRPr>
          </a:p>
        </p:txBody>
      </p:sp>
      <p:sp>
        <p:nvSpPr>
          <p:cNvPr id="22" name="Rectangle 21"/>
          <p:cNvSpPr/>
          <p:nvPr/>
        </p:nvSpPr>
        <p:spPr>
          <a:xfrm>
            <a:off x="1219200" y="1493787"/>
            <a:ext cx="809493" cy="279382"/>
          </a:xfrm>
          <a:prstGeom prst="rect">
            <a:avLst/>
          </a:prstGeom>
          <a:solidFill>
            <a:schemeClr val="accent1"/>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Yes</a:t>
            </a:r>
            <a:endParaRPr lang="en-US" sz="2000" b="1" dirty="0">
              <a:solidFill>
                <a:srgbClr val="000000"/>
              </a:solidFill>
            </a:endParaRPr>
          </a:p>
        </p:txBody>
      </p:sp>
      <p:sp>
        <p:nvSpPr>
          <p:cNvPr id="23" name="Rectangle 22"/>
          <p:cNvSpPr/>
          <p:nvPr/>
        </p:nvSpPr>
        <p:spPr>
          <a:xfrm>
            <a:off x="2511879" y="3057098"/>
            <a:ext cx="1069521" cy="279382"/>
          </a:xfrm>
          <a:prstGeom prst="rect">
            <a:avLst/>
          </a:prstGeom>
          <a:solidFill>
            <a:schemeClr val="accent1"/>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Minor</a:t>
            </a:r>
            <a:endParaRPr lang="en-US" sz="2000" b="1" dirty="0">
              <a:solidFill>
                <a:srgbClr val="000000"/>
              </a:solidFill>
            </a:endParaRPr>
          </a:p>
        </p:txBody>
      </p:sp>
      <p:sp>
        <p:nvSpPr>
          <p:cNvPr id="24" name="Rectangle 23"/>
          <p:cNvSpPr/>
          <p:nvPr/>
        </p:nvSpPr>
        <p:spPr>
          <a:xfrm>
            <a:off x="5255079" y="3073418"/>
            <a:ext cx="1069521" cy="279382"/>
          </a:xfrm>
          <a:prstGeom prst="rect">
            <a:avLst/>
          </a:prstGeom>
          <a:solidFill>
            <a:schemeClr val="accent1"/>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Major</a:t>
            </a:r>
            <a:endParaRPr lang="en-US" sz="2000" b="1" dirty="0">
              <a:solidFill>
                <a:srgbClr val="000000"/>
              </a:solidFill>
            </a:endParaRPr>
          </a:p>
        </p:txBody>
      </p:sp>
      <p:sp>
        <p:nvSpPr>
          <p:cNvPr id="25" name="Rectangle 24"/>
          <p:cNvSpPr/>
          <p:nvPr/>
        </p:nvSpPr>
        <p:spPr>
          <a:xfrm>
            <a:off x="3883479" y="4673618"/>
            <a:ext cx="1069521" cy="279382"/>
          </a:xfrm>
          <a:prstGeom prst="rect">
            <a:avLst/>
          </a:prstGeom>
          <a:solidFill>
            <a:schemeClr val="accent1"/>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Many</a:t>
            </a:r>
            <a:endParaRPr lang="en-US" sz="2000" b="1" dirty="0">
              <a:solidFill>
                <a:srgbClr val="000000"/>
              </a:solidFill>
            </a:endParaRPr>
          </a:p>
        </p:txBody>
      </p:sp>
      <p:sp>
        <p:nvSpPr>
          <p:cNvPr id="26" name="Rectangle 25"/>
          <p:cNvSpPr/>
          <p:nvPr/>
        </p:nvSpPr>
        <p:spPr>
          <a:xfrm>
            <a:off x="6779079" y="4673618"/>
            <a:ext cx="1069521" cy="279382"/>
          </a:xfrm>
          <a:prstGeom prst="rect">
            <a:avLst/>
          </a:prstGeom>
          <a:solidFill>
            <a:schemeClr val="accent1"/>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Few</a:t>
            </a:r>
            <a:endParaRPr lang="en-US" sz="2000" b="1" dirty="0">
              <a:solidFill>
                <a:srgbClr val="000000"/>
              </a:solidFill>
            </a:endParaRPr>
          </a:p>
        </p:txBody>
      </p:sp>
      <p:sp>
        <p:nvSpPr>
          <p:cNvPr id="27" name="Rounded Rectangle 26"/>
          <p:cNvSpPr/>
          <p:nvPr/>
        </p:nvSpPr>
        <p:spPr>
          <a:xfrm>
            <a:off x="0" y="6400800"/>
            <a:ext cx="9144000" cy="533400"/>
          </a:xfrm>
          <a:prstGeom prst="roundRect">
            <a:avLst/>
          </a:prstGeom>
          <a:solidFill>
            <a:schemeClr val="accent5"/>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smtClean="0">
                <a:latin typeface="Arial"/>
                <a:cs typeface="Arial"/>
              </a:rPr>
              <a:t>What data do we use to drive decision making?</a:t>
            </a:r>
            <a:endParaRPr lang="en-US" sz="2400" dirty="0">
              <a:latin typeface="Arial"/>
              <a:cs typeface="Arial"/>
            </a:endParaRPr>
          </a:p>
        </p:txBody>
      </p:sp>
    </p:spTree>
    <p:extLst>
      <p:ext uri="{BB962C8B-B14F-4D97-AF65-F5344CB8AC3E}">
        <p14:creationId xmlns:p14="http://schemas.microsoft.com/office/powerpoint/2010/main" val="237490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22222E-6 -2.96296E-6 L 2.22222E-6 -0.72824 " pathEditMode="relative" rAng="0" ptsTypes="AA">
                                      <p:cBhvr>
                                        <p:cTn id="16" dur="2000" fill="hold"/>
                                        <p:tgtEl>
                                          <p:spTgt spid="4"/>
                                        </p:tgtEl>
                                        <p:attrNameLst>
                                          <p:attrName>ppt_x</p:attrName>
                                          <p:attrName>ppt_y</p:attrName>
                                        </p:attrNameLst>
                                      </p:cBhvr>
                                      <p:rCtr x="0" y="-36412"/>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graphicEl>
                                              <a:dgm id="{626D55D9-C3F1-4E40-BAA3-842EECDA1E65}"/>
                                            </p:graphicEl>
                                          </p:spTgt>
                                        </p:tgtEl>
                                        <p:attrNameLst>
                                          <p:attrName>style.visibility</p:attrName>
                                        </p:attrNameLst>
                                      </p:cBhvr>
                                      <p:to>
                                        <p:strVal val="visible"/>
                                      </p:to>
                                    </p:set>
                                    <p:animEffect transition="in" filter="fade">
                                      <p:cBhvr>
                                        <p:cTn id="21" dur="2000"/>
                                        <p:tgtEl>
                                          <p:spTgt spid="20">
                                            <p:graphicEl>
                                              <a:dgm id="{626D55D9-C3F1-4E40-BAA3-842EECDA1E65}"/>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graphicEl>
                                              <a:dgm id="{3F71AA5E-DB92-5241-8683-550A3668A98A}"/>
                                            </p:graphicEl>
                                          </p:spTgt>
                                        </p:tgtEl>
                                        <p:attrNameLst>
                                          <p:attrName>style.visibility</p:attrName>
                                        </p:attrNameLst>
                                      </p:cBhvr>
                                      <p:to>
                                        <p:strVal val="visible"/>
                                      </p:to>
                                    </p:set>
                                    <p:animEffect transition="in" filter="fade">
                                      <p:cBhvr>
                                        <p:cTn id="24" dur="2000"/>
                                        <p:tgtEl>
                                          <p:spTgt spid="20">
                                            <p:graphicEl>
                                              <a:dgm id="{3F71AA5E-DB92-5241-8683-550A3668A98A}"/>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000"/>
                                        <p:tgtEl>
                                          <p:spTgt spid="22"/>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20">
                                            <p:graphicEl>
                                              <a:dgm id="{3CA51067-4626-A242-B466-B8914FAC3103}"/>
                                            </p:graphicEl>
                                          </p:spTgt>
                                        </p:tgtEl>
                                        <p:attrNameLst>
                                          <p:attrName>style.visibility</p:attrName>
                                        </p:attrNameLst>
                                      </p:cBhvr>
                                      <p:to>
                                        <p:strVal val="visible"/>
                                      </p:to>
                                    </p:set>
                                    <p:animEffect transition="in" filter="fade">
                                      <p:cBhvr>
                                        <p:cTn id="33" dur="2000"/>
                                        <p:tgtEl>
                                          <p:spTgt spid="20">
                                            <p:graphicEl>
                                              <a:dgm id="{3CA51067-4626-A242-B466-B8914FAC3103}"/>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graphicEl>
                                              <a:dgm id="{FF22CE34-A717-0A40-A8AA-2B31ECFFF628}"/>
                                            </p:graphicEl>
                                          </p:spTgt>
                                        </p:tgtEl>
                                        <p:attrNameLst>
                                          <p:attrName>style.visibility</p:attrName>
                                        </p:attrNameLst>
                                      </p:cBhvr>
                                      <p:to>
                                        <p:strVal val="visible"/>
                                      </p:to>
                                    </p:set>
                                    <p:animEffect transition="in" filter="fade">
                                      <p:cBhvr>
                                        <p:cTn id="36" dur="2000"/>
                                        <p:tgtEl>
                                          <p:spTgt spid="20">
                                            <p:graphicEl>
                                              <a:dgm id="{FF22CE34-A717-0A40-A8AA-2B31ECFFF628}"/>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graphicEl>
                                              <a:dgm id="{A68B0684-C8C1-E743-BC4C-0480863FAEE6}"/>
                                            </p:graphicEl>
                                          </p:spTgt>
                                        </p:tgtEl>
                                        <p:attrNameLst>
                                          <p:attrName>style.visibility</p:attrName>
                                        </p:attrNameLst>
                                      </p:cBhvr>
                                      <p:to>
                                        <p:strVal val="visible"/>
                                      </p:to>
                                    </p:set>
                                    <p:animEffect transition="in" filter="fade">
                                      <p:cBhvr>
                                        <p:cTn id="39" dur="2000"/>
                                        <p:tgtEl>
                                          <p:spTgt spid="20">
                                            <p:graphicEl>
                                              <a:dgm id="{A68B0684-C8C1-E743-BC4C-0480863FAEE6}"/>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2000"/>
                                        <p:tgtEl>
                                          <p:spTgt spid="21"/>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0">
                                            <p:graphicEl>
                                              <a:dgm id="{9452356D-D5F9-024D-8E0A-B11E01C245D2}"/>
                                            </p:graphicEl>
                                          </p:spTgt>
                                        </p:tgtEl>
                                        <p:attrNameLst>
                                          <p:attrName>style.visibility</p:attrName>
                                        </p:attrNameLst>
                                      </p:cBhvr>
                                      <p:to>
                                        <p:strVal val="visible"/>
                                      </p:to>
                                    </p:set>
                                    <p:animEffect transition="in" filter="fade">
                                      <p:cBhvr>
                                        <p:cTn id="48" dur="2000"/>
                                        <p:tgtEl>
                                          <p:spTgt spid="20">
                                            <p:graphicEl>
                                              <a:dgm id="{9452356D-D5F9-024D-8E0A-B11E01C245D2}"/>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graphicEl>
                                              <a:dgm id="{7D0CC7AF-14B2-8E4E-902B-184FB1986E9D}"/>
                                            </p:graphicEl>
                                          </p:spTgt>
                                        </p:tgtEl>
                                        <p:attrNameLst>
                                          <p:attrName>style.visibility</p:attrName>
                                        </p:attrNameLst>
                                      </p:cBhvr>
                                      <p:to>
                                        <p:strVal val="visible"/>
                                      </p:to>
                                    </p:set>
                                    <p:animEffect transition="in" filter="fade">
                                      <p:cBhvr>
                                        <p:cTn id="51" dur="2000"/>
                                        <p:tgtEl>
                                          <p:spTgt spid="20">
                                            <p:graphicEl>
                                              <a:dgm id="{7D0CC7AF-14B2-8E4E-902B-184FB1986E9D}"/>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graphicEl>
                                              <a:dgm id="{D8E45DDC-3E8E-3243-8D1B-361551FA462D}"/>
                                            </p:graphicEl>
                                          </p:spTgt>
                                        </p:tgtEl>
                                        <p:attrNameLst>
                                          <p:attrName>style.visibility</p:attrName>
                                        </p:attrNameLst>
                                      </p:cBhvr>
                                      <p:to>
                                        <p:strVal val="visible"/>
                                      </p:to>
                                    </p:set>
                                    <p:animEffect transition="in" filter="fade">
                                      <p:cBhvr>
                                        <p:cTn id="54" dur="2000"/>
                                        <p:tgtEl>
                                          <p:spTgt spid="20">
                                            <p:graphicEl>
                                              <a:dgm id="{D8E45DDC-3E8E-3243-8D1B-361551FA462D}"/>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2000"/>
                                        <p:tgtEl>
                                          <p:spTgt spid="23"/>
                                        </p:tgtEl>
                                      </p:cBhvr>
                                    </p:animEffec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20">
                                            <p:graphicEl>
                                              <a:dgm id="{E85188AF-6B0B-2842-9981-C8A370795369}"/>
                                            </p:graphicEl>
                                          </p:spTgt>
                                        </p:tgtEl>
                                        <p:attrNameLst>
                                          <p:attrName>style.visibility</p:attrName>
                                        </p:attrNameLst>
                                      </p:cBhvr>
                                      <p:to>
                                        <p:strVal val="visible"/>
                                      </p:to>
                                    </p:set>
                                    <p:animEffect transition="in" filter="fade">
                                      <p:cBhvr>
                                        <p:cTn id="63" dur="2000"/>
                                        <p:tgtEl>
                                          <p:spTgt spid="20">
                                            <p:graphicEl>
                                              <a:dgm id="{E85188AF-6B0B-2842-9981-C8A370795369}"/>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graphicEl>
                                              <a:dgm id="{9A7EFB90-34EE-DF49-BB36-14528FB2A414}"/>
                                            </p:graphicEl>
                                          </p:spTgt>
                                        </p:tgtEl>
                                        <p:attrNameLst>
                                          <p:attrName>style.visibility</p:attrName>
                                        </p:attrNameLst>
                                      </p:cBhvr>
                                      <p:to>
                                        <p:strVal val="visible"/>
                                      </p:to>
                                    </p:set>
                                    <p:animEffect transition="in" filter="fade">
                                      <p:cBhvr>
                                        <p:cTn id="66" dur="2000"/>
                                        <p:tgtEl>
                                          <p:spTgt spid="20">
                                            <p:graphicEl>
                                              <a:dgm id="{9A7EFB90-34EE-DF49-BB36-14528FB2A414}"/>
                                            </p:graphic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graphicEl>
                                              <a:dgm id="{B78A597E-23B3-1049-A01A-9F535DCF17C1}"/>
                                            </p:graphicEl>
                                          </p:spTgt>
                                        </p:tgtEl>
                                        <p:attrNameLst>
                                          <p:attrName>style.visibility</p:attrName>
                                        </p:attrNameLst>
                                      </p:cBhvr>
                                      <p:to>
                                        <p:strVal val="visible"/>
                                      </p:to>
                                    </p:set>
                                    <p:animEffect transition="in" filter="fade">
                                      <p:cBhvr>
                                        <p:cTn id="69" dur="2000"/>
                                        <p:tgtEl>
                                          <p:spTgt spid="20">
                                            <p:graphicEl>
                                              <a:dgm id="{B78A597E-23B3-1049-A01A-9F535DCF17C1}"/>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2000"/>
                                        <p:tgtEl>
                                          <p:spTgt spid="24"/>
                                        </p:tgtEl>
                                      </p:cBhvr>
                                    </p:animEffec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20">
                                            <p:graphicEl>
                                              <a:dgm id="{AEA16479-9E7F-A941-9B3F-EA82653ABA15}"/>
                                            </p:graphicEl>
                                          </p:spTgt>
                                        </p:tgtEl>
                                        <p:attrNameLst>
                                          <p:attrName>style.visibility</p:attrName>
                                        </p:attrNameLst>
                                      </p:cBhvr>
                                      <p:to>
                                        <p:strVal val="visible"/>
                                      </p:to>
                                    </p:set>
                                    <p:animEffect transition="in" filter="fade">
                                      <p:cBhvr>
                                        <p:cTn id="78" dur="2000"/>
                                        <p:tgtEl>
                                          <p:spTgt spid="20">
                                            <p:graphicEl>
                                              <a:dgm id="{AEA16479-9E7F-A941-9B3F-EA82653ABA15}"/>
                                            </p:graphic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0">
                                            <p:graphicEl>
                                              <a:dgm id="{199B6F96-2AA2-4B4C-AB7F-FC2B87FD9AB7}"/>
                                            </p:graphicEl>
                                          </p:spTgt>
                                        </p:tgtEl>
                                        <p:attrNameLst>
                                          <p:attrName>style.visibility</p:attrName>
                                        </p:attrNameLst>
                                      </p:cBhvr>
                                      <p:to>
                                        <p:strVal val="visible"/>
                                      </p:to>
                                    </p:set>
                                    <p:animEffect transition="in" filter="fade">
                                      <p:cBhvr>
                                        <p:cTn id="81" dur="2000"/>
                                        <p:tgtEl>
                                          <p:spTgt spid="20">
                                            <p:graphicEl>
                                              <a:dgm id="{199B6F96-2AA2-4B4C-AB7F-FC2B87FD9AB7}"/>
                                            </p:graphic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0">
                                            <p:graphicEl>
                                              <a:dgm id="{66131503-63ED-4540-8502-6A48CD18ED03}"/>
                                            </p:graphicEl>
                                          </p:spTgt>
                                        </p:tgtEl>
                                        <p:attrNameLst>
                                          <p:attrName>style.visibility</p:attrName>
                                        </p:attrNameLst>
                                      </p:cBhvr>
                                      <p:to>
                                        <p:strVal val="visible"/>
                                      </p:to>
                                    </p:set>
                                    <p:animEffect transition="in" filter="fade">
                                      <p:cBhvr>
                                        <p:cTn id="84" dur="2000"/>
                                        <p:tgtEl>
                                          <p:spTgt spid="20">
                                            <p:graphicEl>
                                              <a:dgm id="{66131503-63ED-4540-8502-6A48CD18ED03}"/>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2000"/>
                                        <p:tgtEl>
                                          <p:spTgt spid="25"/>
                                        </p:tgtEl>
                                      </p:cBhvr>
                                    </p:animEffect>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20">
                                            <p:graphicEl>
                                              <a:dgm id="{95DD8796-C1D6-EE44-9869-F5661F3F8B5F}"/>
                                            </p:graphicEl>
                                          </p:spTgt>
                                        </p:tgtEl>
                                        <p:attrNameLst>
                                          <p:attrName>style.visibility</p:attrName>
                                        </p:attrNameLst>
                                      </p:cBhvr>
                                      <p:to>
                                        <p:strVal val="visible"/>
                                      </p:to>
                                    </p:set>
                                    <p:animEffect transition="in" filter="fade">
                                      <p:cBhvr>
                                        <p:cTn id="93" dur="2000"/>
                                        <p:tgtEl>
                                          <p:spTgt spid="20">
                                            <p:graphicEl>
                                              <a:dgm id="{95DD8796-C1D6-EE44-9869-F5661F3F8B5F}"/>
                                            </p:graphicEl>
                                          </p:spTgt>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0">
                                            <p:graphicEl>
                                              <a:dgm id="{1C657837-9A36-1543-B1A8-F6D9F73C8C9E}"/>
                                            </p:graphicEl>
                                          </p:spTgt>
                                        </p:tgtEl>
                                        <p:attrNameLst>
                                          <p:attrName>style.visibility</p:attrName>
                                        </p:attrNameLst>
                                      </p:cBhvr>
                                      <p:to>
                                        <p:strVal val="visible"/>
                                      </p:to>
                                    </p:set>
                                    <p:animEffect transition="in" filter="fade">
                                      <p:cBhvr>
                                        <p:cTn id="96" dur="2000"/>
                                        <p:tgtEl>
                                          <p:spTgt spid="20">
                                            <p:graphicEl>
                                              <a:dgm id="{1C657837-9A36-1543-B1A8-F6D9F73C8C9E}"/>
                                            </p:graphic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0">
                                            <p:graphicEl>
                                              <a:dgm id="{D8FD5D50-6D6C-0E4C-A837-1DDE12D05237}"/>
                                            </p:graphicEl>
                                          </p:spTgt>
                                        </p:tgtEl>
                                        <p:attrNameLst>
                                          <p:attrName>style.visibility</p:attrName>
                                        </p:attrNameLst>
                                      </p:cBhvr>
                                      <p:to>
                                        <p:strVal val="visible"/>
                                      </p:to>
                                    </p:set>
                                    <p:animEffect transition="in" filter="fade">
                                      <p:cBhvr>
                                        <p:cTn id="99" dur="2000"/>
                                        <p:tgtEl>
                                          <p:spTgt spid="20">
                                            <p:graphicEl>
                                              <a:dgm id="{D8FD5D50-6D6C-0E4C-A837-1DDE12D05237}"/>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2000"/>
                                        <p:tgtEl>
                                          <p:spTgt spid="26"/>
                                        </p:tgtEl>
                                      </p:cBhvr>
                                    </p:animEffect>
                                  </p:childTnLst>
                                </p:cTn>
                              </p:par>
                            </p:childTnLst>
                          </p:cTn>
                        </p:par>
                        <p:par>
                          <p:cTn id="105" fill="hold">
                            <p:stCondLst>
                              <p:cond delay="2000"/>
                            </p:stCondLst>
                            <p:childTnLst>
                              <p:par>
                                <p:cTn id="106" presetID="10" presetClass="entr" presetSubtype="0" fill="hold" grpId="0" nodeType="afterEffect">
                                  <p:stCondLst>
                                    <p:cond delay="0"/>
                                  </p:stCondLst>
                                  <p:childTnLst>
                                    <p:set>
                                      <p:cBhvr>
                                        <p:cTn id="107" dur="1" fill="hold">
                                          <p:stCondLst>
                                            <p:cond delay="0"/>
                                          </p:stCondLst>
                                        </p:cTn>
                                        <p:tgtEl>
                                          <p:spTgt spid="20">
                                            <p:graphicEl>
                                              <a:dgm id="{EBB4544C-E271-6147-A92D-0ADE93C75EA4}"/>
                                            </p:graphicEl>
                                          </p:spTgt>
                                        </p:tgtEl>
                                        <p:attrNameLst>
                                          <p:attrName>style.visibility</p:attrName>
                                        </p:attrNameLst>
                                      </p:cBhvr>
                                      <p:to>
                                        <p:strVal val="visible"/>
                                      </p:to>
                                    </p:set>
                                    <p:animEffect transition="in" filter="fade">
                                      <p:cBhvr>
                                        <p:cTn id="108" dur="2000"/>
                                        <p:tgtEl>
                                          <p:spTgt spid="20">
                                            <p:graphicEl>
                                              <a:dgm id="{EBB4544C-E271-6147-A92D-0ADE93C75EA4}"/>
                                            </p:graphicEl>
                                          </p:spTgt>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0">
                                            <p:graphicEl>
                                              <a:dgm id="{F0E6C605-BADA-1343-A6E2-E52B58011A2C}"/>
                                            </p:graphicEl>
                                          </p:spTgt>
                                        </p:tgtEl>
                                        <p:attrNameLst>
                                          <p:attrName>style.visibility</p:attrName>
                                        </p:attrNameLst>
                                      </p:cBhvr>
                                      <p:to>
                                        <p:strVal val="visible"/>
                                      </p:to>
                                    </p:set>
                                    <p:animEffect transition="in" filter="fade">
                                      <p:cBhvr>
                                        <p:cTn id="111" dur="2000"/>
                                        <p:tgtEl>
                                          <p:spTgt spid="20">
                                            <p:graphicEl>
                                              <a:dgm id="{F0E6C605-BADA-1343-A6E2-E52B58011A2C}"/>
                                            </p:graphicEl>
                                          </p:spTgt>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0">
                                            <p:graphicEl>
                                              <a:dgm id="{FF8013DE-F65B-334C-BBDB-3A4601909784}"/>
                                            </p:graphicEl>
                                          </p:spTgt>
                                        </p:tgtEl>
                                        <p:attrNameLst>
                                          <p:attrName>style.visibility</p:attrName>
                                        </p:attrNameLst>
                                      </p:cBhvr>
                                      <p:to>
                                        <p:strVal val="visible"/>
                                      </p:to>
                                    </p:set>
                                    <p:animEffect transition="in" filter="fade">
                                      <p:cBhvr>
                                        <p:cTn id="114" dur="2000"/>
                                        <p:tgtEl>
                                          <p:spTgt spid="20">
                                            <p:graphicEl>
                                              <a:dgm id="{FF8013DE-F65B-334C-BBDB-3A4601909784}"/>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2" presetClass="entr" presetSubtype="4" fill="hold" grpId="0" nodeType="click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slide(fromBottom)">
                                      <p:cBhvr>
                                        <p:cTn id="1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Sub>
          <a:bldDgm bld="lvlOne"/>
        </p:bldSub>
      </p:bldGraphic>
      <p:bldP spid="19" grpId="0" animBg="1"/>
      <p:bldP spid="21" grpId="0" uiExpand="1" animBg="1"/>
      <p:bldP spid="22" grpId="0" uiExpand="1" animBg="1"/>
      <p:bldP spid="23" grpId="0" animBg="1"/>
      <p:bldP spid="24" grpId="0" animBg="1"/>
      <p:bldP spid="25" grpId="0" animBg="1"/>
      <p:bldP spid="26"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0171" y="0"/>
            <a:ext cx="8177629" cy="7393940"/>
          </a:xfrm>
          <a:prstGeom prst="rect">
            <a:avLst/>
          </a:prstGeom>
        </p:spPr>
      </p:pic>
      <p:sp>
        <p:nvSpPr>
          <p:cNvPr id="5" name="TextBox 4"/>
          <p:cNvSpPr txBox="1"/>
          <p:nvPr/>
        </p:nvSpPr>
        <p:spPr>
          <a:xfrm rot="16200000">
            <a:off x="-2968081" y="3044280"/>
            <a:ext cx="6858004" cy="769441"/>
          </a:xfrm>
          <a:prstGeom prst="rect">
            <a:avLst/>
          </a:prstGeom>
          <a:solidFill>
            <a:schemeClr val="accent5">
              <a:lumMod val="50000"/>
            </a:schemeClr>
          </a:solidFill>
        </p:spPr>
        <p:txBody>
          <a:bodyPr wrap="square" rtlCol="0">
            <a:spAutoFit/>
          </a:bodyPr>
          <a:lstStyle/>
          <a:p>
            <a:pPr algn="ctr"/>
            <a:r>
              <a:rPr lang="en-US" sz="4400" b="1" dirty="0" smtClean="0">
                <a:solidFill>
                  <a:schemeClr val="bg1"/>
                </a:solidFill>
              </a:rPr>
              <a:t>Table 3. Data Tools</a:t>
            </a:r>
            <a:endParaRPr lang="en-US" sz="4400" b="1" dirty="0">
              <a:solidFill>
                <a:schemeClr val="bg1"/>
              </a:solidFill>
            </a:endParaRPr>
          </a:p>
        </p:txBody>
      </p:sp>
    </p:spTree>
    <p:extLst>
      <p:ext uri="{BB962C8B-B14F-4D97-AF65-F5344CB8AC3E}">
        <p14:creationId xmlns:p14="http://schemas.microsoft.com/office/powerpoint/2010/main" val="2589549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810000" y="4754053"/>
            <a:ext cx="4876800" cy="1875348"/>
          </a:xfrm>
          <a:prstGeom prst="rect">
            <a:avLst/>
          </a:prstGeom>
        </p:spPr>
      </p:pic>
      <p:sp>
        <p:nvSpPr>
          <p:cNvPr id="2" name="Title 1"/>
          <p:cNvSpPr>
            <a:spLocks noGrp="1"/>
          </p:cNvSpPr>
          <p:nvPr>
            <p:ph type="title"/>
          </p:nvPr>
        </p:nvSpPr>
        <p:spPr>
          <a:solidFill>
            <a:schemeClr val="bg1"/>
          </a:solidFill>
        </p:spPr>
        <p:txBody>
          <a:bodyPr/>
          <a:lstStyle/>
          <a:p>
            <a:pPr marL="1947863" indent="-147638" algn="l"/>
            <a:r>
              <a:rPr lang="en-US" sz="3200" dirty="0">
                <a:solidFill>
                  <a:schemeClr val="accent6">
                    <a:lumMod val="75000"/>
                  </a:schemeClr>
                </a:solidFill>
              </a:rPr>
              <a:t>Turn, </a:t>
            </a:r>
            <a:r>
              <a:rPr lang="en-US" sz="3200" dirty="0" smtClean="0">
                <a:solidFill>
                  <a:schemeClr val="accent6">
                    <a:lumMod val="75000"/>
                  </a:schemeClr>
                </a:solidFill>
              </a:rPr>
              <a:t>Talk, </a:t>
            </a:r>
            <a:r>
              <a:rPr lang="en-US" sz="3200" dirty="0">
                <a:solidFill>
                  <a:schemeClr val="accent6">
                    <a:lumMod val="75000"/>
                  </a:schemeClr>
                </a:solidFill>
              </a:rPr>
              <a:t>and </a:t>
            </a:r>
            <a:r>
              <a:rPr lang="en-US" sz="3200" dirty="0" smtClean="0">
                <a:solidFill>
                  <a:schemeClr val="accent6">
                    <a:lumMod val="75000"/>
                  </a:schemeClr>
                </a:solidFill>
              </a:rPr>
              <a:t>Plan: </a:t>
            </a:r>
            <a:endParaRPr lang="en-US" sz="3200" dirty="0">
              <a:solidFill>
                <a:schemeClr val="accent6">
                  <a:lumMod val="75000"/>
                </a:schemeClr>
              </a:solidFill>
            </a:endParaRPr>
          </a:p>
        </p:txBody>
      </p:sp>
      <p:sp>
        <p:nvSpPr>
          <p:cNvPr id="3" name="Content Placeholder 2"/>
          <p:cNvSpPr>
            <a:spLocks noGrp="1"/>
          </p:cNvSpPr>
          <p:nvPr>
            <p:ph idx="1"/>
          </p:nvPr>
        </p:nvSpPr>
        <p:spPr>
          <a:xfrm>
            <a:off x="457200" y="1600201"/>
            <a:ext cx="8229600" cy="2895599"/>
          </a:xfrm>
          <a:solidFill>
            <a:schemeClr val="bg1"/>
          </a:solidFill>
        </p:spPr>
        <p:txBody>
          <a:bodyPr/>
          <a:lstStyle/>
          <a:p>
            <a:r>
              <a:rPr lang="en-US" sz="2200" dirty="0" smtClean="0">
                <a:solidFill>
                  <a:schemeClr val="accent6">
                    <a:lumMod val="75000"/>
                  </a:schemeClr>
                </a:solidFill>
              </a:rPr>
              <a:t>Review the critical features and topics we just </a:t>
            </a:r>
            <a:r>
              <a:rPr lang="en-US" sz="2200" dirty="0" smtClean="0">
                <a:solidFill>
                  <a:schemeClr val="accent6">
                    <a:lumMod val="75000"/>
                  </a:schemeClr>
                </a:solidFill>
              </a:rPr>
              <a:t>discussed (and corresponding info in the systems brief.</a:t>
            </a:r>
            <a:endParaRPr lang="en-US" sz="2200" dirty="0" smtClean="0">
              <a:solidFill>
                <a:schemeClr val="accent6">
                  <a:lumMod val="75000"/>
                </a:schemeClr>
              </a:solidFill>
            </a:endParaRPr>
          </a:p>
          <a:p>
            <a:endParaRPr lang="en-US" sz="1000" dirty="0">
              <a:solidFill>
                <a:schemeClr val="accent6">
                  <a:lumMod val="75000"/>
                </a:schemeClr>
              </a:solidFill>
            </a:endParaRPr>
          </a:p>
          <a:p>
            <a:r>
              <a:rPr lang="en-US" sz="2200" dirty="0" smtClean="0">
                <a:solidFill>
                  <a:schemeClr val="accent6">
                    <a:lumMod val="75000"/>
                  </a:schemeClr>
                </a:solidFill>
              </a:rPr>
              <a:t>Describe each key to your partner as you would to </a:t>
            </a:r>
            <a:r>
              <a:rPr lang="en-US" sz="2200" dirty="0" smtClean="0">
                <a:solidFill>
                  <a:schemeClr val="accent6">
                    <a:lumMod val="75000"/>
                  </a:schemeClr>
                </a:solidFill>
              </a:rPr>
              <a:t>members of your PBIS team and identify </a:t>
            </a:r>
            <a:r>
              <a:rPr lang="en-US" sz="2200" dirty="0" smtClean="0">
                <a:solidFill>
                  <a:schemeClr val="accent6">
                    <a:lumMod val="75000"/>
                  </a:schemeClr>
                </a:solidFill>
              </a:rPr>
              <a:t>questions or areas for clarification.</a:t>
            </a:r>
          </a:p>
          <a:p>
            <a:endParaRPr lang="en-US" sz="1000" dirty="0">
              <a:solidFill>
                <a:schemeClr val="accent6">
                  <a:lumMod val="75000"/>
                </a:schemeClr>
              </a:solidFill>
            </a:endParaRPr>
          </a:p>
          <a:p>
            <a:r>
              <a:rPr lang="en-US" sz="2200" dirty="0" smtClean="0">
                <a:solidFill>
                  <a:schemeClr val="accent6">
                    <a:lumMod val="75000"/>
                  </a:schemeClr>
                </a:solidFill>
              </a:rPr>
              <a:t>Identify needed action items and add note to your pla</a:t>
            </a:r>
            <a:r>
              <a:rPr lang="en-US" sz="2200" dirty="0" smtClean="0">
                <a:solidFill>
                  <a:schemeClr val="accent6">
                    <a:lumMod val="75000"/>
                  </a:schemeClr>
                </a:solidFill>
              </a:rPr>
              <a:t>n (to fully develop later)</a:t>
            </a:r>
            <a:r>
              <a:rPr lang="en-US" sz="2200" dirty="0" smtClean="0">
                <a:solidFill>
                  <a:schemeClr val="accent6">
                    <a:lumMod val="75000"/>
                  </a:schemeClr>
                </a:solidFill>
              </a:rPr>
              <a:t>.</a:t>
            </a:r>
            <a:endParaRPr lang="en-US" sz="2200" dirty="0">
              <a:solidFill>
                <a:schemeClr val="accent6">
                  <a:lumMod val="75000"/>
                </a:schemeClr>
              </a:solidFill>
            </a:endParaRPr>
          </a:p>
        </p:txBody>
      </p:sp>
      <p:pic>
        <p:nvPicPr>
          <p:cNvPr id="5" name="Picture 4"/>
          <p:cNvPicPr>
            <a:picLocks noChangeAspect="1"/>
          </p:cNvPicPr>
          <p:nvPr/>
        </p:nvPicPr>
        <p:blipFill>
          <a:blip r:embed="rId3"/>
          <a:stretch>
            <a:fillRect/>
          </a:stretch>
        </p:blipFill>
        <p:spPr>
          <a:xfrm>
            <a:off x="457200" y="274638"/>
            <a:ext cx="1600200" cy="1143000"/>
          </a:xfrm>
          <a:prstGeom prst="rect">
            <a:avLst/>
          </a:prstGeom>
        </p:spPr>
      </p:pic>
      <p:grpSp>
        <p:nvGrpSpPr>
          <p:cNvPr id="12" name="Group 11"/>
          <p:cNvGrpSpPr/>
          <p:nvPr/>
        </p:nvGrpSpPr>
        <p:grpSpPr>
          <a:xfrm>
            <a:off x="348724" y="4754052"/>
            <a:ext cx="3156477" cy="1875348"/>
            <a:chOff x="348724" y="4754052"/>
            <a:chExt cx="3156477" cy="1875348"/>
          </a:xfrm>
        </p:grpSpPr>
        <p:sp>
          <p:nvSpPr>
            <p:cNvPr id="6" name="TextBox 5"/>
            <p:cNvSpPr txBox="1"/>
            <p:nvPr/>
          </p:nvSpPr>
          <p:spPr>
            <a:xfrm>
              <a:off x="348725" y="6229290"/>
              <a:ext cx="3156476" cy="400110"/>
            </a:xfrm>
            <a:prstGeom prst="rect">
              <a:avLst/>
            </a:prstGeom>
            <a:solidFill>
              <a:schemeClr val="bg1"/>
            </a:solidFill>
            <a:ln>
              <a:noFill/>
            </a:ln>
          </p:spPr>
          <p:txBody>
            <a:bodyPr wrap="square" rtlCol="0">
              <a:spAutoFit/>
            </a:bodyPr>
            <a:lstStyle/>
            <a:p>
              <a:pPr algn="ctr"/>
              <a:r>
                <a:rPr lang="en-US" sz="2000" i="1" dirty="0" smtClean="0">
                  <a:solidFill>
                    <a:srgbClr val="333399"/>
                  </a:solidFill>
                </a:rPr>
                <a:t>Table </a:t>
              </a:r>
              <a:r>
                <a:rPr lang="en-US" sz="2000" i="1" dirty="0" smtClean="0">
                  <a:solidFill>
                    <a:srgbClr val="333399"/>
                  </a:solidFill>
                </a:rPr>
                <a:t>3.  </a:t>
              </a:r>
              <a:r>
                <a:rPr lang="en-US" sz="2000" dirty="0" smtClean="0">
                  <a:solidFill>
                    <a:srgbClr val="333399"/>
                  </a:solidFill>
                </a:rPr>
                <a:t>Data Tools</a:t>
              </a:r>
              <a:endParaRPr lang="en-US" sz="2000" dirty="0">
                <a:solidFill>
                  <a:srgbClr val="333399"/>
                </a:solidFill>
              </a:endParaRPr>
            </a:p>
          </p:txBody>
        </p:sp>
        <p:pic>
          <p:nvPicPr>
            <p:cNvPr id="11" name="Picture 10"/>
            <p:cNvPicPr>
              <a:picLocks noChangeAspect="1"/>
            </p:cNvPicPr>
            <p:nvPr/>
          </p:nvPicPr>
          <p:blipFill>
            <a:blip r:embed="rId4"/>
            <a:stretch>
              <a:fillRect/>
            </a:stretch>
          </p:blipFill>
          <p:spPr>
            <a:xfrm>
              <a:off x="348724" y="4754052"/>
              <a:ext cx="3156476" cy="1501080"/>
            </a:xfrm>
            <a:prstGeom prst="rect">
              <a:avLst/>
            </a:prstGeom>
          </p:spPr>
        </p:pic>
      </p:grpSp>
      <p:sp>
        <p:nvSpPr>
          <p:cNvPr id="9" name="Right Arrow 8"/>
          <p:cNvSpPr/>
          <p:nvPr/>
        </p:nvSpPr>
        <p:spPr>
          <a:xfrm>
            <a:off x="3238500" y="5241672"/>
            <a:ext cx="800099" cy="800100"/>
          </a:xfrm>
          <a:prstGeom prst="rightArrow">
            <a:avLst/>
          </a:prstGeom>
          <a:solidFill>
            <a:schemeClr val="accent6">
              <a:lumMod val="40000"/>
              <a:lumOff val="6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164931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 1"/>
          <p:cNvGraphicFramePr/>
          <p:nvPr>
            <p:extLst>
              <p:ext uri="{D42A27DB-BD31-4B8C-83A1-F6EECF244321}">
                <p14:modId xmlns:p14="http://schemas.microsoft.com/office/powerpoint/2010/main" val="1260299746"/>
              </p:ext>
            </p:extLst>
          </p:nvPr>
        </p:nvGraphicFramePr>
        <p:xfrm>
          <a:off x="0" y="685800"/>
          <a:ext cx="9144000" cy="581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7108" name="Text Box 5"/>
          <p:cNvSpPr txBox="1">
            <a:spLocks noChangeArrowheads="1"/>
          </p:cNvSpPr>
          <p:nvPr/>
        </p:nvSpPr>
        <p:spPr bwMode="auto">
          <a:xfrm>
            <a:off x="533400" y="6488113"/>
            <a:ext cx="8610600" cy="369332"/>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dirty="0" smtClean="0">
                <a:solidFill>
                  <a:srgbClr val="7575D1"/>
                </a:solidFill>
                <a:latin typeface="Arial"/>
                <a:cs typeface="Arial"/>
              </a:rPr>
              <a:t>(adapted from Simonsen</a:t>
            </a:r>
            <a:r>
              <a:rPr lang="en-US" dirty="0">
                <a:solidFill>
                  <a:srgbClr val="7575D1"/>
                </a:solidFill>
                <a:latin typeface="Arial"/>
                <a:cs typeface="Arial"/>
              </a:rPr>
              <a:t>, </a:t>
            </a:r>
            <a:r>
              <a:rPr lang="en-US" dirty="0" err="1">
                <a:solidFill>
                  <a:srgbClr val="7575D1"/>
                </a:solidFill>
                <a:latin typeface="Arial"/>
                <a:cs typeface="Arial"/>
              </a:rPr>
              <a:t>MasSuga</a:t>
            </a:r>
            <a:r>
              <a:rPr lang="en-US" dirty="0">
                <a:solidFill>
                  <a:srgbClr val="7575D1"/>
                </a:solidFill>
                <a:latin typeface="Arial"/>
                <a:cs typeface="Arial"/>
              </a:rPr>
              <a:t>, </a:t>
            </a:r>
            <a:r>
              <a:rPr lang="en-US" dirty="0" err="1">
                <a:solidFill>
                  <a:srgbClr val="7575D1"/>
                </a:solidFill>
                <a:latin typeface="Arial"/>
                <a:cs typeface="Arial"/>
              </a:rPr>
              <a:t>Briere</a:t>
            </a:r>
            <a:r>
              <a:rPr lang="en-US" dirty="0">
                <a:solidFill>
                  <a:srgbClr val="7575D1"/>
                </a:solidFill>
                <a:latin typeface="Arial"/>
                <a:cs typeface="Arial"/>
              </a:rPr>
              <a:t>, Freeman, Myers, Scott, &amp; </a:t>
            </a:r>
            <a:r>
              <a:rPr lang="en-US" dirty="0" err="1">
                <a:solidFill>
                  <a:srgbClr val="7575D1"/>
                </a:solidFill>
                <a:latin typeface="Arial"/>
                <a:cs typeface="Arial"/>
              </a:rPr>
              <a:t>Sugai</a:t>
            </a:r>
            <a:r>
              <a:rPr lang="en-US" dirty="0">
                <a:solidFill>
                  <a:srgbClr val="7575D1"/>
                </a:solidFill>
                <a:latin typeface="Arial"/>
                <a:cs typeface="Arial"/>
              </a:rPr>
              <a:t>,</a:t>
            </a:r>
            <a:r>
              <a:rPr lang="en-US" dirty="0" smtClean="0">
                <a:solidFill>
                  <a:srgbClr val="7575D1"/>
                </a:solidFill>
                <a:latin typeface="Arial"/>
                <a:cs typeface="Arial"/>
              </a:rPr>
              <a:t> 2013)</a:t>
            </a:r>
            <a:endParaRPr lang="en-US" dirty="0">
              <a:solidFill>
                <a:srgbClr val="7575D1"/>
              </a:solidFill>
              <a:latin typeface="Arial"/>
              <a:cs typeface="Arial"/>
            </a:endParaRPr>
          </a:p>
        </p:txBody>
      </p:sp>
      <p:sp>
        <p:nvSpPr>
          <p:cNvPr id="47109" name="Title 4"/>
          <p:cNvSpPr>
            <a:spLocks noGrp="1"/>
          </p:cNvSpPr>
          <p:nvPr>
            <p:ph type="title"/>
          </p:nvPr>
        </p:nvSpPr>
        <p:spPr>
          <a:xfrm>
            <a:off x="-152400" y="0"/>
            <a:ext cx="9448800" cy="533400"/>
          </a:xfrm>
        </p:spPr>
        <p:txBody>
          <a:bodyPr/>
          <a:lstStyle/>
          <a:p>
            <a:r>
              <a:rPr lang="en-US" sz="2400" b="1" dirty="0" smtClean="0">
                <a:ea typeface="ＭＳ Ｐゴシック" pitchFamily="34" charset="-128"/>
              </a:rPr>
              <a:t>Multi-tiered Framework of Professional Development Support</a:t>
            </a:r>
          </a:p>
        </p:txBody>
      </p:sp>
      <p:sp>
        <p:nvSpPr>
          <p:cNvPr id="5" name="Rounded Rectangle 4"/>
          <p:cNvSpPr/>
          <p:nvPr/>
        </p:nvSpPr>
        <p:spPr>
          <a:xfrm>
            <a:off x="0" y="6096000"/>
            <a:ext cx="9144000" cy="838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latin typeface="Arial"/>
                <a:cs typeface="Arial"/>
              </a:rPr>
              <a:t>How can we approach intensifying our supports </a:t>
            </a:r>
          </a:p>
          <a:p>
            <a:pPr algn="ctr"/>
            <a:r>
              <a:rPr lang="en-US" sz="2400" dirty="0" smtClean="0">
                <a:latin typeface="Arial"/>
                <a:cs typeface="Arial"/>
              </a:rPr>
              <a:t>for educators implementing PCBS?</a:t>
            </a:r>
            <a:endParaRPr lang="en-US" sz="2400" dirty="0">
              <a:latin typeface="Arial"/>
              <a:cs typeface="Arial"/>
            </a:endParaRPr>
          </a:p>
        </p:txBody>
      </p:sp>
    </p:spTree>
    <p:extLst>
      <p:ext uri="{BB962C8B-B14F-4D97-AF65-F5344CB8AC3E}">
        <p14:creationId xmlns:p14="http://schemas.microsoft.com/office/powerpoint/2010/main" val="2047244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90000"/>
            <a:alpha val="75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solidFill>
            <a:schemeClr val="accent6">
              <a:lumMod val="40000"/>
              <a:lumOff val="60000"/>
            </a:schemeClr>
          </a:solidFill>
        </p:spPr>
        <p:txBody>
          <a:bodyPr/>
          <a:lstStyle/>
          <a:p>
            <a:pPr eaLnBrk="1" hangingPunct="1">
              <a:defRPr/>
            </a:pPr>
            <a:r>
              <a:rPr lang="en-US" b="1" dirty="0" smtClean="0"/>
              <a:t>Where do we start?</a:t>
            </a:r>
          </a:p>
        </p:txBody>
      </p:sp>
      <p:sp>
        <p:nvSpPr>
          <p:cNvPr id="18435" name="Rectangle 3"/>
          <p:cNvSpPr>
            <a:spLocks noGrp="1" noChangeArrowheads="1"/>
          </p:cNvSpPr>
          <p:nvPr>
            <p:ph type="body" idx="1"/>
          </p:nvPr>
        </p:nvSpPr>
        <p:spPr>
          <a:xfrm>
            <a:off x="457200" y="1600200"/>
            <a:ext cx="8229600" cy="5257800"/>
          </a:xfrm>
        </p:spPr>
        <p:txBody>
          <a:bodyPr/>
          <a:lstStyle/>
          <a:p>
            <a:pPr>
              <a:spcAft>
                <a:spcPts val="2400"/>
              </a:spcAft>
              <a:buNone/>
            </a:pPr>
            <a:r>
              <a:rPr lang="en-US" sz="2200" dirty="0" smtClean="0">
                <a:ea typeface="ＭＳ Ｐゴシック" pitchFamily="34" charset="-128"/>
                <a:cs typeface="ＭＳ Ｐゴシック" pitchFamily="34" charset="-128"/>
              </a:rPr>
              <a:t>As a result of attending this training, you will be able to </a:t>
            </a:r>
          </a:p>
          <a:p>
            <a:pPr>
              <a:spcAft>
                <a:spcPts val="2400"/>
              </a:spcAft>
            </a:pPr>
            <a:r>
              <a:rPr lang="en-US" sz="2200" b="1" i="1" dirty="0" smtClean="0">
                <a:solidFill>
                  <a:schemeClr val="accent2">
                    <a:lumMod val="60000"/>
                    <a:lumOff val="40000"/>
                  </a:schemeClr>
                </a:solidFill>
              </a:rPr>
              <a:t>Present</a:t>
            </a:r>
            <a:r>
              <a:rPr lang="en-US" sz="2200" dirty="0" smtClean="0"/>
              <a:t> the </a:t>
            </a:r>
            <a:r>
              <a:rPr lang="en-US" sz="2200" b="1" dirty="0"/>
              <a:t>context</a:t>
            </a:r>
            <a:r>
              <a:rPr lang="en-US" sz="2200" dirty="0"/>
              <a:t> in which positive classroom behavioral support (PCBS) practices are implemented</a:t>
            </a:r>
            <a:r>
              <a:rPr lang="en-US" sz="2200" dirty="0" smtClean="0"/>
              <a:t>. </a:t>
            </a:r>
            <a:endParaRPr lang="en-US" sz="2200" dirty="0"/>
          </a:p>
          <a:p>
            <a:pPr lvl="0">
              <a:spcAft>
                <a:spcPts val="2400"/>
              </a:spcAft>
            </a:pPr>
            <a:r>
              <a:rPr lang="en-US" sz="2200" b="1" i="1" dirty="0">
                <a:solidFill>
                  <a:schemeClr val="accent2">
                    <a:lumMod val="60000"/>
                    <a:lumOff val="40000"/>
                  </a:schemeClr>
                </a:solidFill>
              </a:rPr>
              <a:t>Train</a:t>
            </a:r>
            <a:r>
              <a:rPr lang="en-US" sz="2200" dirty="0">
                <a:solidFill>
                  <a:schemeClr val="accent2">
                    <a:lumMod val="60000"/>
                    <a:lumOff val="40000"/>
                  </a:schemeClr>
                </a:solidFill>
              </a:rPr>
              <a:t> </a:t>
            </a:r>
            <a:r>
              <a:rPr lang="en-US" sz="2200" dirty="0"/>
              <a:t>critical positive classroom behavior support (PCBS) </a:t>
            </a:r>
            <a:r>
              <a:rPr lang="en-US" sz="2200" b="1" dirty="0"/>
              <a:t>practices</a:t>
            </a:r>
            <a:r>
              <a:rPr lang="en-US" sz="2200" dirty="0"/>
              <a:t>.</a:t>
            </a:r>
          </a:p>
          <a:p>
            <a:pPr>
              <a:spcAft>
                <a:spcPts val="2400"/>
              </a:spcAft>
            </a:pPr>
            <a:r>
              <a:rPr lang="en-US" sz="2200" b="1" i="1" dirty="0">
                <a:solidFill>
                  <a:schemeClr val="accent2">
                    <a:lumMod val="60000"/>
                    <a:lumOff val="40000"/>
                  </a:schemeClr>
                </a:solidFill>
              </a:rPr>
              <a:t>Implement</a:t>
            </a:r>
            <a:r>
              <a:rPr lang="en-US" sz="2200" dirty="0">
                <a:solidFill>
                  <a:schemeClr val="accent2">
                    <a:lumMod val="60000"/>
                    <a:lumOff val="40000"/>
                  </a:schemeClr>
                </a:solidFill>
              </a:rPr>
              <a:t> </a:t>
            </a:r>
            <a:r>
              <a:rPr lang="en-US" sz="2200" dirty="0"/>
              <a:t>the key elements of effective </a:t>
            </a:r>
            <a:r>
              <a:rPr lang="en-US" sz="2200" b="1" dirty="0"/>
              <a:t>systems</a:t>
            </a:r>
            <a:r>
              <a:rPr lang="en-US" sz="2200" dirty="0"/>
              <a:t> to support teachers’ implementation of practices. </a:t>
            </a:r>
            <a:endParaRPr lang="en-US" sz="2200" i="1" dirty="0"/>
          </a:p>
          <a:p>
            <a:pPr>
              <a:spcAft>
                <a:spcPts val="2400"/>
              </a:spcAft>
            </a:pPr>
            <a:r>
              <a:rPr lang="en-US" sz="2200" b="1" i="1" dirty="0" smtClean="0">
                <a:solidFill>
                  <a:schemeClr val="accent2">
                    <a:lumMod val="60000"/>
                    <a:lumOff val="40000"/>
                  </a:schemeClr>
                </a:solidFill>
              </a:rPr>
              <a:t>Develop </a:t>
            </a:r>
            <a:r>
              <a:rPr lang="en-US" sz="2200" dirty="0" smtClean="0"/>
              <a:t>an </a:t>
            </a:r>
            <a:r>
              <a:rPr lang="en-US" sz="2200" b="1" dirty="0" smtClean="0"/>
              <a:t>action plan </a:t>
            </a:r>
            <a:r>
              <a:rPr lang="en-US" sz="2200" dirty="0" smtClean="0"/>
              <a:t>to support your implementation of VT </a:t>
            </a:r>
            <a:r>
              <a:rPr lang="en-US" sz="2200" dirty="0"/>
              <a:t>Classroom Behavior Practice Coaching </a:t>
            </a:r>
            <a:r>
              <a:rPr lang="en-US" sz="2200" dirty="0" smtClean="0"/>
              <a:t>Model.</a:t>
            </a:r>
            <a:endParaRPr lang="en-US" sz="2200" dirty="0"/>
          </a:p>
        </p:txBody>
      </p:sp>
      <p:sp>
        <p:nvSpPr>
          <p:cNvPr id="4" name="Right Arrow 3"/>
          <p:cNvSpPr/>
          <p:nvPr/>
        </p:nvSpPr>
        <p:spPr bwMode="auto">
          <a:xfrm>
            <a:off x="0" y="2209800"/>
            <a:ext cx="914400" cy="838200"/>
          </a:xfrm>
          <a:prstGeom prst="rightArrow">
            <a:avLst>
              <a:gd name="adj1" fmla="val 50000"/>
              <a:gd name="adj2" fmla="val 24545"/>
            </a:avLst>
          </a:prstGeom>
          <a:solidFill>
            <a:schemeClr val="accent2"/>
          </a:solidFill>
          <a:ln w="9525" cap="flat" cmpd="sng" algn="ctr">
            <a:solidFill>
              <a:schemeClr val="tx1"/>
            </a:solidFill>
            <a:prstDash val="solid"/>
            <a:round/>
            <a:headEnd type="none" w="med" len="med"/>
            <a:tailEnd type="none" w="med" len="med"/>
          </a:ln>
          <a:effectLst/>
        </p:spPr>
        <p:txBody>
          <a:bodyPr anchor="ctr"/>
          <a:lstStyle/>
          <a:p>
            <a:pPr>
              <a:defRPr/>
            </a:pPr>
            <a:r>
              <a:rPr lang="en-US" sz="1100" b="1" dirty="0" smtClean="0">
                <a:solidFill>
                  <a:schemeClr val="bg1"/>
                </a:solidFill>
                <a:latin typeface="Arial" charset="0"/>
                <a:ea typeface="+mn-ea"/>
                <a:cs typeface="+mn-cs"/>
              </a:rPr>
              <a:t>REVIEW</a:t>
            </a:r>
            <a:endParaRPr lang="en-US" sz="1000" b="1" dirty="0">
              <a:solidFill>
                <a:schemeClr val="bg1"/>
              </a:solidFill>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2600" y="119944"/>
            <a:ext cx="7086600" cy="6618112"/>
          </a:xfrm>
          <a:prstGeom prst="rect">
            <a:avLst/>
          </a:prstGeom>
        </p:spPr>
      </p:pic>
      <p:sp>
        <p:nvSpPr>
          <p:cNvPr id="3" name="TextBox 2"/>
          <p:cNvSpPr txBox="1"/>
          <p:nvPr/>
        </p:nvSpPr>
        <p:spPr>
          <a:xfrm rot="16200000">
            <a:off x="-2968081" y="3044280"/>
            <a:ext cx="6858004" cy="769441"/>
          </a:xfrm>
          <a:prstGeom prst="rect">
            <a:avLst/>
          </a:prstGeom>
          <a:solidFill>
            <a:schemeClr val="accent1"/>
          </a:solidFill>
        </p:spPr>
        <p:txBody>
          <a:bodyPr wrap="square" rtlCol="0">
            <a:spAutoFit/>
          </a:bodyPr>
          <a:lstStyle/>
          <a:p>
            <a:pPr algn="ctr"/>
            <a:r>
              <a:rPr lang="en-US" sz="4400" smtClean="0"/>
              <a:t>See Systems Brief</a:t>
            </a:r>
            <a:endParaRPr lang="en-US" sz="4400"/>
          </a:p>
        </p:txBody>
      </p:sp>
    </p:spTree>
    <p:extLst>
      <p:ext uri="{BB962C8B-B14F-4D97-AF65-F5344CB8AC3E}">
        <p14:creationId xmlns:p14="http://schemas.microsoft.com/office/powerpoint/2010/main" val="827711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marL="1947863" indent="-147638" algn="l"/>
            <a:r>
              <a:rPr lang="en-US" sz="3200" dirty="0">
                <a:solidFill>
                  <a:schemeClr val="accent6">
                    <a:lumMod val="75000"/>
                  </a:schemeClr>
                </a:solidFill>
              </a:rPr>
              <a:t>Turn, </a:t>
            </a:r>
            <a:r>
              <a:rPr lang="en-US" sz="3200" dirty="0" smtClean="0">
                <a:solidFill>
                  <a:schemeClr val="accent6">
                    <a:lumMod val="75000"/>
                  </a:schemeClr>
                </a:solidFill>
              </a:rPr>
              <a:t>Talk, </a:t>
            </a:r>
            <a:r>
              <a:rPr lang="en-US" sz="3200" dirty="0">
                <a:solidFill>
                  <a:schemeClr val="accent6">
                    <a:lumMod val="75000"/>
                  </a:schemeClr>
                </a:solidFill>
              </a:rPr>
              <a:t>and </a:t>
            </a:r>
            <a:r>
              <a:rPr lang="en-US" sz="3200" dirty="0" smtClean="0">
                <a:solidFill>
                  <a:schemeClr val="accent6">
                    <a:lumMod val="75000"/>
                  </a:schemeClr>
                </a:solidFill>
              </a:rPr>
              <a:t>Plan: </a:t>
            </a:r>
            <a:endParaRPr lang="en-US" sz="3200" dirty="0">
              <a:solidFill>
                <a:schemeClr val="accent6">
                  <a:lumMod val="75000"/>
                </a:schemeClr>
              </a:solidFill>
            </a:endParaRPr>
          </a:p>
        </p:txBody>
      </p:sp>
      <p:sp>
        <p:nvSpPr>
          <p:cNvPr id="3" name="Content Placeholder 2"/>
          <p:cNvSpPr>
            <a:spLocks noGrp="1"/>
          </p:cNvSpPr>
          <p:nvPr>
            <p:ph idx="1"/>
          </p:nvPr>
        </p:nvSpPr>
        <p:spPr>
          <a:xfrm>
            <a:off x="457200" y="1600201"/>
            <a:ext cx="8229600" cy="2895599"/>
          </a:xfrm>
          <a:solidFill>
            <a:schemeClr val="bg1"/>
          </a:solidFill>
        </p:spPr>
        <p:txBody>
          <a:bodyPr/>
          <a:lstStyle/>
          <a:p>
            <a:r>
              <a:rPr lang="en-US" sz="2200" dirty="0" smtClean="0">
                <a:solidFill>
                  <a:schemeClr val="accent6">
                    <a:lumMod val="75000"/>
                  </a:schemeClr>
                </a:solidFill>
              </a:rPr>
              <a:t>Review the critical features and topics we just </a:t>
            </a:r>
            <a:r>
              <a:rPr lang="en-US" sz="2200" dirty="0" smtClean="0">
                <a:solidFill>
                  <a:schemeClr val="accent6">
                    <a:lumMod val="75000"/>
                  </a:schemeClr>
                </a:solidFill>
              </a:rPr>
              <a:t>discussed (and corresponding info in the systems brief.</a:t>
            </a:r>
            <a:endParaRPr lang="en-US" sz="2200" dirty="0" smtClean="0">
              <a:solidFill>
                <a:schemeClr val="accent6">
                  <a:lumMod val="75000"/>
                </a:schemeClr>
              </a:solidFill>
            </a:endParaRPr>
          </a:p>
          <a:p>
            <a:endParaRPr lang="en-US" sz="1000" dirty="0">
              <a:solidFill>
                <a:schemeClr val="accent6">
                  <a:lumMod val="75000"/>
                </a:schemeClr>
              </a:solidFill>
            </a:endParaRPr>
          </a:p>
          <a:p>
            <a:r>
              <a:rPr lang="en-US" sz="2200" dirty="0" smtClean="0">
                <a:solidFill>
                  <a:schemeClr val="accent6">
                    <a:lumMod val="75000"/>
                  </a:schemeClr>
                </a:solidFill>
              </a:rPr>
              <a:t>Describe each key to your partner as you would to </a:t>
            </a:r>
            <a:r>
              <a:rPr lang="en-US" sz="2200" dirty="0" smtClean="0">
                <a:solidFill>
                  <a:schemeClr val="accent6">
                    <a:lumMod val="75000"/>
                  </a:schemeClr>
                </a:solidFill>
              </a:rPr>
              <a:t>members of your PBIS team and identify </a:t>
            </a:r>
            <a:r>
              <a:rPr lang="en-US" sz="2200" dirty="0" smtClean="0">
                <a:solidFill>
                  <a:schemeClr val="accent6">
                    <a:lumMod val="75000"/>
                  </a:schemeClr>
                </a:solidFill>
              </a:rPr>
              <a:t>questions or areas for clarification.</a:t>
            </a:r>
          </a:p>
          <a:p>
            <a:endParaRPr lang="en-US" sz="1000" dirty="0">
              <a:solidFill>
                <a:schemeClr val="accent6">
                  <a:lumMod val="75000"/>
                </a:schemeClr>
              </a:solidFill>
            </a:endParaRPr>
          </a:p>
          <a:p>
            <a:r>
              <a:rPr lang="en-US" sz="2200" dirty="0" smtClean="0">
                <a:solidFill>
                  <a:schemeClr val="accent6">
                    <a:lumMod val="75000"/>
                  </a:schemeClr>
                </a:solidFill>
              </a:rPr>
              <a:t>Identify needed action items and add note to your pla</a:t>
            </a:r>
            <a:r>
              <a:rPr lang="en-US" sz="2200" dirty="0" smtClean="0">
                <a:solidFill>
                  <a:schemeClr val="accent6">
                    <a:lumMod val="75000"/>
                  </a:schemeClr>
                </a:solidFill>
              </a:rPr>
              <a:t>n (to fully develop later)</a:t>
            </a:r>
            <a:r>
              <a:rPr lang="en-US" sz="2200" dirty="0" smtClean="0">
                <a:solidFill>
                  <a:schemeClr val="accent6">
                    <a:lumMod val="75000"/>
                  </a:schemeClr>
                </a:solidFill>
              </a:rPr>
              <a:t>.</a:t>
            </a:r>
            <a:endParaRPr lang="en-US" sz="2200" dirty="0">
              <a:solidFill>
                <a:schemeClr val="accent6">
                  <a:lumMod val="75000"/>
                </a:schemeClr>
              </a:solidFill>
            </a:endParaRPr>
          </a:p>
        </p:txBody>
      </p:sp>
      <p:pic>
        <p:nvPicPr>
          <p:cNvPr id="5" name="Picture 4"/>
          <p:cNvPicPr>
            <a:picLocks noChangeAspect="1"/>
          </p:cNvPicPr>
          <p:nvPr/>
        </p:nvPicPr>
        <p:blipFill>
          <a:blip r:embed="rId2"/>
          <a:stretch>
            <a:fillRect/>
          </a:stretch>
        </p:blipFill>
        <p:spPr>
          <a:xfrm>
            <a:off x="457200" y="274638"/>
            <a:ext cx="1600200" cy="1143000"/>
          </a:xfrm>
          <a:prstGeom prst="rect">
            <a:avLst/>
          </a:prstGeom>
        </p:spPr>
      </p:pic>
      <p:grpSp>
        <p:nvGrpSpPr>
          <p:cNvPr id="11" name="Group 10"/>
          <p:cNvGrpSpPr/>
          <p:nvPr/>
        </p:nvGrpSpPr>
        <p:grpSpPr>
          <a:xfrm>
            <a:off x="441176" y="4693920"/>
            <a:ext cx="3064025" cy="2070780"/>
            <a:chOff x="441176" y="4693920"/>
            <a:chExt cx="3064025" cy="2070780"/>
          </a:xfrm>
        </p:grpSpPr>
        <p:pic>
          <p:nvPicPr>
            <p:cNvPr id="7" name="Picture 6"/>
            <p:cNvPicPr>
              <a:picLocks noChangeAspect="1"/>
            </p:cNvPicPr>
            <p:nvPr/>
          </p:nvPicPr>
          <p:blipFill>
            <a:blip r:embed="rId3"/>
            <a:stretch>
              <a:fillRect/>
            </a:stretch>
          </p:blipFill>
          <p:spPr>
            <a:xfrm>
              <a:off x="441176" y="4693920"/>
              <a:ext cx="3064024" cy="1670671"/>
            </a:xfrm>
            <a:prstGeom prst="rect">
              <a:avLst/>
            </a:prstGeom>
          </p:spPr>
        </p:pic>
        <p:sp>
          <p:nvSpPr>
            <p:cNvPr id="6" name="TextBox 5"/>
            <p:cNvSpPr txBox="1"/>
            <p:nvPr/>
          </p:nvSpPr>
          <p:spPr>
            <a:xfrm>
              <a:off x="441177" y="6364590"/>
              <a:ext cx="3064024" cy="400110"/>
            </a:xfrm>
            <a:prstGeom prst="rect">
              <a:avLst/>
            </a:prstGeom>
            <a:solidFill>
              <a:schemeClr val="bg1"/>
            </a:solidFill>
            <a:ln>
              <a:noFill/>
            </a:ln>
          </p:spPr>
          <p:txBody>
            <a:bodyPr wrap="square" rtlCol="0">
              <a:spAutoFit/>
            </a:bodyPr>
            <a:lstStyle/>
            <a:p>
              <a:pPr algn="ctr"/>
              <a:r>
                <a:rPr lang="en-US" sz="2000" i="1" dirty="0" smtClean="0">
                  <a:solidFill>
                    <a:srgbClr val="333399"/>
                  </a:solidFill>
                </a:rPr>
                <a:t>Table </a:t>
              </a:r>
              <a:r>
                <a:rPr lang="en-US" sz="2000" i="1" dirty="0" smtClean="0">
                  <a:solidFill>
                    <a:srgbClr val="333399"/>
                  </a:solidFill>
                </a:rPr>
                <a:t>4. </a:t>
              </a:r>
              <a:r>
                <a:rPr lang="en-US" sz="2000" dirty="0" smtClean="0">
                  <a:solidFill>
                    <a:srgbClr val="333399"/>
                  </a:solidFill>
                </a:rPr>
                <a:t>Intensifying</a:t>
              </a:r>
              <a:endParaRPr lang="en-US" sz="2000" dirty="0">
                <a:solidFill>
                  <a:srgbClr val="333399"/>
                </a:solidFill>
              </a:endParaRPr>
            </a:p>
          </p:txBody>
        </p:sp>
      </p:grpSp>
      <p:pic>
        <p:nvPicPr>
          <p:cNvPr id="12" name="Picture 11"/>
          <p:cNvPicPr>
            <a:picLocks noChangeAspect="1"/>
          </p:cNvPicPr>
          <p:nvPr/>
        </p:nvPicPr>
        <p:blipFill>
          <a:blip r:embed="rId4"/>
          <a:stretch>
            <a:fillRect/>
          </a:stretch>
        </p:blipFill>
        <p:spPr>
          <a:xfrm>
            <a:off x="3651617" y="4693920"/>
            <a:ext cx="5035183" cy="1976562"/>
          </a:xfrm>
          <a:prstGeom prst="rect">
            <a:avLst/>
          </a:prstGeom>
        </p:spPr>
      </p:pic>
      <p:sp>
        <p:nvSpPr>
          <p:cNvPr id="9" name="Right Arrow 8"/>
          <p:cNvSpPr/>
          <p:nvPr/>
        </p:nvSpPr>
        <p:spPr>
          <a:xfrm>
            <a:off x="3238500" y="5241672"/>
            <a:ext cx="800099" cy="800100"/>
          </a:xfrm>
          <a:prstGeom prst="rightArrow">
            <a:avLst/>
          </a:prstGeom>
          <a:solidFill>
            <a:schemeClr val="accent6">
              <a:lumMod val="40000"/>
              <a:lumOff val="6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877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graphicFrame>
        <p:nvGraphicFramePr>
          <p:cNvPr id="4" name="D 1"/>
          <p:cNvGraphicFramePr/>
          <p:nvPr>
            <p:extLst/>
          </p:nvPr>
        </p:nvGraphicFramePr>
        <p:xfrm>
          <a:off x="0" y="685800"/>
          <a:ext cx="9144000" cy="581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7108" name="Text Box 5"/>
          <p:cNvSpPr txBox="1">
            <a:spLocks noChangeArrowheads="1"/>
          </p:cNvSpPr>
          <p:nvPr/>
        </p:nvSpPr>
        <p:spPr bwMode="auto">
          <a:xfrm>
            <a:off x="0" y="6488112"/>
            <a:ext cx="9144000" cy="369887"/>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dirty="0" smtClean="0">
                <a:solidFill>
                  <a:srgbClr val="7575D1"/>
                </a:solidFill>
                <a:latin typeface="Arial"/>
                <a:cs typeface="Arial"/>
              </a:rPr>
              <a:t>(adapted from Simonsen</a:t>
            </a:r>
            <a:r>
              <a:rPr lang="en-US" dirty="0">
                <a:solidFill>
                  <a:srgbClr val="7575D1"/>
                </a:solidFill>
                <a:latin typeface="Arial"/>
                <a:cs typeface="Arial"/>
              </a:rPr>
              <a:t>, </a:t>
            </a:r>
            <a:r>
              <a:rPr lang="en-US" dirty="0" err="1">
                <a:solidFill>
                  <a:srgbClr val="7575D1"/>
                </a:solidFill>
                <a:latin typeface="Arial"/>
                <a:cs typeface="Arial"/>
              </a:rPr>
              <a:t>MasSuga</a:t>
            </a:r>
            <a:r>
              <a:rPr lang="en-US" dirty="0">
                <a:solidFill>
                  <a:srgbClr val="7575D1"/>
                </a:solidFill>
                <a:latin typeface="Arial"/>
                <a:cs typeface="Arial"/>
              </a:rPr>
              <a:t>, </a:t>
            </a:r>
            <a:r>
              <a:rPr lang="en-US" dirty="0" err="1">
                <a:solidFill>
                  <a:srgbClr val="7575D1"/>
                </a:solidFill>
                <a:latin typeface="Arial"/>
                <a:cs typeface="Arial"/>
              </a:rPr>
              <a:t>Briere</a:t>
            </a:r>
            <a:r>
              <a:rPr lang="en-US" dirty="0">
                <a:solidFill>
                  <a:srgbClr val="7575D1"/>
                </a:solidFill>
                <a:latin typeface="Arial"/>
                <a:cs typeface="Arial"/>
              </a:rPr>
              <a:t>, Freeman, Myers, Scott, &amp; </a:t>
            </a:r>
            <a:r>
              <a:rPr lang="en-US" dirty="0" err="1">
                <a:solidFill>
                  <a:srgbClr val="7575D1"/>
                </a:solidFill>
                <a:latin typeface="Arial"/>
                <a:cs typeface="Arial"/>
              </a:rPr>
              <a:t>Sugai</a:t>
            </a:r>
            <a:r>
              <a:rPr lang="en-US" dirty="0">
                <a:solidFill>
                  <a:srgbClr val="7575D1"/>
                </a:solidFill>
                <a:latin typeface="Arial"/>
                <a:cs typeface="Arial"/>
              </a:rPr>
              <a:t>,</a:t>
            </a:r>
            <a:r>
              <a:rPr lang="en-US" dirty="0" smtClean="0">
                <a:solidFill>
                  <a:srgbClr val="7575D1"/>
                </a:solidFill>
                <a:latin typeface="Arial"/>
                <a:cs typeface="Arial"/>
              </a:rPr>
              <a:t> 2013)</a:t>
            </a:r>
            <a:endParaRPr lang="en-US" dirty="0">
              <a:solidFill>
                <a:srgbClr val="7575D1"/>
              </a:solidFill>
              <a:latin typeface="Arial"/>
              <a:cs typeface="Arial"/>
            </a:endParaRPr>
          </a:p>
        </p:txBody>
      </p:sp>
      <p:sp>
        <p:nvSpPr>
          <p:cNvPr id="47109" name="Title 4"/>
          <p:cNvSpPr>
            <a:spLocks noGrp="1"/>
          </p:cNvSpPr>
          <p:nvPr>
            <p:ph type="title"/>
          </p:nvPr>
        </p:nvSpPr>
        <p:spPr>
          <a:xfrm>
            <a:off x="-152400" y="0"/>
            <a:ext cx="9448800" cy="533400"/>
          </a:xfrm>
        </p:spPr>
        <p:txBody>
          <a:bodyPr/>
          <a:lstStyle/>
          <a:p>
            <a:r>
              <a:rPr lang="en-US" sz="2400" b="1" dirty="0" smtClean="0">
                <a:ea typeface="ＭＳ Ｐゴシック" pitchFamily="34" charset="-128"/>
              </a:rPr>
              <a:t>Multi-tiered Framework of Professional Development Support</a:t>
            </a:r>
          </a:p>
        </p:txBody>
      </p:sp>
      <p:sp>
        <p:nvSpPr>
          <p:cNvPr id="5" name="Oval 4"/>
          <p:cNvSpPr/>
          <p:nvPr/>
        </p:nvSpPr>
        <p:spPr>
          <a:xfrm>
            <a:off x="2933700" y="4608513"/>
            <a:ext cx="3276600" cy="1524000"/>
          </a:xfrm>
          <a:prstGeom prst="ellipse">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0000"/>
                </a:solidFill>
                <a:latin typeface="Arial"/>
                <a:cs typeface="Arial"/>
              </a:rPr>
              <a:t>Self-management </a:t>
            </a:r>
            <a:r>
              <a:rPr lang="en-US" sz="2000" dirty="0" smtClean="0">
                <a:solidFill>
                  <a:srgbClr val="000000"/>
                </a:solidFill>
                <a:latin typeface="Arial"/>
                <a:cs typeface="Arial"/>
              </a:rPr>
              <a:t>may be ONE way to approach this!</a:t>
            </a:r>
            <a:endParaRPr lang="en-US" sz="2000" dirty="0">
              <a:solidFill>
                <a:srgbClr val="000000"/>
              </a:solidFill>
              <a:latin typeface="Arial"/>
              <a:cs typeface="Arial"/>
            </a:endParaRPr>
          </a:p>
        </p:txBody>
      </p:sp>
      <p:sp>
        <p:nvSpPr>
          <p:cNvPr id="2" name="Rectangle 1"/>
          <p:cNvSpPr/>
          <p:nvPr/>
        </p:nvSpPr>
        <p:spPr>
          <a:xfrm>
            <a:off x="381000" y="533400"/>
            <a:ext cx="2443298" cy="584775"/>
          </a:xfrm>
          <a:prstGeom prst="rect">
            <a:avLst/>
          </a:prstGeom>
        </p:spPr>
        <p:txBody>
          <a:bodyPr wrap="none">
            <a:spAutoFit/>
          </a:bodyPr>
          <a:lstStyle/>
          <a:p>
            <a:r>
              <a:rPr lang="en-US" sz="3200" b="1"/>
              <a:t>EXAMPLES</a:t>
            </a:r>
            <a:endParaRPr lang="en-US" sz="3200"/>
          </a:p>
        </p:txBody>
      </p:sp>
    </p:spTree>
    <p:extLst>
      <p:ext uri="{BB962C8B-B14F-4D97-AF65-F5344CB8AC3E}">
        <p14:creationId xmlns:p14="http://schemas.microsoft.com/office/powerpoint/2010/main" val="848695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pPr>
              <a:defRPr/>
            </a:pPr>
            <a:r>
              <a:rPr lang="en-US" sz="3000" b="1" dirty="0" smtClean="0">
                <a:ea typeface="ＭＳ Ｐゴシック" pitchFamily="34" charset="-128"/>
              </a:rPr>
              <a:t>Self Management: A promising component of effective and efficient PD support</a:t>
            </a:r>
          </a:p>
        </p:txBody>
      </p:sp>
      <p:sp>
        <p:nvSpPr>
          <p:cNvPr id="36867" name="Content Placeholder 2"/>
          <p:cNvSpPr>
            <a:spLocks noGrp="1"/>
          </p:cNvSpPr>
          <p:nvPr>
            <p:ph idx="1"/>
          </p:nvPr>
        </p:nvSpPr>
        <p:spPr/>
        <p:txBody>
          <a:bodyPr/>
          <a:lstStyle/>
          <a:p>
            <a:r>
              <a:rPr lang="en-US" sz="2800" b="1" dirty="0">
                <a:solidFill>
                  <a:srgbClr val="262673"/>
                </a:solidFill>
                <a:latin typeface="Arial" pitchFamily="-1" charset="0"/>
                <a:ea typeface="Arial" pitchFamily="-1" charset="0"/>
                <a:cs typeface="Arial" pitchFamily="-1" charset="0"/>
              </a:rPr>
              <a:t>Self-management: </a:t>
            </a:r>
            <a:r>
              <a:rPr lang="en-US" sz="2800" dirty="0">
                <a:latin typeface="Arial" pitchFamily="-1" charset="0"/>
                <a:ea typeface="Arial" pitchFamily="-1" charset="0"/>
                <a:cs typeface="Arial" pitchFamily="-1" charset="0"/>
              </a:rPr>
              <a:t>Individuals manage their own behavior in the same manner as they manage anyone else’s—“through the manipulation of variables of which behavior is a function” (</a:t>
            </a:r>
            <a:r>
              <a:rPr lang="en-US" sz="2800" dirty="0" err="1">
                <a:latin typeface="Arial" pitchFamily="-1" charset="0"/>
                <a:ea typeface="Arial" pitchFamily="-1" charset="0"/>
                <a:cs typeface="Arial" pitchFamily="-1" charset="0"/>
              </a:rPr>
              <a:t>Skiner</a:t>
            </a:r>
            <a:r>
              <a:rPr lang="en-US" sz="2800" dirty="0">
                <a:latin typeface="Arial" pitchFamily="-1" charset="0"/>
                <a:ea typeface="Arial" pitchFamily="-1" charset="0"/>
                <a:cs typeface="Arial" pitchFamily="-1" charset="0"/>
              </a:rPr>
              <a:t>, 1953, </a:t>
            </a:r>
            <a:r>
              <a:rPr lang="en-US" sz="2800" dirty="0" err="1">
                <a:latin typeface="Arial" pitchFamily="-1" charset="0"/>
                <a:ea typeface="Arial" pitchFamily="-1" charset="0"/>
                <a:cs typeface="Arial" pitchFamily="-1" charset="0"/>
              </a:rPr>
              <a:t>p</a:t>
            </a:r>
            <a:r>
              <a:rPr lang="en-US" sz="2800" dirty="0">
                <a:latin typeface="Arial" pitchFamily="-1" charset="0"/>
                <a:ea typeface="Arial" pitchFamily="-1" charset="0"/>
                <a:cs typeface="Arial" pitchFamily="-1" charset="0"/>
              </a:rPr>
              <a:t>.  228).  </a:t>
            </a:r>
          </a:p>
          <a:p>
            <a:pPr lvl="1"/>
            <a:r>
              <a:rPr lang="en-US" sz="2400" dirty="0">
                <a:latin typeface="Arial" pitchFamily="-1" charset="0"/>
                <a:ea typeface="Arial" pitchFamily="-1" charset="0"/>
                <a:cs typeface="Arial" pitchFamily="-1" charset="0"/>
              </a:rPr>
              <a:t>Self-manipulation of antecedents</a:t>
            </a:r>
          </a:p>
          <a:p>
            <a:pPr lvl="1"/>
            <a:r>
              <a:rPr lang="en-US" sz="2400" dirty="0">
                <a:latin typeface="Arial" pitchFamily="-1" charset="0"/>
                <a:ea typeface="Arial" pitchFamily="-1" charset="0"/>
                <a:cs typeface="Arial" pitchFamily="-1" charset="0"/>
              </a:rPr>
              <a:t>Engaging in other (self-management) behaviors to affect probability of target behaviors</a:t>
            </a:r>
          </a:p>
          <a:p>
            <a:pPr lvl="1"/>
            <a:r>
              <a:rPr lang="en-US" sz="2400" dirty="0">
                <a:latin typeface="Arial" pitchFamily="-1" charset="0"/>
                <a:ea typeface="Arial" pitchFamily="-1" charset="0"/>
                <a:cs typeface="Arial" pitchFamily="-1" charset="0"/>
              </a:rPr>
              <a:t>Self-monitoring and self-evaluation</a:t>
            </a:r>
          </a:p>
          <a:p>
            <a:pPr lvl="1"/>
            <a:r>
              <a:rPr lang="en-US" sz="2400" dirty="0">
                <a:latin typeface="Arial" pitchFamily="-1" charset="0"/>
                <a:ea typeface="Arial" pitchFamily="-1" charset="0"/>
                <a:cs typeface="Arial" pitchFamily="-1" charset="0"/>
              </a:rPr>
              <a:t>Self-manipulation of consequences (e.g., self-reinforcement)</a:t>
            </a:r>
          </a:p>
          <a:p>
            <a:endParaRPr lang="en-US" sz="2800" dirty="0">
              <a:latin typeface="Arial" pitchFamily="-1" charset="0"/>
              <a:ea typeface="Arial" pitchFamily="-1" charset="0"/>
              <a:cs typeface="Arial" pitchFamily="-1" charset="0"/>
            </a:endParaRPr>
          </a:p>
        </p:txBody>
      </p:sp>
    </p:spTree>
    <p:extLst>
      <p:ext uri="{BB962C8B-B14F-4D97-AF65-F5344CB8AC3E}">
        <p14:creationId xmlns:p14="http://schemas.microsoft.com/office/powerpoint/2010/main" val="15639766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pic>
        <p:nvPicPr>
          <p:cNvPr id="40962" name="Picture 9" descr="PBIS Logo"/>
          <p:cNvPicPr>
            <a:picLocks noChangeAspect="1" noChangeArrowheads="1"/>
          </p:cNvPicPr>
          <p:nvPr/>
        </p:nvPicPr>
        <p:blipFill>
          <a:blip r:embed="rId2"/>
          <a:srcRect/>
          <a:stretch>
            <a:fillRect/>
          </a:stretch>
        </p:blipFill>
        <p:spPr bwMode="auto">
          <a:xfrm>
            <a:off x="0" y="6361113"/>
            <a:ext cx="1752600" cy="496887"/>
          </a:xfrm>
          <a:prstGeom prst="rect">
            <a:avLst/>
          </a:prstGeom>
          <a:noFill/>
          <a:ln w="9525">
            <a:noFill/>
            <a:miter lim="800000"/>
            <a:headEnd/>
            <a:tailEnd/>
          </a:ln>
        </p:spPr>
      </p:pic>
      <p:sp>
        <p:nvSpPr>
          <p:cNvPr id="40963" name="Title 1"/>
          <p:cNvSpPr>
            <a:spLocks noGrp="1"/>
          </p:cNvSpPr>
          <p:nvPr>
            <p:ph type="title"/>
          </p:nvPr>
        </p:nvSpPr>
        <p:spPr>
          <a:xfrm>
            <a:off x="457200" y="274638"/>
            <a:ext cx="8229600" cy="1401762"/>
          </a:xfrm>
          <a:solidFill>
            <a:srgbClr val="D1D1F0">
              <a:alpha val="50195"/>
            </a:srgbClr>
          </a:solidFill>
        </p:spPr>
        <p:txBody>
          <a:bodyPr/>
          <a:lstStyle/>
          <a:p>
            <a:r>
              <a:rPr lang="en-US" smtClean="0">
                <a:ea typeface="ＭＳ Ｐゴシック" pitchFamily="34" charset="-128"/>
                <a:cs typeface="ＭＳ Ｐゴシック" pitchFamily="34" charset="-128"/>
              </a:rPr>
              <a:t>What does our initial research on self-management indicate?</a:t>
            </a:r>
          </a:p>
        </p:txBody>
      </p:sp>
      <p:sp>
        <p:nvSpPr>
          <p:cNvPr id="40964" name="Content Placeholder 2"/>
          <p:cNvSpPr>
            <a:spLocks noGrp="1"/>
          </p:cNvSpPr>
          <p:nvPr>
            <p:ph idx="1"/>
          </p:nvPr>
        </p:nvSpPr>
        <p:spPr>
          <a:xfrm>
            <a:off x="381000" y="1219200"/>
            <a:ext cx="8305800" cy="5181600"/>
          </a:xfrm>
        </p:spPr>
        <p:txBody>
          <a:bodyPr/>
          <a:lstStyle/>
          <a:p>
            <a:endParaRPr lang="en-US" sz="2400" dirty="0" smtClean="0">
              <a:latin typeface="Arial" pitchFamily="-1" charset="0"/>
              <a:ea typeface="ＭＳ Ｐゴシック" pitchFamily="34" charset="-128"/>
              <a:cs typeface="ＭＳ Ｐゴシック" pitchFamily="34" charset="-128"/>
            </a:endParaRPr>
          </a:p>
          <a:p>
            <a:r>
              <a:rPr lang="en-US" sz="2400" dirty="0" smtClean="0">
                <a:latin typeface="Arial" pitchFamily="-1" charset="0"/>
                <a:ea typeface="ＭＳ Ｐゴシック" pitchFamily="34" charset="-128"/>
                <a:cs typeface="ＭＳ Ｐゴシック" pitchFamily="34" charset="-128"/>
              </a:rPr>
              <a:t>Across three studies, we’ve found that self-management with email coaching prompts resulted in desired initial increases in specific classroom management skills across teachers.  </a:t>
            </a:r>
            <a:r>
              <a:rPr lang="en-US" sz="2400" dirty="0" smtClean="0">
                <a:solidFill>
                  <a:schemeClr val="bg1">
                    <a:lumMod val="50000"/>
                  </a:schemeClr>
                </a:solidFill>
                <a:latin typeface="Arial" pitchFamily="-1" charset="0"/>
                <a:ea typeface="ＭＳ Ｐゴシック" pitchFamily="34" charset="-128"/>
                <a:cs typeface="ＭＳ Ｐゴシック" pitchFamily="34" charset="-128"/>
              </a:rPr>
              <a:t>We are still working to enhance maintenance and generalization of effects.</a:t>
            </a:r>
          </a:p>
          <a:p>
            <a:pPr>
              <a:buFontTx/>
              <a:buNone/>
            </a:pPr>
            <a:r>
              <a:rPr lang="en-US" sz="2400" dirty="0" smtClean="0">
                <a:solidFill>
                  <a:srgbClr val="7575D1"/>
                </a:solidFill>
                <a:ea typeface="ＭＳ Ｐゴシック" pitchFamily="34" charset="-128"/>
                <a:cs typeface="ＭＳ Ｐゴシック" pitchFamily="34" charset="-128"/>
              </a:rPr>
              <a:t>	</a:t>
            </a:r>
            <a:r>
              <a:rPr lang="en-US" sz="2000" dirty="0" smtClean="0">
                <a:solidFill>
                  <a:srgbClr val="7F7F7F"/>
                </a:solidFill>
                <a:ea typeface="ＭＳ Ｐゴシック" pitchFamily="34" charset="-128"/>
                <a:cs typeface="ＭＳ Ｐゴシック" pitchFamily="34" charset="-128"/>
              </a:rPr>
              <a:t>(Simonsen, Freeman, Dooley, Maddock, &amp; Kern, 2017)</a:t>
            </a:r>
          </a:p>
          <a:p>
            <a:pPr>
              <a:buFontTx/>
              <a:buNone/>
            </a:pPr>
            <a:endParaRPr lang="en-US" sz="1200" dirty="0" smtClean="0">
              <a:solidFill>
                <a:srgbClr val="7F7F7F"/>
              </a:solidFill>
              <a:ea typeface="ＭＳ Ｐゴシック" pitchFamily="34" charset="-128"/>
              <a:cs typeface="ＭＳ Ｐゴシック" pitchFamily="34" charset="-128"/>
            </a:endParaRPr>
          </a:p>
          <a:p>
            <a:endParaRPr lang="en-US" sz="2400" dirty="0" smtClean="0">
              <a:latin typeface="Arial" pitchFamily="-1" charset="0"/>
              <a:ea typeface="ＭＳ Ｐゴシック" pitchFamily="34" charset="-128"/>
              <a:cs typeface="ＭＳ Ｐゴシック" pitchFamily="34" charset="-128"/>
            </a:endParaRPr>
          </a:p>
          <a:p>
            <a:endParaRPr lang="en-US" sz="1200" dirty="0" smtClean="0">
              <a:latin typeface="Arial" pitchFamily="-1" charset="0"/>
              <a:ea typeface="ＭＳ Ｐゴシック" pitchFamily="34" charset="-128"/>
              <a:cs typeface="ＭＳ Ｐゴシック" pitchFamily="34" charset="-128"/>
            </a:endParaRPr>
          </a:p>
          <a:p>
            <a:pPr>
              <a:buFontTx/>
              <a:buNone/>
            </a:pPr>
            <a:endParaRPr lang="en-US" sz="2400" dirty="0" smtClean="0">
              <a:ea typeface="ＭＳ Ｐゴシック" pitchFamily="34" charset="-128"/>
              <a:cs typeface="ＭＳ Ｐゴシック" pitchFamily="34" charset="-128"/>
            </a:endParaRPr>
          </a:p>
          <a:p>
            <a:endParaRPr lang="en-US" sz="2400" dirty="0" smtClean="0">
              <a:latin typeface="Arial" pitchFamily="-1" charset="0"/>
              <a:ea typeface="ＭＳ Ｐゴシック" pitchFamily="34" charset="-128"/>
              <a:cs typeface="ＭＳ Ｐゴシック" pitchFamily="34" charset="-128"/>
            </a:endParaRPr>
          </a:p>
          <a:p>
            <a:pPr lvl="1"/>
            <a:endParaRPr lang="en-US" sz="800" b="1" dirty="0" smtClean="0">
              <a:solidFill>
                <a:srgbClr val="6B6BCF"/>
              </a:solidFill>
              <a:ea typeface="ＭＳ Ｐゴシック" pitchFamily="34" charset="-128"/>
              <a:cs typeface="ＭＳ Ｐゴシック" pitchFamily="34" charset="-128"/>
            </a:endParaRPr>
          </a:p>
          <a:p>
            <a:pPr lvl="1"/>
            <a:endParaRPr lang="en-US" sz="2000" dirty="0" smtClean="0">
              <a:solidFill>
                <a:srgbClr val="7575D1"/>
              </a:solidFill>
            </a:endParaRPr>
          </a:p>
          <a:p>
            <a:pPr lvl="1"/>
            <a:endParaRPr lang="en-US" sz="2400" dirty="0" smtClean="0"/>
          </a:p>
        </p:txBody>
      </p:sp>
      <p:pic>
        <p:nvPicPr>
          <p:cNvPr id="22533" name="Picture 4"/>
          <p:cNvPicPr>
            <a:picLocks noChangeAspect="1"/>
          </p:cNvPicPr>
          <p:nvPr/>
        </p:nvPicPr>
        <p:blipFill>
          <a:blip r:embed="rId3"/>
          <a:srcRect/>
          <a:stretch>
            <a:fillRect/>
          </a:stretch>
        </p:blipFill>
        <p:spPr bwMode="auto">
          <a:xfrm>
            <a:off x="-76200" y="3810000"/>
            <a:ext cx="1676400" cy="1676400"/>
          </a:xfrm>
          <a:prstGeom prst="rect">
            <a:avLst/>
          </a:prstGeom>
          <a:noFill/>
          <a:ln w="9525">
            <a:noFill/>
            <a:miter lim="800000"/>
            <a:headEnd/>
            <a:tailEnd/>
          </a:ln>
        </p:spPr>
      </p:pic>
      <p:sp>
        <p:nvSpPr>
          <p:cNvPr id="6" name="Rounded Rectangle 5"/>
          <p:cNvSpPr/>
          <p:nvPr/>
        </p:nvSpPr>
        <p:spPr>
          <a:xfrm>
            <a:off x="1706880" y="3200400"/>
            <a:ext cx="5334000" cy="3657600"/>
          </a:xfrm>
          <a:prstGeom prst="roundRect">
            <a:avLst/>
          </a:prstGeom>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marL="625475" lvl="1" indent="-168275">
              <a:defRPr/>
            </a:pPr>
            <a:r>
              <a:rPr lang="en-US" sz="2000" b="1" dirty="0" smtClean="0">
                <a:solidFill>
                  <a:srgbClr val="000000"/>
                </a:solidFill>
                <a:latin typeface="Arial" pitchFamily="-83" charset="0"/>
                <a:ea typeface="ＭＳ Ｐゴシック" pitchFamily="34" charset="-128"/>
                <a:cs typeface="ＭＳ Ｐゴシック" pitchFamily="34" charset="-128"/>
              </a:rPr>
              <a:t>Teachers…</a:t>
            </a:r>
          </a:p>
          <a:p>
            <a:pPr marL="625475" lvl="1" indent="-168275">
              <a:buFont typeface="Arial" pitchFamily="-83" charset="0"/>
              <a:buChar char="•"/>
              <a:defRPr/>
            </a:pPr>
            <a:endParaRPr lang="en-US" sz="2000" dirty="0" smtClean="0">
              <a:solidFill>
                <a:srgbClr val="000000"/>
              </a:solidFill>
              <a:latin typeface="Arial" pitchFamily="-83" charset="0"/>
              <a:ea typeface="ＭＳ Ｐゴシック" pitchFamily="34" charset="-128"/>
              <a:cs typeface="ＭＳ Ｐゴシック" pitchFamily="34" charset="-128"/>
            </a:endParaRPr>
          </a:p>
          <a:p>
            <a:pPr marL="625475" lvl="1" indent="-168275">
              <a:buFont typeface="Arial" pitchFamily="-83" charset="0"/>
              <a:buChar char="•"/>
              <a:defRPr/>
            </a:pPr>
            <a:r>
              <a:rPr lang="en-US" sz="2000" dirty="0">
                <a:solidFill>
                  <a:srgbClr val="000000"/>
                </a:solidFill>
                <a:latin typeface="Arial" pitchFamily="-83" charset="0"/>
                <a:ea typeface="ＭＳ Ｐゴシック" pitchFamily="34" charset="-128"/>
                <a:cs typeface="ＭＳ Ｐゴシック" pitchFamily="34" charset="-128"/>
              </a:rPr>
              <a:t>Set a </a:t>
            </a:r>
            <a:r>
              <a:rPr lang="en-US" sz="2000" b="1" dirty="0">
                <a:solidFill>
                  <a:srgbClr val="000000"/>
                </a:solidFill>
                <a:latin typeface="Arial" pitchFamily="-83" charset="0"/>
                <a:ea typeface="ＭＳ Ｐゴシック" pitchFamily="34" charset="-128"/>
                <a:cs typeface="ＭＳ Ｐゴシック" pitchFamily="34" charset="-128"/>
              </a:rPr>
              <a:t>goal </a:t>
            </a:r>
            <a:r>
              <a:rPr lang="en-US" sz="2000" dirty="0">
                <a:solidFill>
                  <a:srgbClr val="000000"/>
                </a:solidFill>
                <a:latin typeface="Arial" pitchFamily="-83" charset="0"/>
                <a:ea typeface="ＭＳ Ｐゴシック" pitchFamily="34" charset="-128"/>
                <a:cs typeface="ＭＳ Ｐゴシック" pitchFamily="34" charset="-128"/>
              </a:rPr>
              <a:t>(criterion for self-reinforcement)</a:t>
            </a:r>
          </a:p>
          <a:p>
            <a:pPr marL="625475" lvl="1" indent="-168275">
              <a:buFont typeface="Arial" pitchFamily="-83" charset="0"/>
              <a:buChar char="•"/>
              <a:defRPr/>
            </a:pPr>
            <a:r>
              <a:rPr lang="en-US" sz="2000" b="1" dirty="0">
                <a:solidFill>
                  <a:srgbClr val="000000"/>
                </a:solidFill>
                <a:latin typeface="Arial" pitchFamily="-83" charset="0"/>
                <a:ea typeface="ＭＳ Ｐゴシック" pitchFamily="34" charset="-128"/>
                <a:cs typeface="ＭＳ Ｐゴシック" pitchFamily="34" charset="-128"/>
              </a:rPr>
              <a:t>Self-monitored </a:t>
            </a:r>
            <a:r>
              <a:rPr lang="en-US" sz="2000" dirty="0">
                <a:solidFill>
                  <a:srgbClr val="000000"/>
                </a:solidFill>
                <a:latin typeface="Arial" pitchFamily="-83" charset="0"/>
                <a:ea typeface="ＭＳ Ｐゴシック" pitchFamily="34" charset="-128"/>
                <a:cs typeface="ＭＳ Ｐゴシック" pitchFamily="34" charset="-128"/>
              </a:rPr>
              <a:t>daily</a:t>
            </a:r>
          </a:p>
          <a:p>
            <a:pPr marL="625475" lvl="1" indent="-168275">
              <a:buFont typeface="Arial" pitchFamily="-83" charset="0"/>
              <a:buChar char="•"/>
              <a:defRPr/>
            </a:pPr>
            <a:r>
              <a:rPr lang="en-US" sz="2000" dirty="0">
                <a:solidFill>
                  <a:srgbClr val="000000"/>
                </a:solidFill>
                <a:latin typeface="Arial" pitchFamily="-83" charset="0"/>
                <a:ea typeface="ＭＳ Ｐゴシック" pitchFamily="34" charset="-128"/>
                <a:cs typeface="ＭＳ Ｐゴシック" pitchFamily="34" charset="-128"/>
              </a:rPr>
              <a:t>Entered data into an Excel </a:t>
            </a:r>
            <a:r>
              <a:rPr lang="en-US" sz="2000" b="1" dirty="0">
                <a:solidFill>
                  <a:srgbClr val="000000"/>
                </a:solidFill>
                <a:latin typeface="Arial" pitchFamily="-83" charset="0"/>
                <a:ea typeface="ＭＳ Ｐゴシック" pitchFamily="34" charset="-128"/>
                <a:cs typeface="ＭＳ Ｐゴシック" pitchFamily="34" charset="-128"/>
              </a:rPr>
              <a:t>Spreadsheet</a:t>
            </a:r>
            <a:r>
              <a:rPr lang="en-US" sz="2000" dirty="0">
                <a:solidFill>
                  <a:srgbClr val="000000"/>
                </a:solidFill>
                <a:latin typeface="Arial" pitchFamily="-83" charset="0"/>
                <a:ea typeface="ＭＳ Ｐゴシック" pitchFamily="34" charset="-128"/>
                <a:cs typeface="ＭＳ Ｐゴシック" pitchFamily="34" charset="-128"/>
              </a:rPr>
              <a:t>, which automatically graphed daily praise rates relative to goal</a:t>
            </a:r>
          </a:p>
          <a:p>
            <a:pPr marL="625475" lvl="1" indent="-168275">
              <a:buFont typeface="Arial" pitchFamily="-83" charset="0"/>
              <a:buChar char="•"/>
              <a:defRPr/>
            </a:pPr>
            <a:r>
              <a:rPr lang="en-US" sz="2000" b="1" dirty="0">
                <a:solidFill>
                  <a:srgbClr val="000000"/>
                </a:solidFill>
                <a:latin typeface="Arial" pitchFamily="-83" charset="0"/>
                <a:ea typeface="ＭＳ Ｐゴシック" pitchFamily="34" charset="-128"/>
                <a:cs typeface="ＭＳ Ｐゴシック" pitchFamily="34" charset="-128"/>
              </a:rPr>
              <a:t>Self-evaluated </a:t>
            </a:r>
            <a:r>
              <a:rPr lang="en-US" sz="2000" dirty="0">
                <a:solidFill>
                  <a:srgbClr val="000000"/>
                </a:solidFill>
                <a:latin typeface="Arial" pitchFamily="-83" charset="0"/>
                <a:ea typeface="ＭＳ Ｐゴシック" pitchFamily="34" charset="-128"/>
                <a:cs typeface="ＭＳ Ｐゴシック" pitchFamily="34" charset="-128"/>
              </a:rPr>
              <a:t>and </a:t>
            </a:r>
            <a:r>
              <a:rPr lang="en-US" sz="2000" b="1" dirty="0">
                <a:solidFill>
                  <a:srgbClr val="000000"/>
                </a:solidFill>
                <a:latin typeface="Arial" pitchFamily="-83" charset="0"/>
                <a:ea typeface="ＭＳ Ｐゴシック" pitchFamily="34" charset="-128"/>
                <a:cs typeface="ＭＳ Ｐゴシック" pitchFamily="34" charset="-128"/>
              </a:rPr>
              <a:t>self-reinforced </a:t>
            </a:r>
          </a:p>
          <a:p>
            <a:pPr marL="625475" lvl="1" indent="-168275">
              <a:buFont typeface="Arial" pitchFamily="-83" charset="0"/>
              <a:buChar char="•"/>
              <a:defRPr/>
            </a:pPr>
            <a:r>
              <a:rPr lang="en-US" sz="2000" dirty="0">
                <a:solidFill>
                  <a:srgbClr val="000000"/>
                </a:solidFill>
                <a:latin typeface="Arial" pitchFamily="-83" charset="0"/>
                <a:ea typeface="ＭＳ Ｐゴシック" pitchFamily="34" charset="-128"/>
                <a:cs typeface="ＭＳ Ｐゴシック" pitchFamily="34" charset="-128"/>
              </a:rPr>
              <a:t>Received </a:t>
            </a:r>
            <a:r>
              <a:rPr lang="en-US" sz="2000" b="1" dirty="0">
                <a:solidFill>
                  <a:srgbClr val="000000"/>
                </a:solidFill>
                <a:latin typeface="Arial" pitchFamily="-83" charset="0"/>
                <a:ea typeface="ＭＳ Ｐゴシック" pitchFamily="34" charset="-128"/>
                <a:cs typeface="ＭＳ Ｐゴシック" pitchFamily="34" charset="-128"/>
              </a:rPr>
              <a:t>weekly email prompts </a:t>
            </a:r>
            <a:r>
              <a:rPr lang="en-US" sz="2000" dirty="0">
                <a:solidFill>
                  <a:srgbClr val="000000"/>
                </a:solidFill>
                <a:latin typeface="Arial" pitchFamily="-83" charset="0"/>
                <a:ea typeface="ＭＳ Ｐゴシック" pitchFamily="34" charset="-128"/>
                <a:cs typeface="ＭＳ Ｐゴシック" pitchFamily="34" charset="-128"/>
              </a:rPr>
              <a:t>to use specific praise and submit data</a:t>
            </a:r>
          </a:p>
        </p:txBody>
      </p:sp>
      <p:sp>
        <p:nvSpPr>
          <p:cNvPr id="9" name="Rectangle 8"/>
          <p:cNvSpPr/>
          <p:nvPr/>
        </p:nvSpPr>
        <p:spPr>
          <a:xfrm>
            <a:off x="7162800" y="3200400"/>
            <a:ext cx="19812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smtClean="0"/>
              <a:t>What did you say?  </a:t>
            </a:r>
            <a:endParaRPr lang="en-US" sz="2000" b="1" dirty="0"/>
          </a:p>
        </p:txBody>
      </p:sp>
      <p:sp>
        <p:nvSpPr>
          <p:cNvPr id="10" name="Rectangle 9"/>
          <p:cNvSpPr/>
          <p:nvPr/>
        </p:nvSpPr>
        <p:spPr>
          <a:xfrm>
            <a:off x="7162800" y="4648200"/>
            <a:ext cx="19812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smtClean="0"/>
              <a:t>Show you the data?  </a:t>
            </a:r>
            <a:endParaRPr lang="en-US" sz="2000" b="1" dirty="0"/>
          </a:p>
        </p:txBody>
      </p:sp>
      <p:sp>
        <p:nvSpPr>
          <p:cNvPr id="11" name="Rectangle 10"/>
          <p:cNvSpPr/>
          <p:nvPr/>
        </p:nvSpPr>
        <p:spPr>
          <a:xfrm>
            <a:off x="7162800" y="6096000"/>
            <a:ext cx="19812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smtClean="0"/>
              <a:t>OK!</a:t>
            </a:r>
            <a:endParaRPr lang="en-US" sz="2000" b="1" dirty="0"/>
          </a:p>
        </p:txBody>
      </p:sp>
    </p:spTree>
    <p:extLst>
      <p:ext uri="{BB962C8B-B14F-4D97-AF65-F5344CB8AC3E}">
        <p14:creationId xmlns:p14="http://schemas.microsoft.com/office/powerpoint/2010/main" val="1313201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fade">
                                      <p:cBhvr>
                                        <p:cTn id="7" dur="2000"/>
                                        <p:tgtEl>
                                          <p:spTgt spid="225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40964">
                                            <p:txEl>
                                              <p:pRg st="2" end="2"/>
                                            </p:txEl>
                                          </p:spTgt>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grpId="0" nodeType="afterEffect">
                                  <p:stCondLst>
                                    <p:cond delay="5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0"/>
                                        <p:tgtEl>
                                          <p:spTgt spid="9"/>
                                        </p:tgtEl>
                                      </p:cBhvr>
                                    </p:animEffect>
                                  </p:childTnLst>
                                </p:cTn>
                              </p:par>
                            </p:childTnLst>
                          </p:cTn>
                        </p:par>
                        <p:par>
                          <p:cTn id="17" fill="hold">
                            <p:stCondLst>
                              <p:cond delay="120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0"/>
                                        <p:tgtEl>
                                          <p:spTgt spid="10"/>
                                        </p:tgtEl>
                                      </p:cBhvr>
                                    </p:animEffect>
                                  </p:childTnLst>
                                </p:cTn>
                              </p:par>
                            </p:childTnLst>
                          </p:cTn>
                        </p:par>
                        <p:par>
                          <p:cTn id="21" fill="hold">
                            <p:stCondLst>
                              <p:cond delay="17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build="p"/>
      <p:bldP spid="6" grpId="0" animBg="1"/>
      <p:bldP spid="9"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graphicFrame>
        <p:nvGraphicFramePr>
          <p:cNvPr id="41986" name="Object 2"/>
          <p:cNvGraphicFramePr>
            <a:graphicFrameLocks noChangeAspect="1"/>
          </p:cNvGraphicFramePr>
          <p:nvPr>
            <p:extLst/>
          </p:nvPr>
        </p:nvGraphicFramePr>
        <p:xfrm>
          <a:off x="762000" y="-14288"/>
          <a:ext cx="7350125" cy="6643688"/>
        </p:xfrm>
        <a:graphic>
          <a:graphicData uri="http://schemas.openxmlformats.org/presentationml/2006/ole">
            <mc:AlternateContent xmlns:mc="http://schemas.openxmlformats.org/markup-compatibility/2006">
              <mc:Choice xmlns:v="urn:schemas-microsoft-com:vml" Requires="v">
                <p:oleObj spid="_x0000_s4169" name="Document" r:id="rId3" imgW="5943381" imgH="5371902" progId="Word.Document.12">
                  <p:link updateAutomatic="1"/>
                </p:oleObj>
              </mc:Choice>
              <mc:Fallback>
                <p:oleObj name="Document" r:id="rId3" imgW="5943381" imgH="5371902"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4288"/>
                        <a:ext cx="7350125" cy="664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41987" name="Rectangle 4"/>
          <p:cNvSpPr>
            <a:spLocks noChangeArrowheads="1"/>
          </p:cNvSpPr>
          <p:nvPr/>
        </p:nvSpPr>
        <p:spPr bwMode="auto">
          <a:xfrm>
            <a:off x="0" y="6503928"/>
            <a:ext cx="9144000" cy="400110"/>
          </a:xfrm>
          <a:prstGeom prst="rect">
            <a:avLst/>
          </a:prstGeom>
          <a:noFill/>
          <a:ln w="9525">
            <a:noFill/>
            <a:miter lim="800000"/>
            <a:headEnd/>
            <a:tailEnd/>
          </a:ln>
        </p:spPr>
        <p:txBody>
          <a:bodyPr anchor="b">
            <a:prstTxWarp prst="textNoShape">
              <a:avLst/>
            </a:prstTxWarp>
            <a:spAutoFit/>
          </a:bodyPr>
          <a:lstStyle/>
          <a:p>
            <a:pPr algn="r"/>
            <a:r>
              <a:rPr lang="en-US" sz="2000" dirty="0">
                <a:solidFill>
                  <a:schemeClr val="accent2">
                    <a:lumMod val="40000"/>
                    <a:lumOff val="60000"/>
                  </a:schemeClr>
                </a:solidFill>
              </a:rPr>
              <a:t>(Simonsen, Freeman, Dooley, Maddock, &amp; Kern, </a:t>
            </a:r>
            <a:r>
              <a:rPr lang="en-US" sz="2000" dirty="0" smtClean="0">
                <a:solidFill>
                  <a:schemeClr val="accent2">
                    <a:lumMod val="40000"/>
                    <a:lumOff val="60000"/>
                  </a:schemeClr>
                </a:solidFill>
              </a:rPr>
              <a:t>2017)</a:t>
            </a:r>
            <a:endParaRPr lang="en-US" sz="2000" dirty="0">
              <a:solidFill>
                <a:schemeClr val="accent2">
                  <a:lumMod val="40000"/>
                  <a:lumOff val="60000"/>
                </a:schemeClr>
              </a:solidFill>
            </a:endParaRPr>
          </a:p>
        </p:txBody>
      </p:sp>
      <p:cxnSp>
        <p:nvCxnSpPr>
          <p:cNvPr id="16" name="Straight Arrow Connector 15"/>
          <p:cNvCxnSpPr/>
          <p:nvPr/>
        </p:nvCxnSpPr>
        <p:spPr>
          <a:xfrm flipV="1">
            <a:off x="1447800" y="1447800"/>
            <a:ext cx="14478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895600" y="990600"/>
            <a:ext cx="3810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6781800" y="1219200"/>
            <a:ext cx="12954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6934200" y="3200400"/>
            <a:ext cx="12192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6781800" y="5105400"/>
            <a:ext cx="12192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447800" y="3657600"/>
            <a:ext cx="2438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038600" y="2819400"/>
            <a:ext cx="2743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5181600" y="4876800"/>
            <a:ext cx="1524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1524000" y="5334000"/>
            <a:ext cx="3505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8229600" y="762000"/>
            <a:ext cx="914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100% PND</a:t>
            </a:r>
            <a:endParaRPr lang="en-US" sz="2000" b="1" dirty="0">
              <a:solidFill>
                <a:schemeClr val="tx1"/>
              </a:solidFill>
              <a:latin typeface="Arial" charset="0"/>
              <a:ea typeface="Arial" charset="0"/>
              <a:cs typeface="Arial" charset="0"/>
            </a:endParaRPr>
          </a:p>
        </p:txBody>
      </p:sp>
      <p:sp>
        <p:nvSpPr>
          <p:cNvPr id="21" name="Rounded Rectangle 20"/>
          <p:cNvSpPr/>
          <p:nvPr/>
        </p:nvSpPr>
        <p:spPr>
          <a:xfrm>
            <a:off x="8229600" y="2438400"/>
            <a:ext cx="914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93% PND</a:t>
            </a:r>
            <a:endParaRPr lang="en-US" sz="2000" b="1" dirty="0">
              <a:solidFill>
                <a:schemeClr val="tx1"/>
              </a:solidFill>
              <a:latin typeface="Arial" charset="0"/>
              <a:ea typeface="Arial" charset="0"/>
              <a:cs typeface="Arial" charset="0"/>
            </a:endParaRPr>
          </a:p>
        </p:txBody>
      </p:sp>
      <p:sp>
        <p:nvSpPr>
          <p:cNvPr id="22" name="Rounded Rectangle 21"/>
          <p:cNvSpPr/>
          <p:nvPr/>
        </p:nvSpPr>
        <p:spPr>
          <a:xfrm>
            <a:off x="8229600" y="4495800"/>
            <a:ext cx="914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86% PND</a:t>
            </a:r>
            <a:endParaRPr lang="en-US" sz="2000" b="1" dirty="0">
              <a:solidFill>
                <a:schemeClr val="tx1"/>
              </a:solidFill>
              <a:latin typeface="Arial" charset="0"/>
              <a:ea typeface="Arial" charset="0"/>
              <a:cs typeface="Arial" charset="0"/>
            </a:endParaRPr>
          </a:p>
        </p:txBody>
      </p:sp>
      <p:sp>
        <p:nvSpPr>
          <p:cNvPr id="24" name="Rounded Rectangle 23"/>
          <p:cNvSpPr/>
          <p:nvPr/>
        </p:nvSpPr>
        <p:spPr>
          <a:xfrm>
            <a:off x="0" y="5791200"/>
            <a:ext cx="91440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Percent of non-overlapping data (PND) suggests that the intervention was effective (T1) or very effective (T2 and T3) for all teachers. </a:t>
            </a:r>
            <a:endParaRPr lang="en-US" sz="20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2826743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left)">
                                      <p:cBhvr>
                                        <p:cTn id="10" dur="500"/>
                                        <p:tgtEl>
                                          <p:spTgt spid="48"/>
                                        </p:tgtEl>
                                      </p:cBhvr>
                                    </p:animEffect>
                                  </p:childTnLst>
                                </p:cTn>
                              </p:par>
                              <p:par>
                                <p:cTn id="11" presetID="22" presetClass="entr" presetSubtype="8"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left)">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22" presetClass="entr" presetSubtype="8"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left)">
                                      <p:cBhvr>
                                        <p:cTn id="24" dur="500"/>
                                        <p:tgtEl>
                                          <p:spTgt spid="6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22" presetClass="entr" presetSubtype="8"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par>
                                <p:cTn id="33" presetID="22" presetClass="entr" presetSubtype="8"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20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0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20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pic>
        <p:nvPicPr>
          <p:cNvPr id="3" name="Picture 2"/>
          <p:cNvPicPr/>
          <p:nvPr/>
        </p:nvPicPr>
        <p:blipFill>
          <a:blip r:embed="rId2"/>
          <a:srcRect/>
          <a:stretch>
            <a:fillRect/>
          </a:stretch>
        </p:blipFill>
        <p:spPr bwMode="auto">
          <a:xfrm>
            <a:off x="685800" y="228600"/>
            <a:ext cx="7772400" cy="5791200"/>
          </a:xfrm>
          <a:prstGeom prst="rect">
            <a:avLst/>
          </a:prstGeom>
          <a:noFill/>
          <a:ln w="9525">
            <a:noFill/>
            <a:miter lim="800000"/>
            <a:headEnd/>
            <a:tailEnd/>
          </a:ln>
        </p:spPr>
      </p:pic>
      <p:cxnSp>
        <p:nvCxnSpPr>
          <p:cNvPr id="4" name="Straight Arrow Connector 3"/>
          <p:cNvCxnSpPr/>
          <p:nvPr/>
        </p:nvCxnSpPr>
        <p:spPr>
          <a:xfrm>
            <a:off x="1447800" y="1676400"/>
            <a:ext cx="1905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3429000" y="1447800"/>
            <a:ext cx="40386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447800" y="3429000"/>
            <a:ext cx="2514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114800" y="2590800"/>
            <a:ext cx="33528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257800" y="4953000"/>
            <a:ext cx="22098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447800" y="5105400"/>
            <a:ext cx="37338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8229600" y="762000"/>
            <a:ext cx="914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88% PND</a:t>
            </a:r>
            <a:endParaRPr lang="en-US" sz="2000" b="1" dirty="0">
              <a:solidFill>
                <a:schemeClr val="tx1"/>
              </a:solidFill>
              <a:latin typeface="Arial" charset="0"/>
              <a:ea typeface="Arial" charset="0"/>
              <a:cs typeface="Arial" charset="0"/>
            </a:endParaRPr>
          </a:p>
        </p:txBody>
      </p:sp>
      <p:sp>
        <p:nvSpPr>
          <p:cNvPr id="15" name="Rounded Rectangle 14"/>
          <p:cNvSpPr/>
          <p:nvPr/>
        </p:nvSpPr>
        <p:spPr>
          <a:xfrm>
            <a:off x="8229600" y="2438400"/>
            <a:ext cx="914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100% PND</a:t>
            </a:r>
            <a:endParaRPr lang="en-US" sz="2000" b="1" dirty="0">
              <a:solidFill>
                <a:schemeClr val="tx1"/>
              </a:solidFill>
              <a:latin typeface="Arial" charset="0"/>
              <a:ea typeface="Arial" charset="0"/>
              <a:cs typeface="Arial" charset="0"/>
            </a:endParaRPr>
          </a:p>
        </p:txBody>
      </p:sp>
      <p:sp>
        <p:nvSpPr>
          <p:cNvPr id="16" name="Rounded Rectangle 15"/>
          <p:cNvSpPr/>
          <p:nvPr/>
        </p:nvSpPr>
        <p:spPr>
          <a:xfrm>
            <a:off x="8229600" y="4495800"/>
            <a:ext cx="914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100% PND</a:t>
            </a:r>
            <a:endParaRPr lang="en-US" sz="2000" b="1" dirty="0">
              <a:solidFill>
                <a:schemeClr val="tx1"/>
              </a:solidFill>
              <a:latin typeface="Arial" charset="0"/>
              <a:ea typeface="Arial" charset="0"/>
              <a:cs typeface="Arial" charset="0"/>
            </a:endParaRPr>
          </a:p>
        </p:txBody>
      </p:sp>
      <p:sp>
        <p:nvSpPr>
          <p:cNvPr id="17" name="Rounded Rectangle 16"/>
          <p:cNvSpPr/>
          <p:nvPr/>
        </p:nvSpPr>
        <p:spPr>
          <a:xfrm>
            <a:off x="0" y="5791200"/>
            <a:ext cx="91440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Percent of non-overlapping data (PND) suggests that the intervention was effective (TG) or very effective (TJ and TH) for all teachers. </a:t>
            </a:r>
            <a:endParaRPr lang="en-US" sz="2000" b="1" dirty="0">
              <a:solidFill>
                <a:schemeClr val="tx1"/>
              </a:solidFill>
              <a:latin typeface="Arial" charset="0"/>
              <a:ea typeface="Arial" charset="0"/>
              <a:cs typeface="Arial" charset="0"/>
            </a:endParaRPr>
          </a:p>
        </p:txBody>
      </p:sp>
      <p:sp>
        <p:nvSpPr>
          <p:cNvPr id="18" name="Rectangle 4"/>
          <p:cNvSpPr>
            <a:spLocks noChangeArrowheads="1"/>
          </p:cNvSpPr>
          <p:nvPr/>
        </p:nvSpPr>
        <p:spPr bwMode="auto">
          <a:xfrm>
            <a:off x="0" y="6503928"/>
            <a:ext cx="9144000" cy="400110"/>
          </a:xfrm>
          <a:prstGeom prst="rect">
            <a:avLst/>
          </a:prstGeom>
          <a:noFill/>
          <a:ln w="9525">
            <a:noFill/>
            <a:miter lim="800000"/>
            <a:headEnd/>
            <a:tailEnd/>
          </a:ln>
        </p:spPr>
        <p:txBody>
          <a:bodyPr anchor="b">
            <a:prstTxWarp prst="textNoShape">
              <a:avLst/>
            </a:prstTxWarp>
            <a:spAutoFit/>
          </a:bodyPr>
          <a:lstStyle/>
          <a:p>
            <a:pPr algn="r"/>
            <a:r>
              <a:rPr lang="en-US" sz="2000" dirty="0">
                <a:solidFill>
                  <a:schemeClr val="accent2">
                    <a:lumMod val="40000"/>
                    <a:lumOff val="60000"/>
                  </a:schemeClr>
                </a:solidFill>
                <a:latin typeface="Arial" charset="0"/>
                <a:ea typeface="Arial" charset="0"/>
                <a:cs typeface="Arial" charset="0"/>
              </a:rPr>
              <a:t>(Simonsen, Freeman, Dooley, Maddock, &amp; Kern, </a:t>
            </a:r>
            <a:r>
              <a:rPr lang="en-US" sz="2000" dirty="0" smtClean="0">
                <a:solidFill>
                  <a:schemeClr val="accent2">
                    <a:lumMod val="40000"/>
                    <a:lumOff val="60000"/>
                  </a:schemeClr>
                </a:solidFill>
                <a:latin typeface="Arial" charset="0"/>
                <a:ea typeface="Arial" charset="0"/>
                <a:cs typeface="Arial" charset="0"/>
              </a:rPr>
              <a:t>2017)</a:t>
            </a:r>
            <a:endParaRPr lang="en-US" sz="2000" dirty="0">
              <a:solidFill>
                <a:schemeClr val="accent2">
                  <a:lumMod val="40000"/>
                  <a:lumOff val="60000"/>
                </a:schemeClr>
              </a:solidFill>
              <a:latin typeface="Arial" charset="0"/>
              <a:ea typeface="Arial" charset="0"/>
              <a:cs typeface="Arial" charset="0"/>
            </a:endParaRPr>
          </a:p>
        </p:txBody>
      </p:sp>
      <p:sp>
        <p:nvSpPr>
          <p:cNvPr id="12" name="Rectangle 11"/>
          <p:cNvSpPr/>
          <p:nvPr/>
        </p:nvSpPr>
        <p:spPr>
          <a:xfrm>
            <a:off x="0" y="-137160"/>
            <a:ext cx="9144000" cy="68580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4400" b="1" dirty="0" smtClean="0">
              <a:solidFill>
                <a:schemeClr val="tx1"/>
              </a:solidFill>
              <a:latin typeface="Arial" charset="0"/>
              <a:ea typeface="Arial" charset="0"/>
              <a:cs typeface="Arial" charset="0"/>
            </a:endParaRPr>
          </a:p>
          <a:p>
            <a:pPr algn="ctr"/>
            <a:endParaRPr lang="en-US" sz="4400" b="1" dirty="0" smtClean="0">
              <a:solidFill>
                <a:schemeClr val="tx1"/>
              </a:solidFill>
              <a:latin typeface="Arial" charset="0"/>
              <a:ea typeface="Arial" charset="0"/>
              <a:cs typeface="Arial" charset="0"/>
            </a:endParaRPr>
          </a:p>
          <a:p>
            <a:pPr algn="ctr"/>
            <a:r>
              <a:rPr lang="en-US" sz="4400" b="1" dirty="0" smtClean="0">
                <a:solidFill>
                  <a:schemeClr val="tx1"/>
                </a:solidFill>
                <a:latin typeface="Arial" charset="0"/>
                <a:ea typeface="Arial" charset="0"/>
                <a:cs typeface="Arial" charset="0"/>
              </a:rPr>
              <a:t>Then we replicated the prior study in a district with a few more challenges…</a:t>
            </a:r>
            <a:endParaRPr lang="en-US" sz="44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67657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0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492624"/>
          </a:xfrm>
          <a:solidFill>
            <a:schemeClr val="accent2">
              <a:lumMod val="20000"/>
              <a:lumOff val="80000"/>
            </a:schemeClr>
          </a:solidFill>
        </p:spPr>
        <p:txBody>
          <a:bodyPr/>
          <a:lstStyle/>
          <a:p>
            <a:r>
              <a:rPr lang="en-US" dirty="0" smtClean="0"/>
              <a:t>We’ve now tested the targeted-PD approach with:</a:t>
            </a:r>
            <a:endParaRPr lang="en-US" dirty="0"/>
          </a:p>
        </p:txBody>
      </p:sp>
      <p:sp>
        <p:nvSpPr>
          <p:cNvPr id="3" name="Content Placeholder 2"/>
          <p:cNvSpPr>
            <a:spLocks noGrp="1"/>
          </p:cNvSpPr>
          <p:nvPr>
            <p:ph idx="1"/>
          </p:nvPr>
        </p:nvSpPr>
        <p:spPr>
          <a:xfrm>
            <a:off x="549275" y="1828800"/>
            <a:ext cx="8042276" cy="4419600"/>
          </a:xfrm>
        </p:spPr>
        <p:txBody>
          <a:bodyPr>
            <a:noAutofit/>
          </a:bodyPr>
          <a:lstStyle/>
          <a:p>
            <a:r>
              <a:rPr lang="en-US" sz="2400" b="1" dirty="0" smtClean="0"/>
              <a:t>…more teachers: 16 Teachers </a:t>
            </a:r>
            <a:r>
              <a:rPr lang="en-US" sz="2400" dirty="0" smtClean="0"/>
              <a:t>across two schools</a:t>
            </a:r>
          </a:p>
          <a:p>
            <a:r>
              <a:rPr lang="en-US" sz="2400" b="1" dirty="0" smtClean="0"/>
              <a:t>…more skills: </a:t>
            </a:r>
          </a:p>
          <a:p>
            <a:pPr lvl="1"/>
            <a:r>
              <a:rPr lang="en-US" sz="2000" dirty="0" smtClean="0"/>
              <a:t>specific praise, </a:t>
            </a:r>
          </a:p>
          <a:p>
            <a:pPr lvl="1"/>
            <a:r>
              <a:rPr lang="en-US" sz="2000" dirty="0" smtClean="0"/>
              <a:t>prompts for social behavior, and </a:t>
            </a:r>
          </a:p>
          <a:p>
            <a:pPr lvl="1"/>
            <a:r>
              <a:rPr lang="en-US" sz="2000" dirty="0" smtClean="0"/>
              <a:t>academic opportunities to respond (OTRs)</a:t>
            </a:r>
          </a:p>
          <a:p>
            <a:r>
              <a:rPr lang="en-US" sz="2400" dirty="0" smtClean="0"/>
              <a:t>…</a:t>
            </a:r>
            <a:r>
              <a:rPr lang="en-US" sz="2400" b="1" dirty="0" smtClean="0"/>
              <a:t>a group experimental design</a:t>
            </a:r>
            <a:r>
              <a:rPr lang="en-US" sz="2400" dirty="0" smtClean="0"/>
              <a:t>: counter-balanced </a:t>
            </a:r>
            <a:r>
              <a:rPr lang="en-US" sz="2400" b="1" dirty="0" smtClean="0"/>
              <a:t>interrupted time series </a:t>
            </a:r>
            <a:r>
              <a:rPr lang="en-US" sz="2400" dirty="0" smtClean="0"/>
              <a:t>design</a:t>
            </a:r>
          </a:p>
          <a:p>
            <a:pPr lvl="1"/>
            <a:r>
              <a:rPr lang="en-US" sz="2000" b="1" dirty="0" smtClean="0"/>
              <a:t>Randomly assigned </a:t>
            </a:r>
            <a:r>
              <a:rPr lang="en-US" sz="2000" dirty="0" smtClean="0"/>
              <a:t>to one of two cohorts</a:t>
            </a:r>
          </a:p>
          <a:p>
            <a:pPr lvl="1"/>
            <a:r>
              <a:rPr lang="en-US" sz="2000" dirty="0" smtClean="0"/>
              <a:t>Collected </a:t>
            </a:r>
            <a:r>
              <a:rPr lang="en-US" sz="2000" b="1" dirty="0" smtClean="0"/>
              <a:t>data </a:t>
            </a:r>
            <a:r>
              <a:rPr lang="en-US" sz="2000" dirty="0" smtClean="0"/>
              <a:t>before and after each skill-focused training</a:t>
            </a:r>
          </a:p>
          <a:p>
            <a:r>
              <a:rPr lang="is-IS" sz="2400" dirty="0" smtClean="0"/>
              <a:t>…a</a:t>
            </a:r>
            <a:r>
              <a:rPr lang="en-US" sz="2400" dirty="0" err="1" smtClean="0"/>
              <a:t>nd</a:t>
            </a:r>
            <a:r>
              <a:rPr lang="en-US" sz="2400" dirty="0" smtClean="0"/>
              <a:t> we’ve now replicated again with </a:t>
            </a:r>
            <a:r>
              <a:rPr lang="en-US" sz="2400" b="1" dirty="0" smtClean="0"/>
              <a:t>natural implementers</a:t>
            </a:r>
            <a:endParaRPr lang="en-US" sz="2400" dirty="0" smtClean="0"/>
          </a:p>
          <a:p>
            <a:pPr>
              <a:buNone/>
            </a:pPr>
            <a:r>
              <a:rPr lang="en-US" sz="2600" b="1" dirty="0" smtClean="0">
                <a:solidFill>
                  <a:schemeClr val="accent2">
                    <a:lumMod val="60000"/>
                    <a:lumOff val="40000"/>
                  </a:schemeClr>
                </a:solidFill>
              </a:rPr>
              <a:t>Let’s walk through what that actually looked like</a:t>
            </a:r>
          </a:p>
          <a:p>
            <a:pPr lvl="3"/>
            <a:endParaRPr lang="en-US" sz="2400" dirty="0" smtClean="0"/>
          </a:p>
          <a:p>
            <a:pPr lvl="3">
              <a:buNone/>
            </a:pPr>
            <a:endParaRPr lang="en-US" sz="2400" dirty="0"/>
          </a:p>
        </p:txBody>
      </p:sp>
    </p:spTree>
    <p:extLst>
      <p:ext uri="{BB962C8B-B14F-4D97-AF65-F5344CB8AC3E}">
        <p14:creationId xmlns:p14="http://schemas.microsoft.com/office/powerpoint/2010/main" val="682655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8" name="AutoShape 122"/>
          <p:cNvSpPr>
            <a:spLocks noChangeArrowheads="1"/>
          </p:cNvSpPr>
          <p:nvPr/>
        </p:nvSpPr>
        <p:spPr bwMode="auto">
          <a:xfrm>
            <a:off x="1028481" y="1018030"/>
            <a:ext cx="1004004" cy="965835"/>
          </a:xfrm>
          <a:prstGeom prst="roundRect">
            <a:avLst>
              <a:gd name="adj" fmla="val 16667"/>
            </a:avLst>
          </a:prstGeom>
          <a:solidFill>
            <a:srgbClr val="FDE9D9"/>
          </a:solidFill>
          <a:ln w="19050">
            <a:solidFill>
              <a:srgbClr val="E36C0A"/>
            </a:solidFill>
            <a:round/>
            <a:headEnd/>
            <a:tailEnd/>
          </a:ln>
          <a:effectLst>
            <a:outerShdw blurRad="63500" dist="26940" dir="5400000" algn="ctr" rotWithShape="0">
              <a:srgbClr val="000000">
                <a:alpha val="35001"/>
              </a:srgbClr>
            </a:outerShdw>
          </a:effectLst>
        </p:spPr>
        <p:txBody>
          <a:bodyPr vert="horz" wrap="square" lIns="0" tIns="0" rIns="0" bIns="0" numCol="1" anchor="ctr" anchorCtr="0" compatLnSpc="1">
            <a:prstTxWarp prst="textNoShape">
              <a:avLst/>
            </a:prstTxWarp>
          </a:bodyPr>
          <a:lstStyle/>
          <a:p>
            <a:pPr algn="ctr"/>
            <a:r>
              <a:rPr lang="en-US" dirty="0" smtClean="0">
                <a:solidFill>
                  <a:srgbClr val="000000"/>
                </a:solidFill>
                <a:latin typeface="Cambria" charset="0"/>
                <a:ea typeface="Times New Roman" pitchFamily="-65" charset="0"/>
              </a:rPr>
              <a:t>Data</a:t>
            </a:r>
            <a:endParaRPr lang="en-US" dirty="0">
              <a:solidFill>
                <a:srgbClr val="000000"/>
              </a:solidFill>
              <a:latin typeface="Times New Roman" pitchFamily="-65" charset="0"/>
              <a:ea typeface="Times New Roman" pitchFamily="-65" charset="0"/>
            </a:endParaRPr>
          </a:p>
        </p:txBody>
      </p:sp>
      <p:sp>
        <p:nvSpPr>
          <p:cNvPr id="9" name="AutoShape 123"/>
          <p:cNvSpPr>
            <a:spLocks noChangeArrowheads="1"/>
          </p:cNvSpPr>
          <p:nvPr/>
        </p:nvSpPr>
        <p:spPr bwMode="auto">
          <a:xfrm>
            <a:off x="2043673" y="1018030"/>
            <a:ext cx="1004592" cy="965835"/>
          </a:xfrm>
          <a:prstGeom prst="roundRect">
            <a:avLst>
              <a:gd name="adj" fmla="val 16667"/>
            </a:avLst>
          </a:prstGeom>
          <a:solidFill>
            <a:srgbClr val="E5DFEC"/>
          </a:solidFill>
          <a:ln w="19050">
            <a:solidFill>
              <a:srgbClr val="5F497A"/>
            </a:solidFill>
            <a:round/>
            <a:headEnd/>
            <a:tailEnd/>
          </a:ln>
          <a:effectLst>
            <a:outerShdw blurRad="63500" dist="26940" dir="5400000" algn="ctr" rotWithShape="0">
              <a:srgbClr val="000000">
                <a:alpha val="35001"/>
              </a:srgbClr>
            </a:outerShdw>
          </a:effectLst>
        </p:spPr>
        <p:txBody>
          <a:bodyPr vert="horz" wrap="square" lIns="0" tIns="0" rIns="0" bIns="0" numCol="1" anchor="ctr" anchorCtr="0" compatLnSpc="1">
            <a:prstTxWarp prst="textNoShape">
              <a:avLst/>
            </a:prstTxWarp>
          </a:bodyPr>
          <a:lstStyle/>
          <a:p>
            <a:pPr algn="ctr"/>
            <a:r>
              <a:rPr lang="en-US" dirty="0" smtClean="0">
                <a:solidFill>
                  <a:srgbClr val="000000"/>
                </a:solidFill>
                <a:latin typeface="Cambria" charset="0"/>
                <a:ea typeface="Times New Roman" pitchFamily="-65" charset="0"/>
              </a:rPr>
              <a:t>Skill 1 Training</a:t>
            </a:r>
            <a:endParaRPr lang="en-US" dirty="0">
              <a:solidFill>
                <a:srgbClr val="000000"/>
              </a:solidFill>
              <a:latin typeface="Times New Roman" pitchFamily="-65" charset="0"/>
              <a:ea typeface="Times New Roman" pitchFamily="-65" charset="0"/>
            </a:endParaRPr>
          </a:p>
        </p:txBody>
      </p:sp>
      <p:sp>
        <p:nvSpPr>
          <p:cNvPr id="10" name="AutoShape 124"/>
          <p:cNvSpPr>
            <a:spLocks noChangeArrowheads="1"/>
          </p:cNvSpPr>
          <p:nvPr/>
        </p:nvSpPr>
        <p:spPr bwMode="auto">
          <a:xfrm>
            <a:off x="3065342" y="1018030"/>
            <a:ext cx="1004592" cy="965835"/>
          </a:xfrm>
          <a:prstGeom prst="roundRect">
            <a:avLst>
              <a:gd name="adj" fmla="val 16667"/>
            </a:avLst>
          </a:prstGeom>
          <a:solidFill>
            <a:srgbClr val="FDE9D9"/>
          </a:solidFill>
          <a:ln w="19050">
            <a:solidFill>
              <a:srgbClr val="E36C0A"/>
            </a:solidFill>
            <a:round/>
            <a:headEnd/>
            <a:tailEnd/>
          </a:ln>
          <a:effectLst>
            <a:outerShdw blurRad="63500" dist="26940" dir="5400000" algn="ctr" rotWithShape="0">
              <a:srgbClr val="000000">
                <a:alpha val="35001"/>
              </a:srgbClr>
            </a:outerShdw>
          </a:effectLst>
        </p:spPr>
        <p:txBody>
          <a:bodyPr vert="horz" wrap="square" lIns="0" tIns="0" rIns="0" bIns="0" numCol="1" anchor="ctr" anchorCtr="0" compatLnSpc="1">
            <a:prstTxWarp prst="textNoShape">
              <a:avLst/>
            </a:prstTxWarp>
          </a:bodyPr>
          <a:lstStyle/>
          <a:p>
            <a:pPr algn="ctr"/>
            <a:r>
              <a:rPr lang="en-US" dirty="0" smtClean="0">
                <a:solidFill>
                  <a:srgbClr val="000000"/>
                </a:solidFill>
                <a:latin typeface="Cambria" charset="0"/>
                <a:ea typeface="Times New Roman" pitchFamily="-65" charset="0"/>
              </a:rPr>
              <a:t>Data</a:t>
            </a:r>
            <a:endParaRPr lang="en-US" dirty="0">
              <a:solidFill>
                <a:srgbClr val="000000"/>
              </a:solidFill>
              <a:latin typeface="Times New Roman" pitchFamily="-65" charset="0"/>
              <a:ea typeface="Times New Roman" pitchFamily="-65" charset="0"/>
            </a:endParaRPr>
          </a:p>
        </p:txBody>
      </p:sp>
      <p:sp>
        <p:nvSpPr>
          <p:cNvPr id="11" name="AutoShape 125"/>
          <p:cNvSpPr>
            <a:spLocks noChangeArrowheads="1"/>
          </p:cNvSpPr>
          <p:nvPr/>
        </p:nvSpPr>
        <p:spPr bwMode="auto">
          <a:xfrm>
            <a:off x="4075823" y="1018030"/>
            <a:ext cx="1004592" cy="965835"/>
          </a:xfrm>
          <a:prstGeom prst="roundRect">
            <a:avLst>
              <a:gd name="adj" fmla="val 16667"/>
            </a:avLst>
          </a:prstGeom>
          <a:solidFill>
            <a:srgbClr val="E5DFEC"/>
          </a:solidFill>
          <a:ln w="19050">
            <a:solidFill>
              <a:srgbClr val="5F497A"/>
            </a:solidFill>
            <a:round/>
            <a:headEnd/>
            <a:tailEnd/>
          </a:ln>
          <a:effectLst>
            <a:outerShdw blurRad="63500" dist="26940" dir="5400000" algn="ctr" rotWithShape="0">
              <a:srgbClr val="000000">
                <a:alpha val="35001"/>
              </a:srgbClr>
            </a:outerShdw>
          </a:effectLst>
        </p:spPr>
        <p:txBody>
          <a:bodyPr vert="horz" wrap="square" lIns="0" tIns="0" rIns="0" bIns="0" numCol="1" anchor="ctr" anchorCtr="0" compatLnSpc="1">
            <a:prstTxWarp prst="textNoShape">
              <a:avLst/>
            </a:prstTxWarp>
          </a:bodyPr>
          <a:lstStyle/>
          <a:p>
            <a:pPr algn="ctr"/>
            <a:r>
              <a:rPr lang="en-US" dirty="0" smtClean="0">
                <a:solidFill>
                  <a:srgbClr val="000000"/>
                </a:solidFill>
                <a:latin typeface="Cambria" charset="0"/>
                <a:ea typeface="Times New Roman" pitchFamily="-65" charset="0"/>
              </a:rPr>
              <a:t>Skill 2  Training</a:t>
            </a:r>
            <a:endParaRPr lang="en-US" dirty="0">
              <a:solidFill>
                <a:srgbClr val="000000"/>
              </a:solidFill>
              <a:latin typeface="Cambria" charset="0"/>
              <a:ea typeface="Times New Roman" pitchFamily="-65" charset="0"/>
            </a:endParaRPr>
          </a:p>
        </p:txBody>
      </p:sp>
      <p:sp>
        <p:nvSpPr>
          <p:cNvPr id="12" name="AutoShape 126"/>
          <p:cNvSpPr>
            <a:spLocks noChangeArrowheads="1"/>
          </p:cNvSpPr>
          <p:nvPr/>
        </p:nvSpPr>
        <p:spPr bwMode="auto">
          <a:xfrm>
            <a:off x="5091015" y="1018030"/>
            <a:ext cx="1004592" cy="965835"/>
          </a:xfrm>
          <a:prstGeom prst="roundRect">
            <a:avLst>
              <a:gd name="adj" fmla="val 16667"/>
            </a:avLst>
          </a:prstGeom>
          <a:solidFill>
            <a:srgbClr val="FDE9D9"/>
          </a:solidFill>
          <a:ln w="19050">
            <a:solidFill>
              <a:srgbClr val="E36C0A"/>
            </a:solidFill>
            <a:round/>
            <a:headEnd/>
            <a:tailEnd/>
          </a:ln>
          <a:effectLst>
            <a:outerShdw blurRad="63500" dist="26940" dir="5400000" algn="ctr" rotWithShape="0">
              <a:srgbClr val="000000">
                <a:alpha val="35001"/>
              </a:srgbClr>
            </a:outerShdw>
          </a:effectLst>
        </p:spPr>
        <p:txBody>
          <a:bodyPr vert="horz" wrap="square" lIns="0" tIns="0" rIns="0" bIns="0" numCol="1" anchor="ctr" anchorCtr="0" compatLnSpc="1">
            <a:prstTxWarp prst="textNoShape">
              <a:avLst/>
            </a:prstTxWarp>
          </a:bodyPr>
          <a:lstStyle/>
          <a:p>
            <a:pPr algn="ctr"/>
            <a:r>
              <a:rPr lang="en-US" dirty="0" smtClean="0">
                <a:solidFill>
                  <a:srgbClr val="000000"/>
                </a:solidFill>
                <a:latin typeface="Cambria" charset="0"/>
                <a:ea typeface="Times New Roman" pitchFamily="-65" charset="0"/>
              </a:rPr>
              <a:t>Data</a:t>
            </a:r>
            <a:endParaRPr lang="en-US" dirty="0">
              <a:solidFill>
                <a:srgbClr val="000000"/>
              </a:solidFill>
              <a:latin typeface="Times New Roman" pitchFamily="-65" charset="0"/>
              <a:ea typeface="Times New Roman" pitchFamily="-65" charset="0"/>
            </a:endParaRPr>
          </a:p>
        </p:txBody>
      </p:sp>
      <p:sp>
        <p:nvSpPr>
          <p:cNvPr id="27" name="AutoShape 141"/>
          <p:cNvSpPr>
            <a:spLocks noChangeArrowheads="1"/>
          </p:cNvSpPr>
          <p:nvPr/>
        </p:nvSpPr>
        <p:spPr bwMode="auto">
          <a:xfrm>
            <a:off x="6115040" y="1018030"/>
            <a:ext cx="1004592" cy="965835"/>
          </a:xfrm>
          <a:prstGeom prst="roundRect">
            <a:avLst>
              <a:gd name="adj" fmla="val 16667"/>
            </a:avLst>
          </a:prstGeom>
          <a:solidFill>
            <a:srgbClr val="E5DFEC"/>
          </a:solidFill>
          <a:ln w="19050">
            <a:solidFill>
              <a:srgbClr val="5F497A"/>
            </a:solidFill>
            <a:round/>
            <a:headEnd/>
            <a:tailEnd/>
          </a:ln>
          <a:effectLst>
            <a:outerShdw blurRad="63500" dist="26940" dir="5400000" algn="ctr" rotWithShape="0">
              <a:srgbClr val="000000">
                <a:alpha val="35001"/>
              </a:srgbClr>
            </a:outerShdw>
          </a:effectLst>
        </p:spPr>
        <p:txBody>
          <a:bodyPr vert="horz" wrap="square" lIns="0" tIns="0" rIns="0" bIns="0" numCol="1" anchor="ctr" anchorCtr="0" compatLnSpc="1">
            <a:prstTxWarp prst="textNoShape">
              <a:avLst/>
            </a:prstTxWarp>
          </a:bodyPr>
          <a:lstStyle/>
          <a:p>
            <a:pPr algn="ctr"/>
            <a:r>
              <a:rPr lang="en-US" dirty="0" smtClean="0">
                <a:solidFill>
                  <a:srgbClr val="000000"/>
                </a:solidFill>
                <a:latin typeface="Cambria" charset="0"/>
                <a:ea typeface="Times New Roman" pitchFamily="-65" charset="0"/>
              </a:rPr>
              <a:t>Skill 3 Training</a:t>
            </a:r>
            <a:endParaRPr lang="en-US" dirty="0">
              <a:solidFill>
                <a:srgbClr val="000000"/>
              </a:solidFill>
              <a:latin typeface="Cambria" charset="0"/>
              <a:ea typeface="Times New Roman" pitchFamily="-65" charset="0"/>
            </a:endParaRPr>
          </a:p>
        </p:txBody>
      </p:sp>
      <p:sp>
        <p:nvSpPr>
          <p:cNvPr id="28" name="AutoShape 142"/>
          <p:cNvSpPr>
            <a:spLocks noChangeArrowheads="1"/>
          </p:cNvSpPr>
          <p:nvPr/>
        </p:nvSpPr>
        <p:spPr bwMode="auto">
          <a:xfrm>
            <a:off x="7136709" y="1018030"/>
            <a:ext cx="1004592" cy="965835"/>
          </a:xfrm>
          <a:prstGeom prst="roundRect">
            <a:avLst>
              <a:gd name="adj" fmla="val 16667"/>
            </a:avLst>
          </a:prstGeom>
          <a:solidFill>
            <a:srgbClr val="FDE9D9"/>
          </a:solidFill>
          <a:ln w="19050">
            <a:solidFill>
              <a:srgbClr val="E36C0A"/>
            </a:solidFill>
            <a:round/>
            <a:headEnd/>
            <a:tailEnd/>
          </a:ln>
          <a:effectLst>
            <a:outerShdw blurRad="63500" dist="26940" dir="5400000" algn="ctr" rotWithShape="0">
              <a:srgbClr val="000000">
                <a:alpha val="35001"/>
              </a:srgbClr>
            </a:outerShdw>
          </a:effectLst>
        </p:spPr>
        <p:txBody>
          <a:bodyPr vert="horz" wrap="square" lIns="0" tIns="0" rIns="0" bIns="0" numCol="1" anchor="ctr" anchorCtr="0" compatLnSpc="1">
            <a:prstTxWarp prst="textNoShape">
              <a:avLst/>
            </a:prstTxWarp>
          </a:bodyPr>
          <a:lstStyle/>
          <a:p>
            <a:pPr algn="ctr"/>
            <a:r>
              <a:rPr lang="en-US" dirty="0" smtClean="0">
                <a:solidFill>
                  <a:srgbClr val="000000"/>
                </a:solidFill>
                <a:latin typeface="Cambria" charset="0"/>
                <a:ea typeface="Times New Roman" pitchFamily="-65" charset="0"/>
              </a:rPr>
              <a:t>Data</a:t>
            </a:r>
            <a:endParaRPr lang="en-US" dirty="0">
              <a:solidFill>
                <a:srgbClr val="000000"/>
              </a:solidFill>
              <a:latin typeface="Times New Roman" pitchFamily="-65" charset="0"/>
              <a:ea typeface="Times New Roman" pitchFamily="-65" charset="0"/>
            </a:endParaRPr>
          </a:p>
        </p:txBody>
      </p:sp>
      <p:sp>
        <p:nvSpPr>
          <p:cNvPr id="29" name="AutoShape 143"/>
          <p:cNvSpPr>
            <a:spLocks noChangeArrowheads="1"/>
          </p:cNvSpPr>
          <p:nvPr/>
        </p:nvSpPr>
        <p:spPr bwMode="auto">
          <a:xfrm>
            <a:off x="6376504" y="3596424"/>
            <a:ext cx="1169229" cy="682895"/>
          </a:xfrm>
          <a:prstGeom prst="roundRect">
            <a:avLst>
              <a:gd name="adj" fmla="val 16667"/>
            </a:avLst>
          </a:prstGeom>
          <a:solidFill>
            <a:srgbClr val="EAF1DD"/>
          </a:solidFill>
          <a:ln w="19050">
            <a:solidFill>
              <a:srgbClr val="76923C"/>
            </a:solidFill>
            <a:round/>
            <a:headEnd/>
            <a:tailEnd/>
          </a:ln>
          <a:effectLst>
            <a:outerShdw blurRad="63500" dist="26940" dir="5400000" algn="ctr" rotWithShape="0">
              <a:srgbClr val="000000">
                <a:alpha val="35001"/>
              </a:srgbClr>
            </a:outerShdw>
          </a:effectLst>
        </p:spPr>
        <p:txBody>
          <a:bodyPr vert="horz" wrap="square" lIns="0" tIns="0" rIns="0" bIns="0" numCol="1" anchor="t" anchorCtr="0" compatLnSpc="1">
            <a:prstTxWarp prst="textNoShape">
              <a:avLst/>
            </a:prstTxWarp>
          </a:bodyPr>
          <a:lstStyle/>
          <a:p>
            <a:pPr algn="ctr"/>
            <a:r>
              <a:rPr lang="en-US" sz="2000">
                <a:solidFill>
                  <a:srgbClr val="000000"/>
                </a:solidFill>
                <a:latin typeface="Cambria" charset="0"/>
                <a:ea typeface="Times New Roman" pitchFamily="-65" charset="0"/>
              </a:rPr>
              <a:t>OTRs</a:t>
            </a:r>
            <a:endParaRPr lang="en-US" sz="2000">
              <a:solidFill>
                <a:srgbClr val="000000"/>
              </a:solidFill>
              <a:latin typeface="Times New Roman" pitchFamily="-65" charset="0"/>
              <a:ea typeface="Times New Roman" pitchFamily="-65" charset="0"/>
            </a:endParaRPr>
          </a:p>
        </p:txBody>
      </p:sp>
      <p:sp>
        <p:nvSpPr>
          <p:cNvPr id="39" name="AutoShape 158"/>
          <p:cNvSpPr>
            <a:spLocks noChangeArrowheads="1"/>
          </p:cNvSpPr>
          <p:nvPr/>
        </p:nvSpPr>
        <p:spPr bwMode="auto">
          <a:xfrm>
            <a:off x="8543445" y="2722364"/>
            <a:ext cx="582732" cy="2849668"/>
          </a:xfrm>
          <a:prstGeom prst="roundRect">
            <a:avLst>
              <a:gd name="adj" fmla="val 16667"/>
            </a:avLst>
          </a:prstGeom>
          <a:gradFill rotWithShape="0">
            <a:gsLst>
              <a:gs pos="0">
                <a:srgbClr val="9BC1FF"/>
              </a:gs>
              <a:gs pos="100000">
                <a:srgbClr val="3F80CD"/>
              </a:gs>
            </a:gsLst>
            <a:lin ang="5400000"/>
          </a:gradFill>
          <a:ln w="19050">
            <a:solidFill>
              <a:srgbClr val="4A7EBB"/>
            </a:solidFill>
            <a:round/>
            <a:headEnd/>
            <a:tailEnd/>
          </a:ln>
          <a:effectLst>
            <a:outerShdw blurRad="63500" dist="26940" dir="5400000" algn="ctr" rotWithShape="0">
              <a:srgbClr val="000000">
                <a:alpha val="35001"/>
              </a:srgbClr>
            </a:outerShdw>
          </a:effectLst>
        </p:spPr>
        <p:txBody>
          <a:bodyPr vert="horz" wrap="square" lIns="91440" tIns="91440" rIns="91440" bIns="91440" numCol="1" anchor="ctr" anchorCtr="0" compatLnSpc="1">
            <a:prstTxWarp prst="textNoShape">
              <a:avLst/>
            </a:prstTxWarp>
          </a:bodyPr>
          <a:lstStyle/>
          <a:p>
            <a:pPr algn="ctr"/>
            <a:endParaRPr lang="en-US" sz="2000">
              <a:solidFill>
                <a:srgbClr val="000000"/>
              </a:solidFill>
              <a:latin typeface="Times New Roman" pitchFamily="-65" charset="0"/>
              <a:ea typeface="Times New Roman" pitchFamily="-65" charset="0"/>
            </a:endParaRPr>
          </a:p>
        </p:txBody>
      </p:sp>
      <p:grpSp>
        <p:nvGrpSpPr>
          <p:cNvPr id="2" name="Group 201"/>
          <p:cNvGrpSpPr>
            <a:grpSpLocks/>
          </p:cNvGrpSpPr>
          <p:nvPr/>
        </p:nvGrpSpPr>
        <p:grpSpPr bwMode="auto">
          <a:xfrm>
            <a:off x="8543442" y="2722585"/>
            <a:ext cx="523593" cy="2902363"/>
            <a:chOff x="-27549" y="0"/>
            <a:chExt cx="47549" cy="30471"/>
          </a:xfrm>
        </p:grpSpPr>
        <p:sp>
          <p:nvSpPr>
            <p:cNvPr id="41" name="Text Box 202"/>
            <p:cNvSpPr txBox="1">
              <a:spLocks noChangeArrowheads="1"/>
            </p:cNvSpPr>
            <p:nvPr/>
          </p:nvSpPr>
          <p:spPr bwMode="auto">
            <a:xfrm>
              <a:off x="0" y="0"/>
              <a:ext cx="20000" cy="2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endParaRPr lang="en-US" sz="2000">
                <a:solidFill>
                  <a:srgbClr val="000000"/>
                </a:solidFill>
              </a:endParaRPr>
            </a:p>
          </p:txBody>
        </p:sp>
        <p:sp>
          <p:nvSpPr>
            <p:cNvPr id="42" name="Text Box 203"/>
            <p:cNvSpPr txBox="1">
              <a:spLocks noChangeArrowheads="1"/>
            </p:cNvSpPr>
            <p:nvPr/>
          </p:nvSpPr>
          <p:spPr bwMode="auto">
            <a:xfrm>
              <a:off x="-27549" y="0"/>
              <a:ext cx="47496" cy="30471"/>
            </a:xfrm>
            <a:prstGeom prst="rect">
              <a:avLst/>
            </a:prstGeom>
            <a:noFill/>
            <a:ln w="9525">
              <a:noFill/>
              <a:miter lim="800000"/>
              <a:headEnd/>
              <a:tailEnd/>
            </a:ln>
          </p:spPr>
          <p:txBody>
            <a:bodyPr vert="vert" wrap="square" lIns="0" tIns="0" rIns="0" bIns="0" numCol="1" anchor="t" anchorCtr="0" compatLnSpc="1">
              <a:prstTxWarp prst="textNoShape">
                <a:avLst/>
              </a:prstTxWarp>
            </a:bodyPr>
            <a:lstStyle/>
            <a:p>
              <a:pPr algn="ctr"/>
              <a:r>
                <a:rPr lang="en-US" sz="2000" dirty="0">
                  <a:solidFill>
                    <a:srgbClr val="000000"/>
                  </a:solidFill>
                  <a:latin typeface="Cambria" charset="0"/>
                  <a:ea typeface="Times New Roman" pitchFamily="-65" charset="0"/>
                </a:rPr>
                <a:t>Final Data Collection</a:t>
              </a:r>
            </a:p>
          </p:txBody>
        </p:sp>
      </p:grpSp>
      <p:sp>
        <p:nvSpPr>
          <p:cNvPr id="43" name="AutoShape 173"/>
          <p:cNvSpPr>
            <a:spLocks noChangeArrowheads="1"/>
          </p:cNvSpPr>
          <p:nvPr/>
        </p:nvSpPr>
        <p:spPr bwMode="auto">
          <a:xfrm>
            <a:off x="12700" y="1018030"/>
            <a:ext cx="1004592" cy="965835"/>
          </a:xfrm>
          <a:prstGeom prst="roundRect">
            <a:avLst>
              <a:gd name="adj" fmla="val 16667"/>
            </a:avLst>
          </a:prstGeom>
          <a:solidFill>
            <a:srgbClr val="E5DFEC"/>
          </a:solidFill>
          <a:ln w="19050">
            <a:solidFill>
              <a:srgbClr val="5F497A"/>
            </a:solidFill>
            <a:round/>
            <a:headEnd/>
            <a:tailEnd/>
          </a:ln>
          <a:effectLst>
            <a:outerShdw blurRad="63500" dist="26940" dir="5400000" algn="ctr" rotWithShape="0">
              <a:srgbClr val="000000">
                <a:alpha val="35001"/>
              </a:srgbClr>
            </a:outerShdw>
          </a:effectLst>
        </p:spPr>
        <p:txBody>
          <a:bodyPr vert="horz" wrap="square" lIns="0" tIns="0" rIns="0" bIns="0" numCol="1" anchor="ctr" anchorCtr="0" compatLnSpc="1">
            <a:prstTxWarp prst="textNoShape">
              <a:avLst/>
            </a:prstTxWarp>
          </a:bodyPr>
          <a:lstStyle/>
          <a:p>
            <a:pPr algn="ctr"/>
            <a:r>
              <a:rPr lang="en-US" dirty="0">
                <a:solidFill>
                  <a:srgbClr val="000000"/>
                </a:solidFill>
                <a:latin typeface="Cambria" charset="0"/>
                <a:ea typeface="Times New Roman" pitchFamily="-65" charset="0"/>
              </a:rPr>
              <a:t>Initial </a:t>
            </a:r>
            <a:r>
              <a:rPr lang="en-US" dirty="0" smtClean="0">
                <a:solidFill>
                  <a:srgbClr val="000000"/>
                </a:solidFill>
                <a:latin typeface="Cambria" charset="0"/>
                <a:ea typeface="Times New Roman" pitchFamily="-65" charset="0"/>
              </a:rPr>
              <a:t>Training</a:t>
            </a:r>
          </a:p>
        </p:txBody>
      </p:sp>
      <p:grpSp>
        <p:nvGrpSpPr>
          <p:cNvPr id="3" name="Group 18"/>
          <p:cNvGrpSpPr>
            <a:grpSpLocks/>
          </p:cNvGrpSpPr>
          <p:nvPr/>
        </p:nvGrpSpPr>
        <p:grpSpPr bwMode="auto">
          <a:xfrm>
            <a:off x="18554" y="2722364"/>
            <a:ext cx="582732" cy="3056744"/>
            <a:chOff x="240" y="2182"/>
            <a:chExt cx="493" cy="3218"/>
          </a:xfrm>
        </p:grpSpPr>
        <p:sp>
          <p:nvSpPr>
            <p:cNvPr id="38" name="AutoShape 154"/>
            <p:cNvSpPr>
              <a:spLocks noChangeArrowheads="1"/>
            </p:cNvSpPr>
            <p:nvPr/>
          </p:nvSpPr>
          <p:spPr bwMode="auto">
            <a:xfrm>
              <a:off x="240" y="2219"/>
              <a:ext cx="493" cy="3000"/>
            </a:xfrm>
            <a:prstGeom prst="roundRect">
              <a:avLst>
                <a:gd name="adj" fmla="val 16667"/>
              </a:avLst>
            </a:prstGeom>
            <a:gradFill rotWithShape="0">
              <a:gsLst>
                <a:gs pos="0">
                  <a:srgbClr val="9BC1FF"/>
                </a:gs>
                <a:gs pos="100000">
                  <a:srgbClr val="3F80CD"/>
                </a:gs>
              </a:gsLst>
              <a:lin ang="5400000"/>
            </a:gradFill>
            <a:ln w="19050">
              <a:solidFill>
                <a:srgbClr val="4A7EBB"/>
              </a:solidFill>
              <a:round/>
              <a:headEnd/>
              <a:tailEnd/>
            </a:ln>
            <a:effectLst>
              <a:outerShdw blurRad="63500" dist="26940" dir="5400000" algn="ctr" rotWithShape="0">
                <a:srgbClr val="000000">
                  <a:alpha val="35001"/>
                </a:srgbClr>
              </a:outerShdw>
            </a:effectLst>
          </p:spPr>
          <p:txBody>
            <a:bodyPr vert="horz" wrap="square" lIns="91440" tIns="91440" rIns="91440" bIns="91440" numCol="1" anchor="ctr" anchorCtr="0" compatLnSpc="1">
              <a:prstTxWarp prst="textNoShape">
                <a:avLst/>
              </a:prstTxWarp>
            </a:bodyPr>
            <a:lstStyle/>
            <a:p>
              <a:pPr algn="ctr"/>
              <a:endParaRPr lang="en-US" sz="2000">
                <a:solidFill>
                  <a:srgbClr val="000000"/>
                </a:solidFill>
                <a:latin typeface="Times New Roman" pitchFamily="-65" charset="0"/>
                <a:ea typeface="Times New Roman" pitchFamily="-65" charset="0"/>
              </a:endParaRPr>
            </a:p>
          </p:txBody>
        </p:sp>
        <p:grpSp>
          <p:nvGrpSpPr>
            <p:cNvPr id="18" name="Group 204"/>
            <p:cNvGrpSpPr>
              <a:grpSpLocks/>
            </p:cNvGrpSpPr>
            <p:nvPr/>
          </p:nvGrpSpPr>
          <p:grpSpPr bwMode="auto">
            <a:xfrm>
              <a:off x="354" y="2182"/>
              <a:ext cx="374" cy="3218"/>
              <a:chOff x="0" y="-1452"/>
              <a:chExt cx="20000" cy="21452"/>
            </a:xfrm>
          </p:grpSpPr>
          <p:sp>
            <p:nvSpPr>
              <p:cNvPr id="45" name="Text Box 205"/>
              <p:cNvSpPr txBox="1">
                <a:spLocks noChangeArrowheads="1"/>
              </p:cNvSpPr>
              <p:nvPr/>
            </p:nvSpPr>
            <p:spPr bwMode="auto">
              <a:xfrm>
                <a:off x="0" y="0"/>
                <a:ext cx="20000" cy="20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algn="ctr"/>
                <a:endParaRPr lang="en-US" sz="2000">
                  <a:solidFill>
                    <a:srgbClr val="000000"/>
                  </a:solidFill>
                </a:endParaRPr>
              </a:p>
            </p:txBody>
          </p:sp>
          <p:sp>
            <p:nvSpPr>
              <p:cNvPr id="46" name="Text Box 206"/>
              <p:cNvSpPr txBox="1">
                <a:spLocks noChangeArrowheads="1"/>
              </p:cNvSpPr>
              <p:nvPr/>
            </p:nvSpPr>
            <p:spPr bwMode="auto">
              <a:xfrm>
                <a:off x="0" y="-1452"/>
                <a:ext cx="14759" cy="20000"/>
              </a:xfrm>
              <a:prstGeom prst="rect">
                <a:avLst/>
              </a:prstGeom>
              <a:noFill/>
              <a:ln w="9525">
                <a:noFill/>
                <a:miter lim="800000"/>
                <a:headEnd/>
                <a:tailEnd/>
              </a:ln>
            </p:spPr>
            <p:txBody>
              <a:bodyPr vert="vert270" wrap="square" lIns="0" tIns="0" rIns="0" bIns="0" numCol="1" anchor="ctr" anchorCtr="0" compatLnSpc="1">
                <a:prstTxWarp prst="textNoShape">
                  <a:avLst/>
                </a:prstTxWarp>
              </a:bodyPr>
              <a:lstStyle/>
              <a:p>
                <a:pPr algn="ctr"/>
                <a:r>
                  <a:rPr lang="en-US" sz="2000" dirty="0">
                    <a:solidFill>
                      <a:srgbClr val="000000"/>
                    </a:solidFill>
                    <a:latin typeface="Cambria" charset="0"/>
                    <a:ea typeface="Times New Roman" pitchFamily="-65" charset="0"/>
                  </a:rPr>
                  <a:t>Random Assignment</a:t>
                </a:r>
              </a:p>
            </p:txBody>
          </p:sp>
        </p:grpSp>
      </p:grpSp>
      <p:sp>
        <p:nvSpPr>
          <p:cNvPr id="50" name="AutoShape 199"/>
          <p:cNvSpPr>
            <a:spLocks noChangeArrowheads="1"/>
          </p:cNvSpPr>
          <p:nvPr/>
        </p:nvSpPr>
        <p:spPr bwMode="auto">
          <a:xfrm>
            <a:off x="8133058" y="1018030"/>
            <a:ext cx="1004592" cy="965835"/>
          </a:xfrm>
          <a:prstGeom prst="roundRect">
            <a:avLst>
              <a:gd name="adj" fmla="val 16667"/>
            </a:avLst>
          </a:prstGeom>
          <a:solidFill>
            <a:srgbClr val="E5DFEC"/>
          </a:solidFill>
          <a:ln w="19050">
            <a:solidFill>
              <a:srgbClr val="5F497A"/>
            </a:solidFill>
            <a:round/>
            <a:headEnd/>
            <a:tailEnd/>
          </a:ln>
          <a:effectLst>
            <a:outerShdw blurRad="63500" dist="26940" dir="5400000" algn="ctr" rotWithShape="0">
              <a:srgbClr val="000000">
                <a:alpha val="35001"/>
              </a:srgbClr>
            </a:outerShdw>
          </a:effectLst>
        </p:spPr>
        <p:txBody>
          <a:bodyPr vert="horz" wrap="square" lIns="0" tIns="0" rIns="0" bIns="0" numCol="1" anchor="ctr" anchorCtr="0" compatLnSpc="1">
            <a:prstTxWarp prst="textNoShape">
              <a:avLst/>
            </a:prstTxWarp>
          </a:bodyPr>
          <a:lstStyle/>
          <a:p>
            <a:pPr algn="ctr"/>
            <a:r>
              <a:rPr lang="en-US" dirty="0">
                <a:solidFill>
                  <a:srgbClr val="000000"/>
                </a:solidFill>
                <a:latin typeface="Cambria" charset="0"/>
                <a:ea typeface="Times New Roman" pitchFamily="-65" charset="0"/>
              </a:rPr>
              <a:t>Final </a:t>
            </a:r>
            <a:r>
              <a:rPr lang="en-US" dirty="0" smtClean="0">
                <a:solidFill>
                  <a:srgbClr val="000000"/>
                </a:solidFill>
                <a:latin typeface="Cambria" charset="0"/>
                <a:ea typeface="Times New Roman" pitchFamily="-65" charset="0"/>
              </a:rPr>
              <a:t>Review</a:t>
            </a:r>
          </a:p>
        </p:txBody>
      </p:sp>
      <p:sp>
        <p:nvSpPr>
          <p:cNvPr id="5" name="Line 175"/>
          <p:cNvSpPr>
            <a:spLocks noChangeShapeType="1"/>
          </p:cNvSpPr>
          <p:nvPr/>
        </p:nvSpPr>
        <p:spPr bwMode="auto">
          <a:xfrm flipV="1">
            <a:off x="601286" y="3891005"/>
            <a:ext cx="263504" cy="249344"/>
          </a:xfrm>
          <a:prstGeom prst="line">
            <a:avLst/>
          </a:prstGeom>
          <a:noFill/>
          <a:ln w="44450">
            <a:solidFill>
              <a:srgbClr val="76923C"/>
            </a:solidFill>
            <a:round/>
            <a:headEnd/>
            <a:tailEnd type="triangle" w="med" len="med"/>
          </a:ln>
          <a:effectLst>
            <a:outerShdw blurRad="63500" dist="26940" dir="5400000" algn="ctr" rotWithShape="0">
              <a:srgbClr val="000000">
                <a:alpha val="35001"/>
              </a:srgbClr>
            </a:outerShdw>
          </a:effectLst>
        </p:spPr>
        <p:txBody>
          <a:bodyPr vert="horz" wrap="square" lIns="91440" tIns="45720" rIns="91440" bIns="45720" numCol="1" anchor="t" anchorCtr="0" compatLnSpc="1">
            <a:prstTxWarp prst="textNoShape">
              <a:avLst/>
            </a:prstTxWarp>
          </a:bodyPr>
          <a:lstStyle/>
          <a:p>
            <a:endParaRPr lang="en-US" sz="2000">
              <a:solidFill>
                <a:srgbClr val="000000"/>
              </a:solidFill>
            </a:endParaRPr>
          </a:p>
        </p:txBody>
      </p:sp>
      <p:sp>
        <p:nvSpPr>
          <p:cNvPr id="6" name="Line 176"/>
          <p:cNvSpPr>
            <a:spLocks noChangeShapeType="1"/>
          </p:cNvSpPr>
          <p:nvPr/>
        </p:nvSpPr>
        <p:spPr bwMode="auto">
          <a:xfrm>
            <a:off x="601286" y="4345299"/>
            <a:ext cx="263504" cy="231506"/>
          </a:xfrm>
          <a:prstGeom prst="line">
            <a:avLst/>
          </a:prstGeom>
          <a:noFill/>
          <a:ln w="44450">
            <a:solidFill>
              <a:srgbClr val="1F497D"/>
            </a:solidFill>
            <a:round/>
            <a:headEnd/>
            <a:tailEnd type="triangle" w="med" len="med"/>
          </a:ln>
          <a:effectLst>
            <a:outerShdw blurRad="63500" dist="26940" dir="5400000" algn="ctr" rotWithShape="0">
              <a:srgbClr val="000000">
                <a:alpha val="35001"/>
              </a:srgbClr>
            </a:outerShdw>
          </a:effectLst>
        </p:spPr>
        <p:txBody>
          <a:bodyPr vert="horz" wrap="square" lIns="91440" tIns="45720" rIns="91440" bIns="45720" numCol="1" anchor="t" anchorCtr="0" compatLnSpc="1">
            <a:prstTxWarp prst="textNoShape">
              <a:avLst/>
            </a:prstTxWarp>
          </a:bodyPr>
          <a:lstStyle/>
          <a:p>
            <a:endParaRPr lang="en-US" sz="2000">
              <a:solidFill>
                <a:srgbClr val="000000"/>
              </a:solidFill>
            </a:endParaRPr>
          </a:p>
        </p:txBody>
      </p:sp>
      <p:sp>
        <p:nvSpPr>
          <p:cNvPr id="7" name="AutoShape 121"/>
          <p:cNvSpPr>
            <a:spLocks noChangeArrowheads="1"/>
          </p:cNvSpPr>
          <p:nvPr/>
        </p:nvSpPr>
        <p:spPr bwMode="auto">
          <a:xfrm>
            <a:off x="4256614" y="4282224"/>
            <a:ext cx="1169229" cy="682895"/>
          </a:xfrm>
          <a:prstGeom prst="roundRect">
            <a:avLst>
              <a:gd name="adj" fmla="val 16667"/>
            </a:avLst>
          </a:prstGeom>
          <a:solidFill>
            <a:srgbClr val="C6D9F1"/>
          </a:solidFill>
          <a:ln w="19050">
            <a:solidFill>
              <a:srgbClr val="1F497D"/>
            </a:solidFill>
            <a:round/>
            <a:headEnd/>
            <a:tailEnd/>
          </a:ln>
          <a:effectLst>
            <a:outerShdw blurRad="63500" dist="26940" dir="5400000" algn="ctr" rotWithShape="0">
              <a:srgbClr val="000000">
                <a:alpha val="35001"/>
              </a:srgbClr>
            </a:outerShdw>
          </a:effectLst>
        </p:spPr>
        <p:txBody>
          <a:bodyPr vert="horz" wrap="square" lIns="0" tIns="0" rIns="0" bIns="0" numCol="1" anchor="t" anchorCtr="0" compatLnSpc="1">
            <a:prstTxWarp prst="textNoShape">
              <a:avLst/>
            </a:prstTxWarp>
          </a:bodyPr>
          <a:lstStyle/>
          <a:p>
            <a:pPr algn="ctr"/>
            <a:r>
              <a:rPr lang="en-US" sz="2000">
                <a:solidFill>
                  <a:srgbClr val="000000"/>
                </a:solidFill>
                <a:latin typeface="Cambria" charset="0"/>
                <a:ea typeface="Times New Roman" pitchFamily="-65" charset="0"/>
              </a:rPr>
              <a:t>OTR</a:t>
            </a:r>
            <a:endParaRPr lang="en-US" sz="2000">
              <a:solidFill>
                <a:srgbClr val="000000"/>
              </a:solidFill>
              <a:latin typeface="Times New Roman" pitchFamily="-65" charset="0"/>
              <a:ea typeface="Times New Roman" pitchFamily="-65" charset="0"/>
            </a:endParaRPr>
          </a:p>
        </p:txBody>
      </p:sp>
      <p:sp>
        <p:nvSpPr>
          <p:cNvPr id="14" name="AutoShape 128"/>
          <p:cNvSpPr>
            <a:spLocks noChangeArrowheads="1"/>
          </p:cNvSpPr>
          <p:nvPr/>
        </p:nvSpPr>
        <p:spPr bwMode="auto">
          <a:xfrm>
            <a:off x="864790" y="3596424"/>
            <a:ext cx="850612" cy="682895"/>
          </a:xfrm>
          <a:prstGeom prst="roundRect">
            <a:avLst>
              <a:gd name="adj" fmla="val 16667"/>
            </a:avLst>
          </a:prstGeom>
          <a:solidFill>
            <a:srgbClr val="EAF1DD"/>
          </a:solidFill>
          <a:ln w="19050">
            <a:solidFill>
              <a:srgbClr val="76923C"/>
            </a:solidFill>
            <a:round/>
            <a:headEnd/>
            <a:tailEnd/>
          </a:ln>
          <a:effectLst>
            <a:outerShdw blurRad="63500" dist="26940" dir="5400000" algn="ctr" rotWithShape="0">
              <a:srgbClr val="000000">
                <a:alpha val="35001"/>
              </a:srgbClr>
            </a:outerShdw>
          </a:effectLst>
        </p:spPr>
        <p:txBody>
          <a:bodyPr vert="horz" wrap="square" lIns="0" tIns="0" rIns="0" bIns="0" numCol="1" anchor="t" anchorCtr="0" compatLnSpc="1">
            <a:prstTxWarp prst="textNoShape">
              <a:avLst/>
            </a:prstTxWarp>
          </a:bodyPr>
          <a:lstStyle/>
          <a:p>
            <a:pPr algn="ctr"/>
            <a:r>
              <a:rPr lang="en-US" sz="2000" dirty="0">
                <a:solidFill>
                  <a:srgbClr val="000000"/>
                </a:solidFill>
                <a:latin typeface="Cambria" charset="0"/>
                <a:ea typeface="Times New Roman" pitchFamily="-65" charset="0"/>
              </a:rPr>
              <a:t>Group 1</a:t>
            </a:r>
            <a:endParaRPr lang="en-US" sz="2000" dirty="0">
              <a:solidFill>
                <a:srgbClr val="000000"/>
              </a:solidFill>
              <a:latin typeface="Times New Roman" pitchFamily="-65" charset="0"/>
              <a:ea typeface="Times New Roman" pitchFamily="-65" charset="0"/>
            </a:endParaRPr>
          </a:p>
        </p:txBody>
      </p:sp>
      <p:sp>
        <p:nvSpPr>
          <p:cNvPr id="16" name="AutoShape 130"/>
          <p:cNvSpPr>
            <a:spLocks noChangeArrowheads="1"/>
          </p:cNvSpPr>
          <p:nvPr/>
        </p:nvSpPr>
        <p:spPr bwMode="auto">
          <a:xfrm>
            <a:off x="2177944" y="3596424"/>
            <a:ext cx="1170388" cy="682895"/>
          </a:xfrm>
          <a:prstGeom prst="roundRect">
            <a:avLst>
              <a:gd name="adj" fmla="val 16667"/>
            </a:avLst>
          </a:prstGeom>
          <a:solidFill>
            <a:srgbClr val="EAF1DD"/>
          </a:solidFill>
          <a:ln w="19050">
            <a:solidFill>
              <a:srgbClr val="76923C"/>
            </a:solidFill>
            <a:round/>
            <a:headEnd/>
            <a:tailEnd/>
          </a:ln>
          <a:effectLst>
            <a:outerShdw blurRad="63500" dist="26940" dir="5400000" algn="ctr" rotWithShape="0">
              <a:srgbClr val="000000">
                <a:alpha val="35001"/>
              </a:srgbClr>
            </a:outerShdw>
          </a:effectLst>
        </p:spPr>
        <p:txBody>
          <a:bodyPr vert="horz" wrap="square" lIns="0" tIns="0" rIns="0" bIns="0" numCol="1" anchor="t" anchorCtr="0" compatLnSpc="1">
            <a:prstTxWarp prst="textNoShape">
              <a:avLst/>
            </a:prstTxWarp>
          </a:bodyPr>
          <a:lstStyle/>
          <a:p>
            <a:pPr algn="ctr"/>
            <a:r>
              <a:rPr lang="en-US" sz="2000" dirty="0">
                <a:solidFill>
                  <a:srgbClr val="000000"/>
                </a:solidFill>
                <a:latin typeface="Cambria" charset="0"/>
                <a:ea typeface="Times New Roman" pitchFamily="-65" charset="0"/>
              </a:rPr>
              <a:t>Specific Praise</a:t>
            </a:r>
            <a:endParaRPr lang="en-US" sz="2000" dirty="0">
              <a:solidFill>
                <a:srgbClr val="000000"/>
              </a:solidFill>
              <a:latin typeface="Times New Roman" pitchFamily="-65" charset="0"/>
              <a:ea typeface="Times New Roman" pitchFamily="-65" charset="0"/>
            </a:endParaRPr>
          </a:p>
        </p:txBody>
      </p:sp>
      <p:sp>
        <p:nvSpPr>
          <p:cNvPr id="19" name="Line 133"/>
          <p:cNvSpPr>
            <a:spLocks noChangeShapeType="1"/>
          </p:cNvSpPr>
          <p:nvPr/>
        </p:nvSpPr>
        <p:spPr bwMode="auto">
          <a:xfrm>
            <a:off x="1715402" y="3825025"/>
            <a:ext cx="504940" cy="0"/>
          </a:xfrm>
          <a:prstGeom prst="line">
            <a:avLst/>
          </a:prstGeom>
          <a:noFill/>
          <a:ln w="44450">
            <a:solidFill>
              <a:srgbClr val="76923C"/>
            </a:solidFill>
            <a:round/>
            <a:headEnd/>
            <a:tailEnd type="triangle" w="med" len="med"/>
          </a:ln>
          <a:effectLst>
            <a:outerShdw blurRad="63500" dist="26940" dir="5400000" algn="ctr" rotWithShape="0">
              <a:srgbClr val="000000">
                <a:alpha val="35001"/>
              </a:srgbClr>
            </a:outerShdw>
          </a:effectLst>
        </p:spPr>
        <p:txBody>
          <a:bodyPr vert="horz" wrap="square" lIns="91440" tIns="45720" rIns="91440" bIns="45720" numCol="1" anchor="t" anchorCtr="0" compatLnSpc="1">
            <a:prstTxWarp prst="textNoShape">
              <a:avLst/>
            </a:prstTxWarp>
          </a:bodyPr>
          <a:lstStyle/>
          <a:p>
            <a:endParaRPr lang="en-US" sz="2000">
              <a:solidFill>
                <a:srgbClr val="000000"/>
              </a:solidFill>
            </a:endParaRPr>
          </a:p>
        </p:txBody>
      </p:sp>
      <p:sp>
        <p:nvSpPr>
          <p:cNvPr id="22" name="AutoShape 136"/>
          <p:cNvSpPr>
            <a:spLocks noChangeArrowheads="1"/>
          </p:cNvSpPr>
          <p:nvPr/>
        </p:nvSpPr>
        <p:spPr bwMode="auto">
          <a:xfrm>
            <a:off x="864790" y="4282224"/>
            <a:ext cx="850612" cy="682895"/>
          </a:xfrm>
          <a:prstGeom prst="roundRect">
            <a:avLst>
              <a:gd name="adj" fmla="val 16667"/>
            </a:avLst>
          </a:prstGeom>
          <a:solidFill>
            <a:srgbClr val="C6D9F1"/>
          </a:solidFill>
          <a:ln w="19050">
            <a:solidFill>
              <a:srgbClr val="1F497D"/>
            </a:solidFill>
            <a:round/>
            <a:headEnd/>
            <a:tailEnd/>
          </a:ln>
          <a:effectLst>
            <a:outerShdw blurRad="63500" dist="26940" dir="5400000" algn="ctr" rotWithShape="0">
              <a:srgbClr val="000000">
                <a:alpha val="35001"/>
              </a:srgbClr>
            </a:outerShdw>
          </a:effectLst>
        </p:spPr>
        <p:txBody>
          <a:bodyPr vert="horz" wrap="square" lIns="0" tIns="0" rIns="0" bIns="0" numCol="1" anchor="t" anchorCtr="0" compatLnSpc="1">
            <a:prstTxWarp prst="textNoShape">
              <a:avLst/>
            </a:prstTxWarp>
          </a:bodyPr>
          <a:lstStyle/>
          <a:p>
            <a:pPr algn="ctr"/>
            <a:r>
              <a:rPr lang="en-US" sz="2000">
                <a:solidFill>
                  <a:srgbClr val="000000"/>
                </a:solidFill>
                <a:latin typeface="Cambria" charset="0"/>
                <a:ea typeface="Times New Roman" pitchFamily="-65" charset="0"/>
              </a:rPr>
              <a:t>Group 2</a:t>
            </a:r>
            <a:endParaRPr lang="en-US" sz="2000">
              <a:solidFill>
                <a:srgbClr val="000000"/>
              </a:solidFill>
              <a:latin typeface="Times New Roman" pitchFamily="-65" charset="0"/>
              <a:ea typeface="Times New Roman" pitchFamily="-65" charset="0"/>
            </a:endParaRPr>
          </a:p>
        </p:txBody>
      </p:sp>
      <p:sp>
        <p:nvSpPr>
          <p:cNvPr id="23" name="AutoShape 137"/>
          <p:cNvSpPr>
            <a:spLocks noChangeArrowheads="1"/>
          </p:cNvSpPr>
          <p:nvPr/>
        </p:nvSpPr>
        <p:spPr bwMode="auto">
          <a:xfrm>
            <a:off x="2177944" y="4282224"/>
            <a:ext cx="1170388" cy="682895"/>
          </a:xfrm>
          <a:prstGeom prst="roundRect">
            <a:avLst>
              <a:gd name="adj" fmla="val 16667"/>
            </a:avLst>
          </a:prstGeom>
          <a:solidFill>
            <a:srgbClr val="C6D9F1"/>
          </a:solidFill>
          <a:ln w="19050">
            <a:solidFill>
              <a:srgbClr val="1F497D"/>
            </a:solidFill>
            <a:round/>
            <a:headEnd/>
            <a:tailEnd/>
          </a:ln>
          <a:effectLst>
            <a:outerShdw blurRad="63500" dist="26940" dir="5400000" algn="ctr" rotWithShape="0">
              <a:srgbClr val="000000">
                <a:alpha val="35001"/>
              </a:srgbClr>
            </a:outerShdw>
          </a:effectLst>
        </p:spPr>
        <p:txBody>
          <a:bodyPr vert="horz" wrap="square" lIns="0" tIns="0" rIns="0" bIns="0" numCol="1" anchor="t" anchorCtr="0" compatLnSpc="1">
            <a:prstTxWarp prst="textNoShape">
              <a:avLst/>
            </a:prstTxWarp>
          </a:bodyPr>
          <a:lstStyle/>
          <a:p>
            <a:pPr algn="ctr"/>
            <a:r>
              <a:rPr lang="en-US" sz="2000">
                <a:solidFill>
                  <a:srgbClr val="000000"/>
                </a:solidFill>
                <a:latin typeface="Cambria" charset="0"/>
                <a:ea typeface="Times New Roman" pitchFamily="-65" charset="0"/>
              </a:rPr>
              <a:t>Prompts</a:t>
            </a:r>
            <a:endParaRPr lang="en-US" sz="2000">
              <a:solidFill>
                <a:srgbClr val="000000"/>
              </a:solidFill>
              <a:latin typeface="Times New Roman" pitchFamily="-65" charset="0"/>
              <a:ea typeface="Times New Roman" pitchFamily="-65" charset="0"/>
            </a:endParaRPr>
          </a:p>
        </p:txBody>
      </p:sp>
      <p:sp>
        <p:nvSpPr>
          <p:cNvPr id="24" name="AutoShape 138"/>
          <p:cNvSpPr>
            <a:spLocks noChangeArrowheads="1"/>
          </p:cNvSpPr>
          <p:nvPr/>
        </p:nvSpPr>
        <p:spPr bwMode="auto">
          <a:xfrm>
            <a:off x="4256614" y="3596424"/>
            <a:ext cx="1169229" cy="682895"/>
          </a:xfrm>
          <a:prstGeom prst="roundRect">
            <a:avLst>
              <a:gd name="adj" fmla="val 16667"/>
            </a:avLst>
          </a:prstGeom>
          <a:solidFill>
            <a:srgbClr val="EAF1DD"/>
          </a:solidFill>
          <a:ln w="19050">
            <a:solidFill>
              <a:srgbClr val="76923C"/>
            </a:solidFill>
            <a:round/>
            <a:headEnd/>
            <a:tailEnd/>
          </a:ln>
          <a:effectLst>
            <a:outerShdw blurRad="63500" dist="26940" dir="5400000" algn="ctr" rotWithShape="0">
              <a:srgbClr val="000000">
                <a:alpha val="35001"/>
              </a:srgbClr>
            </a:outerShdw>
          </a:effectLst>
        </p:spPr>
        <p:txBody>
          <a:bodyPr vert="horz" wrap="square" lIns="0" tIns="0" rIns="0" bIns="0" numCol="1" anchor="t" anchorCtr="0" compatLnSpc="1">
            <a:prstTxWarp prst="textNoShape">
              <a:avLst/>
            </a:prstTxWarp>
          </a:bodyPr>
          <a:lstStyle/>
          <a:p>
            <a:pPr algn="ctr"/>
            <a:r>
              <a:rPr lang="en-US" sz="2000">
                <a:solidFill>
                  <a:srgbClr val="000000"/>
                </a:solidFill>
                <a:latin typeface="Cambria" charset="0"/>
                <a:ea typeface="Times New Roman" pitchFamily="-65" charset="0"/>
              </a:rPr>
              <a:t>Prompts</a:t>
            </a:r>
            <a:endParaRPr lang="en-US" sz="2000">
              <a:solidFill>
                <a:srgbClr val="000000"/>
              </a:solidFill>
              <a:latin typeface="Times New Roman" pitchFamily="-65" charset="0"/>
              <a:ea typeface="Times New Roman" pitchFamily="-65" charset="0"/>
            </a:endParaRPr>
          </a:p>
        </p:txBody>
      </p:sp>
      <p:sp>
        <p:nvSpPr>
          <p:cNvPr id="25" name="Line 139"/>
          <p:cNvSpPr>
            <a:spLocks noChangeShapeType="1"/>
          </p:cNvSpPr>
          <p:nvPr/>
        </p:nvSpPr>
        <p:spPr bwMode="auto">
          <a:xfrm>
            <a:off x="1715401" y="4510825"/>
            <a:ext cx="474319" cy="0"/>
          </a:xfrm>
          <a:prstGeom prst="line">
            <a:avLst/>
          </a:prstGeom>
          <a:noFill/>
          <a:ln w="44450">
            <a:solidFill>
              <a:srgbClr val="1F497D"/>
            </a:solidFill>
            <a:round/>
            <a:headEnd/>
            <a:tailEnd type="triangle" w="med" len="med"/>
          </a:ln>
          <a:effectLst>
            <a:outerShdw blurRad="63500" dist="26940" dir="5400000" algn="ctr" rotWithShape="0">
              <a:srgbClr val="000000">
                <a:alpha val="35001"/>
              </a:srgbClr>
            </a:outerShdw>
          </a:effectLst>
        </p:spPr>
        <p:txBody>
          <a:bodyPr vert="horz" wrap="square" lIns="91440" tIns="45720" rIns="91440" bIns="45720" numCol="1" anchor="t" anchorCtr="0" compatLnSpc="1">
            <a:prstTxWarp prst="textNoShape">
              <a:avLst/>
            </a:prstTxWarp>
          </a:bodyPr>
          <a:lstStyle/>
          <a:p>
            <a:endParaRPr lang="en-US" sz="2000">
              <a:solidFill>
                <a:srgbClr val="000000"/>
              </a:solidFill>
            </a:endParaRPr>
          </a:p>
        </p:txBody>
      </p:sp>
      <p:sp>
        <p:nvSpPr>
          <p:cNvPr id="30" name="AutoShape 144"/>
          <p:cNvSpPr>
            <a:spLocks noChangeArrowheads="1"/>
          </p:cNvSpPr>
          <p:nvPr/>
        </p:nvSpPr>
        <p:spPr bwMode="auto">
          <a:xfrm>
            <a:off x="6376504" y="4282224"/>
            <a:ext cx="1169229" cy="682895"/>
          </a:xfrm>
          <a:prstGeom prst="roundRect">
            <a:avLst>
              <a:gd name="adj" fmla="val 16667"/>
            </a:avLst>
          </a:prstGeom>
          <a:solidFill>
            <a:srgbClr val="C6D9F1"/>
          </a:solidFill>
          <a:ln w="19050">
            <a:solidFill>
              <a:srgbClr val="1F497D"/>
            </a:solidFill>
            <a:round/>
            <a:headEnd/>
            <a:tailEnd/>
          </a:ln>
          <a:effectLst>
            <a:outerShdw blurRad="63500" dist="26940" dir="5400000" algn="ctr" rotWithShape="0">
              <a:srgbClr val="000000">
                <a:alpha val="35001"/>
              </a:srgbClr>
            </a:outerShdw>
          </a:effectLst>
        </p:spPr>
        <p:txBody>
          <a:bodyPr vert="horz" wrap="square" lIns="0" tIns="0" rIns="0" bIns="0" numCol="1" anchor="t" anchorCtr="0" compatLnSpc="1">
            <a:prstTxWarp prst="textNoShape">
              <a:avLst/>
            </a:prstTxWarp>
          </a:bodyPr>
          <a:lstStyle/>
          <a:p>
            <a:pPr algn="ctr"/>
            <a:r>
              <a:rPr lang="en-US" sz="2000">
                <a:solidFill>
                  <a:srgbClr val="000000"/>
                </a:solidFill>
                <a:latin typeface="Cambria" charset="0"/>
                <a:ea typeface="Times New Roman" pitchFamily="-65" charset="0"/>
              </a:rPr>
              <a:t>Specific Praise</a:t>
            </a:r>
            <a:endParaRPr lang="en-US" sz="2000">
              <a:solidFill>
                <a:srgbClr val="000000"/>
              </a:solidFill>
              <a:latin typeface="Times New Roman" pitchFamily="-65" charset="0"/>
              <a:ea typeface="Times New Roman" pitchFamily="-65" charset="0"/>
            </a:endParaRPr>
          </a:p>
        </p:txBody>
      </p:sp>
      <p:sp>
        <p:nvSpPr>
          <p:cNvPr id="31" name="Line 145"/>
          <p:cNvSpPr>
            <a:spLocks noChangeShapeType="1"/>
          </p:cNvSpPr>
          <p:nvPr/>
        </p:nvSpPr>
        <p:spPr bwMode="auto">
          <a:xfrm>
            <a:off x="5425843" y="3825025"/>
            <a:ext cx="950662" cy="0"/>
          </a:xfrm>
          <a:prstGeom prst="line">
            <a:avLst/>
          </a:prstGeom>
          <a:noFill/>
          <a:ln w="44450">
            <a:solidFill>
              <a:srgbClr val="76923C"/>
            </a:solidFill>
            <a:round/>
            <a:headEnd/>
            <a:tailEnd type="triangle" w="med" len="med"/>
          </a:ln>
          <a:effectLst>
            <a:outerShdw blurRad="63500" dist="26940" dir="5400000" algn="ctr" rotWithShape="0">
              <a:srgbClr val="000000">
                <a:alpha val="35001"/>
              </a:srgbClr>
            </a:outerShdw>
          </a:effectLst>
        </p:spPr>
        <p:txBody>
          <a:bodyPr vert="horz" wrap="square" lIns="91440" tIns="45720" rIns="91440" bIns="45720" numCol="1" anchor="t" anchorCtr="0" compatLnSpc="1">
            <a:prstTxWarp prst="textNoShape">
              <a:avLst/>
            </a:prstTxWarp>
          </a:bodyPr>
          <a:lstStyle/>
          <a:p>
            <a:endParaRPr lang="en-US" sz="2000">
              <a:solidFill>
                <a:srgbClr val="000000"/>
              </a:solidFill>
            </a:endParaRPr>
          </a:p>
        </p:txBody>
      </p:sp>
      <p:sp>
        <p:nvSpPr>
          <p:cNvPr id="32" name="Line 146"/>
          <p:cNvSpPr>
            <a:spLocks noChangeShapeType="1"/>
          </p:cNvSpPr>
          <p:nvPr/>
        </p:nvSpPr>
        <p:spPr bwMode="auto">
          <a:xfrm>
            <a:off x="5425843" y="4510825"/>
            <a:ext cx="950662" cy="0"/>
          </a:xfrm>
          <a:prstGeom prst="line">
            <a:avLst/>
          </a:prstGeom>
          <a:noFill/>
          <a:ln w="44450">
            <a:solidFill>
              <a:srgbClr val="1F497D"/>
            </a:solidFill>
            <a:round/>
            <a:headEnd/>
            <a:tailEnd type="triangle" w="med" len="med"/>
          </a:ln>
          <a:effectLst>
            <a:outerShdw blurRad="63500" dist="26940" dir="5400000" algn="ctr" rotWithShape="0">
              <a:srgbClr val="000000">
                <a:alpha val="35001"/>
              </a:srgbClr>
            </a:outerShdw>
          </a:effectLst>
        </p:spPr>
        <p:txBody>
          <a:bodyPr vert="horz" wrap="square" lIns="91440" tIns="45720" rIns="91440" bIns="45720" numCol="1" anchor="t" anchorCtr="0" compatLnSpc="1">
            <a:prstTxWarp prst="textNoShape">
              <a:avLst/>
            </a:prstTxWarp>
          </a:bodyPr>
          <a:lstStyle/>
          <a:p>
            <a:endParaRPr lang="en-US" sz="2000">
              <a:solidFill>
                <a:srgbClr val="000000"/>
              </a:solidFill>
            </a:endParaRPr>
          </a:p>
        </p:txBody>
      </p:sp>
      <p:sp>
        <p:nvSpPr>
          <p:cNvPr id="4" name="Line 40"/>
          <p:cNvSpPr>
            <a:spLocks noChangeShapeType="1"/>
          </p:cNvSpPr>
          <p:nvPr/>
        </p:nvSpPr>
        <p:spPr bwMode="auto">
          <a:xfrm>
            <a:off x="3348332" y="3825025"/>
            <a:ext cx="908282" cy="0"/>
          </a:xfrm>
          <a:prstGeom prst="line">
            <a:avLst/>
          </a:prstGeom>
          <a:noFill/>
          <a:ln w="44450">
            <a:solidFill>
              <a:srgbClr val="76923C"/>
            </a:solidFill>
            <a:round/>
            <a:headEnd/>
            <a:tailEnd type="triangle" w="med" len="med"/>
          </a:ln>
          <a:effectLst>
            <a:outerShdw blurRad="63500" dist="26940" dir="5400000" algn="ctr" rotWithShape="0">
              <a:srgbClr val="000000">
                <a:alpha val="35001"/>
              </a:srgbClr>
            </a:outerShdw>
          </a:effectLst>
        </p:spPr>
        <p:txBody>
          <a:bodyPr vert="horz" wrap="square" lIns="91440" tIns="45720" rIns="91440" bIns="45720" numCol="1" anchor="t" anchorCtr="0" compatLnSpc="1">
            <a:prstTxWarp prst="textNoShape">
              <a:avLst/>
            </a:prstTxWarp>
          </a:bodyPr>
          <a:lstStyle/>
          <a:p>
            <a:endParaRPr lang="en-US" sz="2000">
              <a:solidFill>
                <a:srgbClr val="000000"/>
              </a:solidFill>
            </a:endParaRPr>
          </a:p>
        </p:txBody>
      </p:sp>
      <p:sp>
        <p:nvSpPr>
          <p:cNvPr id="13" name="Line 41"/>
          <p:cNvSpPr>
            <a:spLocks noChangeShapeType="1"/>
          </p:cNvSpPr>
          <p:nvPr/>
        </p:nvSpPr>
        <p:spPr bwMode="auto">
          <a:xfrm>
            <a:off x="3348331" y="4510825"/>
            <a:ext cx="908283" cy="0"/>
          </a:xfrm>
          <a:prstGeom prst="line">
            <a:avLst/>
          </a:prstGeom>
          <a:noFill/>
          <a:ln w="44450">
            <a:solidFill>
              <a:srgbClr val="1F497D"/>
            </a:solidFill>
            <a:round/>
            <a:headEnd/>
            <a:tailEnd type="triangle" w="med" len="med"/>
          </a:ln>
          <a:effectLst>
            <a:outerShdw blurRad="63500" dist="26940" dir="5400000" algn="ctr" rotWithShape="0">
              <a:srgbClr val="000000">
                <a:alpha val="35001"/>
              </a:srgbClr>
            </a:outerShdw>
          </a:effectLst>
        </p:spPr>
        <p:txBody>
          <a:bodyPr vert="horz" wrap="square" lIns="91440" tIns="45720" rIns="91440" bIns="45720" numCol="1" anchor="t" anchorCtr="0" compatLnSpc="1">
            <a:prstTxWarp prst="textNoShape">
              <a:avLst/>
            </a:prstTxWarp>
          </a:bodyPr>
          <a:lstStyle/>
          <a:p>
            <a:endParaRPr lang="en-US" sz="2000">
              <a:solidFill>
                <a:srgbClr val="000000"/>
              </a:solidFill>
            </a:endParaRPr>
          </a:p>
        </p:txBody>
      </p:sp>
      <p:sp>
        <p:nvSpPr>
          <p:cNvPr id="15" name="Line 42"/>
          <p:cNvSpPr>
            <a:spLocks noChangeShapeType="1"/>
          </p:cNvSpPr>
          <p:nvPr/>
        </p:nvSpPr>
        <p:spPr bwMode="auto">
          <a:xfrm>
            <a:off x="7545731" y="3827565"/>
            <a:ext cx="997713" cy="0"/>
          </a:xfrm>
          <a:prstGeom prst="line">
            <a:avLst/>
          </a:prstGeom>
          <a:noFill/>
          <a:ln w="44450">
            <a:solidFill>
              <a:srgbClr val="76923C"/>
            </a:solidFill>
            <a:round/>
            <a:headEnd/>
            <a:tailEnd type="triangle" w="med" len="med"/>
          </a:ln>
          <a:effectLst>
            <a:outerShdw blurRad="63500" dist="26940" dir="5400000" algn="ctr" rotWithShape="0">
              <a:srgbClr val="000000">
                <a:alpha val="35001"/>
              </a:srgbClr>
            </a:outerShdw>
          </a:effectLst>
        </p:spPr>
        <p:txBody>
          <a:bodyPr vert="horz" wrap="square" lIns="91440" tIns="45720" rIns="91440" bIns="45720" numCol="1" anchor="t" anchorCtr="0" compatLnSpc="1">
            <a:prstTxWarp prst="textNoShape">
              <a:avLst/>
            </a:prstTxWarp>
          </a:bodyPr>
          <a:lstStyle/>
          <a:p>
            <a:endParaRPr lang="en-US" sz="2000">
              <a:solidFill>
                <a:srgbClr val="000000"/>
              </a:solidFill>
            </a:endParaRPr>
          </a:p>
        </p:txBody>
      </p:sp>
      <p:sp>
        <p:nvSpPr>
          <p:cNvPr id="17" name="Line 43"/>
          <p:cNvSpPr>
            <a:spLocks noChangeShapeType="1"/>
          </p:cNvSpPr>
          <p:nvPr/>
        </p:nvSpPr>
        <p:spPr bwMode="auto">
          <a:xfrm>
            <a:off x="7545732" y="4513365"/>
            <a:ext cx="997713" cy="0"/>
          </a:xfrm>
          <a:prstGeom prst="line">
            <a:avLst/>
          </a:prstGeom>
          <a:noFill/>
          <a:ln w="44450">
            <a:solidFill>
              <a:srgbClr val="1F497D"/>
            </a:solidFill>
            <a:round/>
            <a:headEnd/>
            <a:tailEnd type="triangle" w="med" len="med"/>
          </a:ln>
          <a:effectLst>
            <a:outerShdw blurRad="63500" dist="26940" dir="5400000" algn="ctr" rotWithShape="0">
              <a:srgbClr val="000000">
                <a:alpha val="35001"/>
              </a:srgbClr>
            </a:outerShdw>
          </a:effectLst>
        </p:spPr>
        <p:txBody>
          <a:bodyPr vert="horz" wrap="square" lIns="91440" tIns="45720" rIns="91440" bIns="45720" numCol="1" anchor="t" anchorCtr="0" compatLnSpc="1">
            <a:prstTxWarp prst="textNoShape">
              <a:avLst/>
            </a:prstTxWarp>
          </a:bodyPr>
          <a:lstStyle/>
          <a:p>
            <a:endParaRPr lang="en-US" sz="2000">
              <a:solidFill>
                <a:srgbClr val="000000"/>
              </a:solidFill>
            </a:endParaRPr>
          </a:p>
        </p:txBody>
      </p:sp>
      <p:sp>
        <p:nvSpPr>
          <p:cNvPr id="58" name="Title 57"/>
          <p:cNvSpPr>
            <a:spLocks noGrp="1"/>
          </p:cNvSpPr>
          <p:nvPr>
            <p:ph type="title"/>
          </p:nvPr>
        </p:nvSpPr>
        <p:spPr>
          <a:xfrm>
            <a:off x="549275" y="107576"/>
            <a:ext cx="8042276" cy="745504"/>
          </a:xfrm>
        </p:spPr>
        <p:txBody>
          <a:bodyPr/>
          <a:lstStyle/>
          <a:p>
            <a:r>
              <a:rPr lang="en-US" dirty="0" smtClean="0"/>
              <a:t>Study Overview</a:t>
            </a:r>
            <a:endParaRPr lang="en-US" dirty="0"/>
          </a:p>
        </p:txBody>
      </p:sp>
      <p:sp>
        <p:nvSpPr>
          <p:cNvPr id="47" name="Rounded Rectangle 46"/>
          <p:cNvSpPr/>
          <p:nvPr/>
        </p:nvSpPr>
        <p:spPr>
          <a:xfrm>
            <a:off x="1676400" y="6019800"/>
            <a:ext cx="60960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rgbClr val="000000"/>
                </a:solidFill>
              </a:rPr>
              <a:t>SNEAK PEEK AT </a:t>
            </a:r>
            <a:r>
              <a:rPr lang="en-US" dirty="0" smtClean="0">
                <a:solidFill>
                  <a:srgbClr val="000000"/>
                </a:solidFill>
              </a:rPr>
              <a:t>UNPBLISHED DATA</a:t>
            </a:r>
            <a:r>
              <a:rPr lang="en-US" dirty="0" smtClean="0">
                <a:solidFill>
                  <a:srgbClr val="000000"/>
                </a:solidFill>
              </a:rPr>
              <a:t>!</a:t>
            </a:r>
            <a:endParaRPr lang="en-US" dirty="0">
              <a:solidFill>
                <a:srgbClr val="000000"/>
              </a:solidFill>
            </a:endParaRPr>
          </a:p>
        </p:txBody>
      </p:sp>
      <p:pic>
        <p:nvPicPr>
          <p:cNvPr id="60" name="MM900283633.GIF">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304800" y="6070600"/>
            <a:ext cx="1206500" cy="787400"/>
          </a:xfrm>
          <a:prstGeom prst="rect">
            <a:avLst/>
          </a:prstGeom>
        </p:spPr>
      </p:pic>
    </p:spTree>
    <p:extLst>
      <p:ext uri="{BB962C8B-B14F-4D97-AF65-F5344CB8AC3E}">
        <p14:creationId xmlns:p14="http://schemas.microsoft.com/office/powerpoint/2010/main" val="209912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lide(fromLeft)">
                                      <p:cBhvr>
                                        <p:cTn id="7" dur="500"/>
                                        <p:tgtEl>
                                          <p:spTgt spid="4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lide(fromLeft)">
                                      <p:cBhvr>
                                        <p:cTn id="10" dur="500"/>
                                        <p:tgtEl>
                                          <p:spTgt spid="9"/>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lide(fromLeft)">
                                      <p:cBhvr>
                                        <p:cTn id="13" dur="500"/>
                                        <p:tgtEl>
                                          <p:spTgt spid="1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slide(fromLeft)">
                                      <p:cBhvr>
                                        <p:cTn id="16" dur="500"/>
                                        <p:tgtEl>
                                          <p:spTgt spid="27"/>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slide(fromLeft)">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lide(fromLeft)">
                                      <p:cBhvr>
                                        <p:cTn id="24" dur="500"/>
                                        <p:tgtEl>
                                          <p:spTgt spid="8"/>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lide(fromLeft)">
                                      <p:cBhvr>
                                        <p:cTn id="27" dur="500"/>
                                        <p:tgtEl>
                                          <p:spTgt spid="10"/>
                                        </p:tgtEl>
                                      </p:cBhvr>
                                    </p:animEffect>
                                  </p:childTnLst>
                                </p:cTn>
                              </p:par>
                              <p:par>
                                <p:cTn id="28" presetID="1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slide(fromLeft)">
                                      <p:cBhvr>
                                        <p:cTn id="30" dur="500"/>
                                        <p:tgtEl>
                                          <p:spTgt spid="12"/>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slide(fromLeft)">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slide(fromLeft)">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slide(fromLeft)">
                                      <p:cBhvr>
                                        <p:cTn id="43" dur="500"/>
                                        <p:tgtEl>
                                          <p:spTgt spid="5"/>
                                        </p:tgtEl>
                                      </p:cBhvr>
                                    </p:animEffect>
                                  </p:childTnLst>
                                </p:cTn>
                              </p:par>
                              <p:par>
                                <p:cTn id="44" presetID="12" presetClass="entr" presetSubtype="8"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slide(fromLeft)">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slide(fromLeft)">
                                      <p:cBhvr>
                                        <p:cTn id="51" dur="500"/>
                                        <p:tgtEl>
                                          <p:spTgt spid="14"/>
                                        </p:tgtEl>
                                      </p:cBhvr>
                                    </p:animEffect>
                                  </p:childTnLst>
                                </p:cTn>
                              </p:par>
                              <p:par>
                                <p:cTn id="52" presetID="12" presetClass="entr" presetSubtype="8"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slide(fromLeft)">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slide(fromLeft)">
                                      <p:cBhvr>
                                        <p:cTn id="59" dur="500"/>
                                        <p:tgtEl>
                                          <p:spTgt spid="16"/>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slide(fromLeft)">
                                      <p:cBhvr>
                                        <p:cTn id="62" dur="500"/>
                                        <p:tgtEl>
                                          <p:spTgt spid="19"/>
                                        </p:tgtEl>
                                      </p:cBhvr>
                                    </p:animEffect>
                                  </p:childTnLst>
                                </p:cTn>
                              </p:par>
                              <p:par>
                                <p:cTn id="63" presetID="12" presetClass="entr" presetSubtype="8"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slide(fromLeft)">
                                      <p:cBhvr>
                                        <p:cTn id="65" dur="500"/>
                                        <p:tgtEl>
                                          <p:spTgt spid="24"/>
                                        </p:tgtEl>
                                      </p:cBhvr>
                                    </p:animEffect>
                                  </p:childTnLst>
                                </p:cTn>
                              </p:par>
                              <p:par>
                                <p:cTn id="66" presetID="12" presetClass="entr" presetSubtype="8" fill="hold" grpId="0" nodeType="with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slide(fromLeft)">
                                      <p:cBhvr>
                                        <p:cTn id="68" dur="500"/>
                                        <p:tgtEl>
                                          <p:spTgt spid="4"/>
                                        </p:tgtEl>
                                      </p:cBhvr>
                                    </p:animEffect>
                                  </p:childTnLst>
                                </p:cTn>
                              </p:par>
                              <p:par>
                                <p:cTn id="69" presetID="12" presetClass="entr" presetSubtype="8"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slide(fromLeft)">
                                      <p:cBhvr>
                                        <p:cTn id="71" dur="500"/>
                                        <p:tgtEl>
                                          <p:spTgt spid="29"/>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slide(fromLeft)">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8"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slide(fromLeft)">
                                      <p:cBhvr>
                                        <p:cTn id="79" dur="500"/>
                                        <p:tgtEl>
                                          <p:spTgt spid="23"/>
                                        </p:tgtEl>
                                      </p:cBhvr>
                                    </p:animEffect>
                                  </p:childTnLst>
                                </p:cTn>
                              </p:par>
                              <p:par>
                                <p:cTn id="80" presetID="12" presetClass="entr" presetSubtype="8"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slide(fromLeft)">
                                      <p:cBhvr>
                                        <p:cTn id="82" dur="500"/>
                                        <p:tgtEl>
                                          <p:spTgt spid="25"/>
                                        </p:tgtEl>
                                      </p:cBhvr>
                                    </p:animEffect>
                                  </p:childTnLst>
                                </p:cTn>
                              </p:par>
                              <p:par>
                                <p:cTn id="83" presetID="12" presetClass="entr" presetSubtype="8"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slide(fromLeft)">
                                      <p:cBhvr>
                                        <p:cTn id="85" dur="500"/>
                                        <p:tgtEl>
                                          <p:spTgt spid="7"/>
                                        </p:tgtEl>
                                      </p:cBhvr>
                                    </p:animEffect>
                                  </p:childTnLst>
                                </p:cTn>
                              </p:par>
                              <p:par>
                                <p:cTn id="86" presetID="12" presetClass="entr" presetSubtype="8" fill="hold" grpId="0" nodeType="with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slide(fromLeft)">
                                      <p:cBhvr>
                                        <p:cTn id="88" dur="500"/>
                                        <p:tgtEl>
                                          <p:spTgt spid="13"/>
                                        </p:tgtEl>
                                      </p:cBhvr>
                                    </p:animEffect>
                                  </p:childTnLst>
                                </p:cTn>
                              </p:par>
                              <p:par>
                                <p:cTn id="89" presetID="12" presetClass="entr" presetSubtype="8"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slide(fromLeft)">
                                      <p:cBhvr>
                                        <p:cTn id="91" dur="500"/>
                                        <p:tgtEl>
                                          <p:spTgt spid="30"/>
                                        </p:tgtEl>
                                      </p:cBhvr>
                                    </p:animEffect>
                                  </p:childTnLst>
                                </p:cTn>
                              </p:par>
                              <p:par>
                                <p:cTn id="92" presetID="12" presetClass="entr" presetSubtype="8"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slide(fromLeft)">
                                      <p:cBhvr>
                                        <p:cTn id="94" dur="500"/>
                                        <p:tgtEl>
                                          <p:spTgt spid="32"/>
                                        </p:tgtEl>
                                      </p:cBhvr>
                                    </p:animEffect>
                                  </p:childTnLst>
                                </p:cTn>
                              </p:par>
                            </p:childTnLst>
                          </p:cTn>
                        </p:par>
                      </p:childTnLst>
                    </p:cTn>
                  </p:par>
                  <p:par>
                    <p:cTn id="95" fill="hold">
                      <p:stCondLst>
                        <p:cond delay="indefinite"/>
                      </p:stCondLst>
                      <p:childTnLst>
                        <p:par>
                          <p:cTn id="96" fill="hold">
                            <p:stCondLst>
                              <p:cond delay="0"/>
                            </p:stCondLst>
                            <p:childTnLst>
                              <p:par>
                                <p:cTn id="97" presetID="12" presetClass="entr" presetSubtype="8" fill="hold" nodeType="click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slide(fromLeft)">
                                      <p:cBhvr>
                                        <p:cTn id="99" dur="500"/>
                                        <p:tgtEl>
                                          <p:spTgt spid="2"/>
                                        </p:tgtEl>
                                      </p:cBhvr>
                                    </p:animEffect>
                                  </p:childTnLst>
                                </p:cTn>
                              </p:par>
                              <p:par>
                                <p:cTn id="100" presetID="12" presetClass="entr" presetSubtype="8" fill="hold" grpId="0" nodeType="with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slide(fromLeft)">
                                      <p:cBhvr>
                                        <p:cTn id="102" dur="500"/>
                                        <p:tgtEl>
                                          <p:spTgt spid="17"/>
                                        </p:tgtEl>
                                      </p:cBhvr>
                                    </p:animEffect>
                                  </p:childTnLst>
                                </p:cTn>
                              </p:par>
                              <p:par>
                                <p:cTn id="103" presetID="12" presetClass="entr" presetSubtype="8" fill="hold" grpId="0" nodeType="with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slide(fromLeft)">
                                      <p:cBhvr>
                                        <p:cTn id="105" dur="500"/>
                                        <p:tgtEl>
                                          <p:spTgt spid="15"/>
                                        </p:tgtEl>
                                      </p:cBhvr>
                                    </p:animEffect>
                                  </p:childTnLst>
                                </p:cTn>
                              </p:par>
                              <p:par>
                                <p:cTn id="106" presetID="12" presetClass="entr" presetSubtype="8" fill="hold" grpId="0" nodeType="with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slide(fromLeft)">
                                      <p:cBhvr>
                                        <p:cTn id="108" dur="500"/>
                                        <p:tgtEl>
                                          <p:spTgt spid="39"/>
                                        </p:tgtEl>
                                      </p:cBhvr>
                                    </p:animEffect>
                                  </p:childTnLst>
                                </p:cTn>
                              </p:par>
                            </p:childTnLst>
                          </p:cTn>
                        </p:par>
                      </p:childTnLst>
                    </p:cTn>
                  </p:par>
                  <p:par>
                    <p:cTn id="109" fill="hold">
                      <p:stCondLst>
                        <p:cond delay="indefinite"/>
                      </p:stCondLst>
                      <p:childTnLst>
                        <p:par>
                          <p:cTn id="110" fill="hold">
                            <p:stCondLst>
                              <p:cond delay="0"/>
                            </p:stCondLst>
                            <p:childTnLst>
                              <p:par>
                                <p:cTn id="111" presetID="12" presetClass="entr" presetSubtype="4" fill="hold" grpId="0" nodeType="click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slide(fromBottom)">
                                      <p:cBhvr>
                                        <p:cTn id="113" dur="500"/>
                                        <p:tgtEl>
                                          <p:spTgt spid="47"/>
                                        </p:tgtEl>
                                      </p:cBhvr>
                                    </p:animEffect>
                                  </p:childTnLst>
                                </p:cTn>
                              </p:par>
                              <p:par>
                                <p:cTn id="114" presetID="12" presetClass="entr" presetSubtype="4" fill="hold" nodeType="withEffect">
                                  <p:stCondLst>
                                    <p:cond delay="0"/>
                                  </p:stCondLst>
                                  <p:childTnLst>
                                    <p:set>
                                      <p:cBhvr>
                                        <p:cTn id="115" dur="1" fill="hold">
                                          <p:stCondLst>
                                            <p:cond delay="0"/>
                                          </p:stCondLst>
                                        </p:cTn>
                                        <p:tgtEl>
                                          <p:spTgt spid="60"/>
                                        </p:tgtEl>
                                        <p:attrNameLst>
                                          <p:attrName>style.visibility</p:attrName>
                                        </p:attrNameLst>
                                      </p:cBhvr>
                                      <p:to>
                                        <p:strVal val="visible"/>
                                      </p:to>
                                    </p:set>
                                    <p:animEffect transition="in" filter="slide(fromBottom)">
                                      <p:cBhvr>
                                        <p:cTn id="116" dur="500"/>
                                        <p:tgtEl>
                                          <p:spTgt spid="60"/>
                                        </p:tgtEl>
                                      </p:cBhvr>
                                    </p:animEffect>
                                  </p:childTnLst>
                                </p:cTn>
                              </p:par>
                              <p:par>
                                <p:cTn id="117" presetID="1" presetClass="mediacall" presetSubtype="0" fill="hold" nodeType="withEffect">
                                  <p:stCondLst>
                                    <p:cond delay="0"/>
                                  </p:stCondLst>
                                  <p:childTnLst>
                                    <p:cmd type="call" cmd="playFrom(0.0)">
                                      <p:cBhvr>
                                        <p:cTn id="118" dur="1800"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9" fill="hold" display="0">
                  <p:stCondLst>
                    <p:cond delay="indefinite"/>
                  </p:stCondLst>
                  <p:endCondLst>
                    <p:cond evt="onNext" delay="0">
                      <p:tgtEl>
                        <p:sldTgt/>
                      </p:tgtEl>
                    </p:cond>
                    <p:cond evt="onPrev" delay="0">
                      <p:tgtEl>
                        <p:sldTgt/>
                      </p:tgtEl>
                    </p:cond>
                  </p:endCondLst>
                </p:cTn>
                <p:tgtEl>
                  <p:spTgt spid="60"/>
                </p:tgtEl>
              </p:cMediaNode>
            </p:video>
            <p:seq concurrent="1" nextAc="seek">
              <p:cTn id="120" restart="whenNotActive" fill="hold" evtFilter="cancelBubble" nodeType="interactiveSeq">
                <p:stCondLst>
                  <p:cond evt="onClick" delay="0">
                    <p:tgtEl>
                      <p:spTgt spid="60"/>
                    </p:tgtEl>
                  </p:cond>
                </p:stCondLst>
                <p:endSync evt="end" delay="0">
                  <p:rtn val="all"/>
                </p:endSync>
                <p:childTnLst>
                  <p:par>
                    <p:cTn id="121" fill="hold">
                      <p:stCondLst>
                        <p:cond delay="0"/>
                      </p:stCondLst>
                      <p:childTnLst>
                        <p:par>
                          <p:cTn id="122" fill="hold">
                            <p:stCondLst>
                              <p:cond delay="0"/>
                            </p:stCondLst>
                            <p:childTnLst>
                              <p:par>
                                <p:cTn id="123" presetID="2" presetClass="mediacall" presetSubtype="0" fill="hold" nodeType="clickEffect">
                                  <p:stCondLst>
                                    <p:cond delay="0"/>
                                  </p:stCondLst>
                                  <p:childTnLst>
                                    <p:cmd type="call" cmd="togglePause">
                                      <p:cBhvr>
                                        <p:cTn id="124" dur="1" fill="hold"/>
                                        <p:tgtEl>
                                          <p:spTgt spid="60"/>
                                        </p:tgtEl>
                                      </p:cBhvr>
                                    </p:cmd>
                                  </p:childTnLst>
                                </p:cTn>
                              </p:par>
                            </p:childTnLst>
                          </p:cTn>
                        </p:par>
                      </p:childTnLst>
                    </p:cTn>
                  </p:par>
                </p:childTnLst>
              </p:cTn>
              <p:nextCondLst>
                <p:cond evt="onClick" delay="0">
                  <p:tgtEl>
                    <p:spTgt spid="60"/>
                  </p:tgtEl>
                </p:cond>
              </p:nextCondLst>
            </p:seq>
          </p:childTnLst>
        </p:cTn>
      </p:par>
    </p:tnLst>
    <p:bldLst>
      <p:bldP spid="8" grpId="0" animBg="1"/>
      <p:bldP spid="9" grpId="0" animBg="1"/>
      <p:bldP spid="10" grpId="0" animBg="1"/>
      <p:bldP spid="11" grpId="0" animBg="1"/>
      <p:bldP spid="12" grpId="0" animBg="1"/>
      <p:bldP spid="27" grpId="0" animBg="1"/>
      <p:bldP spid="28" grpId="0" animBg="1"/>
      <p:bldP spid="29" grpId="0" animBg="1"/>
      <p:bldP spid="39" grpId="0" animBg="1"/>
      <p:bldP spid="43" grpId="0" animBg="1"/>
      <p:bldP spid="50" grpId="0" animBg="1"/>
      <p:bldP spid="5" grpId="0" animBg="1"/>
      <p:bldP spid="6" grpId="0" animBg="1"/>
      <p:bldP spid="7" grpId="0" animBg="1"/>
      <p:bldP spid="14" grpId="0" animBg="1"/>
      <p:bldP spid="16" grpId="0" animBg="1"/>
      <p:bldP spid="19" grpId="0" animBg="1"/>
      <p:bldP spid="22" grpId="0" animBg="1"/>
      <p:bldP spid="24" grpId="0" animBg="1"/>
      <p:bldP spid="25" grpId="0" animBg="1"/>
      <p:bldP spid="30" grpId="0" animBg="1"/>
      <p:bldP spid="31" grpId="0" animBg="1"/>
      <p:bldP spid="32" grpId="0" animBg="1"/>
      <p:bldP spid="4" grpId="0" animBg="1"/>
      <p:bldP spid="13" grpId="0" animBg="1"/>
      <p:bldP spid="15" grpId="0" animBg="1"/>
      <p:bldP spid="17" grpId="0" animBg="1"/>
      <p:bldP spid="4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Group Study Results- Teachers</a:t>
            </a:r>
            <a:endParaRPr lang="en-US" dirty="0"/>
          </a:p>
        </p:txBody>
      </p:sp>
      <p:graphicFrame>
        <p:nvGraphicFramePr>
          <p:cNvPr id="4" name="Chart 3"/>
          <p:cNvGraphicFramePr>
            <a:graphicFrameLocks/>
          </p:cNvGraphicFramePr>
          <p:nvPr>
            <p:extLst/>
          </p:nvPr>
        </p:nvGraphicFramePr>
        <p:xfrm>
          <a:off x="0" y="990600"/>
          <a:ext cx="5410200" cy="3581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nvPr>
        </p:nvGraphicFramePr>
        <p:xfrm>
          <a:off x="3810000" y="3352800"/>
          <a:ext cx="5181600"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p:cNvSpPr/>
          <p:nvPr/>
        </p:nvSpPr>
        <p:spPr>
          <a:xfrm>
            <a:off x="7696200" y="4876800"/>
            <a:ext cx="1295400" cy="762000"/>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85465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Oval 2"/>
          <p:cNvSpPr>
            <a:spLocks noChangeArrowheads="1"/>
          </p:cNvSpPr>
          <p:nvPr/>
        </p:nvSpPr>
        <p:spPr bwMode="auto">
          <a:xfrm rot="-1077611">
            <a:off x="325338" y="1076420"/>
            <a:ext cx="6144084" cy="2734163"/>
          </a:xfrm>
          <a:prstGeom prst="ellipse">
            <a:avLst/>
          </a:prstGeom>
          <a:solidFill>
            <a:srgbClr val="FFC8F0"/>
          </a:solid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endParaRPr lang="en-US"/>
          </a:p>
        </p:txBody>
      </p:sp>
      <p:sp>
        <p:nvSpPr>
          <p:cNvPr id="419844" name="Oval 4"/>
          <p:cNvSpPr>
            <a:spLocks noChangeArrowheads="1"/>
          </p:cNvSpPr>
          <p:nvPr/>
        </p:nvSpPr>
        <p:spPr bwMode="auto">
          <a:xfrm rot="1077611" flipH="1">
            <a:off x="2656559" y="1082579"/>
            <a:ext cx="6142137" cy="2728159"/>
          </a:xfrm>
          <a:prstGeom prst="ellipse">
            <a:avLst/>
          </a:prstGeom>
          <a:solidFill>
            <a:schemeClr val="accent2">
              <a:lumMod val="20000"/>
              <a:lumOff val="80000"/>
              <a:alpha val="50195"/>
            </a:schemeClr>
          </a:solidFill>
          <a:ln w="9525">
            <a:solidFill>
              <a:schemeClr val="tx1"/>
            </a:solidFill>
            <a:round/>
            <a:headEnd/>
            <a:tailEnd/>
          </a:ln>
        </p:spPr>
        <p:txBody>
          <a:bodyPr wrap="none" anchor="ctr">
            <a:prstTxWarp prst="textNoShape">
              <a:avLst/>
            </a:prstTxWarp>
          </a:bodyPr>
          <a:lstStyle/>
          <a:p>
            <a:endParaRPr lang="en-US"/>
          </a:p>
        </p:txBody>
      </p:sp>
      <p:sp>
        <p:nvSpPr>
          <p:cNvPr id="419845" name="Text Box 5"/>
          <p:cNvSpPr txBox="1">
            <a:spLocks noChangeArrowheads="1"/>
          </p:cNvSpPr>
          <p:nvPr/>
        </p:nvSpPr>
        <p:spPr bwMode="auto">
          <a:xfrm>
            <a:off x="519264" y="2825287"/>
            <a:ext cx="2971800" cy="584776"/>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solidFill>
                  <a:srgbClr val="000099"/>
                </a:solidFill>
              </a:rPr>
              <a:t>Good Teaching</a:t>
            </a:r>
          </a:p>
        </p:txBody>
      </p:sp>
      <p:sp>
        <p:nvSpPr>
          <p:cNvPr id="419846" name="Text Box 6"/>
          <p:cNvSpPr txBox="1">
            <a:spLocks noChangeArrowheads="1"/>
          </p:cNvSpPr>
          <p:nvPr/>
        </p:nvSpPr>
        <p:spPr bwMode="auto">
          <a:xfrm>
            <a:off x="5700864" y="2455956"/>
            <a:ext cx="3276600" cy="1077218"/>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smtClean="0">
                <a:solidFill>
                  <a:srgbClr val="000099"/>
                </a:solidFill>
              </a:rPr>
              <a:t>Classroom </a:t>
            </a:r>
            <a:r>
              <a:rPr lang="en-US" sz="3200" dirty="0">
                <a:solidFill>
                  <a:srgbClr val="000099"/>
                </a:solidFill>
              </a:rPr>
              <a:t>Management</a:t>
            </a:r>
          </a:p>
        </p:txBody>
      </p:sp>
      <p:sp>
        <p:nvSpPr>
          <p:cNvPr id="254983" name="Text Box 7"/>
          <p:cNvSpPr txBox="1">
            <a:spLocks noChangeArrowheads="1"/>
          </p:cNvSpPr>
          <p:nvPr/>
        </p:nvSpPr>
        <p:spPr bwMode="auto">
          <a:xfrm>
            <a:off x="2770698" y="1143000"/>
            <a:ext cx="3581400" cy="1200329"/>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dirty="0">
                <a:solidFill>
                  <a:srgbClr val="000099"/>
                </a:solidFill>
              </a:rPr>
              <a:t>Student Achievement</a:t>
            </a:r>
          </a:p>
        </p:txBody>
      </p:sp>
      <p:sp>
        <p:nvSpPr>
          <p:cNvPr id="419851" name="AutoShape 11"/>
          <p:cNvSpPr>
            <a:spLocks noChangeArrowheads="1"/>
          </p:cNvSpPr>
          <p:nvPr/>
        </p:nvSpPr>
        <p:spPr bwMode="auto">
          <a:xfrm rot="2369975">
            <a:off x="2500464" y="2144658"/>
            <a:ext cx="457200" cy="304800"/>
          </a:xfrm>
          <a:prstGeom prst="upArrow">
            <a:avLst>
              <a:gd name="adj1" fmla="val 31250"/>
              <a:gd name="adj2" fmla="val 44273"/>
            </a:avLst>
          </a:prstGeom>
          <a:solidFill>
            <a:schemeClr val="accent2"/>
          </a:solidFill>
          <a:ln w="9525">
            <a:solidFill>
              <a:schemeClr val="tx1"/>
            </a:solidFill>
            <a:miter lim="800000"/>
            <a:headEnd/>
            <a:tailEnd/>
          </a:ln>
        </p:spPr>
        <p:txBody>
          <a:bodyPr vert="eaVert" wrap="none" anchor="ctr">
            <a:prstTxWarp prst="textNoShape">
              <a:avLst/>
            </a:prstTxWarp>
          </a:bodyPr>
          <a:lstStyle/>
          <a:p>
            <a:endParaRPr lang="en-US"/>
          </a:p>
        </p:txBody>
      </p:sp>
      <p:sp>
        <p:nvSpPr>
          <p:cNvPr id="419852" name="AutoShape 12"/>
          <p:cNvSpPr>
            <a:spLocks noChangeArrowheads="1"/>
          </p:cNvSpPr>
          <p:nvPr/>
        </p:nvSpPr>
        <p:spPr bwMode="auto">
          <a:xfrm rot="19230025" flipH="1">
            <a:off x="6239341" y="2040552"/>
            <a:ext cx="457200" cy="304800"/>
          </a:xfrm>
          <a:prstGeom prst="upArrow">
            <a:avLst>
              <a:gd name="adj1" fmla="val 31250"/>
              <a:gd name="adj2" fmla="val 44273"/>
            </a:avLst>
          </a:prstGeom>
          <a:solidFill>
            <a:schemeClr val="accent2"/>
          </a:solidFill>
          <a:ln w="9525">
            <a:solidFill>
              <a:schemeClr val="tx1"/>
            </a:solidFill>
            <a:miter lim="800000"/>
            <a:headEnd/>
            <a:tailEnd/>
          </a:ln>
        </p:spPr>
        <p:txBody>
          <a:bodyPr vert="eaVert" wrap="none" anchor="ctr">
            <a:prstTxWarp prst="textNoShape">
              <a:avLst/>
            </a:prstTxWarp>
          </a:bodyPr>
          <a:lstStyle/>
          <a:p>
            <a:endParaRPr lang="en-US"/>
          </a:p>
        </p:txBody>
      </p:sp>
      <p:sp>
        <p:nvSpPr>
          <p:cNvPr id="419856" name="AutoShape 16"/>
          <p:cNvSpPr>
            <a:spLocks noChangeArrowheads="1"/>
          </p:cNvSpPr>
          <p:nvPr/>
        </p:nvSpPr>
        <p:spPr bwMode="auto">
          <a:xfrm>
            <a:off x="4044894" y="3029063"/>
            <a:ext cx="762000" cy="381000"/>
          </a:xfrm>
          <a:prstGeom prst="leftRightArrow">
            <a:avLst>
              <a:gd name="adj1" fmla="val 50000"/>
              <a:gd name="adj2" fmla="val 40000"/>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latin typeface="Times New Roman" charset="0"/>
            </a:endParaRPr>
          </a:p>
        </p:txBody>
      </p:sp>
      <p:sp>
        <p:nvSpPr>
          <p:cNvPr id="13" name="Title 1"/>
          <p:cNvSpPr>
            <a:spLocks noGrp="1"/>
          </p:cNvSpPr>
          <p:nvPr>
            <p:ph type="title"/>
          </p:nvPr>
        </p:nvSpPr>
        <p:spPr>
          <a:xfrm>
            <a:off x="0" y="4561295"/>
            <a:ext cx="9144000" cy="893483"/>
          </a:xfrm>
        </p:spPr>
        <p:txBody>
          <a:bodyPr>
            <a:noAutofit/>
          </a:bodyPr>
          <a:lstStyle/>
          <a:p>
            <a:r>
              <a:rPr lang="en-US" sz="2800" dirty="0" smtClean="0"/>
              <a:t>Behavior problems disrupt learning</a:t>
            </a:r>
            <a:br>
              <a:rPr lang="en-US" sz="2800" dirty="0" smtClean="0"/>
            </a:br>
            <a:r>
              <a:rPr lang="en-US" sz="2800" dirty="0" smtClean="0"/>
              <a:t>Engaging learning prevents behavior problems</a:t>
            </a:r>
            <a:endParaRPr lang="en-US" sz="2800" dirty="0"/>
          </a:p>
        </p:txBody>
      </p:sp>
      <p:sp>
        <p:nvSpPr>
          <p:cNvPr id="14" name="TextBox 13"/>
          <p:cNvSpPr txBox="1"/>
          <p:nvPr/>
        </p:nvSpPr>
        <p:spPr>
          <a:xfrm>
            <a:off x="1259361" y="6553200"/>
            <a:ext cx="7095066" cy="323165"/>
          </a:xfrm>
          <a:prstGeom prst="rect">
            <a:avLst/>
          </a:prstGeom>
          <a:noFill/>
        </p:spPr>
        <p:txBody>
          <a:bodyPr wrap="square" rtlCol="0">
            <a:spAutoFit/>
          </a:bodyPr>
          <a:lstStyle/>
          <a:p>
            <a:pPr algn="ctr"/>
            <a:r>
              <a:rPr lang="en-US" sz="1500" dirty="0" smtClean="0">
                <a:solidFill>
                  <a:srgbClr val="7F7F7F"/>
                </a:solidFill>
              </a:rPr>
              <a:t>(</a:t>
            </a:r>
            <a:r>
              <a:rPr lang="en-US" sz="1500" dirty="0" err="1" smtClean="0">
                <a:solidFill>
                  <a:srgbClr val="7F7F7F"/>
                </a:solidFill>
              </a:rPr>
              <a:t>Gest</a:t>
            </a:r>
            <a:r>
              <a:rPr lang="en-US" sz="1500" dirty="0" smtClean="0">
                <a:solidFill>
                  <a:srgbClr val="7F7F7F"/>
                </a:solidFill>
              </a:rPr>
              <a:t> &amp; </a:t>
            </a:r>
            <a:r>
              <a:rPr lang="en-US" sz="1500" dirty="0" err="1" smtClean="0">
                <a:solidFill>
                  <a:srgbClr val="7F7F7F"/>
                </a:solidFill>
              </a:rPr>
              <a:t>Gest</a:t>
            </a:r>
            <a:r>
              <a:rPr lang="en-US" sz="1500" dirty="0" smtClean="0">
                <a:solidFill>
                  <a:srgbClr val="7F7F7F"/>
                </a:solidFill>
              </a:rPr>
              <a:t>, 2005; </a:t>
            </a:r>
            <a:r>
              <a:rPr lang="en-US" sz="1500" dirty="0" err="1" smtClean="0">
                <a:solidFill>
                  <a:srgbClr val="7F7F7F"/>
                </a:solidFill>
              </a:rPr>
              <a:t>Stronge</a:t>
            </a:r>
            <a:r>
              <a:rPr lang="en-US" sz="1500" dirty="0" smtClean="0">
                <a:solidFill>
                  <a:srgbClr val="7F7F7F"/>
                </a:solidFill>
              </a:rPr>
              <a:t>, Ward and Grant, 2011)</a:t>
            </a:r>
            <a:endParaRPr lang="en-US" sz="1500" dirty="0">
              <a:solidFill>
                <a:srgbClr val="7F7F7F"/>
              </a:solidFill>
            </a:endParaRPr>
          </a:p>
        </p:txBody>
      </p:sp>
      <p:sp>
        <p:nvSpPr>
          <p:cNvPr id="2" name="TextBox 1"/>
          <p:cNvSpPr txBox="1"/>
          <p:nvPr/>
        </p:nvSpPr>
        <p:spPr>
          <a:xfrm>
            <a:off x="740097" y="14677"/>
            <a:ext cx="7774180" cy="830997"/>
          </a:xfrm>
          <a:prstGeom prst="rect">
            <a:avLst/>
          </a:prstGeom>
          <a:noFill/>
        </p:spPr>
        <p:txBody>
          <a:bodyPr wrap="square" rtlCol="0">
            <a:spAutoFit/>
          </a:bodyPr>
          <a:lstStyle/>
          <a:p>
            <a:pPr algn="ctr"/>
            <a:r>
              <a:rPr lang="en-US" sz="4800" b="1" dirty="0" smtClean="0"/>
              <a:t>Goal of Teaching</a:t>
            </a:r>
            <a:endParaRPr lang="en-US" sz="4800" b="1" dirty="0"/>
          </a:p>
        </p:txBody>
      </p:sp>
    </p:spTree>
    <p:extLst>
      <p:ext uri="{BB962C8B-B14F-4D97-AF65-F5344CB8AC3E}">
        <p14:creationId xmlns:p14="http://schemas.microsoft.com/office/powerpoint/2010/main" val="145036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9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grpId="0" nodeType="clickEffect">
                                  <p:stCondLst>
                                    <p:cond delay="0"/>
                                  </p:stCondLst>
                                  <p:childTnLst>
                                    <p:set>
                                      <p:cBhvr>
                                        <p:cTn id="10" dur="1" fill="hold">
                                          <p:stCondLst>
                                            <p:cond delay="0"/>
                                          </p:stCondLst>
                                        </p:cTn>
                                        <p:tgtEl>
                                          <p:spTgt spid="419842"/>
                                        </p:tgtEl>
                                        <p:attrNameLst>
                                          <p:attrName>style.visibility</p:attrName>
                                        </p:attrNameLst>
                                      </p:cBhvr>
                                      <p:to>
                                        <p:strVal val="visible"/>
                                      </p:to>
                                    </p:set>
                                    <p:anim calcmode="lin" valueType="num">
                                      <p:cBhvr additive="base">
                                        <p:cTn id="11" dur="500" fill="hold"/>
                                        <p:tgtEl>
                                          <p:spTgt spid="419842"/>
                                        </p:tgtEl>
                                        <p:attrNameLst>
                                          <p:attrName>ppt_x</p:attrName>
                                        </p:attrNameLst>
                                      </p:cBhvr>
                                      <p:tavLst>
                                        <p:tav tm="0">
                                          <p:val>
                                            <p:strVal val="0-#ppt_w/2"/>
                                          </p:val>
                                        </p:tav>
                                        <p:tav tm="100000">
                                          <p:val>
                                            <p:strVal val="#ppt_x"/>
                                          </p:val>
                                        </p:tav>
                                      </p:tavLst>
                                    </p:anim>
                                    <p:anim calcmode="lin" valueType="num">
                                      <p:cBhvr additive="base">
                                        <p:cTn id="12" dur="500" fill="hold"/>
                                        <p:tgtEl>
                                          <p:spTgt spid="419842"/>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419845"/>
                                        </p:tgtEl>
                                        <p:attrNameLst>
                                          <p:attrName>style.visibility</p:attrName>
                                        </p:attrNameLst>
                                      </p:cBhvr>
                                      <p:to>
                                        <p:strVal val="visible"/>
                                      </p:to>
                                    </p:set>
                                    <p:anim calcmode="lin" valueType="num">
                                      <p:cBhvr additive="base">
                                        <p:cTn id="15" dur="500" fill="hold"/>
                                        <p:tgtEl>
                                          <p:spTgt spid="419845"/>
                                        </p:tgtEl>
                                        <p:attrNameLst>
                                          <p:attrName>ppt_x</p:attrName>
                                        </p:attrNameLst>
                                      </p:cBhvr>
                                      <p:tavLst>
                                        <p:tav tm="0">
                                          <p:val>
                                            <p:strVal val="0-#ppt_w/2"/>
                                          </p:val>
                                        </p:tav>
                                        <p:tav tm="100000">
                                          <p:val>
                                            <p:strVal val="#ppt_x"/>
                                          </p:val>
                                        </p:tav>
                                      </p:tavLst>
                                    </p:anim>
                                    <p:anim calcmode="lin" valueType="num">
                                      <p:cBhvr additive="base">
                                        <p:cTn id="16" dur="500" fill="hold"/>
                                        <p:tgtEl>
                                          <p:spTgt spid="419845"/>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419851"/>
                                        </p:tgtEl>
                                        <p:attrNameLst>
                                          <p:attrName>style.visibility</p:attrName>
                                        </p:attrNameLst>
                                      </p:cBhvr>
                                      <p:to>
                                        <p:strVal val="visible"/>
                                      </p:to>
                                    </p:set>
                                    <p:anim calcmode="lin" valueType="num">
                                      <p:cBhvr additive="base">
                                        <p:cTn id="19" dur="500" fill="hold"/>
                                        <p:tgtEl>
                                          <p:spTgt spid="419851"/>
                                        </p:tgtEl>
                                        <p:attrNameLst>
                                          <p:attrName>ppt_x</p:attrName>
                                        </p:attrNameLst>
                                      </p:cBhvr>
                                      <p:tavLst>
                                        <p:tav tm="0">
                                          <p:val>
                                            <p:strVal val="0-#ppt_w/2"/>
                                          </p:val>
                                        </p:tav>
                                        <p:tav tm="100000">
                                          <p:val>
                                            <p:strVal val="#ppt_x"/>
                                          </p:val>
                                        </p:tav>
                                      </p:tavLst>
                                    </p:anim>
                                    <p:anim calcmode="lin" valueType="num">
                                      <p:cBhvr additive="base">
                                        <p:cTn id="20" dur="500" fill="hold"/>
                                        <p:tgtEl>
                                          <p:spTgt spid="4198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419846"/>
                                        </p:tgtEl>
                                        <p:attrNameLst>
                                          <p:attrName>style.visibility</p:attrName>
                                        </p:attrNameLst>
                                      </p:cBhvr>
                                      <p:to>
                                        <p:strVal val="visible"/>
                                      </p:to>
                                    </p:set>
                                    <p:anim calcmode="lin" valueType="num">
                                      <p:cBhvr additive="base">
                                        <p:cTn id="25" dur="500" fill="hold"/>
                                        <p:tgtEl>
                                          <p:spTgt spid="419846"/>
                                        </p:tgtEl>
                                        <p:attrNameLst>
                                          <p:attrName>ppt_x</p:attrName>
                                        </p:attrNameLst>
                                      </p:cBhvr>
                                      <p:tavLst>
                                        <p:tav tm="0">
                                          <p:val>
                                            <p:strVal val="1+#ppt_w/2"/>
                                          </p:val>
                                        </p:tav>
                                        <p:tav tm="100000">
                                          <p:val>
                                            <p:strVal val="#ppt_x"/>
                                          </p:val>
                                        </p:tav>
                                      </p:tavLst>
                                    </p:anim>
                                    <p:anim calcmode="lin" valueType="num">
                                      <p:cBhvr additive="base">
                                        <p:cTn id="26" dur="500" fill="hold"/>
                                        <p:tgtEl>
                                          <p:spTgt spid="419846"/>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419852"/>
                                        </p:tgtEl>
                                        <p:attrNameLst>
                                          <p:attrName>style.visibility</p:attrName>
                                        </p:attrNameLst>
                                      </p:cBhvr>
                                      <p:to>
                                        <p:strVal val="visible"/>
                                      </p:to>
                                    </p:set>
                                    <p:anim calcmode="lin" valueType="num">
                                      <p:cBhvr additive="base">
                                        <p:cTn id="29" dur="500" fill="hold"/>
                                        <p:tgtEl>
                                          <p:spTgt spid="419852"/>
                                        </p:tgtEl>
                                        <p:attrNameLst>
                                          <p:attrName>ppt_x</p:attrName>
                                        </p:attrNameLst>
                                      </p:cBhvr>
                                      <p:tavLst>
                                        <p:tav tm="0">
                                          <p:val>
                                            <p:strVal val="1+#ppt_w/2"/>
                                          </p:val>
                                        </p:tav>
                                        <p:tav tm="100000">
                                          <p:val>
                                            <p:strVal val="#ppt_x"/>
                                          </p:val>
                                        </p:tav>
                                      </p:tavLst>
                                    </p:anim>
                                    <p:anim calcmode="lin" valueType="num">
                                      <p:cBhvr additive="base">
                                        <p:cTn id="30" dur="500" fill="hold"/>
                                        <p:tgtEl>
                                          <p:spTgt spid="419852"/>
                                        </p:tgtEl>
                                        <p:attrNameLst>
                                          <p:attrName>ppt_y</p:attrName>
                                        </p:attrNameLst>
                                      </p:cBhvr>
                                      <p:tavLst>
                                        <p:tav tm="0">
                                          <p:val>
                                            <p:strVal val="1+#ppt_h/2"/>
                                          </p:val>
                                        </p:tav>
                                        <p:tav tm="100000">
                                          <p:val>
                                            <p:strVal val="#ppt_y"/>
                                          </p:val>
                                        </p:tav>
                                      </p:tavLst>
                                    </p:anim>
                                  </p:childTnLst>
                                </p:cTn>
                              </p:par>
                              <p:par>
                                <p:cTn id="31" presetID="2" presetClass="entr" presetSubtype="6" fill="hold" grpId="0" nodeType="withEffect">
                                  <p:stCondLst>
                                    <p:cond delay="0"/>
                                  </p:stCondLst>
                                  <p:childTnLst>
                                    <p:set>
                                      <p:cBhvr>
                                        <p:cTn id="32" dur="1" fill="hold">
                                          <p:stCondLst>
                                            <p:cond delay="0"/>
                                          </p:stCondLst>
                                        </p:cTn>
                                        <p:tgtEl>
                                          <p:spTgt spid="419844"/>
                                        </p:tgtEl>
                                        <p:attrNameLst>
                                          <p:attrName>style.visibility</p:attrName>
                                        </p:attrNameLst>
                                      </p:cBhvr>
                                      <p:to>
                                        <p:strVal val="visible"/>
                                      </p:to>
                                    </p:set>
                                    <p:anim calcmode="lin" valueType="num">
                                      <p:cBhvr additive="base">
                                        <p:cTn id="33" dur="500" fill="hold"/>
                                        <p:tgtEl>
                                          <p:spTgt spid="419844"/>
                                        </p:tgtEl>
                                        <p:attrNameLst>
                                          <p:attrName>ppt_x</p:attrName>
                                        </p:attrNameLst>
                                      </p:cBhvr>
                                      <p:tavLst>
                                        <p:tav tm="0">
                                          <p:val>
                                            <p:strVal val="1+#ppt_w/2"/>
                                          </p:val>
                                        </p:tav>
                                        <p:tav tm="100000">
                                          <p:val>
                                            <p:strVal val="#ppt_x"/>
                                          </p:val>
                                        </p:tav>
                                      </p:tavLst>
                                    </p:anim>
                                    <p:anim calcmode="lin" valueType="num">
                                      <p:cBhvr additive="base">
                                        <p:cTn id="34" dur="500" fill="hold"/>
                                        <p:tgtEl>
                                          <p:spTgt spid="41984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98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2" grpId="0" animBg="1"/>
      <p:bldP spid="419844" grpId="0" animBg="1"/>
      <p:bldP spid="419845" grpId="0"/>
      <p:bldP spid="419846" grpId="0"/>
      <p:bldP spid="254983" grpId="0"/>
      <p:bldP spid="419851" grpId="0" animBg="1"/>
      <p:bldP spid="419852" grpId="0" animBg="1"/>
      <p:bldP spid="419856"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pic>
        <p:nvPicPr>
          <p:cNvPr id="40962" name="Picture 9" descr="PBIS Logo"/>
          <p:cNvPicPr>
            <a:picLocks noChangeAspect="1" noChangeArrowheads="1"/>
          </p:cNvPicPr>
          <p:nvPr/>
        </p:nvPicPr>
        <p:blipFill>
          <a:blip r:embed="rId2"/>
          <a:srcRect/>
          <a:stretch>
            <a:fillRect/>
          </a:stretch>
        </p:blipFill>
        <p:spPr bwMode="auto">
          <a:xfrm>
            <a:off x="0" y="6361113"/>
            <a:ext cx="1752600" cy="496887"/>
          </a:xfrm>
          <a:prstGeom prst="rect">
            <a:avLst/>
          </a:prstGeom>
          <a:noFill/>
          <a:ln w="9525">
            <a:noFill/>
            <a:miter lim="800000"/>
            <a:headEnd/>
            <a:tailEnd/>
          </a:ln>
        </p:spPr>
      </p:pic>
      <p:sp>
        <p:nvSpPr>
          <p:cNvPr id="40963" name="Title 1"/>
          <p:cNvSpPr>
            <a:spLocks noGrp="1"/>
          </p:cNvSpPr>
          <p:nvPr>
            <p:ph type="title"/>
          </p:nvPr>
        </p:nvSpPr>
        <p:spPr>
          <a:xfrm>
            <a:off x="457200" y="274638"/>
            <a:ext cx="8229600" cy="1401762"/>
          </a:xfrm>
          <a:solidFill>
            <a:srgbClr val="D1D1F0">
              <a:alpha val="50195"/>
            </a:srgbClr>
          </a:solidFill>
        </p:spPr>
        <p:txBody>
          <a:bodyPr/>
          <a:lstStyle/>
          <a:p>
            <a:r>
              <a:rPr lang="en-US" dirty="0" smtClean="0">
                <a:ea typeface="ＭＳ Ｐゴシック" pitchFamily="34" charset="-128"/>
                <a:cs typeface="ＭＳ Ｐゴシック" pitchFamily="34" charset="-128"/>
              </a:rPr>
              <a:t>What does our initial research on self-management indicate?</a:t>
            </a:r>
          </a:p>
        </p:txBody>
      </p:sp>
      <p:sp>
        <p:nvSpPr>
          <p:cNvPr id="40964" name="Content Placeholder 2"/>
          <p:cNvSpPr>
            <a:spLocks noGrp="1"/>
          </p:cNvSpPr>
          <p:nvPr>
            <p:ph idx="1"/>
          </p:nvPr>
        </p:nvSpPr>
        <p:spPr>
          <a:xfrm>
            <a:off x="381000" y="1219200"/>
            <a:ext cx="8305800" cy="5181600"/>
          </a:xfrm>
        </p:spPr>
        <p:txBody>
          <a:bodyPr/>
          <a:lstStyle/>
          <a:p>
            <a:endParaRPr lang="en-US" sz="2400" dirty="0" smtClean="0">
              <a:latin typeface="Arial" pitchFamily="-1" charset="0"/>
              <a:ea typeface="ＭＳ Ｐゴシック" pitchFamily="34" charset="-128"/>
              <a:cs typeface="ＭＳ Ｐゴシック" pitchFamily="34" charset="-128"/>
            </a:endParaRPr>
          </a:p>
          <a:p>
            <a:r>
              <a:rPr lang="en-US" sz="2400" dirty="0" smtClean="0">
                <a:latin typeface="Arial" pitchFamily="-1" charset="0"/>
                <a:ea typeface="ＭＳ Ｐゴシック" pitchFamily="34" charset="-128"/>
                <a:cs typeface="ＭＳ Ｐゴシック" pitchFamily="34" charset="-128"/>
              </a:rPr>
              <a:t>Across four studies, we’ve found that self-management with email coaching prompts resulted in desired initial increases in specific classroom management skills across teachers.  We are still working to enhance maintenance and generalization of effects.</a:t>
            </a:r>
          </a:p>
          <a:p>
            <a:pPr>
              <a:buFontTx/>
              <a:buNone/>
            </a:pPr>
            <a:r>
              <a:rPr lang="en-US" sz="2400" dirty="0" smtClean="0">
                <a:solidFill>
                  <a:srgbClr val="7575D1"/>
                </a:solidFill>
                <a:ea typeface="ＭＳ Ｐゴシック" pitchFamily="34" charset="-128"/>
                <a:cs typeface="ＭＳ Ｐゴシック" pitchFamily="34" charset="-128"/>
              </a:rPr>
              <a:t>	</a:t>
            </a:r>
            <a:r>
              <a:rPr lang="en-US" sz="2000" dirty="0" smtClean="0">
                <a:solidFill>
                  <a:srgbClr val="7F7F7F"/>
                </a:solidFill>
                <a:ea typeface="ＭＳ Ｐゴシック" pitchFamily="34" charset="-128"/>
                <a:cs typeface="ＭＳ Ｐゴシック" pitchFamily="34" charset="-128"/>
              </a:rPr>
              <a:t>(Simonsen, Freeman, Dooley, </a:t>
            </a:r>
            <a:r>
              <a:rPr lang="en-US" sz="2000" dirty="0" err="1" smtClean="0">
                <a:solidFill>
                  <a:srgbClr val="7F7F7F"/>
                </a:solidFill>
                <a:ea typeface="ＭＳ Ｐゴシック" pitchFamily="34" charset="-128"/>
                <a:cs typeface="ＭＳ Ｐゴシック" pitchFamily="34" charset="-128"/>
              </a:rPr>
              <a:t>Maddock</a:t>
            </a:r>
            <a:r>
              <a:rPr lang="en-US" sz="2000" dirty="0" smtClean="0">
                <a:solidFill>
                  <a:srgbClr val="7F7F7F"/>
                </a:solidFill>
                <a:ea typeface="ＭＳ Ｐゴシック" pitchFamily="34" charset="-128"/>
                <a:cs typeface="ＭＳ Ｐゴシック" pitchFamily="34" charset="-128"/>
              </a:rPr>
              <a:t>, &amp; Kern, in preparation)</a:t>
            </a:r>
          </a:p>
          <a:p>
            <a:pPr>
              <a:buFontTx/>
              <a:buNone/>
            </a:pPr>
            <a:endParaRPr lang="en-US" sz="1200" dirty="0" smtClean="0">
              <a:solidFill>
                <a:srgbClr val="7F7F7F"/>
              </a:solidFill>
              <a:ea typeface="ＭＳ Ｐゴシック" pitchFamily="34" charset="-128"/>
              <a:cs typeface="ＭＳ Ｐゴシック" pitchFamily="34" charset="-128"/>
            </a:endParaRPr>
          </a:p>
          <a:p>
            <a:endParaRPr lang="en-US" sz="2400" dirty="0" smtClean="0">
              <a:latin typeface="Arial" pitchFamily="-1" charset="0"/>
              <a:ea typeface="ＭＳ Ｐゴシック" pitchFamily="34" charset="-128"/>
              <a:cs typeface="ＭＳ Ｐゴシック" pitchFamily="34" charset="-128"/>
            </a:endParaRPr>
          </a:p>
          <a:p>
            <a:endParaRPr lang="en-US" sz="1200" dirty="0" smtClean="0">
              <a:latin typeface="Arial" pitchFamily="-1" charset="0"/>
              <a:ea typeface="ＭＳ Ｐゴシック" pitchFamily="34" charset="-128"/>
              <a:cs typeface="ＭＳ Ｐゴシック" pitchFamily="34" charset="-128"/>
            </a:endParaRPr>
          </a:p>
          <a:p>
            <a:pPr>
              <a:buFontTx/>
              <a:buNone/>
            </a:pPr>
            <a:endParaRPr lang="en-US" sz="2400" dirty="0" smtClean="0">
              <a:ea typeface="ＭＳ Ｐゴシック" pitchFamily="34" charset="-128"/>
              <a:cs typeface="ＭＳ Ｐゴシック" pitchFamily="34" charset="-128"/>
            </a:endParaRPr>
          </a:p>
          <a:p>
            <a:endParaRPr lang="en-US" sz="2400" dirty="0" smtClean="0">
              <a:latin typeface="Arial" pitchFamily="-1" charset="0"/>
              <a:ea typeface="ＭＳ Ｐゴシック" pitchFamily="34" charset="-128"/>
              <a:cs typeface="ＭＳ Ｐゴシック" pitchFamily="34" charset="-128"/>
            </a:endParaRPr>
          </a:p>
          <a:p>
            <a:pPr lvl="1"/>
            <a:endParaRPr lang="en-US" sz="800" b="1" dirty="0" smtClean="0">
              <a:solidFill>
                <a:srgbClr val="6B6BCF"/>
              </a:solidFill>
              <a:ea typeface="ＭＳ Ｐゴシック" pitchFamily="34" charset="-128"/>
              <a:cs typeface="ＭＳ Ｐゴシック" pitchFamily="34" charset="-128"/>
            </a:endParaRPr>
          </a:p>
          <a:p>
            <a:pPr lvl="1"/>
            <a:endParaRPr lang="en-US" sz="2000" dirty="0" smtClean="0">
              <a:solidFill>
                <a:srgbClr val="7575D1"/>
              </a:solidFill>
            </a:endParaRPr>
          </a:p>
          <a:p>
            <a:pPr lvl="1"/>
            <a:endParaRPr lang="en-US" sz="2400" dirty="0" smtClean="0"/>
          </a:p>
        </p:txBody>
      </p:sp>
      <p:pic>
        <p:nvPicPr>
          <p:cNvPr id="7" name="Picture 6"/>
          <p:cNvPicPr>
            <a:picLocks noChangeAspect="1"/>
          </p:cNvPicPr>
          <p:nvPr/>
        </p:nvPicPr>
        <p:blipFill>
          <a:blip r:embed="rId3"/>
          <a:stretch>
            <a:fillRect/>
          </a:stretch>
        </p:blipFill>
        <p:spPr>
          <a:xfrm>
            <a:off x="6705600" y="4419600"/>
            <a:ext cx="2438400" cy="2438400"/>
          </a:xfrm>
          <a:prstGeom prst="rect">
            <a:avLst/>
          </a:prstGeom>
        </p:spPr>
      </p:pic>
      <p:sp>
        <p:nvSpPr>
          <p:cNvPr id="8" name="TextBox 7"/>
          <p:cNvSpPr txBox="1"/>
          <p:nvPr/>
        </p:nvSpPr>
        <p:spPr>
          <a:xfrm>
            <a:off x="609600" y="4549676"/>
            <a:ext cx="6324600" cy="2308324"/>
          </a:xfrm>
          <a:prstGeom prst="rect">
            <a:avLst/>
          </a:prstGeom>
          <a:solidFill>
            <a:srgbClr val="FFC8F0"/>
          </a:solidFill>
        </p:spPr>
        <p:txBody>
          <a:bodyPr wrap="square" rtlCol="0">
            <a:spAutoFit/>
          </a:bodyPr>
          <a:lstStyle/>
          <a:p>
            <a:r>
              <a:rPr lang="en-US" sz="2400" dirty="0" smtClean="0">
                <a:solidFill>
                  <a:srgbClr val="000000"/>
                </a:solidFill>
              </a:rPr>
              <a:t>See classroom tab of </a:t>
            </a:r>
            <a:r>
              <a:rPr lang="en-US" sz="2400" dirty="0" err="1" smtClean="0">
                <a:solidFill>
                  <a:srgbClr val="000000"/>
                </a:solidFill>
              </a:rPr>
              <a:t>nepbis.org</a:t>
            </a:r>
            <a:r>
              <a:rPr lang="en-US" sz="2400" dirty="0" smtClean="0">
                <a:solidFill>
                  <a:srgbClr val="000000"/>
                </a:solidFill>
              </a:rPr>
              <a:t> for copies of the training scripts, email prompts, and spreadsheets we’ve developed for tracking</a:t>
            </a:r>
          </a:p>
          <a:p>
            <a:pPr marL="223838" indent="-223838">
              <a:buFont typeface="Arial"/>
              <a:buChar char="•"/>
            </a:pPr>
            <a:r>
              <a:rPr lang="en-US" sz="2400" dirty="0" smtClean="0">
                <a:solidFill>
                  <a:srgbClr val="000000"/>
                </a:solidFill>
              </a:rPr>
              <a:t>praise, </a:t>
            </a:r>
          </a:p>
          <a:p>
            <a:pPr marL="223838" indent="-223838">
              <a:buFont typeface="Arial"/>
              <a:buChar char="•"/>
            </a:pPr>
            <a:r>
              <a:rPr lang="en-US" sz="2400" dirty="0" smtClean="0">
                <a:solidFill>
                  <a:srgbClr val="000000"/>
                </a:solidFill>
              </a:rPr>
              <a:t>prompts, and </a:t>
            </a:r>
          </a:p>
          <a:p>
            <a:pPr marL="223838" indent="-223838">
              <a:buFont typeface="Arial"/>
              <a:buChar char="•"/>
            </a:pPr>
            <a:r>
              <a:rPr lang="en-US" sz="2400" dirty="0" smtClean="0">
                <a:solidFill>
                  <a:srgbClr val="000000"/>
                </a:solidFill>
              </a:rPr>
              <a:t>opportunities to respond.</a:t>
            </a:r>
          </a:p>
        </p:txBody>
      </p:sp>
      <p:sp>
        <p:nvSpPr>
          <p:cNvPr id="9" name="TextBox 8"/>
          <p:cNvSpPr txBox="1"/>
          <p:nvPr/>
        </p:nvSpPr>
        <p:spPr>
          <a:xfrm>
            <a:off x="609600" y="1752600"/>
            <a:ext cx="7924800" cy="2308324"/>
          </a:xfrm>
          <a:prstGeom prst="rect">
            <a:avLst/>
          </a:prstGeom>
          <a:solidFill>
            <a:srgbClr val="FFC8F0"/>
          </a:solidFill>
        </p:spPr>
        <p:txBody>
          <a:bodyPr wrap="square" rtlCol="0">
            <a:spAutoFit/>
          </a:bodyPr>
          <a:lstStyle/>
          <a:p>
            <a:pPr marL="223838" indent="-223838"/>
            <a:endParaRPr lang="en-US" sz="2400" dirty="0" smtClean="0">
              <a:solidFill>
                <a:srgbClr val="000000"/>
              </a:solidFill>
            </a:endParaRPr>
          </a:p>
          <a:p>
            <a:pPr marL="223838" indent="-223838"/>
            <a:endParaRPr lang="en-US" sz="2400" dirty="0" smtClean="0">
              <a:solidFill>
                <a:srgbClr val="000000"/>
              </a:solidFill>
            </a:endParaRPr>
          </a:p>
          <a:p>
            <a:pPr marL="223838" indent="-223838"/>
            <a:r>
              <a:rPr lang="en-US" sz="2400" dirty="0" smtClean="0">
                <a:solidFill>
                  <a:srgbClr val="000000"/>
                </a:solidFill>
              </a:rPr>
              <a:t>Let’s go into a little more detail…</a:t>
            </a:r>
          </a:p>
          <a:p>
            <a:pPr marL="223838" indent="-223838"/>
            <a:endParaRPr lang="en-US" sz="2400" dirty="0" smtClean="0">
              <a:solidFill>
                <a:srgbClr val="000000"/>
              </a:solidFill>
            </a:endParaRPr>
          </a:p>
          <a:p>
            <a:pPr marL="223838" indent="-223838"/>
            <a:endParaRPr lang="en-US" sz="2400" dirty="0" smtClean="0">
              <a:solidFill>
                <a:srgbClr val="000000"/>
              </a:solidFill>
            </a:endParaRPr>
          </a:p>
          <a:p>
            <a:pPr marL="223838" indent="-223838"/>
            <a:r>
              <a:rPr lang="en-US" sz="2400" dirty="0" smtClean="0">
                <a:solidFill>
                  <a:srgbClr val="000000"/>
                </a:solidFill>
              </a:rPr>
              <a:t> </a:t>
            </a:r>
          </a:p>
        </p:txBody>
      </p:sp>
    </p:spTree>
    <p:extLst>
      <p:ext uri="{BB962C8B-B14F-4D97-AF65-F5344CB8AC3E}">
        <p14:creationId xmlns:p14="http://schemas.microsoft.com/office/powerpoint/2010/main" val="2160180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0964">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0962"/>
                                        </p:tgtEl>
                                        <p:attrNameLst>
                                          <p:attrName>style.visibility</p:attrName>
                                        </p:attrNameLst>
                                      </p:cBhvr>
                                      <p:to>
                                        <p:strVal val="hidden"/>
                                      </p:to>
                                    </p:set>
                                  </p:childTnLst>
                                </p:cTn>
                              </p:par>
                              <p:par>
                                <p:cTn id="9" presetID="2" presetClass="entr" presetSubtype="6" accel="50000"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6" accel="50000" decel="50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6" accel="50000" decel="5000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build="p"/>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C8F0">
            <a:alpha val="50000"/>
          </a:srgbClr>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685800" y="1066800"/>
            <a:ext cx="7772400" cy="4191000"/>
          </a:xfrm>
          <a:solidFill>
            <a:schemeClr val="accent6">
              <a:lumMod val="40000"/>
              <a:lumOff val="60000"/>
            </a:schemeClr>
          </a:solidFill>
        </p:spPr>
        <p:txBody>
          <a:bodyPr/>
          <a:lstStyle/>
          <a:p>
            <a:pPr eaLnBrk="1" hangingPunct="1">
              <a:defRPr/>
            </a:pPr>
            <a:r>
              <a:rPr lang="en-US" sz="6000" b="1" dirty="0" smtClean="0">
                <a:ea typeface="ＭＳ Ｐゴシック" pitchFamily="-107" charset="-128"/>
                <a:cs typeface="ＭＳ Ｐゴシック" pitchFamily="-107" charset="-128"/>
              </a:rPr>
              <a:t>Supporting Teachers with Targeted PD</a:t>
            </a:r>
            <a:endParaRPr lang="en-US" sz="6000" b="1" i="1" dirty="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13682549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C8F0">
            <a:alpha val="5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style>
          <a:lnRef idx="1">
            <a:schemeClr val="accent2"/>
          </a:lnRef>
          <a:fillRef idx="3">
            <a:schemeClr val="accent2"/>
          </a:fillRef>
          <a:effectRef idx="2">
            <a:schemeClr val="accent2"/>
          </a:effectRef>
          <a:fontRef idx="minor">
            <a:schemeClr val="lt1"/>
          </a:fontRef>
        </p:style>
        <p:txBody>
          <a:bodyPr/>
          <a:lstStyle/>
          <a:p>
            <a:r>
              <a:rPr lang="en-US" dirty="0" smtClean="0"/>
              <a:t>Implementing Targeted Professional Development (PD)</a:t>
            </a:r>
            <a:endParaRPr lang="en-US" dirty="0"/>
          </a:p>
        </p:txBody>
      </p:sp>
      <p:sp>
        <p:nvSpPr>
          <p:cNvPr id="3" name="Content Placeholder 2"/>
          <p:cNvSpPr>
            <a:spLocks noGrp="1"/>
          </p:cNvSpPr>
          <p:nvPr>
            <p:ph idx="1"/>
          </p:nvPr>
        </p:nvSpPr>
        <p:spPr/>
        <p:txBody>
          <a:bodyPr/>
          <a:lstStyle/>
          <a:p>
            <a:r>
              <a:rPr lang="en-US" dirty="0" smtClean="0"/>
              <a:t>Targeted PD may work as </a:t>
            </a:r>
            <a:r>
              <a:rPr lang="en-US" b="1" dirty="0" smtClean="0"/>
              <a:t>tier 1</a:t>
            </a:r>
            <a:r>
              <a:rPr lang="en-US" dirty="0" smtClean="0"/>
              <a:t> </a:t>
            </a:r>
            <a:r>
              <a:rPr lang="en-US" b="1" dirty="0" smtClean="0"/>
              <a:t>or 2 </a:t>
            </a:r>
            <a:r>
              <a:rPr lang="en-US" dirty="0" smtClean="0"/>
              <a:t>PD support for teachers.</a:t>
            </a:r>
          </a:p>
          <a:p>
            <a:endParaRPr lang="en-US" dirty="0"/>
          </a:p>
          <a:p>
            <a:r>
              <a:rPr lang="en-US" dirty="0" smtClean="0"/>
              <a:t>May be facilitated by a </a:t>
            </a:r>
            <a:r>
              <a:rPr lang="en-US" b="1" dirty="0" smtClean="0"/>
              <a:t>school-based behavior coach</a:t>
            </a:r>
            <a:r>
              <a:rPr lang="en-US" dirty="0" smtClean="0"/>
              <a:t>, instructional coach, or other school leader with behavioral expertise.</a:t>
            </a:r>
            <a:endParaRPr lang="en-US" dirty="0"/>
          </a:p>
        </p:txBody>
      </p:sp>
    </p:spTree>
    <p:extLst>
      <p:ext uri="{BB962C8B-B14F-4D97-AF65-F5344CB8AC3E}">
        <p14:creationId xmlns:p14="http://schemas.microsoft.com/office/powerpoint/2010/main" val="10055987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C8F0">
            <a:alpha val="5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n-US" dirty="0" smtClean="0"/>
              <a:t>Targeted PD Includes</a:t>
            </a:r>
            <a:endParaRPr lang="en-US" dirty="0"/>
          </a:p>
        </p:txBody>
      </p:sp>
      <p:sp>
        <p:nvSpPr>
          <p:cNvPr id="3" name="Content Placeholder 2"/>
          <p:cNvSpPr>
            <a:spLocks noGrp="1"/>
          </p:cNvSpPr>
          <p:nvPr>
            <p:ph idx="1"/>
          </p:nvPr>
        </p:nvSpPr>
        <p:spPr>
          <a:xfrm>
            <a:off x="457200" y="1600200"/>
            <a:ext cx="8229600" cy="4800600"/>
          </a:xfrm>
        </p:spPr>
        <p:txBody>
          <a:bodyPr/>
          <a:lstStyle/>
          <a:p>
            <a:pPr>
              <a:spcAft>
                <a:spcPts val="1200"/>
              </a:spcAft>
            </a:pPr>
            <a:r>
              <a:rPr lang="en-US" sz="2400" dirty="0" smtClean="0"/>
              <a:t>Brief </a:t>
            </a:r>
            <a:r>
              <a:rPr lang="en-US" sz="2400" b="1" dirty="0" smtClean="0"/>
              <a:t>didactic training </a:t>
            </a:r>
            <a:r>
              <a:rPr lang="en-US" sz="2400" dirty="0" smtClean="0"/>
              <a:t>(1:1 or group setting)</a:t>
            </a:r>
          </a:p>
          <a:p>
            <a:pPr>
              <a:spcAft>
                <a:spcPts val="1200"/>
              </a:spcAft>
            </a:pPr>
            <a:r>
              <a:rPr lang="en-US" sz="2400" dirty="0" smtClean="0"/>
              <a:t>Teacher/staff </a:t>
            </a:r>
            <a:r>
              <a:rPr lang="en-US" sz="2400" b="1" dirty="0" smtClean="0"/>
              <a:t>self-management</a:t>
            </a:r>
            <a:r>
              <a:rPr lang="en-US" sz="2400" dirty="0" smtClean="0"/>
              <a:t>:</a:t>
            </a:r>
          </a:p>
          <a:p>
            <a:pPr lvl="1">
              <a:spcAft>
                <a:spcPts val="1200"/>
              </a:spcAft>
            </a:pPr>
            <a:r>
              <a:rPr lang="en-US" sz="2000" dirty="0" smtClean="0"/>
              <a:t>Daily </a:t>
            </a:r>
            <a:r>
              <a:rPr lang="en-US" sz="2000" b="1" dirty="0" smtClean="0"/>
              <a:t>self-monitoring </a:t>
            </a:r>
            <a:r>
              <a:rPr lang="en-US" sz="2000" dirty="0" smtClean="0"/>
              <a:t>during brief (15 min) sample of instruction </a:t>
            </a:r>
          </a:p>
          <a:p>
            <a:pPr lvl="1">
              <a:spcAft>
                <a:spcPts val="1200"/>
              </a:spcAft>
            </a:pPr>
            <a:r>
              <a:rPr lang="en-US" sz="2000" dirty="0" smtClean="0"/>
              <a:t>Daily </a:t>
            </a:r>
            <a:r>
              <a:rPr lang="en-US" sz="2000" b="1" dirty="0" smtClean="0"/>
              <a:t>self-evaluation </a:t>
            </a:r>
            <a:r>
              <a:rPr lang="en-US" sz="2000" dirty="0" smtClean="0"/>
              <a:t>(entering data, determining if goal was met)</a:t>
            </a:r>
          </a:p>
          <a:p>
            <a:pPr lvl="1">
              <a:spcAft>
                <a:spcPts val="1200"/>
              </a:spcAft>
            </a:pPr>
            <a:r>
              <a:rPr lang="en-US" sz="2000" b="1" dirty="0" smtClean="0"/>
              <a:t>Self-reinforcement </a:t>
            </a:r>
            <a:r>
              <a:rPr lang="en-US" sz="2000" dirty="0" smtClean="0"/>
              <a:t>(celebrating on days when goal is met)</a:t>
            </a:r>
          </a:p>
          <a:p>
            <a:pPr>
              <a:spcAft>
                <a:spcPts val="1200"/>
              </a:spcAft>
            </a:pPr>
            <a:r>
              <a:rPr lang="en-US" sz="2400" dirty="0" smtClean="0"/>
              <a:t>Weekly </a:t>
            </a:r>
            <a:r>
              <a:rPr lang="en-US" sz="2400" b="1" dirty="0" smtClean="0"/>
              <a:t>email reminders </a:t>
            </a:r>
            <a:r>
              <a:rPr lang="en-US" sz="2400" dirty="0" smtClean="0"/>
              <a:t>re: skill use and self-management strategies (by behavior coach)</a:t>
            </a:r>
          </a:p>
          <a:p>
            <a:pPr>
              <a:spcAft>
                <a:spcPts val="1200"/>
              </a:spcAft>
            </a:pPr>
            <a:r>
              <a:rPr lang="en-US" sz="2400" dirty="0" smtClean="0"/>
              <a:t>Periodic (e.g., bi-weekly) </a:t>
            </a:r>
            <a:r>
              <a:rPr lang="en-US" sz="2400" b="1" dirty="0" smtClean="0"/>
              <a:t>“fidelity monitoring” </a:t>
            </a:r>
            <a:r>
              <a:rPr lang="en-US" sz="2400" dirty="0" smtClean="0"/>
              <a:t>of skill use and self-management (by behavior coach)</a:t>
            </a:r>
          </a:p>
          <a:p>
            <a:endParaRPr lang="en-US" sz="2800" dirty="0"/>
          </a:p>
        </p:txBody>
      </p:sp>
    </p:spTree>
    <p:extLst>
      <p:ext uri="{BB962C8B-B14F-4D97-AF65-F5344CB8AC3E}">
        <p14:creationId xmlns:p14="http://schemas.microsoft.com/office/powerpoint/2010/main" val="4024776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C8F0">
            <a:alpha val="5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n-US" dirty="0" smtClean="0"/>
              <a:t>Didactic Training</a:t>
            </a:r>
            <a:endParaRPr lang="en-US" dirty="0"/>
          </a:p>
        </p:txBody>
      </p:sp>
      <p:sp>
        <p:nvSpPr>
          <p:cNvPr id="3" name="Content Placeholder 2"/>
          <p:cNvSpPr>
            <a:spLocks noGrp="1"/>
          </p:cNvSpPr>
          <p:nvPr>
            <p:ph idx="1"/>
          </p:nvPr>
        </p:nvSpPr>
        <p:spPr>
          <a:xfrm>
            <a:off x="457200" y="1600200"/>
            <a:ext cx="8229600" cy="4800600"/>
          </a:xfrm>
        </p:spPr>
        <p:txBody>
          <a:bodyPr/>
          <a:lstStyle/>
          <a:p>
            <a:pPr>
              <a:spcAft>
                <a:spcPts val="1200"/>
              </a:spcAft>
            </a:pPr>
            <a:r>
              <a:rPr lang="en-US" sz="2400" dirty="0" smtClean="0"/>
              <a:t>Scripted training that provides: </a:t>
            </a:r>
          </a:p>
          <a:p>
            <a:pPr lvl="1">
              <a:spcAft>
                <a:spcPts val="1200"/>
              </a:spcAft>
            </a:pPr>
            <a:r>
              <a:rPr lang="en-US" sz="2000" dirty="0" smtClean="0"/>
              <a:t>Definition of skill</a:t>
            </a:r>
          </a:p>
          <a:p>
            <a:pPr lvl="1">
              <a:spcAft>
                <a:spcPts val="1200"/>
              </a:spcAft>
            </a:pPr>
            <a:r>
              <a:rPr lang="en-US" sz="2000" dirty="0" smtClean="0"/>
              <a:t>Rational for using the skill</a:t>
            </a:r>
          </a:p>
          <a:p>
            <a:pPr lvl="1">
              <a:spcAft>
                <a:spcPts val="1200"/>
              </a:spcAft>
            </a:pPr>
            <a:r>
              <a:rPr lang="en-US" sz="2000" dirty="0" smtClean="0"/>
              <a:t>Examples/non-examples of the skill</a:t>
            </a:r>
          </a:p>
          <a:p>
            <a:pPr lvl="1">
              <a:spcAft>
                <a:spcPts val="1200"/>
              </a:spcAft>
            </a:pPr>
            <a:r>
              <a:rPr lang="en-US" sz="2000" dirty="0" smtClean="0"/>
              <a:t>Activity to apply the skill in the natural context</a:t>
            </a:r>
          </a:p>
          <a:p>
            <a:pPr lvl="1">
              <a:spcAft>
                <a:spcPts val="1200"/>
              </a:spcAft>
            </a:pPr>
            <a:r>
              <a:rPr lang="en-US" sz="2000" dirty="0" smtClean="0"/>
              <a:t>Definition of self-management</a:t>
            </a:r>
          </a:p>
          <a:p>
            <a:pPr lvl="1">
              <a:spcAft>
                <a:spcPts val="1200"/>
              </a:spcAft>
            </a:pPr>
            <a:r>
              <a:rPr lang="en-US" sz="2000" dirty="0" smtClean="0"/>
              <a:t>Instruction in self-management (i.e., how to self-monitor, enter data, self-evaluate, and self-reinforce)</a:t>
            </a:r>
          </a:p>
          <a:p>
            <a:pPr>
              <a:spcAft>
                <a:spcPts val="1200"/>
              </a:spcAft>
            </a:pPr>
            <a:r>
              <a:rPr lang="en-US" sz="2400" dirty="0" smtClean="0"/>
              <a:t>See example for specific praise in your handout and previewed next.</a:t>
            </a:r>
          </a:p>
          <a:p>
            <a:endParaRPr lang="en-US" sz="2800" dirty="0"/>
          </a:p>
        </p:txBody>
      </p:sp>
    </p:spTree>
    <p:extLst>
      <p:ext uri="{BB962C8B-B14F-4D97-AF65-F5344CB8AC3E}">
        <p14:creationId xmlns:p14="http://schemas.microsoft.com/office/powerpoint/2010/main" val="2015102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Presentation Example: </a:t>
            </a:r>
            <a:br>
              <a:rPr lang="en-US" b="1" dirty="0" smtClean="0"/>
            </a:br>
            <a:r>
              <a:rPr lang="en-US" i="1" dirty="0" smtClean="0"/>
              <a:t>Specific Praise</a:t>
            </a:r>
            <a:endParaRPr lang="en-US" i="1" dirty="0"/>
          </a:p>
        </p:txBody>
      </p:sp>
      <p:sp>
        <p:nvSpPr>
          <p:cNvPr id="3" name="Text Placeholder 2"/>
          <p:cNvSpPr>
            <a:spLocks noGrp="1"/>
          </p:cNvSpPr>
          <p:nvPr>
            <p:ph type="body" idx="1"/>
          </p:nvPr>
        </p:nvSpPr>
        <p:spPr/>
        <p:txBody>
          <a:bodyPr>
            <a:noAutofit/>
          </a:bodyPr>
          <a:lstStyle/>
          <a:p>
            <a:pPr lvl="1">
              <a:spcBef>
                <a:spcPts val="0"/>
              </a:spcBef>
            </a:pPr>
            <a:endParaRPr lang="en-US" sz="2400" dirty="0" smtClean="0"/>
          </a:p>
        </p:txBody>
      </p:sp>
    </p:spTree>
    <p:extLst>
      <p:ext uri="{BB962C8B-B14F-4D97-AF65-F5344CB8AC3E}">
        <p14:creationId xmlns:p14="http://schemas.microsoft.com/office/powerpoint/2010/main" val="86395482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Specific Praise</a:t>
            </a:r>
            <a:endParaRPr lang="en-US" dirty="0"/>
          </a:p>
        </p:txBody>
      </p:sp>
      <p:sp>
        <p:nvSpPr>
          <p:cNvPr id="3" name="Text Placeholder 2"/>
          <p:cNvSpPr>
            <a:spLocks noGrp="1"/>
          </p:cNvSpPr>
          <p:nvPr>
            <p:ph type="body" idx="1"/>
          </p:nvPr>
        </p:nvSpPr>
        <p:spPr/>
        <p:txBody>
          <a:bodyPr>
            <a:noAutofit/>
          </a:bodyPr>
          <a:lstStyle/>
          <a:p>
            <a:pPr lvl="1">
              <a:spcBef>
                <a:spcPts val="0"/>
              </a:spcBef>
              <a:buFont typeface="Arial"/>
              <a:buChar char="•"/>
            </a:pPr>
            <a:r>
              <a:rPr lang="en-US" sz="2400" dirty="0" smtClean="0"/>
              <a:t>Definition</a:t>
            </a:r>
          </a:p>
          <a:p>
            <a:pPr lvl="1">
              <a:spcBef>
                <a:spcPts val="0"/>
              </a:spcBef>
              <a:buFont typeface="Arial"/>
              <a:buChar char="•"/>
            </a:pPr>
            <a:r>
              <a:rPr lang="en-US" sz="2400" dirty="0" smtClean="0"/>
              <a:t>Rationale</a:t>
            </a:r>
          </a:p>
          <a:p>
            <a:pPr lvl="1">
              <a:spcBef>
                <a:spcPts val="0"/>
              </a:spcBef>
              <a:buFont typeface="Arial"/>
              <a:buChar char="•"/>
            </a:pPr>
            <a:r>
              <a:rPr lang="en-US" sz="2400" dirty="0" smtClean="0"/>
              <a:t>Examples</a:t>
            </a:r>
          </a:p>
          <a:p>
            <a:pPr lvl="1">
              <a:spcBef>
                <a:spcPts val="0"/>
              </a:spcBef>
              <a:buFont typeface="Arial"/>
              <a:buChar char="•"/>
            </a:pPr>
            <a:r>
              <a:rPr lang="en-US" sz="2400" dirty="0" smtClean="0"/>
              <a:t>Critical features</a:t>
            </a:r>
          </a:p>
        </p:txBody>
      </p:sp>
    </p:spTree>
    <p:extLst>
      <p:ext uri="{BB962C8B-B14F-4D97-AF65-F5344CB8AC3E}">
        <p14:creationId xmlns:p14="http://schemas.microsoft.com/office/powerpoint/2010/main" val="135180640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8606"/>
            <a:ext cx="8042276" cy="1336956"/>
          </a:xfrm>
        </p:spPr>
        <p:txBody>
          <a:bodyPr/>
          <a:lstStyle/>
          <a:p>
            <a:r>
              <a:rPr lang="en-US" dirty="0" smtClean="0"/>
              <a:t>Definitions</a:t>
            </a:r>
            <a:br>
              <a:rPr lang="en-US" dirty="0" smtClean="0"/>
            </a:br>
            <a:r>
              <a:rPr lang="en-US" sz="3200" i="1" dirty="0" smtClean="0"/>
              <a:t>What is specific and contingent praise?</a:t>
            </a:r>
            <a:endParaRPr lang="en-US" sz="3200" i="1" dirty="0"/>
          </a:p>
        </p:txBody>
      </p:sp>
      <p:sp>
        <p:nvSpPr>
          <p:cNvPr id="3" name="Content Placeholder 2"/>
          <p:cNvSpPr>
            <a:spLocks noGrp="1"/>
          </p:cNvSpPr>
          <p:nvPr>
            <p:ph idx="1"/>
          </p:nvPr>
        </p:nvSpPr>
        <p:spPr>
          <a:xfrm>
            <a:off x="549275" y="1501231"/>
            <a:ext cx="8042276" cy="4343400"/>
          </a:xfrm>
        </p:spPr>
        <p:txBody>
          <a:bodyPr>
            <a:noAutofit/>
          </a:bodyPr>
          <a:lstStyle/>
          <a:p>
            <a:r>
              <a:rPr lang="en-US" sz="3200" dirty="0" smtClean="0"/>
              <a:t>“</a:t>
            </a:r>
            <a:r>
              <a:rPr lang="en-US" sz="3200" i="1" dirty="0" smtClean="0"/>
              <a:t>Specific, contingent praise </a:t>
            </a:r>
            <a:r>
              <a:rPr lang="en-US" sz="3200" dirty="0" smtClean="0"/>
              <a:t>is a </a:t>
            </a:r>
            <a:r>
              <a:rPr lang="en-US" sz="3200" b="1" dirty="0" smtClean="0"/>
              <a:t>positive statement</a:t>
            </a:r>
            <a:r>
              <a:rPr lang="en-US" sz="3200" dirty="0" smtClean="0"/>
              <a:t>, typically provided by the teacher, when a desired behavior occurs (</a:t>
            </a:r>
            <a:r>
              <a:rPr lang="en-US" sz="3200" b="1" dirty="0" smtClean="0"/>
              <a:t>contingent</a:t>
            </a:r>
            <a:r>
              <a:rPr lang="en-US" sz="3200" dirty="0" smtClean="0"/>
              <a:t>) to inform students </a:t>
            </a:r>
            <a:r>
              <a:rPr lang="en-US" sz="3200" b="1" dirty="0" smtClean="0"/>
              <a:t>specifically </a:t>
            </a:r>
            <a:r>
              <a:rPr lang="en-US" sz="3200" dirty="0" smtClean="0"/>
              <a:t>what they did well.”</a:t>
            </a:r>
          </a:p>
          <a:p>
            <a:pPr>
              <a:buNone/>
            </a:pPr>
            <a:r>
              <a:rPr lang="en-US" sz="3200" dirty="0" smtClean="0"/>
              <a:t>	</a:t>
            </a:r>
            <a:r>
              <a:rPr lang="en-US" dirty="0" smtClean="0">
                <a:solidFill>
                  <a:schemeClr val="tx1">
                    <a:lumMod val="50000"/>
                    <a:lumOff val="50000"/>
                  </a:schemeClr>
                </a:solidFill>
              </a:rPr>
              <a:t>(Simonsen, Fairbanks, </a:t>
            </a:r>
            <a:r>
              <a:rPr lang="en-US" dirty="0" err="1" smtClean="0">
                <a:solidFill>
                  <a:schemeClr val="tx1">
                    <a:lumMod val="50000"/>
                    <a:lumOff val="50000"/>
                  </a:schemeClr>
                </a:solidFill>
              </a:rPr>
              <a:t>Briesch</a:t>
            </a:r>
            <a:r>
              <a:rPr lang="en-US" dirty="0" smtClean="0">
                <a:solidFill>
                  <a:schemeClr val="tx1">
                    <a:lumMod val="50000"/>
                    <a:lumOff val="50000"/>
                  </a:schemeClr>
                </a:solidFill>
              </a:rPr>
              <a:t>, Myers, &amp; </a:t>
            </a:r>
            <a:r>
              <a:rPr lang="en-US" dirty="0" err="1" smtClean="0">
                <a:solidFill>
                  <a:schemeClr val="tx1">
                    <a:lumMod val="50000"/>
                    <a:lumOff val="50000"/>
                  </a:schemeClr>
                </a:solidFill>
              </a:rPr>
              <a:t>Sugai</a:t>
            </a:r>
            <a:r>
              <a:rPr lang="en-US" dirty="0" smtClean="0">
                <a:solidFill>
                  <a:schemeClr val="tx1">
                    <a:lumMod val="50000"/>
                    <a:lumOff val="50000"/>
                  </a:schemeClr>
                </a:solidFill>
              </a:rPr>
              <a:t>, 2008)</a:t>
            </a:r>
            <a:endParaRPr lang="en-US" sz="3200" dirty="0" smtClean="0">
              <a:solidFill>
                <a:schemeClr val="tx1">
                  <a:lumMod val="50000"/>
                  <a:lumOff val="50000"/>
                </a:schemeClr>
              </a:solidFill>
            </a:endParaRPr>
          </a:p>
          <a:p>
            <a:endParaRPr lang="en-US" sz="3200" dirty="0"/>
          </a:p>
        </p:txBody>
      </p:sp>
    </p:spTree>
    <p:extLst>
      <p:ext uri="{BB962C8B-B14F-4D97-AF65-F5344CB8AC3E}">
        <p14:creationId xmlns:p14="http://schemas.microsoft.com/office/powerpoint/2010/main" val="158079764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8606"/>
            <a:ext cx="8042276" cy="1336956"/>
          </a:xfrm>
        </p:spPr>
        <p:txBody>
          <a:bodyPr/>
          <a:lstStyle/>
          <a:p>
            <a:r>
              <a:rPr lang="en-US" dirty="0" smtClean="0"/>
              <a:t>Rationale</a:t>
            </a:r>
            <a:r>
              <a:rPr lang="en-US" sz="3200" dirty="0" smtClean="0"/>
              <a:t/>
            </a:r>
            <a:br>
              <a:rPr lang="en-US" sz="3200" dirty="0" smtClean="0"/>
            </a:br>
            <a:r>
              <a:rPr lang="en-US" sz="3200" i="1" dirty="0" smtClean="0"/>
              <a:t>Why provide contingent praise?</a:t>
            </a:r>
            <a:endParaRPr lang="en-US" sz="3200" dirty="0"/>
          </a:p>
        </p:txBody>
      </p:sp>
      <p:sp>
        <p:nvSpPr>
          <p:cNvPr id="3" name="Content Placeholder 2"/>
          <p:cNvSpPr>
            <a:spLocks noGrp="1"/>
          </p:cNvSpPr>
          <p:nvPr>
            <p:ph idx="1"/>
          </p:nvPr>
        </p:nvSpPr>
        <p:spPr>
          <a:xfrm>
            <a:off x="549275" y="1501230"/>
            <a:ext cx="8042276" cy="4888467"/>
          </a:xfrm>
        </p:spPr>
        <p:txBody>
          <a:bodyPr>
            <a:normAutofit fontScale="92500" lnSpcReduction="20000"/>
          </a:bodyPr>
          <a:lstStyle/>
          <a:p>
            <a:pPr lvl="0"/>
            <a:r>
              <a:rPr lang="en-US" dirty="0" smtClean="0"/>
              <a:t>Delivering </a:t>
            </a:r>
            <a:r>
              <a:rPr lang="en-US" b="1" i="1" dirty="0" smtClean="0"/>
              <a:t>contingent praise</a:t>
            </a:r>
            <a:r>
              <a:rPr lang="en-US" dirty="0" smtClean="0"/>
              <a:t> for </a:t>
            </a:r>
          </a:p>
          <a:p>
            <a:pPr lvl="1"/>
            <a:r>
              <a:rPr lang="en-US" sz="2200" dirty="0" smtClean="0"/>
              <a:t>academic behavior increased participants’ </a:t>
            </a:r>
          </a:p>
          <a:p>
            <a:pPr lvl="2"/>
            <a:r>
              <a:rPr lang="en-US" dirty="0" smtClean="0"/>
              <a:t>(a) correct responses (Sutherland &amp; </a:t>
            </a:r>
            <a:r>
              <a:rPr lang="en-US" dirty="0" err="1" smtClean="0"/>
              <a:t>Wehby</a:t>
            </a:r>
            <a:r>
              <a:rPr lang="en-US" dirty="0" smtClean="0"/>
              <a:t>, 2001), </a:t>
            </a:r>
          </a:p>
          <a:p>
            <a:pPr lvl="2"/>
            <a:r>
              <a:rPr lang="en-US" dirty="0" smtClean="0"/>
              <a:t>(</a:t>
            </a:r>
            <a:r>
              <a:rPr lang="en-US" dirty="0" err="1" smtClean="0"/>
              <a:t>b</a:t>
            </a:r>
            <a:r>
              <a:rPr lang="en-US" dirty="0" smtClean="0"/>
              <a:t>) work productivity and accuracy (Craft, </a:t>
            </a:r>
            <a:r>
              <a:rPr lang="en-US" dirty="0" err="1" smtClean="0"/>
              <a:t>Alber</a:t>
            </a:r>
            <a:r>
              <a:rPr lang="en-US" dirty="0" smtClean="0"/>
              <a:t>, &amp; </a:t>
            </a:r>
            <a:r>
              <a:rPr lang="en-US" dirty="0" err="1" smtClean="0"/>
              <a:t>Heward</a:t>
            </a:r>
            <a:r>
              <a:rPr lang="en-US" dirty="0" smtClean="0"/>
              <a:t>, 1998; Wolford, </a:t>
            </a:r>
            <a:r>
              <a:rPr lang="en-US" dirty="0" err="1" smtClean="0"/>
              <a:t>Heward</a:t>
            </a:r>
            <a:r>
              <a:rPr lang="en-US" dirty="0" smtClean="0"/>
              <a:t>, &amp; </a:t>
            </a:r>
            <a:r>
              <a:rPr lang="en-US" dirty="0" err="1" smtClean="0"/>
              <a:t>Alber</a:t>
            </a:r>
            <a:r>
              <a:rPr lang="en-US" dirty="0" smtClean="0"/>
              <a:t>, 2001), </a:t>
            </a:r>
          </a:p>
          <a:p>
            <a:pPr lvl="2"/>
            <a:r>
              <a:rPr lang="en-US" dirty="0" smtClean="0"/>
              <a:t>(</a:t>
            </a:r>
            <a:r>
              <a:rPr lang="en-US" dirty="0" err="1" smtClean="0"/>
              <a:t>c</a:t>
            </a:r>
            <a:r>
              <a:rPr lang="en-US" dirty="0" smtClean="0"/>
              <a:t>) language and math performance on class work (Roca &amp; Gross, 1996), and </a:t>
            </a:r>
          </a:p>
          <a:p>
            <a:pPr lvl="2"/>
            <a:r>
              <a:rPr lang="en-US" dirty="0" smtClean="0"/>
              <a:t>(</a:t>
            </a:r>
            <a:r>
              <a:rPr lang="en-US" dirty="0" err="1" smtClean="0"/>
              <a:t>d</a:t>
            </a:r>
            <a:r>
              <a:rPr lang="en-US" dirty="0" smtClean="0"/>
              <a:t>) academic performance (Good, Eller, Spangler, &amp; Stone, 1981). </a:t>
            </a:r>
          </a:p>
          <a:p>
            <a:pPr lvl="1"/>
            <a:r>
              <a:rPr lang="en-US" sz="2200" dirty="0" smtClean="0"/>
              <a:t>appropriate social behavior increased participants’ </a:t>
            </a:r>
          </a:p>
          <a:p>
            <a:pPr lvl="2"/>
            <a:r>
              <a:rPr lang="en-US" dirty="0" smtClean="0"/>
              <a:t>(a) on-task behavior (Ferguson, &amp; Houghton, 1992), </a:t>
            </a:r>
          </a:p>
          <a:p>
            <a:pPr lvl="2"/>
            <a:r>
              <a:rPr lang="en-US" dirty="0" smtClean="0"/>
              <a:t>(</a:t>
            </a:r>
            <a:r>
              <a:rPr lang="en-US" dirty="0" err="1" smtClean="0"/>
              <a:t>b</a:t>
            </a:r>
            <a:r>
              <a:rPr lang="en-US" dirty="0" smtClean="0"/>
              <a:t>) student attention (</a:t>
            </a:r>
            <a:r>
              <a:rPr lang="en-US" dirty="0" err="1" smtClean="0"/>
              <a:t>Broden</a:t>
            </a:r>
            <a:r>
              <a:rPr lang="en-US" dirty="0" smtClean="0"/>
              <a:t>, Bruce, Mitchell, Carter, &amp; Hall, 1970), </a:t>
            </a:r>
          </a:p>
          <a:p>
            <a:pPr lvl="2"/>
            <a:r>
              <a:rPr lang="en-US" dirty="0" smtClean="0"/>
              <a:t>(</a:t>
            </a:r>
            <a:r>
              <a:rPr lang="en-US" dirty="0" err="1" smtClean="0"/>
              <a:t>c</a:t>
            </a:r>
            <a:r>
              <a:rPr lang="en-US" dirty="0" smtClean="0"/>
              <a:t>) compliance (Wilcox, Newman, &amp; </a:t>
            </a:r>
            <a:r>
              <a:rPr lang="en-US" dirty="0" err="1" smtClean="0"/>
              <a:t>Pitchford</a:t>
            </a:r>
            <a:r>
              <a:rPr lang="en-US" dirty="0" smtClean="0"/>
              <a:t>, 1988), </a:t>
            </a:r>
          </a:p>
          <a:p>
            <a:pPr lvl="2"/>
            <a:r>
              <a:rPr lang="en-US" dirty="0" smtClean="0"/>
              <a:t>(</a:t>
            </a:r>
            <a:r>
              <a:rPr lang="en-US" dirty="0" err="1" smtClean="0"/>
              <a:t>d</a:t>
            </a:r>
            <a:r>
              <a:rPr lang="en-US" dirty="0" smtClean="0"/>
              <a:t>) positive self-referent statements (Phillips, 1984), and </a:t>
            </a:r>
          </a:p>
          <a:p>
            <a:pPr lvl="2"/>
            <a:r>
              <a:rPr lang="en-US" dirty="0" smtClean="0"/>
              <a:t>(</a:t>
            </a:r>
            <a:r>
              <a:rPr lang="en-US" dirty="0" err="1" smtClean="0"/>
              <a:t>e</a:t>
            </a:r>
            <a:r>
              <a:rPr lang="en-US" dirty="0" smtClean="0"/>
              <a:t>) cooperative play (</a:t>
            </a:r>
            <a:r>
              <a:rPr lang="en-US" dirty="0" err="1" smtClean="0"/>
              <a:t>Serbin</a:t>
            </a:r>
            <a:r>
              <a:rPr lang="en-US" dirty="0" smtClean="0"/>
              <a:t>, </a:t>
            </a:r>
            <a:r>
              <a:rPr lang="en-US" dirty="0" err="1" smtClean="0"/>
              <a:t>Tonick</a:t>
            </a:r>
            <a:r>
              <a:rPr lang="en-US" dirty="0" smtClean="0"/>
              <a:t>, &amp; </a:t>
            </a:r>
            <a:r>
              <a:rPr lang="en-US" dirty="0" err="1" smtClean="0"/>
              <a:t>Sternglanz</a:t>
            </a:r>
            <a:r>
              <a:rPr lang="en-US" dirty="0" smtClean="0"/>
              <a:t>, 1977). </a:t>
            </a:r>
          </a:p>
          <a:p>
            <a:endParaRPr lang="en-US" dirty="0"/>
          </a:p>
        </p:txBody>
      </p:sp>
      <p:sp>
        <p:nvSpPr>
          <p:cNvPr id="6" name="Rectangle 5"/>
          <p:cNvSpPr/>
          <p:nvPr/>
        </p:nvSpPr>
        <p:spPr>
          <a:xfrm>
            <a:off x="3094218" y="6488668"/>
            <a:ext cx="6049782" cy="369332"/>
          </a:xfrm>
          <a:prstGeom prst="rect">
            <a:avLst/>
          </a:prstGeom>
        </p:spPr>
        <p:txBody>
          <a:bodyPr wrap="square">
            <a:spAutoFit/>
          </a:bodyPr>
          <a:lstStyle/>
          <a:p>
            <a:pPr algn="r"/>
            <a:r>
              <a:rPr lang="en-US" b="1" dirty="0" smtClean="0">
                <a:solidFill>
                  <a:prstClr val="black"/>
                </a:solidFill>
              </a:rPr>
              <a:t>(Simonsen, Fairbanks, </a:t>
            </a:r>
            <a:r>
              <a:rPr lang="en-US" b="1" dirty="0" err="1" smtClean="0">
                <a:solidFill>
                  <a:prstClr val="black"/>
                </a:solidFill>
              </a:rPr>
              <a:t>Briesch</a:t>
            </a:r>
            <a:r>
              <a:rPr lang="en-US" b="1" dirty="0" smtClean="0">
                <a:solidFill>
                  <a:prstClr val="black"/>
                </a:solidFill>
              </a:rPr>
              <a:t>, Myers, &amp; </a:t>
            </a:r>
            <a:r>
              <a:rPr lang="en-US" b="1" dirty="0" err="1" smtClean="0">
                <a:solidFill>
                  <a:prstClr val="black"/>
                </a:solidFill>
              </a:rPr>
              <a:t>Sugai</a:t>
            </a:r>
            <a:r>
              <a:rPr lang="en-US" b="1" dirty="0" smtClean="0">
                <a:solidFill>
                  <a:prstClr val="black"/>
                </a:solidFill>
              </a:rPr>
              <a:t>, 2008)</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194578886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38047" y="6525074"/>
            <a:ext cx="6405954" cy="369332"/>
          </a:xfrm>
          <a:prstGeom prst="rect">
            <a:avLst/>
          </a:prstGeom>
        </p:spPr>
        <p:txBody>
          <a:bodyPr wrap="square">
            <a:spAutoFit/>
          </a:bodyPr>
          <a:lstStyle/>
          <a:p>
            <a:pPr algn="r"/>
            <a:r>
              <a:rPr lang="en-US" b="1" dirty="0" smtClean="0">
                <a:solidFill>
                  <a:prstClr val="black"/>
                </a:solidFill>
              </a:rPr>
              <a:t>(Simonsen, Fairbanks, </a:t>
            </a:r>
            <a:r>
              <a:rPr lang="en-US" b="1" dirty="0" err="1" smtClean="0">
                <a:solidFill>
                  <a:prstClr val="black"/>
                </a:solidFill>
              </a:rPr>
              <a:t>Briesch</a:t>
            </a:r>
            <a:r>
              <a:rPr lang="en-US" b="1" dirty="0" smtClean="0">
                <a:solidFill>
                  <a:prstClr val="black"/>
                </a:solidFill>
              </a:rPr>
              <a:t>, Myers, &amp; </a:t>
            </a:r>
            <a:r>
              <a:rPr lang="en-US" b="1" dirty="0" err="1" smtClean="0">
                <a:solidFill>
                  <a:prstClr val="black"/>
                </a:solidFill>
              </a:rPr>
              <a:t>Sugai</a:t>
            </a:r>
            <a:r>
              <a:rPr lang="en-US" b="1" dirty="0" smtClean="0">
                <a:solidFill>
                  <a:prstClr val="black"/>
                </a:solidFill>
              </a:rPr>
              <a:t>, 2008)</a:t>
            </a:r>
            <a:r>
              <a:rPr lang="en-US" dirty="0" smtClean="0">
                <a:solidFill>
                  <a:prstClr val="black"/>
                </a:solidFill>
              </a:rPr>
              <a:t> </a:t>
            </a:r>
            <a:endParaRPr lang="en-US" dirty="0">
              <a:solidFill>
                <a:prstClr val="black"/>
              </a:solidFill>
            </a:endParaRPr>
          </a:p>
        </p:txBody>
      </p:sp>
      <p:sp>
        <p:nvSpPr>
          <p:cNvPr id="2" name="Title 1"/>
          <p:cNvSpPr>
            <a:spLocks noGrp="1"/>
          </p:cNvSpPr>
          <p:nvPr>
            <p:ph type="title"/>
          </p:nvPr>
        </p:nvSpPr>
        <p:spPr>
          <a:xfrm>
            <a:off x="549275" y="8606"/>
            <a:ext cx="8042276" cy="1336956"/>
          </a:xfrm>
        </p:spPr>
        <p:txBody>
          <a:bodyPr/>
          <a:lstStyle/>
          <a:p>
            <a:r>
              <a:rPr lang="en-US" dirty="0" smtClean="0"/>
              <a:t>Rationale</a:t>
            </a:r>
            <a:r>
              <a:rPr lang="en-US" sz="3200" dirty="0" smtClean="0"/>
              <a:t/>
            </a:r>
            <a:br>
              <a:rPr lang="en-US" sz="3200" dirty="0" smtClean="0"/>
            </a:br>
            <a:r>
              <a:rPr lang="en-US" sz="3200" i="1" dirty="0" smtClean="0"/>
              <a:t>Why provide specific praise?</a:t>
            </a:r>
            <a:endParaRPr lang="en-US" sz="3200" dirty="0"/>
          </a:p>
        </p:txBody>
      </p:sp>
      <p:sp>
        <p:nvSpPr>
          <p:cNvPr id="3" name="Content Placeholder 2"/>
          <p:cNvSpPr>
            <a:spLocks noGrp="1"/>
          </p:cNvSpPr>
          <p:nvPr>
            <p:ph idx="1"/>
          </p:nvPr>
        </p:nvSpPr>
        <p:spPr>
          <a:xfrm>
            <a:off x="549275" y="1501230"/>
            <a:ext cx="8042276" cy="4888467"/>
          </a:xfrm>
        </p:spPr>
        <p:txBody>
          <a:bodyPr>
            <a:normAutofit lnSpcReduction="10000"/>
          </a:bodyPr>
          <a:lstStyle/>
          <a:p>
            <a:pPr lvl="0"/>
            <a:r>
              <a:rPr lang="en-US" dirty="0" smtClean="0"/>
              <a:t>Increasing the number of </a:t>
            </a:r>
            <a:r>
              <a:rPr lang="en-US" b="1" dirty="0" smtClean="0"/>
              <a:t>behavior specific praise statements </a:t>
            </a:r>
            <a:r>
              <a:rPr lang="en-US" dirty="0" smtClean="0"/>
              <a:t>was associated with an increase in on-task behavior (Sutherland, </a:t>
            </a:r>
            <a:r>
              <a:rPr lang="en-US" dirty="0" err="1" smtClean="0"/>
              <a:t>Wehby</a:t>
            </a:r>
            <a:r>
              <a:rPr lang="en-US" dirty="0" smtClean="0"/>
              <a:t>, &amp; Copeland, 2000). </a:t>
            </a:r>
          </a:p>
          <a:p>
            <a:pPr>
              <a:buNone/>
            </a:pPr>
            <a:endParaRPr lang="en-US" dirty="0" smtClean="0"/>
          </a:p>
          <a:p>
            <a:pPr lvl="0"/>
            <a:r>
              <a:rPr lang="en-US" dirty="0" smtClean="0"/>
              <a:t>Providing contingent praise in conjunction with either establishing classroom rules in isolation (Becker, Madsen, &amp; Arnold, 1967) or classroom rules paired with ignoring inappropriate behavior (</a:t>
            </a:r>
            <a:r>
              <a:rPr lang="en-US" dirty="0" err="1" smtClean="0"/>
              <a:t>Yawkey</a:t>
            </a:r>
            <a:r>
              <a:rPr lang="en-US" dirty="0" smtClean="0"/>
              <a:t>, 1971) was associated with increased appropriate classroom behavior. </a:t>
            </a:r>
          </a:p>
          <a:p>
            <a:pPr>
              <a:buNone/>
            </a:pPr>
            <a:r>
              <a:rPr lang="en-US" b="1" dirty="0" smtClean="0"/>
              <a:t>				</a:t>
            </a:r>
            <a:endParaRPr lang="en-US" dirty="0"/>
          </a:p>
        </p:txBody>
      </p:sp>
      <p:sp>
        <p:nvSpPr>
          <p:cNvPr id="5" name="Rounded Rectangle 4"/>
          <p:cNvSpPr/>
          <p:nvPr/>
        </p:nvSpPr>
        <p:spPr>
          <a:xfrm>
            <a:off x="0" y="6393114"/>
            <a:ext cx="9144000" cy="4847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prstClr val="black"/>
                </a:solidFill>
              </a:rPr>
              <a:t>Bottom line, research indicates is a good idea!</a:t>
            </a:r>
            <a:endParaRPr lang="en-US" sz="2400" b="1" dirty="0">
              <a:solidFill>
                <a:prstClr val="black"/>
              </a:solidFill>
            </a:endParaRPr>
          </a:p>
        </p:txBody>
      </p:sp>
    </p:spTree>
    <p:extLst>
      <p:ext uri="{BB962C8B-B14F-4D97-AF65-F5344CB8AC3E}">
        <p14:creationId xmlns:p14="http://schemas.microsoft.com/office/powerpoint/2010/main" val="782036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1780"/>
            <a:ext cx="8229600" cy="3742620"/>
          </a:xfrm>
        </p:spPr>
        <p:txBody>
          <a:bodyPr/>
          <a:lstStyle/>
          <a:p>
            <a:r>
              <a:rPr lang="en-US" sz="2800" dirty="0" smtClean="0"/>
              <a:t>12% of public school teachers leave within their first 2 years </a:t>
            </a:r>
          </a:p>
          <a:p>
            <a:r>
              <a:rPr lang="en-US" sz="2800" dirty="0" smtClean="0"/>
              <a:t>50% leave within the first 5 years</a:t>
            </a:r>
          </a:p>
        </p:txBody>
      </p:sp>
      <p:graphicFrame>
        <p:nvGraphicFramePr>
          <p:cNvPr id="5" name="Chart 4"/>
          <p:cNvGraphicFramePr/>
          <p:nvPr/>
        </p:nvGraphicFramePr>
        <p:xfrm>
          <a:off x="1761065" y="2413000"/>
          <a:ext cx="5906560" cy="3921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1066800" y="2362200"/>
          <a:ext cx="7261043" cy="407307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6287869"/>
            <a:ext cx="9144000" cy="600164"/>
          </a:xfrm>
          <a:prstGeom prst="rect">
            <a:avLst/>
          </a:prstGeom>
          <a:noFill/>
        </p:spPr>
        <p:txBody>
          <a:bodyPr wrap="square" rtlCol="0">
            <a:spAutoFit/>
          </a:bodyPr>
          <a:lstStyle/>
          <a:p>
            <a:r>
              <a:rPr lang="en-US" sz="1100" dirty="0" smtClean="0">
                <a:solidFill>
                  <a:schemeClr val="tx1">
                    <a:lumMod val="50000"/>
                    <a:lumOff val="50000"/>
                  </a:schemeClr>
                </a:solidFill>
              </a:rPr>
              <a:t>(Boyd, Grossman, </a:t>
            </a:r>
            <a:r>
              <a:rPr lang="en-US" sz="1100" dirty="0" err="1" smtClean="0">
                <a:solidFill>
                  <a:schemeClr val="tx1">
                    <a:lumMod val="50000"/>
                    <a:lumOff val="50000"/>
                  </a:schemeClr>
                </a:solidFill>
              </a:rPr>
              <a:t>Ing</a:t>
            </a:r>
            <a:r>
              <a:rPr lang="en-US" sz="1100" dirty="0" smtClean="0">
                <a:solidFill>
                  <a:schemeClr val="tx1">
                    <a:lumMod val="50000"/>
                    <a:lumOff val="50000"/>
                  </a:schemeClr>
                </a:solidFill>
              </a:rPr>
              <a:t>, Lankford, Loeb, &amp; Wyckoff, 2011; </a:t>
            </a:r>
            <a:r>
              <a:rPr lang="en-US" sz="1100" dirty="0" err="1" smtClean="0">
                <a:solidFill>
                  <a:schemeClr val="tx1">
                    <a:lumMod val="50000"/>
                    <a:lumOff val="50000"/>
                  </a:schemeClr>
                </a:solidFill>
              </a:rPr>
              <a:t>DeAngelis</a:t>
            </a:r>
            <a:r>
              <a:rPr lang="en-US" sz="1100" dirty="0" smtClean="0">
                <a:solidFill>
                  <a:schemeClr val="tx1">
                    <a:lumMod val="50000"/>
                    <a:lumOff val="50000"/>
                  </a:schemeClr>
                </a:solidFill>
              </a:rPr>
              <a:t>, &amp; Presley, 2011; </a:t>
            </a:r>
            <a:r>
              <a:rPr lang="en-US" sz="1100" dirty="0" err="1" smtClean="0">
                <a:solidFill>
                  <a:schemeClr val="tx1">
                    <a:lumMod val="50000"/>
                    <a:lumOff val="50000"/>
                  </a:schemeClr>
                </a:solidFill>
              </a:rPr>
              <a:t>Feng</a:t>
            </a:r>
            <a:r>
              <a:rPr lang="en-US" sz="1100" dirty="0" smtClean="0">
                <a:solidFill>
                  <a:schemeClr val="tx1">
                    <a:lumMod val="50000"/>
                    <a:lumOff val="50000"/>
                  </a:schemeClr>
                </a:solidFill>
              </a:rPr>
              <a:t>, 2006; Henke, </a:t>
            </a:r>
            <a:r>
              <a:rPr lang="en-US" sz="1100" dirty="0" err="1" smtClean="0">
                <a:solidFill>
                  <a:schemeClr val="tx1">
                    <a:lumMod val="50000"/>
                    <a:lumOff val="50000"/>
                  </a:schemeClr>
                </a:solidFill>
              </a:rPr>
              <a:t>Zahn</a:t>
            </a:r>
            <a:r>
              <a:rPr lang="en-US" sz="1100" dirty="0" smtClean="0">
                <a:solidFill>
                  <a:schemeClr val="tx1">
                    <a:lumMod val="50000"/>
                    <a:lumOff val="50000"/>
                  </a:schemeClr>
                </a:solidFill>
              </a:rPr>
              <a:t>, &amp; Carroll, 2001; Ingersoll, 2001; </a:t>
            </a:r>
            <a:r>
              <a:rPr lang="en-US" sz="1100" dirty="0" err="1" smtClean="0">
                <a:solidFill>
                  <a:schemeClr val="tx1">
                    <a:lumMod val="50000"/>
                    <a:lumOff val="50000"/>
                  </a:schemeClr>
                </a:solidFill>
              </a:rPr>
              <a:t>Ingersol</a:t>
            </a:r>
            <a:r>
              <a:rPr lang="en-US" sz="1100" dirty="0" smtClean="0">
                <a:solidFill>
                  <a:schemeClr val="tx1">
                    <a:lumMod val="50000"/>
                    <a:lumOff val="50000"/>
                  </a:schemeClr>
                </a:solidFill>
              </a:rPr>
              <a:t>, </a:t>
            </a:r>
            <a:r>
              <a:rPr lang="en-US" sz="1100" dirty="0" err="1" smtClean="0">
                <a:solidFill>
                  <a:schemeClr val="tx1">
                    <a:lumMod val="50000"/>
                    <a:lumOff val="50000"/>
                  </a:schemeClr>
                </a:solidFill>
              </a:rPr>
              <a:t>Merril</a:t>
            </a:r>
            <a:r>
              <a:rPr lang="en-US" sz="1100" dirty="0" smtClean="0">
                <a:solidFill>
                  <a:schemeClr val="tx1">
                    <a:lumMod val="50000"/>
                    <a:lumOff val="50000"/>
                  </a:schemeClr>
                </a:solidFill>
              </a:rPr>
              <a:t>, May, 2012; Johnson &amp; </a:t>
            </a:r>
            <a:r>
              <a:rPr lang="en-US" sz="1100" dirty="0" err="1" smtClean="0">
                <a:solidFill>
                  <a:schemeClr val="tx1">
                    <a:lumMod val="50000"/>
                    <a:lumOff val="50000"/>
                  </a:schemeClr>
                </a:solidFill>
              </a:rPr>
              <a:t>Birkeland</a:t>
            </a:r>
            <a:r>
              <a:rPr lang="en-US" sz="1100" dirty="0" smtClean="0">
                <a:solidFill>
                  <a:schemeClr val="tx1">
                    <a:lumMod val="50000"/>
                    <a:lumOff val="50000"/>
                  </a:schemeClr>
                </a:solidFill>
              </a:rPr>
              <a:t>, 2003; Ingersoll &amp; Smith, 2003; Kaiser &amp; National Center for Educational Statistics, 2011; </a:t>
            </a:r>
            <a:r>
              <a:rPr lang="en-US" sz="1100" dirty="0" err="1" smtClean="0">
                <a:solidFill>
                  <a:schemeClr val="tx1">
                    <a:lumMod val="50000"/>
                    <a:lumOff val="50000"/>
                  </a:schemeClr>
                </a:solidFill>
              </a:rPr>
              <a:t>Kukla</a:t>
            </a:r>
            <a:r>
              <a:rPr lang="en-US" sz="1100" dirty="0" smtClean="0">
                <a:solidFill>
                  <a:schemeClr val="tx1">
                    <a:lumMod val="50000"/>
                    <a:lumOff val="50000"/>
                  </a:schemeClr>
                </a:solidFill>
              </a:rPr>
              <a:t>-Acevedo, 2009; </a:t>
            </a:r>
            <a:r>
              <a:rPr lang="en-US" sz="1100" dirty="0" err="1" smtClean="0">
                <a:solidFill>
                  <a:schemeClr val="tx1">
                    <a:lumMod val="50000"/>
                    <a:lumOff val="50000"/>
                  </a:schemeClr>
                </a:solidFill>
              </a:rPr>
              <a:t>Luekens</a:t>
            </a:r>
            <a:r>
              <a:rPr lang="en-US" sz="1100" dirty="0" smtClean="0">
                <a:solidFill>
                  <a:schemeClr val="tx1">
                    <a:lumMod val="50000"/>
                    <a:lumOff val="50000"/>
                  </a:schemeClr>
                </a:solidFill>
              </a:rPr>
              <a:t>, </a:t>
            </a:r>
            <a:r>
              <a:rPr lang="en-US" sz="1100" dirty="0" err="1" smtClean="0">
                <a:solidFill>
                  <a:schemeClr val="tx1">
                    <a:lumMod val="50000"/>
                    <a:lumOff val="50000"/>
                  </a:schemeClr>
                </a:solidFill>
              </a:rPr>
              <a:t>Lyter</a:t>
            </a:r>
            <a:r>
              <a:rPr lang="en-US" sz="1100" dirty="0" smtClean="0">
                <a:solidFill>
                  <a:schemeClr val="tx1">
                    <a:lumMod val="50000"/>
                    <a:lumOff val="50000"/>
                  </a:schemeClr>
                </a:solidFill>
              </a:rPr>
              <a:t>, Fox, &amp; </a:t>
            </a:r>
            <a:r>
              <a:rPr lang="en-US" sz="1100" dirty="0" err="1" smtClean="0">
                <a:solidFill>
                  <a:schemeClr val="tx1">
                    <a:lumMod val="50000"/>
                    <a:lumOff val="50000"/>
                  </a:schemeClr>
                </a:solidFill>
              </a:rPr>
              <a:t>Changler</a:t>
            </a:r>
            <a:r>
              <a:rPr lang="en-US" sz="1100" dirty="0" smtClean="0">
                <a:solidFill>
                  <a:schemeClr val="tx1">
                    <a:lumMod val="50000"/>
                    <a:lumOff val="50000"/>
                  </a:schemeClr>
                </a:solidFill>
              </a:rPr>
              <a:t>, 2004; Smith &amp; Ingersoll, 2004; Torres, 2012; </a:t>
            </a:r>
            <a:r>
              <a:rPr lang="en-US" sz="1100" dirty="0" err="1" smtClean="0">
                <a:solidFill>
                  <a:schemeClr val="tx1">
                    <a:lumMod val="50000"/>
                    <a:lumOff val="50000"/>
                  </a:schemeClr>
                </a:solidFill>
              </a:rPr>
              <a:t>Zabel</a:t>
            </a:r>
            <a:r>
              <a:rPr lang="en-US" sz="1100" dirty="0" smtClean="0">
                <a:solidFill>
                  <a:schemeClr val="tx1">
                    <a:lumMod val="50000"/>
                    <a:lumOff val="50000"/>
                  </a:schemeClr>
                </a:solidFill>
              </a:rPr>
              <a:t> &amp; </a:t>
            </a:r>
            <a:r>
              <a:rPr lang="en-US" sz="1100" dirty="0" err="1" smtClean="0">
                <a:solidFill>
                  <a:schemeClr val="tx1">
                    <a:lumMod val="50000"/>
                    <a:lumOff val="50000"/>
                  </a:schemeClr>
                </a:solidFill>
              </a:rPr>
              <a:t>Zabel</a:t>
            </a:r>
            <a:r>
              <a:rPr lang="en-US" sz="1100" dirty="0" smtClean="0">
                <a:solidFill>
                  <a:schemeClr val="tx1">
                    <a:lumMod val="50000"/>
                    <a:lumOff val="50000"/>
                  </a:schemeClr>
                </a:solidFill>
              </a:rPr>
              <a:t>, 2002)</a:t>
            </a:r>
            <a:endParaRPr lang="en-US" sz="1100" dirty="0">
              <a:solidFill>
                <a:schemeClr val="tx1">
                  <a:lumMod val="50000"/>
                  <a:lumOff val="50000"/>
                </a:schemeClr>
              </a:solidFill>
            </a:endParaRPr>
          </a:p>
        </p:txBody>
      </p:sp>
      <p:sp>
        <p:nvSpPr>
          <p:cNvPr id="10" name="TextBox 9"/>
          <p:cNvSpPr txBox="1"/>
          <p:nvPr/>
        </p:nvSpPr>
        <p:spPr>
          <a:xfrm>
            <a:off x="740097" y="191869"/>
            <a:ext cx="7774180"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600" dirty="0" smtClean="0"/>
              <a:t>United States, we have a problem!</a:t>
            </a:r>
            <a:endParaRPr lang="en-US" sz="3600" dirty="0"/>
          </a:p>
        </p:txBody>
      </p:sp>
    </p:spTree>
    <p:extLst>
      <p:ext uri="{BB962C8B-B14F-4D97-AF65-F5344CB8AC3E}">
        <p14:creationId xmlns:p14="http://schemas.microsoft.com/office/powerpoint/2010/main" val="234088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Graphic spid="6"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06"/>
            <a:ext cx="9144000" cy="1336956"/>
          </a:xfrm>
        </p:spPr>
        <p:txBody>
          <a:bodyPr/>
          <a:lstStyle/>
          <a:p>
            <a:r>
              <a:rPr lang="en-US" dirty="0" smtClean="0"/>
              <a:t>Examples &amp; Non-examples</a:t>
            </a:r>
            <a:r>
              <a:rPr lang="en-US" sz="3200" dirty="0" smtClean="0"/>
              <a:t/>
            </a:r>
            <a:br>
              <a:rPr lang="en-US" sz="3200" dirty="0" smtClean="0"/>
            </a:br>
            <a:r>
              <a:rPr lang="en-US" sz="3200" i="1" dirty="0" smtClean="0"/>
              <a:t>Is this specific praise?</a:t>
            </a:r>
            <a:endParaRPr lang="en-US" sz="3200" dirty="0"/>
          </a:p>
        </p:txBody>
      </p:sp>
      <p:sp>
        <p:nvSpPr>
          <p:cNvPr id="4" name="Rectangle 3"/>
          <p:cNvSpPr/>
          <p:nvPr/>
        </p:nvSpPr>
        <p:spPr>
          <a:xfrm>
            <a:off x="2061781" y="1596800"/>
            <a:ext cx="5047097" cy="4832093"/>
          </a:xfrm>
          <a:prstGeom prst="rect">
            <a:avLst/>
          </a:prstGeom>
        </p:spPr>
        <p:txBody>
          <a:bodyPr wrap="square">
            <a:spAutoFit/>
          </a:bodyPr>
          <a:lstStyle/>
          <a:p>
            <a:r>
              <a:rPr lang="en-US" sz="2800" dirty="0" smtClean="0">
                <a:solidFill>
                  <a:prstClr val="black"/>
                </a:solidFill>
              </a:rPr>
              <a:t>Quick activity to check our understanding of specific praise.</a:t>
            </a:r>
          </a:p>
          <a:p>
            <a:endParaRPr lang="en-US" sz="2800" dirty="0" smtClean="0">
              <a:solidFill>
                <a:prstClr val="black"/>
              </a:solidFill>
            </a:endParaRPr>
          </a:p>
          <a:p>
            <a:r>
              <a:rPr lang="en-US" sz="2800" dirty="0" smtClean="0">
                <a:solidFill>
                  <a:prstClr val="black"/>
                </a:solidFill>
              </a:rPr>
              <a:t>If the scenario on the </a:t>
            </a:r>
            <a:r>
              <a:rPr lang="en-US" sz="2800" dirty="0" err="1" smtClean="0">
                <a:solidFill>
                  <a:prstClr val="black"/>
                </a:solidFill>
              </a:rPr>
              <a:t>ppt</a:t>
            </a:r>
            <a:r>
              <a:rPr lang="en-US" sz="2800" dirty="0" smtClean="0">
                <a:solidFill>
                  <a:prstClr val="black"/>
                </a:solidFill>
              </a:rPr>
              <a:t> is an example of specific praise, give us a “thumbs up.”</a:t>
            </a:r>
          </a:p>
          <a:p>
            <a:endParaRPr lang="en-US" sz="2800" dirty="0" smtClean="0">
              <a:solidFill>
                <a:prstClr val="black"/>
              </a:solidFill>
            </a:endParaRPr>
          </a:p>
          <a:p>
            <a:r>
              <a:rPr lang="en-US" sz="2800" dirty="0" smtClean="0">
                <a:solidFill>
                  <a:prstClr val="black"/>
                </a:solidFill>
              </a:rPr>
              <a:t>If the scenario is NOT an example of specific praise, give us a “thumbs down.” </a:t>
            </a:r>
            <a:endParaRPr lang="en-US" sz="2800" dirty="0">
              <a:solidFill>
                <a:prstClr val="black"/>
              </a:solidFill>
            </a:endParaRPr>
          </a:p>
        </p:txBody>
      </p:sp>
      <p:pic>
        <p:nvPicPr>
          <p:cNvPr id="7" name="Picture 6"/>
          <p:cNvPicPr>
            <a:picLocks noChangeAspect="1"/>
          </p:cNvPicPr>
          <p:nvPr/>
        </p:nvPicPr>
        <p:blipFill>
          <a:blip r:embed="rId3"/>
          <a:stretch>
            <a:fillRect/>
          </a:stretch>
        </p:blipFill>
        <p:spPr>
          <a:xfrm>
            <a:off x="7108878" y="5443134"/>
            <a:ext cx="596704" cy="596704"/>
          </a:xfrm>
          <a:prstGeom prst="rect">
            <a:avLst/>
          </a:prstGeom>
        </p:spPr>
      </p:pic>
      <p:pic>
        <p:nvPicPr>
          <p:cNvPr id="8" name="Picture 7"/>
          <p:cNvPicPr>
            <a:picLocks noChangeAspect="1"/>
          </p:cNvPicPr>
          <p:nvPr/>
        </p:nvPicPr>
        <p:blipFill>
          <a:blip r:embed="rId4"/>
          <a:stretch>
            <a:fillRect/>
          </a:stretch>
        </p:blipFill>
        <p:spPr>
          <a:xfrm>
            <a:off x="1465077" y="3712493"/>
            <a:ext cx="596704" cy="596704"/>
          </a:xfrm>
          <a:prstGeom prst="rect">
            <a:avLst/>
          </a:prstGeom>
        </p:spPr>
      </p:pic>
    </p:spTree>
    <p:extLst>
      <p:ext uri="{BB962C8B-B14F-4D97-AF65-F5344CB8AC3E}">
        <p14:creationId xmlns:p14="http://schemas.microsoft.com/office/powerpoint/2010/main" val="36244911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188810" y="3453314"/>
            <a:ext cx="1436718" cy="1436718"/>
          </a:xfrm>
          <a:prstGeom prst="rect">
            <a:avLst/>
          </a:prstGeom>
        </p:spPr>
      </p:pic>
      <p:sp>
        <p:nvSpPr>
          <p:cNvPr id="2" name="Title 1"/>
          <p:cNvSpPr>
            <a:spLocks noGrp="1"/>
          </p:cNvSpPr>
          <p:nvPr>
            <p:ph type="title"/>
          </p:nvPr>
        </p:nvSpPr>
        <p:spPr>
          <a:xfrm>
            <a:off x="0" y="8606"/>
            <a:ext cx="9144000" cy="1336956"/>
          </a:xfrm>
        </p:spPr>
        <p:txBody>
          <a:bodyPr/>
          <a:lstStyle/>
          <a:p>
            <a:r>
              <a:rPr lang="en-US" dirty="0" smtClean="0"/>
              <a:t>Examples &amp; Non-examples</a:t>
            </a:r>
            <a:r>
              <a:rPr lang="en-US" sz="3200" dirty="0" smtClean="0"/>
              <a:t/>
            </a:r>
            <a:br>
              <a:rPr lang="en-US" sz="3200" dirty="0" smtClean="0"/>
            </a:br>
            <a:r>
              <a:rPr lang="en-US" sz="3200" i="1" dirty="0" smtClean="0"/>
              <a:t>Is this specific praise?</a:t>
            </a:r>
            <a:endParaRPr lang="en-US" sz="3200" dirty="0"/>
          </a:p>
        </p:txBody>
      </p:sp>
      <p:sp>
        <p:nvSpPr>
          <p:cNvPr id="4" name="Rectangle 3"/>
          <p:cNvSpPr/>
          <p:nvPr/>
        </p:nvSpPr>
        <p:spPr>
          <a:xfrm>
            <a:off x="2061781" y="1889897"/>
            <a:ext cx="5047097" cy="1569660"/>
          </a:xfrm>
          <a:prstGeom prst="rect">
            <a:avLst/>
          </a:prstGeom>
        </p:spPr>
        <p:txBody>
          <a:bodyPr wrap="square">
            <a:spAutoFit/>
          </a:bodyPr>
          <a:lstStyle/>
          <a:p>
            <a:r>
              <a:rPr lang="en-US" sz="2400" dirty="0" smtClean="0">
                <a:solidFill>
                  <a:prstClr val="black"/>
                </a:solidFill>
              </a:rPr>
              <a:t>During educator-directed instruction, a student raises her hand.  The educator says,</a:t>
            </a:r>
            <a:r>
              <a:rPr lang="en-US" sz="2400" b="1" dirty="0" smtClean="0">
                <a:solidFill>
                  <a:prstClr val="black"/>
                </a:solidFill>
              </a:rPr>
              <a:t> “Thank you for raising your hand.”</a:t>
            </a:r>
            <a:r>
              <a:rPr lang="en-US" sz="2400" dirty="0" smtClean="0">
                <a:solidFill>
                  <a:prstClr val="black"/>
                </a:solidFill>
              </a:rPr>
              <a:t> </a:t>
            </a:r>
            <a:endParaRPr lang="en-US" sz="2400" dirty="0">
              <a:solidFill>
                <a:prstClr val="black"/>
              </a:solidFill>
            </a:endParaRPr>
          </a:p>
        </p:txBody>
      </p:sp>
      <p:pic>
        <p:nvPicPr>
          <p:cNvPr id="7" name="Picture 6"/>
          <p:cNvPicPr>
            <a:picLocks noChangeAspect="1"/>
          </p:cNvPicPr>
          <p:nvPr/>
        </p:nvPicPr>
        <p:blipFill>
          <a:blip r:embed="rId4"/>
          <a:stretch>
            <a:fillRect/>
          </a:stretch>
        </p:blipFill>
        <p:spPr>
          <a:xfrm>
            <a:off x="8214137" y="100052"/>
            <a:ext cx="596704" cy="596704"/>
          </a:xfrm>
          <a:prstGeom prst="rect">
            <a:avLst/>
          </a:prstGeom>
        </p:spPr>
      </p:pic>
      <p:pic>
        <p:nvPicPr>
          <p:cNvPr id="8" name="Picture 7"/>
          <p:cNvPicPr>
            <a:picLocks noChangeAspect="1"/>
          </p:cNvPicPr>
          <p:nvPr/>
        </p:nvPicPr>
        <p:blipFill>
          <a:blip r:embed="rId3"/>
          <a:stretch>
            <a:fillRect/>
          </a:stretch>
        </p:blipFill>
        <p:spPr>
          <a:xfrm>
            <a:off x="307549" y="100052"/>
            <a:ext cx="596704" cy="596704"/>
          </a:xfrm>
          <a:prstGeom prst="rect">
            <a:avLst/>
          </a:prstGeom>
        </p:spPr>
      </p:pic>
      <p:sp>
        <p:nvSpPr>
          <p:cNvPr id="11" name="Rectangle 10"/>
          <p:cNvSpPr/>
          <p:nvPr/>
        </p:nvSpPr>
        <p:spPr>
          <a:xfrm>
            <a:off x="2061781" y="5311973"/>
            <a:ext cx="5047097" cy="1569660"/>
          </a:xfrm>
          <a:prstGeom prst="rect">
            <a:avLst/>
          </a:prstGeom>
        </p:spPr>
        <p:txBody>
          <a:bodyPr wrap="square">
            <a:spAutoFit/>
          </a:bodyPr>
          <a:lstStyle/>
          <a:p>
            <a:r>
              <a:rPr lang="en-US" sz="2400" i="1" dirty="0" smtClean="0">
                <a:solidFill>
                  <a:prstClr val="black">
                    <a:lumMod val="65000"/>
                    <a:lumOff val="35000"/>
                  </a:prstClr>
                </a:solidFill>
              </a:rPr>
              <a:t>It’s a </a:t>
            </a:r>
            <a:r>
              <a:rPr lang="en-US" sz="2400" b="1" i="1" dirty="0" smtClean="0">
                <a:solidFill>
                  <a:prstClr val="black">
                    <a:lumMod val="65000"/>
                    <a:lumOff val="35000"/>
                  </a:prstClr>
                </a:solidFill>
              </a:rPr>
              <a:t>positive verbal statement </a:t>
            </a:r>
            <a:r>
              <a:rPr lang="en-US" sz="2400" i="1" dirty="0" smtClean="0">
                <a:solidFill>
                  <a:prstClr val="black">
                    <a:lumMod val="65000"/>
                    <a:lumOff val="35000"/>
                  </a:prstClr>
                </a:solidFill>
              </a:rPr>
              <a:t>that occurs </a:t>
            </a:r>
            <a:r>
              <a:rPr lang="en-US" sz="2400" b="1" i="1" dirty="0" smtClean="0">
                <a:solidFill>
                  <a:prstClr val="black">
                    <a:lumMod val="65000"/>
                    <a:lumOff val="35000"/>
                  </a:prstClr>
                </a:solidFill>
              </a:rPr>
              <a:t>immediately after </a:t>
            </a:r>
            <a:r>
              <a:rPr lang="en-US" sz="2400" i="1" dirty="0" smtClean="0">
                <a:solidFill>
                  <a:prstClr val="black">
                    <a:lumMod val="65000"/>
                    <a:lumOff val="35000"/>
                  </a:prstClr>
                </a:solidFill>
              </a:rPr>
              <a:t>and </a:t>
            </a:r>
            <a:r>
              <a:rPr lang="en-US" sz="2400" b="1" i="1" dirty="0" smtClean="0">
                <a:solidFill>
                  <a:prstClr val="black">
                    <a:lumMod val="65000"/>
                    <a:lumOff val="35000"/>
                  </a:prstClr>
                </a:solidFill>
              </a:rPr>
              <a:t>specifically names </a:t>
            </a:r>
            <a:r>
              <a:rPr lang="en-US" sz="2400" i="1" dirty="0" smtClean="0">
                <a:solidFill>
                  <a:prstClr val="black">
                    <a:lumMod val="65000"/>
                    <a:lumOff val="35000"/>
                  </a:prstClr>
                </a:solidFill>
              </a:rPr>
              <a:t>the expected behavior</a:t>
            </a:r>
            <a:r>
              <a:rPr lang="en-US" sz="2400" dirty="0" smtClean="0">
                <a:solidFill>
                  <a:prstClr val="black">
                    <a:lumMod val="65000"/>
                    <a:lumOff val="35000"/>
                  </a:prstClr>
                </a:solidFill>
              </a:rPr>
              <a:t>. </a:t>
            </a:r>
            <a:endParaRPr lang="en-US" sz="2400" dirty="0">
              <a:solidFill>
                <a:prstClr val="black">
                  <a:lumMod val="65000"/>
                  <a:lumOff val="35000"/>
                </a:prstClr>
              </a:solidFill>
            </a:endParaRPr>
          </a:p>
        </p:txBody>
      </p:sp>
    </p:spTree>
    <p:extLst>
      <p:ext uri="{BB962C8B-B14F-4D97-AF65-F5344CB8AC3E}">
        <p14:creationId xmlns:p14="http://schemas.microsoft.com/office/powerpoint/2010/main" val="918477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p:cNvGrpSpPr/>
          <p:nvPr/>
        </p:nvGrpSpPr>
        <p:grpSpPr>
          <a:xfrm>
            <a:off x="5349621" y="3507839"/>
            <a:ext cx="1526764" cy="1436718"/>
            <a:chOff x="4572000" y="3807774"/>
            <a:chExt cx="1526764" cy="1436718"/>
          </a:xfrm>
        </p:grpSpPr>
        <p:pic>
          <p:nvPicPr>
            <p:cNvPr id="5" name="Picture 4"/>
            <p:cNvPicPr>
              <a:picLocks noChangeAspect="1"/>
            </p:cNvPicPr>
            <p:nvPr/>
          </p:nvPicPr>
          <p:blipFill>
            <a:blip r:embed="rId2"/>
            <a:stretch>
              <a:fillRect/>
            </a:stretch>
          </p:blipFill>
          <p:spPr>
            <a:xfrm>
              <a:off x="4572000" y="3807774"/>
              <a:ext cx="1436718" cy="1436718"/>
            </a:xfrm>
            <a:prstGeom prst="rect">
              <a:avLst/>
            </a:prstGeom>
          </p:spPr>
        </p:pic>
        <p:sp>
          <p:nvSpPr>
            <p:cNvPr id="9" name="TextBox 8"/>
            <p:cNvSpPr txBox="1"/>
            <p:nvPr/>
          </p:nvSpPr>
          <p:spPr>
            <a:xfrm>
              <a:off x="5192935" y="4764120"/>
              <a:ext cx="905829" cy="430887"/>
            </a:xfrm>
            <a:prstGeom prst="rect">
              <a:avLst/>
            </a:prstGeom>
            <a:noFill/>
          </p:spPr>
          <p:txBody>
            <a:bodyPr wrap="none" rtlCol="0">
              <a:spAutoFit/>
            </a:bodyPr>
            <a:lstStyle/>
            <a:p>
              <a:r>
                <a:rPr lang="en-US" sz="2200" dirty="0" smtClean="0">
                  <a:solidFill>
                    <a:prstClr val="black"/>
                  </a:solidFill>
                </a:rPr>
                <a:t>Why?</a:t>
              </a:r>
              <a:endParaRPr lang="en-US" sz="2200" dirty="0">
                <a:solidFill>
                  <a:prstClr val="black"/>
                </a:solidFill>
              </a:endParaRPr>
            </a:p>
          </p:txBody>
        </p:sp>
      </p:grpSp>
      <p:sp>
        <p:nvSpPr>
          <p:cNvPr id="2" name="Title 1"/>
          <p:cNvSpPr>
            <a:spLocks noGrp="1"/>
          </p:cNvSpPr>
          <p:nvPr>
            <p:ph type="title"/>
          </p:nvPr>
        </p:nvSpPr>
        <p:spPr>
          <a:xfrm>
            <a:off x="0" y="8606"/>
            <a:ext cx="9144000" cy="1336956"/>
          </a:xfrm>
        </p:spPr>
        <p:txBody>
          <a:bodyPr/>
          <a:lstStyle/>
          <a:p>
            <a:r>
              <a:rPr lang="en-US" dirty="0" smtClean="0"/>
              <a:t>Examples &amp; Non-examples</a:t>
            </a:r>
            <a:r>
              <a:rPr lang="en-US" sz="3200" dirty="0" smtClean="0"/>
              <a:t/>
            </a:r>
            <a:br>
              <a:rPr lang="en-US" sz="3200" dirty="0" smtClean="0"/>
            </a:br>
            <a:r>
              <a:rPr lang="en-US" sz="3200" i="1" dirty="0" smtClean="0"/>
              <a:t>Is this specific praise?</a:t>
            </a:r>
            <a:endParaRPr lang="en-US" sz="3200" dirty="0"/>
          </a:p>
        </p:txBody>
      </p:sp>
      <p:sp>
        <p:nvSpPr>
          <p:cNvPr id="4" name="Rectangle 3"/>
          <p:cNvSpPr/>
          <p:nvPr/>
        </p:nvSpPr>
        <p:spPr>
          <a:xfrm>
            <a:off x="2061781" y="1889897"/>
            <a:ext cx="5047097" cy="1938992"/>
          </a:xfrm>
          <a:prstGeom prst="rect">
            <a:avLst/>
          </a:prstGeom>
        </p:spPr>
        <p:txBody>
          <a:bodyPr wrap="square">
            <a:spAutoFit/>
          </a:bodyPr>
          <a:lstStyle/>
          <a:p>
            <a:r>
              <a:rPr lang="en-US" sz="2400" dirty="0" smtClean="0">
                <a:solidFill>
                  <a:prstClr val="black"/>
                </a:solidFill>
              </a:rPr>
              <a:t>During educator-directed instruction, students are talking over the educator.  The educator rolls his eyes and says, </a:t>
            </a:r>
            <a:r>
              <a:rPr lang="en-US" sz="2400" b="1" dirty="0" smtClean="0">
                <a:solidFill>
                  <a:prstClr val="black"/>
                </a:solidFill>
              </a:rPr>
              <a:t>“Gee, thanks for listening.” </a:t>
            </a:r>
            <a:endParaRPr lang="en-US" sz="2400" dirty="0">
              <a:solidFill>
                <a:prstClr val="black"/>
              </a:solidFill>
            </a:endParaRPr>
          </a:p>
        </p:txBody>
      </p:sp>
      <p:pic>
        <p:nvPicPr>
          <p:cNvPr id="7" name="Picture 6"/>
          <p:cNvPicPr>
            <a:picLocks noChangeAspect="1"/>
          </p:cNvPicPr>
          <p:nvPr/>
        </p:nvPicPr>
        <p:blipFill>
          <a:blip r:embed="rId2"/>
          <a:stretch>
            <a:fillRect/>
          </a:stretch>
        </p:blipFill>
        <p:spPr>
          <a:xfrm>
            <a:off x="8214137" y="100052"/>
            <a:ext cx="596704" cy="596704"/>
          </a:xfrm>
          <a:prstGeom prst="rect">
            <a:avLst/>
          </a:prstGeom>
        </p:spPr>
      </p:pic>
      <p:pic>
        <p:nvPicPr>
          <p:cNvPr id="8" name="Picture 7"/>
          <p:cNvPicPr>
            <a:picLocks noChangeAspect="1"/>
          </p:cNvPicPr>
          <p:nvPr/>
        </p:nvPicPr>
        <p:blipFill>
          <a:blip r:embed="rId3"/>
          <a:stretch>
            <a:fillRect/>
          </a:stretch>
        </p:blipFill>
        <p:spPr>
          <a:xfrm>
            <a:off x="307549" y="100052"/>
            <a:ext cx="596704" cy="596704"/>
          </a:xfrm>
          <a:prstGeom prst="rect">
            <a:avLst/>
          </a:prstGeom>
        </p:spPr>
      </p:pic>
      <p:sp>
        <p:nvSpPr>
          <p:cNvPr id="10" name="Rectangle 9"/>
          <p:cNvSpPr/>
          <p:nvPr/>
        </p:nvSpPr>
        <p:spPr>
          <a:xfrm>
            <a:off x="2061781" y="5311973"/>
            <a:ext cx="5047097" cy="461665"/>
          </a:xfrm>
          <a:prstGeom prst="rect">
            <a:avLst/>
          </a:prstGeom>
        </p:spPr>
        <p:txBody>
          <a:bodyPr wrap="square">
            <a:spAutoFit/>
          </a:bodyPr>
          <a:lstStyle/>
          <a:p>
            <a:r>
              <a:rPr lang="en-US" sz="2400" i="1" dirty="0" smtClean="0">
                <a:solidFill>
                  <a:srgbClr val="595959"/>
                </a:solidFill>
              </a:rPr>
              <a:t>This is sarcasm, not specific praise</a:t>
            </a:r>
            <a:r>
              <a:rPr lang="en-US" sz="2400" dirty="0" smtClean="0">
                <a:solidFill>
                  <a:srgbClr val="595959"/>
                </a:solidFill>
              </a:rPr>
              <a:t>. </a:t>
            </a:r>
            <a:endParaRPr lang="en-US" sz="2400" dirty="0">
              <a:solidFill>
                <a:srgbClr val="595959"/>
              </a:solidFill>
            </a:endParaRPr>
          </a:p>
        </p:txBody>
      </p:sp>
    </p:spTree>
    <p:extLst>
      <p:ext uri="{BB962C8B-B14F-4D97-AF65-F5344CB8AC3E}">
        <p14:creationId xmlns:p14="http://schemas.microsoft.com/office/powerpoint/2010/main" val="525892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57894" y="3997649"/>
            <a:ext cx="1436718" cy="1436718"/>
          </a:xfrm>
          <a:prstGeom prst="rect">
            <a:avLst/>
          </a:prstGeom>
        </p:spPr>
      </p:pic>
      <p:sp>
        <p:nvSpPr>
          <p:cNvPr id="2" name="Title 1"/>
          <p:cNvSpPr>
            <a:spLocks noGrp="1"/>
          </p:cNvSpPr>
          <p:nvPr>
            <p:ph type="title"/>
          </p:nvPr>
        </p:nvSpPr>
        <p:spPr>
          <a:xfrm>
            <a:off x="0" y="8606"/>
            <a:ext cx="9144000" cy="1336956"/>
          </a:xfrm>
        </p:spPr>
        <p:txBody>
          <a:bodyPr/>
          <a:lstStyle/>
          <a:p>
            <a:r>
              <a:rPr lang="en-US" dirty="0" smtClean="0"/>
              <a:t>Examples &amp; Non-examples</a:t>
            </a:r>
            <a:r>
              <a:rPr lang="en-US" sz="3200" dirty="0" smtClean="0"/>
              <a:t/>
            </a:r>
            <a:br>
              <a:rPr lang="en-US" sz="3200" dirty="0" smtClean="0"/>
            </a:br>
            <a:r>
              <a:rPr lang="en-US" sz="3200" i="1" dirty="0" smtClean="0"/>
              <a:t>Is this specific praise?</a:t>
            </a:r>
            <a:endParaRPr lang="en-US" sz="3200" dirty="0"/>
          </a:p>
        </p:txBody>
      </p:sp>
      <p:sp>
        <p:nvSpPr>
          <p:cNvPr id="4" name="Rectangle 3"/>
          <p:cNvSpPr/>
          <p:nvPr/>
        </p:nvSpPr>
        <p:spPr>
          <a:xfrm>
            <a:off x="2061781" y="1889897"/>
            <a:ext cx="5047097" cy="2308324"/>
          </a:xfrm>
          <a:prstGeom prst="rect">
            <a:avLst/>
          </a:prstGeom>
        </p:spPr>
        <p:txBody>
          <a:bodyPr wrap="square">
            <a:spAutoFit/>
          </a:bodyPr>
          <a:lstStyle/>
          <a:p>
            <a:r>
              <a:rPr lang="en-US" sz="2400" dirty="0" smtClean="0">
                <a:solidFill>
                  <a:prstClr val="black"/>
                </a:solidFill>
              </a:rPr>
              <a:t>A student enters the class during educator-directed instruction; the student quietly walks to his seat. The educator walks over to the student and whispers, </a:t>
            </a:r>
            <a:r>
              <a:rPr lang="en-US" sz="2400" b="1" dirty="0" smtClean="0">
                <a:solidFill>
                  <a:prstClr val="black"/>
                </a:solidFill>
              </a:rPr>
              <a:t>“Thank you for coming in the room quietly.”</a:t>
            </a:r>
            <a:r>
              <a:rPr lang="en-US" sz="2400" dirty="0" smtClean="0">
                <a:solidFill>
                  <a:prstClr val="black"/>
                </a:solidFill>
              </a:rPr>
              <a:t> </a:t>
            </a:r>
            <a:endParaRPr lang="en-US" sz="2400" dirty="0">
              <a:solidFill>
                <a:prstClr val="black"/>
              </a:solidFill>
            </a:endParaRPr>
          </a:p>
        </p:txBody>
      </p:sp>
      <p:pic>
        <p:nvPicPr>
          <p:cNvPr id="7" name="Picture 6"/>
          <p:cNvPicPr>
            <a:picLocks noChangeAspect="1"/>
          </p:cNvPicPr>
          <p:nvPr/>
        </p:nvPicPr>
        <p:blipFill>
          <a:blip r:embed="rId3"/>
          <a:stretch>
            <a:fillRect/>
          </a:stretch>
        </p:blipFill>
        <p:spPr>
          <a:xfrm>
            <a:off x="8214137" y="100052"/>
            <a:ext cx="596704" cy="596704"/>
          </a:xfrm>
          <a:prstGeom prst="rect">
            <a:avLst/>
          </a:prstGeom>
        </p:spPr>
      </p:pic>
      <p:pic>
        <p:nvPicPr>
          <p:cNvPr id="8" name="Picture 7"/>
          <p:cNvPicPr>
            <a:picLocks noChangeAspect="1"/>
          </p:cNvPicPr>
          <p:nvPr/>
        </p:nvPicPr>
        <p:blipFill>
          <a:blip r:embed="rId2"/>
          <a:stretch>
            <a:fillRect/>
          </a:stretch>
        </p:blipFill>
        <p:spPr>
          <a:xfrm>
            <a:off x="307549" y="100052"/>
            <a:ext cx="596704" cy="596704"/>
          </a:xfrm>
          <a:prstGeom prst="rect">
            <a:avLst/>
          </a:prstGeom>
        </p:spPr>
      </p:pic>
      <p:sp>
        <p:nvSpPr>
          <p:cNvPr id="10" name="Rectangle 9"/>
          <p:cNvSpPr/>
          <p:nvPr/>
        </p:nvSpPr>
        <p:spPr>
          <a:xfrm>
            <a:off x="2061781" y="5311973"/>
            <a:ext cx="5047097" cy="1569660"/>
          </a:xfrm>
          <a:prstGeom prst="rect">
            <a:avLst/>
          </a:prstGeom>
        </p:spPr>
        <p:txBody>
          <a:bodyPr wrap="square">
            <a:spAutoFit/>
          </a:bodyPr>
          <a:lstStyle/>
          <a:p>
            <a:r>
              <a:rPr lang="en-US" sz="2400" i="1" dirty="0" smtClean="0">
                <a:solidFill>
                  <a:prstClr val="black">
                    <a:lumMod val="65000"/>
                    <a:lumOff val="35000"/>
                  </a:prstClr>
                </a:solidFill>
              </a:rPr>
              <a:t>It’s a </a:t>
            </a:r>
            <a:r>
              <a:rPr lang="en-US" sz="2400" b="1" i="1" dirty="0" smtClean="0">
                <a:solidFill>
                  <a:prstClr val="black">
                    <a:lumMod val="65000"/>
                    <a:lumOff val="35000"/>
                  </a:prstClr>
                </a:solidFill>
              </a:rPr>
              <a:t>positive verbal statement </a:t>
            </a:r>
            <a:r>
              <a:rPr lang="en-US" sz="2400" i="1" dirty="0" smtClean="0">
                <a:solidFill>
                  <a:prstClr val="black">
                    <a:lumMod val="65000"/>
                    <a:lumOff val="35000"/>
                  </a:prstClr>
                </a:solidFill>
              </a:rPr>
              <a:t>that occurs </a:t>
            </a:r>
            <a:r>
              <a:rPr lang="en-US" sz="2400" b="1" i="1" dirty="0" smtClean="0">
                <a:solidFill>
                  <a:prstClr val="black">
                    <a:lumMod val="65000"/>
                    <a:lumOff val="35000"/>
                  </a:prstClr>
                </a:solidFill>
              </a:rPr>
              <a:t>immediately after </a:t>
            </a:r>
            <a:r>
              <a:rPr lang="en-US" sz="2400" i="1" dirty="0" smtClean="0">
                <a:solidFill>
                  <a:prstClr val="black">
                    <a:lumMod val="65000"/>
                    <a:lumOff val="35000"/>
                  </a:prstClr>
                </a:solidFill>
              </a:rPr>
              <a:t>and </a:t>
            </a:r>
            <a:r>
              <a:rPr lang="en-US" sz="2400" b="1" i="1" dirty="0" smtClean="0">
                <a:solidFill>
                  <a:prstClr val="black">
                    <a:lumMod val="65000"/>
                    <a:lumOff val="35000"/>
                  </a:prstClr>
                </a:solidFill>
              </a:rPr>
              <a:t>specifically names </a:t>
            </a:r>
            <a:r>
              <a:rPr lang="en-US" sz="2400" i="1" dirty="0" smtClean="0">
                <a:solidFill>
                  <a:prstClr val="black">
                    <a:lumMod val="65000"/>
                    <a:lumOff val="35000"/>
                  </a:prstClr>
                </a:solidFill>
              </a:rPr>
              <a:t>the expected behavior</a:t>
            </a:r>
            <a:r>
              <a:rPr lang="en-US" sz="2400" dirty="0" smtClean="0">
                <a:solidFill>
                  <a:prstClr val="black">
                    <a:lumMod val="65000"/>
                    <a:lumOff val="35000"/>
                  </a:prstClr>
                </a:solidFill>
              </a:rPr>
              <a:t>. </a:t>
            </a:r>
            <a:endParaRPr lang="en-US" sz="2400" dirty="0">
              <a:solidFill>
                <a:prstClr val="black">
                  <a:lumMod val="65000"/>
                  <a:lumOff val="35000"/>
                </a:prstClr>
              </a:solidFill>
            </a:endParaRPr>
          </a:p>
        </p:txBody>
      </p:sp>
    </p:spTree>
    <p:extLst>
      <p:ext uri="{BB962C8B-B14F-4D97-AF65-F5344CB8AC3E}">
        <p14:creationId xmlns:p14="http://schemas.microsoft.com/office/powerpoint/2010/main" val="17869309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p:cNvGrpSpPr/>
          <p:nvPr/>
        </p:nvGrpSpPr>
        <p:grpSpPr>
          <a:xfrm>
            <a:off x="5349621" y="3606809"/>
            <a:ext cx="1526764" cy="1436718"/>
            <a:chOff x="4572000" y="3807774"/>
            <a:chExt cx="1526764" cy="1436718"/>
          </a:xfrm>
        </p:grpSpPr>
        <p:pic>
          <p:nvPicPr>
            <p:cNvPr id="5" name="Picture 4"/>
            <p:cNvPicPr>
              <a:picLocks noChangeAspect="1"/>
            </p:cNvPicPr>
            <p:nvPr/>
          </p:nvPicPr>
          <p:blipFill>
            <a:blip r:embed="rId2"/>
            <a:stretch>
              <a:fillRect/>
            </a:stretch>
          </p:blipFill>
          <p:spPr>
            <a:xfrm>
              <a:off x="4572000" y="3807774"/>
              <a:ext cx="1436718" cy="1436718"/>
            </a:xfrm>
            <a:prstGeom prst="rect">
              <a:avLst/>
            </a:prstGeom>
          </p:spPr>
        </p:pic>
        <p:sp>
          <p:nvSpPr>
            <p:cNvPr id="9" name="TextBox 8"/>
            <p:cNvSpPr txBox="1"/>
            <p:nvPr/>
          </p:nvSpPr>
          <p:spPr>
            <a:xfrm>
              <a:off x="5192935" y="4764120"/>
              <a:ext cx="905829" cy="430887"/>
            </a:xfrm>
            <a:prstGeom prst="rect">
              <a:avLst/>
            </a:prstGeom>
            <a:noFill/>
          </p:spPr>
          <p:txBody>
            <a:bodyPr wrap="none" rtlCol="0">
              <a:spAutoFit/>
            </a:bodyPr>
            <a:lstStyle/>
            <a:p>
              <a:r>
                <a:rPr lang="en-US" sz="2200" dirty="0" smtClean="0">
                  <a:solidFill>
                    <a:prstClr val="black"/>
                  </a:solidFill>
                </a:rPr>
                <a:t>Why?</a:t>
              </a:r>
              <a:endParaRPr lang="en-US" sz="2200" dirty="0">
                <a:solidFill>
                  <a:prstClr val="black"/>
                </a:solidFill>
              </a:endParaRPr>
            </a:p>
          </p:txBody>
        </p:sp>
      </p:grpSp>
      <p:sp>
        <p:nvSpPr>
          <p:cNvPr id="2" name="Title 1"/>
          <p:cNvSpPr>
            <a:spLocks noGrp="1"/>
          </p:cNvSpPr>
          <p:nvPr>
            <p:ph type="title"/>
          </p:nvPr>
        </p:nvSpPr>
        <p:spPr>
          <a:xfrm>
            <a:off x="0" y="8606"/>
            <a:ext cx="9144000" cy="1336956"/>
          </a:xfrm>
        </p:spPr>
        <p:txBody>
          <a:bodyPr/>
          <a:lstStyle/>
          <a:p>
            <a:r>
              <a:rPr lang="en-US" dirty="0" smtClean="0"/>
              <a:t>Examples &amp; Non-examples</a:t>
            </a:r>
            <a:r>
              <a:rPr lang="en-US" sz="3200" dirty="0" smtClean="0"/>
              <a:t/>
            </a:r>
            <a:br>
              <a:rPr lang="en-US" sz="3200" dirty="0" smtClean="0"/>
            </a:br>
            <a:r>
              <a:rPr lang="en-US" sz="3200" i="1" dirty="0" smtClean="0"/>
              <a:t>Is this specific praise?</a:t>
            </a:r>
            <a:endParaRPr lang="en-US" sz="3200" dirty="0"/>
          </a:p>
        </p:txBody>
      </p:sp>
      <p:sp>
        <p:nvSpPr>
          <p:cNvPr id="4" name="Rectangle 3"/>
          <p:cNvSpPr/>
          <p:nvPr/>
        </p:nvSpPr>
        <p:spPr>
          <a:xfrm>
            <a:off x="2061781" y="1889897"/>
            <a:ext cx="5047097" cy="2308324"/>
          </a:xfrm>
          <a:prstGeom prst="rect">
            <a:avLst/>
          </a:prstGeom>
        </p:spPr>
        <p:txBody>
          <a:bodyPr wrap="square">
            <a:spAutoFit/>
          </a:bodyPr>
          <a:lstStyle/>
          <a:p>
            <a:r>
              <a:rPr lang="en-US" sz="2400" dirty="0" smtClean="0">
                <a:solidFill>
                  <a:prstClr val="black"/>
                </a:solidFill>
              </a:rPr>
              <a:t>A student enters the class during educator-directed instruction; the student quietly walks to his seat. The educator gives the student a </a:t>
            </a:r>
            <a:r>
              <a:rPr lang="en-US" sz="2400" b="1" dirty="0" smtClean="0">
                <a:solidFill>
                  <a:prstClr val="black"/>
                </a:solidFill>
              </a:rPr>
              <a:t>“thumbs up”</a:t>
            </a:r>
            <a:r>
              <a:rPr lang="en-US" sz="2400" dirty="0" smtClean="0">
                <a:solidFill>
                  <a:prstClr val="black"/>
                </a:solidFill>
              </a:rPr>
              <a:t> to recognize the quiet entry. </a:t>
            </a:r>
            <a:endParaRPr lang="en-US" sz="2400" dirty="0">
              <a:solidFill>
                <a:prstClr val="black"/>
              </a:solidFill>
            </a:endParaRPr>
          </a:p>
        </p:txBody>
      </p:sp>
      <p:pic>
        <p:nvPicPr>
          <p:cNvPr id="7" name="Picture 6"/>
          <p:cNvPicPr>
            <a:picLocks noChangeAspect="1"/>
          </p:cNvPicPr>
          <p:nvPr/>
        </p:nvPicPr>
        <p:blipFill>
          <a:blip r:embed="rId2"/>
          <a:stretch>
            <a:fillRect/>
          </a:stretch>
        </p:blipFill>
        <p:spPr>
          <a:xfrm>
            <a:off x="8214137" y="100052"/>
            <a:ext cx="596704" cy="596704"/>
          </a:xfrm>
          <a:prstGeom prst="rect">
            <a:avLst/>
          </a:prstGeom>
        </p:spPr>
      </p:pic>
      <p:pic>
        <p:nvPicPr>
          <p:cNvPr id="8" name="Picture 7"/>
          <p:cNvPicPr>
            <a:picLocks noChangeAspect="1"/>
          </p:cNvPicPr>
          <p:nvPr/>
        </p:nvPicPr>
        <p:blipFill>
          <a:blip r:embed="rId3"/>
          <a:stretch>
            <a:fillRect/>
          </a:stretch>
        </p:blipFill>
        <p:spPr>
          <a:xfrm>
            <a:off x="307549" y="100052"/>
            <a:ext cx="596704" cy="596704"/>
          </a:xfrm>
          <a:prstGeom prst="rect">
            <a:avLst/>
          </a:prstGeom>
        </p:spPr>
      </p:pic>
      <p:sp>
        <p:nvSpPr>
          <p:cNvPr id="10" name="Rectangle 9"/>
          <p:cNvSpPr/>
          <p:nvPr/>
        </p:nvSpPr>
        <p:spPr>
          <a:xfrm>
            <a:off x="2061781" y="5311973"/>
            <a:ext cx="5047097" cy="461665"/>
          </a:xfrm>
          <a:prstGeom prst="rect">
            <a:avLst/>
          </a:prstGeom>
        </p:spPr>
        <p:txBody>
          <a:bodyPr wrap="square">
            <a:spAutoFit/>
          </a:bodyPr>
          <a:lstStyle/>
          <a:p>
            <a:r>
              <a:rPr lang="en-US" sz="2400" i="1" dirty="0" smtClean="0">
                <a:solidFill>
                  <a:srgbClr val="595959"/>
                </a:solidFill>
              </a:rPr>
              <a:t>This is general and non-verbal</a:t>
            </a:r>
            <a:r>
              <a:rPr lang="en-US" sz="2400" dirty="0" smtClean="0">
                <a:solidFill>
                  <a:srgbClr val="595959"/>
                </a:solidFill>
              </a:rPr>
              <a:t>.  </a:t>
            </a:r>
            <a:endParaRPr lang="en-US" sz="2400" dirty="0">
              <a:solidFill>
                <a:srgbClr val="595959"/>
              </a:solidFill>
            </a:endParaRPr>
          </a:p>
        </p:txBody>
      </p:sp>
    </p:spTree>
    <p:extLst>
      <p:ext uri="{BB962C8B-B14F-4D97-AF65-F5344CB8AC3E}">
        <p14:creationId xmlns:p14="http://schemas.microsoft.com/office/powerpoint/2010/main" val="389925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57894" y="4063629"/>
            <a:ext cx="1436718" cy="1436718"/>
          </a:xfrm>
          <a:prstGeom prst="rect">
            <a:avLst/>
          </a:prstGeom>
        </p:spPr>
      </p:pic>
      <p:sp>
        <p:nvSpPr>
          <p:cNvPr id="2" name="Title 1"/>
          <p:cNvSpPr>
            <a:spLocks noGrp="1"/>
          </p:cNvSpPr>
          <p:nvPr>
            <p:ph type="title"/>
          </p:nvPr>
        </p:nvSpPr>
        <p:spPr>
          <a:xfrm>
            <a:off x="0" y="8606"/>
            <a:ext cx="9144000" cy="1336956"/>
          </a:xfrm>
        </p:spPr>
        <p:txBody>
          <a:bodyPr/>
          <a:lstStyle/>
          <a:p>
            <a:r>
              <a:rPr lang="en-US" dirty="0" smtClean="0"/>
              <a:t>Examples &amp; Non-examples</a:t>
            </a:r>
            <a:r>
              <a:rPr lang="en-US" sz="3200" dirty="0" smtClean="0"/>
              <a:t/>
            </a:r>
            <a:br>
              <a:rPr lang="en-US" sz="3200" dirty="0" smtClean="0"/>
            </a:br>
            <a:r>
              <a:rPr lang="en-US" sz="3200" i="1" dirty="0" smtClean="0"/>
              <a:t>Is this specific praise?</a:t>
            </a:r>
            <a:endParaRPr lang="en-US" sz="3200" dirty="0"/>
          </a:p>
        </p:txBody>
      </p:sp>
      <p:sp>
        <p:nvSpPr>
          <p:cNvPr id="4" name="Rectangle 3"/>
          <p:cNvSpPr/>
          <p:nvPr/>
        </p:nvSpPr>
        <p:spPr>
          <a:xfrm>
            <a:off x="2061781" y="1296077"/>
            <a:ext cx="5047097" cy="3785652"/>
          </a:xfrm>
          <a:prstGeom prst="rect">
            <a:avLst/>
          </a:prstGeom>
        </p:spPr>
        <p:txBody>
          <a:bodyPr wrap="square">
            <a:spAutoFit/>
          </a:bodyPr>
          <a:lstStyle/>
          <a:p>
            <a:r>
              <a:rPr lang="en-US" sz="2400" dirty="0" smtClean="0">
                <a:solidFill>
                  <a:prstClr val="black"/>
                </a:solidFill>
              </a:rPr>
              <a:t>During educator-directed instruction, one student is poking and attempting to talk with another student, who responds by showing the class “quiet symbol.”  The educator immediately looks at the second student, gives a “thumbs up sign,” and mouths (moves lips without sound),</a:t>
            </a:r>
            <a:r>
              <a:rPr lang="en-US" sz="2400" b="1" dirty="0" smtClean="0">
                <a:solidFill>
                  <a:prstClr val="black"/>
                </a:solidFill>
              </a:rPr>
              <a:t> “Thank you for paying attention.”</a:t>
            </a:r>
            <a:r>
              <a:rPr lang="en-US" sz="2400" dirty="0" smtClean="0">
                <a:solidFill>
                  <a:prstClr val="black"/>
                </a:solidFill>
              </a:rPr>
              <a:t> </a:t>
            </a:r>
            <a:endParaRPr lang="en-US" sz="2400" dirty="0">
              <a:solidFill>
                <a:prstClr val="black"/>
              </a:solidFill>
            </a:endParaRPr>
          </a:p>
        </p:txBody>
      </p:sp>
      <p:pic>
        <p:nvPicPr>
          <p:cNvPr id="7" name="Picture 6"/>
          <p:cNvPicPr>
            <a:picLocks noChangeAspect="1"/>
          </p:cNvPicPr>
          <p:nvPr/>
        </p:nvPicPr>
        <p:blipFill>
          <a:blip r:embed="rId3"/>
          <a:stretch>
            <a:fillRect/>
          </a:stretch>
        </p:blipFill>
        <p:spPr>
          <a:xfrm>
            <a:off x="8214137" y="100052"/>
            <a:ext cx="596704" cy="596704"/>
          </a:xfrm>
          <a:prstGeom prst="rect">
            <a:avLst/>
          </a:prstGeom>
        </p:spPr>
      </p:pic>
      <p:pic>
        <p:nvPicPr>
          <p:cNvPr id="8" name="Picture 7"/>
          <p:cNvPicPr>
            <a:picLocks noChangeAspect="1"/>
          </p:cNvPicPr>
          <p:nvPr/>
        </p:nvPicPr>
        <p:blipFill>
          <a:blip r:embed="rId2"/>
          <a:stretch>
            <a:fillRect/>
          </a:stretch>
        </p:blipFill>
        <p:spPr>
          <a:xfrm>
            <a:off x="307549" y="100052"/>
            <a:ext cx="596704" cy="596704"/>
          </a:xfrm>
          <a:prstGeom prst="rect">
            <a:avLst/>
          </a:prstGeom>
        </p:spPr>
      </p:pic>
      <p:sp>
        <p:nvSpPr>
          <p:cNvPr id="10" name="Rectangle 9"/>
          <p:cNvSpPr/>
          <p:nvPr/>
        </p:nvSpPr>
        <p:spPr>
          <a:xfrm>
            <a:off x="2061781" y="5311973"/>
            <a:ext cx="5047097" cy="1569660"/>
          </a:xfrm>
          <a:prstGeom prst="rect">
            <a:avLst/>
          </a:prstGeom>
        </p:spPr>
        <p:txBody>
          <a:bodyPr wrap="square">
            <a:spAutoFit/>
          </a:bodyPr>
          <a:lstStyle/>
          <a:p>
            <a:r>
              <a:rPr lang="en-US" sz="2400" i="1" dirty="0" smtClean="0">
                <a:solidFill>
                  <a:prstClr val="black">
                    <a:lumMod val="65000"/>
                    <a:lumOff val="35000"/>
                  </a:prstClr>
                </a:solidFill>
              </a:rPr>
              <a:t>It’s a </a:t>
            </a:r>
            <a:r>
              <a:rPr lang="en-US" sz="2400" b="1" i="1" dirty="0" smtClean="0">
                <a:solidFill>
                  <a:prstClr val="black">
                    <a:lumMod val="65000"/>
                    <a:lumOff val="35000"/>
                  </a:prstClr>
                </a:solidFill>
              </a:rPr>
              <a:t>positive verbal statement </a:t>
            </a:r>
            <a:r>
              <a:rPr lang="en-US" sz="2400" i="1" dirty="0" smtClean="0">
                <a:solidFill>
                  <a:prstClr val="black">
                    <a:lumMod val="65000"/>
                    <a:lumOff val="35000"/>
                  </a:prstClr>
                </a:solidFill>
              </a:rPr>
              <a:t>that occurs </a:t>
            </a:r>
            <a:r>
              <a:rPr lang="en-US" sz="2400" b="1" i="1" dirty="0" smtClean="0">
                <a:solidFill>
                  <a:prstClr val="black">
                    <a:lumMod val="65000"/>
                    <a:lumOff val="35000"/>
                  </a:prstClr>
                </a:solidFill>
              </a:rPr>
              <a:t>immediately after </a:t>
            </a:r>
            <a:r>
              <a:rPr lang="en-US" sz="2400" i="1" dirty="0" smtClean="0">
                <a:solidFill>
                  <a:prstClr val="black">
                    <a:lumMod val="65000"/>
                    <a:lumOff val="35000"/>
                  </a:prstClr>
                </a:solidFill>
              </a:rPr>
              <a:t>and </a:t>
            </a:r>
            <a:r>
              <a:rPr lang="en-US" sz="2400" b="1" i="1" dirty="0" smtClean="0">
                <a:solidFill>
                  <a:prstClr val="black">
                    <a:lumMod val="65000"/>
                    <a:lumOff val="35000"/>
                  </a:prstClr>
                </a:solidFill>
              </a:rPr>
              <a:t>specifically names </a:t>
            </a:r>
            <a:r>
              <a:rPr lang="en-US" sz="2400" i="1" dirty="0" smtClean="0">
                <a:solidFill>
                  <a:prstClr val="black">
                    <a:lumMod val="65000"/>
                    <a:lumOff val="35000"/>
                  </a:prstClr>
                </a:solidFill>
              </a:rPr>
              <a:t>the expected behavior</a:t>
            </a:r>
            <a:r>
              <a:rPr lang="en-US" sz="2400" dirty="0" smtClean="0">
                <a:solidFill>
                  <a:prstClr val="black">
                    <a:lumMod val="65000"/>
                    <a:lumOff val="35000"/>
                  </a:prstClr>
                </a:solidFill>
              </a:rPr>
              <a:t>. </a:t>
            </a:r>
            <a:endParaRPr lang="en-US" sz="2400" dirty="0">
              <a:solidFill>
                <a:prstClr val="black">
                  <a:lumMod val="65000"/>
                  <a:lumOff val="35000"/>
                </a:prstClr>
              </a:solidFill>
            </a:endParaRPr>
          </a:p>
        </p:txBody>
      </p:sp>
    </p:spTree>
    <p:extLst>
      <p:ext uri="{BB962C8B-B14F-4D97-AF65-F5344CB8AC3E}">
        <p14:creationId xmlns:p14="http://schemas.microsoft.com/office/powerpoint/2010/main" val="1504599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p:cNvGrpSpPr/>
          <p:nvPr/>
        </p:nvGrpSpPr>
        <p:grpSpPr>
          <a:xfrm>
            <a:off x="5349621" y="3875255"/>
            <a:ext cx="1526764" cy="1436718"/>
            <a:chOff x="4572000" y="3807774"/>
            <a:chExt cx="1526764" cy="1436718"/>
          </a:xfrm>
        </p:grpSpPr>
        <p:pic>
          <p:nvPicPr>
            <p:cNvPr id="5" name="Picture 4"/>
            <p:cNvPicPr>
              <a:picLocks noChangeAspect="1"/>
            </p:cNvPicPr>
            <p:nvPr/>
          </p:nvPicPr>
          <p:blipFill>
            <a:blip r:embed="rId2"/>
            <a:stretch>
              <a:fillRect/>
            </a:stretch>
          </p:blipFill>
          <p:spPr>
            <a:xfrm>
              <a:off x="4572000" y="3807774"/>
              <a:ext cx="1436718" cy="1436718"/>
            </a:xfrm>
            <a:prstGeom prst="rect">
              <a:avLst/>
            </a:prstGeom>
          </p:spPr>
        </p:pic>
        <p:sp>
          <p:nvSpPr>
            <p:cNvPr id="9" name="TextBox 8"/>
            <p:cNvSpPr txBox="1"/>
            <p:nvPr/>
          </p:nvSpPr>
          <p:spPr>
            <a:xfrm>
              <a:off x="5192935" y="4764120"/>
              <a:ext cx="905829" cy="430887"/>
            </a:xfrm>
            <a:prstGeom prst="rect">
              <a:avLst/>
            </a:prstGeom>
            <a:noFill/>
          </p:spPr>
          <p:txBody>
            <a:bodyPr wrap="none" rtlCol="0">
              <a:spAutoFit/>
            </a:bodyPr>
            <a:lstStyle/>
            <a:p>
              <a:r>
                <a:rPr lang="en-US" sz="2200" dirty="0" smtClean="0">
                  <a:solidFill>
                    <a:prstClr val="black"/>
                  </a:solidFill>
                </a:rPr>
                <a:t>Why?</a:t>
              </a:r>
              <a:endParaRPr lang="en-US" sz="2200" dirty="0">
                <a:solidFill>
                  <a:prstClr val="black"/>
                </a:solidFill>
              </a:endParaRPr>
            </a:p>
          </p:txBody>
        </p:sp>
      </p:grpSp>
      <p:sp>
        <p:nvSpPr>
          <p:cNvPr id="2" name="Title 1"/>
          <p:cNvSpPr>
            <a:spLocks noGrp="1"/>
          </p:cNvSpPr>
          <p:nvPr>
            <p:ph type="title"/>
          </p:nvPr>
        </p:nvSpPr>
        <p:spPr>
          <a:xfrm>
            <a:off x="0" y="8606"/>
            <a:ext cx="9144000" cy="1336956"/>
          </a:xfrm>
        </p:spPr>
        <p:txBody>
          <a:bodyPr/>
          <a:lstStyle/>
          <a:p>
            <a:r>
              <a:rPr lang="en-US" dirty="0" smtClean="0"/>
              <a:t>Examples &amp; Non-examples</a:t>
            </a:r>
            <a:r>
              <a:rPr lang="en-US" sz="3200" dirty="0" smtClean="0"/>
              <a:t/>
            </a:r>
            <a:br>
              <a:rPr lang="en-US" sz="3200" dirty="0" smtClean="0"/>
            </a:br>
            <a:r>
              <a:rPr lang="en-US" sz="3200" i="1" dirty="0" smtClean="0"/>
              <a:t>Is this specific praise?</a:t>
            </a:r>
            <a:endParaRPr lang="en-US" sz="3200" dirty="0"/>
          </a:p>
        </p:txBody>
      </p:sp>
      <p:sp>
        <p:nvSpPr>
          <p:cNvPr id="4" name="Rectangle 3"/>
          <p:cNvSpPr/>
          <p:nvPr/>
        </p:nvSpPr>
        <p:spPr>
          <a:xfrm>
            <a:off x="2061781" y="1395047"/>
            <a:ext cx="5047097" cy="3046988"/>
          </a:xfrm>
          <a:prstGeom prst="rect">
            <a:avLst/>
          </a:prstGeom>
        </p:spPr>
        <p:txBody>
          <a:bodyPr wrap="square">
            <a:spAutoFit/>
          </a:bodyPr>
          <a:lstStyle/>
          <a:p>
            <a:r>
              <a:rPr lang="en-US" sz="2400" dirty="0" smtClean="0">
                <a:solidFill>
                  <a:prstClr val="black"/>
                </a:solidFill>
              </a:rPr>
              <a:t>During educator-directed instruction, one student is poking and attempting to talk with another student, who responds by showing the class “quiet symbol.”  About 1 min later, the educator looks at a second student, smiles, and says “</a:t>
            </a:r>
            <a:r>
              <a:rPr lang="en-US" sz="2400" b="1" dirty="0" smtClean="0">
                <a:solidFill>
                  <a:prstClr val="black"/>
                </a:solidFill>
              </a:rPr>
              <a:t>good job</a:t>
            </a:r>
            <a:r>
              <a:rPr lang="en-US" sz="2400" dirty="0" smtClean="0">
                <a:solidFill>
                  <a:prstClr val="black"/>
                </a:solidFill>
              </a:rPr>
              <a:t>.” </a:t>
            </a:r>
            <a:endParaRPr lang="en-US" sz="2400" dirty="0">
              <a:solidFill>
                <a:prstClr val="black"/>
              </a:solidFill>
            </a:endParaRPr>
          </a:p>
        </p:txBody>
      </p:sp>
      <p:pic>
        <p:nvPicPr>
          <p:cNvPr id="7" name="Picture 6"/>
          <p:cNvPicPr>
            <a:picLocks noChangeAspect="1"/>
          </p:cNvPicPr>
          <p:nvPr/>
        </p:nvPicPr>
        <p:blipFill>
          <a:blip r:embed="rId2"/>
          <a:stretch>
            <a:fillRect/>
          </a:stretch>
        </p:blipFill>
        <p:spPr>
          <a:xfrm>
            <a:off x="8214137" y="100052"/>
            <a:ext cx="596704" cy="596704"/>
          </a:xfrm>
          <a:prstGeom prst="rect">
            <a:avLst/>
          </a:prstGeom>
        </p:spPr>
      </p:pic>
      <p:pic>
        <p:nvPicPr>
          <p:cNvPr id="8" name="Picture 7"/>
          <p:cNvPicPr>
            <a:picLocks noChangeAspect="1"/>
          </p:cNvPicPr>
          <p:nvPr/>
        </p:nvPicPr>
        <p:blipFill>
          <a:blip r:embed="rId3"/>
          <a:stretch>
            <a:fillRect/>
          </a:stretch>
        </p:blipFill>
        <p:spPr>
          <a:xfrm>
            <a:off x="307549" y="100052"/>
            <a:ext cx="596704" cy="596704"/>
          </a:xfrm>
          <a:prstGeom prst="rect">
            <a:avLst/>
          </a:prstGeom>
        </p:spPr>
      </p:pic>
      <p:sp>
        <p:nvSpPr>
          <p:cNvPr id="10" name="Rectangle 9"/>
          <p:cNvSpPr/>
          <p:nvPr/>
        </p:nvSpPr>
        <p:spPr>
          <a:xfrm>
            <a:off x="2061781" y="5311973"/>
            <a:ext cx="5047097" cy="830997"/>
          </a:xfrm>
          <a:prstGeom prst="rect">
            <a:avLst/>
          </a:prstGeom>
        </p:spPr>
        <p:txBody>
          <a:bodyPr wrap="square">
            <a:spAutoFit/>
          </a:bodyPr>
          <a:lstStyle/>
          <a:p>
            <a:r>
              <a:rPr lang="en-US" sz="2400" i="1" dirty="0" smtClean="0">
                <a:solidFill>
                  <a:srgbClr val="595959"/>
                </a:solidFill>
              </a:rPr>
              <a:t>This is general, and not clearly contingent</a:t>
            </a:r>
            <a:r>
              <a:rPr lang="en-US" sz="2400" dirty="0" smtClean="0">
                <a:solidFill>
                  <a:srgbClr val="595959"/>
                </a:solidFill>
              </a:rPr>
              <a:t>.  </a:t>
            </a:r>
            <a:endParaRPr lang="en-US" sz="2400" dirty="0">
              <a:solidFill>
                <a:srgbClr val="595959"/>
              </a:solidFill>
            </a:endParaRPr>
          </a:p>
        </p:txBody>
      </p:sp>
    </p:spTree>
    <p:extLst>
      <p:ext uri="{BB962C8B-B14F-4D97-AF65-F5344CB8AC3E}">
        <p14:creationId xmlns:p14="http://schemas.microsoft.com/office/powerpoint/2010/main" val="11791975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57894" y="3766719"/>
            <a:ext cx="1436718" cy="1436718"/>
          </a:xfrm>
          <a:prstGeom prst="rect">
            <a:avLst/>
          </a:prstGeom>
        </p:spPr>
      </p:pic>
      <p:sp>
        <p:nvSpPr>
          <p:cNvPr id="2" name="Title 1"/>
          <p:cNvSpPr>
            <a:spLocks noGrp="1"/>
          </p:cNvSpPr>
          <p:nvPr>
            <p:ph type="title"/>
          </p:nvPr>
        </p:nvSpPr>
        <p:spPr>
          <a:xfrm>
            <a:off x="0" y="8606"/>
            <a:ext cx="9144000" cy="1336956"/>
          </a:xfrm>
        </p:spPr>
        <p:txBody>
          <a:bodyPr/>
          <a:lstStyle/>
          <a:p>
            <a:r>
              <a:rPr lang="en-US" dirty="0" smtClean="0"/>
              <a:t>Examples &amp; Non-examples</a:t>
            </a:r>
            <a:r>
              <a:rPr lang="en-US" sz="3200" dirty="0" smtClean="0"/>
              <a:t/>
            </a:r>
            <a:br>
              <a:rPr lang="en-US" sz="3200" dirty="0" smtClean="0"/>
            </a:br>
            <a:r>
              <a:rPr lang="en-US" sz="3200" i="1" dirty="0" smtClean="0"/>
              <a:t>Is this specific praise?</a:t>
            </a:r>
            <a:endParaRPr lang="en-US" sz="3200" dirty="0"/>
          </a:p>
        </p:txBody>
      </p:sp>
      <p:sp>
        <p:nvSpPr>
          <p:cNvPr id="4" name="Rectangle 3"/>
          <p:cNvSpPr/>
          <p:nvPr/>
        </p:nvSpPr>
        <p:spPr>
          <a:xfrm>
            <a:off x="2061781" y="1889897"/>
            <a:ext cx="5047097" cy="2677656"/>
          </a:xfrm>
          <a:prstGeom prst="rect">
            <a:avLst/>
          </a:prstGeom>
        </p:spPr>
        <p:txBody>
          <a:bodyPr wrap="square">
            <a:spAutoFit/>
          </a:bodyPr>
          <a:lstStyle/>
          <a:p>
            <a:r>
              <a:rPr lang="en-US" sz="2400" smtClean="0">
                <a:solidFill>
                  <a:prstClr val="black"/>
                </a:solidFill>
              </a:rPr>
              <a:t>After an </a:t>
            </a:r>
            <a:r>
              <a:rPr lang="en-US" sz="2400" dirty="0" smtClean="0">
                <a:solidFill>
                  <a:prstClr val="black"/>
                </a:solidFill>
              </a:rPr>
              <a:t>educator points to the consonant blend /</a:t>
            </a:r>
            <a:r>
              <a:rPr lang="en-US" sz="2400" dirty="0" err="1" smtClean="0">
                <a:solidFill>
                  <a:prstClr val="black"/>
                </a:solidFill>
              </a:rPr>
              <a:t>th</a:t>
            </a:r>
            <a:r>
              <a:rPr lang="en-US" sz="2400" dirty="0" smtClean="0">
                <a:solidFill>
                  <a:prstClr val="black"/>
                </a:solidFill>
              </a:rPr>
              <a:t>/, which is underlined in the word “through,” and says, “What sound?” a student responds by correctly pronouncing /</a:t>
            </a:r>
            <a:r>
              <a:rPr lang="en-US" sz="2400" dirty="0" err="1" smtClean="0">
                <a:solidFill>
                  <a:prstClr val="black"/>
                </a:solidFill>
              </a:rPr>
              <a:t>th</a:t>
            </a:r>
            <a:r>
              <a:rPr lang="en-US" sz="2400" dirty="0" smtClean="0">
                <a:solidFill>
                  <a:prstClr val="black"/>
                </a:solidFill>
              </a:rPr>
              <a:t>/. The educator says,</a:t>
            </a:r>
            <a:r>
              <a:rPr lang="en-US" sz="2400" b="1" dirty="0" smtClean="0">
                <a:solidFill>
                  <a:prstClr val="black"/>
                </a:solidFill>
              </a:rPr>
              <a:t> “Nice pronunciation.”</a:t>
            </a:r>
            <a:r>
              <a:rPr lang="en-US" sz="2400" dirty="0" smtClean="0">
                <a:solidFill>
                  <a:prstClr val="black"/>
                </a:solidFill>
              </a:rPr>
              <a:t> </a:t>
            </a:r>
            <a:endParaRPr lang="en-US" sz="2400" dirty="0">
              <a:solidFill>
                <a:prstClr val="black"/>
              </a:solidFill>
            </a:endParaRPr>
          </a:p>
        </p:txBody>
      </p:sp>
      <p:pic>
        <p:nvPicPr>
          <p:cNvPr id="7" name="Picture 6"/>
          <p:cNvPicPr>
            <a:picLocks noChangeAspect="1"/>
          </p:cNvPicPr>
          <p:nvPr/>
        </p:nvPicPr>
        <p:blipFill>
          <a:blip r:embed="rId3"/>
          <a:stretch>
            <a:fillRect/>
          </a:stretch>
        </p:blipFill>
        <p:spPr>
          <a:xfrm>
            <a:off x="8214137" y="100052"/>
            <a:ext cx="596704" cy="596704"/>
          </a:xfrm>
          <a:prstGeom prst="rect">
            <a:avLst/>
          </a:prstGeom>
        </p:spPr>
      </p:pic>
      <p:pic>
        <p:nvPicPr>
          <p:cNvPr id="8" name="Picture 7"/>
          <p:cNvPicPr>
            <a:picLocks noChangeAspect="1"/>
          </p:cNvPicPr>
          <p:nvPr/>
        </p:nvPicPr>
        <p:blipFill>
          <a:blip r:embed="rId2"/>
          <a:stretch>
            <a:fillRect/>
          </a:stretch>
        </p:blipFill>
        <p:spPr>
          <a:xfrm>
            <a:off x="307549" y="100052"/>
            <a:ext cx="596704" cy="596704"/>
          </a:xfrm>
          <a:prstGeom prst="rect">
            <a:avLst/>
          </a:prstGeom>
        </p:spPr>
      </p:pic>
      <p:sp>
        <p:nvSpPr>
          <p:cNvPr id="10" name="Rectangle 9"/>
          <p:cNvSpPr/>
          <p:nvPr/>
        </p:nvSpPr>
        <p:spPr>
          <a:xfrm>
            <a:off x="2061781" y="5311973"/>
            <a:ext cx="5047097" cy="1569660"/>
          </a:xfrm>
          <a:prstGeom prst="rect">
            <a:avLst/>
          </a:prstGeom>
        </p:spPr>
        <p:txBody>
          <a:bodyPr wrap="square">
            <a:spAutoFit/>
          </a:bodyPr>
          <a:lstStyle/>
          <a:p>
            <a:r>
              <a:rPr lang="en-US" sz="2400" i="1" dirty="0" smtClean="0">
                <a:solidFill>
                  <a:prstClr val="black">
                    <a:lumMod val="65000"/>
                    <a:lumOff val="35000"/>
                  </a:prstClr>
                </a:solidFill>
              </a:rPr>
              <a:t>It’s a </a:t>
            </a:r>
            <a:r>
              <a:rPr lang="en-US" sz="2400" b="1" i="1" dirty="0" smtClean="0">
                <a:solidFill>
                  <a:prstClr val="black">
                    <a:lumMod val="65000"/>
                    <a:lumOff val="35000"/>
                  </a:prstClr>
                </a:solidFill>
              </a:rPr>
              <a:t>positive verbal statement </a:t>
            </a:r>
            <a:r>
              <a:rPr lang="en-US" sz="2400" i="1" dirty="0" smtClean="0">
                <a:solidFill>
                  <a:prstClr val="black">
                    <a:lumMod val="65000"/>
                    <a:lumOff val="35000"/>
                  </a:prstClr>
                </a:solidFill>
              </a:rPr>
              <a:t>that occurs </a:t>
            </a:r>
            <a:r>
              <a:rPr lang="en-US" sz="2400" b="1" i="1" dirty="0" smtClean="0">
                <a:solidFill>
                  <a:prstClr val="black">
                    <a:lumMod val="65000"/>
                    <a:lumOff val="35000"/>
                  </a:prstClr>
                </a:solidFill>
              </a:rPr>
              <a:t>immediately after </a:t>
            </a:r>
            <a:r>
              <a:rPr lang="en-US" sz="2400" i="1" dirty="0" smtClean="0">
                <a:solidFill>
                  <a:prstClr val="black">
                    <a:lumMod val="65000"/>
                    <a:lumOff val="35000"/>
                  </a:prstClr>
                </a:solidFill>
              </a:rPr>
              <a:t>and </a:t>
            </a:r>
            <a:r>
              <a:rPr lang="en-US" sz="2400" b="1" i="1" dirty="0" smtClean="0">
                <a:solidFill>
                  <a:prstClr val="black">
                    <a:lumMod val="65000"/>
                    <a:lumOff val="35000"/>
                  </a:prstClr>
                </a:solidFill>
              </a:rPr>
              <a:t>specifically names </a:t>
            </a:r>
            <a:r>
              <a:rPr lang="en-US" sz="2400" i="1" dirty="0" smtClean="0">
                <a:solidFill>
                  <a:prstClr val="black">
                    <a:lumMod val="65000"/>
                    <a:lumOff val="35000"/>
                  </a:prstClr>
                </a:solidFill>
              </a:rPr>
              <a:t>the expected behavior</a:t>
            </a:r>
            <a:r>
              <a:rPr lang="en-US" sz="2400" dirty="0" smtClean="0">
                <a:solidFill>
                  <a:prstClr val="black">
                    <a:lumMod val="65000"/>
                    <a:lumOff val="35000"/>
                  </a:prstClr>
                </a:solidFill>
              </a:rPr>
              <a:t>. </a:t>
            </a:r>
            <a:endParaRPr lang="en-US" sz="2400" dirty="0">
              <a:solidFill>
                <a:prstClr val="black">
                  <a:lumMod val="65000"/>
                  <a:lumOff val="35000"/>
                </a:prstClr>
              </a:solidFill>
            </a:endParaRPr>
          </a:p>
        </p:txBody>
      </p:sp>
    </p:spTree>
    <p:extLst>
      <p:ext uri="{BB962C8B-B14F-4D97-AF65-F5344CB8AC3E}">
        <p14:creationId xmlns:p14="http://schemas.microsoft.com/office/powerpoint/2010/main" val="17938930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p:cNvGrpSpPr/>
          <p:nvPr/>
        </p:nvGrpSpPr>
        <p:grpSpPr>
          <a:xfrm>
            <a:off x="5349621" y="3606809"/>
            <a:ext cx="1526764" cy="1436718"/>
            <a:chOff x="4572000" y="3807774"/>
            <a:chExt cx="1526764" cy="1436718"/>
          </a:xfrm>
        </p:grpSpPr>
        <p:pic>
          <p:nvPicPr>
            <p:cNvPr id="5" name="Picture 4"/>
            <p:cNvPicPr>
              <a:picLocks noChangeAspect="1"/>
            </p:cNvPicPr>
            <p:nvPr/>
          </p:nvPicPr>
          <p:blipFill>
            <a:blip r:embed="rId2"/>
            <a:stretch>
              <a:fillRect/>
            </a:stretch>
          </p:blipFill>
          <p:spPr>
            <a:xfrm>
              <a:off x="4572000" y="3807774"/>
              <a:ext cx="1436718" cy="1436718"/>
            </a:xfrm>
            <a:prstGeom prst="rect">
              <a:avLst/>
            </a:prstGeom>
          </p:spPr>
        </p:pic>
        <p:sp>
          <p:nvSpPr>
            <p:cNvPr id="9" name="TextBox 8"/>
            <p:cNvSpPr txBox="1"/>
            <p:nvPr/>
          </p:nvSpPr>
          <p:spPr>
            <a:xfrm>
              <a:off x="5192935" y="4764120"/>
              <a:ext cx="905829" cy="430887"/>
            </a:xfrm>
            <a:prstGeom prst="rect">
              <a:avLst/>
            </a:prstGeom>
            <a:noFill/>
          </p:spPr>
          <p:txBody>
            <a:bodyPr wrap="none" rtlCol="0">
              <a:spAutoFit/>
            </a:bodyPr>
            <a:lstStyle/>
            <a:p>
              <a:r>
                <a:rPr lang="en-US" sz="2200" dirty="0" smtClean="0">
                  <a:solidFill>
                    <a:prstClr val="black"/>
                  </a:solidFill>
                </a:rPr>
                <a:t>Why?</a:t>
              </a:r>
              <a:endParaRPr lang="en-US" sz="2200" dirty="0">
                <a:solidFill>
                  <a:prstClr val="black"/>
                </a:solidFill>
              </a:endParaRPr>
            </a:p>
          </p:txBody>
        </p:sp>
      </p:grpSp>
      <p:sp>
        <p:nvSpPr>
          <p:cNvPr id="2" name="Title 1"/>
          <p:cNvSpPr>
            <a:spLocks noGrp="1"/>
          </p:cNvSpPr>
          <p:nvPr>
            <p:ph type="title"/>
          </p:nvPr>
        </p:nvSpPr>
        <p:spPr>
          <a:xfrm>
            <a:off x="0" y="8606"/>
            <a:ext cx="9144000" cy="1336956"/>
          </a:xfrm>
        </p:spPr>
        <p:txBody>
          <a:bodyPr/>
          <a:lstStyle/>
          <a:p>
            <a:r>
              <a:rPr lang="en-US" dirty="0" smtClean="0"/>
              <a:t>Examples &amp; Non-examples</a:t>
            </a:r>
            <a:r>
              <a:rPr lang="en-US" sz="3200" dirty="0" smtClean="0"/>
              <a:t/>
            </a:r>
            <a:br>
              <a:rPr lang="en-US" sz="3200" dirty="0" smtClean="0"/>
            </a:br>
            <a:r>
              <a:rPr lang="en-US" sz="3200" i="1" dirty="0" smtClean="0"/>
              <a:t>Is this specific praise?</a:t>
            </a:r>
            <a:endParaRPr lang="en-US" sz="3200" dirty="0"/>
          </a:p>
        </p:txBody>
      </p:sp>
      <p:sp>
        <p:nvSpPr>
          <p:cNvPr id="4" name="Rectangle 3"/>
          <p:cNvSpPr/>
          <p:nvPr/>
        </p:nvSpPr>
        <p:spPr>
          <a:xfrm>
            <a:off x="2061781" y="1889897"/>
            <a:ext cx="5047097" cy="1938992"/>
          </a:xfrm>
          <a:prstGeom prst="rect">
            <a:avLst/>
          </a:prstGeom>
        </p:spPr>
        <p:txBody>
          <a:bodyPr wrap="square">
            <a:spAutoFit/>
          </a:bodyPr>
          <a:lstStyle/>
          <a:p>
            <a:r>
              <a:rPr lang="en-US" sz="2400" dirty="0" smtClean="0">
                <a:solidFill>
                  <a:prstClr val="black"/>
                </a:solidFill>
              </a:rPr>
              <a:t>During a direct instruction lesson, the educator points to the consonant blend /</a:t>
            </a:r>
            <a:r>
              <a:rPr lang="en-US" sz="2400" dirty="0" err="1" smtClean="0">
                <a:solidFill>
                  <a:prstClr val="black"/>
                </a:solidFill>
              </a:rPr>
              <a:t>th</a:t>
            </a:r>
            <a:r>
              <a:rPr lang="en-US" sz="2400" dirty="0" smtClean="0">
                <a:solidFill>
                  <a:prstClr val="black"/>
                </a:solidFill>
              </a:rPr>
              <a:t>/, which is underlined in the word “</a:t>
            </a:r>
            <a:r>
              <a:rPr lang="en-US" sz="2400" u="sng" dirty="0" smtClean="0">
                <a:solidFill>
                  <a:prstClr val="black"/>
                </a:solidFill>
              </a:rPr>
              <a:t>th</a:t>
            </a:r>
            <a:r>
              <a:rPr lang="en-US" sz="2400" dirty="0" smtClean="0">
                <a:solidFill>
                  <a:prstClr val="black"/>
                </a:solidFill>
              </a:rPr>
              <a:t>ough,” and says,</a:t>
            </a:r>
            <a:r>
              <a:rPr lang="en-US" sz="2400" b="1" dirty="0" smtClean="0">
                <a:solidFill>
                  <a:prstClr val="black"/>
                </a:solidFill>
              </a:rPr>
              <a:t> “What sound?”</a:t>
            </a:r>
            <a:endParaRPr lang="en-US" sz="2400" dirty="0">
              <a:solidFill>
                <a:prstClr val="black"/>
              </a:solidFill>
            </a:endParaRPr>
          </a:p>
        </p:txBody>
      </p:sp>
      <p:pic>
        <p:nvPicPr>
          <p:cNvPr id="7" name="Picture 6"/>
          <p:cNvPicPr>
            <a:picLocks noChangeAspect="1"/>
          </p:cNvPicPr>
          <p:nvPr/>
        </p:nvPicPr>
        <p:blipFill>
          <a:blip r:embed="rId2"/>
          <a:stretch>
            <a:fillRect/>
          </a:stretch>
        </p:blipFill>
        <p:spPr>
          <a:xfrm>
            <a:off x="8214137" y="100052"/>
            <a:ext cx="596704" cy="596704"/>
          </a:xfrm>
          <a:prstGeom prst="rect">
            <a:avLst/>
          </a:prstGeom>
        </p:spPr>
      </p:pic>
      <p:pic>
        <p:nvPicPr>
          <p:cNvPr id="8" name="Picture 7"/>
          <p:cNvPicPr>
            <a:picLocks noChangeAspect="1"/>
          </p:cNvPicPr>
          <p:nvPr/>
        </p:nvPicPr>
        <p:blipFill>
          <a:blip r:embed="rId3"/>
          <a:stretch>
            <a:fillRect/>
          </a:stretch>
        </p:blipFill>
        <p:spPr>
          <a:xfrm>
            <a:off x="307549" y="100052"/>
            <a:ext cx="596704" cy="596704"/>
          </a:xfrm>
          <a:prstGeom prst="rect">
            <a:avLst/>
          </a:prstGeom>
        </p:spPr>
      </p:pic>
      <p:sp>
        <p:nvSpPr>
          <p:cNvPr id="10" name="Rectangle 9"/>
          <p:cNvSpPr/>
          <p:nvPr/>
        </p:nvSpPr>
        <p:spPr>
          <a:xfrm>
            <a:off x="2061781" y="5311973"/>
            <a:ext cx="5047097" cy="461665"/>
          </a:xfrm>
          <a:prstGeom prst="rect">
            <a:avLst/>
          </a:prstGeom>
        </p:spPr>
        <p:txBody>
          <a:bodyPr wrap="square">
            <a:spAutoFit/>
          </a:bodyPr>
          <a:lstStyle/>
          <a:p>
            <a:r>
              <a:rPr lang="en-US" sz="2400" i="1" dirty="0" smtClean="0">
                <a:solidFill>
                  <a:srgbClr val="595959"/>
                </a:solidFill>
              </a:rPr>
              <a:t>This is an opportunity to respond</a:t>
            </a:r>
            <a:r>
              <a:rPr lang="en-US" sz="2400" dirty="0" smtClean="0">
                <a:solidFill>
                  <a:srgbClr val="595959"/>
                </a:solidFill>
              </a:rPr>
              <a:t>.  </a:t>
            </a:r>
            <a:endParaRPr lang="en-US" sz="2400" dirty="0">
              <a:solidFill>
                <a:srgbClr val="595959"/>
              </a:solidFill>
            </a:endParaRPr>
          </a:p>
        </p:txBody>
      </p:sp>
    </p:spTree>
    <p:extLst>
      <p:ext uri="{BB962C8B-B14F-4D97-AF65-F5344CB8AC3E}">
        <p14:creationId xmlns:p14="http://schemas.microsoft.com/office/powerpoint/2010/main" val="14373358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8606"/>
            <a:ext cx="8042276" cy="1336956"/>
          </a:xfrm>
        </p:spPr>
        <p:txBody>
          <a:bodyPr/>
          <a:lstStyle/>
          <a:p>
            <a:r>
              <a:rPr lang="en-US" sz="3600" dirty="0" smtClean="0"/>
              <a:t>Critical Features</a:t>
            </a:r>
            <a:r>
              <a:rPr lang="en-US" sz="3200" dirty="0" smtClean="0"/>
              <a:t/>
            </a:r>
            <a:br>
              <a:rPr lang="en-US" sz="3200" dirty="0" smtClean="0"/>
            </a:br>
            <a:r>
              <a:rPr lang="en-US" sz="3200" i="1" dirty="0" smtClean="0"/>
              <a:t>So, what is specific praise?</a:t>
            </a:r>
            <a:endParaRPr lang="en-US" sz="3200" dirty="0"/>
          </a:p>
        </p:txBody>
      </p:sp>
      <p:sp>
        <p:nvSpPr>
          <p:cNvPr id="3" name="Content Placeholder 2"/>
          <p:cNvSpPr>
            <a:spLocks noGrp="1"/>
          </p:cNvSpPr>
          <p:nvPr>
            <p:ph idx="1"/>
          </p:nvPr>
        </p:nvSpPr>
        <p:spPr>
          <a:xfrm>
            <a:off x="549275" y="1501231"/>
            <a:ext cx="8042276" cy="4343400"/>
          </a:xfrm>
        </p:spPr>
        <p:txBody>
          <a:bodyPr>
            <a:normAutofit/>
          </a:bodyPr>
          <a:lstStyle/>
          <a:p>
            <a:pPr lvl="0"/>
            <a:r>
              <a:rPr lang="en-US" sz="2800" i="1" dirty="0" smtClean="0"/>
              <a:t>Verbal statement</a:t>
            </a:r>
            <a:r>
              <a:rPr lang="en-US" sz="2800" dirty="0" smtClean="0"/>
              <a:t> (i.e., not look or gesture)</a:t>
            </a:r>
          </a:p>
          <a:p>
            <a:pPr lvl="0"/>
            <a:r>
              <a:rPr lang="en-US" sz="2800" dirty="0" smtClean="0"/>
              <a:t>Deliver </a:t>
            </a:r>
            <a:r>
              <a:rPr lang="en-US" sz="2800" i="1" dirty="0" smtClean="0"/>
              <a:t>immediately after </a:t>
            </a:r>
            <a:r>
              <a:rPr lang="en-US" sz="2800" dirty="0" smtClean="0"/>
              <a:t>the behavior</a:t>
            </a:r>
          </a:p>
          <a:p>
            <a:pPr lvl="0"/>
            <a:r>
              <a:rPr lang="en-US" sz="2800" dirty="0" smtClean="0"/>
              <a:t>Specifically </a:t>
            </a:r>
            <a:r>
              <a:rPr lang="en-US" sz="2800" i="1" dirty="0" smtClean="0"/>
              <a:t>state the desired behavior </a:t>
            </a:r>
            <a:r>
              <a:rPr lang="en-US" sz="2800" dirty="0" smtClean="0"/>
              <a:t>demonstrated</a:t>
            </a:r>
          </a:p>
          <a:p>
            <a:endParaRPr lang="en-US" sz="2800" dirty="0"/>
          </a:p>
        </p:txBody>
      </p:sp>
      <p:sp>
        <p:nvSpPr>
          <p:cNvPr id="4" name="Rounded Rectangle 3"/>
          <p:cNvSpPr/>
          <p:nvPr/>
        </p:nvSpPr>
        <p:spPr>
          <a:xfrm>
            <a:off x="0" y="5575476"/>
            <a:ext cx="9144000" cy="12990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prstClr val="black"/>
                </a:solidFill>
              </a:rPr>
              <a:t>If you use other rewards, remember to pair specific praise </a:t>
            </a:r>
          </a:p>
          <a:p>
            <a:pPr algn="ctr"/>
            <a:r>
              <a:rPr lang="en-US" sz="2400" b="1" dirty="0" smtClean="0">
                <a:solidFill>
                  <a:prstClr val="black"/>
                </a:solidFill>
              </a:rPr>
              <a:t>with other rewards (e.g., delivery of tokens or points).</a:t>
            </a:r>
            <a:endParaRPr lang="en-US" sz="2400" b="1" dirty="0">
              <a:solidFill>
                <a:prstClr val="black"/>
              </a:solidFill>
            </a:endParaRPr>
          </a:p>
        </p:txBody>
      </p:sp>
    </p:spTree>
    <p:extLst>
      <p:ext uri="{BB962C8B-B14F-4D97-AF65-F5344CB8AC3E}">
        <p14:creationId xmlns:p14="http://schemas.microsoft.com/office/powerpoint/2010/main" val="259564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123270"/>
            <a:ext cx="8147051" cy="867330"/>
          </a:xfrm>
          <a:solidFill>
            <a:srgbClr val="D1D1F0"/>
          </a:solidFill>
        </p:spPr>
        <p:txBody>
          <a:bodyPr/>
          <a:lstStyle/>
          <a:p>
            <a:r>
              <a:rPr lang="en-US" b="1" dirty="0" smtClean="0"/>
              <a:t>Why do teachers leave?</a:t>
            </a:r>
            <a:endParaRPr lang="en-US" b="1" dirty="0"/>
          </a:p>
        </p:txBody>
      </p:sp>
      <p:sp>
        <p:nvSpPr>
          <p:cNvPr id="3" name="Content Placeholder 2"/>
          <p:cNvSpPr>
            <a:spLocks noGrp="1"/>
          </p:cNvSpPr>
          <p:nvPr>
            <p:ph idx="1"/>
          </p:nvPr>
        </p:nvSpPr>
        <p:spPr>
          <a:xfrm>
            <a:off x="498475" y="1088350"/>
            <a:ext cx="8147051" cy="4737630"/>
          </a:xfrm>
        </p:spPr>
        <p:txBody>
          <a:bodyPr>
            <a:normAutofit fontScale="92500" lnSpcReduction="10000"/>
          </a:bodyPr>
          <a:lstStyle/>
          <a:p>
            <a:r>
              <a:rPr lang="en-US" dirty="0" smtClean="0"/>
              <a:t>Most consistently listed factors:</a:t>
            </a:r>
          </a:p>
          <a:p>
            <a:pPr lvl="1"/>
            <a:r>
              <a:rPr lang="en-US" dirty="0" smtClean="0"/>
              <a:t>Lack </a:t>
            </a:r>
            <a:r>
              <a:rPr lang="en-US" dirty="0"/>
              <a:t>of pedagogical </a:t>
            </a:r>
            <a:r>
              <a:rPr lang="en-US" dirty="0" smtClean="0"/>
              <a:t>training </a:t>
            </a:r>
          </a:p>
          <a:p>
            <a:pPr lvl="1"/>
            <a:r>
              <a:rPr lang="en-US" dirty="0" smtClean="0"/>
              <a:t>School environment</a:t>
            </a:r>
          </a:p>
          <a:p>
            <a:pPr lvl="1"/>
            <a:r>
              <a:rPr lang="en-US" dirty="0" smtClean="0">
                <a:solidFill>
                  <a:srgbClr val="6B6BCF"/>
                </a:solidFill>
              </a:rPr>
              <a:t>Poor </a:t>
            </a:r>
            <a:r>
              <a:rPr lang="en-US" dirty="0">
                <a:solidFill>
                  <a:srgbClr val="6B6BCF"/>
                </a:solidFill>
              </a:rPr>
              <a:t>student behavior and motivation</a:t>
            </a:r>
            <a:r>
              <a:rPr lang="en-US" dirty="0" smtClean="0">
                <a:solidFill>
                  <a:srgbClr val="6B6BCF"/>
                </a:solidFill>
              </a:rPr>
              <a:t> </a:t>
            </a:r>
          </a:p>
          <a:p>
            <a:endParaRPr lang="en-US" dirty="0" smtClean="0"/>
          </a:p>
          <a:p>
            <a:r>
              <a:rPr lang="en-US" dirty="0" smtClean="0"/>
              <a:t>Teachers consistently report: </a:t>
            </a:r>
          </a:p>
          <a:p>
            <a:pPr lvl="1"/>
            <a:r>
              <a:rPr lang="en-US" dirty="0">
                <a:solidFill>
                  <a:srgbClr val="6B6BCF"/>
                </a:solidFill>
              </a:rPr>
              <a:t>I</a:t>
            </a:r>
            <a:r>
              <a:rPr lang="en-US" dirty="0" smtClean="0">
                <a:solidFill>
                  <a:srgbClr val="6B6BCF"/>
                </a:solidFill>
              </a:rPr>
              <a:t>nadequate pre-service training </a:t>
            </a:r>
            <a:r>
              <a:rPr lang="en-US" dirty="0" smtClean="0">
                <a:solidFill>
                  <a:srgbClr val="000000"/>
                </a:solidFill>
              </a:rPr>
              <a:t>on classroom management and </a:t>
            </a:r>
          </a:p>
          <a:p>
            <a:pPr lvl="1"/>
            <a:r>
              <a:rPr lang="en-US" dirty="0">
                <a:solidFill>
                  <a:srgbClr val="6B6BCF"/>
                </a:solidFill>
              </a:rPr>
              <a:t>L</a:t>
            </a:r>
            <a:r>
              <a:rPr lang="en-US" dirty="0" smtClean="0">
                <a:solidFill>
                  <a:srgbClr val="6B6BCF"/>
                </a:solidFill>
              </a:rPr>
              <a:t>ack of support and training </a:t>
            </a:r>
            <a:r>
              <a:rPr lang="en-US" dirty="0" smtClean="0">
                <a:solidFill>
                  <a:srgbClr val="000000"/>
                </a:solidFill>
              </a:rPr>
              <a:t>for handling student behaviors </a:t>
            </a:r>
          </a:p>
          <a:p>
            <a:pPr>
              <a:buNone/>
            </a:pPr>
            <a:endParaRPr lang="en-US" dirty="0" smtClean="0"/>
          </a:p>
        </p:txBody>
      </p:sp>
      <p:sp>
        <p:nvSpPr>
          <p:cNvPr id="4" name="TextBox 3"/>
          <p:cNvSpPr txBox="1"/>
          <p:nvPr/>
        </p:nvSpPr>
        <p:spPr>
          <a:xfrm>
            <a:off x="0" y="5842337"/>
            <a:ext cx="9211732" cy="1015663"/>
          </a:xfrm>
          <a:prstGeom prst="rect">
            <a:avLst/>
          </a:prstGeom>
          <a:noFill/>
        </p:spPr>
        <p:txBody>
          <a:bodyPr wrap="square" rtlCol="0">
            <a:spAutoFit/>
          </a:bodyPr>
          <a:lstStyle/>
          <a:p>
            <a:r>
              <a:rPr lang="en-US" sz="1500" dirty="0" smtClean="0">
                <a:solidFill>
                  <a:schemeClr val="tx1">
                    <a:lumMod val="50000"/>
                    <a:lumOff val="50000"/>
                  </a:schemeClr>
                </a:solidFill>
              </a:rPr>
              <a:t>(Boyd, Grossman, </a:t>
            </a:r>
            <a:r>
              <a:rPr lang="en-US" sz="1500" dirty="0" err="1" smtClean="0">
                <a:solidFill>
                  <a:schemeClr val="tx1">
                    <a:lumMod val="50000"/>
                    <a:lumOff val="50000"/>
                  </a:schemeClr>
                </a:solidFill>
              </a:rPr>
              <a:t>Ing</a:t>
            </a:r>
            <a:r>
              <a:rPr lang="en-US" sz="1500" dirty="0" smtClean="0">
                <a:solidFill>
                  <a:schemeClr val="tx1">
                    <a:lumMod val="50000"/>
                    <a:lumOff val="50000"/>
                  </a:schemeClr>
                </a:solidFill>
              </a:rPr>
              <a:t>, Lankford, Loeb, &amp; Wyckoff, 2011; </a:t>
            </a:r>
            <a:r>
              <a:rPr lang="en-US" sz="1500" dirty="0" err="1" smtClean="0">
                <a:solidFill>
                  <a:schemeClr val="tx1">
                    <a:lumMod val="50000"/>
                    <a:lumOff val="50000"/>
                  </a:schemeClr>
                </a:solidFill>
              </a:rPr>
              <a:t>Chesley</a:t>
            </a:r>
            <a:r>
              <a:rPr lang="en-US" sz="1500" dirty="0" smtClean="0">
                <a:solidFill>
                  <a:schemeClr val="tx1">
                    <a:lumMod val="50000"/>
                    <a:lumOff val="50000"/>
                  </a:schemeClr>
                </a:solidFill>
              </a:rPr>
              <a:t> &amp; Jordan, 2012; </a:t>
            </a:r>
            <a:r>
              <a:rPr lang="en-US" sz="1500" dirty="0" err="1" smtClean="0">
                <a:solidFill>
                  <a:schemeClr val="tx1">
                    <a:lumMod val="50000"/>
                    <a:lumOff val="50000"/>
                  </a:schemeClr>
                </a:solidFill>
              </a:rPr>
              <a:t>Feng</a:t>
            </a:r>
            <a:r>
              <a:rPr lang="en-US" sz="1500" dirty="0" smtClean="0">
                <a:solidFill>
                  <a:schemeClr val="tx1">
                    <a:lumMod val="50000"/>
                    <a:lumOff val="50000"/>
                  </a:schemeClr>
                </a:solidFill>
              </a:rPr>
              <a:t>, 2006; </a:t>
            </a:r>
            <a:r>
              <a:rPr lang="en-US" sz="1500" dirty="0" err="1" smtClean="0">
                <a:solidFill>
                  <a:schemeClr val="tx1">
                    <a:lumMod val="50000"/>
                    <a:lumOff val="50000"/>
                  </a:schemeClr>
                </a:solidFill>
              </a:rPr>
              <a:t>Halford</a:t>
            </a:r>
            <a:r>
              <a:rPr lang="en-US" sz="1500" dirty="0" smtClean="0">
                <a:solidFill>
                  <a:schemeClr val="tx1">
                    <a:lumMod val="50000"/>
                    <a:lumOff val="50000"/>
                  </a:schemeClr>
                </a:solidFill>
              </a:rPr>
              <a:t>, 1998; Henke, Zahn, &amp; Carroll, 2001; Ingersoll, 2001; </a:t>
            </a:r>
            <a:r>
              <a:rPr lang="en-US" sz="1500" dirty="0" err="1" smtClean="0">
                <a:solidFill>
                  <a:schemeClr val="tx1">
                    <a:lumMod val="50000"/>
                    <a:lumOff val="50000"/>
                  </a:schemeClr>
                </a:solidFill>
              </a:rPr>
              <a:t>Ingersol</a:t>
            </a:r>
            <a:r>
              <a:rPr lang="en-US" sz="1500" dirty="0" smtClean="0">
                <a:solidFill>
                  <a:schemeClr val="tx1">
                    <a:lumMod val="50000"/>
                    <a:lumOff val="50000"/>
                  </a:schemeClr>
                </a:solidFill>
              </a:rPr>
              <a:t>, </a:t>
            </a:r>
            <a:r>
              <a:rPr lang="en-US" sz="1500" dirty="0" err="1" smtClean="0">
                <a:solidFill>
                  <a:schemeClr val="tx1">
                    <a:lumMod val="50000"/>
                    <a:lumOff val="50000"/>
                  </a:schemeClr>
                </a:solidFill>
              </a:rPr>
              <a:t>Merril</a:t>
            </a:r>
            <a:r>
              <a:rPr lang="en-US" sz="1500" dirty="0" smtClean="0">
                <a:solidFill>
                  <a:schemeClr val="tx1">
                    <a:lumMod val="50000"/>
                    <a:lumOff val="50000"/>
                  </a:schemeClr>
                </a:solidFill>
              </a:rPr>
              <a:t>, May, 2012; Johnson &amp; </a:t>
            </a:r>
            <a:r>
              <a:rPr lang="en-US" sz="1500" dirty="0" err="1" smtClean="0">
                <a:solidFill>
                  <a:schemeClr val="tx1">
                    <a:lumMod val="50000"/>
                    <a:lumOff val="50000"/>
                  </a:schemeClr>
                </a:solidFill>
              </a:rPr>
              <a:t>Birkeland</a:t>
            </a:r>
            <a:r>
              <a:rPr lang="en-US" sz="1500" dirty="0" smtClean="0">
                <a:solidFill>
                  <a:schemeClr val="tx1">
                    <a:lumMod val="50000"/>
                    <a:lumOff val="50000"/>
                  </a:schemeClr>
                </a:solidFill>
              </a:rPr>
              <a:t>, 2003; </a:t>
            </a:r>
            <a:r>
              <a:rPr lang="en-US" sz="1500" dirty="0" err="1" smtClean="0">
                <a:solidFill>
                  <a:schemeClr val="tx1">
                    <a:lumMod val="50000"/>
                    <a:lumOff val="50000"/>
                  </a:schemeClr>
                </a:solidFill>
              </a:rPr>
              <a:t>Kukla</a:t>
            </a:r>
            <a:r>
              <a:rPr lang="en-US" sz="1500" dirty="0" smtClean="0">
                <a:solidFill>
                  <a:schemeClr val="tx1">
                    <a:lumMod val="50000"/>
                    <a:lumOff val="50000"/>
                  </a:schemeClr>
                </a:solidFill>
              </a:rPr>
              <a:t>-Acevedo, 2009; Lane, </a:t>
            </a:r>
            <a:r>
              <a:rPr lang="en-US" sz="1500" dirty="0" err="1" smtClean="0">
                <a:solidFill>
                  <a:schemeClr val="tx1">
                    <a:lumMod val="50000"/>
                    <a:lumOff val="50000"/>
                  </a:schemeClr>
                </a:solidFill>
              </a:rPr>
              <a:t>Wehby</a:t>
            </a:r>
            <a:r>
              <a:rPr lang="en-US" sz="1500" dirty="0" smtClean="0">
                <a:solidFill>
                  <a:schemeClr val="tx1">
                    <a:lumMod val="50000"/>
                    <a:lumOff val="50000"/>
                  </a:schemeClr>
                </a:solidFill>
              </a:rPr>
              <a:t>, &amp; Barton-</a:t>
            </a:r>
            <a:r>
              <a:rPr lang="en-US" sz="1500" dirty="0" err="1" smtClean="0">
                <a:solidFill>
                  <a:schemeClr val="tx1">
                    <a:lumMod val="50000"/>
                    <a:lumOff val="50000"/>
                  </a:schemeClr>
                </a:solidFill>
              </a:rPr>
              <a:t>Arwood</a:t>
            </a:r>
            <a:r>
              <a:rPr lang="en-US" sz="1500" dirty="0" smtClean="0">
                <a:solidFill>
                  <a:schemeClr val="tx1">
                    <a:lumMod val="50000"/>
                    <a:lumOff val="50000"/>
                  </a:schemeClr>
                </a:solidFill>
              </a:rPr>
              <a:t>, 2005; </a:t>
            </a:r>
            <a:r>
              <a:rPr lang="en-US" sz="1500" dirty="0" err="1" smtClean="0">
                <a:solidFill>
                  <a:schemeClr val="tx1">
                    <a:lumMod val="50000"/>
                    <a:lumOff val="50000"/>
                  </a:schemeClr>
                </a:solidFill>
              </a:rPr>
              <a:t>Luekens</a:t>
            </a:r>
            <a:r>
              <a:rPr lang="en-US" sz="1500" dirty="0" smtClean="0">
                <a:solidFill>
                  <a:schemeClr val="tx1">
                    <a:lumMod val="50000"/>
                    <a:lumOff val="50000"/>
                  </a:schemeClr>
                </a:solidFill>
              </a:rPr>
              <a:t>, </a:t>
            </a:r>
            <a:r>
              <a:rPr lang="en-US" sz="1500" dirty="0" err="1" smtClean="0">
                <a:solidFill>
                  <a:schemeClr val="tx1">
                    <a:lumMod val="50000"/>
                    <a:lumOff val="50000"/>
                  </a:schemeClr>
                </a:solidFill>
              </a:rPr>
              <a:t>Lyter</a:t>
            </a:r>
            <a:r>
              <a:rPr lang="en-US" sz="1500" dirty="0" smtClean="0">
                <a:solidFill>
                  <a:schemeClr val="tx1">
                    <a:lumMod val="50000"/>
                    <a:lumOff val="50000"/>
                  </a:schemeClr>
                </a:solidFill>
              </a:rPr>
              <a:t>, Fox, &amp; </a:t>
            </a:r>
            <a:r>
              <a:rPr lang="en-US" sz="1500" dirty="0" err="1" smtClean="0">
                <a:solidFill>
                  <a:schemeClr val="tx1">
                    <a:lumMod val="50000"/>
                    <a:lumOff val="50000"/>
                  </a:schemeClr>
                </a:solidFill>
              </a:rPr>
              <a:t>Changler</a:t>
            </a:r>
            <a:r>
              <a:rPr lang="en-US" sz="1500" dirty="0" smtClean="0">
                <a:solidFill>
                  <a:schemeClr val="tx1">
                    <a:lumMod val="50000"/>
                    <a:lumOff val="50000"/>
                  </a:schemeClr>
                </a:solidFill>
              </a:rPr>
              <a:t>, 2004; </a:t>
            </a:r>
            <a:r>
              <a:rPr lang="en-US" sz="1500" dirty="0" err="1" smtClean="0">
                <a:solidFill>
                  <a:schemeClr val="tx1">
                    <a:lumMod val="50000"/>
                    <a:lumOff val="50000"/>
                  </a:schemeClr>
                </a:solidFill>
              </a:rPr>
              <a:t>Stough</a:t>
            </a:r>
            <a:r>
              <a:rPr lang="en-US" sz="1500" dirty="0" smtClean="0">
                <a:solidFill>
                  <a:schemeClr val="tx1">
                    <a:lumMod val="50000"/>
                    <a:lumOff val="50000"/>
                  </a:schemeClr>
                </a:solidFill>
              </a:rPr>
              <a:t>, 2006; Torres, 2012; </a:t>
            </a:r>
            <a:r>
              <a:rPr lang="en-US" sz="1500" dirty="0" err="1" smtClean="0">
                <a:solidFill>
                  <a:schemeClr val="tx1">
                    <a:lumMod val="50000"/>
                    <a:lumOff val="50000"/>
                  </a:schemeClr>
                </a:solidFill>
              </a:rPr>
              <a:t>Zabel</a:t>
            </a:r>
            <a:r>
              <a:rPr lang="en-US" sz="1500" dirty="0" smtClean="0">
                <a:solidFill>
                  <a:schemeClr val="tx1">
                    <a:lumMod val="50000"/>
                    <a:lumOff val="50000"/>
                  </a:schemeClr>
                </a:solidFill>
              </a:rPr>
              <a:t> &amp; </a:t>
            </a:r>
            <a:r>
              <a:rPr lang="en-US" sz="1500" dirty="0" err="1" smtClean="0">
                <a:solidFill>
                  <a:schemeClr val="tx1">
                    <a:lumMod val="50000"/>
                    <a:lumOff val="50000"/>
                  </a:schemeClr>
                </a:solidFill>
              </a:rPr>
              <a:t>Zabel</a:t>
            </a:r>
            <a:r>
              <a:rPr lang="en-US" sz="1500" dirty="0" smtClean="0">
                <a:solidFill>
                  <a:schemeClr val="tx1">
                    <a:lumMod val="50000"/>
                    <a:lumOff val="50000"/>
                  </a:schemeClr>
                </a:solidFill>
              </a:rPr>
              <a:t>, 2002)</a:t>
            </a:r>
          </a:p>
        </p:txBody>
      </p:sp>
      <p:sp>
        <p:nvSpPr>
          <p:cNvPr id="7" name="Rounded Rectangle 6"/>
          <p:cNvSpPr/>
          <p:nvPr/>
        </p:nvSpPr>
        <p:spPr>
          <a:xfrm>
            <a:off x="0" y="5867400"/>
            <a:ext cx="9144000" cy="1066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latin typeface="Arial"/>
                <a:cs typeface="Arial"/>
              </a:rPr>
              <a:t>Supporting teachers in classroom PBIS is critical </a:t>
            </a:r>
          </a:p>
          <a:p>
            <a:pPr algn="ctr"/>
            <a:r>
              <a:rPr lang="en-US" sz="2400" dirty="0" smtClean="0">
                <a:latin typeface="Arial"/>
                <a:cs typeface="Arial"/>
              </a:rPr>
              <a:t>for our teachers, schools, and our state!</a:t>
            </a:r>
            <a:endParaRPr lang="en-US" sz="2400" dirty="0">
              <a:latin typeface="Arial"/>
              <a:cs typeface="Arial"/>
            </a:endParaRPr>
          </a:p>
        </p:txBody>
      </p:sp>
    </p:spTree>
    <p:extLst>
      <p:ext uri="{BB962C8B-B14F-4D97-AF65-F5344CB8AC3E}">
        <p14:creationId xmlns:p14="http://schemas.microsoft.com/office/powerpoint/2010/main" val="52503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slide(fromBottom)">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3144"/>
            <a:ext cx="9143999" cy="1362075"/>
          </a:xfrm>
        </p:spPr>
        <p:txBody>
          <a:bodyPr/>
          <a:lstStyle/>
          <a:p>
            <a:r>
              <a:rPr lang="en-US" dirty="0" smtClean="0"/>
              <a:t>Activity: Specific Praise</a:t>
            </a:r>
            <a:br>
              <a:rPr lang="en-US" dirty="0" smtClean="0"/>
            </a:br>
            <a:r>
              <a:rPr lang="en-US" sz="3000" i="1" dirty="0" smtClean="0"/>
              <a:t>How will you use specific praise in your classroom?</a:t>
            </a:r>
            <a:endParaRPr lang="en-US" sz="3000" i="1" dirty="0"/>
          </a:p>
        </p:txBody>
      </p:sp>
      <p:sp>
        <p:nvSpPr>
          <p:cNvPr id="3" name="Text Placeholder 2"/>
          <p:cNvSpPr>
            <a:spLocks noGrp="1"/>
          </p:cNvSpPr>
          <p:nvPr>
            <p:ph type="body" idx="1"/>
          </p:nvPr>
        </p:nvSpPr>
        <p:spPr>
          <a:xfrm>
            <a:off x="0" y="4207253"/>
            <a:ext cx="9143999" cy="1500187"/>
          </a:xfrm>
        </p:spPr>
        <p:txBody>
          <a:bodyPr>
            <a:noAutofit/>
          </a:bodyPr>
          <a:lstStyle/>
          <a:p>
            <a:r>
              <a:rPr lang="en-US" sz="2800" dirty="0" smtClean="0"/>
              <a:t>In your handout, write three (or more) specific praise statements that you will use during educator-directed instruction to recognize appropriate social behavior</a:t>
            </a:r>
            <a:r>
              <a:rPr lang="en-US" sz="2800" i="1" dirty="0" smtClean="0"/>
              <a:t>.</a:t>
            </a:r>
            <a:endParaRPr lang="en-US" sz="2800" dirty="0" smtClean="0"/>
          </a:p>
          <a:p>
            <a:endParaRPr lang="en-US" sz="2800" dirty="0"/>
          </a:p>
        </p:txBody>
      </p:sp>
    </p:spTree>
    <p:extLst>
      <p:ext uri="{BB962C8B-B14F-4D97-AF65-F5344CB8AC3E}">
        <p14:creationId xmlns:p14="http://schemas.microsoft.com/office/powerpoint/2010/main" val="966810753"/>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3144"/>
            <a:ext cx="9143999" cy="1362075"/>
          </a:xfrm>
        </p:spPr>
        <p:txBody>
          <a:bodyPr/>
          <a:lstStyle/>
          <a:p>
            <a:r>
              <a:rPr lang="en-US" dirty="0" smtClean="0"/>
              <a:t>Developing Self-Management</a:t>
            </a:r>
            <a:br>
              <a:rPr lang="en-US" dirty="0" smtClean="0"/>
            </a:br>
            <a:r>
              <a:rPr lang="en-US" sz="2800" i="1" dirty="0" smtClean="0"/>
              <a:t>How will you increase the likelihood that you will deliver specific praise for appropriate social behavior?</a:t>
            </a:r>
            <a:endParaRPr lang="en-US" sz="3000" i="1" dirty="0"/>
          </a:p>
        </p:txBody>
      </p:sp>
      <p:sp>
        <p:nvSpPr>
          <p:cNvPr id="3" name="Text Placeholder 2"/>
          <p:cNvSpPr>
            <a:spLocks noGrp="1"/>
          </p:cNvSpPr>
          <p:nvPr>
            <p:ph type="body" idx="1"/>
          </p:nvPr>
        </p:nvSpPr>
        <p:spPr>
          <a:xfrm>
            <a:off x="544310" y="4207253"/>
            <a:ext cx="8181148" cy="1500187"/>
          </a:xfrm>
        </p:spPr>
        <p:txBody>
          <a:bodyPr>
            <a:noAutofit/>
          </a:bodyPr>
          <a:lstStyle/>
          <a:p>
            <a:pPr lvl="1">
              <a:spcBef>
                <a:spcPts val="0"/>
              </a:spcBef>
              <a:buFont typeface="Arial"/>
              <a:buChar char="•"/>
            </a:pPr>
            <a:r>
              <a:rPr lang="en-US" sz="2400" dirty="0" smtClean="0">
                <a:solidFill>
                  <a:srgbClr val="595959"/>
                </a:solidFill>
              </a:rPr>
              <a:t>Definition of self-management</a:t>
            </a:r>
          </a:p>
          <a:p>
            <a:pPr lvl="1">
              <a:spcBef>
                <a:spcPts val="0"/>
              </a:spcBef>
              <a:buFont typeface="Arial"/>
              <a:buChar char="•"/>
            </a:pPr>
            <a:r>
              <a:rPr lang="en-US" sz="2400" dirty="0" smtClean="0">
                <a:solidFill>
                  <a:srgbClr val="595959"/>
                </a:solidFill>
              </a:rPr>
              <a:t>Description of self-management for this skill</a:t>
            </a:r>
          </a:p>
          <a:p>
            <a:pPr lvl="1">
              <a:spcBef>
                <a:spcPts val="0"/>
              </a:spcBef>
              <a:buFont typeface="Arial"/>
              <a:buChar char="•"/>
            </a:pPr>
            <a:r>
              <a:rPr lang="en-US" sz="2400" dirty="0" smtClean="0">
                <a:solidFill>
                  <a:srgbClr val="595959"/>
                </a:solidFill>
              </a:rPr>
              <a:t>Review/discussion of materials needed to implement </a:t>
            </a:r>
          </a:p>
          <a:p>
            <a:pPr lvl="1">
              <a:spcBef>
                <a:spcPts val="0"/>
              </a:spcBef>
              <a:buFont typeface="Arial"/>
              <a:buChar char="•"/>
            </a:pPr>
            <a:r>
              <a:rPr lang="en-US" sz="2400" dirty="0" smtClean="0">
                <a:solidFill>
                  <a:srgbClr val="595959"/>
                </a:solidFill>
              </a:rPr>
              <a:t>Practice using strategies  </a:t>
            </a:r>
          </a:p>
          <a:p>
            <a:endParaRPr lang="en-US" sz="2800" dirty="0"/>
          </a:p>
        </p:txBody>
      </p:sp>
    </p:spTree>
    <p:extLst>
      <p:ext uri="{BB962C8B-B14F-4D97-AF65-F5344CB8AC3E}">
        <p14:creationId xmlns:p14="http://schemas.microsoft.com/office/powerpoint/2010/main" val="132705246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8606"/>
            <a:ext cx="8042276" cy="1336956"/>
          </a:xfrm>
        </p:spPr>
        <p:txBody>
          <a:bodyPr/>
          <a:lstStyle/>
          <a:p>
            <a:r>
              <a:rPr lang="en-US" dirty="0" smtClean="0"/>
              <a:t>Definitions</a:t>
            </a:r>
            <a:br>
              <a:rPr lang="en-US" dirty="0" smtClean="0"/>
            </a:br>
            <a:r>
              <a:rPr lang="en-US" sz="3200" i="1" dirty="0" smtClean="0"/>
              <a:t>What is self-management?</a:t>
            </a:r>
            <a:endParaRPr lang="en-US" sz="3200" i="1" dirty="0"/>
          </a:p>
        </p:txBody>
      </p:sp>
      <p:sp>
        <p:nvSpPr>
          <p:cNvPr id="3" name="Content Placeholder 2"/>
          <p:cNvSpPr>
            <a:spLocks noGrp="1"/>
          </p:cNvSpPr>
          <p:nvPr>
            <p:ph idx="1"/>
          </p:nvPr>
        </p:nvSpPr>
        <p:spPr>
          <a:xfrm>
            <a:off x="549275" y="1501231"/>
            <a:ext cx="8042276" cy="4343400"/>
          </a:xfrm>
        </p:spPr>
        <p:txBody>
          <a:bodyPr>
            <a:noAutofit/>
          </a:bodyPr>
          <a:lstStyle/>
          <a:p>
            <a:r>
              <a:rPr lang="en-US" dirty="0" smtClean="0"/>
              <a:t>According to Skinner (1953), we manage our own behavior in the same manner as we manage anyone else’s—“through the manipulation of variables of which behavior is a function” (</a:t>
            </a:r>
            <a:r>
              <a:rPr lang="en-US" dirty="0" err="1" smtClean="0"/>
              <a:t>p</a:t>
            </a:r>
            <a:r>
              <a:rPr lang="en-US" dirty="0" smtClean="0"/>
              <a:t>. 228).</a:t>
            </a:r>
          </a:p>
          <a:p>
            <a:r>
              <a:rPr lang="en-US" dirty="0" smtClean="0"/>
              <a:t>Self-management is engaging in one response (the self-management behavior) that affects the probability of a subsequent behavior (the target or desired behavior).  </a:t>
            </a:r>
          </a:p>
          <a:p>
            <a:r>
              <a:rPr lang="en-US" dirty="0" smtClean="0"/>
              <a:t>For example, keeping a “to do” list (self-management behavior) may increase the likelihood that you “do” the things on your list (target behaviors). </a:t>
            </a:r>
            <a:endParaRPr lang="en-US" dirty="0"/>
          </a:p>
        </p:txBody>
      </p:sp>
    </p:spTree>
    <p:extLst>
      <p:ext uri="{BB962C8B-B14F-4D97-AF65-F5344CB8AC3E}">
        <p14:creationId xmlns:p14="http://schemas.microsoft.com/office/powerpoint/2010/main" val="568874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C8F0">
            <a:alpha val="5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n-US" dirty="0" smtClean="0"/>
              <a:t>Develop Self-management Plan</a:t>
            </a:r>
            <a:endParaRPr lang="en-US" dirty="0"/>
          </a:p>
        </p:txBody>
      </p:sp>
      <p:sp>
        <p:nvSpPr>
          <p:cNvPr id="3" name="Content Placeholder 2"/>
          <p:cNvSpPr>
            <a:spLocks noGrp="1"/>
          </p:cNvSpPr>
          <p:nvPr>
            <p:ph idx="1"/>
          </p:nvPr>
        </p:nvSpPr>
        <p:spPr>
          <a:xfrm>
            <a:off x="6324600" y="1600200"/>
            <a:ext cx="2362200" cy="4800600"/>
          </a:xfrm>
        </p:spPr>
        <p:txBody>
          <a:bodyPr/>
          <a:lstStyle/>
          <a:p>
            <a:pPr>
              <a:spcAft>
                <a:spcPts val="1200"/>
              </a:spcAft>
            </a:pPr>
            <a:r>
              <a:rPr lang="en-US" sz="2800" dirty="0" smtClean="0"/>
              <a:t>See example for specific praise in your handout.</a:t>
            </a:r>
          </a:p>
          <a:p>
            <a:endParaRPr lang="en-US" sz="2800" dirty="0"/>
          </a:p>
        </p:txBody>
      </p:sp>
      <p:pic>
        <p:nvPicPr>
          <p:cNvPr id="4" name="Picture 3"/>
          <p:cNvPicPr>
            <a:picLocks noChangeAspect="1"/>
          </p:cNvPicPr>
          <p:nvPr/>
        </p:nvPicPr>
        <p:blipFill>
          <a:blip r:embed="rId2"/>
          <a:stretch>
            <a:fillRect/>
          </a:stretch>
        </p:blipFill>
        <p:spPr>
          <a:xfrm>
            <a:off x="457200" y="1447800"/>
            <a:ext cx="6172200" cy="5292306"/>
          </a:xfrm>
          <a:prstGeom prst="rect">
            <a:avLst/>
          </a:prstGeom>
        </p:spPr>
      </p:pic>
    </p:spTree>
    <p:extLst>
      <p:ext uri="{BB962C8B-B14F-4D97-AF65-F5344CB8AC3E}">
        <p14:creationId xmlns:p14="http://schemas.microsoft.com/office/powerpoint/2010/main" val="8771597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C8F0">
            <a:alpha val="50000"/>
          </a:srgb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8200" y="2743200"/>
            <a:ext cx="7239000" cy="2987524"/>
          </a:xfrm>
          <a:prstGeom prst="rect">
            <a:avLst/>
          </a:prstGeom>
        </p:spPr>
      </p:pic>
      <p:sp>
        <p:nvSpPr>
          <p:cNvPr id="2" name="Title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n-US" dirty="0" smtClean="0"/>
              <a:t>Use Self-management</a:t>
            </a:r>
            <a:endParaRPr lang="en-US" dirty="0"/>
          </a:p>
        </p:txBody>
      </p:sp>
      <p:sp>
        <p:nvSpPr>
          <p:cNvPr id="3" name="Content Placeholder 2"/>
          <p:cNvSpPr>
            <a:spLocks noGrp="1"/>
          </p:cNvSpPr>
          <p:nvPr>
            <p:ph idx="1"/>
          </p:nvPr>
        </p:nvSpPr>
        <p:spPr>
          <a:xfrm>
            <a:off x="457200" y="1600200"/>
            <a:ext cx="8686800" cy="4800600"/>
          </a:xfrm>
        </p:spPr>
        <p:txBody>
          <a:bodyPr/>
          <a:lstStyle/>
          <a:p>
            <a:pPr>
              <a:spcAft>
                <a:spcPts val="1200"/>
              </a:spcAft>
            </a:pPr>
            <a:r>
              <a:rPr lang="en-US" sz="2800" dirty="0" smtClean="0"/>
              <a:t>Self-monitor</a:t>
            </a:r>
          </a:p>
          <a:p>
            <a:pPr>
              <a:spcAft>
                <a:spcPts val="1200"/>
              </a:spcAft>
            </a:pPr>
            <a:r>
              <a:rPr lang="en-US" sz="2800" dirty="0" smtClean="0"/>
              <a:t>Use spreadsheet to enter data and  self-evaluate</a:t>
            </a:r>
          </a:p>
          <a:p>
            <a:pPr>
              <a:spcAft>
                <a:spcPts val="1200"/>
              </a:spcAft>
            </a:pPr>
            <a:endParaRPr lang="en-US" sz="2800" dirty="0" smtClean="0"/>
          </a:p>
          <a:p>
            <a:pPr>
              <a:spcAft>
                <a:spcPts val="1200"/>
              </a:spcAft>
            </a:pPr>
            <a:endParaRPr lang="en-US" sz="2800" dirty="0" smtClean="0"/>
          </a:p>
          <a:p>
            <a:pPr>
              <a:spcAft>
                <a:spcPts val="1200"/>
              </a:spcAft>
            </a:pPr>
            <a:endParaRPr lang="en-US" sz="2800" dirty="0" smtClean="0"/>
          </a:p>
          <a:p>
            <a:pPr>
              <a:spcAft>
                <a:spcPts val="1200"/>
              </a:spcAft>
            </a:pPr>
            <a:endParaRPr lang="en-US" sz="2800" dirty="0" smtClean="0"/>
          </a:p>
          <a:p>
            <a:pPr>
              <a:spcAft>
                <a:spcPts val="1200"/>
              </a:spcAft>
            </a:pPr>
            <a:r>
              <a:rPr lang="en-US" sz="2800" dirty="0" smtClean="0"/>
              <a:t>Self-reinforce</a:t>
            </a:r>
          </a:p>
          <a:p>
            <a:pPr>
              <a:spcAft>
                <a:spcPts val="1200"/>
              </a:spcAft>
            </a:pPr>
            <a:r>
              <a:rPr lang="en-US" sz="2800" dirty="0" smtClean="0"/>
              <a:t>See examples on “classrooms” tab at </a:t>
            </a:r>
            <a:r>
              <a:rPr lang="en-US" sz="2800" dirty="0" err="1" smtClean="0"/>
              <a:t>nepbis.org</a:t>
            </a:r>
            <a:r>
              <a:rPr lang="en-US" sz="2800" dirty="0" smtClean="0"/>
              <a:t>.</a:t>
            </a:r>
          </a:p>
          <a:p>
            <a:endParaRPr lang="en-US" sz="2800" dirty="0"/>
          </a:p>
        </p:txBody>
      </p:sp>
      <p:pic>
        <p:nvPicPr>
          <p:cNvPr id="4" name="Picture 4"/>
          <p:cNvPicPr>
            <a:picLocks noChangeAspect="1"/>
          </p:cNvPicPr>
          <p:nvPr/>
        </p:nvPicPr>
        <p:blipFill>
          <a:blip r:embed="rId3"/>
          <a:srcRect/>
          <a:stretch>
            <a:fillRect/>
          </a:stretch>
        </p:blipFill>
        <p:spPr bwMode="auto">
          <a:xfrm>
            <a:off x="2895600" y="1524000"/>
            <a:ext cx="762000" cy="762000"/>
          </a:xfrm>
          <a:prstGeom prst="rect">
            <a:avLst/>
          </a:prstGeom>
          <a:noFill/>
          <a:ln w="9525">
            <a:noFill/>
            <a:miter lim="800000"/>
            <a:headEnd/>
            <a:tailEnd/>
          </a:ln>
        </p:spPr>
      </p:pic>
    </p:spTree>
    <p:extLst>
      <p:ext uri="{BB962C8B-B14F-4D97-AF65-F5344CB8AC3E}">
        <p14:creationId xmlns:p14="http://schemas.microsoft.com/office/powerpoint/2010/main" val="2096350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C8F0">
            <a:alpha val="5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n-US" dirty="0" smtClean="0"/>
              <a:t>Weekly Email Reminders</a:t>
            </a:r>
            <a:endParaRPr lang="en-US" dirty="0"/>
          </a:p>
        </p:txBody>
      </p:sp>
      <p:sp>
        <p:nvSpPr>
          <p:cNvPr id="3" name="Content Placeholder 2"/>
          <p:cNvSpPr>
            <a:spLocks noGrp="1"/>
          </p:cNvSpPr>
          <p:nvPr>
            <p:ph idx="1"/>
          </p:nvPr>
        </p:nvSpPr>
        <p:spPr>
          <a:xfrm>
            <a:off x="457200" y="1600200"/>
            <a:ext cx="8229600" cy="4800600"/>
          </a:xfrm>
        </p:spPr>
        <p:txBody>
          <a:bodyPr/>
          <a:lstStyle/>
          <a:p>
            <a:pPr>
              <a:spcAft>
                <a:spcPts val="1200"/>
              </a:spcAft>
            </a:pPr>
            <a:r>
              <a:rPr lang="en-US" sz="2800" dirty="0" smtClean="0"/>
              <a:t>Brief email reminders about praise and skill use.</a:t>
            </a:r>
          </a:p>
          <a:p>
            <a:r>
              <a:rPr lang="en-US" sz="2800" dirty="0" smtClean="0"/>
              <a:t>For example:</a:t>
            </a:r>
          </a:p>
          <a:p>
            <a:pPr lvl="1">
              <a:buNone/>
            </a:pPr>
            <a:r>
              <a:rPr lang="en-US" sz="2400" dirty="0" smtClean="0"/>
              <a:t>	</a:t>
            </a:r>
            <a:r>
              <a:rPr lang="en-US" sz="2400" i="1" dirty="0" smtClean="0"/>
              <a:t>Remember, specific praise is contingent (delivered immediately after the behavior), specific (names the desired behavior exhibited), and positive.  </a:t>
            </a:r>
          </a:p>
          <a:p>
            <a:pPr lvl="1">
              <a:buNone/>
            </a:pPr>
            <a:r>
              <a:rPr lang="en-US" sz="2400" i="1" dirty="0" smtClean="0"/>
              <a:t>	‘Nice hand raise’ and ‘Thank you for actively listening’ are examples of brief specific praise statements.  </a:t>
            </a:r>
          </a:p>
          <a:p>
            <a:pPr lvl="1">
              <a:buNone/>
            </a:pPr>
            <a:r>
              <a:rPr lang="en-US" sz="2400" i="1" dirty="0" smtClean="0"/>
              <a:t>	Keep on counting, graphing, reviewing your data, and reinforcing yourself when you meet your goal!</a:t>
            </a:r>
          </a:p>
          <a:p>
            <a:endParaRPr lang="en-US" sz="2800" dirty="0"/>
          </a:p>
        </p:txBody>
      </p:sp>
    </p:spTree>
    <p:extLst>
      <p:ext uri="{BB962C8B-B14F-4D97-AF65-F5344CB8AC3E}">
        <p14:creationId xmlns:p14="http://schemas.microsoft.com/office/powerpoint/2010/main" val="17397373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graphicFrame>
        <p:nvGraphicFramePr>
          <p:cNvPr id="4" name="D 1"/>
          <p:cNvGraphicFramePr/>
          <p:nvPr>
            <p:extLst/>
          </p:nvPr>
        </p:nvGraphicFramePr>
        <p:xfrm>
          <a:off x="0" y="685800"/>
          <a:ext cx="9144000" cy="581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7108" name="Text Box 5"/>
          <p:cNvSpPr txBox="1">
            <a:spLocks noChangeArrowheads="1"/>
          </p:cNvSpPr>
          <p:nvPr/>
        </p:nvSpPr>
        <p:spPr bwMode="auto">
          <a:xfrm>
            <a:off x="0" y="6488112"/>
            <a:ext cx="9144000" cy="369887"/>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dirty="0" smtClean="0">
                <a:solidFill>
                  <a:srgbClr val="7575D1"/>
                </a:solidFill>
                <a:latin typeface="Arial"/>
                <a:cs typeface="Arial"/>
              </a:rPr>
              <a:t>(adapted from Simonsen</a:t>
            </a:r>
            <a:r>
              <a:rPr lang="en-US" dirty="0">
                <a:solidFill>
                  <a:srgbClr val="7575D1"/>
                </a:solidFill>
                <a:latin typeface="Arial"/>
                <a:cs typeface="Arial"/>
              </a:rPr>
              <a:t>, </a:t>
            </a:r>
            <a:r>
              <a:rPr lang="en-US" dirty="0" err="1">
                <a:solidFill>
                  <a:srgbClr val="7575D1"/>
                </a:solidFill>
                <a:latin typeface="Arial"/>
                <a:cs typeface="Arial"/>
              </a:rPr>
              <a:t>MasSuga</a:t>
            </a:r>
            <a:r>
              <a:rPr lang="en-US" dirty="0">
                <a:solidFill>
                  <a:srgbClr val="7575D1"/>
                </a:solidFill>
                <a:latin typeface="Arial"/>
                <a:cs typeface="Arial"/>
              </a:rPr>
              <a:t>, </a:t>
            </a:r>
            <a:r>
              <a:rPr lang="en-US" dirty="0" err="1">
                <a:solidFill>
                  <a:srgbClr val="7575D1"/>
                </a:solidFill>
                <a:latin typeface="Arial"/>
                <a:cs typeface="Arial"/>
              </a:rPr>
              <a:t>Briere</a:t>
            </a:r>
            <a:r>
              <a:rPr lang="en-US" dirty="0">
                <a:solidFill>
                  <a:srgbClr val="7575D1"/>
                </a:solidFill>
                <a:latin typeface="Arial"/>
                <a:cs typeface="Arial"/>
              </a:rPr>
              <a:t>, Freeman, Myers, Scott, &amp; </a:t>
            </a:r>
            <a:r>
              <a:rPr lang="en-US" dirty="0" err="1">
                <a:solidFill>
                  <a:srgbClr val="7575D1"/>
                </a:solidFill>
                <a:latin typeface="Arial"/>
                <a:cs typeface="Arial"/>
              </a:rPr>
              <a:t>Sugai</a:t>
            </a:r>
            <a:r>
              <a:rPr lang="en-US" dirty="0">
                <a:solidFill>
                  <a:srgbClr val="7575D1"/>
                </a:solidFill>
                <a:latin typeface="Arial"/>
                <a:cs typeface="Arial"/>
              </a:rPr>
              <a:t>,</a:t>
            </a:r>
            <a:r>
              <a:rPr lang="en-US" dirty="0" smtClean="0">
                <a:solidFill>
                  <a:srgbClr val="7575D1"/>
                </a:solidFill>
                <a:latin typeface="Arial"/>
                <a:cs typeface="Arial"/>
              </a:rPr>
              <a:t> 2013)</a:t>
            </a:r>
            <a:endParaRPr lang="en-US" dirty="0">
              <a:solidFill>
                <a:srgbClr val="7575D1"/>
              </a:solidFill>
              <a:latin typeface="Arial"/>
              <a:cs typeface="Arial"/>
            </a:endParaRPr>
          </a:p>
        </p:txBody>
      </p:sp>
      <p:sp>
        <p:nvSpPr>
          <p:cNvPr id="47109" name="Title 4"/>
          <p:cNvSpPr>
            <a:spLocks noGrp="1"/>
          </p:cNvSpPr>
          <p:nvPr>
            <p:ph type="title"/>
          </p:nvPr>
        </p:nvSpPr>
        <p:spPr>
          <a:xfrm>
            <a:off x="-152400" y="0"/>
            <a:ext cx="9448800" cy="533400"/>
          </a:xfrm>
        </p:spPr>
        <p:txBody>
          <a:bodyPr/>
          <a:lstStyle/>
          <a:p>
            <a:r>
              <a:rPr lang="en-US" sz="2400" b="1" dirty="0" smtClean="0">
                <a:ea typeface="ＭＳ Ｐゴシック" pitchFamily="34" charset="-128"/>
              </a:rPr>
              <a:t>Multi-tiered Framework of Professional Development Support</a:t>
            </a:r>
          </a:p>
        </p:txBody>
      </p:sp>
      <p:sp>
        <p:nvSpPr>
          <p:cNvPr id="5" name="Oval 4"/>
          <p:cNvSpPr/>
          <p:nvPr/>
        </p:nvSpPr>
        <p:spPr>
          <a:xfrm>
            <a:off x="2701290" y="4430713"/>
            <a:ext cx="3276600" cy="1524000"/>
          </a:xfrm>
          <a:prstGeom prst="ellipse">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0000"/>
                </a:solidFill>
                <a:latin typeface="Arial"/>
                <a:cs typeface="Arial"/>
              </a:rPr>
              <a:t>Self-management </a:t>
            </a:r>
            <a:r>
              <a:rPr lang="en-US" sz="2000" dirty="0" smtClean="0">
                <a:solidFill>
                  <a:srgbClr val="000000"/>
                </a:solidFill>
                <a:latin typeface="Arial"/>
                <a:cs typeface="Arial"/>
              </a:rPr>
              <a:t>may be ONE way to approach this!</a:t>
            </a:r>
            <a:endParaRPr lang="en-US" sz="2000" dirty="0">
              <a:solidFill>
                <a:srgbClr val="000000"/>
              </a:solidFill>
              <a:latin typeface="Arial"/>
              <a:cs typeface="Arial"/>
            </a:endParaRPr>
          </a:p>
        </p:txBody>
      </p:sp>
      <p:sp>
        <p:nvSpPr>
          <p:cNvPr id="6" name="Oval 5"/>
          <p:cNvSpPr/>
          <p:nvPr/>
        </p:nvSpPr>
        <p:spPr>
          <a:xfrm>
            <a:off x="2453640" y="4412934"/>
            <a:ext cx="3771900" cy="1524000"/>
          </a:xfrm>
          <a:prstGeom prst="ellipse">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0000"/>
                </a:solidFill>
                <a:latin typeface="Arial"/>
                <a:cs typeface="Arial"/>
              </a:rPr>
              <a:t>Coaching/Mentoring </a:t>
            </a:r>
            <a:r>
              <a:rPr lang="en-US" sz="2000" dirty="0" smtClean="0">
                <a:solidFill>
                  <a:srgbClr val="000000"/>
                </a:solidFill>
                <a:latin typeface="Arial"/>
                <a:cs typeface="Arial"/>
              </a:rPr>
              <a:t>may be ANOTHER way to approach this!</a:t>
            </a:r>
            <a:endParaRPr lang="en-US" sz="2000" dirty="0">
              <a:solidFill>
                <a:srgbClr val="000000"/>
              </a:solidFill>
              <a:latin typeface="Arial"/>
              <a:cs typeface="Arial"/>
            </a:endParaRPr>
          </a:p>
        </p:txBody>
      </p:sp>
      <p:sp>
        <p:nvSpPr>
          <p:cNvPr id="7" name="Rectangle 6"/>
          <p:cNvSpPr/>
          <p:nvPr/>
        </p:nvSpPr>
        <p:spPr>
          <a:xfrm>
            <a:off x="381000" y="533400"/>
            <a:ext cx="2443298" cy="584775"/>
          </a:xfrm>
          <a:prstGeom prst="rect">
            <a:avLst/>
          </a:prstGeom>
        </p:spPr>
        <p:txBody>
          <a:bodyPr wrap="none">
            <a:spAutoFit/>
          </a:bodyPr>
          <a:lstStyle/>
          <a:p>
            <a:r>
              <a:rPr lang="en-US" sz="3200" b="1"/>
              <a:t>EXAMPLES</a:t>
            </a:r>
            <a:endParaRPr lang="en-US" sz="3200"/>
          </a:p>
        </p:txBody>
      </p:sp>
    </p:spTree>
    <p:extLst>
      <p:ext uri="{BB962C8B-B14F-4D97-AF65-F5344CB8AC3E}">
        <p14:creationId xmlns:p14="http://schemas.microsoft.com/office/powerpoint/2010/main" val="2126087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pic>
        <p:nvPicPr>
          <p:cNvPr id="43010" name="Picture 9" descr="PBIS Logo"/>
          <p:cNvPicPr>
            <a:picLocks noChangeAspect="1" noChangeArrowheads="1"/>
          </p:cNvPicPr>
          <p:nvPr/>
        </p:nvPicPr>
        <p:blipFill>
          <a:blip r:embed="rId2"/>
          <a:srcRect/>
          <a:stretch>
            <a:fillRect/>
          </a:stretch>
        </p:blipFill>
        <p:spPr bwMode="auto">
          <a:xfrm>
            <a:off x="0" y="6361113"/>
            <a:ext cx="1752600" cy="496887"/>
          </a:xfrm>
          <a:prstGeom prst="rect">
            <a:avLst/>
          </a:prstGeom>
          <a:noFill/>
          <a:ln w="9525">
            <a:noFill/>
            <a:miter lim="800000"/>
            <a:headEnd/>
            <a:tailEnd/>
          </a:ln>
        </p:spPr>
      </p:pic>
      <p:sp>
        <p:nvSpPr>
          <p:cNvPr id="43011" name="Title 1"/>
          <p:cNvSpPr>
            <a:spLocks noGrp="1"/>
          </p:cNvSpPr>
          <p:nvPr>
            <p:ph type="title"/>
          </p:nvPr>
        </p:nvSpPr>
        <p:spPr>
          <a:xfrm>
            <a:off x="457200" y="274638"/>
            <a:ext cx="8229600" cy="1249362"/>
          </a:xfrm>
          <a:solidFill>
            <a:schemeClr val="accent2">
              <a:lumMod val="20000"/>
              <a:lumOff val="80000"/>
            </a:schemeClr>
          </a:solidFill>
        </p:spPr>
        <p:txBody>
          <a:bodyPr/>
          <a:lstStyle/>
          <a:p>
            <a:r>
              <a:rPr lang="en-US" dirty="0" smtClean="0">
                <a:ea typeface="ＭＳ Ｐゴシック" pitchFamily="34" charset="-128"/>
                <a:cs typeface="ＭＳ Ｐゴシック" pitchFamily="34" charset="-128"/>
              </a:rPr>
              <a:t>What about other approaches?</a:t>
            </a:r>
          </a:p>
        </p:txBody>
      </p:sp>
      <p:sp>
        <p:nvSpPr>
          <p:cNvPr id="43012" name="Content Placeholder 2"/>
          <p:cNvSpPr>
            <a:spLocks noGrp="1"/>
          </p:cNvSpPr>
          <p:nvPr>
            <p:ph idx="1"/>
          </p:nvPr>
        </p:nvSpPr>
        <p:spPr>
          <a:xfrm>
            <a:off x="381000" y="1447800"/>
            <a:ext cx="8305800" cy="5181600"/>
          </a:xfrm>
        </p:spPr>
        <p:txBody>
          <a:bodyPr/>
          <a:lstStyle/>
          <a:p>
            <a:endParaRPr lang="en-US" sz="1400" dirty="0" smtClean="0">
              <a:latin typeface="Arial" pitchFamily="-1" charset="0"/>
              <a:ea typeface="ＭＳ Ｐゴシック" pitchFamily="34" charset="-128"/>
              <a:cs typeface="ＭＳ Ｐゴシック" pitchFamily="34" charset="-128"/>
            </a:endParaRPr>
          </a:p>
          <a:p>
            <a:r>
              <a:rPr lang="en-US" sz="2800" dirty="0" smtClean="0">
                <a:ea typeface="ＭＳ Ｐゴシック" pitchFamily="34" charset="-128"/>
                <a:cs typeface="ＭＳ Ｐゴシック" pitchFamily="34" charset="-128"/>
              </a:rPr>
              <a:t>Consultation approaches may provide intensive supports for new or in-service teachers. </a:t>
            </a:r>
            <a:endParaRPr lang="en-US" sz="1600" dirty="0" smtClean="0">
              <a:ea typeface="ＭＳ Ｐゴシック" pitchFamily="34" charset="-128"/>
              <a:cs typeface="ＭＳ Ｐゴシック" pitchFamily="34" charset="-128"/>
            </a:endParaRPr>
          </a:p>
          <a:p>
            <a:pPr>
              <a:buFontTx/>
              <a:buNone/>
            </a:pPr>
            <a:r>
              <a:rPr lang="en-US" sz="1600" dirty="0" smtClean="0">
                <a:ea typeface="ＭＳ Ｐゴシック" pitchFamily="34" charset="-128"/>
                <a:cs typeface="ＭＳ Ｐゴシック" pitchFamily="34" charset="-128"/>
              </a:rPr>
              <a:t>	</a:t>
            </a:r>
            <a:r>
              <a:rPr lang="en-US" sz="2000" dirty="0" smtClean="0">
                <a:solidFill>
                  <a:srgbClr val="7F7F7F"/>
                </a:solidFill>
                <a:ea typeface="ＭＳ Ｐゴシック" pitchFamily="34" charset="-128"/>
                <a:cs typeface="ＭＳ Ｐゴシック" pitchFamily="34" charset="-128"/>
              </a:rPr>
              <a:t>(</a:t>
            </a:r>
            <a:r>
              <a:rPr lang="en-US" sz="2000" dirty="0" err="1" smtClean="0">
                <a:solidFill>
                  <a:srgbClr val="7F7F7F"/>
                </a:solidFill>
                <a:ea typeface="ＭＳ Ｐゴシック" pitchFamily="34" charset="-128"/>
                <a:cs typeface="ＭＳ Ｐゴシック" pitchFamily="34" charset="-128"/>
              </a:rPr>
              <a:t>Briere</a:t>
            </a:r>
            <a:r>
              <a:rPr lang="en-US" sz="2000" dirty="0" smtClean="0">
                <a:solidFill>
                  <a:srgbClr val="7F7F7F"/>
                </a:solidFill>
                <a:ea typeface="ＭＳ Ｐゴシック" pitchFamily="34" charset="-128"/>
                <a:cs typeface="ＭＳ Ｐゴシック" pitchFamily="34" charset="-128"/>
              </a:rPr>
              <a:t>, Simonsen, Myers, &amp; </a:t>
            </a:r>
            <a:r>
              <a:rPr lang="en-US" sz="2000" dirty="0" err="1" smtClean="0">
                <a:solidFill>
                  <a:srgbClr val="7F7F7F"/>
                </a:solidFill>
                <a:ea typeface="ＭＳ Ｐゴシック" pitchFamily="34" charset="-128"/>
                <a:cs typeface="ＭＳ Ｐゴシック" pitchFamily="34" charset="-128"/>
              </a:rPr>
              <a:t>Sugai</a:t>
            </a:r>
            <a:r>
              <a:rPr lang="en-US" sz="2000" dirty="0" smtClean="0">
                <a:solidFill>
                  <a:srgbClr val="7F7F7F"/>
                </a:solidFill>
                <a:ea typeface="ＭＳ Ｐゴシック" pitchFamily="34" charset="-128"/>
                <a:cs typeface="ＭＳ Ｐゴシック" pitchFamily="34" charset="-128"/>
              </a:rPr>
              <a:t>, 2015; </a:t>
            </a:r>
            <a:r>
              <a:rPr lang="en-US" sz="2000" dirty="0" err="1" smtClean="0">
                <a:solidFill>
                  <a:srgbClr val="7F7F7F"/>
                </a:solidFill>
                <a:ea typeface="ＭＳ Ｐゴシック" pitchFamily="34" charset="-128"/>
                <a:cs typeface="ＭＳ Ｐゴシック" pitchFamily="34" charset="-128"/>
              </a:rPr>
              <a:t>MacSuga</a:t>
            </a:r>
            <a:r>
              <a:rPr lang="en-US" sz="2000" dirty="0" smtClean="0">
                <a:solidFill>
                  <a:srgbClr val="7F7F7F"/>
                </a:solidFill>
                <a:ea typeface="ＭＳ Ｐゴシック" pitchFamily="34" charset="-128"/>
                <a:cs typeface="ＭＳ Ｐゴシック" pitchFamily="34" charset="-128"/>
              </a:rPr>
              <a:t> &amp; Simonsen, 2011)</a:t>
            </a:r>
          </a:p>
          <a:p>
            <a:pPr>
              <a:buFontTx/>
              <a:buNone/>
            </a:pPr>
            <a:endParaRPr lang="en-US" sz="2800" dirty="0" smtClean="0">
              <a:solidFill>
                <a:srgbClr val="7F7F7F"/>
              </a:solidFill>
              <a:ea typeface="ＭＳ Ｐゴシック" pitchFamily="34" charset="-128"/>
              <a:cs typeface="ＭＳ Ｐゴシック" pitchFamily="34" charset="-128"/>
            </a:endParaRPr>
          </a:p>
          <a:p>
            <a:endParaRPr lang="en-US" sz="2800" dirty="0" smtClean="0">
              <a:ea typeface="ＭＳ Ｐゴシック" pitchFamily="34" charset="-128"/>
              <a:cs typeface="ＭＳ Ｐゴシック" pitchFamily="34" charset="-128"/>
            </a:endParaRPr>
          </a:p>
          <a:p>
            <a:pPr>
              <a:buFontTx/>
              <a:buNone/>
            </a:pPr>
            <a:endParaRPr lang="en-US" sz="2400" dirty="0" smtClean="0">
              <a:solidFill>
                <a:srgbClr val="7F7F7F"/>
              </a:solidFill>
              <a:ea typeface="ＭＳ Ｐゴシック" pitchFamily="34" charset="-128"/>
              <a:cs typeface="ＭＳ Ｐゴシック" pitchFamily="34" charset="-128"/>
            </a:endParaRPr>
          </a:p>
          <a:p>
            <a:pPr>
              <a:buFontTx/>
              <a:buNone/>
            </a:pPr>
            <a:endParaRPr lang="en-US" sz="2800" dirty="0" smtClean="0">
              <a:ea typeface="ＭＳ Ｐゴシック" pitchFamily="34" charset="-128"/>
              <a:cs typeface="ＭＳ Ｐゴシック" pitchFamily="34" charset="-128"/>
            </a:endParaRPr>
          </a:p>
          <a:p>
            <a:endParaRPr lang="en-US" sz="2800" dirty="0" smtClean="0">
              <a:latin typeface="Arial" pitchFamily="-1" charset="0"/>
              <a:ea typeface="ＭＳ Ｐゴシック" pitchFamily="34" charset="-128"/>
              <a:cs typeface="ＭＳ Ｐゴシック" pitchFamily="34" charset="-128"/>
            </a:endParaRPr>
          </a:p>
          <a:p>
            <a:pPr lvl="1"/>
            <a:endParaRPr lang="en-US" sz="900" b="1" dirty="0" smtClean="0">
              <a:solidFill>
                <a:srgbClr val="6B6BCF"/>
              </a:solidFill>
              <a:ea typeface="ＭＳ Ｐゴシック" pitchFamily="34" charset="-128"/>
              <a:cs typeface="ＭＳ Ｐゴシック" pitchFamily="34" charset="-128"/>
            </a:endParaRPr>
          </a:p>
          <a:p>
            <a:pPr lvl="1"/>
            <a:endParaRPr lang="en-US" sz="2400" dirty="0" smtClean="0">
              <a:solidFill>
                <a:srgbClr val="7575D1"/>
              </a:solidFill>
            </a:endParaRPr>
          </a:p>
          <a:p>
            <a:pPr lvl="1"/>
            <a:endParaRPr lang="en-US" dirty="0" smtClean="0"/>
          </a:p>
        </p:txBody>
      </p:sp>
      <p:sp>
        <p:nvSpPr>
          <p:cNvPr id="6" name="Rounded Rectangle 5"/>
          <p:cNvSpPr/>
          <p:nvPr/>
        </p:nvSpPr>
        <p:spPr>
          <a:xfrm>
            <a:off x="2133600" y="3657600"/>
            <a:ext cx="6553200" cy="3200400"/>
          </a:xfrm>
          <a:prstGeom prst="roundRect">
            <a:avLst/>
          </a:prstGeom>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marL="625475" lvl="1" indent="-168275">
              <a:defRPr/>
            </a:pPr>
            <a:r>
              <a:rPr lang="en-US" sz="2000" b="1" dirty="0" smtClean="0">
                <a:solidFill>
                  <a:srgbClr val="000000"/>
                </a:solidFill>
                <a:latin typeface="Arial" charset="0"/>
                <a:ea typeface="Arial" charset="0"/>
                <a:cs typeface="Arial" charset="0"/>
              </a:rPr>
              <a:t>Another Research </a:t>
            </a:r>
            <a:r>
              <a:rPr lang="en-US" sz="2000" b="1" dirty="0">
                <a:solidFill>
                  <a:srgbClr val="000000"/>
                </a:solidFill>
                <a:latin typeface="Arial" charset="0"/>
                <a:ea typeface="Arial" charset="0"/>
                <a:cs typeface="Arial" charset="0"/>
              </a:rPr>
              <a:t>Example…</a:t>
            </a:r>
          </a:p>
          <a:p>
            <a:pPr marL="625475" lvl="1" indent="-168275">
              <a:defRPr/>
            </a:pPr>
            <a:endParaRPr lang="en-US" sz="2000" dirty="0" smtClean="0">
              <a:solidFill>
                <a:schemeClr val="tx1"/>
              </a:solidFill>
              <a:latin typeface="Arial" charset="0"/>
              <a:ea typeface="Arial" charset="0"/>
              <a:cs typeface="Arial" charset="0"/>
            </a:endParaRPr>
          </a:p>
          <a:p>
            <a:pPr marL="625475" lvl="1" indent="-168275">
              <a:defRPr/>
            </a:pPr>
            <a:r>
              <a:rPr lang="en-US" sz="2000" dirty="0" smtClean="0">
                <a:solidFill>
                  <a:schemeClr val="tx1"/>
                </a:solidFill>
                <a:latin typeface="Arial" charset="0"/>
                <a:ea typeface="Arial" charset="0"/>
                <a:cs typeface="Arial" charset="0"/>
              </a:rPr>
              <a:t>	Don </a:t>
            </a:r>
            <a:r>
              <a:rPr lang="en-US" sz="2000" dirty="0" err="1">
                <a:solidFill>
                  <a:schemeClr val="tx1"/>
                </a:solidFill>
                <a:latin typeface="Arial" charset="0"/>
                <a:ea typeface="Arial" charset="0"/>
                <a:cs typeface="Arial" charset="0"/>
              </a:rPr>
              <a:t>Briere</a:t>
            </a:r>
            <a:r>
              <a:rPr lang="en-US" sz="2000" dirty="0">
                <a:solidFill>
                  <a:schemeClr val="tx1"/>
                </a:solidFill>
                <a:latin typeface="Arial" charset="0"/>
                <a:ea typeface="Arial" charset="0"/>
                <a:cs typeface="Arial" charset="0"/>
              </a:rPr>
              <a:t> explored the effects of within-school consultation (self-monitoring + structured weekly meetings) on the specific praise rates of 3 new (induction) elementary school teachers</a:t>
            </a:r>
            <a:endParaRPr lang="en-US" sz="2000"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1410400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srcRect/>
          <a:stretch>
            <a:fillRect/>
          </a:stretch>
        </p:blipFill>
        <p:spPr bwMode="auto">
          <a:xfrm>
            <a:off x="685800" y="279400"/>
            <a:ext cx="7848600" cy="6350000"/>
          </a:xfrm>
          <a:prstGeom prst="rect">
            <a:avLst/>
          </a:prstGeom>
          <a:solidFill>
            <a:schemeClr val="bg1"/>
          </a:solidFill>
          <a:ln w="9525">
            <a:noFill/>
            <a:miter lim="800000"/>
            <a:headEnd/>
            <a:tailEnd/>
          </a:ln>
        </p:spPr>
      </p:pic>
      <p:sp>
        <p:nvSpPr>
          <p:cNvPr id="44035" name="Title 18"/>
          <p:cNvSpPr>
            <a:spLocks noGrp="1"/>
          </p:cNvSpPr>
          <p:nvPr>
            <p:ph type="title"/>
          </p:nvPr>
        </p:nvSpPr>
        <p:spPr>
          <a:xfrm>
            <a:off x="685800" y="-121918"/>
            <a:ext cx="7848600" cy="655318"/>
          </a:xfrm>
          <a:solidFill>
            <a:schemeClr val="bg1"/>
          </a:solidFill>
        </p:spPr>
        <p:txBody>
          <a:bodyPr/>
          <a:lstStyle/>
          <a:p>
            <a:r>
              <a:rPr lang="en-US" sz="2400" dirty="0" smtClean="0">
                <a:ea typeface="ＭＳ Ｐゴシック" pitchFamily="34" charset="-128"/>
                <a:cs typeface="ＭＳ Ｐゴシック" pitchFamily="34" charset="-128"/>
              </a:rPr>
              <a:t>Teachers Specific Praise Rates Across Phases</a:t>
            </a:r>
          </a:p>
        </p:txBody>
      </p:sp>
      <p:pic>
        <p:nvPicPr>
          <p:cNvPr id="44036" name="Picture 9" descr="PBIS Logo"/>
          <p:cNvPicPr>
            <a:picLocks noChangeAspect="1" noChangeArrowheads="1"/>
          </p:cNvPicPr>
          <p:nvPr/>
        </p:nvPicPr>
        <p:blipFill>
          <a:blip r:embed="rId4"/>
          <a:srcRect/>
          <a:stretch>
            <a:fillRect/>
          </a:stretch>
        </p:blipFill>
        <p:spPr bwMode="auto">
          <a:xfrm>
            <a:off x="0" y="6511925"/>
            <a:ext cx="1219200" cy="346075"/>
          </a:xfrm>
          <a:prstGeom prst="rect">
            <a:avLst/>
          </a:prstGeom>
          <a:noFill/>
          <a:ln w="9525">
            <a:noFill/>
            <a:miter lim="800000"/>
            <a:headEnd/>
            <a:tailEnd/>
          </a:ln>
        </p:spPr>
      </p:pic>
      <p:sp>
        <p:nvSpPr>
          <p:cNvPr id="44037" name="Text Box 5"/>
          <p:cNvSpPr txBox="1">
            <a:spLocks noChangeArrowheads="1"/>
          </p:cNvSpPr>
          <p:nvPr/>
        </p:nvSpPr>
        <p:spPr bwMode="auto">
          <a:xfrm>
            <a:off x="2133600" y="6477000"/>
            <a:ext cx="7010400" cy="400050"/>
          </a:xfrm>
          <a:prstGeom prst="rect">
            <a:avLst/>
          </a:prstGeom>
          <a:noFill/>
          <a:ln w="9525">
            <a:noFill/>
            <a:miter lim="800000"/>
            <a:headEnd/>
            <a:tailEnd/>
          </a:ln>
        </p:spPr>
        <p:txBody>
          <a:bodyPr>
            <a:prstTxWarp prst="textNoShape">
              <a:avLst/>
            </a:prstTxWarp>
            <a:spAutoFit/>
          </a:bodyPr>
          <a:lstStyle/>
          <a:p>
            <a:pPr algn="r">
              <a:spcBef>
                <a:spcPct val="50000"/>
              </a:spcBef>
            </a:pPr>
            <a:r>
              <a:rPr lang="en-US" sz="2000" dirty="0">
                <a:solidFill>
                  <a:srgbClr val="7575D1"/>
                </a:solidFill>
                <a:latin typeface="Arial" charset="0"/>
                <a:ea typeface="Arial" charset="0"/>
                <a:cs typeface="Arial" charset="0"/>
              </a:rPr>
              <a:t>(</a:t>
            </a:r>
            <a:r>
              <a:rPr lang="en-US" sz="2000" dirty="0" err="1">
                <a:solidFill>
                  <a:srgbClr val="7575D1"/>
                </a:solidFill>
                <a:latin typeface="Arial" charset="0"/>
                <a:ea typeface="Arial" charset="0"/>
                <a:cs typeface="Arial" charset="0"/>
              </a:rPr>
              <a:t>Briere</a:t>
            </a:r>
            <a:r>
              <a:rPr lang="en-US" sz="2000" dirty="0">
                <a:solidFill>
                  <a:srgbClr val="7575D1"/>
                </a:solidFill>
                <a:latin typeface="Arial" charset="0"/>
                <a:ea typeface="Arial" charset="0"/>
                <a:cs typeface="Arial" charset="0"/>
              </a:rPr>
              <a:t>, Simonsen, Myers, &amp; </a:t>
            </a:r>
            <a:r>
              <a:rPr lang="en-US" sz="2000" dirty="0" err="1">
                <a:solidFill>
                  <a:srgbClr val="7575D1"/>
                </a:solidFill>
                <a:latin typeface="Arial" charset="0"/>
                <a:ea typeface="Arial" charset="0"/>
                <a:cs typeface="Arial" charset="0"/>
              </a:rPr>
              <a:t>Sugai</a:t>
            </a:r>
            <a:r>
              <a:rPr lang="en-US" sz="2000" dirty="0">
                <a:solidFill>
                  <a:srgbClr val="7575D1"/>
                </a:solidFill>
                <a:latin typeface="Arial" charset="0"/>
                <a:ea typeface="Arial" charset="0"/>
                <a:cs typeface="Arial" charset="0"/>
              </a:rPr>
              <a:t>, </a:t>
            </a:r>
            <a:r>
              <a:rPr lang="en-US" sz="2000" dirty="0" smtClean="0">
                <a:solidFill>
                  <a:srgbClr val="7575D1"/>
                </a:solidFill>
                <a:latin typeface="Arial" charset="0"/>
                <a:ea typeface="Arial" charset="0"/>
                <a:cs typeface="Arial" charset="0"/>
              </a:rPr>
              <a:t>2015)</a:t>
            </a:r>
            <a:endParaRPr lang="en-US" sz="2000" dirty="0">
              <a:solidFill>
                <a:srgbClr val="7575D1"/>
              </a:solidFill>
              <a:latin typeface="Arial" charset="0"/>
              <a:ea typeface="Arial" charset="0"/>
              <a:cs typeface="Arial" charset="0"/>
            </a:endParaRPr>
          </a:p>
        </p:txBody>
      </p:sp>
      <p:cxnSp>
        <p:nvCxnSpPr>
          <p:cNvPr id="6" name="Straight Arrow Connector 5"/>
          <p:cNvCxnSpPr/>
          <p:nvPr/>
        </p:nvCxnSpPr>
        <p:spPr>
          <a:xfrm flipV="1">
            <a:off x="1371600" y="2057400"/>
            <a:ext cx="12954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2743200" y="1371600"/>
            <a:ext cx="45720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7467600" y="1371600"/>
            <a:ext cx="6858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7467600" y="3124200"/>
            <a:ext cx="7620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467600" y="5410200"/>
            <a:ext cx="838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371600" y="4038600"/>
            <a:ext cx="2514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962400" y="3352800"/>
            <a:ext cx="3352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638800" y="5562600"/>
            <a:ext cx="1676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95400" y="6019800"/>
            <a:ext cx="4267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Rounded Rectangle 14"/>
          <p:cNvSpPr/>
          <p:nvPr/>
        </p:nvSpPr>
        <p:spPr>
          <a:xfrm>
            <a:off x="8229600" y="990600"/>
            <a:ext cx="914400" cy="6096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100% PND</a:t>
            </a:r>
            <a:endParaRPr lang="en-US" sz="2000" b="1" dirty="0">
              <a:solidFill>
                <a:schemeClr val="tx1"/>
              </a:solidFill>
              <a:latin typeface="Arial" charset="0"/>
              <a:ea typeface="Arial" charset="0"/>
              <a:cs typeface="Arial" charset="0"/>
            </a:endParaRPr>
          </a:p>
        </p:txBody>
      </p:sp>
      <p:sp>
        <p:nvSpPr>
          <p:cNvPr id="16" name="Rounded Rectangle 15"/>
          <p:cNvSpPr/>
          <p:nvPr/>
        </p:nvSpPr>
        <p:spPr>
          <a:xfrm>
            <a:off x="8229600" y="2895600"/>
            <a:ext cx="914400" cy="6096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75% PND</a:t>
            </a:r>
            <a:endParaRPr lang="en-US" sz="2000" b="1" dirty="0">
              <a:solidFill>
                <a:schemeClr val="tx1"/>
              </a:solidFill>
              <a:latin typeface="Arial" charset="0"/>
              <a:ea typeface="Arial" charset="0"/>
              <a:cs typeface="Arial" charset="0"/>
            </a:endParaRPr>
          </a:p>
        </p:txBody>
      </p:sp>
      <p:sp>
        <p:nvSpPr>
          <p:cNvPr id="17" name="Rounded Rectangle 16"/>
          <p:cNvSpPr/>
          <p:nvPr/>
        </p:nvSpPr>
        <p:spPr>
          <a:xfrm>
            <a:off x="8229600" y="4953000"/>
            <a:ext cx="914400" cy="6096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100% PND</a:t>
            </a:r>
            <a:endParaRPr lang="en-US" sz="2000" b="1" dirty="0">
              <a:solidFill>
                <a:schemeClr val="tx1"/>
              </a:solidFill>
              <a:latin typeface="Arial" charset="0"/>
              <a:ea typeface="Arial" charset="0"/>
              <a:cs typeface="Arial" charset="0"/>
            </a:endParaRPr>
          </a:p>
        </p:txBody>
      </p:sp>
      <p:sp>
        <p:nvSpPr>
          <p:cNvPr id="18" name="Rounded Rectangle 17"/>
          <p:cNvSpPr/>
          <p:nvPr/>
        </p:nvSpPr>
        <p:spPr>
          <a:xfrm>
            <a:off x="0" y="6282690"/>
            <a:ext cx="9144000" cy="6096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Percent of non-overlapping data (PND) suggests that the intervention was fairly effective (Jill) or very effective (Holly and Kim) for all teachers. </a:t>
            </a:r>
            <a:endParaRPr lang="en-US" sz="2000" b="1" dirty="0">
              <a:solidFill>
                <a:schemeClr val="tx1"/>
              </a:solidFill>
              <a:latin typeface="Arial" charset="0"/>
              <a:ea typeface="Arial" charset="0"/>
              <a:cs typeface="Arial" charset="0"/>
            </a:endParaRPr>
          </a:p>
        </p:txBody>
      </p:sp>
      <p:sp>
        <p:nvSpPr>
          <p:cNvPr id="19" name="Oval 18"/>
          <p:cNvSpPr/>
          <p:nvPr/>
        </p:nvSpPr>
        <p:spPr>
          <a:xfrm>
            <a:off x="1295400" y="3429000"/>
            <a:ext cx="304800" cy="304800"/>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852711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2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0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0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20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00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graphicFrame>
        <p:nvGraphicFramePr>
          <p:cNvPr id="4" name="D 1"/>
          <p:cNvGraphicFramePr/>
          <p:nvPr>
            <p:extLst/>
          </p:nvPr>
        </p:nvGraphicFramePr>
        <p:xfrm>
          <a:off x="0" y="685800"/>
          <a:ext cx="9144000" cy="581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7108" name="Text Box 5"/>
          <p:cNvSpPr txBox="1">
            <a:spLocks noChangeArrowheads="1"/>
          </p:cNvSpPr>
          <p:nvPr/>
        </p:nvSpPr>
        <p:spPr bwMode="auto">
          <a:xfrm>
            <a:off x="0" y="6488112"/>
            <a:ext cx="9144000" cy="369887"/>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dirty="0" smtClean="0">
                <a:solidFill>
                  <a:srgbClr val="7575D1"/>
                </a:solidFill>
                <a:latin typeface="Arial"/>
                <a:cs typeface="Arial"/>
              </a:rPr>
              <a:t>(adapted from Simonsen</a:t>
            </a:r>
            <a:r>
              <a:rPr lang="en-US" dirty="0">
                <a:solidFill>
                  <a:srgbClr val="7575D1"/>
                </a:solidFill>
                <a:latin typeface="Arial"/>
                <a:cs typeface="Arial"/>
              </a:rPr>
              <a:t>, </a:t>
            </a:r>
            <a:r>
              <a:rPr lang="en-US" dirty="0" err="1">
                <a:solidFill>
                  <a:srgbClr val="7575D1"/>
                </a:solidFill>
                <a:latin typeface="Arial"/>
                <a:cs typeface="Arial"/>
              </a:rPr>
              <a:t>MasSuga</a:t>
            </a:r>
            <a:r>
              <a:rPr lang="en-US" dirty="0">
                <a:solidFill>
                  <a:srgbClr val="7575D1"/>
                </a:solidFill>
                <a:latin typeface="Arial"/>
                <a:cs typeface="Arial"/>
              </a:rPr>
              <a:t>, </a:t>
            </a:r>
            <a:r>
              <a:rPr lang="en-US" dirty="0" err="1">
                <a:solidFill>
                  <a:srgbClr val="7575D1"/>
                </a:solidFill>
                <a:latin typeface="Arial"/>
                <a:cs typeface="Arial"/>
              </a:rPr>
              <a:t>Briere</a:t>
            </a:r>
            <a:r>
              <a:rPr lang="en-US" dirty="0">
                <a:solidFill>
                  <a:srgbClr val="7575D1"/>
                </a:solidFill>
                <a:latin typeface="Arial"/>
                <a:cs typeface="Arial"/>
              </a:rPr>
              <a:t>, Freeman, Myers, Scott, &amp; </a:t>
            </a:r>
            <a:r>
              <a:rPr lang="en-US" dirty="0" err="1">
                <a:solidFill>
                  <a:srgbClr val="7575D1"/>
                </a:solidFill>
                <a:latin typeface="Arial"/>
                <a:cs typeface="Arial"/>
              </a:rPr>
              <a:t>Sugai</a:t>
            </a:r>
            <a:r>
              <a:rPr lang="en-US" dirty="0">
                <a:solidFill>
                  <a:srgbClr val="7575D1"/>
                </a:solidFill>
                <a:latin typeface="Arial"/>
                <a:cs typeface="Arial"/>
              </a:rPr>
              <a:t>,</a:t>
            </a:r>
            <a:r>
              <a:rPr lang="en-US" dirty="0" smtClean="0">
                <a:solidFill>
                  <a:srgbClr val="7575D1"/>
                </a:solidFill>
                <a:latin typeface="Arial"/>
                <a:cs typeface="Arial"/>
              </a:rPr>
              <a:t> 2013)</a:t>
            </a:r>
            <a:endParaRPr lang="en-US" dirty="0">
              <a:solidFill>
                <a:srgbClr val="7575D1"/>
              </a:solidFill>
              <a:latin typeface="Arial"/>
              <a:cs typeface="Arial"/>
            </a:endParaRPr>
          </a:p>
        </p:txBody>
      </p:sp>
      <p:sp>
        <p:nvSpPr>
          <p:cNvPr id="47109" name="Title 4"/>
          <p:cNvSpPr>
            <a:spLocks noGrp="1"/>
          </p:cNvSpPr>
          <p:nvPr>
            <p:ph type="title"/>
          </p:nvPr>
        </p:nvSpPr>
        <p:spPr>
          <a:xfrm>
            <a:off x="-152400" y="0"/>
            <a:ext cx="9448800" cy="533400"/>
          </a:xfrm>
        </p:spPr>
        <p:txBody>
          <a:bodyPr/>
          <a:lstStyle/>
          <a:p>
            <a:r>
              <a:rPr lang="en-US" sz="2400" b="1" dirty="0" smtClean="0">
                <a:ea typeface="ＭＳ Ｐゴシック" pitchFamily="34" charset="-128"/>
              </a:rPr>
              <a:t>Multi-tiered Framework of Professional Development Support</a:t>
            </a:r>
          </a:p>
        </p:txBody>
      </p:sp>
      <p:sp>
        <p:nvSpPr>
          <p:cNvPr id="5" name="Oval 4"/>
          <p:cNvSpPr/>
          <p:nvPr/>
        </p:nvSpPr>
        <p:spPr>
          <a:xfrm>
            <a:off x="2611755" y="4571999"/>
            <a:ext cx="3920490" cy="1524000"/>
          </a:xfrm>
          <a:prstGeom prst="ellipse">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solidFill>
                  <a:srgbClr val="000000"/>
                </a:solidFill>
                <a:latin typeface="Arial"/>
                <a:cs typeface="Arial"/>
              </a:rPr>
              <a:t>Self-management, coaching, and/or mentoring  </a:t>
            </a:r>
            <a:r>
              <a:rPr lang="en-US" sz="2000" dirty="0" smtClean="0">
                <a:solidFill>
                  <a:srgbClr val="000000"/>
                </a:solidFill>
                <a:latin typeface="Arial"/>
                <a:cs typeface="Arial"/>
              </a:rPr>
              <a:t>may </a:t>
            </a:r>
            <a:r>
              <a:rPr lang="en-US" sz="2000" smtClean="0">
                <a:solidFill>
                  <a:srgbClr val="000000"/>
                </a:solidFill>
                <a:latin typeface="Arial"/>
                <a:cs typeface="Arial"/>
              </a:rPr>
              <a:t>be ways </a:t>
            </a:r>
            <a:r>
              <a:rPr lang="en-US" sz="2000" dirty="0" smtClean="0">
                <a:solidFill>
                  <a:srgbClr val="000000"/>
                </a:solidFill>
                <a:latin typeface="Arial"/>
                <a:cs typeface="Arial"/>
              </a:rPr>
              <a:t>to approach this!</a:t>
            </a:r>
            <a:endParaRPr lang="en-US" sz="2000" dirty="0">
              <a:solidFill>
                <a:srgbClr val="000000"/>
              </a:solidFill>
              <a:latin typeface="Arial"/>
              <a:cs typeface="Arial"/>
            </a:endParaRPr>
          </a:p>
        </p:txBody>
      </p:sp>
      <p:sp>
        <p:nvSpPr>
          <p:cNvPr id="6" name="Oval 5"/>
          <p:cNvSpPr/>
          <p:nvPr/>
        </p:nvSpPr>
        <p:spPr>
          <a:xfrm>
            <a:off x="2611755" y="4541519"/>
            <a:ext cx="3920490" cy="1524000"/>
          </a:xfrm>
          <a:prstGeom prst="ellipse">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0000"/>
                </a:solidFill>
                <a:latin typeface="Arial"/>
                <a:cs typeface="Arial"/>
              </a:rPr>
              <a:t>Peer Supports </a:t>
            </a:r>
            <a:r>
              <a:rPr lang="en-US" sz="2000" dirty="0" smtClean="0">
                <a:solidFill>
                  <a:srgbClr val="000000"/>
                </a:solidFill>
                <a:latin typeface="Arial"/>
                <a:cs typeface="Arial"/>
              </a:rPr>
              <a:t>may be ANOTHER way to approach this!</a:t>
            </a:r>
            <a:endParaRPr lang="en-US" sz="2000" dirty="0">
              <a:solidFill>
                <a:srgbClr val="000000"/>
              </a:solidFill>
              <a:latin typeface="Arial"/>
              <a:cs typeface="Arial"/>
            </a:endParaRPr>
          </a:p>
        </p:txBody>
      </p:sp>
      <p:sp>
        <p:nvSpPr>
          <p:cNvPr id="7" name="Rectangle 6"/>
          <p:cNvSpPr/>
          <p:nvPr/>
        </p:nvSpPr>
        <p:spPr>
          <a:xfrm>
            <a:off x="381000" y="533400"/>
            <a:ext cx="2443298" cy="584775"/>
          </a:xfrm>
          <a:prstGeom prst="rect">
            <a:avLst/>
          </a:prstGeom>
        </p:spPr>
        <p:txBody>
          <a:bodyPr wrap="none">
            <a:spAutoFit/>
          </a:bodyPr>
          <a:lstStyle/>
          <a:p>
            <a:r>
              <a:rPr lang="en-US" sz="3200" b="1"/>
              <a:t>EXAMPLES</a:t>
            </a:r>
            <a:endParaRPr lang="en-US" sz="3200"/>
          </a:p>
        </p:txBody>
      </p:sp>
    </p:spTree>
    <p:extLst>
      <p:ext uri="{BB962C8B-B14F-4D97-AF65-F5344CB8AC3E}">
        <p14:creationId xmlns:p14="http://schemas.microsoft.com/office/powerpoint/2010/main" val="211403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a:xfrm>
            <a:off x="304800" y="304800"/>
            <a:ext cx="8534400" cy="1295400"/>
          </a:xfrm>
          <a:solidFill>
            <a:schemeClr val="accent2">
              <a:lumMod val="20000"/>
              <a:lumOff val="80000"/>
            </a:schemeClr>
          </a:solidFill>
        </p:spPr>
        <p:txBody>
          <a:bodyPr/>
          <a:lstStyle/>
          <a:p>
            <a:pPr eaLnBrk="1" hangingPunct="1">
              <a:defRPr/>
            </a:pPr>
            <a:r>
              <a:rPr lang="en-US" sz="3200" b="1" dirty="0">
                <a:ea typeface="ＭＳ Ｐゴシック" pitchFamily="34" charset="-128"/>
                <a:cs typeface="ＭＳ Ｐゴシック" pitchFamily="34" charset="-128"/>
              </a:rPr>
              <a:t>We know a bit about what’s likely to work: </a:t>
            </a:r>
            <a:r>
              <a:rPr lang="en-US" sz="2400" i="1" dirty="0" smtClean="0">
                <a:ea typeface="ＭＳ Ｐゴシック" pitchFamily="34" charset="-128"/>
                <a:cs typeface="ＭＳ Ｐゴシック" pitchFamily="34" charset="-128"/>
              </a:rPr>
              <a:t>Empirically-supported practices </a:t>
            </a:r>
            <a:r>
              <a:rPr lang="en-US" sz="2400" i="1" dirty="0">
                <a:ea typeface="ＭＳ Ｐゴシック" pitchFamily="34" charset="-128"/>
                <a:cs typeface="ＭＳ Ｐゴシック" pitchFamily="34" charset="-128"/>
              </a:rPr>
              <a:t>in classroom management</a:t>
            </a:r>
            <a:endParaRPr lang="en-US" sz="3200" i="1" dirty="0">
              <a:ea typeface="ＭＳ Ｐゴシック" pitchFamily="34" charset="-128"/>
              <a:cs typeface="ＭＳ Ｐゴシック" pitchFamily="34" charset="-128"/>
            </a:endParaRPr>
          </a:p>
        </p:txBody>
      </p:sp>
      <p:sp>
        <p:nvSpPr>
          <p:cNvPr id="12292" name="Text Box 5"/>
          <p:cNvSpPr txBox="1">
            <a:spLocks noChangeArrowheads="1"/>
          </p:cNvSpPr>
          <p:nvPr/>
        </p:nvSpPr>
        <p:spPr bwMode="auto">
          <a:xfrm>
            <a:off x="2590800" y="6457950"/>
            <a:ext cx="6553200" cy="400050"/>
          </a:xfrm>
          <a:prstGeom prst="rect">
            <a:avLst/>
          </a:prstGeom>
          <a:noFill/>
          <a:ln w="9525">
            <a:noFill/>
            <a:miter lim="800000"/>
            <a:headEnd/>
            <a:tailEnd/>
          </a:ln>
        </p:spPr>
        <p:txBody>
          <a:bodyPr>
            <a:spAutoFit/>
          </a:bodyPr>
          <a:lstStyle/>
          <a:p>
            <a:pPr>
              <a:spcBef>
                <a:spcPct val="50000"/>
              </a:spcBef>
              <a:defRPr/>
            </a:pPr>
            <a:r>
              <a:rPr lang="en-US" sz="2000" dirty="0">
                <a:solidFill>
                  <a:schemeClr val="accent2">
                    <a:lumMod val="40000"/>
                    <a:lumOff val="60000"/>
                  </a:schemeClr>
                </a:solidFill>
                <a:latin typeface="Arial"/>
                <a:ea typeface="ＭＳ Ｐゴシック" pitchFamily="-111" charset="-128"/>
                <a:cs typeface="Arial"/>
              </a:rPr>
              <a:t>(Simonsen, Fairbanks, </a:t>
            </a:r>
            <a:r>
              <a:rPr lang="en-US" sz="2000" dirty="0" err="1">
                <a:solidFill>
                  <a:schemeClr val="accent2">
                    <a:lumMod val="40000"/>
                    <a:lumOff val="60000"/>
                  </a:schemeClr>
                </a:solidFill>
                <a:latin typeface="Arial"/>
                <a:ea typeface="ＭＳ Ｐゴシック" pitchFamily="-111" charset="-128"/>
                <a:cs typeface="Arial"/>
              </a:rPr>
              <a:t>Briesch</a:t>
            </a:r>
            <a:r>
              <a:rPr lang="en-US" sz="2000" dirty="0">
                <a:solidFill>
                  <a:schemeClr val="accent2">
                    <a:lumMod val="40000"/>
                    <a:lumOff val="60000"/>
                  </a:schemeClr>
                </a:solidFill>
                <a:latin typeface="Arial"/>
                <a:ea typeface="ＭＳ Ｐゴシック" pitchFamily="-111" charset="-128"/>
                <a:cs typeface="Arial"/>
              </a:rPr>
              <a:t>, Myers, &amp; Sugai, 2008)</a:t>
            </a:r>
          </a:p>
        </p:txBody>
      </p:sp>
      <p:sp>
        <p:nvSpPr>
          <p:cNvPr id="5" name="Rounded Rectangle 4"/>
          <p:cNvSpPr/>
          <p:nvPr/>
        </p:nvSpPr>
        <p:spPr>
          <a:xfrm>
            <a:off x="0" y="6248400"/>
            <a:ext cx="9144000" cy="685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latin typeface="Arial"/>
                <a:cs typeface="Arial"/>
              </a:rPr>
              <a:t>So we know what the “it” is.</a:t>
            </a:r>
            <a:endParaRPr lang="en-US" sz="2400" dirty="0">
              <a:latin typeface="Arial"/>
              <a:cs typeface="Arial"/>
            </a:endParaRPr>
          </a:p>
        </p:txBody>
      </p:sp>
      <p:pic>
        <p:nvPicPr>
          <p:cNvPr id="7" name="Content Placeholder 3"/>
          <p:cNvPicPr>
            <a:picLocks noGrp="1" noChangeAspect="1"/>
          </p:cNvPicPr>
          <p:nvPr>
            <p:ph idx="1"/>
          </p:nvPr>
        </p:nvPicPr>
        <p:blipFill>
          <a:blip r:embed="rId2"/>
          <a:srcRect t="14703" b="14703"/>
          <a:stretch>
            <a:fillRect/>
          </a:stretch>
        </p:blipFill>
        <p:spPr>
          <a:xfrm>
            <a:off x="1219200" y="1878263"/>
            <a:ext cx="7253485" cy="3989137"/>
          </a:xfrm>
        </p:spPr>
      </p:pic>
    </p:spTree>
    <p:extLst>
      <p:ext uri="{BB962C8B-B14F-4D97-AF65-F5344CB8AC3E}">
        <p14:creationId xmlns:p14="http://schemas.microsoft.com/office/powerpoint/2010/main" val="214506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marL="1150938" algn="l"/>
            <a:r>
              <a:rPr lang="en-US" sz="3200" dirty="0" smtClean="0">
                <a:solidFill>
                  <a:schemeClr val="accent6">
                    <a:lumMod val="75000"/>
                  </a:schemeClr>
                </a:solidFill>
              </a:rPr>
              <a:t>Complete Classroom Systems Assessment</a:t>
            </a:r>
            <a:endParaRPr lang="en-US" sz="3200" dirty="0">
              <a:solidFill>
                <a:schemeClr val="accent6">
                  <a:lumMod val="75000"/>
                </a:schemeClr>
              </a:solidFill>
            </a:endParaRPr>
          </a:p>
        </p:txBody>
      </p:sp>
      <p:sp>
        <p:nvSpPr>
          <p:cNvPr id="3" name="Content Placeholder 2"/>
          <p:cNvSpPr>
            <a:spLocks noGrp="1"/>
          </p:cNvSpPr>
          <p:nvPr>
            <p:ph idx="1"/>
          </p:nvPr>
        </p:nvSpPr>
        <p:spPr>
          <a:xfrm>
            <a:off x="457200" y="1600200"/>
            <a:ext cx="4495800" cy="4547680"/>
          </a:xfrm>
          <a:solidFill>
            <a:schemeClr val="bg1"/>
          </a:solidFill>
        </p:spPr>
        <p:txBody>
          <a:bodyPr/>
          <a:lstStyle/>
          <a:p>
            <a:endParaRPr lang="en-US" sz="2800" dirty="0" smtClean="0">
              <a:solidFill>
                <a:schemeClr val="accent6">
                  <a:lumMod val="75000"/>
                </a:schemeClr>
              </a:solidFill>
            </a:endParaRPr>
          </a:p>
          <a:p>
            <a:r>
              <a:rPr lang="en-US" sz="2800" dirty="0" smtClean="0">
                <a:solidFill>
                  <a:schemeClr val="accent6">
                    <a:lumMod val="75000"/>
                  </a:schemeClr>
                </a:solidFill>
              </a:rPr>
              <a:t>Complete </a:t>
            </a:r>
            <a:r>
              <a:rPr lang="en-US" sz="2800" dirty="0">
                <a:solidFill>
                  <a:schemeClr val="accent6">
                    <a:lumMod val="75000"/>
                  </a:schemeClr>
                </a:solidFill>
              </a:rPr>
              <a:t>checklist for your own </a:t>
            </a:r>
            <a:r>
              <a:rPr lang="en-US" sz="2800" dirty="0" smtClean="0">
                <a:solidFill>
                  <a:schemeClr val="accent6">
                    <a:lumMod val="75000"/>
                  </a:schemeClr>
                </a:solidFill>
              </a:rPr>
              <a:t>school or </a:t>
            </a:r>
            <a:r>
              <a:rPr lang="en-US" sz="2800" dirty="0">
                <a:solidFill>
                  <a:schemeClr val="accent6">
                    <a:lumMod val="75000"/>
                  </a:schemeClr>
                </a:solidFill>
              </a:rPr>
              <a:t>a </a:t>
            </a:r>
            <a:r>
              <a:rPr lang="en-US" sz="2800" dirty="0" smtClean="0">
                <a:solidFill>
                  <a:schemeClr val="accent6">
                    <a:lumMod val="75000"/>
                  </a:schemeClr>
                </a:solidFill>
              </a:rPr>
              <a:t>school with </a:t>
            </a:r>
            <a:r>
              <a:rPr lang="en-US" sz="2800" dirty="0">
                <a:solidFill>
                  <a:schemeClr val="accent6">
                    <a:lumMod val="75000"/>
                  </a:schemeClr>
                </a:solidFill>
              </a:rPr>
              <a:t>which you are familiar.</a:t>
            </a:r>
          </a:p>
          <a:p>
            <a:endParaRPr lang="en-US" sz="2800" dirty="0">
              <a:solidFill>
                <a:schemeClr val="accent6">
                  <a:lumMod val="75000"/>
                </a:schemeClr>
              </a:solidFill>
            </a:endParaRPr>
          </a:p>
          <a:p>
            <a:r>
              <a:rPr lang="en-US" sz="2800" dirty="0">
                <a:solidFill>
                  <a:schemeClr val="accent6">
                    <a:lumMod val="75000"/>
                  </a:schemeClr>
                </a:solidFill>
              </a:rPr>
              <a:t>Identify and be ready to discuss areas for support.</a:t>
            </a:r>
          </a:p>
          <a:p>
            <a:endParaRPr lang="en-US" sz="2800" dirty="0">
              <a:solidFill>
                <a:schemeClr val="accent6">
                  <a:lumMod val="75000"/>
                </a:schemeClr>
              </a:solidFill>
            </a:endParaRPr>
          </a:p>
        </p:txBody>
      </p:sp>
      <p:pic>
        <p:nvPicPr>
          <p:cNvPr id="4" name="Picture 3"/>
          <p:cNvPicPr>
            <a:picLocks noChangeAspect="1"/>
          </p:cNvPicPr>
          <p:nvPr/>
        </p:nvPicPr>
        <p:blipFill>
          <a:blip r:embed="rId2"/>
          <a:stretch>
            <a:fillRect/>
          </a:stretch>
        </p:blipFill>
        <p:spPr>
          <a:xfrm>
            <a:off x="457200" y="274638"/>
            <a:ext cx="1021080" cy="1116064"/>
          </a:xfrm>
          <a:prstGeom prst="rect">
            <a:avLst/>
          </a:prstGeom>
        </p:spPr>
      </p:pic>
      <p:pic>
        <p:nvPicPr>
          <p:cNvPr id="5" name="Picture 4"/>
          <p:cNvPicPr>
            <a:picLocks noChangeAspect="1"/>
          </p:cNvPicPr>
          <p:nvPr/>
        </p:nvPicPr>
        <p:blipFill>
          <a:blip r:embed="rId3"/>
          <a:stretch>
            <a:fillRect/>
          </a:stretch>
        </p:blipFill>
        <p:spPr>
          <a:xfrm>
            <a:off x="5166360" y="1600200"/>
            <a:ext cx="3520440" cy="4547681"/>
          </a:xfrm>
          <a:prstGeom prst="rect">
            <a:avLst/>
          </a:prstGeom>
        </p:spPr>
      </p:pic>
    </p:spTree>
    <p:extLst>
      <p:ext uri="{BB962C8B-B14F-4D97-AF65-F5344CB8AC3E}">
        <p14:creationId xmlns:p14="http://schemas.microsoft.com/office/powerpoint/2010/main" val="12815021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solidFill>
            <a:schemeClr val="accent6">
              <a:lumMod val="40000"/>
              <a:lumOff val="60000"/>
            </a:schemeClr>
          </a:solidFill>
        </p:spPr>
        <p:txBody>
          <a:bodyPr/>
          <a:lstStyle/>
          <a:p>
            <a:pPr eaLnBrk="1" hangingPunct="1">
              <a:defRPr/>
            </a:pPr>
            <a:r>
              <a:rPr lang="en-US" sz="4000" b="1" dirty="0" smtClean="0"/>
              <a:t>Now, turning our attention to supporting teachers.</a:t>
            </a:r>
          </a:p>
        </p:txBody>
      </p:sp>
      <p:sp>
        <p:nvSpPr>
          <p:cNvPr id="18435" name="Rectangle 3"/>
          <p:cNvSpPr>
            <a:spLocks noGrp="1" noChangeArrowheads="1"/>
          </p:cNvSpPr>
          <p:nvPr>
            <p:ph type="body" idx="1"/>
          </p:nvPr>
        </p:nvSpPr>
        <p:spPr/>
        <p:txBody>
          <a:bodyPr/>
          <a:lstStyle/>
          <a:p>
            <a:pPr>
              <a:spcAft>
                <a:spcPts val="2400"/>
              </a:spcAft>
              <a:buNone/>
            </a:pPr>
            <a:r>
              <a:rPr lang="en-US" sz="2200" dirty="0" smtClean="0">
                <a:ea typeface="ＭＳ Ｐゴシック" pitchFamily="34" charset="-128"/>
                <a:cs typeface="ＭＳ Ｐゴシック" pitchFamily="34" charset="-128"/>
              </a:rPr>
              <a:t>As a result of attending this training, you will be able to </a:t>
            </a:r>
          </a:p>
          <a:p>
            <a:pPr>
              <a:spcAft>
                <a:spcPts val="2400"/>
              </a:spcAft>
            </a:pPr>
            <a:r>
              <a:rPr lang="en-US" sz="2200" b="1" i="1" dirty="0">
                <a:solidFill>
                  <a:schemeClr val="accent2">
                    <a:lumMod val="60000"/>
                    <a:lumOff val="40000"/>
                  </a:schemeClr>
                </a:solidFill>
              </a:rPr>
              <a:t>Present</a:t>
            </a:r>
            <a:r>
              <a:rPr lang="en-US" sz="2200" dirty="0"/>
              <a:t> the </a:t>
            </a:r>
            <a:r>
              <a:rPr lang="en-US" sz="2200" b="1" dirty="0"/>
              <a:t>context</a:t>
            </a:r>
            <a:r>
              <a:rPr lang="en-US" sz="2200" dirty="0"/>
              <a:t> in which positive classroom behavioral support (PCBS) practices are implemented.</a:t>
            </a:r>
          </a:p>
          <a:p>
            <a:pPr lvl="0">
              <a:spcAft>
                <a:spcPts val="2400"/>
              </a:spcAft>
            </a:pPr>
            <a:r>
              <a:rPr lang="en-US" sz="2200" b="1" i="1" dirty="0">
                <a:solidFill>
                  <a:schemeClr val="accent2">
                    <a:lumMod val="60000"/>
                    <a:lumOff val="40000"/>
                  </a:schemeClr>
                </a:solidFill>
              </a:rPr>
              <a:t>Train</a:t>
            </a:r>
            <a:r>
              <a:rPr lang="en-US" sz="2200" dirty="0">
                <a:solidFill>
                  <a:schemeClr val="accent2">
                    <a:lumMod val="60000"/>
                    <a:lumOff val="40000"/>
                  </a:schemeClr>
                </a:solidFill>
              </a:rPr>
              <a:t> </a:t>
            </a:r>
            <a:r>
              <a:rPr lang="en-US" sz="2200" dirty="0"/>
              <a:t>critical positive classroom behavior support (PCBS) </a:t>
            </a:r>
            <a:r>
              <a:rPr lang="en-US" sz="2200" b="1" dirty="0"/>
              <a:t>practices</a:t>
            </a:r>
            <a:r>
              <a:rPr lang="en-US" sz="2200" dirty="0"/>
              <a:t>.</a:t>
            </a:r>
          </a:p>
          <a:p>
            <a:pPr>
              <a:spcAft>
                <a:spcPts val="2400"/>
              </a:spcAft>
            </a:pPr>
            <a:r>
              <a:rPr lang="en-US" sz="2200" b="1" i="1" dirty="0">
                <a:solidFill>
                  <a:schemeClr val="accent2">
                    <a:lumMod val="60000"/>
                    <a:lumOff val="40000"/>
                  </a:schemeClr>
                </a:solidFill>
              </a:rPr>
              <a:t>Implement</a:t>
            </a:r>
            <a:r>
              <a:rPr lang="en-US" sz="2200" dirty="0">
                <a:solidFill>
                  <a:schemeClr val="accent2">
                    <a:lumMod val="60000"/>
                    <a:lumOff val="40000"/>
                  </a:schemeClr>
                </a:solidFill>
              </a:rPr>
              <a:t> </a:t>
            </a:r>
            <a:r>
              <a:rPr lang="en-US" sz="2200" dirty="0"/>
              <a:t>the key elements of effective </a:t>
            </a:r>
            <a:r>
              <a:rPr lang="en-US" sz="2200" b="1" dirty="0"/>
              <a:t>systems</a:t>
            </a:r>
            <a:r>
              <a:rPr lang="en-US" sz="2200" dirty="0"/>
              <a:t> to support teachers’ implementation of practices. </a:t>
            </a:r>
            <a:endParaRPr lang="en-US" sz="2200" i="1" dirty="0"/>
          </a:p>
          <a:p>
            <a:pPr>
              <a:spcAft>
                <a:spcPts val="2400"/>
              </a:spcAft>
            </a:pPr>
            <a:r>
              <a:rPr lang="en-US" sz="2200" b="1" i="1" dirty="0" smtClean="0">
                <a:solidFill>
                  <a:schemeClr val="accent2">
                    <a:lumMod val="60000"/>
                    <a:lumOff val="40000"/>
                  </a:schemeClr>
                </a:solidFill>
              </a:rPr>
              <a:t>Develop </a:t>
            </a:r>
            <a:r>
              <a:rPr lang="en-US" sz="2200" dirty="0"/>
              <a:t>an </a:t>
            </a:r>
            <a:r>
              <a:rPr lang="en-US" sz="2200" b="1" dirty="0"/>
              <a:t>action plan </a:t>
            </a:r>
            <a:r>
              <a:rPr lang="en-US" sz="2200" dirty="0"/>
              <a:t>to support your implementation of VT Classroom Behavior Practice Coaching Model.</a:t>
            </a:r>
            <a:endParaRPr lang="en-US" sz="2200" dirty="0"/>
          </a:p>
        </p:txBody>
      </p:sp>
      <p:sp>
        <p:nvSpPr>
          <p:cNvPr id="5" name="Right Arrow 4"/>
          <p:cNvSpPr/>
          <p:nvPr/>
        </p:nvSpPr>
        <p:spPr bwMode="auto">
          <a:xfrm>
            <a:off x="0" y="5410200"/>
            <a:ext cx="914400" cy="838200"/>
          </a:xfrm>
          <a:prstGeom prst="rightArrow">
            <a:avLst>
              <a:gd name="adj1" fmla="val 50000"/>
              <a:gd name="adj2" fmla="val 24545"/>
            </a:avLst>
          </a:prstGeom>
          <a:solidFill>
            <a:schemeClr val="accent2"/>
          </a:solidFill>
          <a:ln w="9525" cap="flat" cmpd="sng" algn="ctr">
            <a:solidFill>
              <a:schemeClr val="tx1"/>
            </a:solidFill>
            <a:prstDash val="solid"/>
            <a:round/>
            <a:headEnd type="none" w="med" len="med"/>
            <a:tailEnd type="none" w="med" len="med"/>
          </a:ln>
          <a:effectLst/>
        </p:spPr>
        <p:txBody>
          <a:bodyPr anchor="ctr"/>
          <a:lstStyle/>
          <a:p>
            <a:pPr>
              <a:defRPr/>
            </a:pPr>
            <a:r>
              <a:rPr lang="en-US" sz="1100" dirty="0" smtClean="0">
                <a:solidFill>
                  <a:srgbClr val="FFFFFF"/>
                </a:solidFill>
                <a:latin typeface="Arial" charset="0"/>
                <a:ea typeface=""/>
                <a:cs typeface=""/>
              </a:rPr>
              <a:t>FOUCS</a:t>
            </a:r>
            <a:endParaRPr lang="en-US" sz="1000" dirty="0">
              <a:solidFill>
                <a:srgbClr val="FFFFFF"/>
              </a:solidFill>
              <a:latin typeface="Arial" charset="0"/>
              <a:ea typeface=""/>
              <a:cs typeface=""/>
            </a:endParaRPr>
          </a:p>
        </p:txBody>
      </p:sp>
    </p:spTree>
    <p:extLst>
      <p:ext uri="{BB962C8B-B14F-4D97-AF65-F5344CB8AC3E}">
        <p14:creationId xmlns:p14="http://schemas.microsoft.com/office/powerpoint/2010/main" val="102301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marL="1209675" algn="l"/>
            <a:r>
              <a:rPr lang="en-US" sz="2800" smtClean="0">
                <a:solidFill>
                  <a:schemeClr val="accent6">
                    <a:lumMod val="75000"/>
                  </a:schemeClr>
                </a:solidFill>
              </a:rPr>
              <a:t>Draft </a:t>
            </a:r>
            <a:r>
              <a:rPr lang="en-US" sz="2800">
                <a:solidFill>
                  <a:schemeClr val="accent6">
                    <a:lumMod val="75000"/>
                  </a:schemeClr>
                </a:solidFill>
              </a:rPr>
              <a:t>Action </a:t>
            </a:r>
            <a:r>
              <a:rPr lang="en-US" sz="2800" smtClean="0">
                <a:solidFill>
                  <a:schemeClr val="accent6">
                    <a:lumMod val="75000"/>
                  </a:schemeClr>
                </a:solidFill>
              </a:rPr>
              <a:t>Plan to Support</a:t>
            </a:r>
            <a:r>
              <a:rPr lang="en-US" sz="2800">
                <a:solidFill>
                  <a:schemeClr val="accent6">
                    <a:lumMod val="75000"/>
                  </a:schemeClr>
                </a:solidFill>
              </a:rPr>
              <a:t/>
            </a:r>
            <a:br>
              <a:rPr lang="en-US" sz="2800">
                <a:solidFill>
                  <a:schemeClr val="accent6">
                    <a:lumMod val="75000"/>
                  </a:schemeClr>
                </a:solidFill>
              </a:rPr>
            </a:br>
            <a:r>
              <a:rPr lang="en-US" sz="2800" smtClean="0">
                <a:solidFill>
                  <a:schemeClr val="accent6">
                    <a:lumMod val="75000"/>
                  </a:schemeClr>
                </a:solidFill>
              </a:rPr>
              <a:t>Classroom Behavior Practice</a:t>
            </a:r>
            <a:endParaRPr lang="en-US" sz="2800" dirty="0">
              <a:solidFill>
                <a:schemeClr val="accent6">
                  <a:lumMod val="75000"/>
                </a:schemeClr>
              </a:solidFill>
            </a:endParaRPr>
          </a:p>
        </p:txBody>
      </p:sp>
      <p:sp>
        <p:nvSpPr>
          <p:cNvPr id="3" name="Content Placeholder 2"/>
          <p:cNvSpPr>
            <a:spLocks noGrp="1"/>
          </p:cNvSpPr>
          <p:nvPr>
            <p:ph idx="1"/>
          </p:nvPr>
        </p:nvSpPr>
        <p:spPr>
          <a:xfrm>
            <a:off x="457200" y="1600200"/>
            <a:ext cx="4724400" cy="4953000"/>
          </a:xfrm>
          <a:solidFill>
            <a:schemeClr val="bg1"/>
          </a:solidFill>
        </p:spPr>
        <p:txBody>
          <a:bodyPr/>
          <a:lstStyle/>
          <a:p>
            <a:endParaRPr lang="en-US" sz="1000" dirty="0">
              <a:solidFill>
                <a:schemeClr val="accent6">
                  <a:lumMod val="75000"/>
                </a:schemeClr>
              </a:solidFill>
            </a:endParaRPr>
          </a:p>
          <a:p>
            <a:r>
              <a:rPr lang="en-US" sz="2200" dirty="0" smtClean="0">
                <a:solidFill>
                  <a:schemeClr val="accent6">
                    <a:lumMod val="75000"/>
                  </a:schemeClr>
                </a:solidFill>
              </a:rPr>
              <a:t>Begin to draft strategies that you will put in place to support ALL educators (add to your school’s action plan or used provided template).</a:t>
            </a:r>
          </a:p>
          <a:p>
            <a:endParaRPr lang="en-US" sz="1000" dirty="0">
              <a:solidFill>
                <a:schemeClr val="accent6">
                  <a:lumMod val="75000"/>
                </a:schemeClr>
              </a:solidFill>
            </a:endParaRPr>
          </a:p>
          <a:p>
            <a:r>
              <a:rPr lang="en-US" sz="2200" dirty="0" smtClean="0">
                <a:solidFill>
                  <a:schemeClr val="accent6">
                    <a:lumMod val="75000"/>
                  </a:schemeClr>
                </a:solidFill>
              </a:rPr>
              <a:t>Consider ALL elements of the systems framework (see your self assessment of </a:t>
            </a:r>
            <a:r>
              <a:rPr lang="en-US" sz="2200" dirty="0" smtClean="0">
                <a:solidFill>
                  <a:schemeClr val="accent6">
                    <a:lumMod val="75000"/>
                  </a:schemeClr>
                </a:solidFill>
              </a:rPr>
              <a:t>systems and notes from earlier).</a:t>
            </a:r>
            <a:endParaRPr lang="en-US" sz="2200" dirty="0" smtClean="0">
              <a:solidFill>
                <a:schemeClr val="accent6">
                  <a:lumMod val="75000"/>
                </a:schemeClr>
              </a:solidFill>
            </a:endParaRPr>
          </a:p>
          <a:p>
            <a:endParaRPr lang="en-US" sz="1000" dirty="0" smtClean="0">
              <a:solidFill>
                <a:schemeClr val="accent6">
                  <a:lumMod val="75000"/>
                </a:schemeClr>
              </a:solidFill>
            </a:endParaRPr>
          </a:p>
          <a:p>
            <a:r>
              <a:rPr lang="en-US" sz="2200" dirty="0" smtClean="0">
                <a:solidFill>
                  <a:schemeClr val="accent6">
                    <a:lumMod val="75000"/>
                  </a:schemeClr>
                </a:solidFill>
              </a:rPr>
              <a:t>This should be developed with your team, so you’re just identifying potential </a:t>
            </a:r>
            <a:r>
              <a:rPr lang="en-US" sz="2200" dirty="0" smtClean="0">
                <a:solidFill>
                  <a:schemeClr val="accent6">
                    <a:lumMod val="75000"/>
                  </a:schemeClr>
                </a:solidFill>
              </a:rPr>
              <a:t>actions.</a:t>
            </a:r>
            <a:endParaRPr lang="en-US" sz="2200" dirty="0" smtClean="0">
              <a:solidFill>
                <a:schemeClr val="accent6">
                  <a:lumMod val="75000"/>
                </a:schemeClr>
              </a:solidFill>
            </a:endParaRPr>
          </a:p>
          <a:p>
            <a:endParaRPr lang="en-US" sz="2400" dirty="0">
              <a:solidFill>
                <a:schemeClr val="accent6">
                  <a:lumMod val="75000"/>
                </a:schemeClr>
              </a:solidFill>
            </a:endParaRPr>
          </a:p>
        </p:txBody>
      </p:sp>
      <p:pic>
        <p:nvPicPr>
          <p:cNvPr id="5" name="Picture 4"/>
          <p:cNvPicPr>
            <a:picLocks noChangeAspect="1"/>
          </p:cNvPicPr>
          <p:nvPr/>
        </p:nvPicPr>
        <p:blipFill>
          <a:blip r:embed="rId2"/>
          <a:stretch>
            <a:fillRect/>
          </a:stretch>
        </p:blipFill>
        <p:spPr>
          <a:xfrm>
            <a:off x="457200" y="274638"/>
            <a:ext cx="1021080" cy="1116064"/>
          </a:xfrm>
          <a:prstGeom prst="rect">
            <a:avLst/>
          </a:prstGeom>
        </p:spPr>
      </p:pic>
      <p:pic>
        <p:nvPicPr>
          <p:cNvPr id="6" name="Picture 5"/>
          <p:cNvPicPr>
            <a:picLocks noChangeAspect="1"/>
          </p:cNvPicPr>
          <p:nvPr/>
        </p:nvPicPr>
        <p:blipFill>
          <a:blip r:embed="rId3"/>
          <a:stretch>
            <a:fillRect/>
          </a:stretch>
        </p:blipFill>
        <p:spPr>
          <a:xfrm>
            <a:off x="5333016" y="1600200"/>
            <a:ext cx="3353784" cy="4953000"/>
          </a:xfrm>
          <a:prstGeom prst="rect">
            <a:avLst/>
          </a:prstGeom>
        </p:spPr>
      </p:pic>
    </p:spTree>
    <p:extLst>
      <p:ext uri="{BB962C8B-B14F-4D97-AF65-F5344CB8AC3E}">
        <p14:creationId xmlns:p14="http://schemas.microsoft.com/office/powerpoint/2010/main" val="5771554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solidFill>
            <a:schemeClr val="accent6">
              <a:lumMod val="40000"/>
              <a:lumOff val="60000"/>
            </a:schemeClr>
          </a:solidFill>
        </p:spPr>
        <p:txBody>
          <a:bodyPr/>
          <a:lstStyle/>
          <a:p>
            <a:pPr eaLnBrk="1" hangingPunct="1">
              <a:defRPr/>
            </a:pPr>
            <a:r>
              <a:rPr lang="en-US" sz="4000" b="1" dirty="0" smtClean="0"/>
              <a:t>Quick Recap</a:t>
            </a:r>
          </a:p>
        </p:txBody>
      </p:sp>
      <p:sp>
        <p:nvSpPr>
          <p:cNvPr id="18435" name="Rectangle 3"/>
          <p:cNvSpPr>
            <a:spLocks noGrp="1" noChangeArrowheads="1"/>
          </p:cNvSpPr>
          <p:nvPr>
            <p:ph type="body" idx="1"/>
          </p:nvPr>
        </p:nvSpPr>
        <p:spPr/>
        <p:txBody>
          <a:bodyPr/>
          <a:lstStyle/>
          <a:p>
            <a:pPr>
              <a:spcAft>
                <a:spcPts val="2400"/>
              </a:spcAft>
              <a:buNone/>
            </a:pPr>
            <a:r>
              <a:rPr lang="en-US" sz="2000" dirty="0" smtClean="0">
                <a:ea typeface="ＭＳ Ｐゴシック" pitchFamily="34" charset="-128"/>
                <a:cs typeface="ＭＳ Ｐゴシック" pitchFamily="34" charset="-128"/>
              </a:rPr>
              <a:t>As a result of attending this training, you should now be able to: </a:t>
            </a:r>
          </a:p>
          <a:p>
            <a:pPr>
              <a:spcAft>
                <a:spcPts val="2400"/>
              </a:spcAft>
            </a:pPr>
            <a:r>
              <a:rPr lang="en-US" sz="2000" b="1" i="1" dirty="0">
                <a:solidFill>
                  <a:schemeClr val="accent2">
                    <a:lumMod val="60000"/>
                    <a:lumOff val="40000"/>
                  </a:schemeClr>
                </a:solidFill>
              </a:rPr>
              <a:t>Present</a:t>
            </a:r>
            <a:r>
              <a:rPr lang="en-US" sz="2000" dirty="0"/>
              <a:t> the </a:t>
            </a:r>
            <a:r>
              <a:rPr lang="en-US" sz="2000" b="1" dirty="0"/>
              <a:t>context</a:t>
            </a:r>
            <a:r>
              <a:rPr lang="en-US" sz="2000" dirty="0"/>
              <a:t> in which positive classroom behavioral support (PCBS) practices are implemented.</a:t>
            </a:r>
          </a:p>
          <a:p>
            <a:pPr lvl="0">
              <a:spcAft>
                <a:spcPts val="2400"/>
              </a:spcAft>
            </a:pPr>
            <a:r>
              <a:rPr lang="en-US" sz="2000" b="1" i="1" dirty="0">
                <a:solidFill>
                  <a:schemeClr val="accent2">
                    <a:lumMod val="60000"/>
                    <a:lumOff val="40000"/>
                  </a:schemeClr>
                </a:solidFill>
              </a:rPr>
              <a:t>Train</a:t>
            </a:r>
            <a:r>
              <a:rPr lang="en-US" sz="2000" dirty="0">
                <a:solidFill>
                  <a:schemeClr val="accent2">
                    <a:lumMod val="60000"/>
                    <a:lumOff val="40000"/>
                  </a:schemeClr>
                </a:solidFill>
              </a:rPr>
              <a:t> </a:t>
            </a:r>
            <a:r>
              <a:rPr lang="en-US" sz="2000" dirty="0"/>
              <a:t>critical positive classroom behavior support (PCBS) </a:t>
            </a:r>
            <a:r>
              <a:rPr lang="en-US" sz="2000" b="1" dirty="0"/>
              <a:t>practices</a:t>
            </a:r>
            <a:r>
              <a:rPr lang="en-US" sz="2000" dirty="0"/>
              <a:t>.</a:t>
            </a:r>
          </a:p>
          <a:p>
            <a:pPr>
              <a:spcAft>
                <a:spcPts val="2400"/>
              </a:spcAft>
            </a:pPr>
            <a:r>
              <a:rPr lang="en-US" sz="2000" b="1" i="1" dirty="0">
                <a:solidFill>
                  <a:schemeClr val="accent2">
                    <a:lumMod val="60000"/>
                    <a:lumOff val="40000"/>
                  </a:schemeClr>
                </a:solidFill>
              </a:rPr>
              <a:t>Implement</a:t>
            </a:r>
            <a:r>
              <a:rPr lang="en-US" sz="2000" dirty="0">
                <a:solidFill>
                  <a:schemeClr val="accent2">
                    <a:lumMod val="60000"/>
                    <a:lumOff val="40000"/>
                  </a:schemeClr>
                </a:solidFill>
              </a:rPr>
              <a:t> </a:t>
            </a:r>
            <a:r>
              <a:rPr lang="en-US" sz="2000" dirty="0"/>
              <a:t>the key elements of effective </a:t>
            </a:r>
            <a:r>
              <a:rPr lang="en-US" sz="2000" b="1" dirty="0"/>
              <a:t>systems</a:t>
            </a:r>
            <a:r>
              <a:rPr lang="en-US" sz="2000" dirty="0"/>
              <a:t> to support teachers’ implementation of practices. </a:t>
            </a:r>
            <a:endParaRPr lang="en-US" sz="2000" i="1" dirty="0"/>
          </a:p>
          <a:p>
            <a:pPr>
              <a:spcAft>
                <a:spcPts val="2400"/>
              </a:spcAft>
            </a:pPr>
            <a:r>
              <a:rPr lang="en-US" sz="2000" b="1" i="1" dirty="0" smtClean="0">
                <a:solidFill>
                  <a:schemeClr val="accent2">
                    <a:lumMod val="60000"/>
                    <a:lumOff val="40000"/>
                  </a:schemeClr>
                </a:solidFill>
              </a:rPr>
              <a:t>Develop </a:t>
            </a:r>
            <a:r>
              <a:rPr lang="en-US" sz="2000" dirty="0"/>
              <a:t>an </a:t>
            </a:r>
            <a:r>
              <a:rPr lang="en-US" sz="2000" b="1" dirty="0"/>
              <a:t>action plan </a:t>
            </a:r>
            <a:r>
              <a:rPr lang="en-US" sz="2000" dirty="0"/>
              <a:t>to support your implementation of VT Classroom Behavior Practice Coaching Model.</a:t>
            </a:r>
            <a:endParaRPr lang="en-US" sz="2000" dirty="0"/>
          </a:p>
        </p:txBody>
      </p:sp>
    </p:spTree>
    <p:extLst>
      <p:ext uri="{BB962C8B-B14F-4D97-AF65-F5344CB8AC3E}">
        <p14:creationId xmlns:p14="http://schemas.microsoft.com/office/powerpoint/2010/main" val="8730970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
          <p:cNvGrpSpPr/>
          <p:nvPr/>
        </p:nvGrpSpPr>
        <p:grpSpPr>
          <a:xfrm>
            <a:off x="1447800" y="4572000"/>
            <a:ext cx="7099919" cy="990600"/>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70443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400" kern="1200" dirty="0" smtClean="0">
                  <a:latin typeface="Arial"/>
                  <a:cs typeface="Arial"/>
                </a:rPr>
                <a:t>Do data indicate that students are still engaging in </a:t>
              </a:r>
              <a:r>
                <a:rPr lang="en-US" sz="2400" b="1" kern="1200" dirty="0" smtClean="0">
                  <a:latin typeface="Arial"/>
                  <a:cs typeface="Arial"/>
                </a:rPr>
                <a:t>problem behavior</a:t>
              </a:r>
              <a:r>
                <a:rPr lang="en-US" sz="2400" kern="1200" dirty="0" smtClean="0">
                  <a:latin typeface="Arial"/>
                  <a:cs typeface="Arial"/>
                </a:rPr>
                <a:t>?</a:t>
              </a:r>
              <a:endParaRPr lang="en-US" sz="2400" kern="1200" dirty="0">
                <a:latin typeface="Arial"/>
                <a:cs typeface="Arial"/>
              </a:endParaRPr>
            </a:p>
          </p:txBody>
        </p:sp>
      </p:grpSp>
      <p:sp>
        <p:nvSpPr>
          <p:cNvPr id="19" name="Rectangle 2"/>
          <p:cNvSpPr txBox="1">
            <a:spLocks noChangeArrowheads="1"/>
          </p:cNvSpPr>
          <p:nvPr/>
        </p:nvSpPr>
        <p:spPr bwMode="auto">
          <a:xfrm>
            <a:off x="304800" y="76200"/>
            <a:ext cx="8458200" cy="609600"/>
          </a:xfrm>
          <a:prstGeom prst="rect">
            <a:avLst/>
          </a:prstGeom>
          <a:solidFill>
            <a:srgbClr val="D1D1F0"/>
          </a:solidFill>
          <a:ln w="9525">
            <a:noFill/>
            <a:miter lim="800000"/>
            <a:headEnd/>
            <a:tailEnd/>
          </a:ln>
        </p:spPr>
        <p:txBody>
          <a:bodyPr vert="horz" wrap="square" lIns="91440" tIns="45720" rIns="91440" bIns="45720" numCol="1" anchor="ctr" anchorCtr="0" compatLnSpc="1">
            <a:prstTxWarp prst="textNoShape">
              <a:avLst/>
            </a:prstTxWarp>
            <a:noAutofit/>
          </a:bodyPr>
          <a:lstStyle/>
          <a:p>
            <a:pPr lvl="0" algn="ctr">
              <a:defRPr/>
            </a:pPr>
            <a:r>
              <a:rPr lang="en-US" sz="2400" b="1" kern="0" dirty="0">
                <a:solidFill>
                  <a:srgbClr val="000000"/>
                </a:solidFill>
                <a:latin typeface="Arial"/>
                <a:ea typeface="ＭＳ Ｐゴシック" pitchFamily="-111" charset="-128"/>
                <a:cs typeface="Arial"/>
              </a:rPr>
              <a:t>PCBS Practices Decision-making Guide: </a:t>
            </a:r>
            <a:r>
              <a:rPr lang="en-US" sz="2400" b="1" kern="0" dirty="0" smtClean="0">
                <a:solidFill>
                  <a:srgbClr val="000000"/>
                </a:solidFill>
                <a:latin typeface="Arial"/>
                <a:ea typeface="ＭＳ Ｐゴシック" pitchFamily="-111" charset="-128"/>
                <a:cs typeface="Arial"/>
              </a:rPr>
              <a:t>3 Key ?s</a:t>
            </a:r>
            <a:endParaRPr lang="en-US" sz="2400" b="1" kern="0" dirty="0">
              <a:solidFill>
                <a:srgbClr val="000000"/>
              </a:solidFill>
              <a:latin typeface="Arial"/>
              <a:ea typeface="ＭＳ Ｐゴシック" pitchFamily="-111" charset="-128"/>
              <a:cs typeface="Arial"/>
            </a:endParaRPr>
          </a:p>
        </p:txBody>
      </p:sp>
      <p:grpSp>
        <p:nvGrpSpPr>
          <p:cNvPr id="20" name="Group 12"/>
          <p:cNvGrpSpPr/>
          <p:nvPr/>
        </p:nvGrpSpPr>
        <p:grpSpPr>
          <a:xfrm>
            <a:off x="7086600" y="3276600"/>
            <a:ext cx="936937" cy="1546537"/>
            <a:chOff x="6162982" y="1093094"/>
            <a:chExt cx="936937" cy="936937"/>
          </a:xfrm>
        </p:grpSpPr>
        <p:sp>
          <p:nvSpPr>
            <p:cNvPr id="21" name="Down Arrow 20"/>
            <p:cNvSpPr/>
            <p:nvPr/>
          </p:nvSpPr>
          <p:spPr>
            <a:xfrm>
              <a:off x="6162982" y="1093094"/>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2" name="Down Arrow 4"/>
            <p:cNvSpPr/>
            <p:nvPr/>
          </p:nvSpPr>
          <p:spPr>
            <a:xfrm>
              <a:off x="6373793" y="1093094"/>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latin typeface="Arial"/>
                <a:cs typeface="Arial"/>
              </a:endParaRPr>
            </a:p>
          </p:txBody>
        </p:sp>
      </p:grpSp>
      <p:grpSp>
        <p:nvGrpSpPr>
          <p:cNvPr id="3" name="Group 6"/>
          <p:cNvGrpSpPr/>
          <p:nvPr/>
        </p:nvGrpSpPr>
        <p:grpSpPr>
          <a:xfrm>
            <a:off x="914400" y="2667000"/>
            <a:ext cx="7099919" cy="990600"/>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70443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400" kern="1200" dirty="0" smtClean="0">
                  <a:latin typeface="Arial"/>
                  <a:cs typeface="Arial"/>
                </a:rPr>
                <a:t>Are proactive and positive </a:t>
              </a:r>
              <a:r>
                <a:rPr lang="en-US" sz="2400" b="1" kern="1200" dirty="0" smtClean="0">
                  <a:latin typeface="Arial"/>
                  <a:cs typeface="Arial"/>
                </a:rPr>
                <a:t>PCBS practices</a:t>
              </a:r>
              <a:r>
                <a:rPr lang="en-US" sz="2400" kern="1200" dirty="0" smtClean="0">
                  <a:latin typeface="Arial"/>
                  <a:cs typeface="Arial"/>
                </a:rPr>
                <a:t> implemented consistently?</a:t>
              </a:r>
              <a:endParaRPr lang="en-US" sz="2400" kern="1200" dirty="0">
                <a:latin typeface="Arial"/>
                <a:cs typeface="Arial"/>
              </a:endParaRPr>
            </a:p>
          </p:txBody>
        </p:sp>
      </p:grpSp>
      <p:grpSp>
        <p:nvGrpSpPr>
          <p:cNvPr id="7" name="Group 12"/>
          <p:cNvGrpSpPr/>
          <p:nvPr/>
        </p:nvGrpSpPr>
        <p:grpSpPr>
          <a:xfrm>
            <a:off x="6477000" y="1295400"/>
            <a:ext cx="936937" cy="1546537"/>
            <a:chOff x="6162982" y="1093094"/>
            <a:chExt cx="936937" cy="936937"/>
          </a:xfrm>
        </p:grpSpPr>
        <p:sp>
          <p:nvSpPr>
            <p:cNvPr id="14" name="Down Arrow 13"/>
            <p:cNvSpPr/>
            <p:nvPr/>
          </p:nvSpPr>
          <p:spPr>
            <a:xfrm>
              <a:off x="6162982" y="1093094"/>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latin typeface="Arial"/>
                <a:cs typeface="Arial"/>
              </a:endParaRPr>
            </a:p>
          </p:txBody>
        </p:sp>
      </p:grpSp>
      <p:grpSp>
        <p:nvGrpSpPr>
          <p:cNvPr id="2" name="Group 3"/>
          <p:cNvGrpSpPr/>
          <p:nvPr/>
        </p:nvGrpSpPr>
        <p:grpSpPr>
          <a:xfrm>
            <a:off x="457200" y="762000"/>
            <a:ext cx="7099919" cy="990600"/>
            <a:chOff x="0" y="0"/>
            <a:chExt cx="7099919" cy="1441443"/>
          </a:xfrm>
        </p:grpSpPr>
        <p:sp>
          <p:nvSpPr>
            <p:cNvPr id="5" name="Rounded Rectangle 4"/>
            <p:cNvSpPr/>
            <p:nvPr/>
          </p:nvSpPr>
          <p:spPr>
            <a:xfrm>
              <a:off x="0" y="0"/>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70443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400" kern="1200" dirty="0" smtClean="0">
                  <a:latin typeface="Arial"/>
                  <a:cs typeface="Arial"/>
                </a:rPr>
                <a:t>Are the </a:t>
              </a:r>
              <a:r>
                <a:rPr lang="en-US" sz="2400" b="1" kern="1200" dirty="0" smtClean="0">
                  <a:latin typeface="Arial"/>
                  <a:cs typeface="Arial"/>
                </a:rPr>
                <a:t>foundations</a:t>
              </a:r>
              <a:r>
                <a:rPr lang="en-US" sz="2400" kern="1200" dirty="0" smtClean="0">
                  <a:latin typeface="Arial"/>
                  <a:cs typeface="Arial"/>
                </a:rPr>
                <a:t> of effective PCBS in place?</a:t>
              </a:r>
              <a:endParaRPr lang="en-US" sz="2400" kern="1200" dirty="0">
                <a:latin typeface="Arial"/>
                <a:cs typeface="Arial"/>
              </a:endParaRPr>
            </a:p>
          </p:txBody>
        </p:sp>
      </p:grpSp>
      <p:sp>
        <p:nvSpPr>
          <p:cNvPr id="23" name="Rectangle 22"/>
          <p:cNvSpPr/>
          <p:nvPr/>
        </p:nvSpPr>
        <p:spPr>
          <a:xfrm>
            <a:off x="76200" y="1692533"/>
            <a:ext cx="2819400" cy="933271"/>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a:cs typeface="Arial"/>
              </a:rPr>
              <a:t>Effectively </a:t>
            </a:r>
            <a:r>
              <a:rPr lang="en-US" b="1" i="1" dirty="0" smtClean="0">
                <a:solidFill>
                  <a:schemeClr val="tx1"/>
                </a:solidFill>
                <a:latin typeface="Arial"/>
                <a:cs typeface="Arial"/>
              </a:rPr>
              <a:t>design </a:t>
            </a:r>
            <a:r>
              <a:rPr lang="en-US" dirty="0" smtClean="0">
                <a:solidFill>
                  <a:schemeClr val="tx1"/>
                </a:solidFill>
                <a:latin typeface="Arial"/>
                <a:cs typeface="Arial"/>
              </a:rPr>
              <a:t>the physical environment of the classroom</a:t>
            </a:r>
            <a:endParaRPr lang="en-US" dirty="0">
              <a:solidFill>
                <a:schemeClr val="tx1"/>
              </a:solidFill>
              <a:latin typeface="Arial"/>
              <a:cs typeface="Arial"/>
            </a:endParaRPr>
          </a:p>
        </p:txBody>
      </p:sp>
      <p:sp>
        <p:nvSpPr>
          <p:cNvPr id="24" name="Rectangle 23"/>
          <p:cNvSpPr/>
          <p:nvPr/>
        </p:nvSpPr>
        <p:spPr>
          <a:xfrm>
            <a:off x="3124200" y="1692533"/>
            <a:ext cx="2819400" cy="933271"/>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a:cs typeface="Arial"/>
              </a:rPr>
              <a:t>Develop &amp; teach predictable classroom </a:t>
            </a:r>
            <a:r>
              <a:rPr lang="en-US" b="1" i="1" dirty="0" smtClean="0">
                <a:solidFill>
                  <a:schemeClr val="tx1"/>
                </a:solidFill>
                <a:latin typeface="Arial"/>
                <a:cs typeface="Arial"/>
              </a:rPr>
              <a:t>routines</a:t>
            </a:r>
            <a:r>
              <a:rPr lang="en-US" dirty="0" smtClean="0">
                <a:solidFill>
                  <a:schemeClr val="tx1"/>
                </a:solidFill>
                <a:latin typeface="Arial"/>
                <a:cs typeface="Arial"/>
              </a:rPr>
              <a:t>.</a:t>
            </a:r>
            <a:endParaRPr lang="en-US" dirty="0">
              <a:solidFill>
                <a:schemeClr val="tx1"/>
              </a:solidFill>
              <a:latin typeface="Arial"/>
              <a:cs typeface="Arial"/>
            </a:endParaRPr>
          </a:p>
        </p:txBody>
      </p:sp>
      <p:sp>
        <p:nvSpPr>
          <p:cNvPr id="25" name="Rectangle 24"/>
          <p:cNvSpPr/>
          <p:nvPr/>
        </p:nvSpPr>
        <p:spPr>
          <a:xfrm>
            <a:off x="6248400" y="1692533"/>
            <a:ext cx="2819400" cy="933271"/>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a:cs typeface="Arial"/>
              </a:rPr>
              <a:t>Post, define, &amp; teach 3-5 positive classroom </a:t>
            </a:r>
            <a:r>
              <a:rPr lang="en-US" b="1" i="1" dirty="0" smtClean="0">
                <a:solidFill>
                  <a:schemeClr val="tx1"/>
                </a:solidFill>
                <a:latin typeface="Arial"/>
                <a:cs typeface="Arial"/>
              </a:rPr>
              <a:t>expectations</a:t>
            </a:r>
            <a:r>
              <a:rPr lang="en-US" dirty="0" smtClean="0">
                <a:solidFill>
                  <a:schemeClr val="tx1"/>
                </a:solidFill>
                <a:latin typeface="Arial"/>
                <a:cs typeface="Arial"/>
              </a:rPr>
              <a:t>.</a:t>
            </a:r>
            <a:endParaRPr lang="en-US" dirty="0">
              <a:solidFill>
                <a:schemeClr val="tx1"/>
              </a:solidFill>
              <a:latin typeface="Arial"/>
              <a:cs typeface="Arial"/>
            </a:endParaRPr>
          </a:p>
        </p:txBody>
      </p:sp>
      <p:sp>
        <p:nvSpPr>
          <p:cNvPr id="26" name="TextBox 25"/>
          <p:cNvSpPr txBox="1"/>
          <p:nvPr/>
        </p:nvSpPr>
        <p:spPr>
          <a:xfrm>
            <a:off x="2667000" y="1559004"/>
            <a:ext cx="678942" cy="1107996"/>
          </a:xfrm>
          <a:prstGeom prst="rect">
            <a:avLst/>
          </a:prstGeom>
          <a:noFill/>
        </p:spPr>
        <p:txBody>
          <a:bodyPr wrap="square" rtlCol="0">
            <a:spAutoFit/>
          </a:bodyPr>
          <a:lstStyle/>
          <a:p>
            <a:r>
              <a:rPr lang="en-US" sz="6600" dirty="0" smtClean="0">
                <a:solidFill>
                  <a:schemeClr val="accent2">
                    <a:lumMod val="75000"/>
                  </a:schemeClr>
                </a:solidFill>
                <a:latin typeface="Arial"/>
                <a:cs typeface="Arial"/>
              </a:rPr>
              <a:t>+</a:t>
            </a:r>
            <a:endParaRPr lang="en-US" sz="6600" dirty="0">
              <a:solidFill>
                <a:schemeClr val="accent2">
                  <a:lumMod val="75000"/>
                </a:schemeClr>
              </a:solidFill>
              <a:latin typeface="Arial"/>
              <a:cs typeface="Arial"/>
            </a:endParaRPr>
          </a:p>
        </p:txBody>
      </p:sp>
      <p:sp>
        <p:nvSpPr>
          <p:cNvPr id="27" name="TextBox 26"/>
          <p:cNvSpPr txBox="1"/>
          <p:nvPr/>
        </p:nvSpPr>
        <p:spPr>
          <a:xfrm>
            <a:off x="5753124" y="1559004"/>
            <a:ext cx="678942" cy="1107996"/>
          </a:xfrm>
          <a:prstGeom prst="rect">
            <a:avLst/>
          </a:prstGeom>
          <a:noFill/>
        </p:spPr>
        <p:txBody>
          <a:bodyPr wrap="square" rtlCol="0">
            <a:spAutoFit/>
          </a:bodyPr>
          <a:lstStyle/>
          <a:p>
            <a:r>
              <a:rPr lang="en-US" sz="6600" dirty="0" smtClean="0">
                <a:solidFill>
                  <a:schemeClr val="accent2">
                    <a:lumMod val="75000"/>
                  </a:schemeClr>
                </a:solidFill>
                <a:latin typeface="Arial"/>
                <a:cs typeface="Arial"/>
              </a:rPr>
              <a:t>+</a:t>
            </a:r>
            <a:endParaRPr lang="en-US" sz="6600" dirty="0">
              <a:solidFill>
                <a:schemeClr val="accent2">
                  <a:lumMod val="75000"/>
                </a:schemeClr>
              </a:solidFill>
              <a:latin typeface="Arial"/>
              <a:cs typeface="Arial"/>
            </a:endParaRPr>
          </a:p>
        </p:txBody>
      </p:sp>
      <p:sp>
        <p:nvSpPr>
          <p:cNvPr id="28" name="Rectangle 27"/>
          <p:cNvSpPr/>
          <p:nvPr/>
        </p:nvSpPr>
        <p:spPr>
          <a:xfrm>
            <a:off x="76200" y="3657600"/>
            <a:ext cx="2819400" cy="9144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Provide high rates of varied </a:t>
            </a:r>
            <a:r>
              <a:rPr lang="en-US" b="1" i="1" dirty="0" smtClean="0">
                <a:solidFill>
                  <a:schemeClr val="tx1"/>
                </a:solidFill>
              </a:rPr>
              <a:t>opportunities to respond</a:t>
            </a:r>
            <a:r>
              <a:rPr lang="en-US" dirty="0" smtClean="0">
                <a:solidFill>
                  <a:schemeClr val="tx1"/>
                </a:solidFill>
              </a:rPr>
              <a:t>.</a:t>
            </a:r>
            <a:endParaRPr lang="en-US" dirty="0">
              <a:solidFill>
                <a:schemeClr val="tx1"/>
              </a:solidFill>
            </a:endParaRPr>
          </a:p>
        </p:txBody>
      </p:sp>
      <p:sp>
        <p:nvSpPr>
          <p:cNvPr id="29" name="Rectangle 28"/>
          <p:cNvSpPr/>
          <p:nvPr/>
        </p:nvSpPr>
        <p:spPr>
          <a:xfrm>
            <a:off x="3124200" y="3657600"/>
            <a:ext cx="2819400" cy="9144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Use </a:t>
            </a:r>
            <a:r>
              <a:rPr lang="en-US" b="1" i="1" dirty="0" smtClean="0">
                <a:solidFill>
                  <a:schemeClr val="tx1"/>
                </a:solidFill>
              </a:rPr>
              <a:t>prompts </a:t>
            </a:r>
            <a:r>
              <a:rPr lang="en-US" dirty="0" smtClean="0">
                <a:solidFill>
                  <a:schemeClr val="tx1"/>
                </a:solidFill>
              </a:rPr>
              <a:t>and </a:t>
            </a:r>
            <a:r>
              <a:rPr lang="en-US" b="1" i="1" dirty="0" smtClean="0">
                <a:solidFill>
                  <a:schemeClr val="tx1"/>
                </a:solidFill>
              </a:rPr>
              <a:t>active supervision</a:t>
            </a:r>
            <a:r>
              <a:rPr lang="en-US" dirty="0" smtClean="0">
                <a:solidFill>
                  <a:schemeClr val="tx1"/>
                </a:solidFill>
              </a:rPr>
              <a:t>.</a:t>
            </a:r>
            <a:endParaRPr lang="en-US" dirty="0">
              <a:solidFill>
                <a:schemeClr val="tx1"/>
              </a:solidFill>
            </a:endParaRPr>
          </a:p>
        </p:txBody>
      </p:sp>
      <p:sp>
        <p:nvSpPr>
          <p:cNvPr id="30" name="Rectangle 29"/>
          <p:cNvSpPr/>
          <p:nvPr/>
        </p:nvSpPr>
        <p:spPr>
          <a:xfrm>
            <a:off x="6248400" y="3657600"/>
            <a:ext cx="2819400" cy="9144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Acknowledge behavior with </a:t>
            </a:r>
            <a:r>
              <a:rPr lang="en-US" b="1" dirty="0" smtClean="0">
                <a:solidFill>
                  <a:schemeClr val="tx1"/>
                </a:solidFill>
              </a:rPr>
              <a:t>specific praise </a:t>
            </a:r>
            <a:r>
              <a:rPr lang="en-US" dirty="0" smtClean="0">
                <a:solidFill>
                  <a:schemeClr val="tx1"/>
                </a:solidFill>
              </a:rPr>
              <a:t>&amp; </a:t>
            </a:r>
            <a:r>
              <a:rPr lang="en-US" b="1" dirty="0" smtClean="0">
                <a:solidFill>
                  <a:schemeClr val="tx1"/>
                </a:solidFill>
              </a:rPr>
              <a:t>other strategies</a:t>
            </a:r>
            <a:r>
              <a:rPr lang="en-US" dirty="0" smtClean="0">
                <a:solidFill>
                  <a:schemeClr val="tx1"/>
                </a:solidFill>
              </a:rPr>
              <a:t>.</a:t>
            </a:r>
            <a:endParaRPr lang="en-US" dirty="0">
              <a:solidFill>
                <a:schemeClr val="tx1"/>
              </a:solidFill>
            </a:endParaRPr>
          </a:p>
        </p:txBody>
      </p:sp>
      <p:sp>
        <p:nvSpPr>
          <p:cNvPr id="31" name="TextBox 30"/>
          <p:cNvSpPr txBox="1"/>
          <p:nvPr/>
        </p:nvSpPr>
        <p:spPr>
          <a:xfrm>
            <a:off x="2667000" y="3524071"/>
            <a:ext cx="678942" cy="1107996"/>
          </a:xfrm>
          <a:prstGeom prst="rect">
            <a:avLst/>
          </a:prstGeom>
          <a:noFill/>
        </p:spPr>
        <p:txBody>
          <a:bodyPr wrap="square" rtlCol="0">
            <a:spAutoFit/>
          </a:bodyPr>
          <a:lstStyle/>
          <a:p>
            <a:r>
              <a:rPr lang="en-US" sz="6600" dirty="0" smtClean="0">
                <a:solidFill>
                  <a:schemeClr val="accent2">
                    <a:lumMod val="75000"/>
                  </a:schemeClr>
                </a:solidFill>
              </a:rPr>
              <a:t>+</a:t>
            </a:r>
            <a:endParaRPr lang="en-US" sz="6600" dirty="0">
              <a:solidFill>
                <a:schemeClr val="accent2">
                  <a:lumMod val="75000"/>
                </a:schemeClr>
              </a:solidFill>
            </a:endParaRPr>
          </a:p>
        </p:txBody>
      </p:sp>
      <p:sp>
        <p:nvSpPr>
          <p:cNvPr id="32" name="TextBox 31"/>
          <p:cNvSpPr txBox="1"/>
          <p:nvPr/>
        </p:nvSpPr>
        <p:spPr>
          <a:xfrm>
            <a:off x="5753124" y="3524071"/>
            <a:ext cx="678942" cy="1107996"/>
          </a:xfrm>
          <a:prstGeom prst="rect">
            <a:avLst/>
          </a:prstGeom>
          <a:noFill/>
        </p:spPr>
        <p:txBody>
          <a:bodyPr wrap="square" rtlCol="0">
            <a:spAutoFit/>
          </a:bodyPr>
          <a:lstStyle/>
          <a:p>
            <a:r>
              <a:rPr lang="en-US" sz="6600" dirty="0" smtClean="0">
                <a:solidFill>
                  <a:schemeClr val="accent2">
                    <a:lumMod val="75000"/>
                  </a:schemeClr>
                </a:solidFill>
              </a:rPr>
              <a:t>+</a:t>
            </a:r>
            <a:endParaRPr lang="en-US" sz="6600"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childTnLst>
                          </p:cTn>
                        </p:par>
                        <p:par>
                          <p:cTn id="37" fill="hold">
                            <p:stCondLst>
                              <p:cond delay="0"/>
                            </p:stCondLst>
                            <p:childTnLst>
                              <p:par>
                                <p:cTn id="38" presetID="12" presetClass="entr" presetSubtype="1"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slide(fromTop)">
                                      <p:cBhvr>
                                        <p:cTn id="40" dur="500"/>
                                        <p:tgtEl>
                                          <p:spTgt spid="7"/>
                                        </p:tgtEl>
                                      </p:cBhvr>
                                    </p:animEffect>
                                  </p:childTnLst>
                                </p:cTn>
                              </p:par>
                              <p:par>
                                <p:cTn id="41" presetID="12" presetClass="entr" presetSubtype="1"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slide(fromTop)">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1000"/>
                                        <p:tgtEl>
                                          <p:spTgt spid="3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10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9"/>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1"/>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0"/>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8"/>
                                        </p:tgtEl>
                                        <p:attrNameLst>
                                          <p:attrName>style.visibility</p:attrName>
                                        </p:attrNameLst>
                                      </p:cBhvr>
                                      <p:to>
                                        <p:strVal val="hidden"/>
                                      </p:to>
                                    </p:set>
                                  </p:childTnLst>
                                </p:cTn>
                              </p:par>
                            </p:childTnLst>
                          </p:cTn>
                        </p:par>
                        <p:par>
                          <p:cTn id="73" fill="hold">
                            <p:stCondLst>
                              <p:cond delay="0"/>
                            </p:stCondLst>
                            <p:childTnLst>
                              <p:par>
                                <p:cTn id="74" presetID="12" presetClass="entr" presetSubtype="1"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slide(fromTop)">
                                      <p:cBhvr>
                                        <p:cTn id="76" dur="500"/>
                                        <p:tgtEl>
                                          <p:spTgt spid="20"/>
                                        </p:tgtEl>
                                      </p:cBhvr>
                                    </p:animEffect>
                                  </p:childTnLst>
                                </p:cTn>
                              </p:par>
                              <p:par>
                                <p:cTn id="77" presetID="12" presetClass="entr" presetSubtype="1"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slide(fromTop)">
                                      <p:cBhvr>
                                        <p:cTn id="7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6" grpId="0"/>
      <p:bldP spid="26" grpId="1"/>
      <p:bldP spid="27" grpId="0"/>
      <p:bldP spid="28" grpId="0" animBg="1"/>
      <p:bldP spid="28" grpId="1" animBg="1"/>
      <p:bldP spid="29" grpId="0" animBg="1"/>
      <p:bldP spid="29" grpId="1" animBg="1"/>
      <p:bldP spid="30" grpId="0" animBg="1"/>
      <p:bldP spid="30" grpId="1" animBg="1"/>
      <p:bldP spid="31" grpId="0"/>
      <p:bldP spid="31" grpId="1"/>
      <p:bldP spid="32" grpId="0"/>
      <p:bldP spid="32" grpId="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Content Placeholder 3"/>
          <p:cNvGraphicFramePr>
            <a:graphicFrameLocks noGrp="1"/>
          </p:cNvGraphicFramePr>
          <p:nvPr>
            <p:ph idx="1"/>
            <p:extLst>
              <p:ext uri="{D42A27DB-BD31-4B8C-83A1-F6EECF244321}">
                <p14:modId xmlns:p14="http://schemas.microsoft.com/office/powerpoint/2010/main" val="3320472903"/>
              </p:ext>
            </p:extLst>
          </p:nvPr>
        </p:nvGraphicFramePr>
        <p:xfrm>
          <a:off x="-795355" y="1295400"/>
          <a:ext cx="10625155"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9"/>
          <p:cNvGrpSpPr/>
          <p:nvPr/>
        </p:nvGrpSpPr>
        <p:grpSpPr>
          <a:xfrm>
            <a:off x="1447800" y="4572000"/>
            <a:ext cx="7099919" cy="990600"/>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70443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400" kern="1200" dirty="0" smtClean="0">
                  <a:latin typeface="Arial"/>
                  <a:cs typeface="Arial"/>
                </a:rPr>
                <a:t>Do data indicate that students are still engaging in </a:t>
              </a:r>
              <a:r>
                <a:rPr lang="en-US" sz="2400" b="1" kern="1200" dirty="0" smtClean="0">
                  <a:latin typeface="Arial"/>
                  <a:cs typeface="Arial"/>
                </a:rPr>
                <a:t>problem behavior</a:t>
              </a:r>
              <a:r>
                <a:rPr lang="en-US" sz="2400" kern="1200" dirty="0" smtClean="0">
                  <a:latin typeface="Arial"/>
                  <a:cs typeface="Arial"/>
                </a:rPr>
                <a:t>?</a:t>
              </a:r>
              <a:endParaRPr lang="en-US" sz="2400" kern="1200" dirty="0">
                <a:latin typeface="Arial"/>
                <a:cs typeface="Arial"/>
              </a:endParaRPr>
            </a:p>
          </p:txBody>
        </p:sp>
      </p:grpSp>
      <p:sp>
        <p:nvSpPr>
          <p:cNvPr id="33" name="Rectangle 32"/>
          <p:cNvSpPr/>
          <p:nvPr/>
        </p:nvSpPr>
        <p:spPr>
          <a:xfrm>
            <a:off x="3595852" y="2468613"/>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Yes</a:t>
            </a:r>
            <a:endParaRPr lang="en-US" sz="2000" b="1" dirty="0">
              <a:solidFill>
                <a:srgbClr val="000000"/>
              </a:solidFill>
            </a:endParaRPr>
          </a:p>
        </p:txBody>
      </p:sp>
      <p:sp>
        <p:nvSpPr>
          <p:cNvPr id="34" name="Rectangle 33"/>
          <p:cNvSpPr/>
          <p:nvPr/>
        </p:nvSpPr>
        <p:spPr>
          <a:xfrm>
            <a:off x="5896107" y="2468614"/>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No</a:t>
            </a:r>
            <a:endParaRPr lang="en-US" sz="2000" b="1" dirty="0">
              <a:solidFill>
                <a:srgbClr val="000000"/>
              </a:solidFill>
            </a:endParaRPr>
          </a:p>
        </p:txBody>
      </p:sp>
      <p:sp>
        <p:nvSpPr>
          <p:cNvPr id="35" name="Rectangle 34"/>
          <p:cNvSpPr/>
          <p:nvPr/>
        </p:nvSpPr>
        <p:spPr>
          <a:xfrm>
            <a:off x="1828800" y="39624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Minor</a:t>
            </a:r>
            <a:endParaRPr lang="en-US" sz="2000" b="1" dirty="0">
              <a:solidFill>
                <a:srgbClr val="000000"/>
              </a:solidFill>
            </a:endParaRPr>
          </a:p>
        </p:txBody>
      </p:sp>
      <p:sp>
        <p:nvSpPr>
          <p:cNvPr id="36" name="Rectangle 35"/>
          <p:cNvSpPr/>
          <p:nvPr/>
        </p:nvSpPr>
        <p:spPr>
          <a:xfrm>
            <a:off x="4953000" y="397872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Major</a:t>
            </a:r>
            <a:endParaRPr lang="en-US" sz="2000" b="1" dirty="0">
              <a:solidFill>
                <a:srgbClr val="000000"/>
              </a:solidFill>
            </a:endParaRPr>
          </a:p>
        </p:txBody>
      </p:sp>
      <p:sp>
        <p:nvSpPr>
          <p:cNvPr id="37" name="Rectangle 36"/>
          <p:cNvSpPr/>
          <p:nvPr/>
        </p:nvSpPr>
        <p:spPr>
          <a:xfrm>
            <a:off x="3276600" y="54102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Many</a:t>
            </a:r>
            <a:endParaRPr lang="en-US" sz="2000" b="1" dirty="0">
              <a:solidFill>
                <a:srgbClr val="000000"/>
              </a:solidFill>
            </a:endParaRPr>
          </a:p>
        </p:txBody>
      </p:sp>
      <p:sp>
        <p:nvSpPr>
          <p:cNvPr id="38" name="Rectangle 37"/>
          <p:cNvSpPr/>
          <p:nvPr/>
        </p:nvSpPr>
        <p:spPr>
          <a:xfrm>
            <a:off x="6248400" y="54102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Few</a:t>
            </a:r>
            <a:endParaRPr lang="en-US" sz="2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11111E-6 -5.55556E-6 L 1.11111E-6 -0.62223 " pathEditMode="relative" ptsTypes="AA">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2">
                                            <p:graphicEl>
                                              <a:dgm id="{626D55D9-C3F1-4E40-BAA3-842EECDA1E65}"/>
                                            </p:graphicEl>
                                          </p:spTgt>
                                        </p:tgtEl>
                                        <p:attrNameLst>
                                          <p:attrName>style.visibility</p:attrName>
                                        </p:attrNameLst>
                                      </p:cBhvr>
                                      <p:to>
                                        <p:strVal val="visible"/>
                                      </p:to>
                                    </p:set>
                                    <p:animEffect transition="in" filter="fade">
                                      <p:cBhvr>
                                        <p:cTn id="11" dur="2000"/>
                                        <p:tgtEl>
                                          <p:spTgt spid="42">
                                            <p:graphicEl>
                                              <a:dgm id="{626D55D9-C3F1-4E40-BAA3-842EECDA1E65}"/>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2">
                                            <p:graphicEl>
                                              <a:dgm id="{3F71AA5E-DB92-5241-8683-550A3668A98A}"/>
                                            </p:graphicEl>
                                          </p:spTgt>
                                        </p:tgtEl>
                                        <p:attrNameLst>
                                          <p:attrName>style.visibility</p:attrName>
                                        </p:attrNameLst>
                                      </p:cBhvr>
                                      <p:to>
                                        <p:strVal val="visible"/>
                                      </p:to>
                                    </p:set>
                                    <p:animEffect transition="in" filter="fade">
                                      <p:cBhvr>
                                        <p:cTn id="14" dur="2000"/>
                                        <p:tgtEl>
                                          <p:spTgt spid="42">
                                            <p:graphicEl>
                                              <a:dgm id="{3F71AA5E-DB92-5241-8683-550A3668A98A}"/>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0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graphicEl>
                                              <a:dgm id="{9452356D-D5F9-024D-8E0A-B11E01C245D2}"/>
                                            </p:graphicEl>
                                          </p:spTgt>
                                        </p:tgtEl>
                                        <p:attrNameLst>
                                          <p:attrName>style.visibility</p:attrName>
                                        </p:attrNameLst>
                                      </p:cBhvr>
                                      <p:to>
                                        <p:strVal val="visible"/>
                                      </p:to>
                                    </p:set>
                                    <p:animEffect transition="in" filter="fade">
                                      <p:cBhvr>
                                        <p:cTn id="20" dur="2000"/>
                                        <p:tgtEl>
                                          <p:spTgt spid="42">
                                            <p:graphicEl>
                                              <a:dgm id="{9452356D-D5F9-024D-8E0A-B11E01C245D2}"/>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graphicEl>
                                              <a:dgm id="{7D0CC7AF-14B2-8E4E-902B-184FB1986E9D}"/>
                                            </p:graphicEl>
                                          </p:spTgt>
                                        </p:tgtEl>
                                        <p:attrNameLst>
                                          <p:attrName>style.visibility</p:attrName>
                                        </p:attrNameLst>
                                      </p:cBhvr>
                                      <p:to>
                                        <p:strVal val="visible"/>
                                      </p:to>
                                    </p:set>
                                    <p:animEffect transition="in" filter="fade">
                                      <p:cBhvr>
                                        <p:cTn id="23" dur="2000"/>
                                        <p:tgtEl>
                                          <p:spTgt spid="42">
                                            <p:graphicEl>
                                              <a:dgm id="{7D0CC7AF-14B2-8E4E-902B-184FB1986E9D}"/>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graphicEl>
                                              <a:dgm id="{D8E45DDC-3E8E-3243-8D1B-361551FA462D}"/>
                                            </p:graphicEl>
                                          </p:spTgt>
                                        </p:tgtEl>
                                        <p:attrNameLst>
                                          <p:attrName>style.visibility</p:attrName>
                                        </p:attrNameLst>
                                      </p:cBhvr>
                                      <p:to>
                                        <p:strVal val="visible"/>
                                      </p:to>
                                    </p:set>
                                    <p:animEffect transition="in" filter="fade">
                                      <p:cBhvr>
                                        <p:cTn id="26" dur="2000"/>
                                        <p:tgtEl>
                                          <p:spTgt spid="42">
                                            <p:graphicEl>
                                              <a:dgm id="{D8E45DDC-3E8E-3243-8D1B-361551FA462D}"/>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0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graphicEl>
                                              <a:dgm id="{3DBBDF6F-C2DC-AD43-BED1-60EC65646A92}"/>
                                            </p:graphicEl>
                                          </p:spTgt>
                                        </p:tgtEl>
                                        <p:attrNameLst>
                                          <p:attrName>style.visibility</p:attrName>
                                        </p:attrNameLst>
                                      </p:cBhvr>
                                      <p:to>
                                        <p:strVal val="visible"/>
                                      </p:to>
                                    </p:set>
                                    <p:animEffect transition="in" filter="fade">
                                      <p:cBhvr>
                                        <p:cTn id="32" dur="2000"/>
                                        <p:tgtEl>
                                          <p:spTgt spid="42">
                                            <p:graphicEl>
                                              <a:dgm id="{3DBBDF6F-C2DC-AD43-BED1-60EC65646A92}"/>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2">
                                            <p:graphicEl>
                                              <a:dgm id="{6CB2321F-3DDB-4543-825E-40354EF730AD}"/>
                                            </p:graphicEl>
                                          </p:spTgt>
                                        </p:tgtEl>
                                        <p:attrNameLst>
                                          <p:attrName>style.visibility</p:attrName>
                                        </p:attrNameLst>
                                      </p:cBhvr>
                                      <p:to>
                                        <p:strVal val="visible"/>
                                      </p:to>
                                    </p:set>
                                    <p:animEffect transition="in" filter="fade">
                                      <p:cBhvr>
                                        <p:cTn id="35" dur="2000"/>
                                        <p:tgtEl>
                                          <p:spTgt spid="42">
                                            <p:graphicEl>
                                              <a:dgm id="{6CB2321F-3DDB-4543-825E-40354EF730AD}"/>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graphicEl>
                                              <a:dgm id="{8CE12734-27F4-AB4F-8D16-E30DF91E6BED}"/>
                                            </p:graphicEl>
                                          </p:spTgt>
                                        </p:tgtEl>
                                        <p:attrNameLst>
                                          <p:attrName>style.visibility</p:attrName>
                                        </p:attrNameLst>
                                      </p:cBhvr>
                                      <p:to>
                                        <p:strVal val="visible"/>
                                      </p:to>
                                    </p:set>
                                    <p:animEffect transition="in" filter="fade">
                                      <p:cBhvr>
                                        <p:cTn id="38" dur="2000"/>
                                        <p:tgtEl>
                                          <p:spTgt spid="42">
                                            <p:graphicEl>
                                              <a:dgm id="{8CE12734-27F4-AB4F-8D16-E30DF91E6BED}"/>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20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graphicEl>
                                              <a:dgm id="{E85188AF-6B0B-2842-9981-C8A370795369}"/>
                                            </p:graphicEl>
                                          </p:spTgt>
                                        </p:tgtEl>
                                        <p:attrNameLst>
                                          <p:attrName>style.visibility</p:attrName>
                                        </p:attrNameLst>
                                      </p:cBhvr>
                                      <p:to>
                                        <p:strVal val="visible"/>
                                      </p:to>
                                    </p:set>
                                    <p:animEffect transition="in" filter="fade">
                                      <p:cBhvr>
                                        <p:cTn id="44" dur="2000"/>
                                        <p:tgtEl>
                                          <p:spTgt spid="42">
                                            <p:graphicEl>
                                              <a:dgm id="{E85188AF-6B0B-2842-9981-C8A370795369}"/>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2">
                                            <p:graphicEl>
                                              <a:dgm id="{9A7EFB90-34EE-DF49-BB36-14528FB2A414}"/>
                                            </p:graphicEl>
                                          </p:spTgt>
                                        </p:tgtEl>
                                        <p:attrNameLst>
                                          <p:attrName>style.visibility</p:attrName>
                                        </p:attrNameLst>
                                      </p:cBhvr>
                                      <p:to>
                                        <p:strVal val="visible"/>
                                      </p:to>
                                    </p:set>
                                    <p:animEffect transition="in" filter="fade">
                                      <p:cBhvr>
                                        <p:cTn id="47" dur="2000"/>
                                        <p:tgtEl>
                                          <p:spTgt spid="42">
                                            <p:graphicEl>
                                              <a:dgm id="{9A7EFB90-34EE-DF49-BB36-14528FB2A414}"/>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graphicEl>
                                              <a:dgm id="{B78A597E-23B3-1049-A01A-9F535DCF17C1}"/>
                                            </p:graphicEl>
                                          </p:spTgt>
                                        </p:tgtEl>
                                        <p:attrNameLst>
                                          <p:attrName>style.visibility</p:attrName>
                                        </p:attrNameLst>
                                      </p:cBhvr>
                                      <p:to>
                                        <p:strVal val="visible"/>
                                      </p:to>
                                    </p:set>
                                    <p:animEffect transition="in" filter="fade">
                                      <p:cBhvr>
                                        <p:cTn id="50" dur="2000"/>
                                        <p:tgtEl>
                                          <p:spTgt spid="42">
                                            <p:graphicEl>
                                              <a:dgm id="{B78A597E-23B3-1049-A01A-9F535DCF17C1}"/>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000"/>
                                        <p:tgtEl>
                                          <p:spTgt spid="3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2">
                                            <p:graphicEl>
                                              <a:dgm id="{AEA16479-9E7F-A941-9B3F-EA82653ABA15}"/>
                                            </p:graphicEl>
                                          </p:spTgt>
                                        </p:tgtEl>
                                        <p:attrNameLst>
                                          <p:attrName>style.visibility</p:attrName>
                                        </p:attrNameLst>
                                      </p:cBhvr>
                                      <p:to>
                                        <p:strVal val="visible"/>
                                      </p:to>
                                    </p:set>
                                    <p:animEffect transition="in" filter="fade">
                                      <p:cBhvr>
                                        <p:cTn id="56" dur="2000"/>
                                        <p:tgtEl>
                                          <p:spTgt spid="42">
                                            <p:graphicEl>
                                              <a:dgm id="{AEA16479-9E7F-A941-9B3F-EA82653ABA15}"/>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2">
                                            <p:graphicEl>
                                              <a:dgm id="{199B6F96-2AA2-4B4C-AB7F-FC2B87FD9AB7}"/>
                                            </p:graphicEl>
                                          </p:spTgt>
                                        </p:tgtEl>
                                        <p:attrNameLst>
                                          <p:attrName>style.visibility</p:attrName>
                                        </p:attrNameLst>
                                      </p:cBhvr>
                                      <p:to>
                                        <p:strVal val="visible"/>
                                      </p:to>
                                    </p:set>
                                    <p:animEffect transition="in" filter="fade">
                                      <p:cBhvr>
                                        <p:cTn id="59" dur="2000"/>
                                        <p:tgtEl>
                                          <p:spTgt spid="42">
                                            <p:graphicEl>
                                              <a:dgm id="{199B6F96-2AA2-4B4C-AB7F-FC2B87FD9AB7}"/>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2">
                                            <p:graphicEl>
                                              <a:dgm id="{66131503-63ED-4540-8502-6A48CD18ED03}"/>
                                            </p:graphicEl>
                                          </p:spTgt>
                                        </p:tgtEl>
                                        <p:attrNameLst>
                                          <p:attrName>style.visibility</p:attrName>
                                        </p:attrNameLst>
                                      </p:cBhvr>
                                      <p:to>
                                        <p:strVal val="visible"/>
                                      </p:to>
                                    </p:set>
                                    <p:animEffect transition="in" filter="fade">
                                      <p:cBhvr>
                                        <p:cTn id="62" dur="2000"/>
                                        <p:tgtEl>
                                          <p:spTgt spid="42">
                                            <p:graphicEl>
                                              <a:dgm id="{66131503-63ED-4540-8502-6A48CD18ED03}"/>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2000"/>
                                        <p:tgtEl>
                                          <p:spTgt spid="3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2">
                                            <p:graphicEl>
                                              <a:dgm id="{95DD8796-C1D6-EE44-9869-F5661F3F8B5F}"/>
                                            </p:graphicEl>
                                          </p:spTgt>
                                        </p:tgtEl>
                                        <p:attrNameLst>
                                          <p:attrName>style.visibility</p:attrName>
                                        </p:attrNameLst>
                                      </p:cBhvr>
                                      <p:to>
                                        <p:strVal val="visible"/>
                                      </p:to>
                                    </p:set>
                                    <p:animEffect transition="in" filter="fade">
                                      <p:cBhvr>
                                        <p:cTn id="68" dur="2000"/>
                                        <p:tgtEl>
                                          <p:spTgt spid="42">
                                            <p:graphicEl>
                                              <a:dgm id="{95DD8796-C1D6-EE44-9869-F5661F3F8B5F}"/>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2">
                                            <p:graphicEl>
                                              <a:dgm id="{1C657837-9A36-1543-B1A8-F6D9F73C8C9E}"/>
                                            </p:graphicEl>
                                          </p:spTgt>
                                        </p:tgtEl>
                                        <p:attrNameLst>
                                          <p:attrName>style.visibility</p:attrName>
                                        </p:attrNameLst>
                                      </p:cBhvr>
                                      <p:to>
                                        <p:strVal val="visible"/>
                                      </p:to>
                                    </p:set>
                                    <p:animEffect transition="in" filter="fade">
                                      <p:cBhvr>
                                        <p:cTn id="71" dur="2000"/>
                                        <p:tgtEl>
                                          <p:spTgt spid="42">
                                            <p:graphicEl>
                                              <a:dgm id="{1C657837-9A36-1543-B1A8-F6D9F73C8C9E}"/>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2">
                                            <p:graphicEl>
                                              <a:dgm id="{D8FD5D50-6D6C-0E4C-A837-1DDE12D05237}"/>
                                            </p:graphicEl>
                                          </p:spTgt>
                                        </p:tgtEl>
                                        <p:attrNameLst>
                                          <p:attrName>style.visibility</p:attrName>
                                        </p:attrNameLst>
                                      </p:cBhvr>
                                      <p:to>
                                        <p:strVal val="visible"/>
                                      </p:to>
                                    </p:set>
                                    <p:animEffect transition="in" filter="fade">
                                      <p:cBhvr>
                                        <p:cTn id="74" dur="2000"/>
                                        <p:tgtEl>
                                          <p:spTgt spid="42">
                                            <p:graphicEl>
                                              <a:dgm id="{D8FD5D50-6D6C-0E4C-A837-1DDE12D05237}"/>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2000"/>
                                        <p:tgtEl>
                                          <p:spTgt spid="3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2">
                                            <p:graphicEl>
                                              <a:dgm id="{EBB4544C-E271-6147-A92D-0ADE93C75EA4}"/>
                                            </p:graphicEl>
                                          </p:spTgt>
                                        </p:tgtEl>
                                        <p:attrNameLst>
                                          <p:attrName>style.visibility</p:attrName>
                                        </p:attrNameLst>
                                      </p:cBhvr>
                                      <p:to>
                                        <p:strVal val="visible"/>
                                      </p:to>
                                    </p:set>
                                    <p:animEffect transition="in" filter="fade">
                                      <p:cBhvr>
                                        <p:cTn id="80" dur="2000"/>
                                        <p:tgtEl>
                                          <p:spTgt spid="42">
                                            <p:graphicEl>
                                              <a:dgm id="{EBB4544C-E271-6147-A92D-0ADE93C75EA4}"/>
                                            </p:graphicEl>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2">
                                            <p:graphicEl>
                                              <a:dgm id="{F0E6C605-BADA-1343-A6E2-E52B58011A2C}"/>
                                            </p:graphicEl>
                                          </p:spTgt>
                                        </p:tgtEl>
                                        <p:attrNameLst>
                                          <p:attrName>style.visibility</p:attrName>
                                        </p:attrNameLst>
                                      </p:cBhvr>
                                      <p:to>
                                        <p:strVal val="visible"/>
                                      </p:to>
                                    </p:set>
                                    <p:animEffect transition="in" filter="fade">
                                      <p:cBhvr>
                                        <p:cTn id="83" dur="2000"/>
                                        <p:tgtEl>
                                          <p:spTgt spid="42">
                                            <p:graphicEl>
                                              <a:dgm id="{F0E6C605-BADA-1343-A6E2-E52B58011A2C}"/>
                                            </p:graphic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2">
                                            <p:graphicEl>
                                              <a:dgm id="{FF8013DE-F65B-334C-BBDB-3A4601909784}"/>
                                            </p:graphicEl>
                                          </p:spTgt>
                                        </p:tgtEl>
                                        <p:attrNameLst>
                                          <p:attrName>style.visibility</p:attrName>
                                        </p:attrNameLst>
                                      </p:cBhvr>
                                      <p:to>
                                        <p:strVal val="visible"/>
                                      </p:to>
                                    </p:set>
                                    <p:animEffect transition="in" filter="fade">
                                      <p:cBhvr>
                                        <p:cTn id="86" dur="2000"/>
                                        <p:tgtEl>
                                          <p:spTgt spid="42">
                                            <p:graphicEl>
                                              <a:dgm id="{FF8013DE-F65B-334C-BBDB-3A460190978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2" grpId="0">
        <p:bldSub>
          <a:bldDgm bld="lvlOne"/>
        </p:bldSub>
      </p:bldGraphic>
      <p:bldP spid="33" grpId="0" animBg="1"/>
      <p:bldP spid="34" grpId="0" animBg="1"/>
      <p:bldP spid="35" grpId="0" animBg="1"/>
      <p:bldP spid="36" grpId="0" animBg="1"/>
      <p:bldP spid="37" grpId="0" animBg="1"/>
      <p:bldP spid="3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5" name="Group 3"/>
          <p:cNvGrpSpPr>
            <a:grpSpLocks/>
          </p:cNvGrpSpPr>
          <p:nvPr/>
        </p:nvGrpSpPr>
        <p:grpSpPr bwMode="auto">
          <a:xfrm>
            <a:off x="457200" y="1600200"/>
            <a:ext cx="7099300" cy="1441450"/>
            <a:chOff x="0" y="0"/>
            <a:chExt cx="7099919" cy="1441443"/>
          </a:xfrm>
        </p:grpSpPr>
        <p:sp>
          <p:nvSpPr>
            <p:cNvPr id="5" name="Rounded Rectangle 4"/>
            <p:cNvSpPr>
              <a:spLocks noChangeArrowheads="1"/>
            </p:cNvSpPr>
            <p:nvPr/>
          </p:nvSpPr>
          <p:spPr bwMode="auto">
            <a:xfrm>
              <a:off x="0" y="0"/>
              <a:ext cx="7099919" cy="1441443"/>
            </a:xfrm>
            <a:prstGeom prst="roundRect">
              <a:avLst>
                <a:gd name="adj" fmla="val 10000"/>
              </a:avLst>
            </a:prstGeom>
            <a:gradFill rotWithShape="1">
              <a:gsLst>
                <a:gs pos="0">
                  <a:srgbClr val="F0FFFF"/>
                </a:gs>
                <a:gs pos="64999">
                  <a:srgbClr val="DDFEFF"/>
                </a:gs>
                <a:gs pos="100000">
                  <a:srgbClr val="CFFFFF"/>
                </a:gs>
              </a:gsLst>
              <a:lin ang="5400000" scaled="1"/>
            </a:gradFill>
            <a:ln w="9525">
              <a:solidFill>
                <a:srgbClr val="B6DCDF"/>
              </a:solidFill>
              <a:round/>
              <a:headEnd/>
              <a:tailEnd/>
            </a:ln>
            <a:effectLst>
              <a:outerShdw blurRad="40000" dist="20000" dir="5400000" rotWithShape="0">
                <a:srgbClr val="000000">
                  <a:alpha val="37999"/>
                </a:srgbClr>
              </a:outerShdw>
            </a:effectLst>
          </p:spPr>
          <p:txBody>
            <a:bodyPr/>
            <a:lstStyle/>
            <a:p>
              <a:pPr>
                <a:defRPr/>
              </a:pPr>
              <a:endParaRPr lang="en-US"/>
            </a:p>
          </p:txBody>
        </p:sp>
        <p:sp>
          <p:nvSpPr>
            <p:cNvPr id="6" name="Rounded Rectangle 4"/>
            <p:cNvSpPr/>
            <p:nvPr/>
          </p:nvSpPr>
          <p:spPr>
            <a:xfrm>
              <a:off x="42867" y="42863"/>
              <a:ext cx="5544033" cy="1355718"/>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defTabSz="1200150" eaLnBrk="1" hangingPunct="1">
                <a:lnSpc>
                  <a:spcPct val="90000"/>
                </a:lnSpc>
                <a:spcAft>
                  <a:spcPct val="35000"/>
                </a:spcAft>
                <a:defRPr/>
              </a:pPr>
              <a:r>
                <a:rPr lang="en-US" sz="2700" dirty="0">
                  <a:solidFill>
                    <a:srgbClr val="000000"/>
                  </a:solidFill>
                  <a:cs typeface="Arial"/>
                </a:rPr>
                <a:t>Are </a:t>
              </a:r>
              <a:r>
                <a:rPr lang="en-US" sz="2700">
                  <a:solidFill>
                    <a:srgbClr val="000000"/>
                  </a:solidFill>
                  <a:cs typeface="Arial"/>
                </a:rPr>
                <a:t>the </a:t>
              </a:r>
              <a:r>
                <a:rPr lang="en-US" sz="2700" b="1" smtClean="0">
                  <a:solidFill>
                    <a:srgbClr val="000000"/>
                  </a:solidFill>
                  <a:cs typeface="Arial"/>
                </a:rPr>
                <a:t>foundational</a:t>
              </a:r>
              <a:r>
                <a:rPr lang="en-US" sz="2700" smtClean="0">
                  <a:solidFill>
                    <a:srgbClr val="000000"/>
                  </a:solidFill>
                  <a:cs typeface="Arial"/>
                </a:rPr>
                <a:t> </a:t>
              </a:r>
              <a:r>
                <a:rPr lang="en-US" sz="2700" dirty="0" smtClean="0">
                  <a:solidFill>
                    <a:srgbClr val="000000"/>
                  </a:solidFill>
                  <a:cs typeface="Arial"/>
                </a:rPr>
                <a:t>systems </a:t>
              </a:r>
              <a:r>
                <a:rPr lang="en-US" sz="2700" dirty="0">
                  <a:solidFill>
                    <a:srgbClr val="000000"/>
                  </a:solidFill>
                  <a:cs typeface="Arial"/>
                </a:rPr>
                <a:t>in place to support PCBS practice implementation by all staff?</a:t>
              </a:r>
            </a:p>
          </p:txBody>
        </p:sp>
      </p:grpSp>
      <p:grpSp>
        <p:nvGrpSpPr>
          <p:cNvPr id="3" name="Group 6"/>
          <p:cNvGrpSpPr>
            <a:grpSpLocks/>
          </p:cNvGrpSpPr>
          <p:nvPr/>
        </p:nvGrpSpPr>
        <p:grpSpPr bwMode="auto">
          <a:xfrm>
            <a:off x="914400" y="3352800"/>
            <a:ext cx="7099300" cy="1441450"/>
            <a:chOff x="626463" y="1681683"/>
            <a:chExt cx="7099919" cy="1441443"/>
          </a:xfrm>
        </p:grpSpPr>
        <p:sp>
          <p:nvSpPr>
            <p:cNvPr id="8" name="Rounded Rectangle 7"/>
            <p:cNvSpPr>
              <a:spLocks noChangeArrowheads="1"/>
            </p:cNvSpPr>
            <p:nvPr/>
          </p:nvSpPr>
          <p:spPr bwMode="auto">
            <a:xfrm>
              <a:off x="626463" y="1681683"/>
              <a:ext cx="7099919" cy="1441443"/>
            </a:xfrm>
            <a:prstGeom prst="roundRect">
              <a:avLst>
                <a:gd name="adj" fmla="val 10000"/>
              </a:avLst>
            </a:prstGeom>
            <a:gradFill rotWithShape="1">
              <a:gsLst>
                <a:gs pos="0">
                  <a:srgbClr val="CBFFFF"/>
                </a:gs>
                <a:gs pos="100000">
                  <a:srgbClr val="B5E5E9"/>
                </a:gs>
              </a:gsLst>
              <a:lin ang="5400000"/>
            </a:gradFill>
            <a:ln w="9525">
              <a:solidFill>
                <a:srgbClr val="B6DCDF"/>
              </a:solidFill>
              <a:round/>
              <a:headEnd/>
              <a:tailEnd/>
            </a:ln>
            <a:effectLst>
              <a:outerShdw blurRad="40000" dist="23000" dir="5400000" rotWithShape="0">
                <a:srgbClr val="000000">
                  <a:alpha val="34998"/>
                </a:srgbClr>
              </a:outerShdw>
            </a:effectLst>
          </p:spPr>
          <p:txBody>
            <a:bodyPr/>
            <a:lstStyle/>
            <a:p>
              <a:pPr>
                <a:defRPr/>
              </a:pPr>
              <a:endParaRPr lang="en-US"/>
            </a:p>
          </p:txBody>
        </p:sp>
        <p:sp>
          <p:nvSpPr>
            <p:cNvPr id="9" name="Rounded Rectangle 4"/>
            <p:cNvSpPr/>
            <p:nvPr/>
          </p:nvSpPr>
          <p:spPr>
            <a:xfrm>
              <a:off x="669330" y="1724546"/>
              <a:ext cx="5451950" cy="1355718"/>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defTabSz="1200150" eaLnBrk="1" hangingPunct="1">
                <a:lnSpc>
                  <a:spcPct val="90000"/>
                </a:lnSpc>
                <a:spcAft>
                  <a:spcPct val="35000"/>
                </a:spcAft>
                <a:defRPr/>
              </a:pPr>
              <a:r>
                <a:rPr lang="en-US" sz="2700" dirty="0">
                  <a:solidFill>
                    <a:srgbClr val="000000"/>
                  </a:solidFill>
                  <a:cs typeface="Arial"/>
                </a:rPr>
                <a:t>Do all staff know what PCBS practices to implement and if they’re doing it </a:t>
              </a:r>
              <a:r>
                <a:rPr lang="en-US" sz="2700" b="1" dirty="0">
                  <a:solidFill>
                    <a:srgbClr val="000000"/>
                  </a:solidFill>
                  <a:cs typeface="Arial"/>
                </a:rPr>
                <a:t>accurately</a:t>
              </a:r>
              <a:r>
                <a:rPr lang="en-US" sz="2700" dirty="0">
                  <a:solidFill>
                    <a:srgbClr val="000000"/>
                  </a:solidFill>
                  <a:cs typeface="Arial"/>
                </a:rPr>
                <a:t>?</a:t>
              </a:r>
            </a:p>
          </p:txBody>
        </p:sp>
      </p:grpSp>
      <p:grpSp>
        <p:nvGrpSpPr>
          <p:cNvPr id="4" name="Group 9"/>
          <p:cNvGrpSpPr>
            <a:grpSpLocks/>
          </p:cNvGrpSpPr>
          <p:nvPr/>
        </p:nvGrpSpPr>
        <p:grpSpPr bwMode="auto">
          <a:xfrm>
            <a:off x="1447800" y="5111750"/>
            <a:ext cx="7099300" cy="1441450"/>
            <a:chOff x="1252927" y="3363366"/>
            <a:chExt cx="7099919" cy="1441443"/>
          </a:xfrm>
        </p:grpSpPr>
        <p:sp>
          <p:nvSpPr>
            <p:cNvPr id="11" name="Rounded Rectangle 10"/>
            <p:cNvSpPr>
              <a:spLocks noChangeArrowheads="1"/>
            </p:cNvSpPr>
            <p:nvPr/>
          </p:nvSpPr>
          <p:spPr bwMode="auto">
            <a:xfrm>
              <a:off x="1252927" y="3363366"/>
              <a:ext cx="7099919" cy="1441443"/>
            </a:xfrm>
            <a:prstGeom prst="roundRect">
              <a:avLst>
                <a:gd name="adj" fmla="val 10000"/>
              </a:avLst>
            </a:prstGeom>
            <a:gradFill rotWithShape="1">
              <a:gsLst>
                <a:gs pos="0">
                  <a:srgbClr val="CBFFFF"/>
                </a:gs>
                <a:gs pos="100000">
                  <a:srgbClr val="B5E5E9"/>
                </a:gs>
              </a:gsLst>
              <a:lin ang="5400000"/>
            </a:gradFill>
            <a:ln w="9525">
              <a:solidFill>
                <a:srgbClr val="B6DCDF"/>
              </a:solidFill>
              <a:round/>
              <a:headEnd/>
              <a:tailEnd/>
            </a:ln>
            <a:effectLst>
              <a:outerShdw blurRad="40000" dist="23000" dir="5400000" rotWithShape="0">
                <a:srgbClr val="000000">
                  <a:alpha val="34998"/>
                </a:srgbClr>
              </a:outerShdw>
            </a:effectLst>
          </p:spPr>
          <p:txBody>
            <a:bodyPr/>
            <a:lstStyle/>
            <a:p>
              <a:pPr>
                <a:defRPr/>
              </a:pPr>
              <a:endParaRPr lang="en-US"/>
            </a:p>
          </p:txBody>
        </p:sp>
        <p:sp>
          <p:nvSpPr>
            <p:cNvPr id="12" name="Rounded Rectangle 4"/>
            <p:cNvSpPr/>
            <p:nvPr/>
          </p:nvSpPr>
          <p:spPr>
            <a:xfrm>
              <a:off x="1295794" y="3406229"/>
              <a:ext cx="5451950" cy="1355718"/>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defTabSz="1200150" eaLnBrk="1" hangingPunct="1">
                <a:lnSpc>
                  <a:spcPct val="90000"/>
                </a:lnSpc>
                <a:spcAft>
                  <a:spcPct val="35000"/>
                </a:spcAft>
                <a:defRPr/>
              </a:pPr>
              <a:r>
                <a:rPr lang="en-US" sz="2700" dirty="0">
                  <a:solidFill>
                    <a:srgbClr val="000000"/>
                  </a:solidFill>
                  <a:cs typeface="Arial"/>
                </a:rPr>
                <a:t>Do data indicate that staff are </a:t>
              </a:r>
              <a:r>
                <a:rPr lang="en-US" sz="2700" b="1" dirty="0">
                  <a:solidFill>
                    <a:srgbClr val="000000"/>
                  </a:solidFill>
                  <a:cs typeface="Arial"/>
                </a:rPr>
                <a:t>implementing</a:t>
              </a:r>
              <a:r>
                <a:rPr lang="en-US" sz="2700" dirty="0">
                  <a:solidFill>
                    <a:srgbClr val="000000"/>
                  </a:solidFill>
                  <a:cs typeface="Arial"/>
                </a:rPr>
                <a:t> PCBS practices effectively?</a:t>
              </a:r>
            </a:p>
          </p:txBody>
        </p:sp>
      </p:grpSp>
      <p:grpSp>
        <p:nvGrpSpPr>
          <p:cNvPr id="7" name="Group 12"/>
          <p:cNvGrpSpPr/>
          <p:nvPr/>
        </p:nvGrpSpPr>
        <p:grpSpPr>
          <a:xfrm>
            <a:off x="6477000" y="2819400"/>
            <a:ext cx="936937" cy="936937"/>
            <a:chOff x="6162982" y="1093094"/>
            <a:chExt cx="936937" cy="936937"/>
          </a:xfrm>
          <a:solidFill>
            <a:schemeClr val="accent1">
              <a:lumMod val="50000"/>
            </a:schemeClr>
          </a:solidFill>
        </p:grpSpPr>
        <p:sp>
          <p:nvSpPr>
            <p:cNvPr id="14" name="Down Arrow 13"/>
            <p:cNvSpPr/>
            <p:nvPr/>
          </p:nvSpPr>
          <p:spPr>
            <a:xfrm>
              <a:off x="6162982" y="1093094"/>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nchor="ctr"/>
            <a:lstStyle/>
            <a:p>
              <a:pPr algn="ctr" defTabSz="1600200" eaLnBrk="1" hangingPunct="1">
                <a:lnSpc>
                  <a:spcPct val="90000"/>
                </a:lnSpc>
                <a:spcAft>
                  <a:spcPct val="35000"/>
                </a:spcAft>
                <a:defRPr/>
              </a:pPr>
              <a:endParaRPr lang="en-US" sz="3600">
                <a:solidFill>
                  <a:schemeClr val="bg1"/>
                </a:solidFill>
                <a:cs typeface="Arial"/>
              </a:endParaRPr>
            </a:p>
          </p:txBody>
        </p:sp>
      </p:grpSp>
      <p:grpSp>
        <p:nvGrpSpPr>
          <p:cNvPr id="10" name="Group 15"/>
          <p:cNvGrpSpPr/>
          <p:nvPr/>
        </p:nvGrpSpPr>
        <p:grpSpPr>
          <a:xfrm>
            <a:off x="7010400" y="4495800"/>
            <a:ext cx="936937" cy="936937"/>
            <a:chOff x="0" y="1676399"/>
            <a:chExt cx="936937" cy="936937"/>
          </a:xfrm>
          <a:solidFill>
            <a:schemeClr val="accent1">
              <a:lumMod val="50000"/>
            </a:schemeClr>
          </a:solidFill>
        </p:grpSpPr>
        <p:sp>
          <p:nvSpPr>
            <p:cNvPr id="17" name="Down Arrow 16"/>
            <p:cNvSpPr/>
            <p:nvPr/>
          </p:nvSpPr>
          <p:spPr>
            <a:xfrm>
              <a:off x="0" y="1676399"/>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45720" rIns="45720" spcCol="1270" anchor="ctr"/>
            <a:lstStyle/>
            <a:p>
              <a:pPr algn="ctr" defTabSz="1600200" eaLnBrk="1" hangingPunct="1">
                <a:lnSpc>
                  <a:spcPct val="90000"/>
                </a:lnSpc>
                <a:spcAft>
                  <a:spcPct val="35000"/>
                </a:spcAft>
                <a:defRPr/>
              </a:pPr>
              <a:endParaRPr lang="en-US" sz="3600">
                <a:solidFill>
                  <a:schemeClr val="bg1"/>
                </a:solidFill>
                <a:cs typeface="Arial"/>
              </a:endParaRPr>
            </a:p>
          </p:txBody>
        </p:sp>
      </p:grpSp>
      <p:sp>
        <p:nvSpPr>
          <p:cNvPr id="19" name="Rectangle 2"/>
          <p:cNvSpPr txBox="1">
            <a:spLocks noChangeArrowheads="1"/>
          </p:cNvSpPr>
          <p:nvPr/>
        </p:nvSpPr>
        <p:spPr bwMode="auto">
          <a:xfrm>
            <a:off x="304800" y="228600"/>
            <a:ext cx="8458200" cy="990600"/>
          </a:xfrm>
          <a:prstGeom prst="rect">
            <a:avLst/>
          </a:prstGeom>
          <a:solidFill>
            <a:schemeClr val="accent1">
              <a:lumMod val="50000"/>
            </a:schemeClr>
          </a:solidFill>
          <a:ln w="9525">
            <a:noFill/>
            <a:miter lim="800000"/>
            <a:headEnd/>
            <a:tailEnd/>
          </a:ln>
        </p:spPr>
        <p:txBody>
          <a:bodyPr anchor="ctr"/>
          <a:lstStyle/>
          <a:p>
            <a:pPr algn="ctr" eaLnBrk="1" hangingPunct="1">
              <a:defRPr/>
            </a:pPr>
            <a:r>
              <a:rPr lang="en-US" sz="3200" b="1" kern="0" dirty="0">
                <a:solidFill>
                  <a:schemeClr val="bg1"/>
                </a:solidFill>
                <a:latin typeface="Arial"/>
                <a:ea typeface="ＭＳ Ｐゴシック" pitchFamily="-111" charset="-128"/>
                <a:cs typeface="Arial"/>
              </a:rPr>
              <a:t>PCBS Systems Action Planning Guide: </a:t>
            </a:r>
          </a:p>
          <a:p>
            <a:pPr algn="ctr" eaLnBrk="1" hangingPunct="1">
              <a:defRPr/>
            </a:pPr>
            <a:r>
              <a:rPr lang="en-US" sz="3200" b="1" kern="0" dirty="0">
                <a:solidFill>
                  <a:schemeClr val="bg1"/>
                </a:solidFill>
                <a:latin typeface="Arial"/>
                <a:ea typeface="ＭＳ Ｐゴシック" pitchFamily="-111" charset="-128"/>
                <a:cs typeface="Arial"/>
              </a:rPr>
              <a:t>3 Key Questions</a:t>
            </a:r>
          </a:p>
        </p:txBody>
      </p:sp>
      <p:sp>
        <p:nvSpPr>
          <p:cNvPr id="20" name="Rectangle 19"/>
          <p:cNvSpPr>
            <a:spLocks noChangeArrowheads="1"/>
          </p:cNvSpPr>
          <p:nvPr/>
        </p:nvSpPr>
        <p:spPr bwMode="auto">
          <a:xfrm>
            <a:off x="80963" y="3036888"/>
            <a:ext cx="2819400" cy="1682750"/>
          </a:xfrm>
          <a:prstGeom prst="rect">
            <a:avLst/>
          </a:prstGeom>
          <a:solidFill>
            <a:schemeClr val="accent1"/>
          </a:solidFill>
          <a:ln w="9525">
            <a:solidFill>
              <a:srgbClr val="3C8C93"/>
            </a:solidFill>
            <a:miter lim="800000"/>
            <a:headEnd/>
            <a:tailEnd/>
          </a:ln>
          <a:effectLst>
            <a:outerShdw blurRad="40000" dist="23000" dir="5400000" rotWithShape="0">
              <a:srgbClr val="000000">
                <a:alpha val="34998"/>
              </a:srgbClr>
            </a:outerShdw>
          </a:effectLst>
        </p:spPr>
        <p:txBody>
          <a:bodyPr anchor="ctr"/>
          <a:lstStyle/>
          <a:p>
            <a:pPr algn="ctr" defTabSz="1200150" eaLnBrk="1" hangingPunct="1">
              <a:lnSpc>
                <a:spcPct val="90000"/>
              </a:lnSpc>
              <a:spcAft>
                <a:spcPct val="35000"/>
              </a:spcAft>
              <a:defRPr/>
            </a:pPr>
            <a:r>
              <a:rPr lang="en-US" sz="2000" dirty="0">
                <a:solidFill>
                  <a:srgbClr val="000000"/>
                </a:solidFill>
                <a:latin typeface="Arial"/>
                <a:ea typeface="+mn-ea"/>
                <a:cs typeface="Arial"/>
              </a:rPr>
              <a:t>PCPS implementation is a clear school and district </a:t>
            </a:r>
            <a:r>
              <a:rPr lang="en-US" sz="2000" b="1" dirty="0">
                <a:solidFill>
                  <a:srgbClr val="000000"/>
                </a:solidFill>
                <a:latin typeface="Arial"/>
                <a:ea typeface="+mn-ea"/>
                <a:cs typeface="Arial"/>
              </a:rPr>
              <a:t>priority</a:t>
            </a:r>
          </a:p>
        </p:txBody>
      </p:sp>
      <p:sp>
        <p:nvSpPr>
          <p:cNvPr id="21" name="Rectangle 20"/>
          <p:cNvSpPr>
            <a:spLocks noChangeArrowheads="1"/>
          </p:cNvSpPr>
          <p:nvPr/>
        </p:nvSpPr>
        <p:spPr bwMode="auto">
          <a:xfrm>
            <a:off x="3128963" y="3036888"/>
            <a:ext cx="2819400" cy="1682750"/>
          </a:xfrm>
          <a:prstGeom prst="rect">
            <a:avLst/>
          </a:prstGeom>
          <a:solidFill>
            <a:schemeClr val="accent1"/>
          </a:solidFill>
          <a:ln w="9525">
            <a:solidFill>
              <a:srgbClr val="3C8C93"/>
            </a:solidFill>
            <a:miter lim="800000"/>
            <a:headEnd/>
            <a:tailEnd/>
          </a:ln>
          <a:effectLst>
            <a:outerShdw blurRad="40000" dist="23000" dir="5400000" rotWithShape="0">
              <a:srgbClr val="000000">
                <a:alpha val="34998"/>
              </a:srgbClr>
            </a:outerShdw>
          </a:effectLst>
        </p:spPr>
        <p:txBody>
          <a:bodyPr anchor="ctr"/>
          <a:lstStyle/>
          <a:p>
            <a:pPr algn="ctr" defTabSz="1200150" eaLnBrk="1" hangingPunct="1">
              <a:lnSpc>
                <a:spcPct val="90000"/>
              </a:lnSpc>
              <a:spcAft>
                <a:spcPct val="35000"/>
              </a:spcAft>
              <a:defRPr/>
            </a:pPr>
            <a:r>
              <a:rPr lang="en-US" sz="2000" dirty="0">
                <a:solidFill>
                  <a:srgbClr val="000000"/>
                </a:solidFill>
                <a:latin typeface="Arial"/>
                <a:ea typeface="+mn-ea"/>
                <a:cs typeface="Arial"/>
              </a:rPr>
              <a:t>School and district </a:t>
            </a:r>
            <a:r>
              <a:rPr lang="en-US" sz="2000" b="1" dirty="0">
                <a:solidFill>
                  <a:srgbClr val="000000"/>
                </a:solidFill>
                <a:latin typeface="Arial"/>
                <a:ea typeface="+mn-ea"/>
                <a:cs typeface="Arial"/>
              </a:rPr>
              <a:t>resources</a:t>
            </a:r>
            <a:r>
              <a:rPr lang="en-US" sz="2000" dirty="0">
                <a:solidFill>
                  <a:srgbClr val="000000"/>
                </a:solidFill>
                <a:latin typeface="Arial"/>
                <a:ea typeface="+mn-ea"/>
                <a:cs typeface="Arial"/>
              </a:rPr>
              <a:t> are available to support PCBS implementation</a:t>
            </a:r>
          </a:p>
        </p:txBody>
      </p:sp>
      <p:sp>
        <p:nvSpPr>
          <p:cNvPr id="22" name="Rectangle 21"/>
          <p:cNvSpPr>
            <a:spLocks noChangeArrowheads="1"/>
          </p:cNvSpPr>
          <p:nvPr/>
        </p:nvSpPr>
        <p:spPr bwMode="auto">
          <a:xfrm>
            <a:off x="6253163" y="3036888"/>
            <a:ext cx="2819400" cy="1682750"/>
          </a:xfrm>
          <a:prstGeom prst="rect">
            <a:avLst/>
          </a:prstGeom>
          <a:solidFill>
            <a:schemeClr val="accent1"/>
          </a:solidFill>
          <a:ln w="9525">
            <a:solidFill>
              <a:srgbClr val="3C8C93"/>
            </a:solidFill>
            <a:miter lim="800000"/>
            <a:headEnd/>
            <a:tailEnd/>
          </a:ln>
          <a:effectLst>
            <a:outerShdw blurRad="40000" dist="23000" dir="5400000" rotWithShape="0">
              <a:srgbClr val="000000">
                <a:alpha val="34998"/>
              </a:srgbClr>
            </a:outerShdw>
          </a:effectLst>
        </p:spPr>
        <p:txBody>
          <a:bodyPr anchor="ctr"/>
          <a:lstStyle/>
          <a:p>
            <a:pPr algn="ctr" defTabSz="1200150" eaLnBrk="1" hangingPunct="1">
              <a:lnSpc>
                <a:spcPct val="90000"/>
              </a:lnSpc>
              <a:spcAft>
                <a:spcPct val="35000"/>
              </a:spcAft>
              <a:defRPr/>
            </a:pPr>
            <a:r>
              <a:rPr lang="en-US" sz="2000" dirty="0">
                <a:solidFill>
                  <a:srgbClr val="000000"/>
                </a:solidFill>
                <a:latin typeface="Arial"/>
                <a:ea typeface="+mn-ea"/>
                <a:cs typeface="Arial"/>
              </a:rPr>
              <a:t>School and district teams have considered </a:t>
            </a:r>
            <a:r>
              <a:rPr lang="en-US" sz="2000" b="1" dirty="0">
                <a:solidFill>
                  <a:srgbClr val="000000"/>
                </a:solidFill>
                <a:latin typeface="Arial"/>
                <a:ea typeface="+mn-ea"/>
                <a:cs typeface="Arial"/>
              </a:rPr>
              <a:t>alignment and integration </a:t>
            </a:r>
            <a:r>
              <a:rPr lang="en-US" sz="2000" dirty="0">
                <a:solidFill>
                  <a:srgbClr val="000000"/>
                </a:solidFill>
                <a:latin typeface="Arial"/>
                <a:ea typeface="+mn-ea"/>
                <a:cs typeface="Arial"/>
              </a:rPr>
              <a:t>of PCBS with other district priorities and initiatives</a:t>
            </a:r>
          </a:p>
        </p:txBody>
      </p:sp>
      <p:sp>
        <p:nvSpPr>
          <p:cNvPr id="23" name="TextBox 22"/>
          <p:cNvSpPr txBox="1"/>
          <p:nvPr/>
        </p:nvSpPr>
        <p:spPr>
          <a:xfrm>
            <a:off x="2671763" y="3132138"/>
            <a:ext cx="723900" cy="1200150"/>
          </a:xfrm>
          <a:prstGeom prst="rect">
            <a:avLst/>
          </a:prstGeom>
          <a:noFill/>
          <a:ln>
            <a:noFill/>
          </a:ln>
        </p:spPr>
        <p:txBody>
          <a:bodyPr wrap="none">
            <a:spAutoFit/>
          </a:bodyPr>
          <a:lstStyle/>
          <a:p>
            <a:pPr eaLnBrk="1" hangingPunct="1">
              <a:defRPr/>
            </a:pPr>
            <a:r>
              <a:rPr lang="en-US" sz="7200" dirty="0">
                <a:solidFill>
                  <a:schemeClr val="accent1">
                    <a:lumMod val="50000"/>
                  </a:schemeClr>
                </a:solidFill>
                <a:latin typeface="Arial"/>
                <a:ea typeface="ＭＳ Ｐゴシック" pitchFamily="34" charset="-128"/>
                <a:cs typeface="Arial"/>
              </a:rPr>
              <a:t>+</a:t>
            </a:r>
          </a:p>
        </p:txBody>
      </p:sp>
      <p:sp>
        <p:nvSpPr>
          <p:cNvPr id="24" name="TextBox 23"/>
          <p:cNvSpPr txBox="1"/>
          <p:nvPr/>
        </p:nvSpPr>
        <p:spPr>
          <a:xfrm>
            <a:off x="5757863" y="3132138"/>
            <a:ext cx="723900" cy="1200150"/>
          </a:xfrm>
          <a:prstGeom prst="rect">
            <a:avLst/>
          </a:prstGeom>
          <a:noFill/>
          <a:ln>
            <a:noFill/>
          </a:ln>
        </p:spPr>
        <p:txBody>
          <a:bodyPr wrap="none">
            <a:spAutoFit/>
          </a:bodyPr>
          <a:lstStyle/>
          <a:p>
            <a:pPr eaLnBrk="1" hangingPunct="1">
              <a:defRPr/>
            </a:pPr>
            <a:r>
              <a:rPr lang="en-US" sz="7200" dirty="0">
                <a:solidFill>
                  <a:schemeClr val="accent1">
                    <a:lumMod val="50000"/>
                  </a:schemeClr>
                </a:solidFill>
                <a:latin typeface="Arial"/>
                <a:ea typeface="ＭＳ Ｐゴシック" pitchFamily="34" charset="-128"/>
                <a:cs typeface="Arial"/>
              </a:rPr>
              <a:t>+</a:t>
            </a:r>
          </a:p>
        </p:txBody>
      </p:sp>
      <p:sp>
        <p:nvSpPr>
          <p:cNvPr id="25" name="Rectangle 24"/>
          <p:cNvSpPr>
            <a:spLocks noChangeArrowheads="1"/>
          </p:cNvSpPr>
          <p:nvPr/>
        </p:nvSpPr>
        <p:spPr bwMode="auto">
          <a:xfrm>
            <a:off x="457200" y="4935538"/>
            <a:ext cx="3717925" cy="1447800"/>
          </a:xfrm>
          <a:prstGeom prst="rect">
            <a:avLst/>
          </a:prstGeom>
          <a:solidFill>
            <a:schemeClr val="accent1"/>
          </a:solidFill>
          <a:ln w="9525">
            <a:solidFill>
              <a:srgbClr val="3C8C93"/>
            </a:solidFill>
            <a:miter lim="800000"/>
            <a:headEnd/>
            <a:tailEnd/>
          </a:ln>
          <a:effectLst>
            <a:outerShdw blurRad="40000" dist="23000" dir="5400000" rotWithShape="0">
              <a:srgbClr val="000000">
                <a:alpha val="34998"/>
              </a:srgbClr>
            </a:outerShdw>
          </a:effectLst>
        </p:spPr>
        <p:txBody>
          <a:bodyPr anchor="ctr"/>
          <a:lstStyle/>
          <a:p>
            <a:pPr algn="ctr" defTabSz="1200150" eaLnBrk="1" hangingPunct="1">
              <a:lnSpc>
                <a:spcPct val="90000"/>
              </a:lnSpc>
              <a:spcAft>
                <a:spcPct val="35000"/>
              </a:spcAft>
              <a:defRPr/>
            </a:pPr>
            <a:r>
              <a:rPr lang="en-US" sz="2000" dirty="0">
                <a:latin typeface="+mn-lt"/>
                <a:ea typeface="+mn-ea"/>
                <a:cs typeface="+mn-cs"/>
              </a:rPr>
              <a:t>Clear </a:t>
            </a:r>
            <a:r>
              <a:rPr lang="en-US" sz="2000" b="1" dirty="0">
                <a:latin typeface="+mn-lt"/>
                <a:ea typeface="+mn-ea"/>
                <a:cs typeface="+mn-cs"/>
              </a:rPr>
              <a:t>expectations</a:t>
            </a:r>
            <a:r>
              <a:rPr lang="en-US" sz="2000" dirty="0">
                <a:latin typeface="+mn-lt"/>
                <a:ea typeface="+mn-ea"/>
                <a:cs typeface="+mn-cs"/>
              </a:rPr>
              <a:t> and explicit </a:t>
            </a:r>
            <a:r>
              <a:rPr lang="en-US" sz="2000" b="1" dirty="0">
                <a:latin typeface="+mn-lt"/>
                <a:ea typeface="+mn-ea"/>
                <a:cs typeface="+mn-cs"/>
              </a:rPr>
              <a:t>training</a:t>
            </a:r>
            <a:r>
              <a:rPr lang="en-US" sz="2000" dirty="0">
                <a:latin typeface="+mn-lt"/>
                <a:ea typeface="+mn-ea"/>
                <a:cs typeface="+mn-cs"/>
              </a:rPr>
              <a:t> about practices that should be implemented by all staff </a:t>
            </a:r>
            <a:endParaRPr lang="en-US" sz="2000" dirty="0">
              <a:latin typeface="Arial"/>
              <a:ea typeface="+mn-ea"/>
              <a:cs typeface="Arial"/>
            </a:endParaRPr>
          </a:p>
        </p:txBody>
      </p:sp>
      <p:sp>
        <p:nvSpPr>
          <p:cNvPr id="26" name="Rectangle 25"/>
          <p:cNvSpPr>
            <a:spLocks noChangeArrowheads="1"/>
          </p:cNvSpPr>
          <p:nvPr/>
        </p:nvSpPr>
        <p:spPr bwMode="auto">
          <a:xfrm>
            <a:off x="4419600" y="4935538"/>
            <a:ext cx="3717925" cy="1447800"/>
          </a:xfrm>
          <a:prstGeom prst="rect">
            <a:avLst/>
          </a:prstGeom>
          <a:solidFill>
            <a:schemeClr val="accent1"/>
          </a:solidFill>
          <a:ln w="9525">
            <a:solidFill>
              <a:srgbClr val="3C8C93"/>
            </a:solidFill>
            <a:miter lim="800000"/>
            <a:headEnd/>
            <a:tailEnd/>
          </a:ln>
          <a:effectLst>
            <a:outerShdw blurRad="40000" dist="23000" dir="5400000" rotWithShape="0">
              <a:srgbClr val="000000">
                <a:alpha val="34998"/>
              </a:srgbClr>
            </a:outerShdw>
          </a:effectLst>
        </p:spPr>
        <p:txBody>
          <a:bodyPr anchor="ctr"/>
          <a:lstStyle/>
          <a:p>
            <a:pPr algn="ctr" eaLnBrk="1" hangingPunct="1">
              <a:lnSpc>
                <a:spcPct val="90000"/>
              </a:lnSpc>
              <a:defRPr/>
            </a:pPr>
            <a:r>
              <a:rPr lang="en-US" sz="2000" b="1" dirty="0">
                <a:latin typeface="+mn-lt"/>
                <a:ea typeface="+mn-ea"/>
                <a:cs typeface="+mn-cs"/>
              </a:rPr>
              <a:t>Coaching</a:t>
            </a:r>
            <a:r>
              <a:rPr lang="en-US" sz="2000" dirty="0">
                <a:latin typeface="+mn-lt"/>
                <a:ea typeface="+mn-ea"/>
                <a:cs typeface="+mn-cs"/>
              </a:rPr>
              <a:t> and/or regularly available </a:t>
            </a:r>
            <a:r>
              <a:rPr lang="en-US" sz="2000" b="1" dirty="0">
                <a:latin typeface="+mn-lt"/>
                <a:ea typeface="+mn-ea"/>
                <a:cs typeface="+mn-cs"/>
              </a:rPr>
              <a:t>performance feedback</a:t>
            </a:r>
            <a:r>
              <a:rPr lang="en-US" sz="2000" dirty="0">
                <a:latin typeface="+mn-lt"/>
                <a:ea typeface="+mn-ea"/>
                <a:cs typeface="+mn-cs"/>
              </a:rPr>
              <a:t> on the use of PCBS practices</a:t>
            </a:r>
          </a:p>
        </p:txBody>
      </p:sp>
      <p:sp>
        <p:nvSpPr>
          <p:cNvPr id="27" name="TextBox 26"/>
          <p:cNvSpPr txBox="1"/>
          <p:nvPr/>
        </p:nvSpPr>
        <p:spPr>
          <a:xfrm>
            <a:off x="3962400" y="5030788"/>
            <a:ext cx="723900" cy="1200150"/>
          </a:xfrm>
          <a:prstGeom prst="rect">
            <a:avLst/>
          </a:prstGeom>
          <a:noFill/>
          <a:ln>
            <a:noFill/>
          </a:ln>
        </p:spPr>
        <p:txBody>
          <a:bodyPr wrap="none">
            <a:spAutoFit/>
          </a:bodyPr>
          <a:lstStyle/>
          <a:p>
            <a:pPr eaLnBrk="1" hangingPunct="1">
              <a:defRPr/>
            </a:pPr>
            <a:r>
              <a:rPr lang="en-US" sz="7200" dirty="0">
                <a:solidFill>
                  <a:schemeClr val="accent1">
                    <a:lumMod val="50000"/>
                  </a:schemeClr>
                </a:solidFill>
                <a:latin typeface="Arial"/>
                <a:ea typeface="ＭＳ Ｐゴシック" pitchFamily="34" charset="-128"/>
                <a:cs typeface="Arial"/>
              </a:rPr>
              <a:t>+</a:t>
            </a:r>
          </a:p>
        </p:txBody>
      </p:sp>
    </p:spTree>
    <p:extLst>
      <p:ext uri="{BB962C8B-B14F-4D97-AF65-F5344CB8AC3E}">
        <p14:creationId xmlns:p14="http://schemas.microsoft.com/office/powerpoint/2010/main" val="568480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xit" presetSubtype="0" fill="hold" grpId="1" nodeType="clickEffect">
                                  <p:stCondLst>
                                    <p:cond delay="0"/>
                                  </p:stCondLst>
                                  <p:childTnLst>
                                    <p:animEffect transition="out" filter="dissolv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9" presetClass="exit" presetSubtype="0" fill="hold" grpId="0" nodeType="withEffect">
                                  <p:stCondLst>
                                    <p:cond delay="0"/>
                                  </p:stCondLst>
                                  <p:childTnLst>
                                    <p:animEffect transition="out" filter="dissolv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par>
                                <p:cTn id="34" presetID="9" presetClass="exit" presetSubtype="0" fill="hold" grpId="0" nodeType="withEffect">
                                  <p:stCondLst>
                                    <p:cond delay="0"/>
                                  </p:stCondLst>
                                  <p:childTnLst>
                                    <p:animEffect transition="out" filter="dissolv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p:tgtEl>
                                          <p:spTgt spid="7"/>
                                        </p:tgtEl>
                                        <p:attrNameLst>
                                          <p:attrName>ppt_y</p:attrName>
                                        </p:attrNameLst>
                                      </p:cBhvr>
                                      <p:tavLst>
                                        <p:tav tm="0">
                                          <p:val>
                                            <p:strVal val="#ppt_y-#ppt_h*1.125000"/>
                                          </p:val>
                                        </p:tav>
                                        <p:tav tm="100000">
                                          <p:val>
                                            <p:strVal val="#ppt_y"/>
                                          </p:val>
                                        </p:tav>
                                      </p:tavLst>
                                    </p:anim>
                                    <p:animEffect transition="in" filter="wipe(down)">
                                      <p:cBhvr>
                                        <p:cTn id="42" dur="500"/>
                                        <p:tgtEl>
                                          <p:spTgt spid="7"/>
                                        </p:tgtEl>
                                      </p:cBhvr>
                                    </p:animEffect>
                                  </p:childTnLst>
                                </p:cTn>
                              </p:par>
                              <p:par>
                                <p:cTn id="43" presetID="12" presetClass="entr" presetSubtype="1"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p:tgtEl>
                                          <p:spTgt spid="3"/>
                                        </p:tgtEl>
                                        <p:attrNameLst>
                                          <p:attrName>ppt_y</p:attrName>
                                        </p:attrNameLst>
                                      </p:cBhvr>
                                      <p:tavLst>
                                        <p:tav tm="0">
                                          <p:val>
                                            <p:strVal val="#ppt_y-#ppt_h*1.125000"/>
                                          </p:val>
                                        </p:tav>
                                        <p:tav tm="100000">
                                          <p:val>
                                            <p:strVal val="#ppt_y"/>
                                          </p:val>
                                        </p:tav>
                                      </p:tavLst>
                                    </p:anim>
                                    <p:animEffect transition="in" filter="wipe(down)">
                                      <p:cBhvr>
                                        <p:cTn id="46" dur="500"/>
                                        <p:tgtEl>
                                          <p:spTgt spid="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childTnLst>
                                </p:cTn>
                              </p:par>
                              <p:par>
                                <p:cTn id="55" presetID="10"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xit" presetSubtype="0" fill="hold" grpId="1" nodeType="clickEffect">
                                  <p:stCondLst>
                                    <p:cond delay="0"/>
                                  </p:stCondLst>
                                  <p:childTnLst>
                                    <p:animEffect transition="out" filter="dissolve">
                                      <p:cBhvr>
                                        <p:cTn id="61" dur="500"/>
                                        <p:tgtEl>
                                          <p:spTgt spid="25"/>
                                        </p:tgtEl>
                                      </p:cBhvr>
                                    </p:animEffect>
                                    <p:set>
                                      <p:cBhvr>
                                        <p:cTn id="62" dur="1" fill="hold">
                                          <p:stCondLst>
                                            <p:cond delay="499"/>
                                          </p:stCondLst>
                                        </p:cTn>
                                        <p:tgtEl>
                                          <p:spTgt spid="25"/>
                                        </p:tgtEl>
                                        <p:attrNameLst>
                                          <p:attrName>style.visibility</p:attrName>
                                        </p:attrNameLst>
                                      </p:cBhvr>
                                      <p:to>
                                        <p:strVal val="hidden"/>
                                      </p:to>
                                    </p:set>
                                  </p:childTnLst>
                                </p:cTn>
                              </p:par>
                              <p:par>
                                <p:cTn id="63" presetID="9" presetClass="exit" presetSubtype="0" fill="hold" grpId="1" nodeType="withEffect">
                                  <p:stCondLst>
                                    <p:cond delay="0"/>
                                  </p:stCondLst>
                                  <p:childTnLst>
                                    <p:animEffect transition="out" filter="dissolve">
                                      <p:cBhvr>
                                        <p:cTn id="64" dur="500"/>
                                        <p:tgtEl>
                                          <p:spTgt spid="27"/>
                                        </p:tgtEl>
                                      </p:cBhvr>
                                    </p:animEffect>
                                    <p:set>
                                      <p:cBhvr>
                                        <p:cTn id="65" dur="1" fill="hold">
                                          <p:stCondLst>
                                            <p:cond delay="499"/>
                                          </p:stCondLst>
                                        </p:cTn>
                                        <p:tgtEl>
                                          <p:spTgt spid="27"/>
                                        </p:tgtEl>
                                        <p:attrNameLst>
                                          <p:attrName>style.visibility</p:attrName>
                                        </p:attrNameLst>
                                      </p:cBhvr>
                                      <p:to>
                                        <p:strVal val="hidden"/>
                                      </p:to>
                                    </p:set>
                                  </p:childTnLst>
                                </p:cTn>
                              </p:par>
                              <p:par>
                                <p:cTn id="66" presetID="9" presetClass="exit" presetSubtype="0" fill="hold" grpId="0" nodeType="withEffect">
                                  <p:stCondLst>
                                    <p:cond delay="0"/>
                                  </p:stCondLst>
                                  <p:childTnLst>
                                    <p:animEffect transition="out" filter="dissolv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2" presetClass="entr" presetSubtype="1"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p:tgtEl>
                                          <p:spTgt spid="10"/>
                                        </p:tgtEl>
                                        <p:attrNameLst>
                                          <p:attrName>ppt_y</p:attrName>
                                        </p:attrNameLst>
                                      </p:cBhvr>
                                      <p:tavLst>
                                        <p:tav tm="0">
                                          <p:val>
                                            <p:strVal val="#ppt_y-#ppt_h*1.125000"/>
                                          </p:val>
                                        </p:tav>
                                        <p:tav tm="100000">
                                          <p:val>
                                            <p:strVal val="#ppt_y"/>
                                          </p:val>
                                        </p:tav>
                                      </p:tavLst>
                                    </p:anim>
                                    <p:animEffect transition="in" filter="wipe(down)">
                                      <p:cBhvr>
                                        <p:cTn id="74" dur="500"/>
                                        <p:tgtEl>
                                          <p:spTgt spid="10"/>
                                        </p:tgtEl>
                                      </p:cBhvr>
                                    </p:animEffect>
                                  </p:childTnLst>
                                </p:cTn>
                              </p:par>
                              <p:par>
                                <p:cTn id="75" presetID="12" presetClass="entr" presetSubtype="1"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500"/>
                                        <p:tgtEl>
                                          <p:spTgt spid="4"/>
                                        </p:tgtEl>
                                        <p:attrNameLst>
                                          <p:attrName>ppt_y</p:attrName>
                                        </p:attrNameLst>
                                      </p:cBhvr>
                                      <p:tavLst>
                                        <p:tav tm="0">
                                          <p:val>
                                            <p:strVal val="#ppt_y-#ppt_h*1.125000"/>
                                          </p:val>
                                        </p:tav>
                                        <p:tav tm="100000">
                                          <p:val>
                                            <p:strVal val="#ppt_y"/>
                                          </p:val>
                                        </p:tav>
                                      </p:tavLst>
                                    </p:anim>
                                    <p:animEffect transition="in" filter="wipe(down)">
                                      <p:cBhvr>
                                        <p:cTn id="7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2" grpId="0" animBg="1"/>
      <p:bldP spid="23" grpId="0"/>
      <p:bldP spid="23" grpId="1"/>
      <p:bldP spid="24" grpId="0"/>
      <p:bldP spid="25" grpId="0" animBg="1"/>
      <p:bldP spid="25" grpId="1" animBg="1"/>
      <p:bldP spid="26" grpId="0" animBg="1"/>
      <p:bldP spid="27" grpId="0"/>
      <p:bldP spid="27" grpId="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3"/>
          <p:cNvGraphicFramePr>
            <a:graphicFrameLocks noGrp="1"/>
          </p:cNvGraphicFramePr>
          <p:nvPr>
            <p:ph idx="1"/>
          </p:nvPr>
        </p:nvGraphicFramePr>
        <p:xfrm>
          <a:off x="-795355" y="304800"/>
          <a:ext cx="10625155"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9"/>
          <p:cNvGrpSpPr>
            <a:grpSpLocks/>
          </p:cNvGrpSpPr>
          <p:nvPr/>
        </p:nvGrpSpPr>
        <p:grpSpPr bwMode="auto">
          <a:xfrm>
            <a:off x="1447800" y="5111750"/>
            <a:ext cx="7099300" cy="1441450"/>
            <a:chOff x="1252927" y="3363366"/>
            <a:chExt cx="7099919" cy="1441443"/>
          </a:xfrm>
        </p:grpSpPr>
        <p:sp>
          <p:nvSpPr>
            <p:cNvPr id="11" name="Rounded Rectangle 10"/>
            <p:cNvSpPr>
              <a:spLocks noChangeArrowheads="1"/>
            </p:cNvSpPr>
            <p:nvPr/>
          </p:nvSpPr>
          <p:spPr bwMode="auto">
            <a:xfrm>
              <a:off x="1252927" y="3363366"/>
              <a:ext cx="7099919" cy="1441443"/>
            </a:xfrm>
            <a:prstGeom prst="roundRect">
              <a:avLst>
                <a:gd name="adj" fmla="val 10000"/>
              </a:avLst>
            </a:prstGeom>
            <a:gradFill rotWithShape="1">
              <a:gsLst>
                <a:gs pos="0">
                  <a:srgbClr val="CBFFFF"/>
                </a:gs>
                <a:gs pos="100000">
                  <a:srgbClr val="B5E5E9"/>
                </a:gs>
              </a:gsLst>
              <a:lin ang="5400000"/>
            </a:gradFill>
            <a:ln w="9525">
              <a:solidFill>
                <a:srgbClr val="B6DCDF"/>
              </a:solidFill>
              <a:round/>
              <a:headEnd/>
              <a:tailEnd/>
            </a:ln>
            <a:effectLst>
              <a:outerShdw blurRad="40000" dist="23000" dir="5400000" rotWithShape="0">
                <a:srgbClr val="000000">
                  <a:alpha val="34999"/>
                </a:srgbClr>
              </a:outerShdw>
            </a:effectLst>
          </p:spPr>
          <p:txBody>
            <a:bodyPr/>
            <a:lstStyle/>
            <a:p>
              <a:endParaRPr lang="en-US"/>
            </a:p>
          </p:txBody>
        </p:sp>
        <p:sp>
          <p:nvSpPr>
            <p:cNvPr id="12" name="Rounded Rectangle 4"/>
            <p:cNvSpPr/>
            <p:nvPr/>
          </p:nvSpPr>
          <p:spPr>
            <a:xfrm>
              <a:off x="1295794" y="3406229"/>
              <a:ext cx="5451950" cy="1355718"/>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defTabSz="1200150">
                <a:lnSpc>
                  <a:spcPct val="90000"/>
                </a:lnSpc>
                <a:spcAft>
                  <a:spcPct val="35000"/>
                </a:spcAft>
                <a:defRPr/>
              </a:pPr>
              <a:r>
                <a:rPr lang="en-US" sz="2700" dirty="0">
                  <a:solidFill>
                    <a:srgbClr val="000000"/>
                  </a:solidFill>
                  <a:cs typeface="Arial"/>
                </a:rPr>
                <a:t>Do data indicate that staff are </a:t>
              </a:r>
              <a:r>
                <a:rPr lang="en-US" sz="2700" b="1" dirty="0">
                  <a:solidFill>
                    <a:srgbClr val="000000"/>
                  </a:solidFill>
                  <a:cs typeface="Arial"/>
                </a:rPr>
                <a:t>implementing</a:t>
              </a:r>
              <a:r>
                <a:rPr lang="en-US" sz="2700" dirty="0">
                  <a:solidFill>
                    <a:srgbClr val="000000"/>
                  </a:solidFill>
                  <a:cs typeface="Arial"/>
                </a:rPr>
                <a:t> PCBS practices effectively?</a:t>
              </a:r>
            </a:p>
          </p:txBody>
        </p:sp>
      </p:grpSp>
      <p:sp>
        <p:nvSpPr>
          <p:cNvPr id="21" name="Rectangle 20"/>
          <p:cNvSpPr>
            <a:spLocks noChangeArrowheads="1"/>
          </p:cNvSpPr>
          <p:nvPr/>
        </p:nvSpPr>
        <p:spPr bwMode="auto">
          <a:xfrm>
            <a:off x="3838575" y="1524000"/>
            <a:ext cx="809625" cy="279400"/>
          </a:xfrm>
          <a:prstGeom prst="rect">
            <a:avLst/>
          </a:prstGeom>
          <a:solidFill>
            <a:schemeClr val="accent1"/>
          </a:solidFill>
          <a:ln w="9525">
            <a:solidFill>
              <a:srgbClr val="2F2F98"/>
            </a:solidFill>
            <a:miter lim="800000"/>
            <a:headEnd/>
            <a:tailEnd/>
          </a:ln>
          <a:effectLst>
            <a:outerShdw blurRad="40000" dist="20000" dir="5400000" rotWithShape="0">
              <a:srgbClr val="000000">
                <a:alpha val="37999"/>
              </a:srgbClr>
            </a:outerShdw>
          </a:effectLst>
        </p:spPr>
        <p:txBody>
          <a:bodyPr anchor="ctr"/>
          <a:lstStyle/>
          <a:p>
            <a:pPr algn="ctr">
              <a:defRPr/>
            </a:pPr>
            <a:r>
              <a:rPr lang="en-US" sz="2000" b="1" dirty="0">
                <a:solidFill>
                  <a:srgbClr val="000000"/>
                </a:solidFill>
                <a:latin typeface="+mn-lt"/>
                <a:ea typeface="+mn-ea"/>
                <a:cs typeface="+mn-cs"/>
              </a:rPr>
              <a:t>No</a:t>
            </a:r>
          </a:p>
        </p:txBody>
      </p:sp>
      <p:sp>
        <p:nvSpPr>
          <p:cNvPr id="22" name="Rectangle 21"/>
          <p:cNvSpPr>
            <a:spLocks noChangeArrowheads="1"/>
          </p:cNvSpPr>
          <p:nvPr/>
        </p:nvSpPr>
        <p:spPr bwMode="auto">
          <a:xfrm>
            <a:off x="1219200" y="1493838"/>
            <a:ext cx="809625" cy="279400"/>
          </a:xfrm>
          <a:prstGeom prst="rect">
            <a:avLst/>
          </a:prstGeom>
          <a:solidFill>
            <a:schemeClr val="accent1"/>
          </a:solidFill>
          <a:ln w="9525">
            <a:solidFill>
              <a:srgbClr val="2F2F98"/>
            </a:solidFill>
            <a:miter lim="800000"/>
            <a:headEnd/>
            <a:tailEnd/>
          </a:ln>
          <a:effectLst>
            <a:outerShdw blurRad="40000" dist="20000" dir="5400000" rotWithShape="0">
              <a:srgbClr val="000000">
                <a:alpha val="37999"/>
              </a:srgbClr>
            </a:outerShdw>
          </a:effectLst>
        </p:spPr>
        <p:txBody>
          <a:bodyPr anchor="ctr"/>
          <a:lstStyle/>
          <a:p>
            <a:pPr algn="ctr">
              <a:defRPr/>
            </a:pPr>
            <a:r>
              <a:rPr lang="en-US" sz="2000" b="1" dirty="0">
                <a:solidFill>
                  <a:srgbClr val="000000"/>
                </a:solidFill>
                <a:latin typeface="+mn-lt"/>
                <a:ea typeface="+mn-ea"/>
                <a:cs typeface="+mn-cs"/>
              </a:rPr>
              <a:t>Yes</a:t>
            </a:r>
          </a:p>
        </p:txBody>
      </p:sp>
      <p:sp>
        <p:nvSpPr>
          <p:cNvPr id="23" name="Rectangle 22"/>
          <p:cNvSpPr>
            <a:spLocks noChangeArrowheads="1"/>
          </p:cNvSpPr>
          <p:nvPr/>
        </p:nvSpPr>
        <p:spPr bwMode="auto">
          <a:xfrm>
            <a:off x="2511425" y="3057525"/>
            <a:ext cx="1069975" cy="279400"/>
          </a:xfrm>
          <a:prstGeom prst="rect">
            <a:avLst/>
          </a:prstGeom>
          <a:solidFill>
            <a:schemeClr val="accent1"/>
          </a:solidFill>
          <a:ln w="9525">
            <a:solidFill>
              <a:srgbClr val="2F2F98"/>
            </a:solidFill>
            <a:miter lim="800000"/>
            <a:headEnd/>
            <a:tailEnd/>
          </a:ln>
          <a:effectLst>
            <a:outerShdw blurRad="40000" dist="20000" dir="5400000" rotWithShape="0">
              <a:srgbClr val="000000">
                <a:alpha val="37999"/>
              </a:srgbClr>
            </a:outerShdw>
          </a:effectLst>
        </p:spPr>
        <p:txBody>
          <a:bodyPr anchor="ctr"/>
          <a:lstStyle/>
          <a:p>
            <a:pPr algn="ctr">
              <a:defRPr/>
            </a:pPr>
            <a:r>
              <a:rPr lang="en-US" sz="2000" b="1" dirty="0">
                <a:solidFill>
                  <a:srgbClr val="000000"/>
                </a:solidFill>
                <a:latin typeface="+mn-lt"/>
                <a:ea typeface="+mn-ea"/>
                <a:cs typeface="+mn-cs"/>
              </a:rPr>
              <a:t>Minor</a:t>
            </a:r>
          </a:p>
        </p:txBody>
      </p:sp>
      <p:sp>
        <p:nvSpPr>
          <p:cNvPr id="24" name="Rectangle 23"/>
          <p:cNvSpPr>
            <a:spLocks noChangeArrowheads="1"/>
          </p:cNvSpPr>
          <p:nvPr/>
        </p:nvSpPr>
        <p:spPr bwMode="auto">
          <a:xfrm>
            <a:off x="5254625" y="3073400"/>
            <a:ext cx="1069975" cy="279400"/>
          </a:xfrm>
          <a:prstGeom prst="rect">
            <a:avLst/>
          </a:prstGeom>
          <a:solidFill>
            <a:schemeClr val="accent1"/>
          </a:solidFill>
          <a:ln w="9525">
            <a:solidFill>
              <a:srgbClr val="2F2F98"/>
            </a:solidFill>
            <a:miter lim="800000"/>
            <a:headEnd/>
            <a:tailEnd/>
          </a:ln>
          <a:effectLst>
            <a:outerShdw blurRad="40000" dist="20000" dir="5400000" rotWithShape="0">
              <a:srgbClr val="000000">
                <a:alpha val="37999"/>
              </a:srgbClr>
            </a:outerShdw>
          </a:effectLst>
        </p:spPr>
        <p:txBody>
          <a:bodyPr anchor="ctr"/>
          <a:lstStyle/>
          <a:p>
            <a:pPr algn="ctr">
              <a:defRPr/>
            </a:pPr>
            <a:r>
              <a:rPr lang="en-US" sz="2000" b="1" dirty="0">
                <a:solidFill>
                  <a:srgbClr val="000000"/>
                </a:solidFill>
                <a:latin typeface="+mn-lt"/>
                <a:ea typeface="+mn-ea"/>
                <a:cs typeface="+mn-cs"/>
              </a:rPr>
              <a:t>Major</a:t>
            </a:r>
          </a:p>
        </p:txBody>
      </p:sp>
      <p:sp>
        <p:nvSpPr>
          <p:cNvPr id="25" name="Rectangle 24"/>
          <p:cNvSpPr>
            <a:spLocks noChangeArrowheads="1"/>
          </p:cNvSpPr>
          <p:nvPr/>
        </p:nvSpPr>
        <p:spPr bwMode="auto">
          <a:xfrm>
            <a:off x="3883025" y="4673600"/>
            <a:ext cx="1069975" cy="279400"/>
          </a:xfrm>
          <a:prstGeom prst="rect">
            <a:avLst/>
          </a:prstGeom>
          <a:solidFill>
            <a:schemeClr val="accent1"/>
          </a:solidFill>
          <a:ln w="9525">
            <a:solidFill>
              <a:srgbClr val="2F2F98"/>
            </a:solidFill>
            <a:miter lim="800000"/>
            <a:headEnd/>
            <a:tailEnd/>
          </a:ln>
          <a:effectLst>
            <a:outerShdw blurRad="40000" dist="20000" dir="5400000" rotWithShape="0">
              <a:srgbClr val="000000">
                <a:alpha val="37999"/>
              </a:srgbClr>
            </a:outerShdw>
          </a:effectLst>
        </p:spPr>
        <p:txBody>
          <a:bodyPr anchor="ctr"/>
          <a:lstStyle/>
          <a:p>
            <a:pPr algn="ctr">
              <a:defRPr/>
            </a:pPr>
            <a:r>
              <a:rPr lang="en-US" sz="2000" b="1" dirty="0">
                <a:solidFill>
                  <a:srgbClr val="000000"/>
                </a:solidFill>
                <a:latin typeface="+mn-lt"/>
                <a:ea typeface="+mn-ea"/>
                <a:cs typeface="+mn-cs"/>
              </a:rPr>
              <a:t>Many</a:t>
            </a:r>
          </a:p>
        </p:txBody>
      </p:sp>
      <p:sp>
        <p:nvSpPr>
          <p:cNvPr id="26" name="Rectangle 25"/>
          <p:cNvSpPr>
            <a:spLocks noChangeArrowheads="1"/>
          </p:cNvSpPr>
          <p:nvPr/>
        </p:nvSpPr>
        <p:spPr bwMode="auto">
          <a:xfrm>
            <a:off x="6778625" y="4673600"/>
            <a:ext cx="1069975" cy="279400"/>
          </a:xfrm>
          <a:prstGeom prst="rect">
            <a:avLst/>
          </a:prstGeom>
          <a:solidFill>
            <a:schemeClr val="accent1"/>
          </a:solidFill>
          <a:ln w="9525">
            <a:solidFill>
              <a:srgbClr val="2F2F98"/>
            </a:solidFill>
            <a:miter lim="800000"/>
            <a:headEnd/>
            <a:tailEnd/>
          </a:ln>
          <a:effectLst>
            <a:outerShdw blurRad="40000" dist="20000" dir="5400000" rotWithShape="0">
              <a:srgbClr val="000000">
                <a:alpha val="37999"/>
              </a:srgbClr>
            </a:outerShdw>
          </a:effectLst>
        </p:spPr>
        <p:txBody>
          <a:bodyPr anchor="ctr"/>
          <a:lstStyle/>
          <a:p>
            <a:pPr algn="ctr">
              <a:defRPr/>
            </a:pPr>
            <a:r>
              <a:rPr lang="en-US" sz="2000" b="1" dirty="0">
                <a:solidFill>
                  <a:srgbClr val="000000"/>
                </a:solidFill>
                <a:latin typeface="+mn-lt"/>
                <a:ea typeface="+mn-ea"/>
                <a:cs typeface="+mn-cs"/>
              </a:rPr>
              <a:t>Few</a:t>
            </a:r>
          </a:p>
        </p:txBody>
      </p:sp>
    </p:spTree>
    <p:extLst>
      <p:ext uri="{BB962C8B-B14F-4D97-AF65-F5344CB8AC3E}">
        <p14:creationId xmlns:p14="http://schemas.microsoft.com/office/powerpoint/2010/main" val="302480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2.22222E-6 -2.96296E-6 L 2.22222E-6 -0.72824 " pathEditMode="relative" rAng="0" ptsTypes="AA">
                                      <p:cBhvr>
                                        <p:cTn id="6" dur="500" fill="hold"/>
                                        <p:tgtEl>
                                          <p:spTgt spid="4"/>
                                        </p:tgtEl>
                                        <p:attrNameLst>
                                          <p:attrName>ppt_x</p:attrName>
                                          <p:attrName>ppt_y</p:attrName>
                                        </p:attrNameLst>
                                      </p:cBhvr>
                                      <p:rCtr x="0" y="-36412"/>
                                    </p:animMotion>
                                  </p:childTnLst>
                                </p:cTn>
                              </p:par>
                              <p:par>
                                <p:cTn id="7" presetID="10"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2000"/>
                                        <p:tgtEl>
                                          <p:spTgt spid="2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20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0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457200" y="1371599"/>
            <a:ext cx="2895600" cy="707463"/>
          </a:xfrm>
        </p:spPr>
        <p:txBody>
          <a:bodyPr/>
          <a:lstStyle/>
          <a:p>
            <a:pPr>
              <a:spcAft>
                <a:spcPts val="2400"/>
              </a:spcAft>
            </a:pPr>
            <a:r>
              <a:rPr lang="en-US" sz="2000" b="1" i="1" dirty="0" smtClean="0">
                <a:solidFill>
                  <a:schemeClr val="accent2">
                    <a:lumMod val="60000"/>
                    <a:lumOff val="40000"/>
                  </a:schemeClr>
                </a:solidFill>
              </a:rPr>
              <a:t>Supporting and Responding to Student Behavior</a:t>
            </a:r>
            <a:endParaRPr lang="en-US" sz="2000" dirty="0" smtClean="0"/>
          </a:p>
        </p:txBody>
      </p:sp>
      <p:pic>
        <p:nvPicPr>
          <p:cNvPr id="2" name="Picture 1"/>
          <p:cNvPicPr>
            <a:picLocks noChangeAspect="1"/>
          </p:cNvPicPr>
          <p:nvPr/>
        </p:nvPicPr>
        <p:blipFill>
          <a:blip r:embed="rId2"/>
          <a:stretch>
            <a:fillRect/>
          </a:stretch>
        </p:blipFill>
        <p:spPr>
          <a:xfrm>
            <a:off x="6934022" y="1143000"/>
            <a:ext cx="1904822" cy="2298700"/>
          </a:xfrm>
          <a:prstGeom prst="rect">
            <a:avLst/>
          </a:prstGeom>
        </p:spPr>
      </p:pic>
      <p:pic>
        <p:nvPicPr>
          <p:cNvPr id="5" name="Content Placeholder 3"/>
          <p:cNvPicPr>
            <a:picLocks noChangeAspect="1"/>
          </p:cNvPicPr>
          <p:nvPr/>
        </p:nvPicPr>
        <p:blipFill>
          <a:blip r:embed="rId3"/>
          <a:srcRect t="14703" b="14703"/>
          <a:stretch>
            <a:fillRect/>
          </a:stretch>
        </p:blipFill>
        <p:spPr bwMode="auto">
          <a:xfrm>
            <a:off x="3116046" y="1371599"/>
            <a:ext cx="1828800" cy="1005770"/>
          </a:xfrm>
          <a:prstGeom prst="rect">
            <a:avLst/>
          </a:prstGeom>
          <a:noFill/>
          <a:ln w="9525">
            <a:noFill/>
            <a:miter lim="800000"/>
            <a:headEnd/>
            <a:tailEnd/>
          </a:ln>
        </p:spPr>
      </p:pic>
      <p:sp>
        <p:nvSpPr>
          <p:cNvPr id="6" name="Rectangle 3"/>
          <p:cNvSpPr txBox="1">
            <a:spLocks noChangeArrowheads="1"/>
          </p:cNvSpPr>
          <p:nvPr/>
        </p:nvSpPr>
        <p:spPr bwMode="auto">
          <a:xfrm>
            <a:off x="5051704" y="1292297"/>
            <a:ext cx="2551988" cy="7867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a:spcAft>
                <a:spcPts val="2400"/>
              </a:spcAft>
            </a:pPr>
            <a:r>
              <a:rPr lang="en-US" sz="2000" b="1" i="1" kern="0" dirty="0" smtClean="0">
                <a:solidFill>
                  <a:schemeClr val="accent2">
                    <a:lumMod val="60000"/>
                    <a:lumOff val="40000"/>
                  </a:schemeClr>
                </a:solidFill>
              </a:rPr>
              <a:t>Classroom Management Practice Checklist</a:t>
            </a:r>
          </a:p>
        </p:txBody>
      </p:sp>
      <p:sp>
        <p:nvSpPr>
          <p:cNvPr id="7" name="Rectangle 3"/>
          <p:cNvSpPr txBox="1">
            <a:spLocks noChangeArrowheads="1"/>
          </p:cNvSpPr>
          <p:nvPr/>
        </p:nvSpPr>
        <p:spPr bwMode="auto">
          <a:xfrm>
            <a:off x="457022" y="2974172"/>
            <a:ext cx="2841904" cy="20752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a:spcAft>
                <a:spcPts val="2400"/>
              </a:spcAft>
            </a:pPr>
            <a:r>
              <a:rPr lang="en-US" sz="2000" b="1" i="1" kern="0" dirty="0">
                <a:solidFill>
                  <a:schemeClr val="accent2">
                    <a:lumMod val="60000"/>
                    <a:lumOff val="40000"/>
                  </a:schemeClr>
                </a:solidFill>
              </a:rPr>
              <a:t>PBIS Technical Brief on Systems to Support Teachers’ Implementation of Positive Classroom Behavior Support </a:t>
            </a:r>
            <a:endParaRPr lang="is-IS" sz="2000" b="1" i="1" kern="0" dirty="0" smtClean="0">
              <a:solidFill>
                <a:schemeClr val="accent2">
                  <a:lumMod val="60000"/>
                  <a:lumOff val="40000"/>
                </a:schemeClr>
              </a:solidFill>
            </a:endParaRPr>
          </a:p>
        </p:txBody>
      </p:sp>
      <p:sp>
        <p:nvSpPr>
          <p:cNvPr id="8" name="Rectangle 3"/>
          <p:cNvSpPr txBox="1">
            <a:spLocks noChangeArrowheads="1"/>
          </p:cNvSpPr>
          <p:nvPr/>
        </p:nvSpPr>
        <p:spPr bwMode="auto">
          <a:xfrm>
            <a:off x="5051704" y="3352800"/>
            <a:ext cx="2073854" cy="9840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a:spcAft>
                <a:spcPts val="2400"/>
              </a:spcAft>
            </a:pPr>
            <a:r>
              <a:rPr lang="is-IS" sz="2000" b="1" i="1" kern="0" dirty="0" smtClean="0">
                <a:solidFill>
                  <a:schemeClr val="accent2">
                    <a:lumMod val="60000"/>
                    <a:lumOff val="40000"/>
                  </a:schemeClr>
                </a:solidFill>
              </a:rPr>
              <a:t>Self-Assessment of Systems to Support PCBS</a:t>
            </a:r>
            <a:endParaRPr lang="en-US" sz="2000" kern="0" dirty="0" smtClean="0"/>
          </a:p>
        </p:txBody>
      </p:sp>
      <p:pic>
        <p:nvPicPr>
          <p:cNvPr id="3" name="Picture 2"/>
          <p:cNvPicPr>
            <a:picLocks noChangeAspect="1"/>
          </p:cNvPicPr>
          <p:nvPr/>
        </p:nvPicPr>
        <p:blipFill>
          <a:blip r:embed="rId4"/>
          <a:stretch>
            <a:fillRect/>
          </a:stretch>
        </p:blipFill>
        <p:spPr>
          <a:xfrm>
            <a:off x="3298926" y="2974172"/>
            <a:ext cx="1752778" cy="2259709"/>
          </a:xfrm>
          <a:prstGeom prst="rect">
            <a:avLst/>
          </a:prstGeom>
        </p:spPr>
      </p:pic>
      <p:pic>
        <p:nvPicPr>
          <p:cNvPr id="4" name="Picture 3"/>
          <p:cNvPicPr>
            <a:picLocks noChangeAspect="1"/>
          </p:cNvPicPr>
          <p:nvPr/>
        </p:nvPicPr>
        <p:blipFill>
          <a:blip r:embed="rId5"/>
          <a:stretch>
            <a:fillRect/>
          </a:stretch>
        </p:blipFill>
        <p:spPr>
          <a:xfrm>
            <a:off x="7125558" y="3526370"/>
            <a:ext cx="1591722" cy="2056176"/>
          </a:xfrm>
          <a:prstGeom prst="rect">
            <a:avLst/>
          </a:prstGeom>
        </p:spPr>
      </p:pic>
      <p:sp>
        <p:nvSpPr>
          <p:cNvPr id="11" name="Rectangle 3"/>
          <p:cNvSpPr txBox="1">
            <a:spLocks noChangeArrowheads="1"/>
          </p:cNvSpPr>
          <p:nvPr/>
        </p:nvSpPr>
        <p:spPr bwMode="auto">
          <a:xfrm>
            <a:off x="457200" y="5900390"/>
            <a:ext cx="2895600" cy="1099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a:spcAft>
                <a:spcPts val="2400"/>
              </a:spcAft>
            </a:pPr>
            <a:r>
              <a:rPr lang="is-IS" sz="2000" b="1" i="1" kern="0" smtClean="0">
                <a:solidFill>
                  <a:schemeClr val="accent2">
                    <a:lumMod val="60000"/>
                    <a:lumOff val="40000"/>
                  </a:schemeClr>
                </a:solidFill>
              </a:rPr>
              <a:t>Action Plan</a:t>
            </a:r>
            <a:endParaRPr lang="en-US" sz="2000" kern="0" dirty="0" smtClean="0"/>
          </a:p>
        </p:txBody>
      </p:sp>
      <p:sp>
        <p:nvSpPr>
          <p:cNvPr id="4098" name="Rectangle 2"/>
          <p:cNvSpPr>
            <a:spLocks noGrp="1" noChangeArrowheads="1"/>
          </p:cNvSpPr>
          <p:nvPr>
            <p:ph type="title"/>
          </p:nvPr>
        </p:nvSpPr>
        <p:spPr>
          <a:xfrm>
            <a:off x="457200" y="274638"/>
            <a:ext cx="8229600" cy="878056"/>
          </a:xfrm>
          <a:solidFill>
            <a:schemeClr val="accent6">
              <a:lumMod val="40000"/>
              <a:lumOff val="60000"/>
            </a:schemeClr>
          </a:solidFill>
        </p:spPr>
        <p:txBody>
          <a:bodyPr/>
          <a:lstStyle/>
          <a:p>
            <a:pPr eaLnBrk="1" hangingPunct="1">
              <a:defRPr/>
            </a:pPr>
            <a:r>
              <a:rPr lang="en-US" b="1" dirty="0" smtClean="0"/>
              <a:t>Remember Your Resources</a:t>
            </a:r>
            <a:endParaRPr lang="en-US" b="1" dirty="0" smtClean="0"/>
          </a:p>
        </p:txBody>
      </p:sp>
      <p:pic>
        <p:nvPicPr>
          <p:cNvPr id="12" name="Picture 11"/>
          <p:cNvPicPr>
            <a:picLocks noChangeAspect="1"/>
          </p:cNvPicPr>
          <p:nvPr/>
        </p:nvPicPr>
        <p:blipFill>
          <a:blip r:embed="rId6"/>
          <a:stretch>
            <a:fillRect/>
          </a:stretch>
        </p:blipFill>
        <p:spPr>
          <a:xfrm>
            <a:off x="3352800" y="5410200"/>
            <a:ext cx="1698904" cy="2509007"/>
          </a:xfrm>
          <a:prstGeom prst="rect">
            <a:avLst/>
          </a:prstGeom>
        </p:spPr>
      </p:pic>
      <p:sp>
        <p:nvSpPr>
          <p:cNvPr id="13" name="Rectangle 2"/>
          <p:cNvSpPr txBox="1">
            <a:spLocks noChangeArrowheads="1"/>
          </p:cNvSpPr>
          <p:nvPr/>
        </p:nvSpPr>
        <p:spPr bwMode="auto">
          <a:xfrm>
            <a:off x="5486400" y="5667216"/>
            <a:ext cx="3200400" cy="878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0" i="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Britannic Bold" pitchFamily="-111" charset="0"/>
              </a:defRPr>
            </a:lvl6pPr>
            <a:lvl7pPr marL="914400" algn="ctr" rtl="0" fontAlgn="base">
              <a:spcBef>
                <a:spcPct val="0"/>
              </a:spcBef>
              <a:spcAft>
                <a:spcPct val="0"/>
              </a:spcAft>
              <a:defRPr sz="4400">
                <a:solidFill>
                  <a:schemeClr val="tx2"/>
                </a:solidFill>
                <a:latin typeface="Britannic Bold" pitchFamily="-111" charset="0"/>
              </a:defRPr>
            </a:lvl7pPr>
            <a:lvl8pPr marL="1371600" algn="ctr" rtl="0" fontAlgn="base">
              <a:spcBef>
                <a:spcPct val="0"/>
              </a:spcBef>
              <a:spcAft>
                <a:spcPct val="0"/>
              </a:spcAft>
              <a:defRPr sz="4400">
                <a:solidFill>
                  <a:schemeClr val="tx2"/>
                </a:solidFill>
                <a:latin typeface="Britannic Bold" pitchFamily="-111" charset="0"/>
              </a:defRPr>
            </a:lvl8pPr>
            <a:lvl9pPr marL="1828800" algn="ctr" rtl="0" fontAlgn="base">
              <a:spcBef>
                <a:spcPct val="0"/>
              </a:spcBef>
              <a:spcAft>
                <a:spcPct val="0"/>
              </a:spcAft>
              <a:defRPr sz="4400">
                <a:solidFill>
                  <a:schemeClr val="tx2"/>
                </a:solidFill>
                <a:latin typeface="Britannic Bold" pitchFamily="-111" charset="0"/>
              </a:defRPr>
            </a:lvl9pPr>
          </a:lstStyle>
          <a:p>
            <a:pPr algn="l" eaLnBrk="1" hangingPunct="1">
              <a:defRPr/>
            </a:pPr>
            <a:r>
              <a:rPr lang="en-US" sz="2000" b="1" i="1" kern="0" dirty="0" smtClean="0">
                <a:solidFill>
                  <a:schemeClr val="accent2">
                    <a:lumMod val="60000"/>
                    <a:lumOff val="40000"/>
                  </a:schemeClr>
                </a:solidFill>
              </a:rPr>
              <a:t>Email, Discussion Board, &amp; Webinar June 1</a:t>
            </a:r>
            <a:endParaRPr lang="en-US" sz="2000" b="1" i="1" kern="0" dirty="0" smtClean="0">
              <a:solidFill>
                <a:schemeClr val="accent2">
                  <a:lumMod val="60000"/>
                  <a:lumOff val="40000"/>
                </a:schemeClr>
              </a:solidFill>
            </a:endParaRPr>
          </a:p>
        </p:txBody>
      </p:sp>
    </p:spTree>
    <p:extLst>
      <p:ext uri="{BB962C8B-B14F-4D97-AF65-F5344CB8AC3E}">
        <p14:creationId xmlns:p14="http://schemas.microsoft.com/office/powerpoint/2010/main" val="75984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afterEffect">
                                  <p:stCondLst>
                                    <p:cond delay="0"/>
                                  </p:stCondLst>
                                  <p:childTnLst>
                                    <p:animClr clrSpc="hsl" dir="cw">
                                      <p:cBhvr override="childStyle">
                                        <p:cTn id="6" dur="2000" fill="hold"/>
                                        <p:tgtEl>
                                          <p:spTgt spid="13"/>
                                        </p:tgtEl>
                                        <p:attrNameLst>
                                          <p:attrName>style.color</p:attrName>
                                        </p:attrNameLst>
                                      </p:cBhvr>
                                      <p:by>
                                        <p:hsl h="0" s="-12549" l="-25098"/>
                                      </p:by>
                                    </p:animClr>
                                    <p:animClr clrSpc="hsl" dir="cw">
                                      <p:cBhvr>
                                        <p:cTn id="7" dur="2000" fill="hold"/>
                                        <p:tgtEl>
                                          <p:spTgt spid="13"/>
                                        </p:tgtEl>
                                        <p:attrNameLst>
                                          <p:attrName>fillcolor</p:attrName>
                                        </p:attrNameLst>
                                      </p:cBhvr>
                                      <p:by>
                                        <p:hsl h="0" s="-12549" l="-25098"/>
                                      </p:by>
                                    </p:animClr>
                                    <p:animClr clrSpc="hsl" dir="cw">
                                      <p:cBhvr>
                                        <p:cTn id="8" dur="2000" fill="hold"/>
                                        <p:tgtEl>
                                          <p:spTgt spid="13"/>
                                        </p:tgtEl>
                                        <p:attrNameLst>
                                          <p:attrName>stroke.color</p:attrName>
                                        </p:attrNameLst>
                                      </p:cBhvr>
                                      <p:by>
                                        <p:hsl h="0" s="-12549" l="-25098"/>
                                      </p:by>
                                    </p:animClr>
                                    <p:set>
                                      <p:cBhvr>
                                        <p:cTn id="9" dur="20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9144000" cy="1143000"/>
          </a:xfrm>
        </p:spPr>
        <p:txBody>
          <a:bodyPr/>
          <a:lstStyle/>
          <a:p>
            <a:pPr eaLnBrk="1" hangingPunct="1"/>
            <a:r>
              <a:rPr lang="en-US" sz="8800">
                <a:solidFill>
                  <a:schemeClr val="accent2"/>
                </a:solidFill>
                <a:ea typeface="ＭＳ Ｐゴシック" pitchFamily="34" charset="-128"/>
                <a:cs typeface="ＭＳ Ｐゴシック" pitchFamily="34" charset="-128"/>
              </a:rPr>
              <a:t>Thank you!</a:t>
            </a:r>
          </a:p>
        </p:txBody>
      </p:sp>
      <p:sp>
        <p:nvSpPr>
          <p:cNvPr id="56323" name="Text Box 11"/>
          <p:cNvSpPr txBox="1">
            <a:spLocks noChangeArrowheads="1"/>
          </p:cNvSpPr>
          <p:nvPr/>
        </p:nvSpPr>
        <p:spPr bwMode="auto">
          <a:xfrm>
            <a:off x="1524000" y="4572000"/>
            <a:ext cx="5562600" cy="366713"/>
          </a:xfrm>
          <a:prstGeom prst="rect">
            <a:avLst/>
          </a:prstGeom>
          <a:noFill/>
          <a:ln w="9525">
            <a:noFill/>
            <a:miter lim="800000"/>
            <a:headEnd/>
            <a:tailEnd/>
          </a:ln>
        </p:spPr>
        <p:txBody>
          <a:bodyPr>
            <a:prstTxWarp prst="textNoShape">
              <a:avLst/>
            </a:prstTxWarp>
            <a:spAutoFit/>
          </a:bodyPr>
          <a:lstStyle/>
          <a:p>
            <a:pPr algn="ctr">
              <a:spcBef>
                <a:spcPct val="50000"/>
              </a:spcBef>
            </a:pPr>
            <a:r>
              <a:rPr lang="en-US">
                <a:hlinkClick r:id="rId2"/>
              </a:rPr>
              <a:t>www.pbis.org</a:t>
            </a:r>
            <a:r>
              <a:rPr lang="en-US"/>
              <a:t>  </a:t>
            </a:r>
          </a:p>
        </p:txBody>
      </p:sp>
      <p:pic>
        <p:nvPicPr>
          <p:cNvPr id="56324" name="Picture 2"/>
          <p:cNvPicPr>
            <a:picLocks noChangeAspect="1" noChangeArrowheads="1"/>
          </p:cNvPicPr>
          <p:nvPr/>
        </p:nvPicPr>
        <p:blipFill>
          <a:blip r:embed="rId3">
            <a:lum bright="-2000" contrast="-2000"/>
          </a:blip>
          <a:srcRect/>
          <a:stretch>
            <a:fillRect/>
          </a:stretch>
        </p:blipFill>
        <p:spPr bwMode="auto">
          <a:xfrm>
            <a:off x="4876800" y="4967288"/>
            <a:ext cx="4191000" cy="1633537"/>
          </a:xfrm>
          <a:prstGeom prst="rect">
            <a:avLst/>
          </a:prstGeom>
          <a:noFill/>
          <a:ln w="9525">
            <a:noFill/>
            <a:miter lim="800000"/>
            <a:headEnd/>
            <a:tailEnd/>
          </a:ln>
        </p:spPr>
      </p:pic>
      <p:sp>
        <p:nvSpPr>
          <p:cNvPr id="56325" name="Text Box 14"/>
          <p:cNvSpPr txBox="1">
            <a:spLocks noChangeArrowheads="1"/>
          </p:cNvSpPr>
          <p:nvPr/>
        </p:nvSpPr>
        <p:spPr bwMode="auto">
          <a:xfrm>
            <a:off x="4876800" y="6491288"/>
            <a:ext cx="4267200" cy="366712"/>
          </a:xfrm>
          <a:prstGeom prst="rect">
            <a:avLst/>
          </a:prstGeom>
          <a:noFill/>
          <a:ln w="9525">
            <a:noFill/>
            <a:miter lim="800000"/>
            <a:headEnd/>
            <a:tailEnd/>
          </a:ln>
        </p:spPr>
        <p:txBody>
          <a:bodyPr>
            <a:prstTxWarp prst="textNoShape">
              <a:avLst/>
            </a:prstTxWarp>
            <a:spAutoFit/>
          </a:bodyPr>
          <a:lstStyle/>
          <a:p>
            <a:pPr algn="ctr">
              <a:spcBef>
                <a:spcPct val="50000"/>
              </a:spcBef>
            </a:pPr>
            <a:r>
              <a:rPr lang="en-US">
                <a:hlinkClick r:id="rId4"/>
              </a:rPr>
              <a:t>www.cber.org</a:t>
            </a:r>
            <a:r>
              <a:rPr lang="en-US"/>
              <a:t> </a:t>
            </a:r>
          </a:p>
        </p:txBody>
      </p:sp>
      <p:sp>
        <p:nvSpPr>
          <p:cNvPr id="56326" name="Rectangle 15"/>
          <p:cNvSpPr>
            <a:spLocks noChangeArrowheads="1"/>
          </p:cNvSpPr>
          <p:nvPr/>
        </p:nvSpPr>
        <p:spPr bwMode="auto">
          <a:xfrm>
            <a:off x="0" y="1524000"/>
            <a:ext cx="5791200" cy="11430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algn="ctr"/>
            <a:r>
              <a:rPr lang="en-US" sz="3200" smtClean="0">
                <a:solidFill>
                  <a:schemeClr val="tx2"/>
                </a:solidFill>
                <a:hlinkClick r:id="rId5"/>
              </a:rPr>
              <a:t>brandi.simonsen@uconn.edu</a:t>
            </a:r>
            <a:endParaRPr lang="en-US" sz="3200" dirty="0" smtClean="0">
              <a:solidFill>
                <a:schemeClr val="tx2"/>
              </a:solidFill>
            </a:endParaRPr>
          </a:p>
        </p:txBody>
      </p:sp>
      <p:pic>
        <p:nvPicPr>
          <p:cNvPr id="8" name="Picture 9"/>
          <p:cNvPicPr>
            <a:picLocks noChangeAspect="1" noChangeArrowheads="1"/>
          </p:cNvPicPr>
          <p:nvPr/>
        </p:nvPicPr>
        <p:blipFill>
          <a:blip r:embed="rId6"/>
          <a:srcRect/>
          <a:stretch>
            <a:fillRect/>
          </a:stretch>
        </p:blipFill>
        <p:spPr bwMode="auto">
          <a:xfrm>
            <a:off x="1524000" y="3048000"/>
            <a:ext cx="5638802"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a:xfrm>
            <a:off x="304800" y="304800"/>
            <a:ext cx="8534400" cy="533400"/>
          </a:xfrm>
          <a:solidFill>
            <a:schemeClr val="accent2">
              <a:lumMod val="20000"/>
              <a:lumOff val="80000"/>
            </a:schemeClr>
          </a:solidFill>
        </p:spPr>
        <p:txBody>
          <a:bodyPr/>
          <a:lstStyle/>
          <a:p>
            <a:pPr eaLnBrk="1" hangingPunct="1">
              <a:defRPr/>
            </a:pPr>
            <a:r>
              <a:rPr lang="en-US" sz="3200" b="1" dirty="0" smtClean="0">
                <a:ea typeface="ＭＳ Ｐゴシック" pitchFamily="34" charset="-128"/>
              </a:rPr>
              <a:t>But we don’t seem to be doing “it”</a:t>
            </a:r>
            <a:endParaRPr lang="en-US" sz="3200" i="1" dirty="0">
              <a:ea typeface="ＭＳ Ｐゴシック" pitchFamily="34" charset="-128"/>
            </a:endParaRPr>
          </a:p>
        </p:txBody>
      </p:sp>
      <p:graphicFrame>
        <p:nvGraphicFramePr>
          <p:cNvPr id="2" name="Table 1"/>
          <p:cNvGraphicFramePr>
            <a:graphicFrameLocks noGrp="1"/>
          </p:cNvGraphicFramePr>
          <p:nvPr>
            <p:extLst/>
          </p:nvPr>
        </p:nvGraphicFramePr>
        <p:xfrm>
          <a:off x="609600" y="990600"/>
          <a:ext cx="8153400" cy="3810000"/>
        </p:xfrm>
        <a:graphic>
          <a:graphicData uri="http://schemas.openxmlformats.org/drawingml/2006/table">
            <a:tbl>
              <a:tblPr firstRow="1" bandRow="1">
                <a:tableStyleId>{21E4AEA4-8DFA-4A89-87EB-49C32662AFE0}</a:tableStyleId>
              </a:tblPr>
              <a:tblGrid>
                <a:gridCol w="1447800"/>
                <a:gridCol w="1676400"/>
                <a:gridCol w="1676400"/>
                <a:gridCol w="1676400"/>
                <a:gridCol w="1676400"/>
              </a:tblGrid>
              <a:tr h="370840">
                <a:tc>
                  <a:txBody>
                    <a:bodyPr/>
                    <a:lstStyle/>
                    <a:p>
                      <a:endParaRPr lang="en-US" sz="2000" dirty="0">
                        <a:latin typeface="Arial"/>
                        <a:cs typeface="Arial"/>
                      </a:endParaRPr>
                    </a:p>
                  </a:txBody>
                  <a:tcPr/>
                </a:tc>
                <a:tc>
                  <a:txBody>
                    <a:bodyPr/>
                    <a:lstStyle/>
                    <a:p>
                      <a:r>
                        <a:rPr lang="en-US" sz="2000" dirty="0" smtClean="0">
                          <a:latin typeface="Arial"/>
                          <a:cs typeface="Arial"/>
                        </a:rPr>
                        <a:t>Specific</a:t>
                      </a:r>
                      <a:r>
                        <a:rPr lang="en-US" sz="2000" baseline="0" dirty="0" smtClean="0">
                          <a:latin typeface="Arial"/>
                          <a:cs typeface="Arial"/>
                        </a:rPr>
                        <a:t> Praise</a:t>
                      </a:r>
                      <a:endParaRPr lang="en-US" sz="2000" dirty="0">
                        <a:latin typeface="Arial"/>
                        <a:cs typeface="Arial"/>
                      </a:endParaRPr>
                    </a:p>
                  </a:txBody>
                  <a:tcPr/>
                </a:tc>
                <a:tc>
                  <a:txBody>
                    <a:bodyPr/>
                    <a:lstStyle/>
                    <a:p>
                      <a:r>
                        <a:rPr lang="en-US" sz="2000" dirty="0" smtClean="0">
                          <a:latin typeface="Arial"/>
                          <a:cs typeface="Arial"/>
                        </a:rPr>
                        <a:t>General Praise</a:t>
                      </a:r>
                      <a:endParaRPr lang="en-US" sz="2000" dirty="0">
                        <a:latin typeface="Arial"/>
                        <a:cs typeface="Arial"/>
                      </a:endParaRPr>
                    </a:p>
                  </a:txBody>
                  <a:tcPr/>
                </a:tc>
                <a:tc>
                  <a:txBody>
                    <a:bodyPr/>
                    <a:lstStyle/>
                    <a:p>
                      <a:r>
                        <a:rPr lang="en-US" sz="2000" dirty="0" smtClean="0">
                          <a:latin typeface="Arial"/>
                          <a:cs typeface="Arial"/>
                        </a:rPr>
                        <a:t>OTR</a:t>
                      </a:r>
                      <a:endParaRPr lang="en-US" sz="2000" dirty="0">
                        <a:latin typeface="Arial"/>
                        <a:cs typeface="Arial"/>
                      </a:endParaRPr>
                    </a:p>
                  </a:txBody>
                  <a:tcPr/>
                </a:tc>
                <a:tc>
                  <a:txBody>
                    <a:bodyPr/>
                    <a:lstStyle/>
                    <a:p>
                      <a:r>
                        <a:rPr lang="en-US" sz="2000" dirty="0" smtClean="0">
                          <a:latin typeface="Arial"/>
                          <a:cs typeface="Arial"/>
                        </a:rPr>
                        <a:t>Corrective/Reprimand</a:t>
                      </a:r>
                      <a:endParaRPr lang="en-US" sz="2000" dirty="0">
                        <a:latin typeface="Arial"/>
                        <a:cs typeface="Arial"/>
                      </a:endParaRPr>
                    </a:p>
                  </a:txBody>
                  <a:tcPr/>
                </a:tc>
              </a:tr>
              <a:tr h="370840">
                <a:tc>
                  <a:txBody>
                    <a:bodyPr/>
                    <a:lstStyle/>
                    <a:p>
                      <a:r>
                        <a:rPr lang="en-US" sz="2000" dirty="0" err="1" smtClean="0">
                          <a:latin typeface="Arial"/>
                          <a:cs typeface="Arial"/>
                        </a:rPr>
                        <a:t>Reinke</a:t>
                      </a:r>
                      <a:r>
                        <a:rPr lang="en-US" sz="2000" baseline="0" dirty="0" smtClean="0">
                          <a:latin typeface="Arial"/>
                          <a:cs typeface="Arial"/>
                        </a:rPr>
                        <a:t> et al. (2012)</a:t>
                      </a:r>
                      <a:r>
                        <a:rPr lang="en-US" sz="2000" baseline="30000" dirty="0" smtClean="0">
                          <a:latin typeface="Arial"/>
                          <a:cs typeface="Arial"/>
                        </a:rPr>
                        <a:t>1</a:t>
                      </a:r>
                      <a:endParaRPr lang="en-US" sz="2000" baseline="30000" dirty="0">
                        <a:latin typeface="Arial"/>
                        <a:cs typeface="Arial"/>
                      </a:endParaRPr>
                    </a:p>
                  </a:txBody>
                  <a:tcPr/>
                </a:tc>
                <a:tc>
                  <a:txBody>
                    <a:bodyPr/>
                    <a:lstStyle/>
                    <a:p>
                      <a:pPr algn="l"/>
                      <a:r>
                        <a:rPr lang="en-US" sz="2000" dirty="0" smtClean="0">
                          <a:latin typeface="Arial"/>
                          <a:cs typeface="Arial"/>
                        </a:rPr>
                        <a:t>0.13</a:t>
                      </a:r>
                      <a:endParaRPr lang="en-US" sz="2000" dirty="0">
                        <a:latin typeface="Arial"/>
                        <a:cs typeface="Arial"/>
                      </a:endParaRPr>
                    </a:p>
                  </a:txBody>
                  <a:tcPr anchor="ctr"/>
                </a:tc>
                <a:tc>
                  <a:txBody>
                    <a:bodyPr/>
                    <a:lstStyle/>
                    <a:p>
                      <a:pPr algn="l"/>
                      <a:r>
                        <a:rPr lang="en-US" sz="2000" dirty="0" smtClean="0">
                          <a:latin typeface="Arial"/>
                          <a:cs typeface="Arial"/>
                        </a:rPr>
                        <a:t>0.43</a:t>
                      </a:r>
                      <a:endParaRPr lang="en-US" sz="2000" dirty="0">
                        <a:latin typeface="Arial"/>
                        <a:cs typeface="Arial"/>
                      </a:endParaRPr>
                    </a:p>
                  </a:txBody>
                  <a:tcPr anchor="ctr"/>
                </a:tc>
                <a:tc>
                  <a:txBody>
                    <a:bodyPr/>
                    <a:lstStyle/>
                    <a:p>
                      <a:pPr algn="l"/>
                      <a:r>
                        <a:rPr lang="en-US" sz="2000" dirty="0" smtClean="0">
                          <a:latin typeface="Arial"/>
                          <a:cs typeface="Arial"/>
                        </a:rPr>
                        <a:t>1.43</a:t>
                      </a:r>
                      <a:endParaRPr lang="en-US" sz="2000" dirty="0">
                        <a:latin typeface="Arial"/>
                        <a:cs typeface="Arial"/>
                      </a:endParaRPr>
                    </a:p>
                  </a:txBody>
                  <a:tcPr anchor="ctr"/>
                </a:tc>
                <a:tc>
                  <a:txBody>
                    <a:bodyPr/>
                    <a:lstStyle/>
                    <a:p>
                      <a:pPr algn="l"/>
                      <a:r>
                        <a:rPr lang="en-US" sz="2000" dirty="0" smtClean="0">
                          <a:latin typeface="Arial"/>
                          <a:cs typeface="Arial"/>
                        </a:rPr>
                        <a:t>0.67</a:t>
                      </a:r>
                      <a:endParaRPr lang="en-US" sz="2000" dirty="0">
                        <a:latin typeface="Arial"/>
                        <a:cs typeface="Arial"/>
                      </a:endParaRPr>
                    </a:p>
                  </a:txBody>
                  <a:tcPr anchor="ctr"/>
                </a:tc>
              </a:tr>
              <a:tr h="370840">
                <a:tc>
                  <a:txBody>
                    <a:bodyPr/>
                    <a:lstStyle/>
                    <a:p>
                      <a:r>
                        <a:rPr lang="en-US" sz="2000" dirty="0" smtClean="0">
                          <a:latin typeface="Arial"/>
                          <a:cs typeface="Arial"/>
                        </a:rPr>
                        <a:t>Scott et al. (2011)</a:t>
                      </a:r>
                      <a:r>
                        <a:rPr lang="en-US" sz="2000" baseline="30000" dirty="0" smtClean="0">
                          <a:latin typeface="Arial"/>
                          <a:cs typeface="Arial"/>
                        </a:rPr>
                        <a:t>2</a:t>
                      </a:r>
                      <a:endParaRPr lang="en-US" sz="2000" i="1" baseline="30000" dirty="0">
                        <a:solidFill>
                          <a:srgbClr val="008000"/>
                        </a:solidFill>
                        <a:latin typeface="Arial"/>
                        <a:cs typeface="Arial"/>
                      </a:endParaRPr>
                    </a:p>
                  </a:txBody>
                  <a:tcPr/>
                </a:tc>
                <a:tc gridSpan="2">
                  <a:txBody>
                    <a:bodyPr/>
                    <a:lstStyle/>
                    <a:p>
                      <a:pPr algn="l"/>
                      <a:r>
                        <a:rPr lang="en-US" sz="2000" dirty="0" smtClean="0">
                          <a:latin typeface="Arial"/>
                          <a:cs typeface="Arial"/>
                        </a:rPr>
                        <a:t>0.06 (overall positive)</a:t>
                      </a:r>
                      <a:endParaRPr lang="en-US" sz="2000" dirty="0">
                        <a:latin typeface="Arial"/>
                        <a:cs typeface="Arial"/>
                      </a:endParaRPr>
                    </a:p>
                  </a:txBody>
                  <a:tcPr anchor="ctr"/>
                </a:tc>
                <a:tc hMerge="1">
                  <a:txBody>
                    <a:bodyPr/>
                    <a:lstStyle/>
                    <a:p>
                      <a:endParaRPr lang="en-US" sz="2000" dirty="0">
                        <a:latin typeface="Arial"/>
                        <a:cs typeface="Arial"/>
                      </a:endParaRPr>
                    </a:p>
                  </a:txBody>
                  <a:tcPr/>
                </a:tc>
                <a:tc>
                  <a:txBody>
                    <a:bodyPr/>
                    <a:lstStyle/>
                    <a:p>
                      <a:pPr algn="l"/>
                      <a:r>
                        <a:rPr lang="en-US" sz="2000" dirty="0" smtClean="0">
                          <a:latin typeface="Arial"/>
                          <a:cs typeface="Arial"/>
                        </a:rPr>
                        <a:t>0.57</a:t>
                      </a:r>
                      <a:endParaRPr lang="en-US" sz="2000" dirty="0">
                        <a:latin typeface="Arial"/>
                        <a:cs typeface="Arial"/>
                      </a:endParaRPr>
                    </a:p>
                  </a:txBody>
                  <a:tcPr anchor="ctr"/>
                </a:tc>
                <a:tc>
                  <a:txBody>
                    <a:bodyPr/>
                    <a:lstStyle/>
                    <a:p>
                      <a:pPr algn="l"/>
                      <a:r>
                        <a:rPr lang="en-US" sz="2000" dirty="0" smtClean="0">
                          <a:latin typeface="Arial"/>
                          <a:cs typeface="Arial"/>
                        </a:rPr>
                        <a:t>0.07</a:t>
                      </a:r>
                      <a:endParaRPr lang="en-US" sz="2000" dirty="0">
                        <a:latin typeface="Arial"/>
                        <a:cs typeface="Arial"/>
                      </a:endParaRPr>
                    </a:p>
                  </a:txBody>
                  <a:tcPr anchor="ctr"/>
                </a:tc>
              </a:tr>
              <a:tr h="370840">
                <a:tc>
                  <a:txBody>
                    <a:bodyPr/>
                    <a:lstStyle/>
                    <a:p>
                      <a:r>
                        <a:rPr lang="en-US" sz="2000" dirty="0" err="1" smtClean="0">
                          <a:latin typeface="Arial"/>
                          <a:cs typeface="Arial"/>
                        </a:rPr>
                        <a:t>Hirn</a:t>
                      </a:r>
                      <a:r>
                        <a:rPr lang="en-US" sz="2000" dirty="0" smtClean="0">
                          <a:latin typeface="Arial"/>
                          <a:cs typeface="Arial"/>
                        </a:rPr>
                        <a:t> &amp; Scott (2014)</a:t>
                      </a:r>
                      <a:r>
                        <a:rPr lang="en-US" sz="2000" baseline="30000" dirty="0" smtClean="0">
                          <a:latin typeface="Arial"/>
                          <a:cs typeface="Arial"/>
                        </a:rPr>
                        <a:t>3</a:t>
                      </a:r>
                      <a:endParaRPr lang="en-US" sz="2000" baseline="30000" dirty="0">
                        <a:latin typeface="Arial"/>
                        <a:cs typeface="Arial"/>
                      </a:endParaRPr>
                    </a:p>
                  </a:txBody>
                  <a:tcPr/>
                </a:tc>
                <a:tc gridSpan="2">
                  <a:txBody>
                    <a:bodyPr/>
                    <a:lstStyle/>
                    <a:p>
                      <a:pPr algn="l"/>
                      <a:r>
                        <a:rPr lang="en-US" sz="2000" dirty="0" smtClean="0">
                          <a:latin typeface="Arial"/>
                          <a:cs typeface="Arial"/>
                        </a:rPr>
                        <a:t>0.03 (overall positive)</a:t>
                      </a:r>
                      <a:endParaRPr lang="en-US" sz="2000" dirty="0">
                        <a:latin typeface="Arial"/>
                        <a:cs typeface="Arial"/>
                      </a:endParaRPr>
                    </a:p>
                  </a:txBody>
                  <a:tcPr anchor="ctr"/>
                </a:tc>
                <a:tc hMerge="1">
                  <a:txBody>
                    <a:bodyPr/>
                    <a:lstStyle/>
                    <a:p>
                      <a:pPr algn="ctr"/>
                      <a:endParaRPr lang="en-US" sz="2000" dirty="0">
                        <a:latin typeface="Arial"/>
                        <a:cs typeface="Arial"/>
                      </a:endParaRPr>
                    </a:p>
                  </a:txBody>
                  <a:tcPr anchor="ctr"/>
                </a:tc>
                <a:tc>
                  <a:txBody>
                    <a:bodyPr/>
                    <a:lstStyle/>
                    <a:p>
                      <a:pPr algn="l"/>
                      <a:r>
                        <a:rPr lang="en-US" sz="2000" dirty="0" smtClean="0">
                          <a:latin typeface="Arial"/>
                          <a:cs typeface="Arial"/>
                        </a:rPr>
                        <a:t>0.47 Group</a:t>
                      </a:r>
                    </a:p>
                    <a:p>
                      <a:pPr algn="l"/>
                      <a:r>
                        <a:rPr lang="en-US" sz="2000" dirty="0" smtClean="0">
                          <a:latin typeface="Arial"/>
                          <a:cs typeface="Arial"/>
                        </a:rPr>
                        <a:t>0.06 </a:t>
                      </a:r>
                      <a:r>
                        <a:rPr lang="en-US" sz="2000" dirty="0" err="1" smtClean="0">
                          <a:latin typeface="Arial"/>
                          <a:cs typeface="Arial"/>
                        </a:rPr>
                        <a:t>Indiv</a:t>
                      </a:r>
                      <a:r>
                        <a:rPr lang="en-US" sz="2000" dirty="0" smtClean="0">
                          <a:latin typeface="Arial"/>
                          <a:cs typeface="Arial"/>
                        </a:rPr>
                        <a:t>.</a:t>
                      </a:r>
                      <a:endParaRPr lang="en-US" sz="2000" dirty="0">
                        <a:latin typeface="Arial"/>
                        <a:cs typeface="Arial"/>
                      </a:endParaRPr>
                    </a:p>
                  </a:txBody>
                  <a:tcPr anchor="ctr"/>
                </a:tc>
                <a:tc>
                  <a:txBody>
                    <a:bodyPr/>
                    <a:lstStyle/>
                    <a:p>
                      <a:pPr algn="l"/>
                      <a:r>
                        <a:rPr lang="en-US" sz="2000" dirty="0" smtClean="0">
                          <a:latin typeface="Arial"/>
                          <a:cs typeface="Arial"/>
                        </a:rPr>
                        <a:t>0.08</a:t>
                      </a:r>
                      <a:endParaRPr lang="en-US" sz="2000" dirty="0">
                        <a:latin typeface="Arial"/>
                        <a:cs typeface="Arial"/>
                      </a:endParaRPr>
                    </a:p>
                  </a:txBody>
                  <a:tcPr anchor="ctr"/>
                </a:tc>
              </a:tr>
              <a:tr h="370840">
                <a:tc>
                  <a:txBody>
                    <a:bodyPr/>
                    <a:lstStyle/>
                    <a:p>
                      <a:r>
                        <a:rPr lang="en-US" sz="2000" baseline="0" dirty="0" smtClean="0">
                          <a:latin typeface="Arial"/>
                          <a:cs typeface="Arial"/>
                        </a:rPr>
                        <a:t>Pas et al. (2015)</a:t>
                      </a:r>
                      <a:r>
                        <a:rPr lang="en-US" sz="2000" baseline="30000" dirty="0" smtClean="0">
                          <a:latin typeface="Arial"/>
                          <a:cs typeface="Arial"/>
                        </a:rPr>
                        <a:t>4</a:t>
                      </a:r>
                      <a:endParaRPr lang="en-US" sz="2000" baseline="30000" dirty="0">
                        <a:latin typeface="Arial"/>
                        <a:cs typeface="Arial"/>
                      </a:endParaRPr>
                    </a:p>
                  </a:txBody>
                  <a:tcPr/>
                </a:tc>
                <a:tc gridSpan="2">
                  <a:txBody>
                    <a:bodyPr/>
                    <a:lstStyle/>
                    <a:p>
                      <a:pPr algn="l"/>
                      <a:r>
                        <a:rPr lang="en-US" sz="2000" dirty="0" smtClean="0">
                          <a:latin typeface="Arial"/>
                          <a:cs typeface="Arial"/>
                        </a:rPr>
                        <a:t>0.12 (approval)</a:t>
                      </a:r>
                      <a:endParaRPr lang="en-US" sz="2000" dirty="0">
                        <a:latin typeface="Arial"/>
                        <a:cs typeface="Arial"/>
                      </a:endParaRPr>
                    </a:p>
                  </a:txBody>
                  <a:tcPr anchor="ctr"/>
                </a:tc>
                <a:tc hMerge="1">
                  <a:txBody>
                    <a:bodyPr/>
                    <a:lstStyle/>
                    <a:p>
                      <a:pPr algn="ctr"/>
                      <a:endParaRPr lang="en-US" sz="2000" dirty="0">
                        <a:latin typeface="Arial"/>
                        <a:cs typeface="Arial"/>
                      </a:endParaRPr>
                    </a:p>
                  </a:txBody>
                  <a:tcPr anchor="ctr"/>
                </a:tc>
                <a:tc>
                  <a:txBody>
                    <a:bodyPr/>
                    <a:lstStyle/>
                    <a:p>
                      <a:pPr algn="l"/>
                      <a:r>
                        <a:rPr lang="en-US" sz="2000" dirty="0" smtClean="0">
                          <a:latin typeface="Arial"/>
                          <a:cs typeface="Arial"/>
                        </a:rPr>
                        <a:t>0.93</a:t>
                      </a:r>
                      <a:endParaRPr lang="en-US" sz="2000" dirty="0">
                        <a:latin typeface="Arial"/>
                        <a:cs typeface="Arial"/>
                      </a:endParaRPr>
                    </a:p>
                  </a:txBody>
                  <a:tcPr anchor="ctr"/>
                </a:tc>
                <a:tc>
                  <a:txBody>
                    <a:bodyPr/>
                    <a:lstStyle/>
                    <a:p>
                      <a:pPr algn="l"/>
                      <a:r>
                        <a:rPr lang="en-US" sz="2000" dirty="0" smtClean="0">
                          <a:latin typeface="Arial"/>
                          <a:cs typeface="Arial"/>
                        </a:rPr>
                        <a:t>0.27</a:t>
                      </a:r>
                      <a:endParaRPr lang="en-US" sz="2000" dirty="0">
                        <a:latin typeface="Arial"/>
                        <a:cs typeface="Arial"/>
                      </a:endParaRPr>
                    </a:p>
                  </a:txBody>
                  <a:tcPr anchor="ctr"/>
                </a:tc>
              </a:tr>
            </a:tbl>
          </a:graphicData>
        </a:graphic>
      </p:graphicFrame>
      <p:sp>
        <p:nvSpPr>
          <p:cNvPr id="4" name="TextBox 3"/>
          <p:cNvSpPr txBox="1"/>
          <p:nvPr/>
        </p:nvSpPr>
        <p:spPr>
          <a:xfrm>
            <a:off x="609600" y="4876800"/>
            <a:ext cx="8153400" cy="2031325"/>
          </a:xfrm>
          <a:prstGeom prst="rect">
            <a:avLst/>
          </a:prstGeom>
          <a:noFill/>
        </p:spPr>
        <p:txBody>
          <a:bodyPr wrap="square" rtlCol="0">
            <a:spAutoFit/>
          </a:bodyPr>
          <a:lstStyle/>
          <a:p>
            <a:pPr marL="168275" indent="-168275"/>
            <a:r>
              <a:rPr lang="en-US" baseline="30000" dirty="0" smtClean="0"/>
              <a:t>1</a:t>
            </a:r>
            <a:r>
              <a:rPr lang="en-US" dirty="0" smtClean="0"/>
              <a:t> Based on observations of</a:t>
            </a:r>
            <a:r>
              <a:rPr lang="en-US" b="1" dirty="0" smtClean="0"/>
              <a:t> 33 elementary teachers </a:t>
            </a:r>
            <a:r>
              <a:rPr lang="en-US" dirty="0" smtClean="0"/>
              <a:t>in schools </a:t>
            </a:r>
            <a:r>
              <a:rPr lang="en-US" b="1" dirty="0" smtClean="0"/>
              <a:t>implementing PBIS with fidelity</a:t>
            </a:r>
          </a:p>
          <a:p>
            <a:pPr marL="168275" indent="-168275"/>
            <a:r>
              <a:rPr lang="en-US" baseline="30000" dirty="0" smtClean="0"/>
              <a:t>2</a:t>
            </a:r>
            <a:r>
              <a:rPr lang="en-US" dirty="0" smtClean="0"/>
              <a:t> Based on &gt; 1000 observations of </a:t>
            </a:r>
            <a:r>
              <a:rPr lang="en-US" b="1" dirty="0" smtClean="0"/>
              <a:t>elementary and high school teachers </a:t>
            </a:r>
            <a:r>
              <a:rPr lang="en-US" dirty="0" smtClean="0"/>
              <a:t>in schools not identified as implementing PBIS</a:t>
            </a:r>
          </a:p>
          <a:p>
            <a:pPr marL="168275" indent="-168275"/>
            <a:r>
              <a:rPr lang="en-US" baseline="30000" dirty="0" smtClean="0"/>
              <a:t>3</a:t>
            </a:r>
            <a:r>
              <a:rPr lang="en-US" dirty="0" smtClean="0"/>
              <a:t> Based on 827 observations of </a:t>
            </a:r>
            <a:r>
              <a:rPr lang="en-US" b="1" dirty="0" smtClean="0"/>
              <a:t>high school teachers </a:t>
            </a:r>
          </a:p>
          <a:p>
            <a:pPr marL="168275" indent="-168275"/>
            <a:r>
              <a:rPr lang="en-US" baseline="30000" dirty="0" smtClean="0"/>
              <a:t>4</a:t>
            </a:r>
            <a:r>
              <a:rPr lang="en-US" dirty="0" smtClean="0"/>
              <a:t> Based on observations of </a:t>
            </a:r>
            <a:r>
              <a:rPr lang="en-US" b="1" dirty="0" smtClean="0"/>
              <a:t>1262 high school teachers </a:t>
            </a:r>
            <a:r>
              <a:rPr lang="en-US" dirty="0" smtClean="0"/>
              <a:t>prior to PBIS implementation</a:t>
            </a:r>
            <a:endParaRPr lang="en-US" dirty="0"/>
          </a:p>
        </p:txBody>
      </p:sp>
    </p:spTree>
    <p:extLst>
      <p:ext uri="{BB962C8B-B14F-4D97-AF65-F5344CB8AC3E}">
        <p14:creationId xmlns:p14="http://schemas.microsoft.com/office/powerpoint/2010/main" val="220053016"/>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Britannic Bold"/>
        <a:ea typeface=""/>
        <a:cs typeface=""/>
      </a:majorFont>
      <a:minorFont>
        <a:latin typeface="Britannic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17320</TotalTime>
  <Words>5770</Words>
  <Application>Microsoft Macintosh PowerPoint</Application>
  <PresentationFormat>On-screen Show (4:3)</PresentationFormat>
  <Paragraphs>741</Paragraphs>
  <Slides>89</Slides>
  <Notes>16</Notes>
  <HiddenSlides>0</HiddenSlides>
  <MMClips>1</MMClips>
  <ScaleCrop>false</ScaleCrop>
  <HeadingPairs>
    <vt:vector size="8" baseType="variant">
      <vt:variant>
        <vt:lpstr>Fonts Used</vt:lpstr>
      </vt:variant>
      <vt:variant>
        <vt:i4>8</vt:i4>
      </vt:variant>
      <vt:variant>
        <vt:lpstr>Theme</vt:lpstr>
      </vt:variant>
      <vt:variant>
        <vt:i4>3</vt:i4>
      </vt:variant>
      <vt:variant>
        <vt:lpstr>Links</vt:lpstr>
      </vt:variant>
      <vt:variant>
        <vt:i4>1</vt:i4>
      </vt:variant>
      <vt:variant>
        <vt:lpstr>Slide Titles</vt:lpstr>
      </vt:variant>
      <vt:variant>
        <vt:i4>89</vt:i4>
      </vt:variant>
    </vt:vector>
  </HeadingPairs>
  <TitlesOfParts>
    <vt:vector size="101" baseType="lpstr">
      <vt:lpstr>Britannic Bold</vt:lpstr>
      <vt:lpstr>Cambria</vt:lpstr>
      <vt:lpstr>ＭＳ Ｐゴシック</vt:lpstr>
      <vt:lpstr>News Gothic MT</vt:lpstr>
      <vt:lpstr>Times New Roman</vt:lpstr>
      <vt:lpstr>Wingdings 2</vt:lpstr>
      <vt:lpstr>ヒラギノ角ゴ Pro W3</vt:lpstr>
      <vt:lpstr>Arial</vt:lpstr>
      <vt:lpstr>Default Design</vt:lpstr>
      <vt:lpstr>1_Default Design</vt:lpstr>
      <vt:lpstr>Breeze</vt:lpstr>
      <vt:lpstr>???</vt:lpstr>
      <vt:lpstr>VTPBiS Classroom Behavior Practice Coaching: Intensive Focus on Practices and Systems</vt:lpstr>
      <vt:lpstr>Objectives</vt:lpstr>
      <vt:lpstr>Overview of Materials</vt:lpstr>
      <vt:lpstr>Where do we start?</vt:lpstr>
      <vt:lpstr>Behavior problems disrupt learning Engaging learning prevents behavior problems</vt:lpstr>
      <vt:lpstr>PowerPoint Presentation</vt:lpstr>
      <vt:lpstr>Why do teachers leave?</vt:lpstr>
      <vt:lpstr>We know a bit about what’s likely to work: Empirically-supported practices in classroom management</vt:lpstr>
      <vt:lpstr>But we don’t seem to be doing “it”</vt:lpstr>
      <vt:lpstr>Why aren’t we doing “it”?   What do we know from the empirical literature?</vt:lpstr>
      <vt:lpstr>PowerPoint Presentation</vt:lpstr>
      <vt:lpstr>We can do this!</vt:lpstr>
      <vt:lpstr>Let’s get started!</vt:lpstr>
      <vt:lpstr>Acknowledgements for this Section (Co-authors of Supporting and Responding to Student Behavior): </vt:lpstr>
      <vt:lpstr>PowerPoint Presentation</vt:lpstr>
      <vt:lpstr>Interactive Map of Core Features</vt:lpstr>
      <vt:lpstr>Tables with Definitions, Examples, Non-Examples, and Resources</vt:lpstr>
      <vt:lpstr>Decision Making Chart</vt:lpstr>
      <vt:lpstr>PowerPoint Presentation</vt:lpstr>
      <vt:lpstr>PowerPoint Presentation</vt:lpstr>
      <vt:lpstr>Complete Classroom Management Practices Checklist</vt:lpstr>
      <vt:lpstr>Now, turning our attention to supporting teachers.</vt:lpstr>
      <vt:lpstr>Acknowledgements for this Section (Co-authors of PBIS Technical Brief on Systems to Support Teachers’ Implementation of Positive Classroom Behavior Support): </vt:lpstr>
      <vt:lpstr>PBIS Technical Brief on Systems to Support Teachers’ Implementation of Positive Classroom Behavior Support </vt:lpstr>
      <vt:lpstr>PowerPoint Presentation</vt:lpstr>
      <vt:lpstr>PowerPoint Presentation</vt:lpstr>
      <vt:lpstr>PowerPoint Presentation</vt:lpstr>
      <vt:lpstr>PowerPoint Presentation</vt:lpstr>
      <vt:lpstr>PowerPoint Presentation</vt:lpstr>
      <vt:lpstr>Turn, Talk, and Plan: </vt:lpstr>
      <vt:lpstr>PowerPoint Presentation</vt:lpstr>
      <vt:lpstr>Turn, Talk, and Plan: </vt:lpstr>
      <vt:lpstr>PowerPoint Presentation</vt:lpstr>
      <vt:lpstr>PowerPoint Presentation</vt:lpstr>
      <vt:lpstr>Turn, Talk, and Plan: </vt:lpstr>
      <vt:lpstr>PowerPoint Presentation</vt:lpstr>
      <vt:lpstr>PowerPoint Presentation</vt:lpstr>
      <vt:lpstr>Turn, Talk, and Plan: </vt:lpstr>
      <vt:lpstr>Multi-tiered Framework of Professional Development Support</vt:lpstr>
      <vt:lpstr>PowerPoint Presentation</vt:lpstr>
      <vt:lpstr>Turn, Talk, and Plan: </vt:lpstr>
      <vt:lpstr>Multi-tiered Framework of Professional Development Support</vt:lpstr>
      <vt:lpstr>Self Management: A promising component of effective and efficient PD support</vt:lpstr>
      <vt:lpstr>What does our initial research on self-management indicate?</vt:lpstr>
      <vt:lpstr>PowerPoint Presentation</vt:lpstr>
      <vt:lpstr>PowerPoint Presentation</vt:lpstr>
      <vt:lpstr>We’ve now tested the targeted-PD approach with:</vt:lpstr>
      <vt:lpstr>Study Overview</vt:lpstr>
      <vt:lpstr>Group Study Results- Teachers</vt:lpstr>
      <vt:lpstr>What does our initial research on self-management indicate?</vt:lpstr>
      <vt:lpstr>Supporting Teachers with Targeted PD</vt:lpstr>
      <vt:lpstr>Implementing Targeted Professional Development (PD)</vt:lpstr>
      <vt:lpstr>Targeted PD Includes</vt:lpstr>
      <vt:lpstr>Didactic Training</vt:lpstr>
      <vt:lpstr>Presentation Example:  Specific Praise</vt:lpstr>
      <vt:lpstr>Presentation: Specific Praise</vt:lpstr>
      <vt:lpstr>Definitions What is specific and contingent praise?</vt:lpstr>
      <vt:lpstr>Rationale Why provide contingent praise?</vt:lpstr>
      <vt:lpstr>Rationale Why provide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Critical Features So, what is specific praise?</vt:lpstr>
      <vt:lpstr>Activity: Specific Praise How will you use specific praise in your classroom?</vt:lpstr>
      <vt:lpstr>Developing Self-Management How will you increase the likelihood that you will deliver specific praise for appropriate social behavior?</vt:lpstr>
      <vt:lpstr>Definitions What is self-management?</vt:lpstr>
      <vt:lpstr>Develop Self-management Plan</vt:lpstr>
      <vt:lpstr>Use Self-management</vt:lpstr>
      <vt:lpstr>Weekly Email Reminders</vt:lpstr>
      <vt:lpstr>Multi-tiered Framework of Professional Development Support</vt:lpstr>
      <vt:lpstr>What about other approaches?</vt:lpstr>
      <vt:lpstr>Teachers Specific Praise Rates Across Phases</vt:lpstr>
      <vt:lpstr>Multi-tiered Framework of Professional Development Support</vt:lpstr>
      <vt:lpstr>Complete Classroom Systems Assessment</vt:lpstr>
      <vt:lpstr>Now, turning our attention to supporting teachers.</vt:lpstr>
      <vt:lpstr>Draft Action Plan to Support Classroom Behavior Practice</vt:lpstr>
      <vt:lpstr>Quick Recap</vt:lpstr>
      <vt:lpstr>PowerPoint Presentation</vt:lpstr>
      <vt:lpstr>PowerPoint Presentation</vt:lpstr>
      <vt:lpstr>PowerPoint Presentation</vt:lpstr>
      <vt:lpstr>PowerPoint Presentation</vt:lpstr>
      <vt:lpstr>Remember Your Resources</vt:lpstr>
      <vt:lpstr>Thank you!</vt:lpstr>
    </vt:vector>
  </TitlesOfParts>
  <Company>University of Connecticut</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Positive</dc:title>
  <dc:creator>Brandi Simonsen</dc:creator>
  <cp:lastModifiedBy>Brandi Simonsen</cp:lastModifiedBy>
  <cp:revision>494</cp:revision>
  <dcterms:created xsi:type="dcterms:W3CDTF">2015-05-16T13:17:16Z</dcterms:created>
  <dcterms:modified xsi:type="dcterms:W3CDTF">2017-05-04T17:22:59Z</dcterms:modified>
</cp:coreProperties>
</file>