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1.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8.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8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8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8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8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0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0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0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0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0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32.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3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38.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50.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0" r:id="rId5"/>
    <p:sldMasterId id="2147483734" r:id="rId6"/>
    <p:sldMasterId id="2147483760" r:id="rId7"/>
    <p:sldMasterId id="2147483777" r:id="rId8"/>
    <p:sldMasterId id="2147483852" r:id="rId9"/>
    <p:sldMasterId id="2147483879" r:id="rId10"/>
    <p:sldMasterId id="2147484097" r:id="rId11"/>
    <p:sldMasterId id="2147484123" r:id="rId12"/>
    <p:sldMasterId id="2147484135" r:id="rId13"/>
    <p:sldMasterId id="2147484153" r:id="rId14"/>
    <p:sldMasterId id="2147484165" r:id="rId15"/>
    <p:sldMasterId id="2147484187" r:id="rId16"/>
    <p:sldMasterId id="2147484196" r:id="rId17"/>
    <p:sldMasterId id="2147484211" r:id="rId18"/>
    <p:sldMasterId id="2147484225" r:id="rId19"/>
  </p:sldMasterIdLst>
  <p:notesMasterIdLst>
    <p:notesMasterId r:id="rId181"/>
  </p:notesMasterIdLst>
  <p:sldIdLst>
    <p:sldId id="4698" r:id="rId20"/>
    <p:sldId id="4689" r:id="rId21"/>
    <p:sldId id="4679" r:id="rId22"/>
    <p:sldId id="4115" r:id="rId23"/>
    <p:sldId id="3364" r:id="rId24"/>
    <p:sldId id="4081" r:id="rId25"/>
    <p:sldId id="4116" r:id="rId26"/>
    <p:sldId id="4821" r:id="rId27"/>
    <p:sldId id="4716" r:id="rId28"/>
    <p:sldId id="4117" r:id="rId29"/>
    <p:sldId id="4822" r:id="rId30"/>
    <p:sldId id="4120" r:id="rId31"/>
    <p:sldId id="3384" r:id="rId32"/>
    <p:sldId id="4192" r:id="rId33"/>
    <p:sldId id="3213" r:id="rId34"/>
    <p:sldId id="4193" r:id="rId35"/>
    <p:sldId id="4356" r:id="rId36"/>
    <p:sldId id="4209" r:id="rId37"/>
    <p:sldId id="4086" r:id="rId38"/>
    <p:sldId id="4092" r:id="rId39"/>
    <p:sldId id="4379" r:id="rId40"/>
    <p:sldId id="4380" r:id="rId41"/>
    <p:sldId id="320" r:id="rId42"/>
    <p:sldId id="4095" r:id="rId43"/>
    <p:sldId id="4166" r:id="rId44"/>
    <p:sldId id="3136" r:id="rId45"/>
    <p:sldId id="1287" r:id="rId46"/>
    <p:sldId id="4631" r:id="rId47"/>
    <p:sldId id="4096" r:id="rId48"/>
    <p:sldId id="4278" r:id="rId49"/>
    <p:sldId id="3138" r:id="rId50"/>
    <p:sldId id="4171" r:id="rId51"/>
    <p:sldId id="4719" r:id="rId52"/>
    <p:sldId id="4823" r:id="rId53"/>
    <p:sldId id="4106" r:id="rId54"/>
    <p:sldId id="4145" r:id="rId55"/>
    <p:sldId id="4200" r:id="rId56"/>
    <p:sldId id="4298" r:id="rId57"/>
    <p:sldId id="4146" r:id="rId58"/>
    <p:sldId id="4150" r:id="rId59"/>
    <p:sldId id="3318" r:id="rId60"/>
    <p:sldId id="815" r:id="rId61"/>
    <p:sldId id="4142" r:id="rId62"/>
    <p:sldId id="672" r:id="rId63"/>
    <p:sldId id="4720" r:id="rId64"/>
    <p:sldId id="3397" r:id="rId65"/>
    <p:sldId id="4721" r:id="rId66"/>
    <p:sldId id="4512" r:id="rId67"/>
    <p:sldId id="4690" r:id="rId68"/>
    <p:sldId id="4558" r:id="rId69"/>
    <p:sldId id="4692" r:id="rId70"/>
    <p:sldId id="4657" r:id="rId71"/>
    <p:sldId id="4693" r:id="rId72"/>
    <p:sldId id="4695" r:id="rId73"/>
    <p:sldId id="4816" r:id="rId74"/>
    <p:sldId id="4185" r:id="rId75"/>
    <p:sldId id="4188" r:id="rId76"/>
    <p:sldId id="4358" r:id="rId77"/>
    <p:sldId id="4359" r:id="rId78"/>
    <p:sldId id="4205" r:id="rId79"/>
    <p:sldId id="4357" r:id="rId80"/>
    <p:sldId id="4180" r:id="rId81"/>
    <p:sldId id="4764" r:id="rId82"/>
    <p:sldId id="4770" r:id="rId83"/>
    <p:sldId id="4766" r:id="rId84"/>
    <p:sldId id="4642" r:id="rId85"/>
    <p:sldId id="282" r:id="rId86"/>
    <p:sldId id="4682" r:id="rId87"/>
    <p:sldId id="4629" r:id="rId88"/>
    <p:sldId id="3259" r:id="rId89"/>
    <p:sldId id="4768" r:id="rId90"/>
    <p:sldId id="4769" r:id="rId91"/>
    <p:sldId id="4728" r:id="rId92"/>
    <p:sldId id="4652" r:id="rId93"/>
    <p:sldId id="4765" r:id="rId94"/>
    <p:sldId id="4772" r:id="rId95"/>
    <p:sldId id="4777" r:id="rId96"/>
    <p:sldId id="4773" r:id="rId97"/>
    <p:sldId id="4781" r:id="rId98"/>
    <p:sldId id="4729" r:id="rId99"/>
    <p:sldId id="4783" r:id="rId100"/>
    <p:sldId id="4782" r:id="rId101"/>
    <p:sldId id="4785" r:id="rId102"/>
    <p:sldId id="4786" r:id="rId103"/>
    <p:sldId id="4787" r:id="rId104"/>
    <p:sldId id="4817" r:id="rId105"/>
    <p:sldId id="1063" r:id="rId106"/>
    <p:sldId id="1060" r:id="rId107"/>
    <p:sldId id="1068" r:id="rId108"/>
    <p:sldId id="4778" r:id="rId109"/>
    <p:sldId id="4779" r:id="rId110"/>
    <p:sldId id="4789" r:id="rId111"/>
    <p:sldId id="4780" r:id="rId112"/>
    <p:sldId id="4791" r:id="rId113"/>
    <p:sldId id="4788" r:id="rId114"/>
    <p:sldId id="4792" r:id="rId115"/>
    <p:sldId id="4793" r:id="rId116"/>
    <p:sldId id="4794" r:id="rId117"/>
    <p:sldId id="4730" r:id="rId118"/>
    <p:sldId id="4731" r:id="rId119"/>
    <p:sldId id="4724" r:id="rId120"/>
    <p:sldId id="3297" r:id="rId121"/>
    <p:sldId id="4739" r:id="rId122"/>
    <p:sldId id="4388" r:id="rId123"/>
    <p:sldId id="4795" r:id="rId124"/>
    <p:sldId id="4751" r:id="rId125"/>
    <p:sldId id="4392" r:id="rId126"/>
    <p:sldId id="4393" r:id="rId127"/>
    <p:sldId id="4394" r:id="rId128"/>
    <p:sldId id="4395" r:id="rId129"/>
    <p:sldId id="4796" r:id="rId130"/>
    <p:sldId id="4797" r:id="rId131"/>
    <p:sldId id="4744" r:id="rId132"/>
    <p:sldId id="4091" r:id="rId133"/>
    <p:sldId id="4798" r:id="rId134"/>
    <p:sldId id="1655" r:id="rId135"/>
    <p:sldId id="4799" r:id="rId136"/>
    <p:sldId id="4741" r:id="rId137"/>
    <p:sldId id="1638" r:id="rId138"/>
    <p:sldId id="4800" r:id="rId139"/>
    <p:sldId id="4425" r:id="rId140"/>
    <p:sldId id="4801" r:id="rId141"/>
    <p:sldId id="4114" r:id="rId142"/>
    <p:sldId id="4802" r:id="rId143"/>
    <p:sldId id="4818" r:id="rId144"/>
    <p:sldId id="4819" r:id="rId145"/>
    <p:sldId id="4448" r:id="rId146"/>
    <p:sldId id="4449" r:id="rId147"/>
    <p:sldId id="4803" r:id="rId148"/>
    <p:sldId id="4725" r:id="rId149"/>
    <p:sldId id="4804" r:id="rId150"/>
    <p:sldId id="4820" r:id="rId151"/>
    <p:sldId id="4726" r:id="rId152"/>
    <p:sldId id="4727" r:id="rId153"/>
    <p:sldId id="4530" r:id="rId154"/>
    <p:sldId id="4537" r:id="rId155"/>
    <p:sldId id="4824" r:id="rId156"/>
    <p:sldId id="4807" r:id="rId157"/>
    <p:sldId id="4808" r:id="rId158"/>
    <p:sldId id="4809" r:id="rId159"/>
    <p:sldId id="4480" r:id="rId160"/>
    <p:sldId id="309" r:id="rId161"/>
    <p:sldId id="351" r:id="rId162"/>
    <p:sldId id="4761" r:id="rId163"/>
    <p:sldId id="4759" r:id="rId164"/>
    <p:sldId id="523" r:id="rId165"/>
    <p:sldId id="543" r:id="rId166"/>
    <p:sldId id="4762" r:id="rId167"/>
    <p:sldId id="4763" r:id="rId168"/>
    <p:sldId id="4368" r:id="rId169"/>
    <p:sldId id="4369" r:id="rId170"/>
    <p:sldId id="4364" r:id="rId171"/>
    <p:sldId id="4378" r:id="rId172"/>
    <p:sldId id="4462" r:id="rId173"/>
    <p:sldId id="4825" r:id="rId174"/>
    <p:sldId id="4811" r:id="rId175"/>
    <p:sldId id="4812" r:id="rId176"/>
    <p:sldId id="4813" r:id="rId177"/>
    <p:sldId id="4814" r:id="rId178"/>
    <p:sldId id="4375" r:id="rId179"/>
    <p:sldId id="4815" r:id="rId1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EC5E9474-2289-7848-97A1-CCEB71CB503C}">
          <p14:sldIdLst>
            <p14:sldId id="4698"/>
            <p14:sldId id="4689"/>
            <p14:sldId id="4679"/>
          </p14:sldIdLst>
        </p14:section>
        <p14:section name="Introduction (15 minutes)" id="{6DDE01E4-717A-174C-AFB3-7E447128E350}">
          <p14:sldIdLst>
            <p14:sldId id="4115"/>
            <p14:sldId id="3364"/>
            <p14:sldId id="4081"/>
            <p14:sldId id="4116"/>
            <p14:sldId id="4821"/>
            <p14:sldId id="4716"/>
            <p14:sldId id="4117"/>
            <p14:sldId id="4822"/>
            <p14:sldId id="4120"/>
            <p14:sldId id="3384"/>
            <p14:sldId id="4192"/>
            <p14:sldId id="3213"/>
            <p14:sldId id="4193"/>
          </p14:sldIdLst>
        </p14:section>
        <p14:section name="Progress Monitoring (60 minutes)" id="{17CACDFB-D082-BC40-B0DA-4CD904FEC10D}">
          <p14:sldIdLst>
            <p14:sldId id="4356"/>
            <p14:sldId id="4209"/>
            <p14:sldId id="4086"/>
            <p14:sldId id="4092"/>
            <p14:sldId id="4379"/>
            <p14:sldId id="4380"/>
            <p14:sldId id="320"/>
            <p14:sldId id="4095"/>
            <p14:sldId id="4166"/>
            <p14:sldId id="3136"/>
            <p14:sldId id="1287"/>
            <p14:sldId id="4631"/>
            <p14:sldId id="4096"/>
            <p14:sldId id="4278"/>
            <p14:sldId id="3138"/>
            <p14:sldId id="4171"/>
            <p14:sldId id="4719"/>
            <p14:sldId id="4823"/>
            <p14:sldId id="4106"/>
            <p14:sldId id="4145"/>
            <p14:sldId id="4200"/>
            <p14:sldId id="4298"/>
            <p14:sldId id="4146"/>
            <p14:sldId id="4150"/>
            <p14:sldId id="3318"/>
            <p14:sldId id="815"/>
            <p14:sldId id="4142"/>
            <p14:sldId id="672"/>
            <p14:sldId id="4720"/>
            <p14:sldId id="3397"/>
            <p14:sldId id="4721"/>
            <p14:sldId id="4512"/>
            <p14:sldId id="4690"/>
            <p14:sldId id="4558"/>
            <p14:sldId id="4692"/>
            <p14:sldId id="4657"/>
            <p14:sldId id="4693"/>
            <p14:sldId id="4695"/>
            <p14:sldId id="4816"/>
            <p14:sldId id="4185"/>
            <p14:sldId id="4188"/>
            <p14:sldId id="4358"/>
            <p14:sldId id="4359"/>
            <p14:sldId id="4205"/>
            <p14:sldId id="4357"/>
          </p14:sldIdLst>
        </p14:section>
        <p14:section name="Break (15 minutes)" id="{FEB48B71-526F-754D-BC55-992783060FB6}">
          <p14:sldIdLst>
            <p14:sldId id="4180"/>
          </p14:sldIdLst>
        </p14:section>
        <p14:section name="Data Routines (15 minutes)" id="{0E73DFA7-F0E4-EA42-95F6-AE110994937E}">
          <p14:sldIdLst>
            <p14:sldId id="4764"/>
            <p14:sldId id="4770"/>
            <p14:sldId id="4766"/>
            <p14:sldId id="4642"/>
            <p14:sldId id="282"/>
            <p14:sldId id="4682"/>
            <p14:sldId id="4629"/>
            <p14:sldId id="3259"/>
            <p14:sldId id="4768"/>
            <p14:sldId id="4769"/>
          </p14:sldIdLst>
        </p14:section>
        <p14:section name="Precise Problems and Outcomes (60 minutes)" id="{A3795775-744C-4243-800D-65F277550EE0}">
          <p14:sldIdLst>
            <p14:sldId id="4728"/>
            <p14:sldId id="4652"/>
            <p14:sldId id="4765"/>
            <p14:sldId id="4772"/>
            <p14:sldId id="4777"/>
            <p14:sldId id="4773"/>
            <p14:sldId id="4781"/>
            <p14:sldId id="4729"/>
            <p14:sldId id="4783"/>
            <p14:sldId id="4782"/>
            <p14:sldId id="4785"/>
            <p14:sldId id="4786"/>
            <p14:sldId id="4787"/>
            <p14:sldId id="4817"/>
            <p14:sldId id="1063"/>
            <p14:sldId id="1060"/>
            <p14:sldId id="1068"/>
            <p14:sldId id="4778"/>
            <p14:sldId id="4779"/>
            <p14:sldId id="4789"/>
            <p14:sldId id="4780"/>
            <p14:sldId id="4791"/>
            <p14:sldId id="4788"/>
            <p14:sldId id="4792"/>
            <p14:sldId id="4793"/>
            <p14:sldId id="4794"/>
            <p14:sldId id="4730"/>
            <p14:sldId id="4731"/>
          </p14:sldIdLst>
        </p14:section>
        <p14:section name="Classroom Practices (60 minutes)" id="{D54835B6-38C1-9945-9919-BDBC159C503B}">
          <p14:sldIdLst>
            <p14:sldId id="4724"/>
            <p14:sldId id="3297"/>
            <p14:sldId id="4739"/>
            <p14:sldId id="4388"/>
            <p14:sldId id="4795"/>
            <p14:sldId id="4751"/>
            <p14:sldId id="4392"/>
            <p14:sldId id="4393"/>
            <p14:sldId id="4394"/>
            <p14:sldId id="4395"/>
            <p14:sldId id="4796"/>
            <p14:sldId id="4797"/>
            <p14:sldId id="4744"/>
            <p14:sldId id="4091"/>
            <p14:sldId id="4798"/>
            <p14:sldId id="1655"/>
            <p14:sldId id="4799"/>
            <p14:sldId id="4741"/>
            <p14:sldId id="1638"/>
            <p14:sldId id="4800"/>
            <p14:sldId id="4425"/>
            <p14:sldId id="4801"/>
            <p14:sldId id="4114"/>
            <p14:sldId id="4802"/>
            <p14:sldId id="4818"/>
            <p14:sldId id="4819"/>
            <p14:sldId id="4448"/>
            <p14:sldId id="4449"/>
            <p14:sldId id="4803"/>
            <p14:sldId id="4725"/>
            <p14:sldId id="4804"/>
            <p14:sldId id="4820"/>
            <p14:sldId id="4726"/>
            <p14:sldId id="4727"/>
          </p14:sldIdLst>
        </p14:section>
        <p14:section name="Lunch (30 minutes)" id="{21D81DBC-43EB-174B-B2BE-24AAA46F6CD5}">
          <p14:sldIdLst>
            <p14:sldId id="4530"/>
          </p14:sldIdLst>
        </p14:section>
        <p14:section name="Quick Review (15 minutes)" id="{2D72D8EE-D5F7-5C4F-A6EB-D8D026E650D3}">
          <p14:sldIdLst>
            <p14:sldId id="4537"/>
            <p14:sldId id="4824"/>
            <p14:sldId id="4807"/>
            <p14:sldId id="4808"/>
            <p14:sldId id="4809"/>
          </p14:sldIdLst>
        </p14:section>
        <p14:section name="Family engagement (30 minutes)" id="{F3F5BE2D-7058-1D4B-8480-0ACDB7AB3778}">
          <p14:sldIdLst>
            <p14:sldId id="4480"/>
            <p14:sldId id="309"/>
            <p14:sldId id="351"/>
            <p14:sldId id="4761"/>
            <p14:sldId id="4759"/>
            <p14:sldId id="523"/>
            <p14:sldId id="543"/>
            <p14:sldId id="4762"/>
            <p14:sldId id="4763"/>
          </p14:sldIdLst>
        </p14:section>
        <p14:section name="Team Time (135 minutes)" id="{60749B0C-E841-474B-8B99-AF7705975D45}">
          <p14:sldIdLst>
            <p14:sldId id="4368"/>
            <p14:sldId id="4369"/>
            <p14:sldId id="4364"/>
          </p14:sldIdLst>
        </p14:section>
        <p14:section name="Wrap Up (15 minutes)" id="{0C911B54-7ED8-A540-B1D7-4FB639EA09CF}">
          <p14:sldIdLst>
            <p14:sldId id="4378"/>
            <p14:sldId id="4462"/>
            <p14:sldId id="4825"/>
            <p14:sldId id="4811"/>
            <p14:sldId id="4812"/>
            <p14:sldId id="4813"/>
            <p14:sldId id="4814"/>
            <p14:sldId id="4375"/>
            <p14:sldId id="481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2" clrIdx="0">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3DEC1"/>
    <a:srgbClr val="F3C857"/>
    <a:srgbClr val="D3F3FB"/>
    <a:srgbClr val="7F447F"/>
    <a:srgbClr val="EE3519"/>
    <a:srgbClr val="E89B2C"/>
    <a:srgbClr val="207196"/>
    <a:srgbClr val="E1F4FF"/>
    <a:srgbClr val="FFF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0"/>
    <p:restoredTop sz="77787"/>
  </p:normalViewPr>
  <p:slideViewPr>
    <p:cSldViewPr snapToGrid="0" snapToObjects="1">
      <p:cViewPr varScale="1">
        <p:scale>
          <a:sx n="65" d="100"/>
          <a:sy n="65" d="100"/>
        </p:scale>
        <p:origin x="232" y="42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notesMaster" Target="notesMasters/notesMaster1.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commentAuthors" Target="commentAuthors.xml"/><Relationship Id="rId6" Type="http://schemas.openxmlformats.org/officeDocument/2006/relationships/slideMaster" Target="slideMasters/slideMaster6.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tableStyles" Target="tableStyles.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microsoft.com/office/2018/10/relationships/authors" Target="authors.xml"/><Relationship Id="rId1" Type="http://schemas.openxmlformats.org/officeDocument/2006/relationships/slideMaster" Target="slideMasters/slideMaster1.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s>
</file>

<file path=ppt/diagrams/_rels/data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iagrams/_rels/data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5" Type="http://schemas.openxmlformats.org/officeDocument/2006/relationships/image" Target="../media/image65.png"/><Relationship Id="rId4" Type="http://schemas.openxmlformats.org/officeDocument/2006/relationships/image" Target="../media/image64.png"/></Relationships>
</file>

<file path=ppt/diagrams/_rels/data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ata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jpeg"/></Relationships>
</file>

<file path=ppt/diagrams/_rels/data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image" Target="../media/image88.jpeg"/><Relationship Id="rId4" Type="http://schemas.openxmlformats.org/officeDocument/2006/relationships/image" Target="../media/image91.jpeg"/></Relationships>
</file>

<file path=ppt/diagrams/_rels/data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4" Type="http://schemas.openxmlformats.org/officeDocument/2006/relationships/image" Target="../media/image96.jpeg"/></Relationships>
</file>

<file path=ppt/diagrams/_rels/data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image" Target="../media/image100.jpeg"/><Relationship Id="rId4" Type="http://schemas.openxmlformats.org/officeDocument/2006/relationships/image" Target="../media/image103.jpeg"/></Relationships>
</file>

<file path=ppt/diagrams/_rels/data4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image" Target="../media/image106.jpeg"/></Relationships>
</file>

<file path=ppt/diagrams/_rels/data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5" Type="http://schemas.openxmlformats.org/officeDocument/2006/relationships/image" Target="../media/image65.png"/><Relationship Id="rId4" Type="http://schemas.openxmlformats.org/officeDocument/2006/relationships/image" Target="../media/image64.png"/></Relationships>
</file>

<file path=ppt/diagrams/_rels/drawing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rawing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jpeg"/></Relationships>
</file>

<file path=ppt/diagrams/_rels/drawing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image" Target="../media/image88.jpeg"/><Relationship Id="rId4" Type="http://schemas.openxmlformats.org/officeDocument/2006/relationships/image" Target="../media/image91.jpeg"/></Relationships>
</file>

<file path=ppt/diagrams/_rels/drawing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4" Type="http://schemas.openxmlformats.org/officeDocument/2006/relationships/image" Target="../media/image96.jpeg"/></Relationships>
</file>

<file path=ppt/diagrams/_rels/drawing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image" Target="../media/image100.jpeg"/><Relationship Id="rId4" Type="http://schemas.openxmlformats.org/officeDocument/2006/relationships/image" Target="../media/image103.jpeg"/></Relationships>
</file>

<file path=ppt/diagrams/_rels/drawing4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image" Target="../media/image106.jpeg"/></Relationships>
</file>

<file path=ppt/diagrams/_rels/drawing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a:t>Exploration and Installation </a:t>
          </a:r>
          <a:r>
            <a:rPr lang="en-US" sz="240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a:t>Initial Implementation </a:t>
          </a:r>
          <a:r>
            <a:rPr lang="en-US" sz="240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a:t>Full Implementation and Continuous Improvement </a:t>
          </a:r>
          <a:r>
            <a:rPr lang="en-US" sz="240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a:t>On-going Professional Development and Support </a:t>
          </a:r>
        </a:p>
        <a:p>
          <a:r>
            <a:rPr lang="en-US" sz="240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01C0E09E-C8B8-4B4A-95E0-B1600EB6BBAA}">
      <dgm:prSet phldrT="[Text]" custT="1"/>
      <dgm:spPr>
        <a:noFill/>
        <a:ln>
          <a:noFill/>
        </a:ln>
      </dgm:spPr>
      <dgm:t>
        <a:bodyPr/>
        <a:lstStyle/>
        <a:p>
          <a:endParaRPr lang="en-US" sz="3600" b="1" dirty="0">
            <a:solidFill>
              <a:schemeClr val="accent6">
                <a:lumMod val="50000"/>
              </a:schemeClr>
            </a:solidFill>
            <a:latin typeface="Calibri" panose="020F0502020204030204" pitchFamily="34" charset="0"/>
            <a:cs typeface="Calibri" panose="020F0502020204030204" pitchFamily="3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0A01A3C-C6AF-5A45-8867-D39C9E1D7686}"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81FAF269-A604-8F4E-B669-32E6C310396E}">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High Frequency</a:t>
          </a:r>
        </a:p>
      </dgm:t>
    </dgm:pt>
    <dgm:pt modelId="{E3FD9F71-CC6E-C64F-A9F3-CF4F63A90B5F}" type="parTrans" cxnId="{E27677F5-BFEE-D047-A5F5-6B8F862EE57E}">
      <dgm:prSet/>
      <dgm:spPr/>
      <dgm:t>
        <a:bodyPr/>
        <a:lstStyle/>
        <a:p>
          <a:endParaRPr lang="en-US"/>
        </a:p>
      </dgm:t>
    </dgm:pt>
    <dgm:pt modelId="{23996BE8-4820-F744-9228-8A2FEE3B6264}" type="sibTrans" cxnId="{E27677F5-BFEE-D047-A5F5-6B8F862EE57E}">
      <dgm:prSet/>
      <dgm:spPr/>
      <dgm:t>
        <a:bodyPr/>
        <a:lstStyle/>
        <a:p>
          <a:endParaRPr lang="en-US"/>
        </a:p>
      </dgm:t>
    </dgm:pt>
    <dgm:pt modelId="{242C0643-B11F-3E4E-86AE-532E117C9822}">
      <dgm:prSet phldrT="[Text]" custT="1"/>
      <dgm:spPr>
        <a:ln>
          <a:solidFill>
            <a:schemeClr val="accent4">
              <a:lumMod val="50000"/>
            </a:schemeClr>
          </a:solidFill>
        </a:ln>
      </dgm:spPr>
      <dgm:t>
        <a:bodyPr/>
        <a:lstStyle/>
        <a:p>
          <a:r>
            <a:rPr lang="en-US" sz="2400" b="1" dirty="0"/>
            <a:t>Provided daily</a:t>
          </a:r>
        </a:p>
        <a:p>
          <a:r>
            <a:rPr lang="en-US" sz="2400" b="1" dirty="0"/>
            <a:t>Predictable</a:t>
          </a:r>
        </a:p>
      </dgm:t>
    </dgm:pt>
    <dgm:pt modelId="{218099A8-BCAE-F743-8ACF-A6EAC1968BA5}" type="parTrans" cxnId="{C9E646AF-D809-284E-A510-F4A6F3FE7D5D}">
      <dgm:prSet/>
      <dgm:spPr/>
      <dgm:t>
        <a:bodyPr/>
        <a:lstStyle/>
        <a:p>
          <a:endParaRPr lang="en-US"/>
        </a:p>
      </dgm:t>
    </dgm:pt>
    <dgm:pt modelId="{4A39015F-0323-4A46-8928-484EA72B7FA0}" type="sibTrans" cxnId="{C9E646AF-D809-284E-A510-F4A6F3FE7D5D}">
      <dgm:prSet/>
      <dgm:spPr/>
      <dgm:t>
        <a:bodyPr/>
        <a:lstStyle/>
        <a:p>
          <a:endParaRPr lang="en-US"/>
        </a:p>
      </dgm:t>
    </dgm:pt>
    <dgm:pt modelId="{94D039F0-FC62-1A4C-9F58-6AFD9226EE7C}">
      <dgm:prSet phldrT="[Text]" custT="1"/>
      <dgm:spPr>
        <a:ln>
          <a:solidFill>
            <a:schemeClr val="accent4">
              <a:lumMod val="50000"/>
            </a:schemeClr>
          </a:solidFill>
        </a:ln>
      </dgm:spPr>
      <dgm:t>
        <a:bodyPr/>
        <a:lstStyle/>
        <a:p>
          <a:endParaRPr lang="en-US" sz="2000" dirty="0"/>
        </a:p>
        <a:p>
          <a:r>
            <a:rPr lang="en-US" sz="2000" dirty="0"/>
            <a:t>Specific Praise</a:t>
          </a:r>
        </a:p>
        <a:p>
          <a:r>
            <a:rPr lang="en-US" sz="2000" dirty="0"/>
            <a:t>Tickets/Notes</a:t>
          </a:r>
        </a:p>
        <a:p>
          <a:r>
            <a:rPr lang="en-US" sz="2000" dirty="0"/>
            <a:t>Coupons to school store</a:t>
          </a:r>
        </a:p>
        <a:p>
          <a:r>
            <a:rPr lang="en-US" sz="2000" dirty="0"/>
            <a:t>Announcements</a:t>
          </a:r>
        </a:p>
        <a:p>
          <a:endParaRPr lang="en-US" sz="2000" dirty="0"/>
        </a:p>
      </dgm:t>
    </dgm:pt>
    <dgm:pt modelId="{235AB0F8-3FCE-DF45-8E44-804296A2EEF4}" type="parTrans" cxnId="{06220FCC-6D2B-5246-A921-6A0DCAB6B102}">
      <dgm:prSet/>
      <dgm:spPr/>
      <dgm:t>
        <a:bodyPr/>
        <a:lstStyle/>
        <a:p>
          <a:endParaRPr lang="en-US"/>
        </a:p>
      </dgm:t>
    </dgm:pt>
    <dgm:pt modelId="{41134338-A7B2-394F-ACB8-1C8450917977}" type="sibTrans" cxnId="{06220FCC-6D2B-5246-A921-6A0DCAB6B102}">
      <dgm:prSet/>
      <dgm:spPr/>
      <dgm:t>
        <a:bodyPr/>
        <a:lstStyle/>
        <a:p>
          <a:endParaRPr lang="en-US"/>
        </a:p>
      </dgm:t>
    </dgm:pt>
    <dgm:pt modelId="{829561BB-5B3E-0C48-A9E2-04809BF5976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Intermediately</a:t>
          </a:r>
        </a:p>
      </dgm:t>
    </dgm:pt>
    <dgm:pt modelId="{DFAC5BE2-24AF-D043-93C7-0F8202C9D483}" type="parTrans" cxnId="{272AC879-1F33-DD46-A0BE-9A5839D06E22}">
      <dgm:prSet/>
      <dgm:spPr/>
      <dgm:t>
        <a:bodyPr/>
        <a:lstStyle/>
        <a:p>
          <a:endParaRPr lang="en-US"/>
        </a:p>
      </dgm:t>
    </dgm:pt>
    <dgm:pt modelId="{1A03E76E-F76C-7C4B-ACE0-919679ED884A}" type="sibTrans" cxnId="{272AC879-1F33-DD46-A0BE-9A5839D06E22}">
      <dgm:prSet/>
      <dgm:spPr/>
      <dgm:t>
        <a:bodyPr/>
        <a:lstStyle/>
        <a:p>
          <a:endParaRPr lang="en-US"/>
        </a:p>
      </dgm:t>
    </dgm:pt>
    <dgm:pt modelId="{8FD59598-197A-B741-813D-EFCBA51DE473}">
      <dgm:prSet phldrT="[Text]" custT="1"/>
      <dgm:spPr>
        <a:ln>
          <a:solidFill>
            <a:schemeClr val="accent4">
              <a:lumMod val="50000"/>
            </a:schemeClr>
          </a:solidFill>
        </a:ln>
      </dgm:spPr>
      <dgm:t>
        <a:bodyPr/>
        <a:lstStyle/>
        <a:p>
          <a:r>
            <a:rPr lang="en-US" sz="2400" b="1" dirty="0"/>
            <a:t>Provided weekly, quarterly, monthly</a:t>
          </a:r>
        </a:p>
      </dgm:t>
    </dgm:pt>
    <dgm:pt modelId="{6CA5DDD8-5E06-D04D-B0DA-633E4F031A41}" type="parTrans" cxnId="{434CF714-A8A0-3843-B2B6-BC34DD7D6836}">
      <dgm:prSet/>
      <dgm:spPr/>
      <dgm:t>
        <a:bodyPr/>
        <a:lstStyle/>
        <a:p>
          <a:endParaRPr lang="en-US"/>
        </a:p>
      </dgm:t>
    </dgm:pt>
    <dgm:pt modelId="{A117421C-0064-024E-9AC7-6A4EDB71B9F7}" type="sibTrans" cxnId="{434CF714-A8A0-3843-B2B6-BC34DD7D6836}">
      <dgm:prSet/>
      <dgm:spPr/>
      <dgm:t>
        <a:bodyPr/>
        <a:lstStyle/>
        <a:p>
          <a:endParaRPr lang="en-US"/>
        </a:p>
      </dgm:t>
    </dgm:pt>
    <dgm:pt modelId="{8A1C0C6F-2BD8-F146-87F0-C9EF110428C5}">
      <dgm:prSet phldrT="[Text]" custT="1"/>
      <dgm:spPr>
        <a:ln>
          <a:solidFill>
            <a:schemeClr val="accent4">
              <a:lumMod val="50000"/>
            </a:schemeClr>
          </a:solidFill>
        </a:ln>
      </dgm:spPr>
      <dgm:t>
        <a:bodyPr/>
        <a:lstStyle/>
        <a:p>
          <a:r>
            <a:rPr lang="en-US" sz="2000" dirty="0"/>
            <a:t>Student of the Month</a:t>
          </a:r>
        </a:p>
        <a:p>
          <a:r>
            <a:rPr lang="en-US" sz="2000" dirty="0"/>
            <a:t>Class Pizza Party</a:t>
          </a:r>
        </a:p>
        <a:p>
          <a:r>
            <a:rPr lang="en-US" sz="2000" dirty="0"/>
            <a:t>Recognition at School Assembly</a:t>
          </a:r>
        </a:p>
      </dgm:t>
    </dgm:pt>
    <dgm:pt modelId="{0A38875F-150B-3742-89F8-D0D334DEAE32}" type="parTrans" cxnId="{12390296-2294-634A-8488-447AEE4B26E2}">
      <dgm:prSet/>
      <dgm:spPr/>
      <dgm:t>
        <a:bodyPr/>
        <a:lstStyle/>
        <a:p>
          <a:endParaRPr lang="en-US"/>
        </a:p>
      </dgm:t>
    </dgm:pt>
    <dgm:pt modelId="{369C3EA0-DD2E-A740-9CB3-1AA074B49E55}" type="sibTrans" cxnId="{12390296-2294-634A-8488-447AEE4B26E2}">
      <dgm:prSet/>
      <dgm:spPr/>
      <dgm:t>
        <a:bodyPr/>
        <a:lstStyle/>
        <a:p>
          <a:endParaRPr lang="en-US"/>
        </a:p>
      </dgm:t>
    </dgm:pt>
    <dgm:pt modelId="{A551CA1F-460E-454B-9535-B68431230AD1}">
      <dgm:prSet phldrT="[Text]">
        <dgm:style>
          <a:lnRef idx="1">
            <a:schemeClr val="accent1"/>
          </a:lnRef>
          <a:fillRef idx="2">
            <a:schemeClr val="accent1"/>
          </a:fillRef>
          <a:effectRef idx="1">
            <a:schemeClr val="accent1"/>
          </a:effectRef>
          <a:fontRef idx="minor">
            <a:schemeClr val="dk1"/>
          </a:fontRef>
        </dgm:style>
      </dgm:prSet>
      <dgm:spPr>
        <a:ln>
          <a:solidFill>
            <a:schemeClr val="accent4">
              <a:lumMod val="50000"/>
            </a:schemeClr>
          </a:solidFill>
        </a:ln>
      </dgm:spPr>
      <dgm:t>
        <a:bodyPr/>
        <a:lstStyle/>
        <a:p>
          <a:r>
            <a:rPr lang="en-US" dirty="0"/>
            <a:t>Long Term</a:t>
          </a:r>
        </a:p>
      </dgm:t>
    </dgm:pt>
    <dgm:pt modelId="{42FEA041-4EDF-5E4E-98C0-599154118646}" type="parTrans" cxnId="{81813C2D-AA88-104B-B6E5-6D3AB8CCADA6}">
      <dgm:prSet/>
      <dgm:spPr/>
      <dgm:t>
        <a:bodyPr/>
        <a:lstStyle/>
        <a:p>
          <a:endParaRPr lang="en-US"/>
        </a:p>
      </dgm:t>
    </dgm:pt>
    <dgm:pt modelId="{FB08943E-7A51-EA48-80BE-C8FF78DAA9C7}" type="sibTrans" cxnId="{81813C2D-AA88-104B-B6E5-6D3AB8CCADA6}">
      <dgm:prSet/>
      <dgm:spPr/>
      <dgm:t>
        <a:bodyPr/>
        <a:lstStyle/>
        <a:p>
          <a:endParaRPr lang="en-US"/>
        </a:p>
      </dgm:t>
    </dgm:pt>
    <dgm:pt modelId="{A552381A-224F-5D4C-B32F-51AFAA8EE130}">
      <dgm:prSet phldrT="[Text]" custT="1"/>
      <dgm:spPr>
        <a:ln>
          <a:solidFill>
            <a:schemeClr val="accent4">
              <a:lumMod val="50000"/>
            </a:schemeClr>
          </a:solidFill>
        </a:ln>
      </dgm:spPr>
      <dgm:t>
        <a:bodyPr/>
        <a:lstStyle/>
        <a:p>
          <a:r>
            <a:rPr lang="en-US" sz="2400" b="1" dirty="0"/>
            <a:t>Few times per year</a:t>
          </a:r>
        </a:p>
        <a:p>
          <a:r>
            <a:rPr lang="en-US" sz="2400" b="1" dirty="0"/>
            <a:t>Involves groups of students</a:t>
          </a:r>
        </a:p>
      </dgm:t>
    </dgm:pt>
    <dgm:pt modelId="{34892BB0-72A7-284C-9C14-6A6E56FA908E}" type="parTrans" cxnId="{786BEC8E-88F4-BE48-A6C9-358402A099B9}">
      <dgm:prSet/>
      <dgm:spPr/>
      <dgm:t>
        <a:bodyPr/>
        <a:lstStyle/>
        <a:p>
          <a:endParaRPr lang="en-US"/>
        </a:p>
      </dgm:t>
    </dgm:pt>
    <dgm:pt modelId="{B10ED8C9-AF04-7745-8B70-8A37FDB5F792}" type="sibTrans" cxnId="{786BEC8E-88F4-BE48-A6C9-358402A099B9}">
      <dgm:prSet/>
      <dgm:spPr/>
      <dgm:t>
        <a:bodyPr/>
        <a:lstStyle/>
        <a:p>
          <a:endParaRPr lang="en-US"/>
        </a:p>
      </dgm:t>
    </dgm:pt>
    <dgm:pt modelId="{F3994894-49BE-D942-AA36-EC66961E77BA}">
      <dgm:prSet phldrT="[Text]" custT="1"/>
      <dgm:spPr>
        <a:ln>
          <a:solidFill>
            <a:schemeClr val="accent4">
              <a:lumMod val="50000"/>
            </a:schemeClr>
          </a:solidFill>
        </a:ln>
      </dgm:spPr>
      <dgm:t>
        <a:bodyPr/>
        <a:lstStyle/>
        <a:p>
          <a:r>
            <a:rPr lang="en-US" sz="2000" dirty="0"/>
            <a:t>Whole school pajama day</a:t>
          </a:r>
        </a:p>
        <a:p>
          <a:r>
            <a:rPr lang="en-US" sz="2000" dirty="0"/>
            <a:t>Honors banquet</a:t>
          </a:r>
        </a:p>
        <a:p>
          <a:r>
            <a:rPr lang="en-US" sz="2000" dirty="0"/>
            <a:t>Freshmen class picnic</a:t>
          </a:r>
        </a:p>
      </dgm:t>
    </dgm:pt>
    <dgm:pt modelId="{5A20F0BB-3755-964D-B10C-285EF223E192}" type="parTrans" cxnId="{790F2FDE-A428-8446-B957-4E2947EAA922}">
      <dgm:prSet/>
      <dgm:spPr/>
      <dgm:t>
        <a:bodyPr/>
        <a:lstStyle/>
        <a:p>
          <a:endParaRPr lang="en-US"/>
        </a:p>
      </dgm:t>
    </dgm:pt>
    <dgm:pt modelId="{C3D40937-943D-0A42-AFDC-D80E669CC821}" type="sibTrans" cxnId="{790F2FDE-A428-8446-B957-4E2947EAA922}">
      <dgm:prSet/>
      <dgm:spPr/>
      <dgm:t>
        <a:bodyPr/>
        <a:lstStyle/>
        <a:p>
          <a:endParaRPr lang="en-US"/>
        </a:p>
      </dgm:t>
    </dgm:pt>
    <dgm:pt modelId="{FC7AB580-B894-9149-AABF-8FFBDEB2971B}" type="pres">
      <dgm:prSet presAssocID="{80A01A3C-C6AF-5A45-8867-D39C9E1D7686}" presName="theList" presStyleCnt="0">
        <dgm:presLayoutVars>
          <dgm:dir/>
          <dgm:animLvl val="lvl"/>
          <dgm:resizeHandles val="exact"/>
        </dgm:presLayoutVars>
      </dgm:prSet>
      <dgm:spPr/>
    </dgm:pt>
    <dgm:pt modelId="{1D01878B-F6AC-8A4D-BD44-C42513194322}" type="pres">
      <dgm:prSet presAssocID="{81FAF269-A604-8F4E-B669-32E6C310396E}" presName="compNode" presStyleCnt="0"/>
      <dgm:spPr/>
    </dgm:pt>
    <dgm:pt modelId="{53140303-F337-2743-8F22-2F623ACC9BF1}" type="pres">
      <dgm:prSet presAssocID="{81FAF269-A604-8F4E-B669-32E6C310396E}" presName="aNode" presStyleLbl="bgShp" presStyleIdx="0" presStyleCnt="3"/>
      <dgm:spPr/>
    </dgm:pt>
    <dgm:pt modelId="{3D2B083C-2013-9F43-93EB-7BF1A42CBE16}" type="pres">
      <dgm:prSet presAssocID="{81FAF269-A604-8F4E-B669-32E6C310396E}" presName="textNode" presStyleLbl="bgShp" presStyleIdx="0" presStyleCnt="3"/>
      <dgm:spPr/>
    </dgm:pt>
    <dgm:pt modelId="{2F605783-61E2-A94E-AC93-144809E64F9A}" type="pres">
      <dgm:prSet presAssocID="{81FAF269-A604-8F4E-B669-32E6C310396E}" presName="compChildNode" presStyleCnt="0"/>
      <dgm:spPr/>
    </dgm:pt>
    <dgm:pt modelId="{09495B02-A728-824A-929D-13D50928E3A5}" type="pres">
      <dgm:prSet presAssocID="{81FAF269-A604-8F4E-B669-32E6C310396E}" presName="theInnerList" presStyleCnt="0"/>
      <dgm:spPr/>
    </dgm:pt>
    <dgm:pt modelId="{999C9CC9-D2E5-EE4E-8ED1-19B669D80042}" type="pres">
      <dgm:prSet presAssocID="{242C0643-B11F-3E4E-86AE-532E117C9822}" presName="childNode" presStyleLbl="node1" presStyleIdx="0" presStyleCnt="6">
        <dgm:presLayoutVars>
          <dgm:bulletEnabled val="1"/>
        </dgm:presLayoutVars>
      </dgm:prSet>
      <dgm:spPr/>
    </dgm:pt>
    <dgm:pt modelId="{30A3ECED-48EA-6E49-97CA-58B60A02AC52}" type="pres">
      <dgm:prSet presAssocID="{242C0643-B11F-3E4E-86AE-532E117C9822}" presName="aSpace2" presStyleCnt="0"/>
      <dgm:spPr/>
    </dgm:pt>
    <dgm:pt modelId="{1355D433-88A2-9B4A-B409-F098304C93A3}" type="pres">
      <dgm:prSet presAssocID="{94D039F0-FC62-1A4C-9F58-6AFD9226EE7C}" presName="childNode" presStyleLbl="node1" presStyleIdx="1" presStyleCnt="6">
        <dgm:presLayoutVars>
          <dgm:bulletEnabled val="1"/>
        </dgm:presLayoutVars>
      </dgm:prSet>
      <dgm:spPr/>
    </dgm:pt>
    <dgm:pt modelId="{1F858F67-67D7-CA43-B136-3BB113C738E0}" type="pres">
      <dgm:prSet presAssocID="{81FAF269-A604-8F4E-B669-32E6C310396E}" presName="aSpace" presStyleCnt="0"/>
      <dgm:spPr/>
    </dgm:pt>
    <dgm:pt modelId="{D933FE05-EFA2-5F47-8323-B35656C25D93}" type="pres">
      <dgm:prSet presAssocID="{829561BB-5B3E-0C48-A9E2-04809BF5976B}" presName="compNode" presStyleCnt="0"/>
      <dgm:spPr/>
    </dgm:pt>
    <dgm:pt modelId="{694ED2D9-1B6D-8A43-AE64-02F3E1EC69A3}" type="pres">
      <dgm:prSet presAssocID="{829561BB-5B3E-0C48-A9E2-04809BF5976B}" presName="aNode" presStyleLbl="bgShp" presStyleIdx="1" presStyleCnt="3"/>
      <dgm:spPr/>
    </dgm:pt>
    <dgm:pt modelId="{068C620B-7146-764D-8A9F-C9DFD89B598E}" type="pres">
      <dgm:prSet presAssocID="{829561BB-5B3E-0C48-A9E2-04809BF5976B}" presName="textNode" presStyleLbl="bgShp" presStyleIdx="1" presStyleCnt="3"/>
      <dgm:spPr/>
    </dgm:pt>
    <dgm:pt modelId="{2815901D-83DC-3043-967F-EA21B096E536}" type="pres">
      <dgm:prSet presAssocID="{829561BB-5B3E-0C48-A9E2-04809BF5976B}" presName="compChildNode" presStyleCnt="0"/>
      <dgm:spPr/>
    </dgm:pt>
    <dgm:pt modelId="{28BC6212-BE07-5947-969B-75D9CCDDF0C3}" type="pres">
      <dgm:prSet presAssocID="{829561BB-5B3E-0C48-A9E2-04809BF5976B}" presName="theInnerList" presStyleCnt="0"/>
      <dgm:spPr/>
    </dgm:pt>
    <dgm:pt modelId="{FF7C3897-896E-C847-9804-564D1785DB00}" type="pres">
      <dgm:prSet presAssocID="{8FD59598-197A-B741-813D-EFCBA51DE473}" presName="childNode" presStyleLbl="node1" presStyleIdx="2" presStyleCnt="6">
        <dgm:presLayoutVars>
          <dgm:bulletEnabled val="1"/>
        </dgm:presLayoutVars>
      </dgm:prSet>
      <dgm:spPr/>
    </dgm:pt>
    <dgm:pt modelId="{381889C1-0F25-3741-930A-0304CF5F8B09}" type="pres">
      <dgm:prSet presAssocID="{8FD59598-197A-B741-813D-EFCBA51DE473}" presName="aSpace2" presStyleCnt="0"/>
      <dgm:spPr/>
    </dgm:pt>
    <dgm:pt modelId="{FE673A16-95B4-D244-B1CD-88A71B04B053}" type="pres">
      <dgm:prSet presAssocID="{8A1C0C6F-2BD8-F146-87F0-C9EF110428C5}" presName="childNode" presStyleLbl="node1" presStyleIdx="3" presStyleCnt="6">
        <dgm:presLayoutVars>
          <dgm:bulletEnabled val="1"/>
        </dgm:presLayoutVars>
      </dgm:prSet>
      <dgm:spPr/>
    </dgm:pt>
    <dgm:pt modelId="{7855AEFC-D6F0-F943-9CAA-B115CE92F4CE}" type="pres">
      <dgm:prSet presAssocID="{829561BB-5B3E-0C48-A9E2-04809BF5976B}" presName="aSpace" presStyleCnt="0"/>
      <dgm:spPr/>
    </dgm:pt>
    <dgm:pt modelId="{CEF1CE36-7017-3740-B3D6-5F9A743A4690}" type="pres">
      <dgm:prSet presAssocID="{A551CA1F-460E-454B-9535-B68431230AD1}" presName="compNode" presStyleCnt="0"/>
      <dgm:spPr/>
    </dgm:pt>
    <dgm:pt modelId="{0779B35A-D4EE-4F41-8BD5-FFCF61DD9C9C}" type="pres">
      <dgm:prSet presAssocID="{A551CA1F-460E-454B-9535-B68431230AD1}" presName="aNode" presStyleLbl="bgShp" presStyleIdx="2" presStyleCnt="3" custLinFactNeighborX="39" custLinFactNeighborY="-6579"/>
      <dgm:spPr/>
    </dgm:pt>
    <dgm:pt modelId="{5E6675FA-F5BE-5C44-AAB5-AC2CCC815FE5}" type="pres">
      <dgm:prSet presAssocID="{A551CA1F-460E-454B-9535-B68431230AD1}" presName="textNode" presStyleLbl="bgShp" presStyleIdx="2" presStyleCnt="3"/>
      <dgm:spPr/>
    </dgm:pt>
    <dgm:pt modelId="{B4C5D390-9ED2-794D-AD44-E4657069564D}" type="pres">
      <dgm:prSet presAssocID="{A551CA1F-460E-454B-9535-B68431230AD1}" presName="compChildNode" presStyleCnt="0"/>
      <dgm:spPr/>
    </dgm:pt>
    <dgm:pt modelId="{5AFEF333-9D92-694F-8E2C-43A18446A136}" type="pres">
      <dgm:prSet presAssocID="{A551CA1F-460E-454B-9535-B68431230AD1}" presName="theInnerList" presStyleCnt="0"/>
      <dgm:spPr/>
    </dgm:pt>
    <dgm:pt modelId="{C28E12A4-A1CA-FF4E-9994-58D59F15B809}" type="pres">
      <dgm:prSet presAssocID="{A552381A-224F-5D4C-B32F-51AFAA8EE130}" presName="childNode" presStyleLbl="node1" presStyleIdx="4" presStyleCnt="6">
        <dgm:presLayoutVars>
          <dgm:bulletEnabled val="1"/>
        </dgm:presLayoutVars>
      </dgm:prSet>
      <dgm:spPr/>
    </dgm:pt>
    <dgm:pt modelId="{F58F8AD9-5433-B447-A813-312A75207082}" type="pres">
      <dgm:prSet presAssocID="{A552381A-224F-5D4C-B32F-51AFAA8EE130}" presName="aSpace2" presStyleCnt="0"/>
      <dgm:spPr/>
    </dgm:pt>
    <dgm:pt modelId="{17F7BE42-C590-534E-95D0-25E3D8886311}" type="pres">
      <dgm:prSet presAssocID="{F3994894-49BE-D942-AA36-EC66961E77BA}" presName="childNode" presStyleLbl="node1" presStyleIdx="5" presStyleCnt="6">
        <dgm:presLayoutVars>
          <dgm:bulletEnabled val="1"/>
        </dgm:presLayoutVars>
      </dgm:prSet>
      <dgm:spPr/>
    </dgm:pt>
  </dgm:ptLst>
  <dgm:cxnLst>
    <dgm:cxn modelId="{434CF714-A8A0-3843-B2B6-BC34DD7D6836}" srcId="{829561BB-5B3E-0C48-A9E2-04809BF5976B}" destId="{8FD59598-197A-B741-813D-EFCBA51DE473}" srcOrd="0" destOrd="0" parTransId="{6CA5DDD8-5E06-D04D-B0DA-633E4F031A41}" sibTransId="{A117421C-0064-024E-9AC7-6A4EDB71B9F7}"/>
    <dgm:cxn modelId="{81813C2D-AA88-104B-B6E5-6D3AB8CCADA6}" srcId="{80A01A3C-C6AF-5A45-8867-D39C9E1D7686}" destId="{A551CA1F-460E-454B-9535-B68431230AD1}" srcOrd="2" destOrd="0" parTransId="{42FEA041-4EDF-5E4E-98C0-599154118646}" sibTransId="{FB08943E-7A51-EA48-80BE-C8FF78DAA9C7}"/>
    <dgm:cxn modelId="{E935443B-62CE-714B-B084-C93CAEF69B05}" type="presOf" srcId="{F3994894-49BE-D942-AA36-EC66961E77BA}" destId="{17F7BE42-C590-534E-95D0-25E3D8886311}" srcOrd="0" destOrd="0" presId="urn:microsoft.com/office/officeart/2005/8/layout/lProcess2"/>
    <dgm:cxn modelId="{17B1835D-8798-0848-816C-75FB9C3D7625}" type="presOf" srcId="{8A1C0C6F-2BD8-F146-87F0-C9EF110428C5}" destId="{FE673A16-95B4-D244-B1CD-88A71B04B053}" srcOrd="0" destOrd="0" presId="urn:microsoft.com/office/officeart/2005/8/layout/lProcess2"/>
    <dgm:cxn modelId="{A27FC169-F342-134C-B997-B0FF5FA261E8}" type="presOf" srcId="{8FD59598-197A-B741-813D-EFCBA51DE473}" destId="{FF7C3897-896E-C847-9804-564D1785DB00}" srcOrd="0" destOrd="0" presId="urn:microsoft.com/office/officeart/2005/8/layout/lProcess2"/>
    <dgm:cxn modelId="{4F1C916A-B10F-7D45-A8B7-232D8AC4445E}" type="presOf" srcId="{81FAF269-A604-8F4E-B669-32E6C310396E}" destId="{3D2B083C-2013-9F43-93EB-7BF1A42CBE16}" srcOrd="1" destOrd="0" presId="urn:microsoft.com/office/officeart/2005/8/layout/lProcess2"/>
    <dgm:cxn modelId="{76E1A672-6B71-5F48-9D28-21FF01988CE1}" type="presOf" srcId="{A551CA1F-460E-454B-9535-B68431230AD1}" destId="{5E6675FA-F5BE-5C44-AAB5-AC2CCC815FE5}" srcOrd="1" destOrd="0" presId="urn:microsoft.com/office/officeart/2005/8/layout/lProcess2"/>
    <dgm:cxn modelId="{272AC879-1F33-DD46-A0BE-9A5839D06E22}" srcId="{80A01A3C-C6AF-5A45-8867-D39C9E1D7686}" destId="{829561BB-5B3E-0C48-A9E2-04809BF5976B}" srcOrd="1" destOrd="0" parTransId="{DFAC5BE2-24AF-D043-93C7-0F8202C9D483}" sibTransId="{1A03E76E-F76C-7C4B-ACE0-919679ED884A}"/>
    <dgm:cxn modelId="{36D7CC85-131A-554F-A080-E7B9AB62E21F}" type="presOf" srcId="{829561BB-5B3E-0C48-A9E2-04809BF5976B}" destId="{694ED2D9-1B6D-8A43-AE64-02F3E1EC69A3}" srcOrd="0" destOrd="0" presId="urn:microsoft.com/office/officeart/2005/8/layout/lProcess2"/>
    <dgm:cxn modelId="{B4DBC98A-5356-0C45-BF33-175711357FC9}" type="presOf" srcId="{A551CA1F-460E-454B-9535-B68431230AD1}" destId="{0779B35A-D4EE-4F41-8BD5-FFCF61DD9C9C}" srcOrd="0" destOrd="0" presId="urn:microsoft.com/office/officeart/2005/8/layout/lProcess2"/>
    <dgm:cxn modelId="{A210EC8B-AFF9-6545-A153-1D079185CC00}" type="presOf" srcId="{A552381A-224F-5D4C-B32F-51AFAA8EE130}" destId="{C28E12A4-A1CA-FF4E-9994-58D59F15B809}" srcOrd="0" destOrd="0" presId="urn:microsoft.com/office/officeart/2005/8/layout/lProcess2"/>
    <dgm:cxn modelId="{786BEC8E-88F4-BE48-A6C9-358402A099B9}" srcId="{A551CA1F-460E-454B-9535-B68431230AD1}" destId="{A552381A-224F-5D4C-B32F-51AFAA8EE130}" srcOrd="0" destOrd="0" parTransId="{34892BB0-72A7-284C-9C14-6A6E56FA908E}" sibTransId="{B10ED8C9-AF04-7745-8B70-8A37FDB5F792}"/>
    <dgm:cxn modelId="{12390296-2294-634A-8488-447AEE4B26E2}" srcId="{829561BB-5B3E-0C48-A9E2-04809BF5976B}" destId="{8A1C0C6F-2BD8-F146-87F0-C9EF110428C5}" srcOrd="1" destOrd="0" parTransId="{0A38875F-150B-3742-89F8-D0D334DEAE32}" sibTransId="{369C3EA0-DD2E-A740-9CB3-1AA074B49E55}"/>
    <dgm:cxn modelId="{7C037EA6-F5F9-794E-8070-EC79079C7F7A}" type="presOf" srcId="{80A01A3C-C6AF-5A45-8867-D39C9E1D7686}" destId="{FC7AB580-B894-9149-AABF-8FFBDEB2971B}" srcOrd="0" destOrd="0" presId="urn:microsoft.com/office/officeart/2005/8/layout/lProcess2"/>
    <dgm:cxn modelId="{4BAEC6A6-4EAB-8D43-88DF-856DEF82774B}" type="presOf" srcId="{81FAF269-A604-8F4E-B669-32E6C310396E}" destId="{53140303-F337-2743-8F22-2F623ACC9BF1}" srcOrd="0" destOrd="0" presId="urn:microsoft.com/office/officeart/2005/8/layout/lProcess2"/>
    <dgm:cxn modelId="{C9E646AF-D809-284E-A510-F4A6F3FE7D5D}" srcId="{81FAF269-A604-8F4E-B669-32E6C310396E}" destId="{242C0643-B11F-3E4E-86AE-532E117C9822}" srcOrd="0" destOrd="0" parTransId="{218099A8-BCAE-F743-8ACF-A6EAC1968BA5}" sibTransId="{4A39015F-0323-4A46-8928-484EA72B7FA0}"/>
    <dgm:cxn modelId="{D4D754AF-019E-CC40-B5DD-32170247AE14}" type="presOf" srcId="{829561BB-5B3E-0C48-A9E2-04809BF5976B}" destId="{068C620B-7146-764D-8A9F-C9DFD89B598E}" srcOrd="1" destOrd="0" presId="urn:microsoft.com/office/officeart/2005/8/layout/lProcess2"/>
    <dgm:cxn modelId="{2D8FE2C0-BD32-7045-B67E-4206AF1AC9AE}" type="presOf" srcId="{94D039F0-FC62-1A4C-9F58-6AFD9226EE7C}" destId="{1355D433-88A2-9B4A-B409-F098304C93A3}" srcOrd="0" destOrd="0" presId="urn:microsoft.com/office/officeart/2005/8/layout/lProcess2"/>
    <dgm:cxn modelId="{02EF69C2-DBE8-7541-AA01-0B978C120999}" type="presOf" srcId="{242C0643-B11F-3E4E-86AE-532E117C9822}" destId="{999C9CC9-D2E5-EE4E-8ED1-19B669D80042}" srcOrd="0" destOrd="0" presId="urn:microsoft.com/office/officeart/2005/8/layout/lProcess2"/>
    <dgm:cxn modelId="{06220FCC-6D2B-5246-A921-6A0DCAB6B102}" srcId="{81FAF269-A604-8F4E-B669-32E6C310396E}" destId="{94D039F0-FC62-1A4C-9F58-6AFD9226EE7C}" srcOrd="1" destOrd="0" parTransId="{235AB0F8-3FCE-DF45-8E44-804296A2EEF4}" sibTransId="{41134338-A7B2-394F-ACB8-1C8450917977}"/>
    <dgm:cxn modelId="{790F2FDE-A428-8446-B957-4E2947EAA922}" srcId="{A551CA1F-460E-454B-9535-B68431230AD1}" destId="{F3994894-49BE-D942-AA36-EC66961E77BA}" srcOrd="1" destOrd="0" parTransId="{5A20F0BB-3755-964D-B10C-285EF223E192}" sibTransId="{C3D40937-943D-0A42-AFDC-D80E669CC821}"/>
    <dgm:cxn modelId="{E27677F5-BFEE-D047-A5F5-6B8F862EE57E}" srcId="{80A01A3C-C6AF-5A45-8867-D39C9E1D7686}" destId="{81FAF269-A604-8F4E-B669-32E6C310396E}" srcOrd="0" destOrd="0" parTransId="{E3FD9F71-CC6E-C64F-A9F3-CF4F63A90B5F}" sibTransId="{23996BE8-4820-F744-9228-8A2FEE3B6264}"/>
    <dgm:cxn modelId="{814201DA-1836-6C41-8E8A-620CC8560B54}" type="presParOf" srcId="{FC7AB580-B894-9149-AABF-8FFBDEB2971B}" destId="{1D01878B-F6AC-8A4D-BD44-C42513194322}" srcOrd="0" destOrd="0" presId="urn:microsoft.com/office/officeart/2005/8/layout/lProcess2"/>
    <dgm:cxn modelId="{2378A7CE-DB16-5246-9688-96BFEF89B9A0}" type="presParOf" srcId="{1D01878B-F6AC-8A4D-BD44-C42513194322}" destId="{53140303-F337-2743-8F22-2F623ACC9BF1}" srcOrd="0" destOrd="0" presId="urn:microsoft.com/office/officeart/2005/8/layout/lProcess2"/>
    <dgm:cxn modelId="{BF4359C1-2154-EF45-BE16-7CE5A39E0461}" type="presParOf" srcId="{1D01878B-F6AC-8A4D-BD44-C42513194322}" destId="{3D2B083C-2013-9F43-93EB-7BF1A42CBE16}" srcOrd="1" destOrd="0" presId="urn:microsoft.com/office/officeart/2005/8/layout/lProcess2"/>
    <dgm:cxn modelId="{01389094-31A2-C442-89AE-73255E116870}" type="presParOf" srcId="{1D01878B-F6AC-8A4D-BD44-C42513194322}" destId="{2F605783-61E2-A94E-AC93-144809E64F9A}" srcOrd="2" destOrd="0" presId="urn:microsoft.com/office/officeart/2005/8/layout/lProcess2"/>
    <dgm:cxn modelId="{977330D5-3FC0-6A4D-A0D1-0D7BEC6C46D4}" type="presParOf" srcId="{2F605783-61E2-A94E-AC93-144809E64F9A}" destId="{09495B02-A728-824A-929D-13D50928E3A5}" srcOrd="0" destOrd="0" presId="urn:microsoft.com/office/officeart/2005/8/layout/lProcess2"/>
    <dgm:cxn modelId="{35D2B4B8-9F4F-9642-9B66-2AD00BD27580}" type="presParOf" srcId="{09495B02-A728-824A-929D-13D50928E3A5}" destId="{999C9CC9-D2E5-EE4E-8ED1-19B669D80042}" srcOrd="0" destOrd="0" presId="urn:microsoft.com/office/officeart/2005/8/layout/lProcess2"/>
    <dgm:cxn modelId="{6ABFE398-9242-9B44-B9E9-1AA52002EB47}" type="presParOf" srcId="{09495B02-A728-824A-929D-13D50928E3A5}" destId="{30A3ECED-48EA-6E49-97CA-58B60A02AC52}" srcOrd="1" destOrd="0" presId="urn:microsoft.com/office/officeart/2005/8/layout/lProcess2"/>
    <dgm:cxn modelId="{B4745E35-6A8E-004B-9416-4D49AC324A51}" type="presParOf" srcId="{09495B02-A728-824A-929D-13D50928E3A5}" destId="{1355D433-88A2-9B4A-B409-F098304C93A3}" srcOrd="2" destOrd="0" presId="urn:microsoft.com/office/officeart/2005/8/layout/lProcess2"/>
    <dgm:cxn modelId="{10BE2FE9-7F66-8C4D-934C-A395F8ECDC90}" type="presParOf" srcId="{FC7AB580-B894-9149-AABF-8FFBDEB2971B}" destId="{1F858F67-67D7-CA43-B136-3BB113C738E0}" srcOrd="1" destOrd="0" presId="urn:microsoft.com/office/officeart/2005/8/layout/lProcess2"/>
    <dgm:cxn modelId="{C0A03535-A9B0-C247-B1B3-7F935AF08FE5}" type="presParOf" srcId="{FC7AB580-B894-9149-AABF-8FFBDEB2971B}" destId="{D933FE05-EFA2-5F47-8323-B35656C25D93}" srcOrd="2" destOrd="0" presId="urn:microsoft.com/office/officeart/2005/8/layout/lProcess2"/>
    <dgm:cxn modelId="{334F1BC6-68CF-0145-99CC-0F3F0D4CA0F3}" type="presParOf" srcId="{D933FE05-EFA2-5F47-8323-B35656C25D93}" destId="{694ED2D9-1B6D-8A43-AE64-02F3E1EC69A3}" srcOrd="0" destOrd="0" presId="urn:microsoft.com/office/officeart/2005/8/layout/lProcess2"/>
    <dgm:cxn modelId="{669456D8-436D-F84C-AFF2-F20801A1D1B3}" type="presParOf" srcId="{D933FE05-EFA2-5F47-8323-B35656C25D93}" destId="{068C620B-7146-764D-8A9F-C9DFD89B598E}" srcOrd="1" destOrd="0" presId="urn:microsoft.com/office/officeart/2005/8/layout/lProcess2"/>
    <dgm:cxn modelId="{E3668D31-FFF5-D641-987B-856D1509CB20}" type="presParOf" srcId="{D933FE05-EFA2-5F47-8323-B35656C25D93}" destId="{2815901D-83DC-3043-967F-EA21B096E536}" srcOrd="2" destOrd="0" presId="urn:microsoft.com/office/officeart/2005/8/layout/lProcess2"/>
    <dgm:cxn modelId="{C16F301B-54A5-EA49-BF0A-46B327F92B1A}" type="presParOf" srcId="{2815901D-83DC-3043-967F-EA21B096E536}" destId="{28BC6212-BE07-5947-969B-75D9CCDDF0C3}" srcOrd="0" destOrd="0" presId="urn:microsoft.com/office/officeart/2005/8/layout/lProcess2"/>
    <dgm:cxn modelId="{D072720A-E44C-1F48-AD22-3F52AFD8F942}" type="presParOf" srcId="{28BC6212-BE07-5947-969B-75D9CCDDF0C3}" destId="{FF7C3897-896E-C847-9804-564D1785DB00}" srcOrd="0" destOrd="0" presId="urn:microsoft.com/office/officeart/2005/8/layout/lProcess2"/>
    <dgm:cxn modelId="{9FB807BE-51E3-A94A-9442-B5463C25E220}" type="presParOf" srcId="{28BC6212-BE07-5947-969B-75D9CCDDF0C3}" destId="{381889C1-0F25-3741-930A-0304CF5F8B09}" srcOrd="1" destOrd="0" presId="urn:microsoft.com/office/officeart/2005/8/layout/lProcess2"/>
    <dgm:cxn modelId="{95CA0942-6CE2-C549-BCBA-6E484F8565F6}" type="presParOf" srcId="{28BC6212-BE07-5947-969B-75D9CCDDF0C3}" destId="{FE673A16-95B4-D244-B1CD-88A71B04B053}" srcOrd="2" destOrd="0" presId="urn:microsoft.com/office/officeart/2005/8/layout/lProcess2"/>
    <dgm:cxn modelId="{5670848C-81AA-ED4F-8E56-4B16F9F75D89}" type="presParOf" srcId="{FC7AB580-B894-9149-AABF-8FFBDEB2971B}" destId="{7855AEFC-D6F0-F943-9CAA-B115CE92F4CE}" srcOrd="3" destOrd="0" presId="urn:microsoft.com/office/officeart/2005/8/layout/lProcess2"/>
    <dgm:cxn modelId="{19067769-1323-904C-A85B-34A92A0B47E0}" type="presParOf" srcId="{FC7AB580-B894-9149-AABF-8FFBDEB2971B}" destId="{CEF1CE36-7017-3740-B3D6-5F9A743A4690}" srcOrd="4" destOrd="0" presId="urn:microsoft.com/office/officeart/2005/8/layout/lProcess2"/>
    <dgm:cxn modelId="{00F20272-2E17-A44B-8B88-94E1C553DC50}" type="presParOf" srcId="{CEF1CE36-7017-3740-B3D6-5F9A743A4690}" destId="{0779B35A-D4EE-4F41-8BD5-FFCF61DD9C9C}" srcOrd="0" destOrd="0" presId="urn:microsoft.com/office/officeart/2005/8/layout/lProcess2"/>
    <dgm:cxn modelId="{B961D218-3D77-414B-83D7-8D0C4A4C8DDE}" type="presParOf" srcId="{CEF1CE36-7017-3740-B3D6-5F9A743A4690}" destId="{5E6675FA-F5BE-5C44-AAB5-AC2CCC815FE5}" srcOrd="1" destOrd="0" presId="urn:microsoft.com/office/officeart/2005/8/layout/lProcess2"/>
    <dgm:cxn modelId="{584D561B-0E21-AB4F-AB6F-09492F606C4B}" type="presParOf" srcId="{CEF1CE36-7017-3740-B3D6-5F9A743A4690}" destId="{B4C5D390-9ED2-794D-AD44-E4657069564D}" srcOrd="2" destOrd="0" presId="urn:microsoft.com/office/officeart/2005/8/layout/lProcess2"/>
    <dgm:cxn modelId="{AA254413-4565-A84B-A3C3-DD0327E5C966}" type="presParOf" srcId="{B4C5D390-9ED2-794D-AD44-E4657069564D}" destId="{5AFEF333-9D92-694F-8E2C-43A18446A136}" srcOrd="0" destOrd="0" presId="urn:microsoft.com/office/officeart/2005/8/layout/lProcess2"/>
    <dgm:cxn modelId="{F9EDDCDB-AE60-1044-B011-9608CB4A5277}" type="presParOf" srcId="{5AFEF333-9D92-694F-8E2C-43A18446A136}" destId="{C28E12A4-A1CA-FF4E-9994-58D59F15B809}" srcOrd="0" destOrd="0" presId="urn:microsoft.com/office/officeart/2005/8/layout/lProcess2"/>
    <dgm:cxn modelId="{D5AAF2CA-7A01-C449-A62D-23D394AB9742}" type="presParOf" srcId="{5AFEF333-9D92-694F-8E2C-43A18446A136}" destId="{F58F8AD9-5433-B447-A813-312A75207082}" srcOrd="1" destOrd="0" presId="urn:microsoft.com/office/officeart/2005/8/layout/lProcess2"/>
    <dgm:cxn modelId="{AFBDA75B-7B32-8B4A-9EFC-55552F238325}" type="presParOf" srcId="{5AFEF333-9D92-694F-8E2C-43A18446A136}" destId="{17F7BE42-C590-534E-95D0-25E3D888631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92039612-3CCF-6147-9888-22A65248E971}" type="presOf" srcId="{3503D06A-282E-BE4B-914E-E20AD0543C1F}" destId="{3F933EE9-D469-6241-BF53-A027F1F59D01}" srcOrd="0" destOrd="0" presId="urn:microsoft.com/office/officeart/2005/8/layout/radial4"/>
    <dgm:cxn modelId="{42AD201C-7ED2-BB44-BFE4-CCA314F05E0B}" type="presOf" srcId="{26041BAF-2A9A-BC45-A2C0-30BFA2A6EF7D}" destId="{7FB9A40E-B9E1-C54A-8F30-F9F9CC82E5C9}"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D4AC7142-0C04-2D44-A389-A679DB19A5C2}" type="presOf" srcId="{A69EC133-825B-0144-BE5F-59E0014FB4AA}" destId="{81617682-8DCD-0948-A6AB-F1D69DC0EBFB}" srcOrd="0" destOrd="0" presId="urn:microsoft.com/office/officeart/2005/8/layout/radial4"/>
    <dgm:cxn modelId="{6925014B-8806-0B44-809A-DCF58A963022}" type="presOf" srcId="{D424EE7E-4F03-2F47-81AB-539255655742}" destId="{AE87E840-04EF-994F-9A43-56094511F6F6}" srcOrd="0" destOrd="0" presId="urn:microsoft.com/office/officeart/2005/8/layout/radial4"/>
    <dgm:cxn modelId="{34D25054-D39F-1D4F-8AC5-0C394909F9D9}"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EC2BC366-56D2-A644-BDEF-4239B3BCD4F4}" type="presOf" srcId="{5DA374A3-A344-F943-BD36-1BC8B1E3703A}" destId="{D2C13644-B4A1-8544-8DA0-BF1C389F1195}"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7A5362A1-2201-D64A-A1CB-96FB710D1C4B}" type="presOf" srcId="{28C68FBD-42F6-3049-BF5C-A9B969A00D74}" destId="{DE04828F-0717-9D4B-8E3F-D3010BFE5BF3}" srcOrd="0" destOrd="0" presId="urn:microsoft.com/office/officeart/2005/8/layout/radial4"/>
    <dgm:cxn modelId="{E94C5FA4-11FB-0A48-8D62-F4B957B00120}" type="presOf" srcId="{BD5E79D6-9ADD-714A-9867-A8FDD05E226D}" destId="{7ED28D52-F430-7A47-AC6A-7E6F32B47734}"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341738BD-077A-A14D-AC6F-D41BCD584644}" type="presOf" srcId="{15E7F9B4-7A0E-8A48-AB34-C1B74F6DBEC8}" destId="{092BF23C-C7C1-F64D-90EF-1CC807973528}"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F8A2C81-0A23-0B4D-952F-04300C6B2590}" type="presParOf" srcId="{C5785AE8-8CF9-9F44-95AB-18D2038F1C15}" destId="{B60A7C11-013A-7149-A95F-20C1089B1478}" srcOrd="0" destOrd="0" presId="urn:microsoft.com/office/officeart/2005/8/layout/radial4"/>
    <dgm:cxn modelId="{E7F1EF0F-FCFA-6747-8765-E324635EE34F}" type="presParOf" srcId="{C5785AE8-8CF9-9F44-95AB-18D2038F1C15}" destId="{7FB9A40E-B9E1-C54A-8F30-F9F9CC82E5C9}" srcOrd="1" destOrd="0" presId="urn:microsoft.com/office/officeart/2005/8/layout/radial4"/>
    <dgm:cxn modelId="{C7965706-0F8C-674D-92F5-1B988DDB2AB8}" type="presParOf" srcId="{C5785AE8-8CF9-9F44-95AB-18D2038F1C15}" destId="{092BF23C-C7C1-F64D-90EF-1CC807973528}" srcOrd="2" destOrd="0" presId="urn:microsoft.com/office/officeart/2005/8/layout/radial4"/>
    <dgm:cxn modelId="{CB08AC5D-89B6-CE46-8307-BE53F157AFCF}" type="presParOf" srcId="{C5785AE8-8CF9-9F44-95AB-18D2038F1C15}" destId="{81617682-8DCD-0948-A6AB-F1D69DC0EBFB}" srcOrd="3" destOrd="0" presId="urn:microsoft.com/office/officeart/2005/8/layout/radial4"/>
    <dgm:cxn modelId="{78F63B4E-7B53-3942-8BD4-7054E29CD6ED}" type="presParOf" srcId="{C5785AE8-8CF9-9F44-95AB-18D2038F1C15}" destId="{AE87E840-04EF-994F-9A43-56094511F6F6}" srcOrd="4" destOrd="0" presId="urn:microsoft.com/office/officeart/2005/8/layout/radial4"/>
    <dgm:cxn modelId="{DF180E33-C4BC-4646-ACE6-A2B07640A92E}" type="presParOf" srcId="{C5785AE8-8CF9-9F44-95AB-18D2038F1C15}" destId="{7ED28D52-F430-7A47-AC6A-7E6F32B47734}" srcOrd="5" destOrd="0" presId="urn:microsoft.com/office/officeart/2005/8/layout/radial4"/>
    <dgm:cxn modelId="{1BFB26D1-D418-9C45-B7AE-D74DBDDD17B0}" type="presParOf" srcId="{C5785AE8-8CF9-9F44-95AB-18D2038F1C15}" destId="{DE04828F-0717-9D4B-8E3F-D3010BFE5BF3}" srcOrd="6" destOrd="0" presId="urn:microsoft.com/office/officeart/2005/8/layout/radial4"/>
    <dgm:cxn modelId="{E704A20B-0F20-6B44-832F-3A15C83D3B9F}" type="presParOf" srcId="{C5785AE8-8CF9-9F44-95AB-18D2038F1C15}" destId="{D2C13644-B4A1-8544-8DA0-BF1C389F1195}" srcOrd="7" destOrd="0" presId="urn:microsoft.com/office/officeart/2005/8/layout/radial4"/>
    <dgm:cxn modelId="{F660B5C8-BE51-E34D-A4EC-F605846F4BEE}"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AEFE5B-72BB-6949-8B45-1725B9BDCDD8}"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70EDDA92-85AD-8B40-BE55-03A240C19A8A}">
      <dgm:prSet phldrT="[Text]"/>
      <dgm:spPr/>
      <dgm:t>
        <a:bodyPr/>
        <a:lstStyle/>
        <a:p>
          <a:r>
            <a:rPr lang="en-US" dirty="0"/>
            <a:t>Year 1</a:t>
          </a:r>
        </a:p>
      </dgm:t>
    </dgm:pt>
    <dgm:pt modelId="{758DA3C3-A507-794C-B8BC-9A306125B510}" type="parTrans" cxnId="{C72CCEE5-CE83-3846-B972-63F107C9796A}">
      <dgm:prSet/>
      <dgm:spPr/>
      <dgm:t>
        <a:bodyPr/>
        <a:lstStyle/>
        <a:p>
          <a:endParaRPr lang="en-US"/>
        </a:p>
      </dgm:t>
    </dgm:pt>
    <dgm:pt modelId="{D97D8D6A-0E1C-484E-B993-B00E879F899E}" type="sibTrans" cxnId="{C72CCEE5-CE83-3846-B972-63F107C9796A}">
      <dgm:prSet/>
      <dgm:spPr>
        <a:gradFill flip="none" rotWithShape="1">
          <a:gsLst>
            <a:gs pos="29000">
              <a:srgbClr val="039AB1"/>
            </a:gs>
            <a:gs pos="0">
              <a:schemeClr val="accent2"/>
            </a:gs>
            <a:gs pos="59000">
              <a:srgbClr val="0A617E"/>
            </a:gs>
            <a:gs pos="100000">
              <a:schemeClr val="accent6">
                <a:lumMod val="50000"/>
              </a:schemeClr>
            </a:gs>
          </a:gsLst>
          <a:lin ang="0" scaled="1"/>
          <a:tileRect/>
        </a:gradFill>
      </dgm:spPr>
      <dgm:t>
        <a:bodyPr/>
        <a:lstStyle/>
        <a:p>
          <a:endParaRPr lang="en-US"/>
        </a:p>
      </dgm:t>
    </dgm:pt>
    <dgm:pt modelId="{18377CD8-EE56-F940-B5E8-C89343BF2610}">
      <dgm:prSet phldrT="[Text]"/>
      <dgm:spPr/>
      <dgm:t>
        <a:bodyPr/>
        <a:lstStyle/>
        <a:p>
          <a:pPr>
            <a:buClr>
              <a:schemeClr val="bg1"/>
            </a:buClr>
          </a:pPr>
          <a:r>
            <a:rPr lang="en-US" dirty="0"/>
            <a:t>Building components and systems</a:t>
          </a:r>
        </a:p>
      </dgm:t>
    </dgm:pt>
    <dgm:pt modelId="{4B0CCA8A-5915-FD48-A6F4-4EA4CDE96A69}" type="parTrans" cxnId="{5346754A-711C-7F41-9D08-CA8B74FE71EE}">
      <dgm:prSet/>
      <dgm:spPr/>
      <dgm:t>
        <a:bodyPr/>
        <a:lstStyle/>
        <a:p>
          <a:endParaRPr lang="en-US"/>
        </a:p>
      </dgm:t>
    </dgm:pt>
    <dgm:pt modelId="{DD0E6B76-0BFF-E040-B140-45958DFC9B79}" type="sibTrans" cxnId="{5346754A-711C-7F41-9D08-CA8B74FE71EE}">
      <dgm:prSet/>
      <dgm:spPr/>
      <dgm:t>
        <a:bodyPr/>
        <a:lstStyle/>
        <a:p>
          <a:endParaRPr lang="en-US"/>
        </a:p>
      </dgm:t>
    </dgm:pt>
    <dgm:pt modelId="{063AAC38-796B-984B-96F4-D384A88A830C}">
      <dgm:prSet phldrT="[Text]"/>
      <dgm:spPr/>
      <dgm:t>
        <a:bodyPr/>
        <a:lstStyle/>
        <a:p>
          <a:r>
            <a:rPr lang="en-US" dirty="0"/>
            <a:t>Year 2</a:t>
          </a:r>
        </a:p>
      </dgm:t>
    </dgm:pt>
    <dgm:pt modelId="{622D6B1D-5E8A-F245-8ABC-1C425F453915}" type="parTrans" cxnId="{C65180D1-0A85-FB43-AC3F-4BCC4D73CF54}">
      <dgm:prSet/>
      <dgm:spPr/>
      <dgm:t>
        <a:bodyPr/>
        <a:lstStyle/>
        <a:p>
          <a:endParaRPr lang="en-US"/>
        </a:p>
      </dgm:t>
    </dgm:pt>
    <dgm:pt modelId="{21A8FF1C-F73A-EB45-B33D-EF635272B92E}" type="sibTrans" cxnId="{C65180D1-0A85-FB43-AC3F-4BCC4D73CF54}">
      <dgm:prSet/>
      <dgm:spPr/>
      <dgm:t>
        <a:bodyPr/>
        <a:lstStyle/>
        <a:p>
          <a:endParaRPr lang="en-US"/>
        </a:p>
      </dgm:t>
    </dgm:pt>
    <dgm:pt modelId="{0125EBCD-702D-7E4C-8CEF-A8A6E07BEEC5}">
      <dgm:prSet phldrT="[Text]"/>
      <dgm:spPr/>
      <dgm:t>
        <a:bodyPr/>
        <a:lstStyle/>
        <a:p>
          <a:pPr>
            <a:buClr>
              <a:schemeClr val="bg1"/>
            </a:buClr>
          </a:pPr>
          <a:r>
            <a:rPr lang="en-US" dirty="0"/>
            <a:t>Using</a:t>
          </a:r>
          <a:r>
            <a:rPr lang="en-US" baseline="0" dirty="0"/>
            <a:t> data to enhance, revise and problem-solve</a:t>
          </a:r>
          <a:endParaRPr lang="en-US" dirty="0"/>
        </a:p>
      </dgm:t>
    </dgm:pt>
    <dgm:pt modelId="{E97FEE20-79C1-C34E-9E7B-5E2233F895C9}" type="parTrans" cxnId="{A0957A61-54EB-A142-9E16-EB180B516A06}">
      <dgm:prSet/>
      <dgm:spPr/>
      <dgm:t>
        <a:bodyPr/>
        <a:lstStyle/>
        <a:p>
          <a:endParaRPr lang="en-US"/>
        </a:p>
      </dgm:t>
    </dgm:pt>
    <dgm:pt modelId="{FEE5B736-DFC3-6F4B-80C0-3CEF76779BF8}" type="sibTrans" cxnId="{A0957A61-54EB-A142-9E16-EB180B516A06}">
      <dgm:prSet/>
      <dgm:spPr/>
      <dgm:t>
        <a:bodyPr/>
        <a:lstStyle/>
        <a:p>
          <a:endParaRPr lang="en-US"/>
        </a:p>
      </dgm:t>
    </dgm:pt>
    <dgm:pt modelId="{A4335F28-1F8B-A848-89AC-B159C76C0864}" type="pres">
      <dgm:prSet presAssocID="{00AEFE5B-72BB-6949-8B45-1725B9BDCDD8}" presName="linearFlow" presStyleCnt="0">
        <dgm:presLayoutVars>
          <dgm:dir/>
          <dgm:animLvl val="lvl"/>
          <dgm:resizeHandles val="exact"/>
        </dgm:presLayoutVars>
      </dgm:prSet>
      <dgm:spPr/>
    </dgm:pt>
    <dgm:pt modelId="{3C25CDCA-26C0-4E4E-A5AC-6EF1A74D9C22}" type="pres">
      <dgm:prSet presAssocID="{70EDDA92-85AD-8B40-BE55-03A240C19A8A}" presName="composite" presStyleCnt="0"/>
      <dgm:spPr/>
    </dgm:pt>
    <dgm:pt modelId="{CA1798E5-745F-BF4F-A477-8A7CDA33BF69}" type="pres">
      <dgm:prSet presAssocID="{70EDDA92-85AD-8B40-BE55-03A240C19A8A}" presName="parTx" presStyleLbl="node1" presStyleIdx="0" presStyleCnt="2">
        <dgm:presLayoutVars>
          <dgm:chMax val="0"/>
          <dgm:chPref val="0"/>
          <dgm:bulletEnabled val="1"/>
        </dgm:presLayoutVars>
      </dgm:prSet>
      <dgm:spPr/>
    </dgm:pt>
    <dgm:pt modelId="{E849127F-1C06-FB4E-B9C3-04FFAF6E974C}" type="pres">
      <dgm:prSet presAssocID="{70EDDA92-85AD-8B40-BE55-03A240C19A8A}" presName="parSh" presStyleLbl="node1" presStyleIdx="0" presStyleCnt="2"/>
      <dgm:spPr/>
    </dgm:pt>
    <dgm:pt modelId="{74B62D82-99A5-6D4D-A2F7-F05EDEB53C89}" type="pres">
      <dgm:prSet presAssocID="{70EDDA92-85AD-8B40-BE55-03A240C19A8A}" presName="desTx" presStyleLbl="fgAcc1" presStyleIdx="0" presStyleCnt="2">
        <dgm:presLayoutVars>
          <dgm:bulletEnabled val="1"/>
        </dgm:presLayoutVars>
      </dgm:prSet>
      <dgm:spPr/>
    </dgm:pt>
    <dgm:pt modelId="{CE8F1725-DCC4-2946-BD6E-9F3D3A70EA4C}" type="pres">
      <dgm:prSet presAssocID="{D97D8D6A-0E1C-484E-B993-B00E879F899E}" presName="sibTrans" presStyleLbl="sibTrans2D1" presStyleIdx="0" presStyleCnt="1"/>
      <dgm:spPr/>
    </dgm:pt>
    <dgm:pt modelId="{7EC298B2-F3C2-4341-90C1-FFD86B3833DF}" type="pres">
      <dgm:prSet presAssocID="{D97D8D6A-0E1C-484E-B993-B00E879F899E}" presName="connTx" presStyleLbl="sibTrans2D1" presStyleIdx="0" presStyleCnt="1"/>
      <dgm:spPr/>
    </dgm:pt>
    <dgm:pt modelId="{6EADF9FA-38F3-B741-8451-BA0A1CDDCBF4}" type="pres">
      <dgm:prSet presAssocID="{063AAC38-796B-984B-96F4-D384A88A830C}" presName="composite" presStyleCnt="0"/>
      <dgm:spPr/>
    </dgm:pt>
    <dgm:pt modelId="{D7AAC3FC-72CF-B247-A138-1CFF1347ABAF}" type="pres">
      <dgm:prSet presAssocID="{063AAC38-796B-984B-96F4-D384A88A830C}" presName="parTx" presStyleLbl="node1" presStyleIdx="0" presStyleCnt="2">
        <dgm:presLayoutVars>
          <dgm:chMax val="0"/>
          <dgm:chPref val="0"/>
          <dgm:bulletEnabled val="1"/>
        </dgm:presLayoutVars>
      </dgm:prSet>
      <dgm:spPr/>
    </dgm:pt>
    <dgm:pt modelId="{95F9F915-75A1-0346-BB33-AE9C7472366C}" type="pres">
      <dgm:prSet presAssocID="{063AAC38-796B-984B-96F4-D384A88A830C}" presName="parSh" presStyleLbl="node1" presStyleIdx="1" presStyleCnt="2"/>
      <dgm:spPr/>
    </dgm:pt>
    <dgm:pt modelId="{7CE5B5A5-CE7F-2849-B432-0870FBF0552C}" type="pres">
      <dgm:prSet presAssocID="{063AAC38-796B-984B-96F4-D384A88A830C}" presName="desTx" presStyleLbl="fgAcc1" presStyleIdx="1" presStyleCnt="2">
        <dgm:presLayoutVars>
          <dgm:bulletEnabled val="1"/>
        </dgm:presLayoutVars>
      </dgm:prSet>
      <dgm:spPr/>
    </dgm:pt>
  </dgm:ptLst>
  <dgm:cxnLst>
    <dgm:cxn modelId="{0D66BA0B-3CDB-2E41-A705-17D3E2E72EC1}" type="presOf" srcId="{70EDDA92-85AD-8B40-BE55-03A240C19A8A}" destId="{CA1798E5-745F-BF4F-A477-8A7CDA33BF69}" srcOrd="0" destOrd="0" presId="urn:microsoft.com/office/officeart/2005/8/layout/process3"/>
    <dgm:cxn modelId="{657EA813-9130-0243-86FF-5543F171CD18}" type="presOf" srcId="{0125EBCD-702D-7E4C-8CEF-A8A6E07BEEC5}" destId="{7CE5B5A5-CE7F-2849-B432-0870FBF0552C}" srcOrd="0" destOrd="0" presId="urn:microsoft.com/office/officeart/2005/8/layout/process3"/>
    <dgm:cxn modelId="{2B47EA40-1F53-7B4A-BB64-463A5D0D1459}" type="presOf" srcId="{18377CD8-EE56-F940-B5E8-C89343BF2610}" destId="{74B62D82-99A5-6D4D-A2F7-F05EDEB53C89}" srcOrd="0" destOrd="0" presId="urn:microsoft.com/office/officeart/2005/8/layout/process3"/>
    <dgm:cxn modelId="{5346754A-711C-7F41-9D08-CA8B74FE71EE}" srcId="{70EDDA92-85AD-8B40-BE55-03A240C19A8A}" destId="{18377CD8-EE56-F940-B5E8-C89343BF2610}" srcOrd="0" destOrd="0" parTransId="{4B0CCA8A-5915-FD48-A6F4-4EA4CDE96A69}" sibTransId="{DD0E6B76-0BFF-E040-B140-45958DFC9B79}"/>
    <dgm:cxn modelId="{9FB05955-E3B0-3941-B4BE-9B6EE55A7B3D}" type="presOf" srcId="{D97D8D6A-0E1C-484E-B993-B00E879F899E}" destId="{7EC298B2-F3C2-4341-90C1-FFD86B3833DF}" srcOrd="1" destOrd="0" presId="urn:microsoft.com/office/officeart/2005/8/layout/process3"/>
    <dgm:cxn modelId="{A0957A61-54EB-A142-9E16-EB180B516A06}" srcId="{063AAC38-796B-984B-96F4-D384A88A830C}" destId="{0125EBCD-702D-7E4C-8CEF-A8A6E07BEEC5}" srcOrd="0" destOrd="0" parTransId="{E97FEE20-79C1-C34E-9E7B-5E2233F895C9}" sibTransId="{FEE5B736-DFC3-6F4B-80C0-3CEF76779BF8}"/>
    <dgm:cxn modelId="{A5C0E36A-7FA7-6446-9489-6EFE317999AD}" type="presOf" srcId="{70EDDA92-85AD-8B40-BE55-03A240C19A8A}" destId="{E849127F-1C06-FB4E-B9C3-04FFAF6E974C}" srcOrd="1" destOrd="0" presId="urn:microsoft.com/office/officeart/2005/8/layout/process3"/>
    <dgm:cxn modelId="{65415E6E-ECF6-A544-AD59-DE597C457516}" type="presOf" srcId="{063AAC38-796B-984B-96F4-D384A88A830C}" destId="{95F9F915-75A1-0346-BB33-AE9C7472366C}" srcOrd="1" destOrd="0" presId="urn:microsoft.com/office/officeart/2005/8/layout/process3"/>
    <dgm:cxn modelId="{689AFB73-AF36-6048-8B85-90C134F16D13}" type="presOf" srcId="{D97D8D6A-0E1C-484E-B993-B00E879F899E}" destId="{CE8F1725-DCC4-2946-BD6E-9F3D3A70EA4C}" srcOrd="0" destOrd="0" presId="urn:microsoft.com/office/officeart/2005/8/layout/process3"/>
    <dgm:cxn modelId="{AC17C99D-4C94-9444-90E7-FE48B7575635}" type="presOf" srcId="{063AAC38-796B-984B-96F4-D384A88A830C}" destId="{D7AAC3FC-72CF-B247-A138-1CFF1347ABAF}" srcOrd="0" destOrd="0" presId="urn:microsoft.com/office/officeart/2005/8/layout/process3"/>
    <dgm:cxn modelId="{C65180D1-0A85-FB43-AC3F-4BCC4D73CF54}" srcId="{00AEFE5B-72BB-6949-8B45-1725B9BDCDD8}" destId="{063AAC38-796B-984B-96F4-D384A88A830C}" srcOrd="1" destOrd="0" parTransId="{622D6B1D-5E8A-F245-8ABC-1C425F453915}" sibTransId="{21A8FF1C-F73A-EB45-B33D-EF635272B92E}"/>
    <dgm:cxn modelId="{762BB4DE-23F1-6E48-A462-89922B984189}" type="presOf" srcId="{00AEFE5B-72BB-6949-8B45-1725B9BDCDD8}" destId="{A4335F28-1F8B-A848-89AC-B159C76C0864}" srcOrd="0" destOrd="0" presId="urn:microsoft.com/office/officeart/2005/8/layout/process3"/>
    <dgm:cxn modelId="{C72CCEE5-CE83-3846-B972-63F107C9796A}" srcId="{00AEFE5B-72BB-6949-8B45-1725B9BDCDD8}" destId="{70EDDA92-85AD-8B40-BE55-03A240C19A8A}" srcOrd="0" destOrd="0" parTransId="{758DA3C3-A507-794C-B8BC-9A306125B510}" sibTransId="{D97D8D6A-0E1C-484E-B993-B00E879F899E}"/>
    <dgm:cxn modelId="{F2ACD21D-B315-0548-9D2A-886B154EFAD9}" type="presParOf" srcId="{A4335F28-1F8B-A848-89AC-B159C76C0864}" destId="{3C25CDCA-26C0-4E4E-A5AC-6EF1A74D9C22}" srcOrd="0" destOrd="0" presId="urn:microsoft.com/office/officeart/2005/8/layout/process3"/>
    <dgm:cxn modelId="{014C9C57-C6FC-AE42-BC0B-F955E2C9B1E2}" type="presParOf" srcId="{3C25CDCA-26C0-4E4E-A5AC-6EF1A74D9C22}" destId="{CA1798E5-745F-BF4F-A477-8A7CDA33BF69}" srcOrd="0" destOrd="0" presId="urn:microsoft.com/office/officeart/2005/8/layout/process3"/>
    <dgm:cxn modelId="{6D382B61-6BA8-DB47-AB47-50760F51E0C4}" type="presParOf" srcId="{3C25CDCA-26C0-4E4E-A5AC-6EF1A74D9C22}" destId="{E849127F-1C06-FB4E-B9C3-04FFAF6E974C}" srcOrd="1" destOrd="0" presId="urn:microsoft.com/office/officeart/2005/8/layout/process3"/>
    <dgm:cxn modelId="{A1656A47-AFF9-0E4E-A593-777E58D6B252}" type="presParOf" srcId="{3C25CDCA-26C0-4E4E-A5AC-6EF1A74D9C22}" destId="{74B62D82-99A5-6D4D-A2F7-F05EDEB53C89}" srcOrd="2" destOrd="0" presId="urn:microsoft.com/office/officeart/2005/8/layout/process3"/>
    <dgm:cxn modelId="{F8D80D4C-AC0A-6F47-8FAC-77F037DA1AC6}" type="presParOf" srcId="{A4335F28-1F8B-A848-89AC-B159C76C0864}" destId="{CE8F1725-DCC4-2946-BD6E-9F3D3A70EA4C}" srcOrd="1" destOrd="0" presId="urn:microsoft.com/office/officeart/2005/8/layout/process3"/>
    <dgm:cxn modelId="{24833119-BA17-404A-80CA-7CD89E04E9E4}" type="presParOf" srcId="{CE8F1725-DCC4-2946-BD6E-9F3D3A70EA4C}" destId="{7EC298B2-F3C2-4341-90C1-FFD86B3833DF}" srcOrd="0" destOrd="0" presId="urn:microsoft.com/office/officeart/2005/8/layout/process3"/>
    <dgm:cxn modelId="{51C82B6E-9F38-1348-8A8E-75B58DB0B9F2}" type="presParOf" srcId="{A4335F28-1F8B-A848-89AC-B159C76C0864}" destId="{6EADF9FA-38F3-B741-8451-BA0A1CDDCBF4}" srcOrd="2" destOrd="0" presId="urn:microsoft.com/office/officeart/2005/8/layout/process3"/>
    <dgm:cxn modelId="{0AA4B0C3-83ED-FA46-8B88-8BC9D5EA144C}" type="presParOf" srcId="{6EADF9FA-38F3-B741-8451-BA0A1CDDCBF4}" destId="{D7AAC3FC-72CF-B247-A138-1CFF1347ABAF}" srcOrd="0" destOrd="0" presId="urn:microsoft.com/office/officeart/2005/8/layout/process3"/>
    <dgm:cxn modelId="{DD34636A-AA85-A748-82F1-9DC9B18C3414}" type="presParOf" srcId="{6EADF9FA-38F3-B741-8451-BA0A1CDDCBF4}" destId="{95F9F915-75A1-0346-BB33-AE9C7472366C}" srcOrd="1" destOrd="0" presId="urn:microsoft.com/office/officeart/2005/8/layout/process3"/>
    <dgm:cxn modelId="{49684F5A-E271-264F-99CD-B973EEA2ADC3}" type="presParOf" srcId="{6EADF9FA-38F3-B741-8451-BA0A1CDDCBF4}" destId="{7CE5B5A5-CE7F-2849-B432-0870FBF0552C}"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0B23181D-4883-684C-B697-49A18B0DCF81}" type="presOf" srcId="{7E457FF0-2101-864A-A5FB-7B3C149F20E4}" destId="{B60A7C11-013A-7149-A95F-20C1089B1478}"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6072CC21-BC01-CE4E-BACE-5E2669C6A1D3}" type="presOf" srcId="{A69EC133-825B-0144-BE5F-59E0014FB4AA}" destId="{81617682-8DCD-0948-A6AB-F1D69DC0EBFB}" srcOrd="0" destOrd="0" presId="urn:microsoft.com/office/officeart/2005/8/layout/radial4"/>
    <dgm:cxn modelId="{76388B31-4B03-054D-AE24-8163BCB3D1E7}" type="presOf" srcId="{98B9C72E-0477-334D-A75C-4FAAE1C67264}" destId="{C5785AE8-8CF9-9F44-95AB-18D2038F1C15}"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AEA7706D-4EDE-6E46-AEA8-58AC204910C7}" type="presOf" srcId="{15E7F9B4-7A0E-8A48-AB34-C1B74F6DBEC8}" destId="{092BF23C-C7C1-F64D-90EF-1CC807973528}" srcOrd="0" destOrd="0" presId="urn:microsoft.com/office/officeart/2005/8/layout/radial4"/>
    <dgm:cxn modelId="{CB3BA373-D0B3-4548-8044-94026A3E5F0B}" type="presOf" srcId="{3503D06A-282E-BE4B-914E-E20AD0543C1F}" destId="{3F933EE9-D469-6241-BF53-A027F1F59D01}" srcOrd="0" destOrd="0" presId="urn:microsoft.com/office/officeart/2005/8/layout/radial4"/>
    <dgm:cxn modelId="{0D095A83-C2AB-EE46-99A9-8B2820CB2299}" type="presOf" srcId="{28C68FBD-42F6-3049-BF5C-A9B969A00D74}" destId="{DE04828F-0717-9D4B-8E3F-D3010BFE5BF3}" srcOrd="0" destOrd="0" presId="urn:microsoft.com/office/officeart/2005/8/layout/radial4"/>
    <dgm:cxn modelId="{BB447C9B-58BC-404A-8ACB-AC26C4077B3E}" type="presOf" srcId="{BD5E79D6-9ADD-714A-9867-A8FDD05E226D}" destId="{7ED28D52-F430-7A47-AC6A-7E6F32B47734}"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EC100BA1-52C1-0049-95A7-2E9052D9A26E}" type="presOf" srcId="{26041BAF-2A9A-BC45-A2C0-30BFA2A6EF7D}" destId="{7FB9A40E-B9E1-C54A-8F30-F9F9CC82E5C9}"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F8FA9EC3-3EE6-4B40-906D-C524A3D0A9E7}" type="presOf" srcId="{D424EE7E-4F03-2F47-81AB-539255655742}" destId="{AE87E840-04EF-994F-9A43-56094511F6F6}" srcOrd="0" destOrd="0" presId="urn:microsoft.com/office/officeart/2005/8/layout/radial4"/>
    <dgm:cxn modelId="{594026DC-38C3-EF4E-848F-D4F56D6ACA5C}" type="presOf" srcId="{5DA374A3-A344-F943-BD36-1BC8B1E3703A}" destId="{D2C13644-B4A1-8544-8DA0-BF1C389F1195}"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9BEB0E09-2F94-F04A-A32D-33B1C8F7A166}" type="presParOf" srcId="{C5785AE8-8CF9-9F44-95AB-18D2038F1C15}" destId="{B60A7C11-013A-7149-A95F-20C1089B1478}" srcOrd="0" destOrd="0" presId="urn:microsoft.com/office/officeart/2005/8/layout/radial4"/>
    <dgm:cxn modelId="{E7889FFF-87E0-5744-AB99-9ABA0745C65A}" type="presParOf" srcId="{C5785AE8-8CF9-9F44-95AB-18D2038F1C15}" destId="{7FB9A40E-B9E1-C54A-8F30-F9F9CC82E5C9}" srcOrd="1" destOrd="0" presId="urn:microsoft.com/office/officeart/2005/8/layout/radial4"/>
    <dgm:cxn modelId="{DCEF3AA4-E59C-C944-867A-896F5CD2D0EA}" type="presParOf" srcId="{C5785AE8-8CF9-9F44-95AB-18D2038F1C15}" destId="{092BF23C-C7C1-F64D-90EF-1CC807973528}" srcOrd="2" destOrd="0" presId="urn:microsoft.com/office/officeart/2005/8/layout/radial4"/>
    <dgm:cxn modelId="{7285E30F-CE97-EE44-B90B-333EC66D03E7}" type="presParOf" srcId="{C5785AE8-8CF9-9F44-95AB-18D2038F1C15}" destId="{81617682-8DCD-0948-A6AB-F1D69DC0EBFB}" srcOrd="3" destOrd="0" presId="urn:microsoft.com/office/officeart/2005/8/layout/radial4"/>
    <dgm:cxn modelId="{63796E31-878A-5043-B50E-16ED5EDF4650}" type="presParOf" srcId="{C5785AE8-8CF9-9F44-95AB-18D2038F1C15}" destId="{AE87E840-04EF-994F-9A43-56094511F6F6}" srcOrd="4" destOrd="0" presId="urn:microsoft.com/office/officeart/2005/8/layout/radial4"/>
    <dgm:cxn modelId="{94345945-5579-AD4B-AE5E-E87C3636A8AC}" type="presParOf" srcId="{C5785AE8-8CF9-9F44-95AB-18D2038F1C15}" destId="{7ED28D52-F430-7A47-AC6A-7E6F32B47734}" srcOrd="5" destOrd="0" presId="urn:microsoft.com/office/officeart/2005/8/layout/radial4"/>
    <dgm:cxn modelId="{CC06999E-0B5F-454B-A04B-12E05B4F5A93}" type="presParOf" srcId="{C5785AE8-8CF9-9F44-95AB-18D2038F1C15}" destId="{DE04828F-0717-9D4B-8E3F-D3010BFE5BF3}" srcOrd="6" destOrd="0" presId="urn:microsoft.com/office/officeart/2005/8/layout/radial4"/>
    <dgm:cxn modelId="{62189F74-290C-6F40-917E-7AF482C16410}" type="presParOf" srcId="{C5785AE8-8CF9-9F44-95AB-18D2038F1C15}" destId="{D2C13644-B4A1-8544-8DA0-BF1C389F1195}" srcOrd="7" destOrd="0" presId="urn:microsoft.com/office/officeart/2005/8/layout/radial4"/>
    <dgm:cxn modelId="{68649CEA-BB49-E542-B140-73F350B51D4F}"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8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000">
            <a:latin typeface="+mn-lt"/>
          </a:endParaRPr>
        </a:p>
      </dgm:t>
    </dgm:pt>
    <dgm:pt modelId="{F583D975-FA0D-6146-B3C5-0F511ABE9770}" type="sibTrans" cxnId="{B2B3733C-0140-E940-B940-5EA2BF95EDF8}">
      <dgm:prSet/>
      <dgm:spPr/>
      <dgm:t>
        <a:bodyPr/>
        <a:lstStyle/>
        <a:p>
          <a:endParaRPr lang="en-US" sz="20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Outcome</a:t>
          </a:r>
          <a:r>
            <a:rPr lang="en-US" sz="2400" dirty="0">
              <a:latin typeface="+mn-lt"/>
            </a:rPr>
            <a:t> data tied to goals</a:t>
          </a:r>
        </a:p>
      </dgm:t>
    </dgm:pt>
    <dgm:pt modelId="{1018C983-4880-9B42-9472-0605F0B41F6C}" type="parTrans" cxnId="{DD5D9782-4C96-EA44-BB54-F324DC6C13AF}">
      <dgm:prSet/>
      <dgm:spPr/>
      <dgm:t>
        <a:bodyPr/>
        <a:lstStyle/>
        <a:p>
          <a:endParaRPr lang="en-US" sz="2000">
            <a:latin typeface="+mn-lt"/>
          </a:endParaRPr>
        </a:p>
      </dgm:t>
    </dgm:pt>
    <dgm:pt modelId="{405C6025-A8E2-ED4F-B289-47A3D37F8148}" type="sibTrans" cxnId="{DD5D9782-4C96-EA44-BB54-F324DC6C13AF}">
      <dgm:prSet/>
      <dgm:spPr/>
      <dgm:t>
        <a:bodyPr/>
        <a:lstStyle/>
        <a:p>
          <a:endParaRPr lang="en-US" sz="20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Fidelity</a:t>
          </a:r>
          <a:r>
            <a:rPr lang="en-US" sz="2400" dirty="0">
              <a:latin typeface="+mn-lt"/>
            </a:rPr>
            <a:t> data tied to evaluation plan</a:t>
          </a:r>
        </a:p>
      </dgm:t>
    </dgm:pt>
    <dgm:pt modelId="{47F916F9-9928-7F41-88E9-BE4472E77011}" type="parTrans" cxnId="{21A69AE9-F7C2-6B4E-AFFA-66455A45F662}">
      <dgm:prSet/>
      <dgm:spPr/>
      <dgm:t>
        <a:bodyPr/>
        <a:lstStyle/>
        <a:p>
          <a:endParaRPr lang="en-US" sz="2000">
            <a:latin typeface="+mn-lt"/>
          </a:endParaRPr>
        </a:p>
      </dgm:t>
    </dgm:pt>
    <dgm:pt modelId="{3CE35A85-8CAA-274A-A5F9-015CADACFCD3}" type="sibTrans" cxnId="{21A69AE9-F7C2-6B4E-AFFA-66455A45F662}">
      <dgm:prSet/>
      <dgm:spPr/>
      <dgm:t>
        <a:bodyPr/>
        <a:lstStyle/>
        <a:p>
          <a:endParaRPr lang="en-US" sz="2000">
            <a:latin typeface="+mn-lt"/>
          </a:endParaRPr>
        </a:p>
      </dgm:t>
    </dgm:pt>
    <dgm:pt modelId="{12CD1F39-5E82-D144-9B42-36570F4ACD23}">
      <dgm:prSet phldrT="[Text]" custT="1"/>
      <dgm:spPr/>
      <dgm:t>
        <a:bodyPr/>
        <a:lstStyle/>
        <a:p>
          <a:r>
            <a:rPr lang="en-US" sz="28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000">
            <a:latin typeface="+mn-lt"/>
          </a:endParaRPr>
        </a:p>
      </dgm:t>
    </dgm:pt>
    <dgm:pt modelId="{90BB0C94-3A45-094A-932F-F47F0A570ADE}" type="sibTrans" cxnId="{EFBB5D58-19D1-C347-8676-BA7D17CCC51F}">
      <dgm:prSet/>
      <dgm:spPr/>
      <dgm:t>
        <a:bodyPr/>
        <a:lstStyle/>
        <a:p>
          <a:endParaRPr lang="en-US" sz="20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2000">
            <a:latin typeface="+mn-lt"/>
          </a:endParaRPr>
        </a:p>
      </dgm:t>
    </dgm:pt>
    <dgm:pt modelId="{B688B071-F064-944D-915B-5BB1512C70B2}" type="sibTrans" cxnId="{D50E20CD-49A9-984E-8758-C918E8EF1155}">
      <dgm:prSet/>
      <dgm:spPr/>
      <dgm:t>
        <a:bodyPr/>
        <a:lstStyle/>
        <a:p>
          <a:endParaRPr lang="en-US" sz="2000">
            <a:latin typeface="+mn-lt"/>
          </a:endParaRPr>
        </a:p>
      </dgm:t>
    </dgm:pt>
    <dgm:pt modelId="{96D568D9-140D-4948-8D68-2C24475B5845}">
      <dgm:prSet phldrT="[Text]" custT="1"/>
      <dgm:spPr/>
      <dgm:t>
        <a:bodyPr/>
        <a:lstStyle/>
        <a:p>
          <a:r>
            <a:rPr lang="en-US" sz="28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000">
            <a:latin typeface="+mn-lt"/>
          </a:endParaRPr>
        </a:p>
      </dgm:t>
    </dgm:pt>
    <dgm:pt modelId="{97635F6C-48FE-6748-8C90-F758180572D9}" type="sibTrans" cxnId="{38CE85CF-0DF8-4747-8F87-7BE0674EF0A5}">
      <dgm:prSet/>
      <dgm:spPr/>
      <dgm:t>
        <a:bodyPr/>
        <a:lstStyle/>
        <a:p>
          <a:endParaRPr lang="en-US" sz="20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2000">
            <a:latin typeface="+mn-lt"/>
          </a:endParaRPr>
        </a:p>
      </dgm:t>
    </dgm:pt>
    <dgm:pt modelId="{D5269EA7-9FBD-EF49-ACA5-A2BC7AC50CC8}" type="sibTrans" cxnId="{0F294B92-CC66-A848-88FC-FC3AFBFC26DA}">
      <dgm:prSet/>
      <dgm:spPr/>
      <dgm:t>
        <a:bodyPr/>
        <a:lstStyle/>
        <a:p>
          <a:endParaRPr lang="en-US" sz="20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What format will facilitate decision making?</a:t>
          </a:r>
        </a:p>
      </dgm:t>
    </dgm:pt>
    <dgm:pt modelId="{0647389C-5D01-B14B-B5AE-99BB19985BBC}" type="parTrans" cxnId="{0CBA1B7D-7381-3740-9E31-0419432C9586}">
      <dgm:prSet/>
      <dgm:spPr/>
      <dgm:t>
        <a:bodyPr/>
        <a:lstStyle/>
        <a:p>
          <a:endParaRPr lang="en-US" sz="2000">
            <a:latin typeface="+mn-lt"/>
          </a:endParaRPr>
        </a:p>
      </dgm:t>
    </dgm:pt>
    <dgm:pt modelId="{4E1DD986-D9B5-0F4F-8D38-71E53E41A74C}" type="sibTrans" cxnId="{0CBA1B7D-7381-3740-9E31-0419432C9586}">
      <dgm:prSet/>
      <dgm:spPr/>
      <dgm:t>
        <a:bodyPr/>
        <a:lstStyle/>
        <a:p>
          <a:endParaRPr lang="en-US" sz="2000">
            <a:latin typeface="+mn-lt"/>
          </a:endParaRPr>
        </a:p>
      </dgm:t>
    </dgm:pt>
    <dgm:pt modelId="{F27D9962-ABA1-A447-BF69-65D2E9F8B9C8}">
      <dgm:prSet phldrT="[Text]" custT="1"/>
      <dgm:spPr/>
      <dgm:t>
        <a:bodyPr/>
        <a:lstStyle/>
        <a:p>
          <a:r>
            <a:rPr lang="en-US" sz="28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000">
            <a:latin typeface="+mn-lt"/>
          </a:endParaRPr>
        </a:p>
      </dgm:t>
    </dgm:pt>
    <dgm:pt modelId="{166A0AEE-BB14-9B45-9CEE-6FC1A030FE83}" type="sibTrans" cxnId="{7A690CDB-F663-044E-9457-60F8360F5AC1}">
      <dgm:prSet/>
      <dgm:spPr/>
      <dgm:t>
        <a:bodyPr/>
        <a:lstStyle/>
        <a:p>
          <a:endParaRPr lang="en-US" sz="20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2000">
            <a:latin typeface="+mn-lt"/>
          </a:endParaRPr>
        </a:p>
      </dgm:t>
    </dgm:pt>
    <dgm:pt modelId="{992CC1F4-4A4A-2A4D-92E7-97AD1FB6F86C}" type="sibTrans" cxnId="{52E03FFB-C951-FF45-A507-849CB73D2BE6}">
      <dgm:prSet/>
      <dgm:spPr/>
      <dgm:t>
        <a:bodyPr/>
        <a:lstStyle/>
        <a:p>
          <a:endParaRPr lang="en-US" sz="20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b="0" i="0" dirty="0"/>
            <a:t>What typically</a:t>
          </a:r>
          <a:r>
            <a:rPr lang="en-US" dirty="0"/>
            <a:t> precedes?</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do the behaviors look like?</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What typically follows?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E3E9"/>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F63D514-9487-5C42-A191-4DCEB1C102A8}" type="presOf" srcId="{800436A6-0ECE-8944-8376-785ACFC0B177}" destId="{06A65EF5-CB1C-0A4F-853C-D31241EEF64D}" srcOrd="0" destOrd="0" presId="urn:microsoft.com/office/officeart/2005/8/layout/hProcess9"/>
    <dgm:cxn modelId="{72655526-FFA4-6148-933B-1AF0495237B0}" type="presOf" srcId="{ED86E4E3-AE16-5E4E-8B95-3646250C7181}" destId="{054043CF-2D09-FE4C-B6BA-8C7A8F4DD86F}"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F0B07C6A-6C71-7D49-9848-3DCFE09C456C}" type="presOf" srcId="{A156AEF1-B32D-9042-8BE2-3D5BBC1AB577}" destId="{948F76B2-BF44-C44C-BABF-4914E998AE07}" srcOrd="0" destOrd="0" presId="urn:microsoft.com/office/officeart/2005/8/layout/hProcess9"/>
    <dgm:cxn modelId="{527AC46F-F30D-3041-92FE-E9A2569BDCED}"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F438F5A0-9382-744D-A0DE-876502630800}" type="presParOf" srcId="{948F76B2-BF44-C44C-BABF-4914E998AE07}" destId="{DA96B8C7-BDCC-8745-9B2D-EAAD7FDD145C}" srcOrd="0" destOrd="0" presId="urn:microsoft.com/office/officeart/2005/8/layout/hProcess9"/>
    <dgm:cxn modelId="{E5A9EA4C-9475-BE4C-AB1A-498D40B5BAB0}" type="presParOf" srcId="{948F76B2-BF44-C44C-BABF-4914E998AE07}" destId="{590ABE32-E8AB-254E-8C86-446184EA5374}" srcOrd="1" destOrd="0" presId="urn:microsoft.com/office/officeart/2005/8/layout/hProcess9"/>
    <dgm:cxn modelId="{1A931B8A-C4BB-154B-9EF4-4C0D9162FFEB}" type="presParOf" srcId="{590ABE32-E8AB-254E-8C86-446184EA5374}" destId="{054043CF-2D09-FE4C-B6BA-8C7A8F4DD86F}" srcOrd="0" destOrd="0" presId="urn:microsoft.com/office/officeart/2005/8/layout/hProcess9"/>
    <dgm:cxn modelId="{4072489B-F161-9249-B176-92CA16E134D4}" type="presParOf" srcId="{590ABE32-E8AB-254E-8C86-446184EA5374}" destId="{84A1A111-CFD6-FC41-8116-F3EC8AAC7E42}" srcOrd="1" destOrd="0" presId="urn:microsoft.com/office/officeart/2005/8/layout/hProcess9"/>
    <dgm:cxn modelId="{8B5ECC0E-42BF-4F4D-99D6-5D2CD2BFFFBF}" type="presParOf" srcId="{590ABE32-E8AB-254E-8C86-446184EA5374}" destId="{06A65EF5-CB1C-0A4F-853C-D31241EEF64D}" srcOrd="2" destOrd="0" presId="urn:microsoft.com/office/officeart/2005/8/layout/hProcess9"/>
    <dgm:cxn modelId="{0C57E68C-74E3-0F4A-99F2-95B96E56089A}" type="presParOf" srcId="{590ABE32-E8AB-254E-8C86-446184EA5374}" destId="{943BC318-C5FB-2D47-96D2-5232ACB11E7B}" srcOrd="3" destOrd="0" presId="urn:microsoft.com/office/officeart/2005/8/layout/hProcess9"/>
    <dgm:cxn modelId="{7F9D67B4-FE1A-6546-B0FD-BB6ABCA65F6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accent6">
                  <a:lumMod val="50000"/>
                </a:schemeClr>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accent6">
                  <a:lumMod val="50000"/>
                </a:schemeClr>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3A76AD05-95E5-F340-8728-37CBAD64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Systems</a:t>
          </a:r>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Tier 1 Check In</a:t>
          </a:r>
        </a:p>
        <a:p>
          <a:r>
            <a:rPr lang="en-US" sz="2000" b="0" dirty="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Culture</a:t>
          </a:r>
          <a:r>
            <a:rPr lang="en-US" sz="2000" b="0" baseline="0" dirty="0"/>
            <a:t>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pPr>
            <a:buClrTx/>
            <a:buSzTx/>
            <a:buFontTx/>
            <a:buNone/>
          </a:pPr>
          <a:r>
            <a:rPr lang="en-US" sz="2000" b="0" baseline="0"/>
            <a:t>Crisis and Emergency Response Planning </a:t>
          </a:r>
          <a:endParaRPr lang="en-US" sz="2000" b="0" dirty="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34E6D1F3-2FDD-4E4E-AE67-6F8F9FF0DD38}" type="pres">
      <dgm:prSet presAssocID="{DB0C3104-06E3-B94A-B52F-D4945147AA1D}" presName="Name37" presStyleLbl="parChTrans1D3" presStyleIdx="4" presStyleCnt="9"/>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4" presStyleCnt="9" custScaleX="145322" custScaleY="107128">
        <dgm:presLayoutVars>
          <dgm:chPref val="3"/>
        </dgm:presLayoutVars>
      </dgm:prSet>
      <dgm:spPr/>
    </dgm:pt>
    <dgm:pt modelId="{D93CBA38-802B-8045-AF48-260612028520}" type="pres">
      <dgm:prSet presAssocID="{3A76AD05-95E5-F340-8728-37CBAD648560}" presName="rootConnector" presStyleLbl="node3" presStyleIdx="4" presStyleCnt="9"/>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35E1E569-22EA-2549-9F81-F5213B649BB3}" type="presOf" srcId="{3A76AD05-95E5-F340-8728-37CBAD648560}" destId="{A03AE5AA-A9F3-5949-BA96-8042E03424A2}" srcOrd="0" destOrd="0" presId="urn:microsoft.com/office/officeart/2005/8/layout/orgChart1"/>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E39364DB-A8D2-8947-B7D5-1482E8BFAFB1}" srcId="{DBA6761B-C4C5-3C4D-9DD1-F8C92B0CDF97}" destId="{3A76AD05-95E5-F340-8728-37CBAD648560}" srcOrd="1" destOrd="0" parTransId="{DB0C3104-06E3-B94A-B52F-D4945147AA1D}" sibTransId="{7AA578D4-D95F-9E40-8845-54BD9B92A70E}"/>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How can we </a:t>
          </a:r>
          <a:r>
            <a:rPr lang="en-US" b="1" i="1" dirty="0"/>
            <a:t>prevent</a:t>
          </a:r>
          <a:r>
            <a:rPr lang="en-US" dirty="0"/>
            <a: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should we </a:t>
          </a:r>
          <a:r>
            <a:rPr lang="en-US" b="1" i="1" dirty="0"/>
            <a:t>teach </a:t>
          </a:r>
          <a:r>
            <a:rPr lang="en-US" dirty="0"/>
            <a:t>the student to do instead?</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How do we </a:t>
          </a:r>
          <a:r>
            <a:rPr lang="en-US" b="1" i="1" dirty="0"/>
            <a:t>respond </a:t>
          </a:r>
          <a:r>
            <a:rPr lang="en-US" dirty="0"/>
            <a:t>to  make sure the new skill “works”?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CCEC"/>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66F88648-8744-EB4E-BFB9-4E53F0F4A518}" srcId="{A156AEF1-B32D-9042-8BE2-3D5BBC1AB577}" destId="{ED86E4E3-AE16-5E4E-8B95-3646250C7181}" srcOrd="0" destOrd="0" parTransId="{998183D5-D188-B440-94D0-4A1B2A164777}" sibTransId="{751F2B3C-96B4-9E4E-B88A-924AB9DD6BF6}"/>
    <dgm:cxn modelId="{2623405A-7A38-404D-801C-54AFBAA9B07D}"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05D489A2-71EB-AF4B-BDD1-D27E6FC1EDB4}" type="presOf" srcId="{ED86E4E3-AE16-5E4E-8B95-3646250C7181}" destId="{054043CF-2D09-FE4C-B6BA-8C7A8F4DD86F}" srcOrd="0" destOrd="0" presId="urn:microsoft.com/office/officeart/2005/8/layout/hProcess9"/>
    <dgm:cxn modelId="{92C024DD-D774-2B45-9507-60CB08BD315B}" type="presOf" srcId="{800436A6-0ECE-8944-8376-785ACFC0B177}" destId="{06A65EF5-CB1C-0A4F-853C-D31241EEF64D}" srcOrd="0" destOrd="0" presId="urn:microsoft.com/office/officeart/2005/8/layout/hProcess9"/>
    <dgm:cxn modelId="{A7FCF7EE-48C1-F440-A280-72449E5C9D5A}" type="presOf" srcId="{93007476-6EF1-F64E-A519-1ACAF287E549}" destId="{A0866A59-B2FB-4644-B18A-C6FBC1F9B5F8}" srcOrd="0" destOrd="0" presId="urn:microsoft.com/office/officeart/2005/8/layout/hProcess9"/>
    <dgm:cxn modelId="{4339E2E9-08DE-E64B-A5AE-2D9D109FE910}" type="presParOf" srcId="{948F76B2-BF44-C44C-BABF-4914E998AE07}" destId="{DA96B8C7-BDCC-8745-9B2D-EAAD7FDD145C}" srcOrd="0" destOrd="0" presId="urn:microsoft.com/office/officeart/2005/8/layout/hProcess9"/>
    <dgm:cxn modelId="{88E45185-BF38-3446-AF4B-5A38BD54F07F}" type="presParOf" srcId="{948F76B2-BF44-C44C-BABF-4914E998AE07}" destId="{590ABE32-E8AB-254E-8C86-446184EA5374}" srcOrd="1" destOrd="0" presId="urn:microsoft.com/office/officeart/2005/8/layout/hProcess9"/>
    <dgm:cxn modelId="{1F3EB661-468E-7B48-B377-900D614C28F4}" type="presParOf" srcId="{590ABE32-E8AB-254E-8C86-446184EA5374}" destId="{054043CF-2D09-FE4C-B6BA-8C7A8F4DD86F}" srcOrd="0" destOrd="0" presId="urn:microsoft.com/office/officeart/2005/8/layout/hProcess9"/>
    <dgm:cxn modelId="{05D125AA-C951-984A-A086-4F6F9BA51554}" type="presParOf" srcId="{590ABE32-E8AB-254E-8C86-446184EA5374}" destId="{84A1A111-CFD6-FC41-8116-F3EC8AAC7E42}" srcOrd="1" destOrd="0" presId="urn:microsoft.com/office/officeart/2005/8/layout/hProcess9"/>
    <dgm:cxn modelId="{7C15344D-A98C-EA48-BE5C-D9C6D993DBF8}" type="presParOf" srcId="{590ABE32-E8AB-254E-8C86-446184EA5374}" destId="{06A65EF5-CB1C-0A4F-853C-D31241EEF64D}" srcOrd="2" destOrd="0" presId="urn:microsoft.com/office/officeart/2005/8/layout/hProcess9"/>
    <dgm:cxn modelId="{E9FBE1DF-BDA1-AE44-A0E2-024F967D0CD5}" type="presParOf" srcId="{590ABE32-E8AB-254E-8C86-446184EA5374}" destId="{943BC318-C5FB-2D47-96D2-5232ACB11E7B}" srcOrd="3" destOrd="0" presId="urn:microsoft.com/office/officeart/2005/8/layout/hProcess9"/>
    <dgm:cxn modelId="{34C8EC29-B32B-3A49-8D67-0D22B9636D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7BAB7B5-E37B-EA48-85BE-B8456DCBD419}" type="doc">
      <dgm:prSet loTypeId="urn:microsoft.com/office/officeart/2005/8/layout/hList2" loCatId="" qsTypeId="urn:microsoft.com/office/officeart/2005/8/quickstyle/simple1" qsCatId="simple" csTypeId="urn:microsoft.com/office/officeart/2005/8/colors/accent2_1" csCatId="accent2" phldr="1"/>
      <dgm:spPr/>
      <dgm:t>
        <a:bodyPr/>
        <a:lstStyle/>
        <a:p>
          <a:endParaRPr lang="en-US"/>
        </a:p>
      </dgm:t>
    </dgm:pt>
    <dgm:pt modelId="{7C1615FF-E5BD-C541-870C-A7CB0A04DA82}">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a:t>Solutions need to</a:t>
          </a:r>
        </a:p>
      </dgm:t>
    </dgm:pt>
    <dgm:pt modelId="{96245E49-64DD-5D47-8AAE-BD3608183A49}" type="parTrans" cxnId="{1D052ACD-5ABB-2C48-AA6B-ACCDF7D7D893}">
      <dgm:prSet/>
      <dgm:spPr/>
      <dgm:t>
        <a:bodyPr/>
        <a:lstStyle/>
        <a:p>
          <a:endParaRPr lang="en-US"/>
        </a:p>
      </dgm:t>
    </dgm:pt>
    <dgm:pt modelId="{267BFA2E-98DE-144E-80CF-4420568C0A59}" type="sibTrans" cxnId="{1D052ACD-5ABB-2C48-AA6B-ACCDF7D7D893}">
      <dgm:prSet/>
      <dgm:spPr/>
      <dgm:t>
        <a:bodyPr/>
        <a:lstStyle/>
        <a:p>
          <a:endParaRPr lang="en-US"/>
        </a:p>
      </dgm:t>
    </dgm:pt>
    <dgm:pt modelId="{C2D8BED6-F15F-F04B-8C65-A74E96C4FFB3}">
      <dgm:prSet custT="1"/>
      <dgm:spPr/>
      <dgm:t>
        <a:bodyPr/>
        <a:lstStyle/>
        <a:p>
          <a:r>
            <a:rPr lang="en-US" sz="2200" dirty="0"/>
            <a:t>be evidence-based </a:t>
          </a:r>
        </a:p>
      </dgm:t>
    </dgm:pt>
    <dgm:pt modelId="{334C1FB8-B823-4349-9D93-4BA57E8F6C97}" type="parTrans" cxnId="{618D66DC-5B6C-D04C-A421-8E1704923410}">
      <dgm:prSet/>
      <dgm:spPr/>
      <dgm:t>
        <a:bodyPr/>
        <a:lstStyle/>
        <a:p>
          <a:endParaRPr lang="en-US"/>
        </a:p>
      </dgm:t>
    </dgm:pt>
    <dgm:pt modelId="{AC100E40-7611-2147-901D-37954BF11DC6}" type="sibTrans" cxnId="{618D66DC-5B6C-D04C-A421-8E1704923410}">
      <dgm:prSet/>
      <dgm:spPr/>
      <dgm:t>
        <a:bodyPr/>
        <a:lstStyle/>
        <a:p>
          <a:endParaRPr lang="en-US"/>
        </a:p>
      </dgm:t>
    </dgm:pt>
    <dgm:pt modelId="{46706E80-0754-A14D-BD2E-7A867F4D6146}">
      <dgm:prSet custT="1"/>
      <dgm:spPr/>
      <dgm:t>
        <a:bodyPr/>
        <a:lstStyle/>
        <a:p>
          <a:r>
            <a:rPr lang="en-US" sz="2200" dirty="0"/>
            <a:t>be practical and efficient</a:t>
          </a:r>
        </a:p>
      </dgm:t>
    </dgm:pt>
    <dgm:pt modelId="{6A924026-157A-D246-935D-0AFF94A9B51C}" type="parTrans" cxnId="{1D385C37-AE44-CE46-9989-18D73903CDAD}">
      <dgm:prSet/>
      <dgm:spPr/>
      <dgm:t>
        <a:bodyPr/>
        <a:lstStyle/>
        <a:p>
          <a:endParaRPr lang="en-US"/>
        </a:p>
      </dgm:t>
    </dgm:pt>
    <dgm:pt modelId="{A0B67533-C8DC-B84E-A40E-213EF9233E9C}" type="sibTrans" cxnId="{1D385C37-AE44-CE46-9989-18D73903CDAD}">
      <dgm:prSet/>
      <dgm:spPr/>
      <dgm:t>
        <a:bodyPr/>
        <a:lstStyle/>
        <a:p>
          <a:endParaRPr lang="en-US"/>
        </a:p>
      </dgm:t>
    </dgm:pt>
    <dgm:pt modelId="{9FA567C5-DDF5-494E-B9FE-6FF88E6B344D}">
      <dgm:prSet custT="1"/>
      <dgm:spPr/>
      <dgm:t>
        <a:bodyPr/>
        <a:lstStyle/>
        <a:p>
          <a:r>
            <a:rPr lang="en-US" sz="2200" dirty="0"/>
            <a:t>match the culture and organization of the school</a:t>
          </a:r>
        </a:p>
      </dgm:t>
    </dgm:pt>
    <dgm:pt modelId="{FC5DAC82-1AA2-BA4E-A9E0-2C717C87DDE2}" type="parTrans" cxnId="{626E7231-E23D-B943-8EF3-15D4CB489D79}">
      <dgm:prSet/>
      <dgm:spPr/>
      <dgm:t>
        <a:bodyPr/>
        <a:lstStyle/>
        <a:p>
          <a:endParaRPr lang="en-US"/>
        </a:p>
      </dgm:t>
    </dgm:pt>
    <dgm:pt modelId="{40E5FD8D-4979-694F-8323-05D0E7B0EA93}" type="sibTrans" cxnId="{626E7231-E23D-B943-8EF3-15D4CB489D79}">
      <dgm:prSet/>
      <dgm:spPr/>
      <dgm:t>
        <a:bodyPr/>
        <a:lstStyle/>
        <a:p>
          <a:endParaRPr lang="en-US"/>
        </a:p>
      </dgm:t>
    </dgm:pt>
    <dgm:pt modelId="{9E809D27-C73A-0F44-980D-F406829B50C7}">
      <dgm:prSet custT="1"/>
      <dgm:spPr/>
      <dgm:t>
        <a:bodyPr/>
        <a:lstStyle/>
        <a:p>
          <a:r>
            <a:rPr lang="en-US" sz="2200" dirty="0"/>
            <a:t>match the needs of the students involved</a:t>
          </a:r>
        </a:p>
      </dgm:t>
    </dgm:pt>
    <dgm:pt modelId="{DA80A6BA-49FC-8349-9D4B-193EA3A644A7}" type="parTrans" cxnId="{112F05B3-D5F1-5C49-ABE4-069ABD45376A}">
      <dgm:prSet/>
      <dgm:spPr/>
      <dgm:t>
        <a:bodyPr/>
        <a:lstStyle/>
        <a:p>
          <a:endParaRPr lang="en-US"/>
        </a:p>
      </dgm:t>
    </dgm:pt>
    <dgm:pt modelId="{2B3C7BE9-89E3-BF4D-9C41-F50B541C1D6B}" type="sibTrans" cxnId="{112F05B3-D5F1-5C49-ABE4-069ABD45376A}">
      <dgm:prSet/>
      <dgm:spPr/>
      <dgm:t>
        <a:bodyPr/>
        <a:lstStyle/>
        <a:p>
          <a:endParaRPr lang="en-US"/>
        </a:p>
      </dgm:t>
    </dgm:pt>
    <dgm:pt modelId="{25DDA947-6703-A24D-AD15-0708A4593A3C}">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a:t>Use strategies to </a:t>
          </a:r>
        </a:p>
      </dgm:t>
    </dgm:pt>
    <dgm:pt modelId="{AB6F3777-93F5-B04C-9932-D897DF02D0D5}" type="parTrans" cxnId="{A7F12C1D-BFD3-5948-A47F-E23BBBD432F1}">
      <dgm:prSet/>
      <dgm:spPr/>
      <dgm:t>
        <a:bodyPr/>
        <a:lstStyle/>
        <a:p>
          <a:endParaRPr lang="en-US"/>
        </a:p>
      </dgm:t>
    </dgm:pt>
    <dgm:pt modelId="{37FC79D2-337D-0447-92E3-48A0235DB9F4}" type="sibTrans" cxnId="{A7F12C1D-BFD3-5948-A47F-E23BBBD432F1}">
      <dgm:prSet/>
      <dgm:spPr/>
      <dgm:t>
        <a:bodyPr/>
        <a:lstStyle/>
        <a:p>
          <a:endParaRPr lang="en-US"/>
        </a:p>
      </dgm:t>
    </dgm:pt>
    <dgm:pt modelId="{B12A1C67-181D-6F48-A05C-04E18BC4D8F4}">
      <dgm:prSet custT="1"/>
      <dgm:spPr/>
      <dgm:t>
        <a:bodyPr/>
        <a:lstStyle/>
        <a:p>
          <a:r>
            <a:rPr lang="en-US" sz="2200" dirty="0"/>
            <a:t>prevent future occurrence of the problem </a:t>
          </a:r>
        </a:p>
      </dgm:t>
    </dgm:pt>
    <dgm:pt modelId="{DB79E1D2-81F5-8240-AD26-106C7B406F6F}" type="parTrans" cxnId="{EB6371F9-D50A-1448-A71E-FC7F9725A226}">
      <dgm:prSet/>
      <dgm:spPr/>
      <dgm:t>
        <a:bodyPr/>
        <a:lstStyle/>
        <a:p>
          <a:endParaRPr lang="en-US"/>
        </a:p>
      </dgm:t>
    </dgm:pt>
    <dgm:pt modelId="{90D00A14-B8C9-344F-A2E9-0980922EA0EA}" type="sibTrans" cxnId="{EB6371F9-D50A-1448-A71E-FC7F9725A226}">
      <dgm:prSet/>
      <dgm:spPr/>
      <dgm:t>
        <a:bodyPr/>
        <a:lstStyle/>
        <a:p>
          <a:endParaRPr lang="en-US"/>
        </a:p>
      </dgm:t>
    </dgm:pt>
    <dgm:pt modelId="{5E146FB8-2E3D-0D47-B46E-14773ED216EA}">
      <dgm:prSet custT="1"/>
      <dgm:spPr/>
      <dgm:t>
        <a:bodyPr/>
        <a:lstStyle/>
        <a:p>
          <a:r>
            <a:rPr lang="en-US" sz="2200"/>
            <a:t>teach social, emotional, and behavioral (SEB) skills</a:t>
          </a:r>
        </a:p>
      </dgm:t>
    </dgm:pt>
    <dgm:pt modelId="{D576FD0A-58C4-B246-9FE8-F5A865E52BB9}" type="parTrans" cxnId="{803401F0-B0D2-9944-B55D-DABE6E1DCE8E}">
      <dgm:prSet/>
      <dgm:spPr/>
      <dgm:t>
        <a:bodyPr/>
        <a:lstStyle/>
        <a:p>
          <a:endParaRPr lang="en-US"/>
        </a:p>
      </dgm:t>
    </dgm:pt>
    <dgm:pt modelId="{BA819352-4CE5-8E44-84F1-2D70E2F5B474}" type="sibTrans" cxnId="{803401F0-B0D2-9944-B55D-DABE6E1DCE8E}">
      <dgm:prSet/>
      <dgm:spPr/>
      <dgm:t>
        <a:bodyPr/>
        <a:lstStyle/>
        <a:p>
          <a:endParaRPr lang="en-US"/>
        </a:p>
      </dgm:t>
    </dgm:pt>
    <dgm:pt modelId="{ED9FD004-D36F-5043-B28B-60F209C17F13}">
      <dgm:prSet custT="1"/>
      <dgm:spPr/>
      <dgm:t>
        <a:bodyPr/>
        <a:lstStyle/>
        <a:p>
          <a:r>
            <a:rPr lang="en-US" sz="2200"/>
            <a:t>provide explicit feedback</a:t>
          </a:r>
        </a:p>
      </dgm:t>
    </dgm:pt>
    <dgm:pt modelId="{6D2089DC-4E85-1E42-BBDA-AB4259605816}" type="parTrans" cxnId="{43BAADD1-D2F9-FC4B-8C07-99C08B99DB51}">
      <dgm:prSet/>
      <dgm:spPr/>
      <dgm:t>
        <a:bodyPr/>
        <a:lstStyle/>
        <a:p>
          <a:endParaRPr lang="en-US"/>
        </a:p>
      </dgm:t>
    </dgm:pt>
    <dgm:pt modelId="{BA823402-2981-AE43-BF96-D84C6862F915}" type="sibTrans" cxnId="{43BAADD1-D2F9-FC4B-8C07-99C08B99DB51}">
      <dgm:prSet/>
      <dgm:spPr/>
      <dgm:t>
        <a:bodyPr/>
        <a:lstStyle/>
        <a:p>
          <a:endParaRPr lang="en-US"/>
        </a:p>
      </dgm:t>
    </dgm:pt>
    <dgm:pt modelId="{A6FE0B13-AD2E-3F46-89AD-4591FF838BB3}">
      <dgm:prSet custT="1"/>
      <dgm:spPr/>
      <dgm:t>
        <a:bodyPr/>
        <a:lstStyle/>
        <a:p>
          <a:r>
            <a:rPr lang="en-US" sz="2200"/>
            <a:t>reduce unintentional rewards for problem behavior</a:t>
          </a:r>
        </a:p>
      </dgm:t>
    </dgm:pt>
    <dgm:pt modelId="{6CD8EB5D-E74E-3C40-BA08-50B83CE383C2}" type="parTrans" cxnId="{F88DB660-514A-9C40-BF7C-59DA0D2AC323}">
      <dgm:prSet/>
      <dgm:spPr/>
      <dgm:t>
        <a:bodyPr/>
        <a:lstStyle/>
        <a:p>
          <a:endParaRPr lang="en-US"/>
        </a:p>
      </dgm:t>
    </dgm:pt>
    <dgm:pt modelId="{45745D2A-A9EC-2E4E-BB24-7E16C6B060C3}" type="sibTrans" cxnId="{F88DB660-514A-9C40-BF7C-59DA0D2AC323}">
      <dgm:prSet/>
      <dgm:spPr/>
      <dgm:t>
        <a:bodyPr/>
        <a:lstStyle/>
        <a:p>
          <a:endParaRPr lang="en-US"/>
        </a:p>
      </dgm:t>
    </dgm:pt>
    <dgm:pt modelId="{B6D61F7E-63D6-2144-90EE-CA53D9A2EB87}">
      <dgm:prSet custT="1"/>
      <dgm:spPr/>
      <dgm:t>
        <a:bodyPr/>
        <a:lstStyle/>
        <a:p>
          <a:r>
            <a:rPr lang="en-US" sz="2200"/>
            <a:t>acknowledge positive SEB skills</a:t>
          </a:r>
        </a:p>
      </dgm:t>
    </dgm:pt>
    <dgm:pt modelId="{95B0556A-EC17-9042-A2F8-A7F5CC3DBAE3}" type="parTrans" cxnId="{FB244302-99FA-9442-8964-9C6B302BC2AA}">
      <dgm:prSet/>
      <dgm:spPr/>
      <dgm:t>
        <a:bodyPr/>
        <a:lstStyle/>
        <a:p>
          <a:endParaRPr lang="en-US"/>
        </a:p>
      </dgm:t>
    </dgm:pt>
    <dgm:pt modelId="{8212FBF9-EB07-4949-BDAD-00B065975985}" type="sibTrans" cxnId="{FB244302-99FA-9442-8964-9C6B302BC2AA}">
      <dgm:prSet/>
      <dgm:spPr/>
      <dgm:t>
        <a:bodyPr/>
        <a:lstStyle/>
        <a:p>
          <a:endParaRPr lang="en-US"/>
        </a:p>
      </dgm:t>
    </dgm:pt>
    <dgm:pt modelId="{5A28468A-A8FE-C84A-8112-C29EC2206E27}">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a:t>Consider</a:t>
          </a:r>
        </a:p>
      </dgm:t>
    </dgm:pt>
    <dgm:pt modelId="{37A0F4CF-DD8F-644F-957E-705158AD02BE}" type="parTrans" cxnId="{DA5BDE1D-6C53-8240-9296-E2E495F503D0}">
      <dgm:prSet/>
      <dgm:spPr/>
      <dgm:t>
        <a:bodyPr/>
        <a:lstStyle/>
        <a:p>
          <a:endParaRPr lang="en-US"/>
        </a:p>
      </dgm:t>
    </dgm:pt>
    <dgm:pt modelId="{C29630A2-CE87-7447-BB64-B962B14436F7}" type="sibTrans" cxnId="{DA5BDE1D-6C53-8240-9296-E2E495F503D0}">
      <dgm:prSet/>
      <dgm:spPr/>
      <dgm:t>
        <a:bodyPr/>
        <a:lstStyle/>
        <a:p>
          <a:endParaRPr lang="en-US"/>
        </a:p>
      </dgm:t>
    </dgm:pt>
    <dgm:pt modelId="{C51360FD-D0BB-F740-B97C-A65CCB2CFA3C}">
      <dgm:prSet custT="1"/>
      <dgm:spPr/>
      <dgm:t>
        <a:bodyPr/>
        <a:lstStyle/>
        <a:p>
          <a:r>
            <a:rPr lang="en-US" sz="2200" dirty="0"/>
            <a:t>what  school personnel already do well</a:t>
          </a:r>
        </a:p>
      </dgm:t>
    </dgm:pt>
    <dgm:pt modelId="{8DF58C35-86F5-8547-8922-42574092A0BC}" type="parTrans" cxnId="{012865A7-6D87-E842-922E-742248B8E326}">
      <dgm:prSet/>
      <dgm:spPr/>
      <dgm:t>
        <a:bodyPr/>
        <a:lstStyle/>
        <a:p>
          <a:endParaRPr lang="en-US"/>
        </a:p>
      </dgm:t>
    </dgm:pt>
    <dgm:pt modelId="{1A3B9299-F212-7849-9F2B-40681A339383}" type="sibTrans" cxnId="{012865A7-6D87-E842-922E-742248B8E326}">
      <dgm:prSet/>
      <dgm:spPr/>
      <dgm:t>
        <a:bodyPr/>
        <a:lstStyle/>
        <a:p>
          <a:endParaRPr lang="en-US"/>
        </a:p>
      </dgm:t>
    </dgm:pt>
    <dgm:pt modelId="{FE9A4A2A-05CB-8048-9565-C9DA64E8DE54}">
      <dgm:prSet custT="1"/>
      <dgm:spPr/>
      <dgm:t>
        <a:bodyPr/>
        <a:lstStyle/>
        <a:p>
          <a:r>
            <a:rPr lang="en-US" sz="2200" dirty="0"/>
            <a:t>skills, values, resources, and support available</a:t>
          </a:r>
        </a:p>
      </dgm:t>
    </dgm:pt>
    <dgm:pt modelId="{8DC7BFA9-D7AB-D348-A96D-1A1A9CE6E45B}" type="parTrans" cxnId="{E2A02BB4-1699-5443-BBAF-CAE7091BD5AE}">
      <dgm:prSet/>
      <dgm:spPr/>
      <dgm:t>
        <a:bodyPr/>
        <a:lstStyle/>
        <a:p>
          <a:endParaRPr lang="en-US"/>
        </a:p>
      </dgm:t>
    </dgm:pt>
    <dgm:pt modelId="{C177A74D-25F8-904C-A208-CE7EA24A1E4D}" type="sibTrans" cxnId="{E2A02BB4-1699-5443-BBAF-CAE7091BD5AE}">
      <dgm:prSet/>
      <dgm:spPr/>
      <dgm:t>
        <a:bodyPr/>
        <a:lstStyle/>
        <a:p>
          <a:endParaRPr lang="en-US"/>
        </a:p>
      </dgm:t>
    </dgm:pt>
    <dgm:pt modelId="{0B36D2A0-39B5-E64F-BD6D-4A7F575A5CA5}">
      <dgm:prSet custT="1"/>
      <dgm:spPr/>
      <dgm:t>
        <a:bodyPr/>
        <a:lstStyle/>
        <a:p>
          <a:r>
            <a:rPr lang="en-US" sz="2200" dirty="0"/>
            <a:t>needs, skills, and behavioral function of the targeted student(s). </a:t>
          </a:r>
        </a:p>
      </dgm:t>
    </dgm:pt>
    <dgm:pt modelId="{FD8392D2-F629-E04B-868B-FEAF6598CB11}" type="parTrans" cxnId="{D1837495-9A98-0845-9BC8-0AD92279D4F1}">
      <dgm:prSet/>
      <dgm:spPr/>
      <dgm:t>
        <a:bodyPr/>
        <a:lstStyle/>
        <a:p>
          <a:endParaRPr lang="en-US"/>
        </a:p>
      </dgm:t>
    </dgm:pt>
    <dgm:pt modelId="{AECB4E8D-20C8-9F41-A5D8-96EDC86E7DF0}" type="sibTrans" cxnId="{D1837495-9A98-0845-9BC8-0AD92279D4F1}">
      <dgm:prSet/>
      <dgm:spPr/>
      <dgm:t>
        <a:bodyPr/>
        <a:lstStyle/>
        <a:p>
          <a:endParaRPr lang="en-US"/>
        </a:p>
      </dgm:t>
    </dgm:pt>
    <dgm:pt modelId="{6E61FFF2-8C2C-1246-A9DA-EE6723460326}" type="pres">
      <dgm:prSet presAssocID="{77BAB7B5-E37B-EA48-85BE-B8456DCBD419}" presName="linearFlow" presStyleCnt="0">
        <dgm:presLayoutVars>
          <dgm:dir/>
          <dgm:animLvl val="lvl"/>
          <dgm:resizeHandles/>
        </dgm:presLayoutVars>
      </dgm:prSet>
      <dgm:spPr/>
    </dgm:pt>
    <dgm:pt modelId="{2B756F2D-3B13-194D-88D7-ED036D2C53D9}" type="pres">
      <dgm:prSet presAssocID="{7C1615FF-E5BD-C541-870C-A7CB0A04DA82}" presName="compositeNode" presStyleCnt="0">
        <dgm:presLayoutVars>
          <dgm:bulletEnabled val="1"/>
        </dgm:presLayoutVars>
      </dgm:prSet>
      <dgm:spPr/>
    </dgm:pt>
    <dgm:pt modelId="{2A44C694-54E2-064D-A83B-CA9D65B64805}" type="pres">
      <dgm:prSet presAssocID="{7C1615FF-E5BD-C541-870C-A7CB0A04DA82}" presName="image" presStyleLbl="fgImgPlac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4CA20247-37FE-4442-9331-34FBB1709093}" type="pres">
      <dgm:prSet presAssocID="{7C1615FF-E5BD-C541-870C-A7CB0A04DA82}" presName="childNode" presStyleLbl="node1" presStyleIdx="0" presStyleCnt="3">
        <dgm:presLayoutVars>
          <dgm:bulletEnabled val="1"/>
        </dgm:presLayoutVars>
      </dgm:prSet>
      <dgm:spPr/>
    </dgm:pt>
    <dgm:pt modelId="{B63F5115-19E4-5240-9891-8AFB93887F23}" type="pres">
      <dgm:prSet presAssocID="{7C1615FF-E5BD-C541-870C-A7CB0A04DA82}" presName="parentNode" presStyleLbl="revTx" presStyleIdx="0" presStyleCnt="3">
        <dgm:presLayoutVars>
          <dgm:chMax val="0"/>
          <dgm:bulletEnabled val="1"/>
        </dgm:presLayoutVars>
      </dgm:prSet>
      <dgm:spPr/>
    </dgm:pt>
    <dgm:pt modelId="{AC27B92A-A17E-3040-8E82-A28345E0695E}" type="pres">
      <dgm:prSet presAssocID="{267BFA2E-98DE-144E-80CF-4420568C0A59}" presName="sibTrans" presStyleCnt="0"/>
      <dgm:spPr/>
    </dgm:pt>
    <dgm:pt modelId="{6F396223-B7C8-5448-9595-C285A48777AB}" type="pres">
      <dgm:prSet presAssocID="{25DDA947-6703-A24D-AD15-0708A4593A3C}" presName="compositeNode" presStyleCnt="0">
        <dgm:presLayoutVars>
          <dgm:bulletEnabled val="1"/>
        </dgm:presLayoutVars>
      </dgm:prSet>
      <dgm:spPr/>
    </dgm:pt>
    <dgm:pt modelId="{2D679A46-00BC-5D4A-9514-1085FCBE7EE4}" type="pres">
      <dgm:prSet presAssocID="{25DDA947-6703-A24D-AD15-0708A4593A3C}" presName="image" presStyleLbl="fgImgPlace1" presStyleIdx="1"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1DF4AE22-31FE-BF46-A08C-2218BB88C806}" type="pres">
      <dgm:prSet presAssocID="{25DDA947-6703-A24D-AD15-0708A4593A3C}" presName="childNode" presStyleLbl="node1" presStyleIdx="1" presStyleCnt="3" custScaleX="114647" custLinFactNeighborX="6768" custLinFactNeighborY="-761">
        <dgm:presLayoutVars>
          <dgm:bulletEnabled val="1"/>
        </dgm:presLayoutVars>
      </dgm:prSet>
      <dgm:spPr/>
    </dgm:pt>
    <dgm:pt modelId="{C236FFFB-378B-714D-82B7-1BD5366F102E}" type="pres">
      <dgm:prSet presAssocID="{25DDA947-6703-A24D-AD15-0708A4593A3C}" presName="parentNode" presStyleLbl="revTx" presStyleIdx="1" presStyleCnt="3">
        <dgm:presLayoutVars>
          <dgm:chMax val="0"/>
          <dgm:bulletEnabled val="1"/>
        </dgm:presLayoutVars>
      </dgm:prSet>
      <dgm:spPr/>
    </dgm:pt>
    <dgm:pt modelId="{F0D0CFA8-10B6-FB47-BDEE-2580D8B00C6F}" type="pres">
      <dgm:prSet presAssocID="{37FC79D2-337D-0447-92E3-48A0235DB9F4}" presName="sibTrans" presStyleCnt="0"/>
      <dgm:spPr/>
    </dgm:pt>
    <dgm:pt modelId="{E9E2C5EB-72A2-E14E-83F9-A2F9B53C2F0E}" type="pres">
      <dgm:prSet presAssocID="{5A28468A-A8FE-C84A-8112-C29EC2206E27}" presName="compositeNode" presStyleCnt="0">
        <dgm:presLayoutVars>
          <dgm:bulletEnabled val="1"/>
        </dgm:presLayoutVars>
      </dgm:prSet>
      <dgm:spPr/>
    </dgm:pt>
    <dgm:pt modelId="{0DE761FB-E02D-924F-98F8-F0BB4D73A4D7}" type="pres">
      <dgm:prSet presAssocID="{5A28468A-A8FE-C84A-8112-C29EC2206E27}" presName="image" presStyleLbl="fgImgPlac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A02E9E5D-E493-1F4B-868D-CAD7FC64A3F0}" type="pres">
      <dgm:prSet presAssocID="{5A28468A-A8FE-C84A-8112-C29EC2206E27}" presName="childNode" presStyleLbl="node1" presStyleIdx="2" presStyleCnt="3">
        <dgm:presLayoutVars>
          <dgm:bulletEnabled val="1"/>
        </dgm:presLayoutVars>
      </dgm:prSet>
      <dgm:spPr/>
    </dgm:pt>
    <dgm:pt modelId="{555A7B8F-ABF9-CC43-A951-87B58592B72C}" type="pres">
      <dgm:prSet presAssocID="{5A28468A-A8FE-C84A-8112-C29EC2206E27}" presName="parentNode" presStyleLbl="revTx" presStyleIdx="2" presStyleCnt="3">
        <dgm:presLayoutVars>
          <dgm:chMax val="0"/>
          <dgm:bulletEnabled val="1"/>
        </dgm:presLayoutVars>
      </dgm:prSet>
      <dgm:spPr/>
    </dgm:pt>
  </dgm:ptLst>
  <dgm:cxnLst>
    <dgm:cxn modelId="{FB244302-99FA-9442-8964-9C6B302BC2AA}" srcId="{25DDA947-6703-A24D-AD15-0708A4593A3C}" destId="{B6D61F7E-63D6-2144-90EE-CA53D9A2EB87}" srcOrd="4" destOrd="0" parTransId="{95B0556A-EC17-9042-A2F8-A7F5CC3DBAE3}" sibTransId="{8212FBF9-EB07-4949-BDAD-00B065975985}"/>
    <dgm:cxn modelId="{A7F12C1D-BFD3-5948-A47F-E23BBBD432F1}" srcId="{77BAB7B5-E37B-EA48-85BE-B8456DCBD419}" destId="{25DDA947-6703-A24D-AD15-0708A4593A3C}" srcOrd="1" destOrd="0" parTransId="{AB6F3777-93F5-B04C-9932-D897DF02D0D5}" sibTransId="{37FC79D2-337D-0447-92E3-48A0235DB9F4}"/>
    <dgm:cxn modelId="{DA5BDE1D-6C53-8240-9296-E2E495F503D0}" srcId="{77BAB7B5-E37B-EA48-85BE-B8456DCBD419}" destId="{5A28468A-A8FE-C84A-8112-C29EC2206E27}" srcOrd="2" destOrd="0" parTransId="{37A0F4CF-DD8F-644F-957E-705158AD02BE}" sibTransId="{C29630A2-CE87-7447-BB64-B962B14436F7}"/>
    <dgm:cxn modelId="{626E7231-E23D-B943-8EF3-15D4CB489D79}" srcId="{7C1615FF-E5BD-C541-870C-A7CB0A04DA82}" destId="{9FA567C5-DDF5-494E-B9FE-6FF88E6B344D}" srcOrd="2" destOrd="0" parTransId="{FC5DAC82-1AA2-BA4E-A9E0-2C717C87DDE2}" sibTransId="{40E5FD8D-4979-694F-8323-05D0E7B0EA93}"/>
    <dgm:cxn modelId="{1D385C37-AE44-CE46-9989-18D73903CDAD}" srcId="{7C1615FF-E5BD-C541-870C-A7CB0A04DA82}" destId="{46706E80-0754-A14D-BD2E-7A867F4D6146}" srcOrd="1" destOrd="0" parTransId="{6A924026-157A-D246-935D-0AFF94A9B51C}" sibTransId="{A0B67533-C8DC-B84E-A40E-213EF9233E9C}"/>
    <dgm:cxn modelId="{2EE15B39-4D76-2B49-A5C4-D416C04CABED}" type="presOf" srcId="{9E809D27-C73A-0F44-980D-F406829B50C7}" destId="{4CA20247-37FE-4442-9331-34FBB1709093}" srcOrd="0" destOrd="3" presId="urn:microsoft.com/office/officeart/2005/8/layout/hList2"/>
    <dgm:cxn modelId="{DBBCA755-2C01-2247-A2F3-52F430AAC53D}" type="presOf" srcId="{46706E80-0754-A14D-BD2E-7A867F4D6146}" destId="{4CA20247-37FE-4442-9331-34FBB1709093}" srcOrd="0" destOrd="1" presId="urn:microsoft.com/office/officeart/2005/8/layout/hList2"/>
    <dgm:cxn modelId="{2B393160-556C-7D42-A58A-64B5241F9048}" type="presOf" srcId="{C51360FD-D0BB-F740-B97C-A65CCB2CFA3C}" destId="{A02E9E5D-E493-1F4B-868D-CAD7FC64A3F0}" srcOrd="0" destOrd="0" presId="urn:microsoft.com/office/officeart/2005/8/layout/hList2"/>
    <dgm:cxn modelId="{F88DB660-514A-9C40-BF7C-59DA0D2AC323}" srcId="{25DDA947-6703-A24D-AD15-0708A4593A3C}" destId="{A6FE0B13-AD2E-3F46-89AD-4591FF838BB3}" srcOrd="3" destOrd="0" parTransId="{6CD8EB5D-E74E-3C40-BA08-50B83CE383C2}" sibTransId="{45745D2A-A9EC-2E4E-BB24-7E16C6B060C3}"/>
    <dgm:cxn modelId="{D9D30865-BE6F-764F-B15F-3E652861E124}" type="presOf" srcId="{9FA567C5-DDF5-494E-B9FE-6FF88E6B344D}" destId="{4CA20247-37FE-4442-9331-34FBB1709093}" srcOrd="0" destOrd="2" presId="urn:microsoft.com/office/officeart/2005/8/layout/hList2"/>
    <dgm:cxn modelId="{57F4D975-31B3-CC47-91C6-DCB4A30C9B46}" type="presOf" srcId="{A6FE0B13-AD2E-3F46-89AD-4591FF838BB3}" destId="{1DF4AE22-31FE-BF46-A08C-2218BB88C806}" srcOrd="0" destOrd="3" presId="urn:microsoft.com/office/officeart/2005/8/layout/hList2"/>
    <dgm:cxn modelId="{31A87E76-7FB1-074C-909A-099D7F5C12D9}" type="presOf" srcId="{B12A1C67-181D-6F48-A05C-04E18BC4D8F4}" destId="{1DF4AE22-31FE-BF46-A08C-2218BB88C806}" srcOrd="0" destOrd="0" presId="urn:microsoft.com/office/officeart/2005/8/layout/hList2"/>
    <dgm:cxn modelId="{CA55F181-CDF8-6449-AEAB-FB2CCB208C15}" type="presOf" srcId="{5A28468A-A8FE-C84A-8112-C29EC2206E27}" destId="{555A7B8F-ABF9-CC43-A951-87B58592B72C}" srcOrd="0" destOrd="0" presId="urn:microsoft.com/office/officeart/2005/8/layout/hList2"/>
    <dgm:cxn modelId="{78D80E84-1BF9-744D-AE4E-8EA1650BBBC8}" type="presOf" srcId="{25DDA947-6703-A24D-AD15-0708A4593A3C}" destId="{C236FFFB-378B-714D-82B7-1BD5366F102E}" srcOrd="0" destOrd="0" presId="urn:microsoft.com/office/officeart/2005/8/layout/hList2"/>
    <dgm:cxn modelId="{10AEC387-B499-3349-8B65-8D7EB458E32F}" type="presOf" srcId="{C2D8BED6-F15F-F04B-8C65-A74E96C4FFB3}" destId="{4CA20247-37FE-4442-9331-34FBB1709093}" srcOrd="0" destOrd="0" presId="urn:microsoft.com/office/officeart/2005/8/layout/hList2"/>
    <dgm:cxn modelId="{BF1B7191-B760-4246-A90A-BEB3BEA4BCBE}" type="presOf" srcId="{FE9A4A2A-05CB-8048-9565-C9DA64E8DE54}" destId="{A02E9E5D-E493-1F4B-868D-CAD7FC64A3F0}" srcOrd="0" destOrd="1" presId="urn:microsoft.com/office/officeart/2005/8/layout/hList2"/>
    <dgm:cxn modelId="{D1837495-9A98-0845-9BC8-0AD92279D4F1}" srcId="{5A28468A-A8FE-C84A-8112-C29EC2206E27}" destId="{0B36D2A0-39B5-E64F-BD6D-4A7F575A5CA5}" srcOrd="2" destOrd="0" parTransId="{FD8392D2-F629-E04B-868B-FEAF6598CB11}" sibTransId="{AECB4E8D-20C8-9F41-A5D8-96EDC86E7DF0}"/>
    <dgm:cxn modelId="{7CF5FB96-5F86-014D-A6B5-86B52138186B}" type="presOf" srcId="{5E146FB8-2E3D-0D47-B46E-14773ED216EA}" destId="{1DF4AE22-31FE-BF46-A08C-2218BB88C806}" srcOrd="0" destOrd="1" presId="urn:microsoft.com/office/officeart/2005/8/layout/hList2"/>
    <dgm:cxn modelId="{E7A4DB98-38C3-D442-A5A8-F1568BA2A469}" type="presOf" srcId="{ED9FD004-D36F-5043-B28B-60F209C17F13}" destId="{1DF4AE22-31FE-BF46-A08C-2218BB88C806}" srcOrd="0" destOrd="2" presId="urn:microsoft.com/office/officeart/2005/8/layout/hList2"/>
    <dgm:cxn modelId="{012865A7-6D87-E842-922E-742248B8E326}" srcId="{5A28468A-A8FE-C84A-8112-C29EC2206E27}" destId="{C51360FD-D0BB-F740-B97C-A65CCB2CFA3C}" srcOrd="0" destOrd="0" parTransId="{8DF58C35-86F5-8547-8922-42574092A0BC}" sibTransId="{1A3B9299-F212-7849-9F2B-40681A339383}"/>
    <dgm:cxn modelId="{112F05B3-D5F1-5C49-ABE4-069ABD45376A}" srcId="{7C1615FF-E5BD-C541-870C-A7CB0A04DA82}" destId="{9E809D27-C73A-0F44-980D-F406829B50C7}" srcOrd="3" destOrd="0" parTransId="{DA80A6BA-49FC-8349-9D4B-193EA3A644A7}" sibTransId="{2B3C7BE9-89E3-BF4D-9C41-F50B541C1D6B}"/>
    <dgm:cxn modelId="{E2A02BB4-1699-5443-BBAF-CAE7091BD5AE}" srcId="{5A28468A-A8FE-C84A-8112-C29EC2206E27}" destId="{FE9A4A2A-05CB-8048-9565-C9DA64E8DE54}" srcOrd="1" destOrd="0" parTransId="{8DC7BFA9-D7AB-D348-A96D-1A1A9CE6E45B}" sibTransId="{C177A74D-25F8-904C-A208-CE7EA24A1E4D}"/>
    <dgm:cxn modelId="{F543D3BA-09FF-914E-8F92-0D9CC5E196C1}" type="presOf" srcId="{B6D61F7E-63D6-2144-90EE-CA53D9A2EB87}" destId="{1DF4AE22-31FE-BF46-A08C-2218BB88C806}" srcOrd="0" destOrd="4" presId="urn:microsoft.com/office/officeart/2005/8/layout/hList2"/>
    <dgm:cxn modelId="{834E4AC7-E5A7-0E41-87F3-83D6B17FEC6C}" type="presOf" srcId="{0B36D2A0-39B5-E64F-BD6D-4A7F575A5CA5}" destId="{A02E9E5D-E493-1F4B-868D-CAD7FC64A3F0}" srcOrd="0" destOrd="2" presId="urn:microsoft.com/office/officeart/2005/8/layout/hList2"/>
    <dgm:cxn modelId="{1D052ACD-5ABB-2C48-AA6B-ACCDF7D7D893}" srcId="{77BAB7B5-E37B-EA48-85BE-B8456DCBD419}" destId="{7C1615FF-E5BD-C541-870C-A7CB0A04DA82}" srcOrd="0" destOrd="0" parTransId="{96245E49-64DD-5D47-8AAE-BD3608183A49}" sibTransId="{267BFA2E-98DE-144E-80CF-4420568C0A59}"/>
    <dgm:cxn modelId="{43BAADD1-D2F9-FC4B-8C07-99C08B99DB51}" srcId="{25DDA947-6703-A24D-AD15-0708A4593A3C}" destId="{ED9FD004-D36F-5043-B28B-60F209C17F13}" srcOrd="2" destOrd="0" parTransId="{6D2089DC-4E85-1E42-BBDA-AB4259605816}" sibTransId="{BA823402-2981-AE43-BF96-D84C6862F915}"/>
    <dgm:cxn modelId="{618D66DC-5B6C-D04C-A421-8E1704923410}" srcId="{7C1615FF-E5BD-C541-870C-A7CB0A04DA82}" destId="{C2D8BED6-F15F-F04B-8C65-A74E96C4FFB3}" srcOrd="0" destOrd="0" parTransId="{334C1FB8-B823-4349-9D93-4BA57E8F6C97}" sibTransId="{AC100E40-7611-2147-901D-37954BF11DC6}"/>
    <dgm:cxn modelId="{941453DD-EF14-204F-86FB-41B2F3691B9B}" type="presOf" srcId="{7C1615FF-E5BD-C541-870C-A7CB0A04DA82}" destId="{B63F5115-19E4-5240-9891-8AFB93887F23}" srcOrd="0" destOrd="0" presId="urn:microsoft.com/office/officeart/2005/8/layout/hList2"/>
    <dgm:cxn modelId="{803401F0-B0D2-9944-B55D-DABE6E1DCE8E}" srcId="{25DDA947-6703-A24D-AD15-0708A4593A3C}" destId="{5E146FB8-2E3D-0D47-B46E-14773ED216EA}" srcOrd="1" destOrd="0" parTransId="{D576FD0A-58C4-B246-9FE8-F5A865E52BB9}" sibTransId="{BA819352-4CE5-8E44-84F1-2D70E2F5B474}"/>
    <dgm:cxn modelId="{50F57FF5-58FE-0F46-9EF7-BBCABDE85197}" type="presOf" srcId="{77BAB7B5-E37B-EA48-85BE-B8456DCBD419}" destId="{6E61FFF2-8C2C-1246-A9DA-EE6723460326}" srcOrd="0" destOrd="0" presId="urn:microsoft.com/office/officeart/2005/8/layout/hList2"/>
    <dgm:cxn modelId="{EB6371F9-D50A-1448-A71E-FC7F9725A226}" srcId="{25DDA947-6703-A24D-AD15-0708A4593A3C}" destId="{B12A1C67-181D-6F48-A05C-04E18BC4D8F4}" srcOrd="0" destOrd="0" parTransId="{DB79E1D2-81F5-8240-AD26-106C7B406F6F}" sibTransId="{90D00A14-B8C9-344F-A2E9-0980922EA0EA}"/>
    <dgm:cxn modelId="{147E5087-EACA-8F4F-9398-4ECFB075F09A}" type="presParOf" srcId="{6E61FFF2-8C2C-1246-A9DA-EE6723460326}" destId="{2B756F2D-3B13-194D-88D7-ED036D2C53D9}" srcOrd="0" destOrd="0" presId="urn:microsoft.com/office/officeart/2005/8/layout/hList2"/>
    <dgm:cxn modelId="{E0F3CBEA-8D0A-5D46-A870-FE7C8732E6E5}" type="presParOf" srcId="{2B756F2D-3B13-194D-88D7-ED036D2C53D9}" destId="{2A44C694-54E2-064D-A83B-CA9D65B64805}" srcOrd="0" destOrd="0" presId="urn:microsoft.com/office/officeart/2005/8/layout/hList2"/>
    <dgm:cxn modelId="{3569BE89-FD26-814B-8B49-2F52C7B8D7DB}" type="presParOf" srcId="{2B756F2D-3B13-194D-88D7-ED036D2C53D9}" destId="{4CA20247-37FE-4442-9331-34FBB1709093}" srcOrd="1" destOrd="0" presId="urn:microsoft.com/office/officeart/2005/8/layout/hList2"/>
    <dgm:cxn modelId="{29EB145C-1466-B949-8021-D3D7FE919080}" type="presParOf" srcId="{2B756F2D-3B13-194D-88D7-ED036D2C53D9}" destId="{B63F5115-19E4-5240-9891-8AFB93887F23}" srcOrd="2" destOrd="0" presId="urn:microsoft.com/office/officeart/2005/8/layout/hList2"/>
    <dgm:cxn modelId="{5BA45550-046E-C249-AA48-898AB82E792A}" type="presParOf" srcId="{6E61FFF2-8C2C-1246-A9DA-EE6723460326}" destId="{AC27B92A-A17E-3040-8E82-A28345E0695E}" srcOrd="1" destOrd="0" presId="urn:microsoft.com/office/officeart/2005/8/layout/hList2"/>
    <dgm:cxn modelId="{305512CF-2253-674E-B43D-3167CEFBC192}" type="presParOf" srcId="{6E61FFF2-8C2C-1246-A9DA-EE6723460326}" destId="{6F396223-B7C8-5448-9595-C285A48777AB}" srcOrd="2" destOrd="0" presId="urn:microsoft.com/office/officeart/2005/8/layout/hList2"/>
    <dgm:cxn modelId="{9A12812E-F708-C548-9573-DEB7A19F0AFD}" type="presParOf" srcId="{6F396223-B7C8-5448-9595-C285A48777AB}" destId="{2D679A46-00BC-5D4A-9514-1085FCBE7EE4}" srcOrd="0" destOrd="0" presId="urn:microsoft.com/office/officeart/2005/8/layout/hList2"/>
    <dgm:cxn modelId="{A0FA0084-E359-A446-AE0D-7D124370E146}" type="presParOf" srcId="{6F396223-B7C8-5448-9595-C285A48777AB}" destId="{1DF4AE22-31FE-BF46-A08C-2218BB88C806}" srcOrd="1" destOrd="0" presId="urn:microsoft.com/office/officeart/2005/8/layout/hList2"/>
    <dgm:cxn modelId="{9C420574-8E34-EC49-9E91-1DD663D7CB62}" type="presParOf" srcId="{6F396223-B7C8-5448-9595-C285A48777AB}" destId="{C236FFFB-378B-714D-82B7-1BD5366F102E}" srcOrd="2" destOrd="0" presId="urn:microsoft.com/office/officeart/2005/8/layout/hList2"/>
    <dgm:cxn modelId="{DCD6C9A5-4796-4043-82A6-D635F1152A4E}" type="presParOf" srcId="{6E61FFF2-8C2C-1246-A9DA-EE6723460326}" destId="{F0D0CFA8-10B6-FB47-BDEE-2580D8B00C6F}" srcOrd="3" destOrd="0" presId="urn:microsoft.com/office/officeart/2005/8/layout/hList2"/>
    <dgm:cxn modelId="{5DED6F37-3E0E-AD40-83B5-40AE7E3182C3}" type="presParOf" srcId="{6E61FFF2-8C2C-1246-A9DA-EE6723460326}" destId="{E9E2C5EB-72A2-E14E-83F9-A2F9B53C2F0E}" srcOrd="4" destOrd="0" presId="urn:microsoft.com/office/officeart/2005/8/layout/hList2"/>
    <dgm:cxn modelId="{BD797039-C84E-6B49-9ABD-02E31FC337B4}" type="presParOf" srcId="{E9E2C5EB-72A2-E14E-83F9-A2F9B53C2F0E}" destId="{0DE761FB-E02D-924F-98F8-F0BB4D73A4D7}" srcOrd="0" destOrd="0" presId="urn:microsoft.com/office/officeart/2005/8/layout/hList2"/>
    <dgm:cxn modelId="{79C3775D-F56B-2D44-8FB8-D5C7E70AB64B}" type="presParOf" srcId="{E9E2C5EB-72A2-E14E-83F9-A2F9B53C2F0E}" destId="{A02E9E5D-E493-1F4B-868D-CAD7FC64A3F0}" srcOrd="1" destOrd="0" presId="urn:microsoft.com/office/officeart/2005/8/layout/hList2"/>
    <dgm:cxn modelId="{9378A75D-024A-0945-BB9F-9D2EA12EB29D}" type="presParOf" srcId="{E9E2C5EB-72A2-E14E-83F9-A2F9B53C2F0E}" destId="{555A7B8F-ABF9-CC43-A951-87B58592B72C}"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A623543-B7BE-7C4B-BDBE-A915C8E1056B}"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n-US"/>
        </a:p>
      </dgm:t>
    </dgm:pt>
    <dgm:pt modelId="{69518463-F738-364A-B660-051AD12550FD}">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b="1"/>
            <a:t>Operationally describes </a:t>
          </a:r>
        </a:p>
      </dgm:t>
    </dgm:pt>
    <dgm:pt modelId="{99E262C3-C6B6-D54C-90A0-56A83F990046}" type="parTrans" cxnId="{F8D2E18B-9034-C143-B18C-F7C4BB881043}">
      <dgm:prSet/>
      <dgm:spPr/>
      <dgm:t>
        <a:bodyPr/>
        <a:lstStyle/>
        <a:p>
          <a:endParaRPr lang="en-US"/>
        </a:p>
      </dgm:t>
    </dgm:pt>
    <dgm:pt modelId="{058BC126-67D5-9D4F-ABF2-0DF507DBBA2E}" type="sibTrans" cxnId="{F8D2E18B-9034-C143-B18C-F7C4BB881043}">
      <dgm:prSet/>
      <dgm:spPr/>
      <dgm:t>
        <a:bodyPr/>
        <a:lstStyle/>
        <a:p>
          <a:endParaRPr lang="en-US"/>
        </a:p>
      </dgm:t>
    </dgm:pt>
    <dgm:pt modelId="{095AF3D9-F1C9-2E47-8AF0-A5DBD1AD708D}">
      <dgm:prSet custT="1"/>
      <dgm:spPr/>
      <dgm:t>
        <a:bodyPr/>
        <a:lstStyle/>
        <a:p>
          <a:r>
            <a:rPr lang="en-US" sz="2400" dirty="0"/>
            <a:t>what will occur</a:t>
          </a:r>
        </a:p>
      </dgm:t>
    </dgm:pt>
    <dgm:pt modelId="{ED626FD4-287F-9244-8F1F-27DDDE314492}" type="parTrans" cxnId="{CE2C46D1-C09A-BB49-AC2C-C0D8AE52B484}">
      <dgm:prSet/>
      <dgm:spPr/>
      <dgm:t>
        <a:bodyPr/>
        <a:lstStyle/>
        <a:p>
          <a:endParaRPr lang="en-US"/>
        </a:p>
      </dgm:t>
    </dgm:pt>
    <dgm:pt modelId="{E50AA55A-88A5-AA48-BC7F-E56D4DEA6ED6}" type="sibTrans" cxnId="{CE2C46D1-C09A-BB49-AC2C-C0D8AE52B484}">
      <dgm:prSet/>
      <dgm:spPr/>
      <dgm:t>
        <a:bodyPr/>
        <a:lstStyle/>
        <a:p>
          <a:endParaRPr lang="en-US"/>
        </a:p>
      </dgm:t>
    </dgm:pt>
    <dgm:pt modelId="{89AF7C29-D5F2-6D47-ACD9-82C6CAA23DB7}">
      <dgm:prSet custT="1"/>
      <dgm:spPr/>
      <dgm:t>
        <a:bodyPr/>
        <a:lstStyle/>
        <a:p>
          <a:r>
            <a:rPr lang="en-US" sz="2400"/>
            <a:t>who will be responsible for it</a:t>
          </a:r>
        </a:p>
      </dgm:t>
    </dgm:pt>
    <dgm:pt modelId="{D392D6B9-F3F6-F34C-A452-5C2839C9B1A6}" type="parTrans" cxnId="{BB9CEA9E-DB94-7F47-B3C1-3C1B6227F23B}">
      <dgm:prSet/>
      <dgm:spPr/>
      <dgm:t>
        <a:bodyPr/>
        <a:lstStyle/>
        <a:p>
          <a:endParaRPr lang="en-US"/>
        </a:p>
      </dgm:t>
    </dgm:pt>
    <dgm:pt modelId="{8D1BAB65-4BCC-B840-BEB0-BCF103EA68EB}" type="sibTrans" cxnId="{BB9CEA9E-DB94-7F47-B3C1-3C1B6227F23B}">
      <dgm:prSet/>
      <dgm:spPr/>
      <dgm:t>
        <a:bodyPr/>
        <a:lstStyle/>
        <a:p>
          <a:endParaRPr lang="en-US"/>
        </a:p>
      </dgm:t>
    </dgm:pt>
    <dgm:pt modelId="{B874D4F4-BEB3-6247-B9E1-98E6904FCFC8}">
      <dgm:prSet custT="1"/>
      <dgm:spPr/>
      <dgm:t>
        <a:bodyPr/>
        <a:lstStyle/>
        <a:p>
          <a:r>
            <a:rPr lang="en-US" sz="2400"/>
            <a:t>when, where, and how often it will happen</a:t>
          </a:r>
        </a:p>
      </dgm:t>
    </dgm:pt>
    <dgm:pt modelId="{30A77A80-04E0-E847-B3BD-891AA86395C5}" type="parTrans" cxnId="{44DE9937-397B-D142-A954-53F07A18D9B3}">
      <dgm:prSet/>
      <dgm:spPr/>
      <dgm:t>
        <a:bodyPr/>
        <a:lstStyle/>
        <a:p>
          <a:endParaRPr lang="en-US"/>
        </a:p>
      </dgm:t>
    </dgm:pt>
    <dgm:pt modelId="{D8AB159F-FC70-A848-B1D0-43D5AF5E2CB1}" type="sibTrans" cxnId="{44DE9937-397B-D142-A954-53F07A18D9B3}">
      <dgm:prSet/>
      <dgm:spPr/>
      <dgm:t>
        <a:bodyPr/>
        <a:lstStyle/>
        <a:p>
          <a:endParaRPr lang="en-US"/>
        </a:p>
      </dgm:t>
    </dgm:pt>
    <dgm:pt modelId="{755A2440-03F2-A646-8DB2-A5F9E9EC2710}">
      <dgm:prSet custT="1"/>
      <dgm:spPr/>
      <dgm:t>
        <a:bodyPr/>
        <a:lstStyle/>
        <a:p>
          <a:r>
            <a:rPr lang="en-US" sz="2400"/>
            <a:t>how fidelity will be monitored</a:t>
          </a:r>
        </a:p>
      </dgm:t>
    </dgm:pt>
    <dgm:pt modelId="{67C312B9-8F9C-1C45-A322-822A7F1F8716}" type="parTrans" cxnId="{FB63255C-D87E-9E46-BD42-C5EE24BAA1DB}">
      <dgm:prSet/>
      <dgm:spPr/>
      <dgm:t>
        <a:bodyPr/>
        <a:lstStyle/>
        <a:p>
          <a:endParaRPr lang="en-US"/>
        </a:p>
      </dgm:t>
    </dgm:pt>
    <dgm:pt modelId="{DBAC5B42-FB6B-D44D-868A-5ED90055FD5E}" type="sibTrans" cxnId="{FB63255C-D87E-9E46-BD42-C5EE24BAA1DB}">
      <dgm:prSet/>
      <dgm:spPr/>
      <dgm:t>
        <a:bodyPr/>
        <a:lstStyle/>
        <a:p>
          <a:endParaRPr lang="en-US"/>
        </a:p>
      </dgm:t>
    </dgm:pt>
    <dgm:pt modelId="{79567C77-DEC0-704C-A207-BCE3C2D55C80}">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b="1"/>
            <a:t>Indicates </a:t>
          </a:r>
        </a:p>
      </dgm:t>
    </dgm:pt>
    <dgm:pt modelId="{17D354F6-FCBF-D74D-866D-36C5C6A6C709}" type="parTrans" cxnId="{2CFE97B0-7947-1E4F-A9FF-ACFB8597B3BB}">
      <dgm:prSet/>
      <dgm:spPr/>
      <dgm:t>
        <a:bodyPr/>
        <a:lstStyle/>
        <a:p>
          <a:endParaRPr lang="en-US"/>
        </a:p>
      </dgm:t>
    </dgm:pt>
    <dgm:pt modelId="{76F303BD-5FF3-BA48-837C-5CA7EA893D33}" type="sibTrans" cxnId="{2CFE97B0-7947-1E4F-A9FF-ACFB8597B3BB}">
      <dgm:prSet/>
      <dgm:spPr/>
      <dgm:t>
        <a:bodyPr/>
        <a:lstStyle/>
        <a:p>
          <a:endParaRPr lang="en-US"/>
        </a:p>
      </dgm:t>
    </dgm:pt>
    <dgm:pt modelId="{1F794988-B2FC-4C44-A856-48B84D16F1AE}">
      <dgm:prSet custT="1"/>
      <dgm:spPr/>
      <dgm:t>
        <a:bodyPr/>
        <a:lstStyle/>
        <a:p>
          <a:r>
            <a:rPr lang="en-US" sz="2400" dirty="0"/>
            <a:t>how activities that are done infrequently will be accomplished</a:t>
          </a:r>
        </a:p>
      </dgm:t>
    </dgm:pt>
    <dgm:pt modelId="{EAB5BC93-81D5-064D-A06C-7BA201870127}" type="parTrans" cxnId="{F126246E-57D2-BF42-9883-DD6232925FD3}">
      <dgm:prSet/>
      <dgm:spPr/>
      <dgm:t>
        <a:bodyPr/>
        <a:lstStyle/>
        <a:p>
          <a:endParaRPr lang="en-US"/>
        </a:p>
      </dgm:t>
    </dgm:pt>
    <dgm:pt modelId="{E7045F68-B360-5746-94C6-101F7ECB5724}" type="sibTrans" cxnId="{F126246E-57D2-BF42-9883-DD6232925FD3}">
      <dgm:prSet/>
      <dgm:spPr/>
      <dgm:t>
        <a:bodyPr/>
        <a:lstStyle/>
        <a:p>
          <a:endParaRPr lang="en-US"/>
        </a:p>
      </dgm:t>
    </dgm:pt>
    <dgm:pt modelId="{CAA4C984-D799-B744-ADD3-F7FEFB7127C9}">
      <dgm:prSet custT="1"/>
      <dgm:spPr/>
      <dgm:t>
        <a:bodyPr/>
        <a:lstStyle/>
        <a:p>
          <a:r>
            <a:rPr lang="en-US" sz="2400"/>
            <a:t>sets up a schedule for how regular activities will be done</a:t>
          </a:r>
        </a:p>
      </dgm:t>
    </dgm:pt>
    <dgm:pt modelId="{432799EC-90CE-3146-9B42-88962BF35009}" type="parTrans" cxnId="{B45F1308-8EC7-F64D-BB15-E10495702D49}">
      <dgm:prSet/>
      <dgm:spPr/>
      <dgm:t>
        <a:bodyPr/>
        <a:lstStyle/>
        <a:p>
          <a:endParaRPr lang="en-US"/>
        </a:p>
      </dgm:t>
    </dgm:pt>
    <dgm:pt modelId="{FFC6D2D1-3385-5843-91CF-A9481B1651F4}" type="sibTrans" cxnId="{B45F1308-8EC7-F64D-BB15-E10495702D49}">
      <dgm:prSet/>
      <dgm:spPr/>
      <dgm:t>
        <a:bodyPr/>
        <a:lstStyle/>
        <a:p>
          <a:endParaRPr lang="en-US"/>
        </a:p>
      </dgm:t>
    </dgm:pt>
    <dgm:pt modelId="{DCE2421A-DC21-AB4C-8EB8-ED1DE121CF6F}">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a:t>Establishes a schedule to regularly check  </a:t>
          </a:r>
        </a:p>
      </dgm:t>
    </dgm:pt>
    <dgm:pt modelId="{5930CD0A-C5F7-5C45-AE29-899645CAD98F}" type="parTrans" cxnId="{F87BC975-BC7E-B842-A199-F6BDEB8BA678}">
      <dgm:prSet/>
      <dgm:spPr/>
      <dgm:t>
        <a:bodyPr/>
        <a:lstStyle/>
        <a:p>
          <a:endParaRPr lang="en-US"/>
        </a:p>
      </dgm:t>
    </dgm:pt>
    <dgm:pt modelId="{DA8E2526-9528-3943-8DFE-D615DBF75618}" type="sibTrans" cxnId="{F87BC975-BC7E-B842-A199-F6BDEB8BA678}">
      <dgm:prSet/>
      <dgm:spPr/>
      <dgm:t>
        <a:bodyPr/>
        <a:lstStyle/>
        <a:p>
          <a:endParaRPr lang="en-US"/>
        </a:p>
      </dgm:t>
    </dgm:pt>
    <dgm:pt modelId="{3AAD4DEF-FAC5-D647-AB7F-68D65CA0CC8C}">
      <dgm:prSet custT="1"/>
      <dgm:spPr/>
      <dgm:t>
        <a:bodyPr/>
        <a:lstStyle/>
        <a:p>
          <a:r>
            <a:rPr lang="en-US" sz="2400"/>
            <a:t>if they are doing the plan as intended</a:t>
          </a:r>
        </a:p>
      </dgm:t>
    </dgm:pt>
    <dgm:pt modelId="{C10D8D89-BB39-624E-89EE-A60C7DB93ABA}" type="parTrans" cxnId="{19C7E4CD-0D80-C540-829C-2AD3877ADD8B}">
      <dgm:prSet/>
      <dgm:spPr/>
      <dgm:t>
        <a:bodyPr/>
        <a:lstStyle/>
        <a:p>
          <a:endParaRPr lang="en-US"/>
        </a:p>
      </dgm:t>
    </dgm:pt>
    <dgm:pt modelId="{F806B247-CCAF-F84A-914A-10A405E43978}" type="sibTrans" cxnId="{19C7E4CD-0D80-C540-829C-2AD3877ADD8B}">
      <dgm:prSet/>
      <dgm:spPr/>
      <dgm:t>
        <a:bodyPr/>
        <a:lstStyle/>
        <a:p>
          <a:endParaRPr lang="en-US"/>
        </a:p>
      </dgm:t>
    </dgm:pt>
    <dgm:pt modelId="{11FD6786-88DA-B144-AFB2-99399B43C67C}">
      <dgm:prSet custT="1"/>
      <dgm:spPr/>
      <dgm:t>
        <a:bodyPr/>
        <a:lstStyle/>
        <a:p>
          <a:r>
            <a:rPr lang="en-US" sz="2400"/>
            <a:t>if the desired outcomes are being achieved</a:t>
          </a:r>
        </a:p>
      </dgm:t>
    </dgm:pt>
    <dgm:pt modelId="{862874A5-1B9F-0C43-AA40-7B5868B785F4}" type="parTrans" cxnId="{EB0E2F1C-F32A-D14F-9E0C-3A25C4696BC4}">
      <dgm:prSet/>
      <dgm:spPr/>
      <dgm:t>
        <a:bodyPr/>
        <a:lstStyle/>
        <a:p>
          <a:endParaRPr lang="en-US"/>
        </a:p>
      </dgm:t>
    </dgm:pt>
    <dgm:pt modelId="{3AE79761-13B1-9E4A-A775-B20FA127FB4A}" type="sibTrans" cxnId="{EB0E2F1C-F32A-D14F-9E0C-3A25C4696BC4}">
      <dgm:prSet/>
      <dgm:spPr/>
      <dgm:t>
        <a:bodyPr/>
        <a:lstStyle/>
        <a:p>
          <a:endParaRPr lang="en-US"/>
        </a:p>
      </dgm:t>
    </dgm:pt>
    <dgm:pt modelId="{C8E0D6AA-319B-AD4A-94D4-7B2E352467D5}" type="pres">
      <dgm:prSet presAssocID="{2A623543-B7BE-7C4B-BDBE-A915C8E1056B}" presName="Name0" presStyleCnt="0">
        <dgm:presLayoutVars>
          <dgm:dir/>
          <dgm:animLvl val="lvl"/>
          <dgm:resizeHandles val="exact"/>
        </dgm:presLayoutVars>
      </dgm:prSet>
      <dgm:spPr/>
    </dgm:pt>
    <dgm:pt modelId="{A2703B11-E6F3-1849-A2B3-B07C7B70C2EC}" type="pres">
      <dgm:prSet presAssocID="{69518463-F738-364A-B660-051AD12550FD}" presName="linNode" presStyleCnt="0"/>
      <dgm:spPr/>
    </dgm:pt>
    <dgm:pt modelId="{5EFC80B4-5CA6-1E42-9469-056B689D0764}" type="pres">
      <dgm:prSet presAssocID="{69518463-F738-364A-B660-051AD12550FD}" presName="parentText" presStyleLbl="node1" presStyleIdx="0" presStyleCnt="3" custScaleX="59033" custLinFactNeighborX="-11264" custLinFactNeighborY="-2698">
        <dgm:presLayoutVars>
          <dgm:chMax val="1"/>
          <dgm:bulletEnabled val="1"/>
        </dgm:presLayoutVars>
      </dgm:prSet>
      <dgm:spPr/>
    </dgm:pt>
    <dgm:pt modelId="{5010A565-2D76-9F4D-85E1-8303492465EE}" type="pres">
      <dgm:prSet presAssocID="{69518463-F738-364A-B660-051AD12550FD}" presName="descendantText" presStyleLbl="alignAccFollowNode1" presStyleIdx="0" presStyleCnt="3" custScaleX="117266" custScaleY="115982" custLinFactNeighborX="-7792" custLinFactNeighborY="-3208">
        <dgm:presLayoutVars>
          <dgm:bulletEnabled val="1"/>
        </dgm:presLayoutVars>
      </dgm:prSet>
      <dgm:spPr/>
    </dgm:pt>
    <dgm:pt modelId="{A6B163E3-2D75-724D-8E3F-796B54DAB3EE}" type="pres">
      <dgm:prSet presAssocID="{058BC126-67D5-9D4F-ABF2-0DF507DBBA2E}" presName="sp" presStyleCnt="0"/>
      <dgm:spPr/>
    </dgm:pt>
    <dgm:pt modelId="{09A01E64-C3C2-8B41-8481-E325D6F97941}" type="pres">
      <dgm:prSet presAssocID="{79567C77-DEC0-704C-A207-BCE3C2D55C80}" presName="linNode" presStyleCnt="0"/>
      <dgm:spPr/>
    </dgm:pt>
    <dgm:pt modelId="{20862608-453C-D94D-A9F0-4FE90364B11C}" type="pres">
      <dgm:prSet presAssocID="{79567C77-DEC0-704C-A207-BCE3C2D55C80}" presName="parentText" presStyleLbl="node1" presStyleIdx="1" presStyleCnt="3" custScaleX="59033" custLinFactNeighborX="-11264" custLinFactNeighborY="-2698">
        <dgm:presLayoutVars>
          <dgm:chMax val="1"/>
          <dgm:bulletEnabled val="1"/>
        </dgm:presLayoutVars>
      </dgm:prSet>
      <dgm:spPr/>
    </dgm:pt>
    <dgm:pt modelId="{2D613546-5BB3-AD43-809A-179B2DCEF65D}" type="pres">
      <dgm:prSet presAssocID="{79567C77-DEC0-704C-A207-BCE3C2D55C80}" presName="descendantText" presStyleLbl="alignAccFollowNode1" presStyleIdx="1" presStyleCnt="3" custScaleX="117266" custScaleY="115982" custLinFactNeighborX="-7792" custLinFactNeighborY="-3208">
        <dgm:presLayoutVars>
          <dgm:bulletEnabled val="1"/>
        </dgm:presLayoutVars>
      </dgm:prSet>
      <dgm:spPr/>
    </dgm:pt>
    <dgm:pt modelId="{8676469B-87CC-CA44-89A6-077DE5080557}" type="pres">
      <dgm:prSet presAssocID="{76F303BD-5FF3-BA48-837C-5CA7EA893D33}" presName="sp" presStyleCnt="0"/>
      <dgm:spPr/>
    </dgm:pt>
    <dgm:pt modelId="{28B931B4-AB67-E34A-8DD7-D6CF1E7C36A0}" type="pres">
      <dgm:prSet presAssocID="{DCE2421A-DC21-AB4C-8EB8-ED1DE121CF6F}" presName="linNode" presStyleCnt="0"/>
      <dgm:spPr/>
    </dgm:pt>
    <dgm:pt modelId="{AAC18F6A-C382-524E-8DDC-CD9A6AA0965A}" type="pres">
      <dgm:prSet presAssocID="{DCE2421A-DC21-AB4C-8EB8-ED1DE121CF6F}" presName="parentText" presStyleLbl="node1" presStyleIdx="2" presStyleCnt="3" custScaleX="59033" custLinFactNeighborX="-11264" custLinFactNeighborY="-2698">
        <dgm:presLayoutVars>
          <dgm:chMax val="1"/>
          <dgm:bulletEnabled val="1"/>
        </dgm:presLayoutVars>
      </dgm:prSet>
      <dgm:spPr/>
    </dgm:pt>
    <dgm:pt modelId="{910EFE77-21BC-E84B-A2A3-B0BBA03C2B70}" type="pres">
      <dgm:prSet presAssocID="{DCE2421A-DC21-AB4C-8EB8-ED1DE121CF6F}" presName="descendantText" presStyleLbl="alignAccFollowNode1" presStyleIdx="2" presStyleCnt="3" custScaleX="117266" custScaleY="115982" custLinFactNeighborX="-7792" custLinFactNeighborY="-3208">
        <dgm:presLayoutVars>
          <dgm:bulletEnabled val="1"/>
        </dgm:presLayoutVars>
      </dgm:prSet>
      <dgm:spPr/>
    </dgm:pt>
  </dgm:ptLst>
  <dgm:cxnLst>
    <dgm:cxn modelId="{4044CC05-7C8F-A34A-A789-B11FE3502CFA}" type="presOf" srcId="{1F794988-B2FC-4C44-A856-48B84D16F1AE}" destId="{2D613546-5BB3-AD43-809A-179B2DCEF65D}" srcOrd="0" destOrd="0" presId="urn:microsoft.com/office/officeart/2005/8/layout/vList5"/>
    <dgm:cxn modelId="{B45F1308-8EC7-F64D-BB15-E10495702D49}" srcId="{79567C77-DEC0-704C-A207-BCE3C2D55C80}" destId="{CAA4C984-D799-B744-ADD3-F7FEFB7127C9}" srcOrd="1" destOrd="0" parTransId="{432799EC-90CE-3146-9B42-88962BF35009}" sibTransId="{FFC6D2D1-3385-5843-91CF-A9481B1651F4}"/>
    <dgm:cxn modelId="{EB0E2F1C-F32A-D14F-9E0C-3A25C4696BC4}" srcId="{DCE2421A-DC21-AB4C-8EB8-ED1DE121CF6F}" destId="{11FD6786-88DA-B144-AFB2-99399B43C67C}" srcOrd="1" destOrd="0" parTransId="{862874A5-1B9F-0C43-AA40-7B5868B785F4}" sibTransId="{3AE79761-13B1-9E4A-A775-B20FA127FB4A}"/>
    <dgm:cxn modelId="{44DE9937-397B-D142-A954-53F07A18D9B3}" srcId="{69518463-F738-364A-B660-051AD12550FD}" destId="{B874D4F4-BEB3-6247-B9E1-98E6904FCFC8}" srcOrd="2" destOrd="0" parTransId="{30A77A80-04E0-E847-B3BD-891AA86395C5}" sibTransId="{D8AB159F-FC70-A848-B1D0-43D5AF5E2CB1}"/>
    <dgm:cxn modelId="{657C9441-F692-D044-8768-A12638E9E961}" type="presOf" srcId="{CAA4C984-D799-B744-ADD3-F7FEFB7127C9}" destId="{2D613546-5BB3-AD43-809A-179B2DCEF65D}" srcOrd="0" destOrd="1" presId="urn:microsoft.com/office/officeart/2005/8/layout/vList5"/>
    <dgm:cxn modelId="{B5D76844-63AD-5D4E-B58A-8BDF0C71265E}" type="presOf" srcId="{2A623543-B7BE-7C4B-BDBE-A915C8E1056B}" destId="{C8E0D6AA-319B-AD4A-94D4-7B2E352467D5}" srcOrd="0" destOrd="0" presId="urn:microsoft.com/office/officeart/2005/8/layout/vList5"/>
    <dgm:cxn modelId="{CEF5C251-C230-F149-96FA-705C090BE8FD}" type="presOf" srcId="{B874D4F4-BEB3-6247-B9E1-98E6904FCFC8}" destId="{5010A565-2D76-9F4D-85E1-8303492465EE}" srcOrd="0" destOrd="2" presId="urn:microsoft.com/office/officeart/2005/8/layout/vList5"/>
    <dgm:cxn modelId="{CC04E852-AFC5-7F43-9244-33689DA8BD77}" type="presOf" srcId="{3AAD4DEF-FAC5-D647-AB7F-68D65CA0CC8C}" destId="{910EFE77-21BC-E84B-A2A3-B0BBA03C2B70}" srcOrd="0" destOrd="0" presId="urn:microsoft.com/office/officeart/2005/8/layout/vList5"/>
    <dgm:cxn modelId="{42406356-65A4-5242-849E-8885FDF24A24}" type="presOf" srcId="{11FD6786-88DA-B144-AFB2-99399B43C67C}" destId="{910EFE77-21BC-E84B-A2A3-B0BBA03C2B70}" srcOrd="0" destOrd="1" presId="urn:microsoft.com/office/officeart/2005/8/layout/vList5"/>
    <dgm:cxn modelId="{FB63255C-D87E-9E46-BD42-C5EE24BAA1DB}" srcId="{69518463-F738-364A-B660-051AD12550FD}" destId="{755A2440-03F2-A646-8DB2-A5F9E9EC2710}" srcOrd="3" destOrd="0" parTransId="{67C312B9-8F9C-1C45-A322-822A7F1F8716}" sibTransId="{DBAC5B42-FB6B-D44D-868A-5ED90055FD5E}"/>
    <dgm:cxn modelId="{F126246E-57D2-BF42-9883-DD6232925FD3}" srcId="{79567C77-DEC0-704C-A207-BCE3C2D55C80}" destId="{1F794988-B2FC-4C44-A856-48B84D16F1AE}" srcOrd="0" destOrd="0" parTransId="{EAB5BC93-81D5-064D-A06C-7BA201870127}" sibTransId="{E7045F68-B360-5746-94C6-101F7ECB5724}"/>
    <dgm:cxn modelId="{F87BC975-BC7E-B842-A199-F6BDEB8BA678}" srcId="{2A623543-B7BE-7C4B-BDBE-A915C8E1056B}" destId="{DCE2421A-DC21-AB4C-8EB8-ED1DE121CF6F}" srcOrd="2" destOrd="0" parTransId="{5930CD0A-C5F7-5C45-AE29-899645CAD98F}" sibTransId="{DA8E2526-9528-3943-8DFE-D615DBF75618}"/>
    <dgm:cxn modelId="{08F9DE7A-C31B-564F-B02F-8DF699FA4678}" type="presOf" srcId="{69518463-F738-364A-B660-051AD12550FD}" destId="{5EFC80B4-5CA6-1E42-9469-056B689D0764}" srcOrd="0" destOrd="0" presId="urn:microsoft.com/office/officeart/2005/8/layout/vList5"/>
    <dgm:cxn modelId="{F8D2E18B-9034-C143-B18C-F7C4BB881043}" srcId="{2A623543-B7BE-7C4B-BDBE-A915C8E1056B}" destId="{69518463-F738-364A-B660-051AD12550FD}" srcOrd="0" destOrd="0" parTransId="{99E262C3-C6B6-D54C-90A0-56A83F990046}" sibTransId="{058BC126-67D5-9D4F-ABF2-0DF507DBBA2E}"/>
    <dgm:cxn modelId="{D5CEA097-3014-1848-A5AC-4DF74F5B0C5C}" type="presOf" srcId="{89AF7C29-D5F2-6D47-ACD9-82C6CAA23DB7}" destId="{5010A565-2D76-9F4D-85E1-8303492465EE}" srcOrd="0" destOrd="1" presId="urn:microsoft.com/office/officeart/2005/8/layout/vList5"/>
    <dgm:cxn modelId="{BB9CEA9E-DB94-7F47-B3C1-3C1B6227F23B}" srcId="{69518463-F738-364A-B660-051AD12550FD}" destId="{89AF7C29-D5F2-6D47-ACD9-82C6CAA23DB7}" srcOrd="1" destOrd="0" parTransId="{D392D6B9-F3F6-F34C-A452-5C2839C9B1A6}" sibTransId="{8D1BAB65-4BCC-B840-BEB0-BCF103EA68EB}"/>
    <dgm:cxn modelId="{2CFE97B0-7947-1E4F-A9FF-ACFB8597B3BB}" srcId="{2A623543-B7BE-7C4B-BDBE-A915C8E1056B}" destId="{79567C77-DEC0-704C-A207-BCE3C2D55C80}" srcOrd="1" destOrd="0" parTransId="{17D354F6-FCBF-D74D-866D-36C5C6A6C709}" sibTransId="{76F303BD-5FF3-BA48-837C-5CA7EA893D33}"/>
    <dgm:cxn modelId="{73CD74B2-7774-9E45-9619-877A7A4155B5}" type="presOf" srcId="{DCE2421A-DC21-AB4C-8EB8-ED1DE121CF6F}" destId="{AAC18F6A-C382-524E-8DDC-CD9A6AA0965A}" srcOrd="0" destOrd="0" presId="urn:microsoft.com/office/officeart/2005/8/layout/vList5"/>
    <dgm:cxn modelId="{6006AFB7-8989-D646-AACC-ABC6F636A8C7}" type="presOf" srcId="{095AF3D9-F1C9-2E47-8AF0-A5DBD1AD708D}" destId="{5010A565-2D76-9F4D-85E1-8303492465EE}" srcOrd="0" destOrd="0" presId="urn:microsoft.com/office/officeart/2005/8/layout/vList5"/>
    <dgm:cxn modelId="{421FBBC7-2B86-2344-A763-AEE1B1E591AF}" type="presOf" srcId="{755A2440-03F2-A646-8DB2-A5F9E9EC2710}" destId="{5010A565-2D76-9F4D-85E1-8303492465EE}" srcOrd="0" destOrd="3" presId="urn:microsoft.com/office/officeart/2005/8/layout/vList5"/>
    <dgm:cxn modelId="{19C7E4CD-0D80-C540-829C-2AD3877ADD8B}" srcId="{DCE2421A-DC21-AB4C-8EB8-ED1DE121CF6F}" destId="{3AAD4DEF-FAC5-D647-AB7F-68D65CA0CC8C}" srcOrd="0" destOrd="0" parTransId="{C10D8D89-BB39-624E-89EE-A60C7DB93ABA}" sibTransId="{F806B247-CCAF-F84A-914A-10A405E43978}"/>
    <dgm:cxn modelId="{CE2C46D1-C09A-BB49-AC2C-C0D8AE52B484}" srcId="{69518463-F738-364A-B660-051AD12550FD}" destId="{095AF3D9-F1C9-2E47-8AF0-A5DBD1AD708D}" srcOrd="0" destOrd="0" parTransId="{ED626FD4-287F-9244-8F1F-27DDDE314492}" sibTransId="{E50AA55A-88A5-AA48-BC7F-E56D4DEA6ED6}"/>
    <dgm:cxn modelId="{17816BF3-41C2-1145-BFFC-730D7B0E312F}" type="presOf" srcId="{79567C77-DEC0-704C-A207-BCE3C2D55C80}" destId="{20862608-453C-D94D-A9F0-4FE90364B11C}" srcOrd="0" destOrd="0" presId="urn:microsoft.com/office/officeart/2005/8/layout/vList5"/>
    <dgm:cxn modelId="{BC93CA2D-BC1A-E140-B156-2E86D8A33613}" type="presParOf" srcId="{C8E0D6AA-319B-AD4A-94D4-7B2E352467D5}" destId="{A2703B11-E6F3-1849-A2B3-B07C7B70C2EC}" srcOrd="0" destOrd="0" presId="urn:microsoft.com/office/officeart/2005/8/layout/vList5"/>
    <dgm:cxn modelId="{BF0FF8FE-E7BC-844F-874D-DBAA69FAD9B0}" type="presParOf" srcId="{A2703B11-E6F3-1849-A2B3-B07C7B70C2EC}" destId="{5EFC80B4-5CA6-1E42-9469-056B689D0764}" srcOrd="0" destOrd="0" presId="urn:microsoft.com/office/officeart/2005/8/layout/vList5"/>
    <dgm:cxn modelId="{6456D9B1-188E-6349-8CC9-A226D8C8F421}" type="presParOf" srcId="{A2703B11-E6F3-1849-A2B3-B07C7B70C2EC}" destId="{5010A565-2D76-9F4D-85E1-8303492465EE}" srcOrd="1" destOrd="0" presId="urn:microsoft.com/office/officeart/2005/8/layout/vList5"/>
    <dgm:cxn modelId="{4E3A20D9-E220-814C-94B9-A7ABFF7EA552}" type="presParOf" srcId="{C8E0D6AA-319B-AD4A-94D4-7B2E352467D5}" destId="{A6B163E3-2D75-724D-8E3F-796B54DAB3EE}" srcOrd="1" destOrd="0" presId="urn:microsoft.com/office/officeart/2005/8/layout/vList5"/>
    <dgm:cxn modelId="{2FE6495D-5D0F-D042-A01B-541CD09E9623}" type="presParOf" srcId="{C8E0D6AA-319B-AD4A-94D4-7B2E352467D5}" destId="{09A01E64-C3C2-8B41-8481-E325D6F97941}" srcOrd="2" destOrd="0" presId="urn:microsoft.com/office/officeart/2005/8/layout/vList5"/>
    <dgm:cxn modelId="{97E53F12-1FFF-6248-9679-EC7B0404C543}" type="presParOf" srcId="{09A01E64-C3C2-8B41-8481-E325D6F97941}" destId="{20862608-453C-D94D-A9F0-4FE90364B11C}" srcOrd="0" destOrd="0" presId="urn:microsoft.com/office/officeart/2005/8/layout/vList5"/>
    <dgm:cxn modelId="{0EABF9CE-5BC0-7344-B360-1A6F6651CF27}" type="presParOf" srcId="{09A01E64-C3C2-8B41-8481-E325D6F97941}" destId="{2D613546-5BB3-AD43-809A-179B2DCEF65D}" srcOrd="1" destOrd="0" presId="urn:microsoft.com/office/officeart/2005/8/layout/vList5"/>
    <dgm:cxn modelId="{E762AD8F-24EB-7240-A27E-0C8E80BFE9DB}" type="presParOf" srcId="{C8E0D6AA-319B-AD4A-94D4-7B2E352467D5}" destId="{8676469B-87CC-CA44-89A6-077DE5080557}" srcOrd="3" destOrd="0" presId="urn:microsoft.com/office/officeart/2005/8/layout/vList5"/>
    <dgm:cxn modelId="{7DFAE722-ED70-2E4B-A751-C052B494738F}" type="presParOf" srcId="{C8E0D6AA-319B-AD4A-94D4-7B2E352467D5}" destId="{28B931B4-AB67-E34A-8DD7-D6CF1E7C36A0}" srcOrd="4" destOrd="0" presId="urn:microsoft.com/office/officeart/2005/8/layout/vList5"/>
    <dgm:cxn modelId="{E2035368-6197-4346-A662-5C47A82491E3}" type="presParOf" srcId="{28B931B4-AB67-E34A-8DD7-D6CF1E7C36A0}" destId="{AAC18F6A-C382-524E-8DDC-CD9A6AA0965A}" srcOrd="0" destOrd="0" presId="urn:microsoft.com/office/officeart/2005/8/layout/vList5"/>
    <dgm:cxn modelId="{80210CDD-2218-0B49-A3DC-F9EEB2A43592}" type="presParOf" srcId="{28B931B4-AB67-E34A-8DD7-D6CF1E7C36A0}" destId="{910EFE77-21BC-E84B-A2A3-B0BBA03C2B7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noFill/>
        <a:ln w="69850">
          <a:noFill/>
        </a:ln>
      </dgm:spPr>
      <dgm:t>
        <a:bodyPr/>
        <a:lstStyle/>
        <a:p>
          <a:endParaRPr lang="en-US" sz="2000" dirty="0"/>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noFill/>
      </dgm:spPr>
      <dgm:t>
        <a:bodyPr/>
        <a:lstStyle/>
        <a:p>
          <a:endParaRPr lang="en-US" sz="2000"/>
        </a:p>
      </dgm:t>
    </dgm:pt>
    <dgm:pt modelId="{D71504F2-E4C0-FD44-84B9-D4A807F8D181}">
      <dgm:prSet custT="1"/>
      <dgm:spPr>
        <a:noFill/>
        <a:ln w="63500">
          <a:noFill/>
        </a:ln>
      </dgm:spPr>
      <dgm:t>
        <a:bodyPr/>
        <a:lstStyle/>
        <a:p>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noFill/>
      </dgm:spPr>
      <dgm:t>
        <a:bodyPr/>
        <a:lstStyle/>
        <a:p>
          <a:endParaRPr lang="en-US" sz="2000"/>
        </a:p>
      </dgm:t>
    </dgm:pt>
    <dgm:pt modelId="{30D86028-84BB-CA46-B10D-BB3379E62E6C}">
      <dgm:prSet custT="1"/>
      <dgm:spPr>
        <a:ln w="69850">
          <a:noFill/>
        </a:ln>
      </dgm:spPr>
      <dgm:t>
        <a:bodyPr/>
        <a:lstStyle/>
        <a:p>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no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no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w="12700"/>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a:ln w="12700"/>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a:ln w="12700"/>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
      </dgm:spPr>
      <dgm:t>
        <a:bodyPr/>
        <a:lstStyle/>
        <a:p>
          <a:r>
            <a:rPr lang="en-US" sz="2000" dirty="0">
              <a:solidFill>
                <a:srgbClr val="061DB2"/>
              </a:solidFill>
            </a:rPr>
            <a:t>Define and Teach Positive Expectations</a:t>
          </a: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w="12700"/>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a:ln w="12700"/>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a:ln w="12700"/>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a:ln w="12700"/>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a:ln w="12700"/>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a:ln w="12700"/>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a:ln w="12700"/>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a:ln w="12700"/>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01729868-7DD8-CD4C-9829-99D17DE00F26}" type="presOf" srcId="{1D29EA89-A3B5-D541-AE95-20AF49B9214F}" destId="{27DD881C-DE8B-2A43-9DBC-56E8EAE4CEE2}" srcOrd="0"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811BB570-0FA8-E146-94AE-236E842AF7C6}" type="presOf" srcId="{83C2A4BD-6F19-6740-AA7A-0C8E343B6A1F}" destId="{2482F2C1-9B6B-B440-9E57-5469DDEDFDD7}" srcOrd="1"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400" dirty="0"/>
            <a:t>Engage in purposeful communication with students and families</a:t>
          </a:r>
        </a:p>
      </dgm:t>
    </dgm:pt>
    <dgm:pt modelId="{BE2F2816-6A7E-C845-B13F-017307664388}" type="parTrans" cxnId="{F197F3FD-CCFE-BD4F-9D5E-C926048FF5E0}">
      <dgm:prSet/>
      <dgm:spPr/>
      <dgm:t>
        <a:bodyPr/>
        <a:lstStyle/>
        <a:p>
          <a:endParaRPr lang="en-US" sz="2400"/>
        </a:p>
      </dgm:t>
    </dgm:pt>
    <dgm:pt modelId="{A4E09E6C-DA8A-5B49-89CB-B5C541304E63}" type="sibTrans" cxnId="{F197F3FD-CCFE-BD4F-9D5E-C926048FF5E0}">
      <dgm:prSet/>
      <dgm:spPr/>
      <dgm:t>
        <a:bodyPr/>
        <a:lstStyle/>
        <a:p>
          <a:endParaRPr lang="en-US" sz="2400"/>
        </a:p>
      </dgm:t>
    </dgm:pt>
    <dgm:pt modelId="{B4375E8D-66FF-5F47-8040-DE8B8D421EB3}">
      <dgm:prSet phldrT="[Text]" custT="1"/>
      <dgm:spPr>
        <a:ln>
          <a:noFill/>
        </a:ln>
      </dgm:spPr>
      <dgm:t>
        <a:bodyPr/>
        <a:lstStyle/>
        <a:p>
          <a:r>
            <a:rPr lang="en-US" sz="2400" dirty="0"/>
            <a:t>Build in regular opportunities for positive connection throughout the year</a:t>
          </a:r>
        </a:p>
      </dgm:t>
    </dgm:pt>
    <dgm:pt modelId="{DD2D78A0-9BB9-F343-A58D-C446394EB2BE}" type="parTrans" cxnId="{5B9595EF-CBEA-4D4D-8757-B05BAF1977FF}">
      <dgm:prSet/>
      <dgm:spPr/>
      <dgm:t>
        <a:bodyPr/>
        <a:lstStyle/>
        <a:p>
          <a:endParaRPr lang="en-US" sz="2400"/>
        </a:p>
      </dgm:t>
    </dgm:pt>
    <dgm:pt modelId="{5557B4F6-7158-2D4A-83CD-152558AFA2B5}" type="sibTrans" cxnId="{5B9595EF-CBEA-4D4D-8757-B05BAF1977FF}">
      <dgm:prSet/>
      <dgm:spPr/>
      <dgm:t>
        <a:bodyPr/>
        <a:lstStyle/>
        <a:p>
          <a:endParaRPr lang="en-US" sz="2400"/>
        </a:p>
      </dgm:t>
    </dgm:pt>
    <dgm:pt modelId="{1D29EA89-A3B5-D541-AE95-20AF49B9214F}">
      <dgm:prSet phldrT="[Text]" custT="1"/>
      <dgm:spPr>
        <a:ln>
          <a:noFill/>
        </a:ln>
      </dgm:spPr>
      <dgm:t>
        <a:bodyPr/>
        <a:lstStyle/>
        <a:p>
          <a:r>
            <a:rPr lang="en-US" sz="2400" dirty="0"/>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2400"/>
        </a:p>
      </dgm:t>
    </dgm:pt>
    <dgm:pt modelId="{F1665E09-3C8E-5F4A-8219-FFFFCE2D0899}" type="sibTrans" cxnId="{31EDCADE-7F2C-694D-85C9-0CB014B6513F}">
      <dgm:prSet/>
      <dgm:spPr/>
      <dgm:t>
        <a:bodyPr/>
        <a:lstStyle/>
        <a:p>
          <a:endParaRPr lang="en-US" sz="2400"/>
        </a:p>
      </dgm:t>
    </dgm:pt>
    <dgm:pt modelId="{94F588E4-2B23-3141-9E6D-B8F2403AF250}">
      <dgm:prSet custT="1"/>
      <dgm:spPr>
        <a:ln>
          <a:noFill/>
        </a:ln>
      </dgm:spPr>
      <dgm:t>
        <a:bodyPr/>
        <a:lstStyle/>
        <a:p>
          <a:r>
            <a:rPr lang="en-US" sz="2400" dirty="0"/>
            <a:t>Authentically engage families as partners in learning</a:t>
          </a:r>
        </a:p>
      </dgm:t>
    </dgm:pt>
    <dgm:pt modelId="{F36598E4-D079-8744-87C0-B092B693544F}" type="parTrans" cxnId="{3C6D65D4-13D5-C248-B48C-C67E2BE21E90}">
      <dgm:prSet/>
      <dgm:spPr/>
      <dgm:t>
        <a:bodyPr/>
        <a:lstStyle/>
        <a:p>
          <a:endParaRPr lang="en-US" sz="2400"/>
        </a:p>
      </dgm:t>
    </dgm:pt>
    <dgm:pt modelId="{B114FC8B-52B1-914B-BBCE-5B516F70C9D6}" type="sibTrans" cxnId="{3C6D65D4-13D5-C248-B48C-C67E2BE21E90}">
      <dgm:prSet/>
      <dgm:spPr/>
      <dgm:t>
        <a:bodyPr/>
        <a:lstStyle/>
        <a:p>
          <a:endParaRPr lang="en-US" sz="2400"/>
        </a:p>
      </dgm:t>
    </dgm:pt>
    <dgm:pt modelId="{D887F497-66BA-954F-850D-D36CB2BB51C8}">
      <dgm:prSet custT="1"/>
      <dgm:spPr>
        <a:ln>
          <a:noFill/>
        </a:ln>
      </dgm:spPr>
      <dgm:t>
        <a:bodyPr/>
        <a:lstStyle/>
        <a:p>
          <a:r>
            <a:rPr lang="en-US" sz="2400" dirty="0"/>
            <a:t>Validate and affirm personal and cultural learning histories</a:t>
          </a:r>
        </a:p>
      </dgm:t>
    </dgm:pt>
    <dgm:pt modelId="{FC36B30A-F86C-554A-9DE3-E5E56B49732A}" type="parTrans" cxnId="{6AFB3B6B-30F2-ED46-9F28-ED351EC7059C}">
      <dgm:prSet/>
      <dgm:spPr/>
      <dgm:t>
        <a:bodyPr/>
        <a:lstStyle/>
        <a:p>
          <a:endParaRPr lang="en-US" sz="2400"/>
        </a:p>
      </dgm:t>
    </dgm:pt>
    <dgm:pt modelId="{BDB7B253-9661-644F-B98A-5FC1D28C1876}" type="sibTrans" cxnId="{6AFB3B6B-30F2-ED46-9F28-ED351EC7059C}">
      <dgm:prSet/>
      <dgm:spPr/>
      <dgm:t>
        <a:bodyPr/>
        <a:lstStyle/>
        <a:p>
          <a:endParaRPr lang="en-US" sz="2400"/>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2200" b="1">
              <a:latin typeface="+mn-lt"/>
            </a:rPr>
            <a:t>Define</a:t>
          </a:r>
          <a:endParaRPr lang="en-US" sz="2200" b="1" dirty="0">
            <a:latin typeface="+mn-lt"/>
          </a:endParaRPr>
        </a:p>
      </dgm:t>
    </dgm:pt>
    <dgm:pt modelId="{B594852D-1BD0-264B-A3C8-A203A63C6E41}" type="parTrans" cxnId="{26AC7920-62B3-0B40-B725-66222A224B24}">
      <dgm:prSet/>
      <dgm:spPr/>
      <dgm:t>
        <a:bodyPr/>
        <a:lstStyle/>
        <a:p>
          <a:endParaRPr lang="en-US" sz="2200" b="1"/>
        </a:p>
      </dgm:t>
    </dgm:pt>
    <dgm:pt modelId="{8CAF0C80-1805-E745-BB42-1823122BE073}" type="sibTrans" cxnId="{26AC7920-62B3-0B40-B725-66222A224B24}">
      <dgm:prSet custT="1"/>
      <dgm:spPr/>
      <dgm:t>
        <a:bodyPr/>
        <a:lstStyle/>
        <a:p>
          <a:endParaRPr lang="en-US" sz="2200" b="1">
            <a:latin typeface="+mn-lt"/>
          </a:endParaRPr>
        </a:p>
      </dgm:t>
    </dgm:pt>
    <dgm:pt modelId="{005FBD42-56C4-5D48-9C2A-F77CC46FC1D9}">
      <dgm:prSet phldrT="[Text]" custT="1"/>
      <dgm:spPr/>
      <dgm:t>
        <a:bodyPr/>
        <a:lstStyle/>
        <a:p>
          <a:r>
            <a:rPr lang="en-US" sz="2200" b="1">
              <a:latin typeface="+mn-lt"/>
            </a:rPr>
            <a:t>Teach</a:t>
          </a:r>
          <a:endParaRPr lang="en-US" sz="2200" b="1" dirty="0">
            <a:latin typeface="+mn-lt"/>
          </a:endParaRPr>
        </a:p>
      </dgm:t>
    </dgm:pt>
    <dgm:pt modelId="{60938429-D3B9-2041-910A-93AF0D162506}" type="parTrans" cxnId="{ECD2D7BD-3461-0B40-BA58-142F6B046E3B}">
      <dgm:prSet/>
      <dgm:spPr/>
      <dgm:t>
        <a:bodyPr/>
        <a:lstStyle/>
        <a:p>
          <a:endParaRPr lang="en-US" sz="2200" b="1"/>
        </a:p>
      </dgm:t>
    </dgm:pt>
    <dgm:pt modelId="{59CF6471-3DB6-3646-9934-E45E85E76492}" type="sibTrans" cxnId="{ECD2D7BD-3461-0B40-BA58-142F6B046E3B}">
      <dgm:prSet custT="1"/>
      <dgm:spPr/>
      <dgm:t>
        <a:bodyPr/>
        <a:lstStyle/>
        <a:p>
          <a:endParaRPr lang="en-US" sz="2200" b="1">
            <a:latin typeface="+mn-lt"/>
          </a:endParaRPr>
        </a:p>
      </dgm:t>
    </dgm:pt>
    <dgm:pt modelId="{9BECFCF7-B0AF-624C-AD55-2F220A1C2E6F}">
      <dgm:prSet phldrT="[Text]" custT="1"/>
      <dgm:spPr/>
      <dgm:t>
        <a:bodyPr/>
        <a:lstStyle/>
        <a:p>
          <a:r>
            <a:rPr lang="en-US" sz="2200" b="1">
              <a:latin typeface="+mn-lt"/>
            </a:rPr>
            <a:t>Prompt</a:t>
          </a:r>
          <a:endParaRPr lang="en-US" sz="2200" b="1" dirty="0">
            <a:latin typeface="+mn-lt"/>
          </a:endParaRPr>
        </a:p>
      </dgm:t>
    </dgm:pt>
    <dgm:pt modelId="{A273BF1E-EFE8-EB45-BFB3-83AF3FA0E108}" type="parTrans" cxnId="{EE3AF701-625F-8845-BA6B-4E3C20EC0210}">
      <dgm:prSet/>
      <dgm:spPr/>
      <dgm:t>
        <a:bodyPr/>
        <a:lstStyle/>
        <a:p>
          <a:endParaRPr lang="en-US" sz="2200" b="1"/>
        </a:p>
      </dgm:t>
    </dgm:pt>
    <dgm:pt modelId="{8EE59149-ADE7-6A4E-937E-8C3739A22D03}" type="sibTrans" cxnId="{EE3AF701-625F-8845-BA6B-4E3C20EC0210}">
      <dgm:prSet custT="1"/>
      <dgm:spPr/>
      <dgm:t>
        <a:bodyPr/>
        <a:lstStyle/>
        <a:p>
          <a:endParaRPr lang="en-US" sz="2200" b="1">
            <a:latin typeface="+mn-lt"/>
          </a:endParaRPr>
        </a:p>
      </dgm:t>
    </dgm:pt>
    <dgm:pt modelId="{02655792-0024-2D4D-8DB6-10345FCB08FE}">
      <dgm:prSet phldrT="[Text]" custT="1"/>
      <dgm:spPr/>
      <dgm:t>
        <a:bodyPr/>
        <a:lstStyle/>
        <a:p>
          <a:r>
            <a:rPr lang="en-US" sz="2200" b="1">
              <a:latin typeface="+mn-lt"/>
            </a:rPr>
            <a:t>Monitor</a:t>
          </a:r>
          <a:endParaRPr lang="en-US" sz="2200" b="1" dirty="0">
            <a:latin typeface="+mn-lt"/>
          </a:endParaRPr>
        </a:p>
      </dgm:t>
    </dgm:pt>
    <dgm:pt modelId="{E23A8E98-1C44-E44E-AEC7-746238A17F3B}" type="parTrans" cxnId="{36A5AF73-D390-9D4F-B25F-FD58677A3A40}">
      <dgm:prSet/>
      <dgm:spPr/>
      <dgm:t>
        <a:bodyPr/>
        <a:lstStyle/>
        <a:p>
          <a:endParaRPr lang="en-US" sz="2200" b="1"/>
        </a:p>
      </dgm:t>
    </dgm:pt>
    <dgm:pt modelId="{E4966791-D171-AA47-9665-093C0FEE5FB8}" type="sibTrans" cxnId="{36A5AF73-D390-9D4F-B25F-FD58677A3A40}">
      <dgm:prSet custT="1"/>
      <dgm:spPr/>
      <dgm:t>
        <a:bodyPr/>
        <a:lstStyle/>
        <a:p>
          <a:endParaRPr lang="en-US" sz="2200" b="1">
            <a:latin typeface="+mn-lt"/>
          </a:endParaRPr>
        </a:p>
      </dgm:t>
    </dgm:pt>
    <dgm:pt modelId="{DFDF3E90-2D1F-C34A-87A4-D06D7D2CEDCF}">
      <dgm:prSet phldrT="[Text]" custT="1"/>
      <dgm:spPr/>
      <dgm:t>
        <a:bodyPr/>
        <a:lstStyle/>
        <a:p>
          <a:r>
            <a:rPr lang="en-US" sz="2200" b="1">
              <a:latin typeface="+mn-lt"/>
            </a:rPr>
            <a:t>Evaluate</a:t>
          </a:r>
          <a:endParaRPr lang="en-US" sz="2200" b="1" dirty="0">
            <a:latin typeface="+mn-lt"/>
          </a:endParaRPr>
        </a:p>
      </dgm:t>
    </dgm:pt>
    <dgm:pt modelId="{D6C7DEA4-9117-2043-BA96-91953B15A66E}" type="parTrans" cxnId="{F489DBC6-62AB-C64F-B63F-E48FA59D7F1D}">
      <dgm:prSet/>
      <dgm:spPr/>
      <dgm:t>
        <a:bodyPr/>
        <a:lstStyle/>
        <a:p>
          <a:endParaRPr lang="en-US" sz="2200" b="1"/>
        </a:p>
      </dgm:t>
    </dgm:pt>
    <dgm:pt modelId="{2B682932-7FB3-574E-BB1C-DF0D42B208F8}" type="sibTrans" cxnId="{F489DBC6-62AB-C64F-B63F-E48FA59D7F1D}">
      <dgm:prSet custT="1"/>
      <dgm:spPr/>
      <dgm:t>
        <a:bodyPr/>
        <a:lstStyle/>
        <a:p>
          <a:endParaRPr lang="en-US" sz="2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440AAA1D-2C04-D046-99D0-1D8382F3AB3A}" type="presOf" srcId="{1EE3A59C-9947-2648-83ED-FD8F299EE75B}" destId="{C6894729-255A-594D-B187-0404005DEF2E}"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97FBBA3D-57A6-8F47-92F3-CEE9B11DF994}" srcId="{BEC1BD67-267D-7149-A6FD-41A48F3FA042}" destId="{DEC8657B-5ECB-644A-94D2-3CE8BD33EA50}" srcOrd="1" destOrd="0" parTransId="{8AC81B36-732D-6241-AA12-6DC15BF75BD0}" sibTransId="{B7D8A7D3-41D3-AB45-A2D5-1E6536D72093}"/>
    <dgm:cxn modelId="{220A9F62-DB78-4A49-80D5-F232093CAC27}" type="presOf" srcId="{B251CD43-8973-2146-A4B8-3428C5925E6E}" destId="{57A3D730-8D78-9740-990D-EE2E46F794B0}"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8F0A54DD-341A-9944-A1B6-3A03E9912DC8}" type="presOf" srcId="{07F576C4-90D3-CA42-A993-BE49890DBB9B}" destId="{833B9B6E-2822-414E-BDFA-F8B22FD00CF4}" srcOrd="0" destOrd="0" presId="urn:microsoft.com/office/officeart/2008/layout/VerticalCurvedList"/>
    <dgm:cxn modelId="{6C837BE2-4592-DC44-B05D-727B2960D3D1}" type="presOf" srcId="{0A1B8E87-C9BF-A04D-A3EF-BAACA78A2E22}" destId="{471C9BB3-B72E-1249-B619-0BC1E8C034C2}" srcOrd="0" destOrd="0" presId="urn:microsoft.com/office/officeart/2008/layout/VerticalCurvedList"/>
    <dgm:cxn modelId="{265201ED-7336-754B-8423-0B1F38FF98E6}" type="presOf" srcId="{DEC8657B-5ECB-644A-94D2-3CE8BD33EA50}" destId="{9A341196-1198-C84E-8851-0A299C16918A}"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FDF1DE51-17B7-4B42-BBDC-97E3AEA59D14}" type="presParOf" srcId="{94FAA00D-03D0-BF4E-B300-A932F7B90A2D}" destId="{867173C3-F7C0-E645-A012-94FB1EBB70AD}" srcOrd="0" destOrd="0" presId="urn:microsoft.com/office/officeart/2008/layout/VerticalCurvedList"/>
    <dgm:cxn modelId="{033B8B77-36B1-D348-947A-9FE505B78FDD}" type="presParOf" srcId="{867173C3-F7C0-E645-A012-94FB1EBB70AD}" destId="{228BBC03-54CD-2645-A81F-FBEF4260131C}" srcOrd="0" destOrd="0" presId="urn:microsoft.com/office/officeart/2008/layout/VerticalCurvedList"/>
    <dgm:cxn modelId="{595F0FB0-3728-1B4A-AB47-102BF60C70B0}" type="presParOf" srcId="{867173C3-F7C0-E645-A012-94FB1EBB70AD}" destId="{833B9B6E-2822-414E-BDFA-F8B22FD00CF4}" srcOrd="1" destOrd="0" presId="urn:microsoft.com/office/officeart/2008/layout/VerticalCurvedList"/>
    <dgm:cxn modelId="{198F6E75-B318-D348-97F9-9BB2D9CB3AEF}" type="presParOf" srcId="{867173C3-F7C0-E645-A012-94FB1EBB70AD}" destId="{ED3D5554-46DD-8E40-A101-FC87C18D5518}" srcOrd="2" destOrd="0" presId="urn:microsoft.com/office/officeart/2008/layout/VerticalCurvedList"/>
    <dgm:cxn modelId="{FBF5F98A-F486-5A48-B88E-0D4CAF4C15A4}" type="presParOf" srcId="{867173C3-F7C0-E645-A012-94FB1EBB70AD}" destId="{3A86EB06-286F-474D-82A9-C35E82036519}" srcOrd="3" destOrd="0" presId="urn:microsoft.com/office/officeart/2008/layout/VerticalCurvedList"/>
    <dgm:cxn modelId="{A49CFE6F-BD81-524F-99E7-C170E2C8DDF1}" type="presParOf" srcId="{94FAA00D-03D0-BF4E-B300-A932F7B90A2D}" destId="{C6894729-255A-594D-B187-0404005DEF2E}" srcOrd="1" destOrd="0" presId="urn:microsoft.com/office/officeart/2008/layout/VerticalCurvedList"/>
    <dgm:cxn modelId="{E67D101F-19CF-1040-AA88-D1E9A02B0285}" type="presParOf" srcId="{94FAA00D-03D0-BF4E-B300-A932F7B90A2D}" destId="{84696FFF-4326-B249-9285-6808262180CC}" srcOrd="2" destOrd="0" presId="urn:microsoft.com/office/officeart/2008/layout/VerticalCurvedList"/>
    <dgm:cxn modelId="{CD20BBED-E282-4B42-9B88-B8427C2E84C6}" type="presParOf" srcId="{84696FFF-4326-B249-9285-6808262180CC}" destId="{A2897599-91FA-E445-863A-B990A0B9CBD7}" srcOrd="0" destOrd="0" presId="urn:microsoft.com/office/officeart/2008/layout/VerticalCurvedList"/>
    <dgm:cxn modelId="{44AACD01-A576-8649-B04E-C6CB18AA3CAE}" type="presParOf" srcId="{94FAA00D-03D0-BF4E-B300-A932F7B90A2D}" destId="{9A341196-1198-C84E-8851-0A299C16918A}" srcOrd="3" destOrd="0" presId="urn:microsoft.com/office/officeart/2008/layout/VerticalCurvedList"/>
    <dgm:cxn modelId="{AF092658-4841-1E48-8222-37C523ABDD9E}" type="presParOf" srcId="{94FAA00D-03D0-BF4E-B300-A932F7B90A2D}" destId="{376C9FED-203C-7A40-B9F3-C06790B8ECD6}" srcOrd="4" destOrd="0" presId="urn:microsoft.com/office/officeart/2008/layout/VerticalCurvedList"/>
    <dgm:cxn modelId="{54C88C0E-B6B2-6645-846E-4D18AD2B0989}" type="presParOf" srcId="{376C9FED-203C-7A40-B9F3-C06790B8ECD6}" destId="{443D36C9-CDD4-EA4C-A9BB-801DD749FFB5}" srcOrd="0" destOrd="0" presId="urn:microsoft.com/office/officeart/2008/layout/VerticalCurvedList"/>
    <dgm:cxn modelId="{761DFA6D-C92D-5F47-A569-0ADBF1E6A625}" type="presParOf" srcId="{94FAA00D-03D0-BF4E-B300-A932F7B90A2D}" destId="{57A3D730-8D78-9740-990D-EE2E46F794B0}" srcOrd="5" destOrd="0" presId="urn:microsoft.com/office/officeart/2008/layout/VerticalCurvedList"/>
    <dgm:cxn modelId="{2BA8ABE9-9B4E-E946-9DB3-F15CEA6782DC}" type="presParOf" srcId="{94FAA00D-03D0-BF4E-B300-A932F7B90A2D}" destId="{0027D7FC-B027-5240-911F-201BC45854CF}" srcOrd="6" destOrd="0" presId="urn:microsoft.com/office/officeart/2008/layout/VerticalCurvedList"/>
    <dgm:cxn modelId="{F2316A85-224A-4847-B07D-D22D86392C83}"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8AF92E4D-DEE5-7C4C-A388-E85930BE14DD}"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BDA16B89-E3FD-884D-AB6B-C763566DD6B7}" type="presParOf" srcId="{D0517CD3-8F54-6441-8D9F-3723A3451EB2}" destId="{F5D3DB54-F295-284A-ACB3-2066879F6305}" srcOrd="0" destOrd="0" presId="urn:microsoft.com/office/officeart/2008/layout/VerticalCurvedList"/>
    <dgm:cxn modelId="{C5003846-270E-D640-988A-2717364D69D1}" type="presParOf" srcId="{94FAA00D-03D0-BF4E-B300-A932F7B90A2D}" destId="{471C9BB3-B72E-1249-B619-0BC1E8C034C2}" srcOrd="11" destOrd="0" presId="urn:microsoft.com/office/officeart/2008/layout/VerticalCurvedList"/>
    <dgm:cxn modelId="{628D70B5-99E0-A744-A145-963FAFFB4F38}" type="presParOf" srcId="{94FAA00D-03D0-BF4E-B300-A932F7B90A2D}" destId="{6AA831B8-ECB2-6848-87E1-718055E90EFB}" srcOrd="12" destOrd="0" presId="urn:microsoft.com/office/officeart/2008/layout/VerticalCurvedList"/>
    <dgm:cxn modelId="{56802D99-0687-7744-9A5D-572310307E8E}"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01729868-7DD8-CD4C-9829-99D17DE00F26}" type="presOf" srcId="{1D29EA89-A3B5-D541-AE95-20AF49B9214F}" destId="{27DD881C-DE8B-2A43-9DBC-56E8EAE4CEE2}"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w="12700"/>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a:ln w="12700"/>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w="12700"/>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a:ln w="12700"/>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a:ln w="12700"/>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a:ln w="12700"/>
      </dgm:spPr>
      <dgm:t>
        <a:bodyPr/>
        <a:lstStyle/>
        <a:p>
          <a:r>
            <a:rPr lang="en-US" sz="2000" dirty="0">
              <a:solidFill>
                <a:srgbClr val="061DB2"/>
              </a:solidFill>
            </a:rPr>
            <a:t>Consider Other Response Strategies</a:t>
          </a: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0EF76945-5D77-704C-A13A-7EBB731B9C20}" srcId="{C55827D4-FA26-3C41-B34C-7FCCA1C4089A}" destId="{A3BD197E-044A-A848-986C-F28313DBCFDD}" srcOrd="3" destOrd="0" parTransId="{C6F4317C-EF78-5F4F-B8FE-10E68BACA6A0}" sibTransId="{DFF5340A-7829-8E47-813A-4643A97B7E8F}"/>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a:t>
          </a:r>
          <a:r>
            <a:rPr lang="en-US" sz="2800" baseline="0" dirty="0"/>
            <a:t> explicit instruction (“I do, We do, You do”)</a:t>
          </a:r>
          <a:endParaRPr lang="en-US" sz="2800" dirty="0"/>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Provide</a:t>
          </a:r>
          <a:r>
            <a:rPr lang="en-US" sz="2800" baseline="0" dirty="0"/>
            <a:t> high rates of varied opportunities to respond </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Differentiate</a:t>
          </a:r>
          <a:r>
            <a:rPr lang="en-US" sz="2800" baseline="0" dirty="0">
              <a:solidFill>
                <a:schemeClr val="accent6">
                  <a:lumMod val="50000"/>
                </a:schemeClr>
              </a:solidFill>
              <a:latin typeface="+mn-lt"/>
            </a:rPr>
            <a:t> to ensure equitable benefit</a:t>
          </a:r>
          <a:endParaRPr lang="en-US" sz="2800" dirty="0">
            <a:solidFill>
              <a:schemeClr val="accent6">
                <a:lumMod val="50000"/>
              </a:schemeClr>
            </a:solidFill>
            <a:latin typeface="+mn-lt"/>
          </a:endParaRP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3"/>
      <dgm:spPr/>
    </dgm:pt>
    <dgm:pt modelId="{FAB56F3D-C653-0F42-BECC-95FECFE331FE}" type="pres">
      <dgm:prSet presAssocID="{83C2A4BD-6F19-6740-AA7A-0C8E343B6A1F}" presName="img" presStyleLbl="fgImgPlace1" presStyleIdx="0" presStyleCnt="3" custScaleX="6942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2482F2C1-9B6B-B440-9E57-5469DDEDFDD7}" type="pres">
      <dgm:prSet presAssocID="{83C2A4BD-6F19-6740-AA7A-0C8E343B6A1F}" presName="text" presStyleLbl="node1" presStyleIdx="0" presStyleCnt="3">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3"/>
      <dgm:spPr/>
    </dgm:pt>
    <dgm:pt modelId="{880A0758-843D-5843-801D-FAA2B2962863}" type="pres">
      <dgm:prSet presAssocID="{B4375E8D-66FF-5F47-8040-DE8B8D421EB3}" presName="img" presStyleLbl="fgImgPlace1" presStyleIdx="1" presStyleCnt="3" custScaleX="6942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A7554541-3DC5-1D45-A66C-A47829B5EFD1}" type="pres">
      <dgm:prSet presAssocID="{B4375E8D-66FF-5F47-8040-DE8B8D421EB3}" presName="text" presStyleLbl="node1" presStyleIdx="1" presStyleCnt="3">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3"/>
      <dgm:spPr/>
    </dgm:pt>
    <dgm:pt modelId="{FB5E2FE2-4F8E-E745-A30C-C900CA428D79}" type="pres">
      <dgm:prSet presAssocID="{1D29EA89-A3B5-D541-AE95-20AF49B9214F}" presName="img" presStyleLbl="fgImgPlace1" presStyleIdx="2" presStyleCnt="3" custScaleX="6942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77C70516-3C05-5F40-AD5E-0D4E9F817E08}" type="pres">
      <dgm:prSet presAssocID="{1D29EA89-A3B5-D541-AE95-20AF49B9214F}" presName="text" presStyleLbl="node1" presStyleIdx="2" presStyleCnt="3">
        <dgm:presLayoutVars>
          <dgm:bulletEnabled val="1"/>
        </dgm:presLayoutVars>
      </dgm:prSet>
      <dgm:spPr/>
    </dgm:pt>
  </dgm:ptLst>
  <dgm:cxnLst>
    <dgm:cxn modelId="{9FAA5450-DED4-C54E-BA8B-F78F26268FB9}" type="presOf" srcId="{B4375E8D-66FF-5F47-8040-DE8B8D421EB3}" destId="{B1D73D7D-4065-5641-996B-801A42C22503}" srcOrd="0"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01729868-7DD8-CD4C-9829-99D17DE00F26}" type="presOf" srcId="{1D29EA89-A3B5-D541-AE95-20AF49B9214F}" destId="{27DD881C-DE8B-2A43-9DBC-56E8EAE4CEE2}"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Positively</a:t>
          </a:r>
          <a:r>
            <a:rPr lang="en-US" sz="2800" baseline="0" dirty="0"/>
            <a:t> greet students as they enter the classroom</a:t>
          </a:r>
          <a:endParaRPr lang="en-US" sz="2800" dirty="0"/>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Provide structured and unstructured peer engagement opportunities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Incorporate</a:t>
          </a:r>
          <a:r>
            <a:rPr lang="en-US" sz="2800" baseline="0" dirty="0">
              <a:solidFill>
                <a:schemeClr val="accent6">
                  <a:lumMod val="50000"/>
                </a:schemeClr>
              </a:solidFill>
              <a:latin typeface="+mn-lt"/>
            </a:rPr>
            <a:t> student preferences into learning</a:t>
          </a:r>
          <a:endParaRPr lang="en-US" sz="2800" dirty="0">
            <a:solidFill>
              <a:schemeClr val="accent6">
                <a:lumMod val="50000"/>
              </a:schemeClr>
            </a:solidFill>
            <a:latin typeface="+mn-lt"/>
          </a:endParaRP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 in verbal and non-verbal positive interactions</a:t>
          </a:r>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48000" b="-48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dgm:spPr/>
    </dgm:pt>
    <dgm:pt modelId="{3E3AE3B9-F5CA-1049-952D-4702F89F01F7}" type="pres">
      <dgm:prSet presAssocID="{B8D1390C-E6C1-524A-8614-901FD9F30FB3}" presName="img" presStyleLbl="fgImgPlace1" presStyleIdx="3" presStyleCnt="4" custScaleX="72287"/>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9FAA5450-DED4-C54E-BA8B-F78F26268FB9}" type="presOf" srcId="{B4375E8D-66FF-5F47-8040-DE8B8D421EB3}" destId="{B1D73D7D-4065-5641-996B-801A42C22503}" srcOrd="0"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811BB570-0FA8-E146-94AE-236E842AF7C6}" type="presOf" srcId="{83C2A4BD-6F19-6740-AA7A-0C8E343B6A1F}" destId="{2482F2C1-9B6B-B440-9E57-5469DDEDFDD7}" srcOrd="1"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400" dirty="0"/>
            <a:t>Remind</a:t>
          </a:r>
          <a:r>
            <a:rPr lang="en-US" sz="2400" baseline="0" dirty="0"/>
            <a:t> students BEFORE the skill is expected</a:t>
          </a:r>
          <a:endParaRPr lang="en-US" sz="2400" dirty="0"/>
        </a:p>
      </dgm:t>
    </dgm:pt>
    <dgm:pt modelId="{BE2F2816-6A7E-C845-B13F-017307664388}" type="parTrans" cxnId="{F197F3FD-CCFE-BD4F-9D5E-C926048FF5E0}">
      <dgm:prSet/>
      <dgm:spPr/>
      <dgm:t>
        <a:bodyPr/>
        <a:lstStyle/>
        <a:p>
          <a:endParaRPr lang="en-US" sz="2400"/>
        </a:p>
      </dgm:t>
    </dgm:pt>
    <dgm:pt modelId="{A4E09E6C-DA8A-5B49-89CB-B5C541304E63}" type="sibTrans" cxnId="{F197F3FD-CCFE-BD4F-9D5E-C926048FF5E0}">
      <dgm:prSet/>
      <dgm:spPr/>
      <dgm:t>
        <a:bodyPr/>
        <a:lstStyle/>
        <a:p>
          <a:endParaRPr lang="en-US" sz="2400"/>
        </a:p>
      </dgm:t>
    </dgm:pt>
    <dgm:pt modelId="{B4375E8D-66FF-5F47-8040-DE8B8D421EB3}">
      <dgm:prSet phldrT="[Text]" custT="1"/>
      <dgm:spPr>
        <a:ln>
          <a:noFill/>
        </a:ln>
      </dgm:spPr>
      <dgm:t>
        <a:bodyPr/>
        <a:lstStyle/>
        <a:p>
          <a:pPr>
            <a:buFont typeface="Arial" panose="020B0604020202020204" pitchFamily="34" charset="0"/>
            <a:buChar char="•"/>
          </a:pPr>
          <a:r>
            <a:rPr lang="en-US" sz="2400" dirty="0"/>
            <a:t>Teach</a:t>
          </a:r>
          <a:r>
            <a:rPr lang="en-US" sz="2400" baseline="0" dirty="0"/>
            <a:t> and emphasize self-managed prompts</a:t>
          </a:r>
          <a:endParaRPr lang="en-US" sz="2400" dirty="0"/>
        </a:p>
      </dgm:t>
    </dgm:pt>
    <dgm:pt modelId="{DD2D78A0-9BB9-F343-A58D-C446394EB2BE}" type="parTrans" cxnId="{5B9595EF-CBEA-4D4D-8757-B05BAF1977FF}">
      <dgm:prSet/>
      <dgm:spPr/>
      <dgm:t>
        <a:bodyPr/>
        <a:lstStyle/>
        <a:p>
          <a:endParaRPr lang="en-US" sz="2400"/>
        </a:p>
      </dgm:t>
    </dgm:pt>
    <dgm:pt modelId="{5557B4F6-7158-2D4A-83CD-152558AFA2B5}" type="sibTrans" cxnId="{5B9595EF-CBEA-4D4D-8757-B05BAF1977FF}">
      <dgm:prSet/>
      <dgm:spPr/>
      <dgm:t>
        <a:bodyPr/>
        <a:lstStyle/>
        <a:p>
          <a:endParaRPr lang="en-US" sz="2400"/>
        </a:p>
      </dgm:t>
    </dgm:pt>
    <dgm:pt modelId="{1D29EA89-A3B5-D541-AE95-20AF49B9214F}">
      <dgm:prSet phldrT="[Text]" custT="1"/>
      <dgm:spPr>
        <a:ln>
          <a:noFill/>
        </a:ln>
      </dgm:spPr>
      <dgm:t>
        <a:bodyPr/>
        <a:lstStyle/>
        <a:p>
          <a:r>
            <a:rPr lang="en-US" sz="2400" dirty="0">
              <a:solidFill>
                <a:schemeClr val="accent6">
                  <a:lumMod val="50000"/>
                </a:schemeClr>
              </a:solidFill>
              <a:latin typeface="+mn-lt"/>
            </a:rPr>
            <a:t>Actively</a:t>
          </a:r>
          <a:r>
            <a:rPr lang="en-US" sz="2400" baseline="0" dirty="0">
              <a:solidFill>
                <a:schemeClr val="accent6">
                  <a:lumMod val="50000"/>
                </a:schemeClr>
              </a:solidFill>
              <a:latin typeface="+mn-lt"/>
            </a:rPr>
            <a:t> supervise and monitor</a:t>
          </a:r>
          <a:endParaRPr lang="en-US" sz="2400" dirty="0">
            <a:solidFill>
              <a:schemeClr val="accent6">
                <a:lumMod val="50000"/>
              </a:schemeClr>
            </a:solidFill>
            <a:latin typeface="+mn-lt"/>
          </a:endParaRPr>
        </a:p>
      </dgm:t>
    </dgm:pt>
    <dgm:pt modelId="{3A6199BD-2171-EB41-BCA7-D911CAE8072B}" type="parTrans" cxnId="{31EDCADE-7F2C-694D-85C9-0CB014B6513F}">
      <dgm:prSet/>
      <dgm:spPr/>
      <dgm:t>
        <a:bodyPr/>
        <a:lstStyle/>
        <a:p>
          <a:endParaRPr lang="en-US" sz="2400"/>
        </a:p>
      </dgm:t>
    </dgm:pt>
    <dgm:pt modelId="{F1665E09-3C8E-5F4A-8219-FFFFCE2D0899}" type="sibTrans" cxnId="{31EDCADE-7F2C-694D-85C9-0CB014B6513F}">
      <dgm:prSet/>
      <dgm:spPr/>
      <dgm:t>
        <a:bodyPr/>
        <a:lstStyle/>
        <a:p>
          <a:endParaRPr lang="en-US" sz="2400"/>
        </a:p>
      </dgm:t>
    </dgm:pt>
    <dgm:pt modelId="{B8D1390C-E6C1-524A-8614-901FD9F30FB3}">
      <dgm:prSet custT="1"/>
      <dgm:spPr>
        <a:ln>
          <a:noFill/>
        </a:ln>
      </dgm:spPr>
      <dgm:t>
        <a:bodyPr/>
        <a:lstStyle/>
        <a:p>
          <a:r>
            <a:rPr lang="en-US" sz="2400" dirty="0"/>
            <a:t>Provide individual prompts if needed</a:t>
          </a:r>
        </a:p>
      </dgm:t>
    </dgm:pt>
    <dgm:pt modelId="{5E3B34E2-C9A2-A745-B784-3BD7DBF233CF}" type="parTrans" cxnId="{A9DD7E6B-08BB-744E-B74A-A115B58FFA5D}">
      <dgm:prSet/>
      <dgm:spPr/>
      <dgm:t>
        <a:bodyPr/>
        <a:lstStyle/>
        <a:p>
          <a:endParaRPr lang="en-US" sz="2400"/>
        </a:p>
      </dgm:t>
    </dgm:pt>
    <dgm:pt modelId="{86EA4CCC-46A1-8540-A195-517F30B5B1CA}" type="sibTrans" cxnId="{A9DD7E6B-08BB-744E-B74A-A115B58FFA5D}">
      <dgm:prSet/>
      <dgm:spPr/>
      <dgm:t>
        <a:bodyPr/>
        <a:lstStyle/>
        <a:p>
          <a:endParaRPr lang="en-US" sz="2400"/>
        </a:p>
      </dgm:t>
    </dgm:pt>
    <dgm:pt modelId="{A3796628-BF07-6646-9C8F-ED36764CC276}" type="pres">
      <dgm:prSet presAssocID="{92E05FA2-9665-B548-B10A-35846938FE58}" presName="Name0" presStyleCnt="0">
        <dgm:presLayoutVars>
          <dgm:chMax/>
          <dgm:chPref/>
          <dgm:dir/>
          <dgm:animLvl val="lvl"/>
          <dgm:resizeHandles val="exact"/>
        </dgm:presLayoutVars>
      </dgm:prSet>
      <dgm:spPr/>
    </dgm:pt>
    <dgm:pt modelId="{3A7B52FD-6133-3642-BA73-75AE6C56D910}" type="pres">
      <dgm:prSet presAssocID="{83C2A4BD-6F19-6740-AA7A-0C8E343B6A1F}" presName="composite" presStyleCnt="0"/>
      <dgm:spPr/>
    </dgm:pt>
    <dgm:pt modelId="{65D62F59-2184-3747-BED3-1E2ADCD00306}" type="pres">
      <dgm:prSet presAssocID="{83C2A4BD-6F19-6740-AA7A-0C8E343B6A1F}" presName="Image" presStyleLbl="align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1460A5A-A0DF-7B45-A62F-48B62BB911A2}" type="pres">
      <dgm:prSet presAssocID="{83C2A4BD-6F19-6740-AA7A-0C8E343B6A1F}" presName="Accent" presStyleLbl="parChTrans1D1" presStyleIdx="0" presStyleCnt="4"/>
      <dgm:spPr/>
    </dgm:pt>
    <dgm:pt modelId="{365BD603-B75E-9642-8543-24B9A7456B1D}" type="pres">
      <dgm:prSet presAssocID="{83C2A4BD-6F19-6740-AA7A-0C8E343B6A1F}" presName="Parent" presStyleLbl="revTx" presStyleIdx="0" presStyleCnt="4">
        <dgm:presLayoutVars>
          <dgm:chMax val="0"/>
          <dgm:chPref val="0"/>
          <dgm:bulletEnabled val="1"/>
        </dgm:presLayoutVars>
      </dgm:prSet>
      <dgm:spPr/>
    </dgm:pt>
    <dgm:pt modelId="{2B1C320F-0108-6847-8151-6202CFE8B9FE}" type="pres">
      <dgm:prSet presAssocID="{A4E09E6C-DA8A-5B49-89CB-B5C541304E63}" presName="sibTrans" presStyleCnt="0"/>
      <dgm:spPr/>
    </dgm:pt>
    <dgm:pt modelId="{C0344E0D-996C-5049-9FD7-1577439E01FB}" type="pres">
      <dgm:prSet presAssocID="{B4375E8D-66FF-5F47-8040-DE8B8D421EB3}" presName="composite" presStyleCnt="0"/>
      <dgm:spPr/>
    </dgm:pt>
    <dgm:pt modelId="{5736DF49-D766-1444-B192-9D5F4AFDE7F2}" type="pres">
      <dgm:prSet presAssocID="{B4375E8D-66FF-5F47-8040-DE8B8D421EB3}" presName="Image" presStyleLbl="alignNod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603A1F3D-6C3F-FA49-9255-7BC90806A256}" type="pres">
      <dgm:prSet presAssocID="{B4375E8D-66FF-5F47-8040-DE8B8D421EB3}" presName="Accent" presStyleLbl="parChTrans1D1" presStyleIdx="1" presStyleCnt="4"/>
      <dgm:spPr/>
    </dgm:pt>
    <dgm:pt modelId="{C6C918F0-BBF1-BF45-BF93-A92A761B32FB}" type="pres">
      <dgm:prSet presAssocID="{B4375E8D-66FF-5F47-8040-DE8B8D421EB3}" presName="Parent" presStyleLbl="revTx" presStyleIdx="1" presStyleCnt="4">
        <dgm:presLayoutVars>
          <dgm:chMax val="0"/>
          <dgm:chPref val="0"/>
          <dgm:bulletEnabled val="1"/>
        </dgm:presLayoutVars>
      </dgm:prSet>
      <dgm:spPr/>
    </dgm:pt>
    <dgm:pt modelId="{07B4F45E-B155-C549-B5FE-533C17971E50}" type="pres">
      <dgm:prSet presAssocID="{5557B4F6-7158-2D4A-83CD-152558AFA2B5}" presName="sibTrans" presStyleCnt="0"/>
      <dgm:spPr/>
    </dgm:pt>
    <dgm:pt modelId="{92613326-01C2-124C-BA6F-D66696D32210}" type="pres">
      <dgm:prSet presAssocID="{1D29EA89-A3B5-D541-AE95-20AF49B9214F}" presName="composite" presStyleCnt="0"/>
      <dgm:spPr/>
    </dgm:pt>
    <dgm:pt modelId="{E9CFC93E-078E-3C4A-BDCE-A166E61E1404}" type="pres">
      <dgm:prSet presAssocID="{1D29EA89-A3B5-D541-AE95-20AF49B9214F}" presName="Image" presStyleLbl="alignNod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A09B988D-6A75-D34C-834D-943BFCDEE270}" type="pres">
      <dgm:prSet presAssocID="{1D29EA89-A3B5-D541-AE95-20AF49B9214F}" presName="Accent" presStyleLbl="parChTrans1D1" presStyleIdx="2" presStyleCnt="4"/>
      <dgm:spPr/>
    </dgm:pt>
    <dgm:pt modelId="{0E797590-3FB9-7540-AC5E-5EBABC6497EF}" type="pres">
      <dgm:prSet presAssocID="{1D29EA89-A3B5-D541-AE95-20AF49B9214F}" presName="Parent" presStyleLbl="revTx" presStyleIdx="2" presStyleCnt="4">
        <dgm:presLayoutVars>
          <dgm:chMax val="0"/>
          <dgm:chPref val="0"/>
          <dgm:bulletEnabled val="1"/>
        </dgm:presLayoutVars>
      </dgm:prSet>
      <dgm:spPr/>
    </dgm:pt>
    <dgm:pt modelId="{95CE9A99-8ADD-E24C-97F8-9BF6FF8C8305}" type="pres">
      <dgm:prSet presAssocID="{F1665E09-3C8E-5F4A-8219-FFFFCE2D0899}" presName="sibTrans" presStyleCnt="0"/>
      <dgm:spPr/>
    </dgm:pt>
    <dgm:pt modelId="{D3A74D2B-120B-884F-9D07-078DDA961D2A}" type="pres">
      <dgm:prSet presAssocID="{B8D1390C-E6C1-524A-8614-901FD9F30FB3}" presName="composite" presStyleCnt="0"/>
      <dgm:spPr/>
    </dgm:pt>
    <dgm:pt modelId="{FA66E4B0-9BCE-4E4F-8B84-7D57A75EFA91}" type="pres">
      <dgm:prSet presAssocID="{B8D1390C-E6C1-524A-8614-901FD9F30FB3}" presName="Image" presStyleLbl="alignNod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dgm:spPr>
    </dgm:pt>
    <dgm:pt modelId="{5C1B8D22-C043-EC4F-84A9-3BFDA6349E39}" type="pres">
      <dgm:prSet presAssocID="{B8D1390C-E6C1-524A-8614-901FD9F30FB3}" presName="Accent" presStyleLbl="parChTrans1D1" presStyleIdx="3" presStyleCnt="4"/>
      <dgm:spPr/>
    </dgm:pt>
    <dgm:pt modelId="{BC5F6EC0-72B2-E445-838D-654B9A7102EF}" type="pres">
      <dgm:prSet presAssocID="{B8D1390C-E6C1-524A-8614-901FD9F30FB3}" presName="Parent" presStyleLbl="revTx" presStyleIdx="3" presStyleCnt="4">
        <dgm:presLayoutVars>
          <dgm:chMax val="0"/>
          <dgm:chPref val="0"/>
          <dgm:bulletEnabled val="1"/>
        </dgm:presLayoutVars>
      </dgm:prSet>
      <dgm:spPr/>
    </dgm:pt>
  </dgm:ptLst>
  <dgm:cxnLst>
    <dgm:cxn modelId="{E2D4342A-B738-0E4C-80E8-DE2AE9C836DE}" type="presOf" srcId="{1D29EA89-A3B5-D541-AE95-20AF49B9214F}" destId="{0E797590-3FB9-7540-AC5E-5EBABC6497EF}" srcOrd="0" destOrd="0" presId="urn:microsoft.com/office/officeart/2008/layout/PictureLineup"/>
    <dgm:cxn modelId="{5532EF3C-3DCE-B84B-A05C-F6542885BDC6}" type="presOf" srcId="{B8D1390C-E6C1-524A-8614-901FD9F30FB3}" destId="{BC5F6EC0-72B2-E445-838D-654B9A7102EF}" srcOrd="0" destOrd="0" presId="urn:microsoft.com/office/officeart/2008/layout/PictureLineup"/>
    <dgm:cxn modelId="{A9DD7E6B-08BB-744E-B74A-A115B58FFA5D}" srcId="{92E05FA2-9665-B548-B10A-35846938FE58}" destId="{B8D1390C-E6C1-524A-8614-901FD9F30FB3}" srcOrd="3" destOrd="0" parTransId="{5E3B34E2-C9A2-A745-B784-3BD7DBF233CF}" sibTransId="{86EA4CCC-46A1-8540-A195-517F30B5B1CA}"/>
    <dgm:cxn modelId="{9F109A83-F821-9241-929A-08D7DB9F2EB1}" type="presOf" srcId="{92E05FA2-9665-B548-B10A-35846938FE58}" destId="{A3796628-BF07-6646-9C8F-ED36764CC276}" srcOrd="0" destOrd="0" presId="urn:microsoft.com/office/officeart/2008/layout/PictureLineup"/>
    <dgm:cxn modelId="{B4428486-0468-434A-B967-4E14D49F2CD1}" type="presOf" srcId="{83C2A4BD-6F19-6740-AA7A-0C8E343B6A1F}" destId="{365BD603-B75E-9642-8543-24B9A7456B1D}" srcOrd="0" destOrd="0" presId="urn:microsoft.com/office/officeart/2008/layout/PictureLineup"/>
    <dgm:cxn modelId="{803620AE-9820-D747-8897-355646DA3699}" type="presOf" srcId="{B4375E8D-66FF-5F47-8040-DE8B8D421EB3}" destId="{C6C918F0-BBF1-BF45-BF93-A92A761B32FB}" srcOrd="0" destOrd="0" presId="urn:microsoft.com/office/officeart/2008/layout/PictureLineup"/>
    <dgm:cxn modelId="{31EDCADE-7F2C-694D-85C9-0CB014B6513F}" srcId="{92E05FA2-9665-B548-B10A-35846938FE58}" destId="{1D29EA89-A3B5-D541-AE95-20AF49B9214F}" srcOrd="2" destOrd="0" parTransId="{3A6199BD-2171-EB41-BCA7-D911CAE8072B}" sibTransId="{F1665E09-3C8E-5F4A-8219-FFFFCE2D0899}"/>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F1CE7786-38A8-3E42-88AE-712B4F133204}" type="presParOf" srcId="{A3796628-BF07-6646-9C8F-ED36764CC276}" destId="{3A7B52FD-6133-3642-BA73-75AE6C56D910}" srcOrd="0" destOrd="0" presId="urn:microsoft.com/office/officeart/2008/layout/PictureLineup"/>
    <dgm:cxn modelId="{5C973441-7F7C-964E-88E0-197875BE56FB}" type="presParOf" srcId="{3A7B52FD-6133-3642-BA73-75AE6C56D910}" destId="{65D62F59-2184-3747-BED3-1E2ADCD00306}" srcOrd="0" destOrd="0" presId="urn:microsoft.com/office/officeart/2008/layout/PictureLineup"/>
    <dgm:cxn modelId="{18E3A312-D0AB-4345-AE94-88043AA0D204}" type="presParOf" srcId="{3A7B52FD-6133-3642-BA73-75AE6C56D910}" destId="{B1460A5A-A0DF-7B45-A62F-48B62BB911A2}" srcOrd="1" destOrd="0" presId="urn:microsoft.com/office/officeart/2008/layout/PictureLineup"/>
    <dgm:cxn modelId="{CCE0DF40-0229-D548-A702-0D9ECD926432}" type="presParOf" srcId="{3A7B52FD-6133-3642-BA73-75AE6C56D910}" destId="{365BD603-B75E-9642-8543-24B9A7456B1D}" srcOrd="2" destOrd="0" presId="urn:microsoft.com/office/officeart/2008/layout/PictureLineup"/>
    <dgm:cxn modelId="{284C6E6C-F86A-7748-9FCA-0979CEDEE565}" type="presParOf" srcId="{A3796628-BF07-6646-9C8F-ED36764CC276}" destId="{2B1C320F-0108-6847-8151-6202CFE8B9FE}" srcOrd="1" destOrd="0" presId="urn:microsoft.com/office/officeart/2008/layout/PictureLineup"/>
    <dgm:cxn modelId="{7B830967-9A5C-DF4A-8C9A-BC49E5C2FDBD}" type="presParOf" srcId="{A3796628-BF07-6646-9C8F-ED36764CC276}" destId="{C0344E0D-996C-5049-9FD7-1577439E01FB}" srcOrd="2" destOrd="0" presId="urn:microsoft.com/office/officeart/2008/layout/PictureLineup"/>
    <dgm:cxn modelId="{2BDF6C25-EA07-4C49-9AFD-3B175A978901}" type="presParOf" srcId="{C0344E0D-996C-5049-9FD7-1577439E01FB}" destId="{5736DF49-D766-1444-B192-9D5F4AFDE7F2}" srcOrd="0" destOrd="0" presId="urn:microsoft.com/office/officeart/2008/layout/PictureLineup"/>
    <dgm:cxn modelId="{A7794260-917A-0D40-B86F-C32781FA568A}" type="presParOf" srcId="{C0344E0D-996C-5049-9FD7-1577439E01FB}" destId="{603A1F3D-6C3F-FA49-9255-7BC90806A256}" srcOrd="1" destOrd="0" presId="urn:microsoft.com/office/officeart/2008/layout/PictureLineup"/>
    <dgm:cxn modelId="{F5E1C1D9-F56C-1649-BF6B-AC45E2C98FF1}" type="presParOf" srcId="{C0344E0D-996C-5049-9FD7-1577439E01FB}" destId="{C6C918F0-BBF1-BF45-BF93-A92A761B32FB}" srcOrd="2" destOrd="0" presId="urn:microsoft.com/office/officeart/2008/layout/PictureLineup"/>
    <dgm:cxn modelId="{C8F26CC7-AF1E-0C4B-877E-81EDB81D2EE1}" type="presParOf" srcId="{A3796628-BF07-6646-9C8F-ED36764CC276}" destId="{07B4F45E-B155-C549-B5FE-533C17971E50}" srcOrd="3" destOrd="0" presId="urn:microsoft.com/office/officeart/2008/layout/PictureLineup"/>
    <dgm:cxn modelId="{96040C7D-C955-BE41-A0E8-C0852DC628FD}" type="presParOf" srcId="{A3796628-BF07-6646-9C8F-ED36764CC276}" destId="{92613326-01C2-124C-BA6F-D66696D32210}" srcOrd="4" destOrd="0" presId="urn:microsoft.com/office/officeart/2008/layout/PictureLineup"/>
    <dgm:cxn modelId="{94FF9A84-AF6C-594C-B7CD-CE4529323A5C}" type="presParOf" srcId="{92613326-01C2-124C-BA6F-D66696D32210}" destId="{E9CFC93E-078E-3C4A-BDCE-A166E61E1404}" srcOrd="0" destOrd="0" presId="urn:microsoft.com/office/officeart/2008/layout/PictureLineup"/>
    <dgm:cxn modelId="{6914C9E8-1B3C-AF4C-B92B-2313B268A37E}" type="presParOf" srcId="{92613326-01C2-124C-BA6F-D66696D32210}" destId="{A09B988D-6A75-D34C-834D-943BFCDEE270}" srcOrd="1" destOrd="0" presId="urn:microsoft.com/office/officeart/2008/layout/PictureLineup"/>
    <dgm:cxn modelId="{40314968-2CD5-B34A-BE96-8FB0059F0509}" type="presParOf" srcId="{92613326-01C2-124C-BA6F-D66696D32210}" destId="{0E797590-3FB9-7540-AC5E-5EBABC6497EF}" srcOrd="2" destOrd="0" presId="urn:microsoft.com/office/officeart/2008/layout/PictureLineup"/>
    <dgm:cxn modelId="{4FFF041D-4061-8B4C-96EC-8EAB8E238C0B}" type="presParOf" srcId="{A3796628-BF07-6646-9C8F-ED36764CC276}" destId="{95CE9A99-8ADD-E24C-97F8-9BF6FF8C8305}" srcOrd="5" destOrd="0" presId="urn:microsoft.com/office/officeart/2008/layout/PictureLineup"/>
    <dgm:cxn modelId="{45559420-5334-7641-AB0F-51954AFF1401}" type="presParOf" srcId="{A3796628-BF07-6646-9C8F-ED36764CC276}" destId="{D3A74D2B-120B-884F-9D07-078DDA961D2A}" srcOrd="6" destOrd="0" presId="urn:microsoft.com/office/officeart/2008/layout/PictureLineup"/>
    <dgm:cxn modelId="{B9549EEC-3EC1-B44C-B8EA-BE0626EA0DF5}" type="presParOf" srcId="{D3A74D2B-120B-884F-9D07-078DDA961D2A}" destId="{FA66E4B0-9BCE-4E4F-8B84-7D57A75EFA91}" srcOrd="0" destOrd="0" presId="urn:microsoft.com/office/officeart/2008/layout/PictureLineup"/>
    <dgm:cxn modelId="{8FB2667C-5056-8F44-BC68-67795B480B47}" type="presParOf" srcId="{D3A74D2B-120B-884F-9D07-078DDA961D2A}" destId="{5C1B8D22-C043-EC4F-84A9-3BFDA6349E39}" srcOrd="1" destOrd="0" presId="urn:microsoft.com/office/officeart/2008/layout/PictureLineup"/>
    <dgm:cxn modelId="{B8CF875D-3DE6-6C40-8E6B-8CCE3EBE49B7}" type="presParOf" srcId="{D3A74D2B-120B-884F-9D07-078DDA961D2A}" destId="{BC5F6EC0-72B2-E445-838D-654B9A7102EF}"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LinFactNeighborX="0" custLinFactNeighborY="-9923"/>
      <dgm:spPr/>
    </dgm:pt>
    <dgm:pt modelId="{3E3AE3B9-F5CA-1049-952D-4702F89F01F7}" type="pres">
      <dgm:prSet presAssocID="{B8D1390C-E6C1-524A-8614-901FD9F30FB3}" presName="img" presStyleLbl="fgImgPlace1" presStyleIdx="3" presStyleCnt="4" custScaleX="72287"/>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9FAA5450-DED4-C54E-BA8B-F78F26268FB9}" type="presOf" srcId="{B4375E8D-66FF-5F47-8040-DE8B8D421EB3}" destId="{B1D73D7D-4065-5641-996B-801A42C22503}" srcOrd="0"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811BB570-0FA8-E146-94AE-236E842AF7C6}" type="presOf" srcId="{83C2A4BD-6F19-6740-AA7A-0C8E343B6A1F}" destId="{2482F2C1-9B6B-B440-9E57-5469DDEDFDD7}" srcOrd="1"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Adopt procedures that </a:t>
          </a:r>
          <a:r>
            <a:rPr lang="en-US" sz="2800" b="1" i="1" dirty="0"/>
            <a:t>celebrate, acknowledge, and reinforce </a:t>
          </a:r>
          <a:r>
            <a:rPr lang="en-US" sz="2800" dirty="0"/>
            <a:t>(increase) use of SEB skills, academic skills, and contextually appropriate behavior</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Adopt procedures that </a:t>
          </a:r>
          <a:r>
            <a:rPr lang="en-US" sz="2800" b="1" i="1" dirty="0"/>
            <a:t>prevent or respond instructionally, respectfully, and supportively</a:t>
          </a:r>
          <a:r>
            <a:rPr lang="en-US" sz="2800" dirty="0"/>
            <a:t> to SEB errors, academic errors, and contextually inappropriate behavior</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DCC11DE7-1096-8F40-AE84-2A87F4C234A2}">
      <dgm:prSet custT="1"/>
      <dgm:spPr/>
      <dgm:t>
        <a:bodyPr/>
        <a:lstStyle/>
        <a:p>
          <a:r>
            <a:rPr lang="en-US" sz="2400" dirty="0"/>
            <a:t>Group contingencies</a:t>
          </a:r>
        </a:p>
      </dgm:t>
    </dgm:pt>
    <dgm:pt modelId="{947E79B1-E672-1444-AA2D-F77B5E8D25A9}" type="parTrans" cxnId="{6704B089-7526-524D-8E7D-1676354D3FF8}">
      <dgm:prSet/>
      <dgm:spPr/>
    </dgm:pt>
    <dgm:pt modelId="{CA19CDAC-168B-1C45-8E72-7E3AC6A3C48D}" type="sibTrans" cxnId="{6704B089-7526-524D-8E7D-1676354D3FF8}">
      <dgm:prSet/>
      <dgm:spPr/>
    </dgm:pt>
    <dgm:pt modelId="{08917BA6-8240-E94E-8819-9B3624F872AF}">
      <dgm:prSet custT="1"/>
      <dgm:spPr/>
      <dgm:t>
        <a:bodyPr/>
        <a:lstStyle/>
        <a:p>
          <a:r>
            <a:rPr lang="en-US" sz="2400" dirty="0"/>
            <a:t>Good Behavior Game</a:t>
          </a:r>
        </a:p>
      </dgm:t>
    </dgm:pt>
    <dgm:pt modelId="{BB0C8F2A-3B65-104B-B40E-6B5623F1C518}" type="parTrans" cxnId="{6775B395-151A-2D45-A25E-79D7639850D2}">
      <dgm:prSet/>
      <dgm:spPr/>
    </dgm:pt>
    <dgm:pt modelId="{CC208FBC-FFC7-E648-ABB1-71171867E8C3}" type="sibTrans" cxnId="{6775B395-151A-2D45-A25E-79D7639850D2}">
      <dgm:prSet/>
      <dgm:spPr/>
    </dgm:pt>
    <dgm:pt modelId="{B5E6F857-1E8D-6047-BE0C-F3840A05EBAE}">
      <dgm:prSet custT="1"/>
      <dgm:spPr/>
      <dgm:t>
        <a:bodyPr/>
        <a:lstStyle/>
        <a:p>
          <a:r>
            <a:rPr lang="en-US" sz="2400" dirty="0"/>
            <a:t>Token Economy</a:t>
          </a:r>
        </a:p>
      </dgm:t>
    </dgm:pt>
    <dgm:pt modelId="{49D88FEC-92D9-C24D-90A0-9C1B2DC2854E}" type="parTrans" cxnId="{98D12722-281D-2544-AAEF-D5C4D940D16C}">
      <dgm:prSet/>
      <dgm:spPr/>
    </dgm:pt>
    <dgm:pt modelId="{FEBFD8CB-8744-FE4B-B165-59B44211CCD0}" type="sibTrans" cxnId="{98D12722-281D-2544-AAEF-D5C4D940D16C}">
      <dgm:prSet/>
      <dgm:spPr/>
    </dgm:pt>
    <dgm:pt modelId="{152313BE-2AA9-E844-B166-E34C4DB0B175}">
      <dgm:prSet custT="1"/>
      <dgm:spPr/>
      <dgm:t>
        <a:bodyPr/>
        <a:lstStyle/>
        <a:p>
          <a:r>
            <a:rPr lang="en-US" sz="2400" dirty="0"/>
            <a:t>Non-contingent reinforcement</a:t>
          </a:r>
        </a:p>
      </dgm:t>
    </dgm:pt>
    <dgm:pt modelId="{1D720CAC-D072-9547-9416-2D618815CA7C}" type="parTrans" cxnId="{2B93BE94-B917-C94D-986F-63B683DC94C3}">
      <dgm:prSet/>
      <dgm:spPr/>
    </dgm:pt>
    <dgm:pt modelId="{77ED99BD-9FE9-E141-A1B7-B86E21B7F89D}" type="sibTrans" cxnId="{2B93BE94-B917-C94D-986F-63B683DC94C3}">
      <dgm:prSet/>
      <dgm:spPr/>
    </dgm:pt>
    <dgm:pt modelId="{528848B8-AE86-6642-A8E9-6640742EE308}">
      <dgm:prSet/>
      <dgm:spPr/>
      <dgm:t>
        <a:bodyPr/>
        <a:lstStyle/>
        <a:p>
          <a:endParaRPr lang="en-US" sz="3600" dirty="0"/>
        </a:p>
      </dgm:t>
    </dgm:pt>
    <dgm:pt modelId="{87302853-4CFE-854F-B03D-F689C002563B}" type="parTrans" cxnId="{CE0718D5-771D-5540-AC75-A3DFC7A78BA1}">
      <dgm:prSet/>
      <dgm:spPr/>
    </dgm:pt>
    <dgm:pt modelId="{ED8D5644-E6AC-9845-A3D3-1406B0E04F80}" type="sibTrans" cxnId="{CE0718D5-771D-5540-AC75-A3DFC7A78BA1}">
      <dgm:prSet/>
      <dgm:spPr/>
    </dgm:pt>
    <dgm:pt modelId="{3D7B974F-62FA-C442-B22A-739BA8C54629}">
      <dgm:prSet custT="1"/>
      <dgm:spPr/>
      <dgm:t>
        <a:bodyPr/>
        <a:lstStyle/>
        <a:p>
          <a:r>
            <a:rPr lang="en-US" sz="2400" dirty="0"/>
            <a:t>Differential reinforcement</a:t>
          </a:r>
        </a:p>
      </dgm:t>
    </dgm:pt>
    <dgm:pt modelId="{8B2F158E-4E34-A64E-A5B5-A2EF0AB68E27}" type="parTrans" cxnId="{E6682041-3234-1647-8B1B-8FE3DFA44100}">
      <dgm:prSet/>
      <dgm:spPr/>
    </dgm:pt>
    <dgm:pt modelId="{66AD6290-5E74-E642-92E4-A0640F7CEDD8}" type="sibTrans" cxnId="{E6682041-3234-1647-8B1B-8FE3DFA44100}">
      <dgm:prSet/>
      <dgm:spPr/>
    </dgm:pt>
    <dgm:pt modelId="{6E0C9C55-0961-9B4E-BA5E-E98A275A3A07}">
      <dgm:prSet custT="1"/>
      <dgm:spPr/>
      <dgm:t>
        <a:bodyPr/>
        <a:lstStyle/>
        <a:p>
          <a:r>
            <a:rPr lang="en-US" sz="2400" dirty="0"/>
            <a:t>Self-management</a:t>
          </a:r>
        </a:p>
      </dgm:t>
    </dgm:pt>
    <dgm:pt modelId="{02B949A2-B18C-FC42-BDA3-78D788BF6010}" type="parTrans" cxnId="{5F10D39A-CEA7-A34E-85FC-3BC318FC5F94}">
      <dgm:prSet/>
      <dgm:spPr/>
    </dgm:pt>
    <dgm:pt modelId="{10B216AB-2F61-6544-A6F0-3522E3090B6E}" type="sibTrans" cxnId="{5F10D39A-CEA7-A34E-85FC-3BC318FC5F94}">
      <dgm:prSet/>
      <dgm:spPr/>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2"/>
      <dgm:spPr/>
    </dgm:pt>
    <dgm:pt modelId="{FAB56F3D-C653-0F42-BECC-95FECFE331FE}" type="pres">
      <dgm:prSet presAssocID="{83C2A4BD-6F19-6740-AA7A-0C8E343B6A1F}" presName="img" presStyleLbl="fgImgPlace1" presStyleIdx="0" presStyleCnt="2" custScaleX="8970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2482F2C1-9B6B-B440-9E57-5469DDEDFDD7}" type="pres">
      <dgm:prSet presAssocID="{83C2A4BD-6F19-6740-AA7A-0C8E343B6A1F}" presName="text" presStyleLbl="node1" presStyleIdx="0" presStyleCnt="2">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2"/>
      <dgm:spPr/>
    </dgm:pt>
    <dgm:pt modelId="{880A0758-843D-5843-801D-FAA2B2962863}" type="pres">
      <dgm:prSet presAssocID="{B4375E8D-66FF-5F47-8040-DE8B8D421EB3}" presName="img" presStyleLbl="fgImgPlace1" presStyleIdx="1" presStyleCnt="2" custScaleX="8970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A7554541-3DC5-1D45-A66C-A47829B5EFD1}" type="pres">
      <dgm:prSet presAssocID="{B4375E8D-66FF-5F47-8040-DE8B8D421EB3}" presName="text" presStyleLbl="node1" presStyleIdx="1" presStyleCnt="2">
        <dgm:presLayoutVars>
          <dgm:bulletEnabled val="1"/>
        </dgm:presLayoutVars>
      </dgm:prSet>
      <dgm:spPr/>
    </dgm:pt>
  </dgm:ptLst>
  <dgm:cxnLst>
    <dgm:cxn modelId="{30CA8A00-120D-784D-870D-20C3AE0449CF}" type="presOf" srcId="{3D7B974F-62FA-C442-B22A-739BA8C54629}" destId="{A7554541-3DC5-1D45-A66C-A47829B5EFD1}" srcOrd="1" destOrd="2" presId="urn:microsoft.com/office/officeart/2005/8/layout/vList4"/>
    <dgm:cxn modelId="{7E14B41B-5583-3844-BC50-B64C3F59F018}" type="presOf" srcId="{6E0C9C55-0961-9B4E-BA5E-E98A275A3A07}" destId="{B1D73D7D-4065-5641-996B-801A42C22503}" srcOrd="0" destOrd="3" presId="urn:microsoft.com/office/officeart/2005/8/layout/vList4"/>
    <dgm:cxn modelId="{98D12722-281D-2544-AAEF-D5C4D940D16C}" srcId="{83C2A4BD-6F19-6740-AA7A-0C8E343B6A1F}" destId="{B5E6F857-1E8D-6047-BE0C-F3840A05EBAE}" srcOrd="2" destOrd="0" parTransId="{49D88FEC-92D9-C24D-90A0-9C1B2DC2854E}" sibTransId="{FEBFD8CB-8744-FE4B-B165-59B44211CCD0}"/>
    <dgm:cxn modelId="{EBB85F32-4DCD-8A4F-9FF3-5FC8B3F07AC4}" type="presOf" srcId="{08917BA6-8240-E94E-8819-9B3624F872AF}" destId="{9B5617E9-21A3-B84B-B395-9ED61DAA4FB6}" srcOrd="0" destOrd="2" presId="urn:microsoft.com/office/officeart/2005/8/layout/vList4"/>
    <dgm:cxn modelId="{E6682041-3234-1647-8B1B-8FE3DFA44100}" srcId="{B4375E8D-66FF-5F47-8040-DE8B8D421EB3}" destId="{3D7B974F-62FA-C442-B22A-739BA8C54629}" srcOrd="1" destOrd="0" parTransId="{8B2F158E-4E34-A64E-A5B5-A2EF0AB68E27}" sibTransId="{66AD6290-5E74-E642-92E4-A0640F7CEDD8}"/>
    <dgm:cxn modelId="{E954334C-56DC-6A4A-B77C-C275BD92BD68}" type="presOf" srcId="{528848B8-AE86-6642-A8E9-6640742EE308}" destId="{A7554541-3DC5-1D45-A66C-A47829B5EFD1}" srcOrd="1" destOrd="4" presId="urn:microsoft.com/office/officeart/2005/8/layout/vList4"/>
    <dgm:cxn modelId="{9FAA5450-DED4-C54E-BA8B-F78F26268FB9}" type="presOf" srcId="{B4375E8D-66FF-5F47-8040-DE8B8D421EB3}" destId="{B1D73D7D-4065-5641-996B-801A42C22503}" srcOrd="0"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A9483F55-2CE6-E242-B4DB-DA773C7AE7F6}" type="presOf" srcId="{3D7B974F-62FA-C442-B22A-739BA8C54629}" destId="{B1D73D7D-4065-5641-996B-801A42C22503}" srcOrd="0" destOrd="2" presId="urn:microsoft.com/office/officeart/2005/8/layout/vList4"/>
    <dgm:cxn modelId="{F21D915F-CBAD-ED4C-86A0-0AA75C7EE1B2}" type="presOf" srcId="{B5E6F857-1E8D-6047-BE0C-F3840A05EBAE}" destId="{9B5617E9-21A3-B84B-B395-9ED61DAA4FB6}" srcOrd="0" destOrd="3" presId="urn:microsoft.com/office/officeart/2005/8/layout/vList4"/>
    <dgm:cxn modelId="{811BB570-0FA8-E146-94AE-236E842AF7C6}" type="presOf" srcId="{83C2A4BD-6F19-6740-AA7A-0C8E343B6A1F}" destId="{2482F2C1-9B6B-B440-9E57-5469DDEDFDD7}" srcOrd="1" destOrd="0" presId="urn:microsoft.com/office/officeart/2005/8/layout/vList4"/>
    <dgm:cxn modelId="{BE4F2074-C220-6D42-AD23-00DF49FB12A6}" type="presOf" srcId="{152313BE-2AA9-E844-B166-E34C4DB0B175}" destId="{A7554541-3DC5-1D45-A66C-A47829B5EFD1}" srcOrd="1" destOrd="1" presId="urn:microsoft.com/office/officeart/2005/8/layout/vList4"/>
    <dgm:cxn modelId="{10FC0B83-11AA-A643-B12A-587BDD334147}" type="presOf" srcId="{DCC11DE7-1096-8F40-AE84-2A87F4C234A2}" destId="{9B5617E9-21A3-B84B-B395-9ED61DAA4FB6}" srcOrd="0" destOrd="1" presId="urn:microsoft.com/office/officeart/2005/8/layout/vList4"/>
    <dgm:cxn modelId="{6704B089-7526-524D-8E7D-1676354D3FF8}" srcId="{83C2A4BD-6F19-6740-AA7A-0C8E343B6A1F}" destId="{DCC11DE7-1096-8F40-AE84-2A87F4C234A2}" srcOrd="0" destOrd="0" parTransId="{947E79B1-E672-1444-AA2D-F77B5E8D25A9}" sibTransId="{CA19CDAC-168B-1C45-8E72-7E3AC6A3C48D}"/>
    <dgm:cxn modelId="{D249CE8C-2C14-3A48-B486-F84ADE74E3EC}" type="presOf" srcId="{B4375E8D-66FF-5F47-8040-DE8B8D421EB3}" destId="{A7554541-3DC5-1D45-A66C-A47829B5EFD1}" srcOrd="1" destOrd="0" presId="urn:microsoft.com/office/officeart/2005/8/layout/vList4"/>
    <dgm:cxn modelId="{2B93BE94-B917-C94D-986F-63B683DC94C3}" srcId="{B4375E8D-66FF-5F47-8040-DE8B8D421EB3}" destId="{152313BE-2AA9-E844-B166-E34C4DB0B175}" srcOrd="0" destOrd="0" parTransId="{1D720CAC-D072-9547-9416-2D618815CA7C}" sibTransId="{77ED99BD-9FE9-E141-A1B7-B86E21B7F89D}"/>
    <dgm:cxn modelId="{6775B395-151A-2D45-A25E-79D7639850D2}" srcId="{83C2A4BD-6F19-6740-AA7A-0C8E343B6A1F}" destId="{08917BA6-8240-E94E-8819-9B3624F872AF}" srcOrd="1" destOrd="0" parTransId="{BB0C8F2A-3B65-104B-B40E-6B5623F1C518}" sibTransId="{CC208FBC-FFC7-E648-ABB1-71171867E8C3}"/>
    <dgm:cxn modelId="{5F10D39A-CEA7-A34E-85FC-3BC318FC5F94}" srcId="{B4375E8D-66FF-5F47-8040-DE8B8D421EB3}" destId="{6E0C9C55-0961-9B4E-BA5E-E98A275A3A07}" srcOrd="2" destOrd="0" parTransId="{02B949A2-B18C-FC42-BDA3-78D788BF6010}" sibTransId="{10B216AB-2F61-6544-A6F0-3522E3090B6E}"/>
    <dgm:cxn modelId="{613DA2A7-55C9-8545-9633-61A080744039}" type="presOf" srcId="{92E05FA2-9665-B548-B10A-35846938FE58}" destId="{A49D448A-82BD-A74B-8314-963770C71BDB}" srcOrd="0" destOrd="0" presId="urn:microsoft.com/office/officeart/2005/8/layout/vList4"/>
    <dgm:cxn modelId="{DB6576AF-49B7-B64E-BE4D-21C9280ED97D}" type="presOf" srcId="{08917BA6-8240-E94E-8819-9B3624F872AF}" destId="{2482F2C1-9B6B-B440-9E57-5469DDEDFDD7}" srcOrd="1" destOrd="2" presId="urn:microsoft.com/office/officeart/2005/8/layout/vList4"/>
    <dgm:cxn modelId="{74ED04BE-01FD-A34A-97CA-FA400E6926EF}" type="presOf" srcId="{B5E6F857-1E8D-6047-BE0C-F3840A05EBAE}" destId="{2482F2C1-9B6B-B440-9E57-5469DDEDFDD7}" srcOrd="1" destOrd="3" presId="urn:microsoft.com/office/officeart/2005/8/layout/vList4"/>
    <dgm:cxn modelId="{4255B6C5-EB40-7443-B1A3-6D2031CA9F70}" type="presOf" srcId="{6E0C9C55-0961-9B4E-BA5E-E98A275A3A07}" destId="{A7554541-3DC5-1D45-A66C-A47829B5EFD1}" srcOrd="1" destOrd="3" presId="urn:microsoft.com/office/officeart/2005/8/layout/vList4"/>
    <dgm:cxn modelId="{166575C7-85A8-454A-B8F8-F181191C8181}" type="presOf" srcId="{152313BE-2AA9-E844-B166-E34C4DB0B175}" destId="{B1D73D7D-4065-5641-996B-801A42C22503}" srcOrd="0" destOrd="1" presId="urn:microsoft.com/office/officeart/2005/8/layout/vList4"/>
    <dgm:cxn modelId="{A40E62D2-09D7-7D4D-BB46-552492CAE1D3}" type="presOf" srcId="{528848B8-AE86-6642-A8E9-6640742EE308}" destId="{B1D73D7D-4065-5641-996B-801A42C22503}" srcOrd="0" destOrd="4" presId="urn:microsoft.com/office/officeart/2005/8/layout/vList4"/>
    <dgm:cxn modelId="{CE0718D5-771D-5540-AC75-A3DFC7A78BA1}" srcId="{B4375E8D-66FF-5F47-8040-DE8B8D421EB3}" destId="{528848B8-AE86-6642-A8E9-6640742EE308}" srcOrd="3" destOrd="0" parTransId="{87302853-4CFE-854F-B03D-F689C002563B}" sibTransId="{ED8D5644-E6AC-9845-A3D3-1406B0E04F80}"/>
    <dgm:cxn modelId="{35CB3CE5-4B8A-F74C-B74B-E3D78D066213}" type="presOf" srcId="{DCC11DE7-1096-8F40-AE84-2A87F4C234A2}" destId="{2482F2C1-9B6B-B440-9E57-5469DDEDFDD7}" srcOrd="1" destOrd="1"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6FE58015-7759-7A42-88A8-B460E94FD752}">
      <dgm:prSet phldrT="[Text]" custT="1"/>
      <dgm:spPr>
        <a:solidFill>
          <a:srgbClr val="3761AD"/>
        </a:solidFill>
      </dgm:spPr>
      <dgm:t>
        <a:bodyPr anchor="t"/>
        <a:lstStyle/>
        <a:p>
          <a:r>
            <a:rPr lang="en-US" sz="2200" b="1" dirty="0">
              <a:solidFill>
                <a:schemeClr val="bg1"/>
              </a:solidFill>
            </a:rPr>
            <a:t>3. Monitor Fidelity and Use Data to Guide Implementation</a:t>
          </a: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a:ln w="12700"/>
      </dgm:spPr>
      <dgm:t>
        <a:bodyPr/>
        <a:lstStyle/>
        <a:p>
          <a:r>
            <a:rPr lang="en-US" sz="2000" dirty="0">
              <a:solidFill>
                <a:srgbClr val="061DB2"/>
              </a:solidFill>
            </a:rPr>
            <a:t>Monitor Educator Implementation</a:t>
          </a: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E4FCE18D-A929-FA46-9ED6-ECF61697C133}">
      <dgm:prSet phldrT="[Text]" custT="1"/>
      <dgm:spPr>
        <a:solidFill>
          <a:schemeClr val="bg1"/>
        </a:solidFill>
        <a:ln w="12700"/>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a:ln w="12700"/>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a:ln w="12700"/>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a:ln w="12700"/>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0" presStyleCnt="2"/>
      <dgm:spPr/>
    </dgm:pt>
    <dgm:pt modelId="{ED2E1E9D-575B-4B4C-9DA8-920FC5B55D25}" type="pres">
      <dgm:prSet presAssocID="{6FE58015-7759-7A42-88A8-B460E94FD752}" presName="textNode" presStyleLbl="bgShp" presStyleIdx="0" presStyleCnt="2"/>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0" presStyleCnt="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 presStyleCnt="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2" presStyleCnt="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3" presStyleCnt="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1" presStyleCnt="2"/>
      <dgm:spPr/>
    </dgm:pt>
    <dgm:pt modelId="{87F5F3AE-BF93-6A47-A531-34BA6D9A3E05}" type="pres">
      <dgm:prSet presAssocID="{17F089FD-3F0D-324F-A32A-FA2BBD0B2FFD}" presName="textNode" presStyleLbl="bgShp" presStyleIdx="1" presStyleCnt="2"/>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4" presStyleCnt="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5" presStyleCnt="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6" presStyleCnt="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7" presStyleCnt="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8" presStyleCnt="9" custScaleX="117170">
        <dgm:presLayoutVars>
          <dgm:bulletEnabled val="1"/>
        </dgm:presLayoutVars>
      </dgm:prSet>
      <dgm:spPr/>
    </dgm:pt>
  </dgm:ptLst>
  <dgm:cxnLst>
    <dgm:cxn modelId="{6C16DC0D-AE32-FF41-B1A1-EEF4016031C1}" type="presOf" srcId="{6FE58015-7759-7A42-88A8-B460E94FD752}" destId="{ED2E1E9D-575B-4B4C-9DA8-920FC5B55D25}" srcOrd="1"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48AE0138-5A6C-164A-974F-5F987309E92C}" srcId="{17F089FD-3F0D-324F-A32A-FA2BBD0B2FFD}" destId="{933600AB-ECFB-B245-91C1-7613F612D244}" srcOrd="1" destOrd="0" parTransId="{965A9957-48EA-DE49-8A65-FE4871C47307}" sibTransId="{18409FD7-8DC6-3C43-A3C6-90F06699988A}"/>
    <dgm:cxn modelId="{B653D242-8234-FE4D-A9AD-F6C8C10D6734}" type="presOf" srcId="{933600AB-ECFB-B245-91C1-7613F612D244}" destId="{3A809A99-D087-9240-A436-B6AC326A85CB}" srcOrd="0" destOrd="0" presId="urn:microsoft.com/office/officeart/2005/8/layout/lProcess2"/>
    <dgm:cxn modelId="{77C6AF51-03FC-FC49-AFC9-68E0E234E71F}" srcId="{6FE58015-7759-7A42-88A8-B460E94FD752}" destId="{FABA3BE2-F442-E34E-AF40-C38551048F87}" srcOrd="3" destOrd="0" parTransId="{CFF2D9E9-F97E-504D-8D9E-FC5B69A44BA6}" sibTransId="{61679E7A-052A-1741-A9B7-540228FB8C19}"/>
    <dgm:cxn modelId="{E6E0D058-D5C6-B54F-9B25-751BAC413F5B}" srcId="{17F089FD-3F0D-324F-A32A-FA2BBD0B2FFD}" destId="{FE3319DE-5B71-3948-B37A-D434D6D5E0CB}" srcOrd="3" destOrd="0" parTransId="{444773E3-4505-8049-91C1-2C4AC23C62CA}" sibTransId="{D516483C-B8A7-1345-829E-B46230E60ED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0" destOrd="0" parTransId="{C07416A9-61E6-DE4C-8A14-1D5D0C3D94DF}" sibTransId="{96BC4064-12B1-9E41-8621-4A318CE08C4C}"/>
    <dgm:cxn modelId="{9E2BC970-85F1-2A45-8B26-82C1C9F16A9B}" srcId="{6FE58015-7759-7A42-88A8-B460E94FD752}" destId="{E4FCE18D-A929-FA46-9ED6-ECF61697C133}" srcOrd="2" destOrd="0" parTransId="{C454F5FE-4758-3A4C-9BB1-E909D2E2E9F8}" sibTransId="{32C4E1C7-F61E-FE43-BACE-454DEFD5238C}"/>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1" destOrd="0" parTransId="{D0635F81-7E52-494E-AC37-8351CE025C8F}" sibTransId="{D010D1AE-A2C8-2B41-BB43-D1A7CF01BA96}"/>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B4637AF3-CB39-D140-9B1B-9460A8FB0A92}" srcId="{6FE58015-7759-7A42-88A8-B460E94FD752}" destId="{11215100-DE3E-2943-BCA4-ECA7591ECEDD}" srcOrd="1" destOrd="0" parTransId="{9E97BE98-9FFB-3348-B6E4-ED8390C1FEF8}" sibTransId="{C972CAF7-8436-4744-92E7-1CB039490403}"/>
    <dgm:cxn modelId="{66D5C22C-BAD1-3646-9D76-CA823763E9BB}" type="presParOf" srcId="{BB003214-8FD7-9D45-BA27-C98B329BDD84}" destId="{AD5BD4D4-252B-654F-8F4F-F7FC4D7F363A}" srcOrd="0"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1" destOrd="0" presId="urn:microsoft.com/office/officeart/2005/8/layout/lProcess2"/>
    <dgm:cxn modelId="{CB004E31-7A64-7D40-9AE9-892AED3BCCCF}" type="presParOf" srcId="{BB003214-8FD7-9D45-BA27-C98B329BDD84}" destId="{E4C1E84A-D3DE-3949-80EB-F424BA3FE0FE}" srcOrd="2"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2C23D26-7D9E-8A4C-81FB-B4DE3E89FBAE}"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52FBE2AA-F6F2-F344-8A85-178928ACBFD0}">
      <dgm:prSet phldrT="[Text]" custT="1"/>
      <dgm:spPr/>
      <dgm:t>
        <a:bodyPr/>
        <a:lstStyle/>
        <a:p>
          <a:r>
            <a:rPr lang="en-US" sz="2800" b="1" dirty="0"/>
            <a:t>Walkthroughs</a:t>
          </a:r>
        </a:p>
      </dgm:t>
    </dgm:pt>
    <dgm:pt modelId="{CE274C73-C2E8-3E4F-91E4-48307A7CF925}" type="parTrans" cxnId="{EC10CB70-F861-B643-B624-C4F41885F812}">
      <dgm:prSet/>
      <dgm:spPr/>
      <dgm:t>
        <a:bodyPr/>
        <a:lstStyle/>
        <a:p>
          <a:endParaRPr lang="en-US" sz="2400"/>
        </a:p>
      </dgm:t>
    </dgm:pt>
    <dgm:pt modelId="{185A88E9-F713-7446-B0AD-38F65C10D5E8}" type="sibTrans" cxnId="{EC10CB70-F861-B643-B624-C4F41885F812}">
      <dgm:prSet/>
      <dgm:spPr/>
      <dgm:t>
        <a:bodyPr/>
        <a:lstStyle/>
        <a:p>
          <a:endParaRPr lang="en-US" sz="2400"/>
        </a:p>
      </dgm:t>
    </dgm:pt>
    <dgm:pt modelId="{05623EE2-EB0A-C447-8CF8-DC52FB7EEFD2}">
      <dgm:prSet phldrT="[Text]" custT="1"/>
      <dgm:spPr/>
      <dgm:t>
        <a:bodyPr/>
        <a:lstStyle/>
        <a:p>
          <a:r>
            <a:rPr lang="en-US" sz="2800" b="1" dirty="0"/>
            <a:t>Surveys</a:t>
          </a:r>
        </a:p>
      </dgm:t>
    </dgm:pt>
    <dgm:pt modelId="{0B9334F7-4204-6548-A24C-E1DBDFC81B51}" type="parTrans" cxnId="{7CDE25AC-CC27-C84F-8EF5-62E686779F64}">
      <dgm:prSet/>
      <dgm:spPr/>
      <dgm:t>
        <a:bodyPr/>
        <a:lstStyle/>
        <a:p>
          <a:endParaRPr lang="en-US" sz="2400"/>
        </a:p>
      </dgm:t>
    </dgm:pt>
    <dgm:pt modelId="{408EE1A8-FB2E-B545-B313-3FCA53BDC64D}" type="sibTrans" cxnId="{7CDE25AC-CC27-C84F-8EF5-62E686779F64}">
      <dgm:prSet/>
      <dgm:spPr/>
      <dgm:t>
        <a:bodyPr/>
        <a:lstStyle/>
        <a:p>
          <a:endParaRPr lang="en-US" sz="2400"/>
        </a:p>
      </dgm:t>
    </dgm:pt>
    <dgm:pt modelId="{D2145C5F-6E61-9944-99B7-4292E6251998}">
      <dgm:prSet custT="1"/>
      <dgm:spPr/>
      <dgm:t>
        <a:bodyPr/>
        <a:lstStyle/>
        <a:p>
          <a:r>
            <a:rPr lang="en-US" sz="2800" b="1" dirty="0"/>
            <a:t>Team Reps </a:t>
          </a:r>
        </a:p>
      </dgm:t>
    </dgm:pt>
    <dgm:pt modelId="{050E7A05-E0B3-3149-8A98-5AF586E9A5E3}" type="parTrans" cxnId="{FE29B30E-A62A-3347-973F-9C944F7529C5}">
      <dgm:prSet/>
      <dgm:spPr/>
      <dgm:t>
        <a:bodyPr/>
        <a:lstStyle/>
        <a:p>
          <a:endParaRPr lang="en-US" sz="2400"/>
        </a:p>
      </dgm:t>
    </dgm:pt>
    <dgm:pt modelId="{E32C717E-0653-3E4D-8716-B8618B6DDCF8}" type="sibTrans" cxnId="{FE29B30E-A62A-3347-973F-9C944F7529C5}">
      <dgm:prSet/>
      <dgm:spPr/>
      <dgm:t>
        <a:bodyPr/>
        <a:lstStyle/>
        <a:p>
          <a:endParaRPr lang="en-US" sz="2400"/>
        </a:p>
      </dgm:t>
    </dgm:pt>
    <dgm:pt modelId="{24522A76-0D9F-4043-A728-1CDB91F80F8F}">
      <dgm:prSet custT="1"/>
      <dgm:spPr/>
      <dgm:t>
        <a:bodyPr/>
        <a:lstStyle/>
        <a:p>
          <a:r>
            <a:rPr lang="en-US" sz="2400" dirty="0"/>
            <a:t>Identify how many classrooms have a classroom matrix posted</a:t>
          </a:r>
        </a:p>
      </dgm:t>
    </dgm:pt>
    <dgm:pt modelId="{5F94B448-BB5A-0F4E-BAEF-88355662DB6B}" type="parTrans" cxnId="{6FB7FC63-56B7-E343-B2C3-8B290C5C3545}">
      <dgm:prSet/>
      <dgm:spPr/>
      <dgm:t>
        <a:bodyPr/>
        <a:lstStyle/>
        <a:p>
          <a:endParaRPr lang="en-US" sz="2400"/>
        </a:p>
      </dgm:t>
    </dgm:pt>
    <dgm:pt modelId="{1DC0069C-0438-E74D-94F9-1F951CF560BD}" type="sibTrans" cxnId="{6FB7FC63-56B7-E343-B2C3-8B290C5C3545}">
      <dgm:prSet/>
      <dgm:spPr/>
      <dgm:t>
        <a:bodyPr/>
        <a:lstStyle/>
        <a:p>
          <a:endParaRPr lang="en-US" sz="2400"/>
        </a:p>
      </dgm:t>
    </dgm:pt>
    <dgm:pt modelId="{1A0E28AC-C7F2-FA43-958C-206E9CD5AECE}">
      <dgm:prSet custT="1"/>
      <dgm:spPr/>
      <dgm:t>
        <a:bodyPr/>
        <a:lstStyle/>
        <a:p>
          <a:r>
            <a:rPr lang="en-US" sz="2400" dirty="0"/>
            <a:t>Educators self-assess their fidelity of teaching expectations</a:t>
          </a:r>
        </a:p>
      </dgm:t>
    </dgm:pt>
    <dgm:pt modelId="{FF41B624-C2B9-8A47-92AB-3909AFDEA6CE}" type="parTrans" cxnId="{DCFB9587-FA96-4A47-9778-A205FF5CABA1}">
      <dgm:prSet/>
      <dgm:spPr/>
      <dgm:t>
        <a:bodyPr/>
        <a:lstStyle/>
        <a:p>
          <a:endParaRPr lang="en-US" sz="2400"/>
        </a:p>
      </dgm:t>
    </dgm:pt>
    <dgm:pt modelId="{3799BC79-C575-4E40-ABA4-8287A3EF2A9C}" type="sibTrans" cxnId="{DCFB9587-FA96-4A47-9778-A205FF5CABA1}">
      <dgm:prSet/>
      <dgm:spPr/>
      <dgm:t>
        <a:bodyPr/>
        <a:lstStyle/>
        <a:p>
          <a:endParaRPr lang="en-US" sz="2400"/>
        </a:p>
      </dgm:t>
    </dgm:pt>
    <dgm:pt modelId="{AF3B614C-ADC9-4A48-8D2A-2BFA0647AC4D}">
      <dgm:prSet custT="1"/>
      <dgm:spPr/>
      <dgm:t>
        <a:bodyPr/>
        <a:lstStyle/>
        <a:p>
          <a:r>
            <a:rPr lang="en-US" sz="2400" dirty="0"/>
            <a:t>Ask students if they were taught classroom expectations</a:t>
          </a:r>
        </a:p>
      </dgm:t>
    </dgm:pt>
    <dgm:pt modelId="{25A8A8E3-CA70-9F4B-B7C4-D59F878A8B75}" type="parTrans" cxnId="{52A6563C-FAB8-414C-9935-17CCFB03B61D}">
      <dgm:prSet/>
      <dgm:spPr/>
      <dgm:t>
        <a:bodyPr/>
        <a:lstStyle/>
        <a:p>
          <a:endParaRPr lang="en-US" sz="2400"/>
        </a:p>
      </dgm:t>
    </dgm:pt>
    <dgm:pt modelId="{627E9316-E88F-AD46-8B16-07FF285C6D23}" type="sibTrans" cxnId="{52A6563C-FAB8-414C-9935-17CCFB03B61D}">
      <dgm:prSet/>
      <dgm:spPr/>
      <dgm:t>
        <a:bodyPr/>
        <a:lstStyle/>
        <a:p>
          <a:endParaRPr lang="en-US" sz="2400"/>
        </a:p>
      </dgm:t>
    </dgm:pt>
    <dgm:pt modelId="{2D193640-AD98-524B-BD7D-3B217E8C7AD8}">
      <dgm:prSet custT="1"/>
      <dgm:spPr/>
      <dgm:t>
        <a:bodyPr/>
        <a:lstStyle/>
        <a:p>
          <a:r>
            <a:rPr lang="en-US" sz="2400" dirty="0"/>
            <a:t>Team reps meet with their group and gather self-reported information</a:t>
          </a:r>
        </a:p>
      </dgm:t>
    </dgm:pt>
    <dgm:pt modelId="{54788B8A-9186-1943-B38F-89CB409133EE}" type="parTrans" cxnId="{A7CBEB93-8F4D-784C-998E-3BB0ACD440EA}">
      <dgm:prSet/>
      <dgm:spPr/>
      <dgm:t>
        <a:bodyPr/>
        <a:lstStyle/>
        <a:p>
          <a:endParaRPr lang="en-US" sz="2400"/>
        </a:p>
      </dgm:t>
    </dgm:pt>
    <dgm:pt modelId="{A6B2EB5C-6C90-3841-94AF-F7B6DBB86027}" type="sibTrans" cxnId="{A7CBEB93-8F4D-784C-998E-3BB0ACD440EA}">
      <dgm:prSet/>
      <dgm:spPr/>
      <dgm:t>
        <a:bodyPr/>
        <a:lstStyle/>
        <a:p>
          <a:endParaRPr lang="en-US" sz="2400"/>
        </a:p>
      </dgm:t>
    </dgm:pt>
    <dgm:pt modelId="{EFDD3AFE-DA99-9B42-9108-F2BA2EAF24C5}" type="pres">
      <dgm:prSet presAssocID="{E2C23D26-7D9E-8A4C-81FB-B4DE3E89FBAE}" presName="Name0" presStyleCnt="0">
        <dgm:presLayoutVars>
          <dgm:dir/>
          <dgm:resizeHandles val="exact"/>
        </dgm:presLayoutVars>
      </dgm:prSet>
      <dgm:spPr/>
    </dgm:pt>
    <dgm:pt modelId="{D43A9228-4062-0F46-8E0A-04D283E10602}" type="pres">
      <dgm:prSet presAssocID="{52FBE2AA-F6F2-F344-8A85-178928ACBFD0}" presName="compNode" presStyleCnt="0"/>
      <dgm:spPr/>
    </dgm:pt>
    <dgm:pt modelId="{09012B3F-E23B-8E40-A567-8409140DCB68}" type="pres">
      <dgm:prSet presAssocID="{52FBE2AA-F6F2-F344-8A85-178928ACBFD0}" presName="pictRect" presStyleLbl="node1" presStyleIdx="0" presStyleCnt="3" custScaleX="56923" custScaleY="6455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dgm:spPr>
    </dgm:pt>
    <dgm:pt modelId="{ACAC02FF-8A50-524B-AFF0-CF32D5A75752}" type="pres">
      <dgm:prSet presAssocID="{52FBE2AA-F6F2-F344-8A85-178928ACBFD0}" presName="textRect" presStyleLbl="revTx" presStyleIdx="0" presStyleCnt="3">
        <dgm:presLayoutVars>
          <dgm:bulletEnabled val="1"/>
        </dgm:presLayoutVars>
      </dgm:prSet>
      <dgm:spPr/>
    </dgm:pt>
    <dgm:pt modelId="{6A0A5FF7-FE96-D74A-BE8B-D08024D1BD34}" type="pres">
      <dgm:prSet presAssocID="{185A88E9-F713-7446-B0AD-38F65C10D5E8}" presName="sibTrans" presStyleLbl="sibTrans2D1" presStyleIdx="0" presStyleCnt="0"/>
      <dgm:spPr/>
    </dgm:pt>
    <dgm:pt modelId="{ED836848-F616-B34B-8F55-F63373D19794}" type="pres">
      <dgm:prSet presAssocID="{05623EE2-EB0A-C447-8CF8-DC52FB7EEFD2}" presName="compNode" presStyleCnt="0"/>
      <dgm:spPr/>
    </dgm:pt>
    <dgm:pt modelId="{52743C58-2F9F-DF44-BF9F-76F6158CFAD1}" type="pres">
      <dgm:prSet presAssocID="{05623EE2-EB0A-C447-8CF8-DC52FB7EEFD2}" presName="pictRect" presStyleLbl="node1" presStyleIdx="1" presStyleCnt="3" custScaleX="56923" custScaleY="6455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pt>
    <dgm:pt modelId="{735F77D7-1034-5F4B-809C-82EA902A897E}" type="pres">
      <dgm:prSet presAssocID="{05623EE2-EB0A-C447-8CF8-DC52FB7EEFD2}" presName="textRect" presStyleLbl="revTx" presStyleIdx="1" presStyleCnt="3">
        <dgm:presLayoutVars>
          <dgm:bulletEnabled val="1"/>
        </dgm:presLayoutVars>
      </dgm:prSet>
      <dgm:spPr/>
    </dgm:pt>
    <dgm:pt modelId="{9059F681-7162-2E44-82C4-4DCD92CA4419}" type="pres">
      <dgm:prSet presAssocID="{408EE1A8-FB2E-B545-B313-3FCA53BDC64D}" presName="sibTrans" presStyleLbl="sibTrans2D1" presStyleIdx="0" presStyleCnt="0"/>
      <dgm:spPr/>
    </dgm:pt>
    <dgm:pt modelId="{0975AADE-A575-6449-8303-8219046B6952}" type="pres">
      <dgm:prSet presAssocID="{D2145C5F-6E61-9944-99B7-4292E6251998}" presName="compNode" presStyleCnt="0"/>
      <dgm:spPr/>
    </dgm:pt>
    <dgm:pt modelId="{ADACC934-C59E-A549-8EC9-7574FBC0E072}" type="pres">
      <dgm:prSet presAssocID="{D2145C5F-6E61-9944-99B7-4292E6251998}" presName="pictRect" presStyleLbl="node1" presStyleIdx="2" presStyleCnt="3" custScaleX="56923" custScaleY="6455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dgm:spPr>
    </dgm:pt>
    <dgm:pt modelId="{599841B5-A547-9140-8A8F-5CDA755BA921}" type="pres">
      <dgm:prSet presAssocID="{D2145C5F-6E61-9944-99B7-4292E6251998}" presName="textRect" presStyleLbl="revTx" presStyleIdx="2" presStyleCnt="3">
        <dgm:presLayoutVars>
          <dgm:bulletEnabled val="1"/>
        </dgm:presLayoutVars>
      </dgm:prSet>
      <dgm:spPr/>
    </dgm:pt>
  </dgm:ptLst>
  <dgm:cxnLst>
    <dgm:cxn modelId="{FE29B30E-A62A-3347-973F-9C944F7529C5}" srcId="{E2C23D26-7D9E-8A4C-81FB-B4DE3E89FBAE}" destId="{D2145C5F-6E61-9944-99B7-4292E6251998}" srcOrd="2" destOrd="0" parTransId="{050E7A05-E0B3-3149-8A98-5AF586E9A5E3}" sibTransId="{E32C717E-0653-3E4D-8716-B8618B6DDCF8}"/>
    <dgm:cxn modelId="{52A6563C-FAB8-414C-9935-17CCFB03B61D}" srcId="{05623EE2-EB0A-C447-8CF8-DC52FB7EEFD2}" destId="{AF3B614C-ADC9-4A48-8D2A-2BFA0647AC4D}" srcOrd="1" destOrd="0" parTransId="{25A8A8E3-CA70-9F4B-B7C4-D59F878A8B75}" sibTransId="{627E9316-E88F-AD46-8B16-07FF285C6D23}"/>
    <dgm:cxn modelId="{8162FC5B-7657-F04D-985A-23EF9B15E65D}" type="presOf" srcId="{24522A76-0D9F-4043-A728-1CDB91F80F8F}" destId="{ACAC02FF-8A50-524B-AFF0-CF32D5A75752}" srcOrd="0" destOrd="1" presId="urn:microsoft.com/office/officeart/2005/8/layout/pList1"/>
    <dgm:cxn modelId="{6FB7FC63-56B7-E343-B2C3-8B290C5C3545}" srcId="{52FBE2AA-F6F2-F344-8A85-178928ACBFD0}" destId="{24522A76-0D9F-4043-A728-1CDB91F80F8F}" srcOrd="0" destOrd="0" parTransId="{5F94B448-BB5A-0F4E-BAEF-88355662DB6B}" sibTransId="{1DC0069C-0438-E74D-94F9-1F951CF560BD}"/>
    <dgm:cxn modelId="{EC10CB70-F861-B643-B624-C4F41885F812}" srcId="{E2C23D26-7D9E-8A4C-81FB-B4DE3E89FBAE}" destId="{52FBE2AA-F6F2-F344-8A85-178928ACBFD0}" srcOrd="0" destOrd="0" parTransId="{CE274C73-C2E8-3E4F-91E4-48307A7CF925}" sibTransId="{185A88E9-F713-7446-B0AD-38F65C10D5E8}"/>
    <dgm:cxn modelId="{64028977-A602-3C44-9F93-E811529A0150}" type="presOf" srcId="{2D193640-AD98-524B-BD7D-3B217E8C7AD8}" destId="{599841B5-A547-9140-8A8F-5CDA755BA921}" srcOrd="0" destOrd="1" presId="urn:microsoft.com/office/officeart/2005/8/layout/pList1"/>
    <dgm:cxn modelId="{DCFB9587-FA96-4A47-9778-A205FF5CABA1}" srcId="{05623EE2-EB0A-C447-8CF8-DC52FB7EEFD2}" destId="{1A0E28AC-C7F2-FA43-958C-206E9CD5AECE}" srcOrd="0" destOrd="0" parTransId="{FF41B624-C2B9-8A47-92AB-3909AFDEA6CE}" sibTransId="{3799BC79-C575-4E40-ABA4-8287A3EF2A9C}"/>
    <dgm:cxn modelId="{A7CBEB93-8F4D-784C-998E-3BB0ACD440EA}" srcId="{D2145C5F-6E61-9944-99B7-4292E6251998}" destId="{2D193640-AD98-524B-BD7D-3B217E8C7AD8}" srcOrd="0" destOrd="0" parTransId="{54788B8A-9186-1943-B38F-89CB409133EE}" sibTransId="{A6B2EB5C-6C90-3841-94AF-F7B6DBB86027}"/>
    <dgm:cxn modelId="{EE634D99-83B0-364B-8FA1-AF7A830A665E}" type="presOf" srcId="{D2145C5F-6E61-9944-99B7-4292E6251998}" destId="{599841B5-A547-9140-8A8F-5CDA755BA921}" srcOrd="0" destOrd="0" presId="urn:microsoft.com/office/officeart/2005/8/layout/pList1"/>
    <dgm:cxn modelId="{337494A8-32C1-1840-9398-6DB3D73D9AC7}" type="presOf" srcId="{408EE1A8-FB2E-B545-B313-3FCA53BDC64D}" destId="{9059F681-7162-2E44-82C4-4DCD92CA4419}" srcOrd="0" destOrd="0" presId="urn:microsoft.com/office/officeart/2005/8/layout/pList1"/>
    <dgm:cxn modelId="{465801AB-47BA-D140-ACC5-9B0595C80836}" type="presOf" srcId="{185A88E9-F713-7446-B0AD-38F65C10D5E8}" destId="{6A0A5FF7-FE96-D74A-BE8B-D08024D1BD34}" srcOrd="0" destOrd="0" presId="urn:microsoft.com/office/officeart/2005/8/layout/pList1"/>
    <dgm:cxn modelId="{7CDE25AC-CC27-C84F-8EF5-62E686779F64}" srcId="{E2C23D26-7D9E-8A4C-81FB-B4DE3E89FBAE}" destId="{05623EE2-EB0A-C447-8CF8-DC52FB7EEFD2}" srcOrd="1" destOrd="0" parTransId="{0B9334F7-4204-6548-A24C-E1DBDFC81B51}" sibTransId="{408EE1A8-FB2E-B545-B313-3FCA53BDC64D}"/>
    <dgm:cxn modelId="{45CE7CCD-9D9D-1840-8634-2EEF3F79A498}" type="presOf" srcId="{AF3B614C-ADC9-4A48-8D2A-2BFA0647AC4D}" destId="{735F77D7-1034-5F4B-809C-82EA902A897E}" srcOrd="0" destOrd="2" presId="urn:microsoft.com/office/officeart/2005/8/layout/pList1"/>
    <dgm:cxn modelId="{FFEE22DA-9D8C-A14F-BDD5-E9BEB62A81F4}" type="presOf" srcId="{1A0E28AC-C7F2-FA43-958C-206E9CD5AECE}" destId="{735F77D7-1034-5F4B-809C-82EA902A897E}" srcOrd="0" destOrd="1" presId="urn:microsoft.com/office/officeart/2005/8/layout/pList1"/>
    <dgm:cxn modelId="{7A0178E5-82E6-8E4C-9204-D487EC5BF43D}" type="presOf" srcId="{E2C23D26-7D9E-8A4C-81FB-B4DE3E89FBAE}" destId="{EFDD3AFE-DA99-9B42-9108-F2BA2EAF24C5}" srcOrd="0" destOrd="0" presId="urn:microsoft.com/office/officeart/2005/8/layout/pList1"/>
    <dgm:cxn modelId="{F1B2A4E6-FAA8-5A42-93E2-F1D5A4808647}" type="presOf" srcId="{52FBE2AA-F6F2-F344-8A85-178928ACBFD0}" destId="{ACAC02FF-8A50-524B-AFF0-CF32D5A75752}" srcOrd="0" destOrd="0" presId="urn:microsoft.com/office/officeart/2005/8/layout/pList1"/>
    <dgm:cxn modelId="{43DC10F7-FE8A-9D4C-B138-B8AB05A2D012}" type="presOf" srcId="{05623EE2-EB0A-C447-8CF8-DC52FB7EEFD2}" destId="{735F77D7-1034-5F4B-809C-82EA902A897E}" srcOrd="0" destOrd="0" presId="urn:microsoft.com/office/officeart/2005/8/layout/pList1"/>
    <dgm:cxn modelId="{8E08940B-F3A8-3E4C-94AC-BCDC60478F54}" type="presParOf" srcId="{EFDD3AFE-DA99-9B42-9108-F2BA2EAF24C5}" destId="{D43A9228-4062-0F46-8E0A-04D283E10602}" srcOrd="0" destOrd="0" presId="urn:microsoft.com/office/officeart/2005/8/layout/pList1"/>
    <dgm:cxn modelId="{5AF3316B-A4D0-534D-8581-9A4D7BEB6CE2}" type="presParOf" srcId="{D43A9228-4062-0F46-8E0A-04D283E10602}" destId="{09012B3F-E23B-8E40-A567-8409140DCB68}" srcOrd="0" destOrd="0" presId="urn:microsoft.com/office/officeart/2005/8/layout/pList1"/>
    <dgm:cxn modelId="{11263AD3-8C1D-BF40-8660-6B5DB26EA0F1}" type="presParOf" srcId="{D43A9228-4062-0F46-8E0A-04D283E10602}" destId="{ACAC02FF-8A50-524B-AFF0-CF32D5A75752}" srcOrd="1" destOrd="0" presId="urn:microsoft.com/office/officeart/2005/8/layout/pList1"/>
    <dgm:cxn modelId="{47325B41-5E87-FB43-A35E-D6A02F199718}" type="presParOf" srcId="{EFDD3AFE-DA99-9B42-9108-F2BA2EAF24C5}" destId="{6A0A5FF7-FE96-D74A-BE8B-D08024D1BD34}" srcOrd="1" destOrd="0" presId="urn:microsoft.com/office/officeart/2005/8/layout/pList1"/>
    <dgm:cxn modelId="{89845E8B-391A-2949-9D7B-2A0161D1FED3}" type="presParOf" srcId="{EFDD3AFE-DA99-9B42-9108-F2BA2EAF24C5}" destId="{ED836848-F616-B34B-8F55-F63373D19794}" srcOrd="2" destOrd="0" presId="urn:microsoft.com/office/officeart/2005/8/layout/pList1"/>
    <dgm:cxn modelId="{FDC47E5D-371A-0447-9B89-49A49E92DBED}" type="presParOf" srcId="{ED836848-F616-B34B-8F55-F63373D19794}" destId="{52743C58-2F9F-DF44-BF9F-76F6158CFAD1}" srcOrd="0" destOrd="0" presId="urn:microsoft.com/office/officeart/2005/8/layout/pList1"/>
    <dgm:cxn modelId="{D14F4828-5A68-0646-BA1B-764CBAA24718}" type="presParOf" srcId="{ED836848-F616-B34B-8F55-F63373D19794}" destId="{735F77D7-1034-5F4B-809C-82EA902A897E}" srcOrd="1" destOrd="0" presId="urn:microsoft.com/office/officeart/2005/8/layout/pList1"/>
    <dgm:cxn modelId="{6287D675-3F6A-4149-B210-0F8CB4B580D3}" type="presParOf" srcId="{EFDD3AFE-DA99-9B42-9108-F2BA2EAF24C5}" destId="{9059F681-7162-2E44-82C4-4DCD92CA4419}" srcOrd="3" destOrd="0" presId="urn:microsoft.com/office/officeart/2005/8/layout/pList1"/>
    <dgm:cxn modelId="{723B3051-92E6-6345-8431-1683D86A98C3}" type="presParOf" srcId="{EFDD3AFE-DA99-9B42-9108-F2BA2EAF24C5}" destId="{0975AADE-A575-6449-8303-8219046B6952}" srcOrd="4" destOrd="0" presId="urn:microsoft.com/office/officeart/2005/8/layout/pList1"/>
    <dgm:cxn modelId="{2BF88D29-255C-324D-A695-300D583B4384}" type="presParOf" srcId="{0975AADE-A575-6449-8303-8219046B6952}" destId="{ADACC934-C59E-A549-8EC9-7574FBC0E072}" srcOrd="0" destOrd="0" presId="urn:microsoft.com/office/officeart/2005/8/layout/pList1"/>
    <dgm:cxn modelId="{0D3907F3-989F-6449-96EE-ACC768FDCF6A}" type="presParOf" srcId="{0975AADE-A575-6449-8303-8219046B6952}" destId="{599841B5-A547-9140-8A8F-5CDA755BA92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tyle>
          <a:lnRef idx="2">
            <a:schemeClr val="accent5"/>
          </a:lnRef>
          <a:fillRef idx="1">
            <a:schemeClr val="lt1"/>
          </a:fillRef>
          <a:effectRef idx="0">
            <a:schemeClr val="accent5"/>
          </a:effectRef>
          <a:fontRef idx="minor">
            <a:schemeClr val="dk1"/>
          </a:fontRef>
        </dgm:style>
      </dgm:prSet>
      <dgm:spPr/>
      <dgm:t>
        <a:bodyPr/>
        <a:lstStyle/>
        <a:p>
          <a:pPr marL="508000" indent="0" rtl="0"/>
          <a:r>
            <a:rPr lang="en-US" sz="2800" b="1" dirty="0">
              <a:solidFill>
                <a:schemeClr val="accent4">
                  <a:lumMod val="50000"/>
                </a:schemeClr>
              </a:solidFill>
            </a:rPr>
            <a:t>Framework</a:t>
          </a:r>
          <a:r>
            <a:rPr lang="en-US" sz="2800" b="1" dirty="0">
              <a:solidFill>
                <a:srgbClr val="FF0000"/>
              </a:solidFill>
            </a:rPr>
            <a:t> </a:t>
          </a:r>
          <a:r>
            <a:rPr lang="en-US" sz="2800" dirty="0">
              <a:solidFill>
                <a:srgbClr val="000000"/>
              </a:solidFill>
            </a:rPr>
            <a:t>for enhancing adoption &amp; implementation of </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solidFill>
        <a:ln w="28575">
          <a:solidFill>
            <a:schemeClr val="bg1"/>
          </a:solidFill>
        </a:ln>
      </dgm:spPr>
      <dgm:t>
        <a:bodyPr/>
        <a:lstStyle/>
        <a:p>
          <a:endParaRPr lang="en-US"/>
        </a:p>
      </dgm:t>
    </dgm:pt>
    <dgm:pt modelId="{78F85ED2-E14A-4C48-92B2-CFE7CDFEBFCE}">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2800" b="1" dirty="0">
              <a:solidFill>
                <a:schemeClr val="accent4">
                  <a:lumMod val="50000"/>
                </a:schemeClr>
              </a:solidFill>
            </a:rPr>
            <a:t>Continuum </a:t>
          </a:r>
          <a:r>
            <a:rPr lang="en-US" sz="2800" dirty="0">
              <a:solidFill>
                <a:schemeClr val="accent4">
                  <a:lumMod val="50000"/>
                </a:schemeClr>
              </a:solidFill>
            </a:rPr>
            <a:t>of evidence-based interventions </a:t>
          </a:r>
          <a:r>
            <a:rPr lang="en-US" sz="28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solidFill>
        <a:ln w="28575">
          <a:solidFill>
            <a:schemeClr val="bg1"/>
          </a:solidFill>
        </a:ln>
      </dgm:spPr>
      <dgm:t>
        <a:bodyPr/>
        <a:lstStyle/>
        <a:p>
          <a:endParaRPr lang="en-US"/>
        </a:p>
      </dgm:t>
    </dgm:pt>
    <dgm:pt modelId="{39D0B363-6CB1-CE47-B782-0872C0463688}">
      <dgm:prSet custT="1">
        <dgm:style>
          <a:lnRef idx="2">
            <a:schemeClr val="accent5"/>
          </a:lnRef>
          <a:fillRef idx="1">
            <a:schemeClr val="lt1"/>
          </a:fillRef>
          <a:effectRef idx="0">
            <a:schemeClr val="accent5"/>
          </a:effectRef>
          <a:fontRef idx="minor">
            <a:schemeClr val="dk1"/>
          </a:fontRef>
        </dgm:style>
      </dgm:prSet>
      <dgm:spPr/>
      <dgm:t>
        <a:bodyPr/>
        <a:lstStyle/>
        <a:p>
          <a:pPr marL="338138" indent="0" rtl="0"/>
          <a:r>
            <a:rPr lang="en-US" sz="2800" dirty="0">
              <a:solidFill>
                <a:schemeClr val="tx1"/>
              </a:solidFill>
            </a:rPr>
            <a:t>Academically &amp; behaviorally </a:t>
          </a:r>
          <a:r>
            <a:rPr lang="en-US" sz="2800" dirty="0">
              <a:solidFill>
                <a:srgbClr val="000000"/>
              </a:solidFill>
            </a:rPr>
            <a:t>important </a:t>
          </a:r>
          <a:r>
            <a:rPr lang="en-US" sz="2800" b="1" dirty="0">
              <a:solidFill>
                <a:schemeClr val="accent4">
                  <a:lumMod val="50000"/>
                </a:schemeClr>
              </a:solidFill>
            </a:rPr>
            <a:t>outcomes</a:t>
          </a:r>
          <a:r>
            <a:rPr lang="en-US" sz="2800" b="1" dirty="0">
              <a:solidFill>
                <a:srgbClr val="FF0000"/>
              </a:solidFill>
            </a:rPr>
            <a:t> </a:t>
          </a:r>
          <a:r>
            <a:rPr lang="en-US" sz="28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solidFill>
        <a:ln w="28575">
          <a:solidFill>
            <a:schemeClr val="bg1">
              <a:alpha val="90000"/>
            </a:schemeClr>
          </a:solidFill>
        </a:ln>
      </dgm:spPr>
      <dgm:t>
        <a:bodyPr/>
        <a:lstStyle/>
        <a:p>
          <a:endParaRPr lang="en-US"/>
        </a:p>
      </dgm:t>
    </dgm:pt>
    <dgm:pt modelId="{EF0AF6B8-21D2-824D-9DAF-5489B0C173AB}">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3200" b="1" dirty="0">
              <a:solidFill>
                <a:schemeClr val="accent4">
                  <a:lumMod val="50000"/>
                </a:schemeClr>
              </a:solidFill>
            </a:rPr>
            <a:t>All</a:t>
          </a:r>
          <a:r>
            <a:rPr lang="en-US" sz="3200" b="1" dirty="0">
              <a:solidFill>
                <a:srgbClr val="FF0000"/>
              </a:solidFill>
            </a:rPr>
            <a:t>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30CF7803-A25B-4A09-889F-EDEFC3A40641}" type="presOf" srcId="{169BC7AE-D5BB-E742-B337-7EC07A4D5A0E}" destId="{9F938532-7CB5-2743-95AD-42F853C4B5CC}" srcOrd="0" destOrd="0" presId="urn:microsoft.com/office/officeart/2005/8/layout/vProcess5"/>
    <dgm:cxn modelId="{D1CF310A-CFF6-4681-B072-2F6FFDE00197}" type="presOf" srcId="{70F62600-A339-9346-A108-28A8E406F98D}" destId="{03558A22-192F-684E-9342-2D37646D81E2}" srcOrd="0" destOrd="0" presId="urn:microsoft.com/office/officeart/2005/8/layout/vProcess5"/>
    <dgm:cxn modelId="{56CCBC1D-CFB2-47FB-8FAF-95D3579AF010}" type="presOf" srcId="{30F5E4EA-5E7E-3143-9878-C68788F323A6}" destId="{28CC8DE4-5D04-A340-9CCE-D5EF8C4D2DA1}" srcOrd="0" destOrd="0" presId="urn:microsoft.com/office/officeart/2005/8/layout/vProcess5"/>
    <dgm:cxn modelId="{F25CD32C-38F1-4495-9D28-B4E67FBF810C}" type="presOf" srcId="{39D0B363-6CB1-CE47-B782-0872C0463688}" destId="{80D9BAC8-8EFF-7042-92A6-BCBDE24A957F}"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3B78130-1672-49EC-9F86-01FF00269966}"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B8434F71-7234-714E-8799-2C6254A918A0}" srcId="{70F62600-A339-9346-A108-28A8E406F98D}" destId="{39D0B363-6CB1-CE47-B782-0872C0463688}" srcOrd="2" destOrd="0" parTransId="{3BF99AF3-24DA-3E49-8C14-9408486349DB}" sibTransId="{71F1854A-2450-EF4B-AB0E-33BDD6E1D786}"/>
    <dgm:cxn modelId="{9FD685A4-35E5-4004-8F64-CC177CBCBF17}" type="presOf" srcId="{EF0AF6B8-21D2-824D-9DAF-5489B0C173AB}" destId="{6838141B-D5DF-EB4E-BDB6-E51F6F4EE5C6}" srcOrd="1" destOrd="0" presId="urn:microsoft.com/office/officeart/2005/8/layout/vProcess5"/>
    <dgm:cxn modelId="{BEC651A5-B693-432E-B27E-2F4A6FD4880F}" type="presOf" srcId="{71F1854A-2450-EF4B-AB0E-33BDD6E1D786}" destId="{F5B1A8A2-6EE7-194C-A2B2-8955DFBB9D99}" srcOrd="0" destOrd="0" presId="urn:microsoft.com/office/officeart/2005/8/layout/vProcess5"/>
    <dgm:cxn modelId="{19E7F8AC-1ECD-4478-AFBE-B465BDE8608E}" type="presOf" srcId="{78F85ED2-E14A-4C48-92B2-CFE7CDFEBFCE}" destId="{90A59713-8AF5-C840-8C8A-44016956EDAE}" srcOrd="1" destOrd="0" presId="urn:microsoft.com/office/officeart/2005/8/layout/vProcess5"/>
    <dgm:cxn modelId="{550A0FB0-0F4E-4B69-AD72-BF8535A4BA5D}" type="presOf" srcId="{30F5E4EA-5E7E-3143-9878-C68788F323A6}" destId="{9BDAE3BF-FF11-2B4F-B7AC-1E5DC727F461}" srcOrd="1" destOrd="0" presId="urn:microsoft.com/office/officeart/2005/8/layout/vProcess5"/>
    <dgm:cxn modelId="{57B034B7-E9BA-4251-809B-97A5E2A4A985}" type="presOf" srcId="{39D0B363-6CB1-CE47-B782-0872C0463688}" destId="{74ED606C-C0C8-A947-9EBE-15E51DC1E588}" srcOrd="0" destOrd="0" presId="urn:microsoft.com/office/officeart/2005/8/layout/vProcess5"/>
    <dgm:cxn modelId="{B2F3B6BD-B2EA-4639-8664-194AB669C3A5}" type="presOf" srcId="{EF0AF6B8-21D2-824D-9DAF-5489B0C173AB}" destId="{B6563712-0049-F640-9BE3-E7D7073F0DEF}" srcOrd="0" destOrd="0" presId="urn:microsoft.com/office/officeart/2005/8/layout/vProcess5"/>
    <dgm:cxn modelId="{8D9D8CEF-958E-4D3F-866F-92727F7FF536}" type="presOf" srcId="{78F85ED2-E14A-4C48-92B2-CFE7CDFEBFCE}" destId="{8886F3EF-E445-5C47-9381-9D335534965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533CA69-21A7-44BA-8636-B2EA3D9675FD}" type="presParOf" srcId="{03558A22-192F-684E-9342-2D37646D81E2}" destId="{0A700FB4-0B24-B840-B903-7B04F92D974B}" srcOrd="0" destOrd="0" presId="urn:microsoft.com/office/officeart/2005/8/layout/vProcess5"/>
    <dgm:cxn modelId="{79E43C4A-907C-47DC-BE47-D6FDBEAC0C05}" type="presParOf" srcId="{03558A22-192F-684E-9342-2D37646D81E2}" destId="{28CC8DE4-5D04-A340-9CCE-D5EF8C4D2DA1}" srcOrd="1" destOrd="0" presId="urn:microsoft.com/office/officeart/2005/8/layout/vProcess5"/>
    <dgm:cxn modelId="{85050252-235F-465A-A9BB-9553151CF022}" type="presParOf" srcId="{03558A22-192F-684E-9342-2D37646D81E2}" destId="{8886F3EF-E445-5C47-9381-9D335534965F}" srcOrd="2" destOrd="0" presId="urn:microsoft.com/office/officeart/2005/8/layout/vProcess5"/>
    <dgm:cxn modelId="{A71AF89C-8186-42DA-A0DC-BB8332624F72}" type="presParOf" srcId="{03558A22-192F-684E-9342-2D37646D81E2}" destId="{74ED606C-C0C8-A947-9EBE-15E51DC1E588}" srcOrd="3" destOrd="0" presId="urn:microsoft.com/office/officeart/2005/8/layout/vProcess5"/>
    <dgm:cxn modelId="{C6102CDC-FD3F-4A00-9B35-C878C1E3DD14}" type="presParOf" srcId="{03558A22-192F-684E-9342-2D37646D81E2}" destId="{B6563712-0049-F640-9BE3-E7D7073F0DEF}" srcOrd="4" destOrd="0" presId="urn:microsoft.com/office/officeart/2005/8/layout/vProcess5"/>
    <dgm:cxn modelId="{B8A9276C-86A3-4197-87AF-A1F51D038C38}" type="presParOf" srcId="{03558A22-192F-684E-9342-2D37646D81E2}" destId="{B67506BE-73E4-734E-8D51-BD77E39EEEEA}" srcOrd="5" destOrd="0" presId="urn:microsoft.com/office/officeart/2005/8/layout/vProcess5"/>
    <dgm:cxn modelId="{1379E192-4445-4433-A4F5-891CD483922A}" type="presParOf" srcId="{03558A22-192F-684E-9342-2D37646D81E2}" destId="{9F938532-7CB5-2743-95AD-42F853C4B5CC}" srcOrd="6" destOrd="0" presId="urn:microsoft.com/office/officeart/2005/8/layout/vProcess5"/>
    <dgm:cxn modelId="{6C45FEB3-A445-4369-8C6A-B19F1195A820}" type="presParOf" srcId="{03558A22-192F-684E-9342-2D37646D81E2}" destId="{F5B1A8A2-6EE7-194C-A2B2-8955DFBB9D99}" srcOrd="7" destOrd="0" presId="urn:microsoft.com/office/officeart/2005/8/layout/vProcess5"/>
    <dgm:cxn modelId="{E707CCB3-A220-42ED-B871-CA680BE372BF}" type="presParOf" srcId="{03558A22-192F-684E-9342-2D37646D81E2}" destId="{9BDAE3BF-FF11-2B4F-B7AC-1E5DC727F461}" srcOrd="8" destOrd="0" presId="urn:microsoft.com/office/officeart/2005/8/layout/vProcess5"/>
    <dgm:cxn modelId="{B8C46146-EBCF-472F-A87D-CC4D86EEB339}" type="presParOf" srcId="{03558A22-192F-684E-9342-2D37646D81E2}" destId="{90A59713-8AF5-C840-8C8A-44016956EDAE}" srcOrd="9" destOrd="0" presId="urn:microsoft.com/office/officeart/2005/8/layout/vProcess5"/>
    <dgm:cxn modelId="{B8C73C93-3447-4227-953B-0ED51741927C}" type="presParOf" srcId="{03558A22-192F-684E-9342-2D37646D81E2}" destId="{80D9BAC8-8EFF-7042-92A6-BCBDE24A957F}" srcOrd="10" destOrd="0" presId="urn:microsoft.com/office/officeart/2005/8/layout/vProcess5"/>
    <dgm:cxn modelId="{72F6DE12-C592-4B30-A460-B1ED87830F8A}"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w="12700"/>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a:ln w="12700"/>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a:ln w="12700"/>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w="12700"/>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a:ln w="12700"/>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a:ln w="12700"/>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a:ln w="12700"/>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a:ln w="12700"/>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a:ln w="12700"/>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a:ln w="12700"/>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a:ln w="12700"/>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9A7C12C1-35F2-FC40-BD84-0148EB4B5155}"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DA330A9A-AAA4-8146-9B83-4F243797F8A2}">
      <dgm:prSet custT="1"/>
      <dgm:spPr/>
      <dgm:t>
        <a:bodyPr/>
        <a:lstStyle/>
        <a:p>
          <a:r>
            <a:rPr lang="en-US" sz="2800" b="0" i="0" dirty="0"/>
            <a:t>Student Achievement </a:t>
          </a:r>
          <a:r>
            <a:rPr lang="en-US" sz="1800" b="0" i="0" dirty="0"/>
            <a:t>(Fan &amp; Chen, 2001)</a:t>
          </a:r>
          <a:endParaRPr lang="en-US" sz="1800" dirty="0"/>
        </a:p>
      </dgm:t>
    </dgm:pt>
    <dgm:pt modelId="{6794CDBE-9168-6845-B5AD-36A1F277BB0F}" type="parTrans" cxnId="{AEEEEC54-61F4-7B42-BBE7-ACCAF59C79AD}">
      <dgm:prSet/>
      <dgm:spPr/>
      <dgm:t>
        <a:bodyPr/>
        <a:lstStyle/>
        <a:p>
          <a:endParaRPr lang="en-US"/>
        </a:p>
      </dgm:t>
    </dgm:pt>
    <dgm:pt modelId="{788878D0-E7B3-1244-B16D-C8BF4A085C38}" type="sibTrans" cxnId="{AEEEEC54-61F4-7B42-BBE7-ACCAF59C79AD}">
      <dgm:prSet/>
      <dgm:spPr/>
      <dgm:t>
        <a:bodyPr/>
        <a:lstStyle/>
        <a:p>
          <a:endParaRPr lang="en-US"/>
        </a:p>
      </dgm:t>
    </dgm:pt>
    <dgm:pt modelId="{C5444DEB-9691-DD42-B237-35A092F9A361}">
      <dgm:prSet custT="1"/>
      <dgm:spPr/>
      <dgm:t>
        <a:bodyPr/>
        <a:lstStyle/>
        <a:p>
          <a:r>
            <a:rPr lang="en-US" sz="2800" b="0" i="0" dirty="0"/>
            <a:t>Attendance </a:t>
          </a:r>
          <a:r>
            <a:rPr lang="en-US" sz="1800" b="0" i="0" dirty="0"/>
            <a:t>(Simon, 2001)</a:t>
          </a:r>
          <a:endParaRPr lang="en-US" sz="1800" dirty="0"/>
        </a:p>
      </dgm:t>
    </dgm:pt>
    <dgm:pt modelId="{DAAA48D4-8F4D-6E47-9FFE-EF5B9C856957}" type="parTrans" cxnId="{AFF3C67F-42EA-B848-B12C-A5961890A715}">
      <dgm:prSet/>
      <dgm:spPr/>
      <dgm:t>
        <a:bodyPr/>
        <a:lstStyle/>
        <a:p>
          <a:endParaRPr lang="en-US"/>
        </a:p>
      </dgm:t>
    </dgm:pt>
    <dgm:pt modelId="{9CBC7D5B-0F64-1B4E-8B73-CA0FF04B5330}" type="sibTrans" cxnId="{AFF3C67F-42EA-B848-B12C-A5961890A715}">
      <dgm:prSet/>
      <dgm:spPr/>
      <dgm:t>
        <a:bodyPr/>
        <a:lstStyle/>
        <a:p>
          <a:endParaRPr lang="en-US"/>
        </a:p>
      </dgm:t>
    </dgm:pt>
    <dgm:pt modelId="{57739C47-1DBA-FD4A-B6C2-3DADF42708FF}">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b="0" i="0" dirty="0">
              <a:solidFill>
                <a:schemeClr val="accent1"/>
              </a:solidFill>
            </a:rPr>
            <a:t>xxx</a:t>
          </a:r>
          <a:endParaRPr lang="en-US" dirty="0">
            <a:solidFill>
              <a:schemeClr val="accent1"/>
            </a:solidFill>
          </a:endParaRPr>
        </a:p>
      </dgm:t>
    </dgm:pt>
    <dgm:pt modelId="{886957B2-C43A-AB47-8329-B240AE8152C4}" type="parTrans" cxnId="{8391F108-F98A-8041-BDB8-968EE3D7FBA0}">
      <dgm:prSet/>
      <dgm:spPr/>
      <dgm:t>
        <a:bodyPr/>
        <a:lstStyle/>
        <a:p>
          <a:endParaRPr lang="en-US"/>
        </a:p>
      </dgm:t>
    </dgm:pt>
    <dgm:pt modelId="{D7D83F59-000D-FA42-A76A-25284AC26F04}" type="sibTrans" cxnId="{8391F108-F98A-8041-BDB8-968EE3D7FBA0}">
      <dgm:prSet/>
      <dgm:spPr/>
      <dgm:t>
        <a:bodyPr/>
        <a:lstStyle/>
        <a:p>
          <a:endParaRPr lang="en-US"/>
        </a:p>
      </dgm:t>
    </dgm:pt>
    <dgm:pt modelId="{E61927DF-EB36-C943-8BFC-EE2F82F30568}">
      <dgm:prSet custT="1"/>
      <dgm:spPr/>
      <dgm:t>
        <a:bodyPr/>
        <a:lstStyle/>
        <a:p>
          <a:r>
            <a:rPr lang="en-US" sz="2800" b="0" i="0" dirty="0"/>
            <a:t>Social-emotional-behavioral Outcomes </a:t>
          </a:r>
          <a:r>
            <a:rPr lang="en-US" sz="1800" b="0" i="0" dirty="0"/>
            <a:t>(</a:t>
          </a:r>
          <a:r>
            <a:rPr lang="en-US" sz="1800" b="0" i="0" dirty="0" err="1"/>
            <a:t>Fantuzzo</a:t>
          </a:r>
          <a:r>
            <a:rPr lang="en-US" sz="1800" b="0" i="0" dirty="0"/>
            <a:t> et al., 2004; </a:t>
          </a:r>
          <a:r>
            <a:rPr lang="en-US" sz="1800" b="0" i="0" dirty="0" err="1"/>
            <a:t>Garbacz</a:t>
          </a:r>
          <a:r>
            <a:rPr lang="en-US" sz="1800" b="0" i="0" dirty="0"/>
            <a:t> &amp; McIntyre, 2016)</a:t>
          </a:r>
          <a:endParaRPr lang="en-US" sz="1800" dirty="0"/>
        </a:p>
      </dgm:t>
    </dgm:pt>
    <dgm:pt modelId="{AEF5B324-C7F1-B840-9AEA-47BD7B24DE90}" type="parTrans" cxnId="{7FCF725E-3851-7C41-A0D3-306A106D03FB}">
      <dgm:prSet/>
      <dgm:spPr/>
      <dgm:t>
        <a:bodyPr/>
        <a:lstStyle/>
        <a:p>
          <a:endParaRPr lang="en-US"/>
        </a:p>
      </dgm:t>
    </dgm:pt>
    <dgm:pt modelId="{DE330C2A-A025-BA4F-99F2-3F9E4F87ACA5}" type="sibTrans" cxnId="{7FCF725E-3851-7C41-A0D3-306A106D03FB}">
      <dgm:prSet/>
      <dgm:spPr/>
      <dgm:t>
        <a:bodyPr/>
        <a:lstStyle/>
        <a:p>
          <a:endParaRPr lang="en-US"/>
        </a:p>
      </dgm:t>
    </dgm:pt>
    <dgm:pt modelId="{32083B48-7B27-8541-970C-7F65E5AC6D5A}">
      <dgm:prSet custT="1"/>
      <dgm:spPr/>
      <dgm:t>
        <a:bodyPr/>
        <a:lstStyle/>
        <a:p>
          <a:r>
            <a:rPr lang="en-US" sz="2800" b="0" i="0" dirty="0"/>
            <a:t>Peer Group Affiliations</a:t>
          </a:r>
          <a:r>
            <a:rPr lang="en-US" sz="2000" b="0" i="0" dirty="0"/>
            <a:t> </a:t>
          </a:r>
          <a:r>
            <a:rPr lang="en-US" sz="1800" b="0" i="0" dirty="0"/>
            <a:t>(</a:t>
          </a:r>
          <a:r>
            <a:rPr lang="en-US" sz="1800" b="0" i="0" dirty="0" err="1"/>
            <a:t>Garbacz</a:t>
          </a:r>
          <a:r>
            <a:rPr lang="en-US" sz="1800" b="0" i="0" dirty="0"/>
            <a:t> et al., 2018)</a:t>
          </a:r>
          <a:endParaRPr lang="en-US" sz="1800" dirty="0"/>
        </a:p>
      </dgm:t>
    </dgm:pt>
    <dgm:pt modelId="{B714C5DA-96A9-1C42-8EFA-7C4B953E7C2B}" type="parTrans" cxnId="{7015A112-7B19-E04E-92F3-08D28B22191D}">
      <dgm:prSet/>
      <dgm:spPr/>
      <dgm:t>
        <a:bodyPr/>
        <a:lstStyle/>
        <a:p>
          <a:endParaRPr lang="en-US"/>
        </a:p>
      </dgm:t>
    </dgm:pt>
    <dgm:pt modelId="{93743F78-A6FD-AA45-8596-D656CAA16959}" type="sibTrans" cxnId="{7015A112-7B19-E04E-92F3-08D28B22191D}">
      <dgm:prSet/>
      <dgm:spPr/>
      <dgm:t>
        <a:bodyPr/>
        <a:lstStyle/>
        <a:p>
          <a:endParaRPr lang="en-US"/>
        </a:p>
      </dgm:t>
    </dgm:pt>
    <dgm:pt modelId="{C6FBE43E-22C3-724F-A9DE-E0F666DB516A}">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dirty="0">
              <a:solidFill>
                <a:schemeClr val="accent1"/>
              </a:solidFill>
            </a:rPr>
            <a:t>xxx</a:t>
          </a:r>
        </a:p>
      </dgm:t>
    </dgm:pt>
    <dgm:pt modelId="{FCFF7AC4-9FC4-1148-A8FA-20D888C24D7D}" type="parTrans" cxnId="{73C4CC74-E8DF-1B4C-AB28-85FF888CCED0}">
      <dgm:prSet/>
      <dgm:spPr/>
      <dgm:t>
        <a:bodyPr/>
        <a:lstStyle/>
        <a:p>
          <a:endParaRPr lang="en-US"/>
        </a:p>
      </dgm:t>
    </dgm:pt>
    <dgm:pt modelId="{58432311-DCB7-2545-A1D6-17BC7DE71BFB}" type="sibTrans" cxnId="{73C4CC74-E8DF-1B4C-AB28-85FF888CCED0}">
      <dgm:prSet/>
      <dgm:spPr/>
      <dgm:t>
        <a:bodyPr/>
        <a:lstStyle/>
        <a:p>
          <a:endParaRPr lang="en-US"/>
        </a:p>
      </dgm:t>
    </dgm:pt>
    <dgm:pt modelId="{EBA1A2A3-837B-2A43-9A77-BA5B4D5AAAF9}">
      <dgm:prSet custT="1"/>
      <dgm:spPr/>
      <dgm:t>
        <a:bodyPr/>
        <a:lstStyle/>
        <a:p>
          <a:r>
            <a:rPr lang="en-US" sz="2800" b="0" i="0" dirty="0"/>
            <a:t>School drop-out </a:t>
          </a:r>
          <a:r>
            <a:rPr lang="en-US" sz="1800" b="0" i="0" dirty="0"/>
            <a:t>(Barnard, 2004)</a:t>
          </a:r>
        </a:p>
        <a:p>
          <a:endParaRPr lang="en-US" sz="1800" dirty="0"/>
        </a:p>
      </dgm:t>
    </dgm:pt>
    <dgm:pt modelId="{27B927D3-1B9E-334A-A2DC-4C654302949A}" type="parTrans" cxnId="{1321695F-758C-4046-AC19-CC176E5A8FF1}">
      <dgm:prSet/>
      <dgm:spPr/>
      <dgm:t>
        <a:bodyPr/>
        <a:lstStyle/>
        <a:p>
          <a:endParaRPr lang="en-US"/>
        </a:p>
      </dgm:t>
    </dgm:pt>
    <dgm:pt modelId="{E51CC267-F41F-D048-BFAE-1B032C51D510}" type="sibTrans" cxnId="{1321695F-758C-4046-AC19-CC176E5A8FF1}">
      <dgm:prSet/>
      <dgm:spPr/>
      <dgm:t>
        <a:bodyPr/>
        <a:lstStyle/>
        <a:p>
          <a:endParaRPr lang="en-US"/>
        </a:p>
      </dgm:t>
    </dgm:pt>
    <dgm:pt modelId="{17481E7F-A081-6F4F-AD40-F6D1B76D0F3B}">
      <dgm:prSet custT="1"/>
      <dgm:spPr/>
      <dgm:t>
        <a:bodyPr/>
        <a:lstStyle/>
        <a:p>
          <a:endParaRPr lang="en-US" sz="1800" dirty="0"/>
        </a:p>
      </dgm:t>
    </dgm:pt>
    <dgm:pt modelId="{09EEF225-AF1A-FB41-845A-49F844B5B9D8}" type="parTrans" cxnId="{26F3AA02-32ED-904A-B521-1ECD705AC1FF}">
      <dgm:prSet/>
      <dgm:spPr/>
      <dgm:t>
        <a:bodyPr/>
        <a:lstStyle/>
        <a:p>
          <a:endParaRPr lang="en-US"/>
        </a:p>
      </dgm:t>
    </dgm:pt>
    <dgm:pt modelId="{DD97F2F5-6794-DD47-906C-9DD7D38AC587}" type="sibTrans" cxnId="{26F3AA02-32ED-904A-B521-1ECD705AC1FF}">
      <dgm:prSet/>
      <dgm:spPr/>
      <dgm:t>
        <a:bodyPr/>
        <a:lstStyle/>
        <a:p>
          <a:endParaRPr lang="en-US"/>
        </a:p>
      </dgm:t>
    </dgm:pt>
    <dgm:pt modelId="{0C332EFB-A2EA-5E4A-AFD1-FC45FC421D7B}">
      <dgm:prSet custT="1"/>
      <dgm:spPr/>
      <dgm:t>
        <a:bodyPr/>
        <a:lstStyle/>
        <a:p>
          <a:endParaRPr lang="en-US" sz="1800" dirty="0"/>
        </a:p>
      </dgm:t>
    </dgm:pt>
    <dgm:pt modelId="{3679CD8B-8E5E-0148-90B4-AA033381C769}" type="parTrans" cxnId="{473C9FAE-4AEC-3E44-A0B9-77C303641D62}">
      <dgm:prSet/>
      <dgm:spPr/>
      <dgm:t>
        <a:bodyPr/>
        <a:lstStyle/>
        <a:p>
          <a:endParaRPr lang="en-US"/>
        </a:p>
      </dgm:t>
    </dgm:pt>
    <dgm:pt modelId="{7E42580A-D10C-6A49-BAD4-852855560FC4}" type="sibTrans" cxnId="{473C9FAE-4AEC-3E44-A0B9-77C303641D62}">
      <dgm:prSet/>
      <dgm:spPr/>
      <dgm:t>
        <a:bodyPr/>
        <a:lstStyle/>
        <a:p>
          <a:endParaRPr lang="en-US"/>
        </a:p>
      </dgm:t>
    </dgm:pt>
    <dgm:pt modelId="{87673BC0-1334-FF40-9A63-91177D0A5BB3}">
      <dgm:prSet custT="1"/>
      <dgm:spPr/>
      <dgm:t>
        <a:bodyPr/>
        <a:lstStyle/>
        <a:p>
          <a:endParaRPr lang="en-US" sz="1800" dirty="0"/>
        </a:p>
      </dgm:t>
    </dgm:pt>
    <dgm:pt modelId="{8041729B-7C98-6A4D-ADB3-8B72F5D20B3C}" type="parTrans" cxnId="{430BD9F7-1F54-A047-A1E0-E35A7F6DE6DB}">
      <dgm:prSet/>
      <dgm:spPr/>
      <dgm:t>
        <a:bodyPr/>
        <a:lstStyle/>
        <a:p>
          <a:endParaRPr lang="en-US"/>
        </a:p>
      </dgm:t>
    </dgm:pt>
    <dgm:pt modelId="{1AC366F5-538D-6C48-B52B-66DA356BDF16}" type="sibTrans" cxnId="{430BD9F7-1F54-A047-A1E0-E35A7F6DE6DB}">
      <dgm:prSet/>
      <dgm:spPr/>
      <dgm:t>
        <a:bodyPr/>
        <a:lstStyle/>
        <a:p>
          <a:endParaRPr lang="en-US"/>
        </a:p>
      </dgm:t>
    </dgm:pt>
    <dgm:pt modelId="{2C6B487A-2CE6-2F49-89A2-F4F11F880B48}">
      <dgm:prSet custT="1"/>
      <dgm:spPr/>
      <dgm:t>
        <a:bodyPr/>
        <a:lstStyle/>
        <a:p>
          <a:r>
            <a:rPr lang="en-US" sz="2800" dirty="0"/>
            <a:t>Behavior Problems </a:t>
          </a:r>
          <a:r>
            <a:rPr lang="en-US" sz="1800" dirty="0"/>
            <a:t>(</a:t>
          </a:r>
          <a:r>
            <a:rPr lang="en-US" sz="1800" dirty="0" err="1"/>
            <a:t>Garbacz</a:t>
          </a:r>
          <a:r>
            <a:rPr lang="en-US" sz="1800" dirty="0"/>
            <a:t> et al., 2020)</a:t>
          </a:r>
        </a:p>
      </dgm:t>
    </dgm:pt>
    <dgm:pt modelId="{990DE989-C2E4-364B-AF91-BF8ABA431CDD}" type="parTrans" cxnId="{6C50127A-8AC2-184F-9811-AFCF14152423}">
      <dgm:prSet/>
      <dgm:spPr/>
      <dgm:t>
        <a:bodyPr/>
        <a:lstStyle/>
        <a:p>
          <a:endParaRPr lang="en-US"/>
        </a:p>
      </dgm:t>
    </dgm:pt>
    <dgm:pt modelId="{BAF80845-B57F-8248-8D1E-C3818459F9A7}" type="sibTrans" cxnId="{6C50127A-8AC2-184F-9811-AFCF14152423}">
      <dgm:prSet/>
      <dgm:spPr/>
      <dgm:t>
        <a:bodyPr/>
        <a:lstStyle/>
        <a:p>
          <a:endParaRPr lang="en-US"/>
        </a:p>
      </dgm:t>
    </dgm:pt>
    <dgm:pt modelId="{77EAFA06-235E-114B-AEBC-2E535A535616}" type="pres">
      <dgm:prSet presAssocID="{9A7C12C1-35F2-FC40-BD84-0148EB4B5155}" presName="Name0" presStyleCnt="0">
        <dgm:presLayoutVars>
          <dgm:chMax val="2"/>
          <dgm:dir/>
          <dgm:animOne val="branch"/>
          <dgm:animLvl val="lvl"/>
          <dgm:resizeHandles val="exact"/>
        </dgm:presLayoutVars>
      </dgm:prSet>
      <dgm:spPr/>
    </dgm:pt>
    <dgm:pt modelId="{4777C558-3C43-D846-BF30-86A4B2D59A0F}" type="pres">
      <dgm:prSet presAssocID="{9A7C12C1-35F2-FC40-BD84-0148EB4B5155}" presName="Background" presStyleLbl="node1" presStyleIdx="0" presStyleCnt="1" custScaleX="122183" custScaleY="127142" custLinFactNeighborX="-1412" custLinFactNeighborY="-6499"/>
      <dgm:spPr/>
    </dgm:pt>
    <dgm:pt modelId="{F06E8549-695A-964F-8039-6DB50740F735}" type="pres">
      <dgm:prSet presAssocID="{9A7C12C1-35F2-FC40-BD84-0148EB4B5155}" presName="Divider" presStyleLbl="callout" presStyleIdx="0" presStyleCnt="1"/>
      <dgm:spPr/>
    </dgm:pt>
    <dgm:pt modelId="{FF7C2FD8-4CDD-F24E-8F95-B78FF8DF55FF}" type="pres">
      <dgm:prSet presAssocID="{9A7C12C1-35F2-FC40-BD84-0148EB4B5155}" presName="ChildText1" presStyleLbl="revTx" presStyleIdx="0" presStyleCnt="0" custScaleX="125576" custLinFactNeighborX="-10005" custLinFactNeighborY="-29053">
        <dgm:presLayoutVars>
          <dgm:chMax val="0"/>
          <dgm:chPref val="0"/>
          <dgm:bulletEnabled val="1"/>
        </dgm:presLayoutVars>
      </dgm:prSet>
      <dgm:spPr/>
    </dgm:pt>
    <dgm:pt modelId="{92853869-526F-D745-B043-C0034F88A04D}" type="pres">
      <dgm:prSet presAssocID="{9A7C12C1-35F2-FC40-BD84-0148EB4B5155}" presName="ChildText2" presStyleLbl="revTx" presStyleIdx="0" presStyleCnt="0" custScaleX="117845" custScaleY="50987" custLinFactNeighborX="9513" custLinFactNeighborY="-15995">
        <dgm:presLayoutVars>
          <dgm:chMax val="0"/>
          <dgm:chPref val="0"/>
          <dgm:bulletEnabled val="1"/>
        </dgm:presLayoutVars>
      </dgm:prSet>
      <dgm:spPr/>
    </dgm:pt>
    <dgm:pt modelId="{316C7116-FF9C-4746-A080-1E7CF061DF25}" type="pres">
      <dgm:prSet presAssocID="{9A7C12C1-35F2-FC40-BD84-0148EB4B5155}" presName="ParentText1" presStyleLbl="revTx" presStyleIdx="0" presStyleCnt="0">
        <dgm:presLayoutVars>
          <dgm:chMax val="1"/>
          <dgm:chPref val="1"/>
        </dgm:presLayoutVars>
      </dgm:prSet>
      <dgm:spPr/>
    </dgm:pt>
    <dgm:pt modelId="{09993139-E996-2B41-BC6B-60BD08323F14}" type="pres">
      <dgm:prSet presAssocID="{9A7C12C1-35F2-FC40-BD84-0148EB4B5155}" presName="ParentShape1" presStyleLbl="alignImgPlace1" presStyleIdx="0" presStyleCnt="2" custLinFactX="-10578" custLinFactNeighborX="-100000">
        <dgm:presLayoutVars/>
      </dgm:prSet>
      <dgm:spPr/>
    </dgm:pt>
    <dgm:pt modelId="{3435C83B-F7BC-A64E-B036-44D84C21B154}" type="pres">
      <dgm:prSet presAssocID="{9A7C12C1-35F2-FC40-BD84-0148EB4B5155}" presName="ParentText2" presStyleLbl="revTx" presStyleIdx="0" presStyleCnt="0">
        <dgm:presLayoutVars>
          <dgm:chMax val="1"/>
          <dgm:chPref val="1"/>
        </dgm:presLayoutVars>
      </dgm:prSet>
      <dgm:spPr/>
    </dgm:pt>
    <dgm:pt modelId="{FD6A5F05-7412-4D4E-9AD1-F0E8BEFE379D}" type="pres">
      <dgm:prSet presAssocID="{9A7C12C1-35F2-FC40-BD84-0148EB4B5155}" presName="ParentShape2" presStyleLbl="alignImgPlace1" presStyleIdx="1" presStyleCnt="2" custLinFactNeighborX="85193" custLinFactNeighborY="-2606">
        <dgm:presLayoutVars/>
      </dgm:prSet>
      <dgm:spPr/>
    </dgm:pt>
  </dgm:ptLst>
  <dgm:cxnLst>
    <dgm:cxn modelId="{26F3AA02-32ED-904A-B521-1ECD705AC1FF}" srcId="{C6FBE43E-22C3-724F-A9DE-E0F666DB516A}" destId="{17481E7F-A081-6F4F-AD40-F6D1B76D0F3B}" srcOrd="1" destOrd="0" parTransId="{09EEF225-AF1A-FB41-845A-49F844B5B9D8}" sibTransId="{DD97F2F5-6794-DD47-906C-9DD7D38AC587}"/>
    <dgm:cxn modelId="{8391F108-F98A-8041-BDB8-968EE3D7FBA0}" srcId="{9A7C12C1-35F2-FC40-BD84-0148EB4B5155}" destId="{57739C47-1DBA-FD4A-B6C2-3DADF42708FF}" srcOrd="1" destOrd="0" parTransId="{886957B2-C43A-AB47-8329-B240AE8152C4}" sibTransId="{D7D83F59-000D-FA42-A76A-25284AC26F04}"/>
    <dgm:cxn modelId="{7015A112-7B19-E04E-92F3-08D28B22191D}" srcId="{C6FBE43E-22C3-724F-A9DE-E0F666DB516A}" destId="{32083B48-7B27-8541-970C-7F65E5AC6D5A}" srcOrd="6" destOrd="0" parTransId="{B714C5DA-96A9-1C42-8EFA-7C4B953E7C2B}" sibTransId="{93743F78-A6FD-AA45-8596-D656CAA16959}"/>
    <dgm:cxn modelId="{7E75E913-5F72-AB49-9AC8-82F1CD2B3CFA}" type="presOf" srcId="{DA330A9A-AAA4-8146-9B83-4F243797F8A2}" destId="{FF7C2FD8-4CDD-F24E-8F95-B78FF8DF55FF}" srcOrd="0" destOrd="0" presId="urn:microsoft.com/office/officeart/2009/3/layout/OpposingIdeas"/>
    <dgm:cxn modelId="{4B28C616-1DF9-174D-B43B-AED24ABE5BB5}" type="presOf" srcId="{57739C47-1DBA-FD4A-B6C2-3DADF42708FF}" destId="{3435C83B-F7BC-A64E-B036-44D84C21B154}" srcOrd="0" destOrd="0" presId="urn:microsoft.com/office/officeart/2009/3/layout/OpposingIdeas"/>
    <dgm:cxn modelId="{AEEEEC54-61F4-7B42-BBE7-ACCAF59C79AD}" srcId="{C6FBE43E-22C3-724F-A9DE-E0F666DB516A}" destId="{DA330A9A-AAA4-8146-9B83-4F243797F8A2}" srcOrd="0" destOrd="0" parTransId="{6794CDBE-9168-6845-B5AD-36A1F277BB0F}" sibTransId="{788878D0-E7B3-1244-B16D-C8BF4A085C38}"/>
    <dgm:cxn modelId="{7FCF725E-3851-7C41-A0D3-306A106D03FB}" srcId="{C6FBE43E-22C3-724F-A9DE-E0F666DB516A}" destId="{E61927DF-EB36-C943-8BFC-EE2F82F30568}" srcOrd="4" destOrd="0" parTransId="{AEF5B324-C7F1-B840-9AEA-47BD7B24DE90}" sibTransId="{DE330C2A-A025-BA4F-99F2-3F9E4F87ACA5}"/>
    <dgm:cxn modelId="{1321695F-758C-4046-AC19-CC176E5A8FF1}" srcId="{57739C47-1DBA-FD4A-B6C2-3DADF42708FF}" destId="{EBA1A2A3-837B-2A43-9A77-BA5B4D5AAAF9}" srcOrd="0" destOrd="0" parTransId="{27B927D3-1B9E-334A-A2DC-4C654302949A}" sibTransId="{E51CC267-F41F-D048-BFAE-1B032C51D510}"/>
    <dgm:cxn modelId="{5FC6FA6C-177B-844F-8199-043AD91A8695}" type="presOf" srcId="{87673BC0-1334-FF40-9A63-91177D0A5BB3}" destId="{FF7C2FD8-4CDD-F24E-8F95-B78FF8DF55FF}" srcOrd="0" destOrd="5" presId="urn:microsoft.com/office/officeart/2009/3/layout/OpposingIdeas"/>
    <dgm:cxn modelId="{BCF7B973-C4F2-744A-A356-32948C4EB2C7}" type="presOf" srcId="{C5444DEB-9691-DD42-B237-35A092F9A361}" destId="{FF7C2FD8-4CDD-F24E-8F95-B78FF8DF55FF}" srcOrd="0" destOrd="2" presId="urn:microsoft.com/office/officeart/2009/3/layout/OpposingIdeas"/>
    <dgm:cxn modelId="{73C4CC74-E8DF-1B4C-AB28-85FF888CCED0}" srcId="{9A7C12C1-35F2-FC40-BD84-0148EB4B5155}" destId="{C6FBE43E-22C3-724F-A9DE-E0F666DB516A}" srcOrd="0" destOrd="0" parTransId="{FCFF7AC4-9FC4-1148-A8FA-20D888C24D7D}" sibTransId="{58432311-DCB7-2545-A1D6-17BC7DE71BFB}"/>
    <dgm:cxn modelId="{F6235879-7A39-B24A-A094-DB7AA6C3102A}" type="presOf" srcId="{9A7C12C1-35F2-FC40-BD84-0148EB4B5155}" destId="{77EAFA06-235E-114B-AEBC-2E535A535616}" srcOrd="0" destOrd="0" presId="urn:microsoft.com/office/officeart/2009/3/layout/OpposingIdeas"/>
    <dgm:cxn modelId="{6C50127A-8AC2-184F-9811-AFCF14152423}" srcId="{57739C47-1DBA-FD4A-B6C2-3DADF42708FF}" destId="{2C6B487A-2CE6-2F49-89A2-F4F11F880B48}" srcOrd="1" destOrd="0" parTransId="{990DE989-C2E4-364B-AF91-BF8ABA431CDD}" sibTransId="{BAF80845-B57F-8248-8D1E-C3818459F9A7}"/>
    <dgm:cxn modelId="{AFF3C67F-42EA-B848-B12C-A5961890A715}" srcId="{C6FBE43E-22C3-724F-A9DE-E0F666DB516A}" destId="{C5444DEB-9691-DD42-B237-35A092F9A361}" srcOrd="2" destOrd="0" parTransId="{DAAA48D4-8F4D-6E47-9FFE-EF5B9C856957}" sibTransId="{9CBC7D5B-0F64-1B4E-8B73-CA0FF04B5330}"/>
    <dgm:cxn modelId="{A75CF281-2AA4-B74B-979D-2C54ACD589C1}" type="presOf" srcId="{57739C47-1DBA-FD4A-B6C2-3DADF42708FF}" destId="{FD6A5F05-7412-4D4E-9AD1-F0E8BEFE379D}" srcOrd="1" destOrd="0" presId="urn:microsoft.com/office/officeart/2009/3/layout/OpposingIdeas"/>
    <dgm:cxn modelId="{31BB7CA9-3F56-994E-B32E-73FBBF4B5D96}" type="presOf" srcId="{C6FBE43E-22C3-724F-A9DE-E0F666DB516A}" destId="{09993139-E996-2B41-BC6B-60BD08323F14}" srcOrd="1" destOrd="0" presId="urn:microsoft.com/office/officeart/2009/3/layout/OpposingIdeas"/>
    <dgm:cxn modelId="{473C9FAE-4AEC-3E44-A0B9-77C303641D62}" srcId="{C6FBE43E-22C3-724F-A9DE-E0F666DB516A}" destId="{0C332EFB-A2EA-5E4A-AFD1-FC45FC421D7B}" srcOrd="3" destOrd="0" parTransId="{3679CD8B-8E5E-0148-90B4-AA033381C769}" sibTransId="{7E42580A-D10C-6A49-BAD4-852855560FC4}"/>
    <dgm:cxn modelId="{478E0CAF-8B11-6E41-ABA2-FEAE3359A9DF}" type="presOf" srcId="{17481E7F-A081-6F4F-AD40-F6D1B76D0F3B}" destId="{FF7C2FD8-4CDD-F24E-8F95-B78FF8DF55FF}" srcOrd="0" destOrd="1" presId="urn:microsoft.com/office/officeart/2009/3/layout/OpposingIdeas"/>
    <dgm:cxn modelId="{0C2942CC-61D1-7A4F-AE81-BCA3D36F293F}" type="presOf" srcId="{E61927DF-EB36-C943-8BFC-EE2F82F30568}" destId="{FF7C2FD8-4CDD-F24E-8F95-B78FF8DF55FF}" srcOrd="0" destOrd="4" presId="urn:microsoft.com/office/officeart/2009/3/layout/OpposingIdeas"/>
    <dgm:cxn modelId="{AA0F1FD5-228B-494C-A080-2DAA2733DB15}" type="presOf" srcId="{EBA1A2A3-837B-2A43-9A77-BA5B4D5AAAF9}" destId="{92853869-526F-D745-B043-C0034F88A04D}" srcOrd="0" destOrd="0" presId="urn:microsoft.com/office/officeart/2009/3/layout/OpposingIdeas"/>
    <dgm:cxn modelId="{A31C00E0-AD65-414C-BF58-7956DC37C381}" type="presOf" srcId="{0C332EFB-A2EA-5E4A-AFD1-FC45FC421D7B}" destId="{FF7C2FD8-4CDD-F24E-8F95-B78FF8DF55FF}" srcOrd="0" destOrd="3" presId="urn:microsoft.com/office/officeart/2009/3/layout/OpposingIdeas"/>
    <dgm:cxn modelId="{DEFF91E7-995E-3D44-8E80-D72E420C2124}" type="presOf" srcId="{32083B48-7B27-8541-970C-7F65E5AC6D5A}" destId="{FF7C2FD8-4CDD-F24E-8F95-B78FF8DF55FF}" srcOrd="0" destOrd="6" presId="urn:microsoft.com/office/officeart/2009/3/layout/OpposingIdeas"/>
    <dgm:cxn modelId="{E43356EE-C9FD-284D-B3BC-51BCB616A55E}" type="presOf" srcId="{C6FBE43E-22C3-724F-A9DE-E0F666DB516A}" destId="{316C7116-FF9C-4746-A080-1E7CF061DF25}" srcOrd="0" destOrd="0" presId="urn:microsoft.com/office/officeart/2009/3/layout/OpposingIdeas"/>
    <dgm:cxn modelId="{430BD9F7-1F54-A047-A1E0-E35A7F6DE6DB}" srcId="{C6FBE43E-22C3-724F-A9DE-E0F666DB516A}" destId="{87673BC0-1334-FF40-9A63-91177D0A5BB3}" srcOrd="5" destOrd="0" parTransId="{8041729B-7C98-6A4D-ADB3-8B72F5D20B3C}" sibTransId="{1AC366F5-538D-6C48-B52B-66DA356BDF16}"/>
    <dgm:cxn modelId="{7A2B26FD-BF59-6549-AD96-ACB21910E38A}" type="presOf" srcId="{2C6B487A-2CE6-2F49-89A2-F4F11F880B48}" destId="{92853869-526F-D745-B043-C0034F88A04D}" srcOrd="0" destOrd="1" presId="urn:microsoft.com/office/officeart/2009/3/layout/OpposingIdeas"/>
    <dgm:cxn modelId="{132660D0-CAD6-3B4C-BBF2-539BA812A5C2}" type="presParOf" srcId="{77EAFA06-235E-114B-AEBC-2E535A535616}" destId="{4777C558-3C43-D846-BF30-86A4B2D59A0F}" srcOrd="0" destOrd="0" presId="urn:microsoft.com/office/officeart/2009/3/layout/OpposingIdeas"/>
    <dgm:cxn modelId="{7D13D793-BEC6-E64C-B1A1-76BEB6EF887D}" type="presParOf" srcId="{77EAFA06-235E-114B-AEBC-2E535A535616}" destId="{F06E8549-695A-964F-8039-6DB50740F735}" srcOrd="1" destOrd="0" presId="urn:microsoft.com/office/officeart/2009/3/layout/OpposingIdeas"/>
    <dgm:cxn modelId="{B1100DAE-4279-EC4D-AFC6-3081C5217CE0}" type="presParOf" srcId="{77EAFA06-235E-114B-AEBC-2E535A535616}" destId="{FF7C2FD8-4CDD-F24E-8F95-B78FF8DF55FF}" srcOrd="2" destOrd="0" presId="urn:microsoft.com/office/officeart/2009/3/layout/OpposingIdeas"/>
    <dgm:cxn modelId="{9A1B2239-5CA4-D742-8B78-28B9F0A5D4E8}" type="presParOf" srcId="{77EAFA06-235E-114B-AEBC-2E535A535616}" destId="{92853869-526F-D745-B043-C0034F88A04D}" srcOrd="3" destOrd="0" presId="urn:microsoft.com/office/officeart/2009/3/layout/OpposingIdeas"/>
    <dgm:cxn modelId="{19FBC5FF-CCCD-C844-8F30-66BDA69706EC}" type="presParOf" srcId="{77EAFA06-235E-114B-AEBC-2E535A535616}" destId="{316C7116-FF9C-4746-A080-1E7CF061DF25}" srcOrd="4" destOrd="0" presId="urn:microsoft.com/office/officeart/2009/3/layout/OpposingIdeas"/>
    <dgm:cxn modelId="{2C9B3E6B-F82A-7D4E-A496-D686F75FE19B}" type="presParOf" srcId="{77EAFA06-235E-114B-AEBC-2E535A535616}" destId="{09993139-E996-2B41-BC6B-60BD08323F14}" srcOrd="5" destOrd="0" presId="urn:microsoft.com/office/officeart/2009/3/layout/OpposingIdeas"/>
    <dgm:cxn modelId="{F092DB01-1FEF-704E-80A0-FEE2FA2B74CB}" type="presParOf" srcId="{77EAFA06-235E-114B-AEBC-2E535A535616}" destId="{3435C83B-F7BC-A64E-B036-44D84C21B154}" srcOrd="6" destOrd="0" presId="urn:microsoft.com/office/officeart/2009/3/layout/OpposingIdeas"/>
    <dgm:cxn modelId="{FB7F9C5B-DAAF-3440-B0D3-C64B6863FDFD}" type="presParOf" srcId="{77EAFA06-235E-114B-AEBC-2E535A535616}" destId="{FD6A5F05-7412-4D4E-9AD1-F0E8BEFE379D}"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9A7C12C1-35F2-FC40-BD84-0148EB4B5155}"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C6FBE43E-22C3-724F-A9DE-E0F666DB516A}">
      <dgm:prSet>
        <dgm:style>
          <a:lnRef idx="1">
            <a:schemeClr val="accent4"/>
          </a:lnRef>
          <a:fillRef idx="2">
            <a:schemeClr val="accent4"/>
          </a:fillRef>
          <a:effectRef idx="1">
            <a:schemeClr val="accent4"/>
          </a:effectRef>
          <a:fontRef idx="minor">
            <a:schemeClr val="dk1"/>
          </a:fontRef>
        </dgm:style>
      </dgm:prSet>
      <dgm:spPr>
        <a:solidFill>
          <a:schemeClr val="accent1"/>
        </a:solidFill>
      </dgm:spPr>
      <dgm:t>
        <a:bodyPr/>
        <a:lstStyle/>
        <a:p>
          <a:r>
            <a:rPr lang="en-US" dirty="0">
              <a:solidFill>
                <a:schemeClr val="accent1"/>
              </a:solidFill>
            </a:rPr>
            <a:t>xxx</a:t>
          </a:r>
        </a:p>
      </dgm:t>
    </dgm:pt>
    <dgm:pt modelId="{FCFF7AC4-9FC4-1148-A8FA-20D888C24D7D}" type="parTrans" cxnId="{73C4CC74-E8DF-1B4C-AB28-85FF888CCED0}">
      <dgm:prSet/>
      <dgm:spPr/>
      <dgm:t>
        <a:bodyPr/>
        <a:lstStyle/>
        <a:p>
          <a:endParaRPr lang="en-US"/>
        </a:p>
      </dgm:t>
    </dgm:pt>
    <dgm:pt modelId="{58432311-DCB7-2545-A1D6-17BC7DE71BFB}" type="sibTrans" cxnId="{73C4CC74-E8DF-1B4C-AB28-85FF888CCED0}">
      <dgm:prSet/>
      <dgm:spPr/>
      <dgm:t>
        <a:bodyPr/>
        <a:lstStyle/>
        <a:p>
          <a:endParaRPr lang="en-US"/>
        </a:p>
      </dgm:t>
    </dgm:pt>
    <dgm:pt modelId="{17481E7F-A081-6F4F-AD40-F6D1B76D0F3B}">
      <dgm:prSet custT="1"/>
      <dgm:spPr/>
      <dgm:t>
        <a:bodyPr/>
        <a:lstStyle/>
        <a:p>
          <a:r>
            <a:rPr lang="en-US" sz="2800" b="0" i="0" dirty="0"/>
            <a:t>Parent efficacy and competence </a:t>
          </a:r>
          <a:r>
            <a:rPr lang="en-US" sz="1800" b="0" i="0" dirty="0"/>
            <a:t>(</a:t>
          </a:r>
          <a:r>
            <a:rPr lang="en-US" sz="1800" b="0" i="0" dirty="0" err="1"/>
            <a:t>Semke</a:t>
          </a:r>
          <a:r>
            <a:rPr lang="en-US" sz="1800" b="0" i="0" dirty="0"/>
            <a:t> et al., 2010; Sheridan et al., 2012)</a:t>
          </a:r>
        </a:p>
        <a:p>
          <a:endParaRPr lang="en-US" sz="1800" dirty="0"/>
        </a:p>
      </dgm:t>
    </dgm:pt>
    <dgm:pt modelId="{09EEF225-AF1A-FB41-845A-49F844B5B9D8}" type="parTrans" cxnId="{26F3AA02-32ED-904A-B521-1ECD705AC1FF}">
      <dgm:prSet/>
      <dgm:spPr/>
      <dgm:t>
        <a:bodyPr/>
        <a:lstStyle/>
        <a:p>
          <a:endParaRPr lang="en-US"/>
        </a:p>
      </dgm:t>
    </dgm:pt>
    <dgm:pt modelId="{DD97F2F5-6794-DD47-906C-9DD7D38AC587}" type="sibTrans" cxnId="{26F3AA02-32ED-904A-B521-1ECD705AC1FF}">
      <dgm:prSet/>
      <dgm:spPr/>
      <dgm:t>
        <a:bodyPr/>
        <a:lstStyle/>
        <a:p>
          <a:endParaRPr lang="en-US"/>
        </a:p>
      </dgm:t>
    </dgm:pt>
    <dgm:pt modelId="{0C332EFB-A2EA-5E4A-AFD1-FC45FC421D7B}">
      <dgm:prSet custT="1"/>
      <dgm:spPr/>
      <dgm:t>
        <a:bodyPr/>
        <a:lstStyle/>
        <a:p>
          <a:r>
            <a:rPr lang="en-US" sz="2800" b="0" i="0" dirty="0"/>
            <a:t>Parent trust of teachers </a:t>
          </a:r>
          <a:r>
            <a:rPr lang="en-US" sz="1800" b="0" i="0" dirty="0"/>
            <a:t>(Santiago et al., 2016)</a:t>
          </a:r>
        </a:p>
        <a:p>
          <a:endParaRPr lang="en-US" sz="1800" dirty="0"/>
        </a:p>
      </dgm:t>
    </dgm:pt>
    <dgm:pt modelId="{3679CD8B-8E5E-0148-90B4-AA033381C769}" type="parTrans" cxnId="{473C9FAE-4AEC-3E44-A0B9-77C303641D62}">
      <dgm:prSet/>
      <dgm:spPr/>
      <dgm:t>
        <a:bodyPr/>
        <a:lstStyle/>
        <a:p>
          <a:endParaRPr lang="en-US"/>
        </a:p>
      </dgm:t>
    </dgm:pt>
    <dgm:pt modelId="{7E42580A-D10C-6A49-BAD4-852855560FC4}" type="sibTrans" cxnId="{473C9FAE-4AEC-3E44-A0B9-77C303641D62}">
      <dgm:prSet/>
      <dgm:spPr/>
      <dgm:t>
        <a:bodyPr/>
        <a:lstStyle/>
        <a:p>
          <a:endParaRPr lang="en-US"/>
        </a:p>
      </dgm:t>
    </dgm:pt>
    <dgm:pt modelId="{87673BC0-1334-FF40-9A63-91177D0A5BB3}">
      <dgm:prSet custT="1"/>
      <dgm:spPr/>
      <dgm:t>
        <a:bodyPr/>
        <a:lstStyle/>
        <a:p>
          <a:r>
            <a:rPr lang="en-US" sz="2800" b="0" i="0" dirty="0"/>
            <a:t>Teacher job satisfaction </a:t>
          </a:r>
          <a:r>
            <a:rPr lang="en-US" sz="1800" b="0" i="0" dirty="0"/>
            <a:t>(Christenson, 1995)</a:t>
          </a:r>
        </a:p>
        <a:p>
          <a:endParaRPr lang="en-US" sz="1800" dirty="0"/>
        </a:p>
      </dgm:t>
    </dgm:pt>
    <dgm:pt modelId="{8041729B-7C98-6A4D-ADB3-8B72F5D20B3C}" type="parTrans" cxnId="{430BD9F7-1F54-A047-A1E0-E35A7F6DE6DB}">
      <dgm:prSet/>
      <dgm:spPr/>
      <dgm:t>
        <a:bodyPr/>
        <a:lstStyle/>
        <a:p>
          <a:endParaRPr lang="en-US"/>
        </a:p>
      </dgm:t>
    </dgm:pt>
    <dgm:pt modelId="{1AC366F5-538D-6C48-B52B-66DA356BDF16}" type="sibTrans" cxnId="{430BD9F7-1F54-A047-A1E0-E35A7F6DE6DB}">
      <dgm:prSet/>
      <dgm:spPr/>
      <dgm:t>
        <a:bodyPr/>
        <a:lstStyle/>
        <a:p>
          <a:endParaRPr lang="en-US"/>
        </a:p>
      </dgm:t>
    </dgm:pt>
    <dgm:pt modelId="{485EADDA-0DF2-8C4D-8C21-BCC34ADEE1D2}">
      <dgm:prSet custT="1"/>
      <dgm:spPr/>
      <dgm:t>
        <a:bodyPr/>
        <a:lstStyle/>
        <a:p>
          <a:r>
            <a:rPr lang="en-US" sz="2800" b="0" i="0" dirty="0"/>
            <a:t>Parent-teacher relationship </a:t>
          </a:r>
          <a:r>
            <a:rPr lang="en-US" sz="1800" b="0" i="0" dirty="0"/>
            <a:t>(Sheridan et al., 2017)</a:t>
          </a:r>
          <a:endParaRPr lang="en-US" sz="1800" dirty="0"/>
        </a:p>
      </dgm:t>
    </dgm:pt>
    <dgm:pt modelId="{CF06D961-2A95-C64F-B692-A415665CA619}" type="parTrans" cxnId="{6DC343FC-5826-9B46-9988-6FEFF81F42B0}">
      <dgm:prSet/>
      <dgm:spPr/>
      <dgm:t>
        <a:bodyPr/>
        <a:lstStyle/>
        <a:p>
          <a:endParaRPr lang="en-US"/>
        </a:p>
      </dgm:t>
    </dgm:pt>
    <dgm:pt modelId="{83A4EBF6-6600-A44B-AB3F-3B765F77E3C2}" type="sibTrans" cxnId="{6DC343FC-5826-9B46-9988-6FEFF81F42B0}">
      <dgm:prSet/>
      <dgm:spPr/>
      <dgm:t>
        <a:bodyPr/>
        <a:lstStyle/>
        <a:p>
          <a:endParaRPr lang="en-US"/>
        </a:p>
      </dgm:t>
    </dgm:pt>
    <dgm:pt modelId="{77EAFA06-235E-114B-AEBC-2E535A535616}" type="pres">
      <dgm:prSet presAssocID="{9A7C12C1-35F2-FC40-BD84-0148EB4B5155}" presName="Name0" presStyleCnt="0">
        <dgm:presLayoutVars>
          <dgm:chMax val="2"/>
          <dgm:dir/>
          <dgm:animOne val="branch"/>
          <dgm:animLvl val="lvl"/>
          <dgm:resizeHandles val="exact"/>
        </dgm:presLayoutVars>
      </dgm:prSet>
      <dgm:spPr/>
    </dgm:pt>
    <dgm:pt modelId="{4777C558-3C43-D846-BF30-86A4B2D59A0F}" type="pres">
      <dgm:prSet presAssocID="{9A7C12C1-35F2-FC40-BD84-0148EB4B5155}" presName="Background" presStyleLbl="node1" presStyleIdx="0" presStyleCnt="1" custScaleX="181270" custScaleY="126984" custLinFactNeighborX="-1412" custLinFactNeighborY="-6499"/>
      <dgm:spPr/>
    </dgm:pt>
    <dgm:pt modelId="{FF7C2FD8-4CDD-F24E-8F95-B78FF8DF55FF}" type="pres">
      <dgm:prSet presAssocID="{9A7C12C1-35F2-FC40-BD84-0148EB4B5155}" presName="ChildText1" presStyleLbl="revTx" presStyleIdx="0" presStyleCnt="0" custScaleX="196223" custLinFactNeighborX="371" custLinFactNeighborY="-13384">
        <dgm:presLayoutVars>
          <dgm:chMax val="0"/>
          <dgm:chPref val="0"/>
          <dgm:bulletEnabled val="1"/>
        </dgm:presLayoutVars>
      </dgm:prSet>
      <dgm:spPr/>
    </dgm:pt>
    <dgm:pt modelId="{316C7116-FF9C-4746-A080-1E7CF061DF25}" type="pres">
      <dgm:prSet presAssocID="{9A7C12C1-35F2-FC40-BD84-0148EB4B5155}" presName="ParentText1" presStyleLbl="revTx" presStyleIdx="0" presStyleCnt="0">
        <dgm:presLayoutVars>
          <dgm:chMax val="1"/>
          <dgm:chPref val="1"/>
        </dgm:presLayoutVars>
      </dgm:prSet>
      <dgm:spPr/>
    </dgm:pt>
    <dgm:pt modelId="{09993139-E996-2B41-BC6B-60BD08323F14}" type="pres">
      <dgm:prSet presAssocID="{9A7C12C1-35F2-FC40-BD84-0148EB4B5155}" presName="ParentShape1" presStyleLbl="alignImgPlace1" presStyleIdx="0" presStyleCnt="1" custLinFactX="-55051" custLinFactNeighborX="-100000" custLinFactNeighborY="8244">
        <dgm:presLayoutVars/>
      </dgm:prSet>
      <dgm:spPr/>
    </dgm:pt>
  </dgm:ptLst>
  <dgm:cxnLst>
    <dgm:cxn modelId="{26F3AA02-32ED-904A-B521-1ECD705AC1FF}" srcId="{C6FBE43E-22C3-724F-A9DE-E0F666DB516A}" destId="{17481E7F-A081-6F4F-AD40-F6D1B76D0F3B}" srcOrd="0" destOrd="0" parTransId="{09EEF225-AF1A-FB41-845A-49F844B5B9D8}" sibTransId="{DD97F2F5-6794-DD47-906C-9DD7D38AC587}"/>
    <dgm:cxn modelId="{5FC6FA6C-177B-844F-8199-043AD91A8695}" type="presOf" srcId="{87673BC0-1334-FF40-9A63-91177D0A5BB3}" destId="{FF7C2FD8-4CDD-F24E-8F95-B78FF8DF55FF}" srcOrd="0" destOrd="2" presId="urn:microsoft.com/office/officeart/2009/3/layout/OpposingIdeas"/>
    <dgm:cxn modelId="{73C4CC74-E8DF-1B4C-AB28-85FF888CCED0}" srcId="{9A7C12C1-35F2-FC40-BD84-0148EB4B5155}" destId="{C6FBE43E-22C3-724F-A9DE-E0F666DB516A}" srcOrd="0" destOrd="0" parTransId="{FCFF7AC4-9FC4-1148-A8FA-20D888C24D7D}" sibTransId="{58432311-DCB7-2545-A1D6-17BC7DE71BFB}"/>
    <dgm:cxn modelId="{F6235879-7A39-B24A-A094-DB7AA6C3102A}" type="presOf" srcId="{9A7C12C1-35F2-FC40-BD84-0148EB4B5155}" destId="{77EAFA06-235E-114B-AEBC-2E535A535616}" srcOrd="0" destOrd="0" presId="urn:microsoft.com/office/officeart/2009/3/layout/OpposingIdeas"/>
    <dgm:cxn modelId="{31BB7CA9-3F56-994E-B32E-73FBBF4B5D96}" type="presOf" srcId="{C6FBE43E-22C3-724F-A9DE-E0F666DB516A}" destId="{09993139-E996-2B41-BC6B-60BD08323F14}" srcOrd="1" destOrd="0" presId="urn:microsoft.com/office/officeart/2009/3/layout/OpposingIdeas"/>
    <dgm:cxn modelId="{4CC78BAD-6D76-DA40-BC60-80090CEA08C1}" type="presOf" srcId="{485EADDA-0DF2-8C4D-8C21-BCC34ADEE1D2}" destId="{FF7C2FD8-4CDD-F24E-8F95-B78FF8DF55FF}" srcOrd="0" destOrd="3" presId="urn:microsoft.com/office/officeart/2009/3/layout/OpposingIdeas"/>
    <dgm:cxn modelId="{473C9FAE-4AEC-3E44-A0B9-77C303641D62}" srcId="{C6FBE43E-22C3-724F-A9DE-E0F666DB516A}" destId="{0C332EFB-A2EA-5E4A-AFD1-FC45FC421D7B}" srcOrd="1" destOrd="0" parTransId="{3679CD8B-8E5E-0148-90B4-AA033381C769}" sibTransId="{7E42580A-D10C-6A49-BAD4-852855560FC4}"/>
    <dgm:cxn modelId="{478E0CAF-8B11-6E41-ABA2-FEAE3359A9DF}" type="presOf" srcId="{17481E7F-A081-6F4F-AD40-F6D1B76D0F3B}" destId="{FF7C2FD8-4CDD-F24E-8F95-B78FF8DF55FF}" srcOrd="0" destOrd="0" presId="urn:microsoft.com/office/officeart/2009/3/layout/OpposingIdeas"/>
    <dgm:cxn modelId="{A31C00E0-AD65-414C-BF58-7956DC37C381}" type="presOf" srcId="{0C332EFB-A2EA-5E4A-AFD1-FC45FC421D7B}" destId="{FF7C2FD8-4CDD-F24E-8F95-B78FF8DF55FF}" srcOrd="0" destOrd="1" presId="urn:microsoft.com/office/officeart/2009/3/layout/OpposingIdeas"/>
    <dgm:cxn modelId="{E43356EE-C9FD-284D-B3BC-51BCB616A55E}" type="presOf" srcId="{C6FBE43E-22C3-724F-A9DE-E0F666DB516A}" destId="{316C7116-FF9C-4746-A080-1E7CF061DF25}" srcOrd="0" destOrd="0" presId="urn:microsoft.com/office/officeart/2009/3/layout/OpposingIdeas"/>
    <dgm:cxn modelId="{430BD9F7-1F54-A047-A1E0-E35A7F6DE6DB}" srcId="{C6FBE43E-22C3-724F-A9DE-E0F666DB516A}" destId="{87673BC0-1334-FF40-9A63-91177D0A5BB3}" srcOrd="2" destOrd="0" parTransId="{8041729B-7C98-6A4D-ADB3-8B72F5D20B3C}" sibTransId="{1AC366F5-538D-6C48-B52B-66DA356BDF16}"/>
    <dgm:cxn modelId="{6DC343FC-5826-9B46-9988-6FEFF81F42B0}" srcId="{C6FBE43E-22C3-724F-A9DE-E0F666DB516A}" destId="{485EADDA-0DF2-8C4D-8C21-BCC34ADEE1D2}" srcOrd="3" destOrd="0" parTransId="{CF06D961-2A95-C64F-B692-A415665CA619}" sibTransId="{83A4EBF6-6600-A44B-AB3F-3B765F77E3C2}"/>
    <dgm:cxn modelId="{132660D0-CAD6-3B4C-BBF2-539BA812A5C2}" type="presParOf" srcId="{77EAFA06-235E-114B-AEBC-2E535A535616}" destId="{4777C558-3C43-D846-BF30-86A4B2D59A0F}" srcOrd="0" destOrd="0" presId="urn:microsoft.com/office/officeart/2009/3/layout/OpposingIdeas"/>
    <dgm:cxn modelId="{B1100DAE-4279-EC4D-AFC6-3081C5217CE0}" type="presParOf" srcId="{77EAFA06-235E-114B-AEBC-2E535A535616}" destId="{FF7C2FD8-4CDD-F24E-8F95-B78FF8DF55FF}" srcOrd="1" destOrd="0" presId="urn:microsoft.com/office/officeart/2009/3/layout/OpposingIdeas"/>
    <dgm:cxn modelId="{19FBC5FF-CCCD-C844-8F30-66BDA69706EC}" type="presParOf" srcId="{77EAFA06-235E-114B-AEBC-2E535A535616}" destId="{316C7116-FF9C-4746-A080-1E7CF061DF25}" srcOrd="2" destOrd="0" presId="urn:microsoft.com/office/officeart/2009/3/layout/OpposingIdeas"/>
    <dgm:cxn modelId="{2C9B3E6B-F82A-7D4E-A496-D686F75FE19B}" type="presParOf" srcId="{77EAFA06-235E-114B-AEBC-2E535A535616}" destId="{09993139-E996-2B41-BC6B-60BD08323F14}" srcOrd="3"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E91DFD3-ACA7-2B45-BFA5-B69D25153085}" type="doc">
      <dgm:prSet loTypeId="urn:microsoft.com/office/officeart/2005/8/layout/hList1" loCatId="" qsTypeId="urn:microsoft.com/office/officeart/2005/8/quickstyle/simple3" qsCatId="simple" csTypeId="urn:microsoft.com/office/officeart/2005/8/colors/colorful1" csCatId="colorful" phldr="1"/>
      <dgm:spPr/>
      <dgm:t>
        <a:bodyPr/>
        <a:lstStyle/>
        <a:p>
          <a:endParaRPr lang="en-US"/>
        </a:p>
      </dgm:t>
    </dgm:pt>
    <dgm:pt modelId="{50953539-6370-0446-94B6-DF14CC25DECD}">
      <dgm:prSet custT="1"/>
      <dgm:spPr/>
      <dgm:t>
        <a:bodyPr/>
        <a:lstStyle/>
        <a:p>
          <a:r>
            <a:rPr lang="en-US" sz="2600" b="1" dirty="0"/>
            <a:t>Two-Way Communication</a:t>
          </a:r>
        </a:p>
      </dgm:t>
    </dgm:pt>
    <dgm:pt modelId="{854442B2-53B6-EC49-B013-ED533C5DEBBB}" type="parTrans" cxnId="{9F382B41-31AC-1745-A56E-917656A0CBB7}">
      <dgm:prSet/>
      <dgm:spPr/>
      <dgm:t>
        <a:bodyPr/>
        <a:lstStyle/>
        <a:p>
          <a:endParaRPr lang="en-US"/>
        </a:p>
      </dgm:t>
    </dgm:pt>
    <dgm:pt modelId="{F7EA93B1-7EB2-974C-AA1B-59EF7299EC01}" type="sibTrans" cxnId="{9F382B41-31AC-1745-A56E-917656A0CBB7}">
      <dgm:prSet/>
      <dgm:spPr/>
      <dgm:t>
        <a:bodyPr/>
        <a:lstStyle/>
        <a:p>
          <a:endParaRPr lang="en-US"/>
        </a:p>
      </dgm:t>
    </dgm:pt>
    <dgm:pt modelId="{4F950AE7-F6EE-F846-9AEC-558EEAF4E2DF}">
      <dgm:prSet custT="1"/>
      <dgm:spPr/>
      <dgm:t>
        <a:bodyPr/>
        <a:lstStyle/>
        <a:p>
          <a:r>
            <a:rPr lang="en-US" sz="2600" b="1" dirty="0"/>
            <a:t>Equity, Access,  Representation</a:t>
          </a:r>
        </a:p>
      </dgm:t>
    </dgm:pt>
    <dgm:pt modelId="{24B3B635-F799-D74E-AE9B-04124C4653E7}" type="parTrans" cxnId="{0DC5DBC1-846D-3848-8192-D1219D2E04E7}">
      <dgm:prSet/>
      <dgm:spPr/>
      <dgm:t>
        <a:bodyPr/>
        <a:lstStyle/>
        <a:p>
          <a:endParaRPr lang="en-US"/>
        </a:p>
      </dgm:t>
    </dgm:pt>
    <dgm:pt modelId="{5D830C04-DD49-3142-8CBF-7CB930DE3036}" type="sibTrans" cxnId="{0DC5DBC1-846D-3848-8192-D1219D2E04E7}">
      <dgm:prSet/>
      <dgm:spPr/>
      <dgm:t>
        <a:bodyPr/>
        <a:lstStyle/>
        <a:p>
          <a:endParaRPr lang="en-US"/>
        </a:p>
      </dgm:t>
    </dgm:pt>
    <dgm:pt modelId="{48443017-7484-9849-8F3E-2B81ECECE157}">
      <dgm:prSet custT="1"/>
      <dgm:spPr/>
      <dgm:t>
        <a:bodyPr/>
        <a:lstStyle/>
        <a:p>
          <a:r>
            <a:rPr lang="en-US" sz="2600" b="1" dirty="0"/>
            <a:t>Meaningful Decision-Making</a:t>
          </a:r>
        </a:p>
      </dgm:t>
    </dgm:pt>
    <dgm:pt modelId="{5368E9A2-32D1-9F47-A6E0-97436638DF03}" type="parTrans" cxnId="{02A5E572-A47F-CE48-AAFC-5680C9E67AEB}">
      <dgm:prSet/>
      <dgm:spPr/>
      <dgm:t>
        <a:bodyPr/>
        <a:lstStyle/>
        <a:p>
          <a:endParaRPr lang="en-US"/>
        </a:p>
      </dgm:t>
    </dgm:pt>
    <dgm:pt modelId="{87E7964E-F476-1845-BAAB-E0D3E898444D}" type="sibTrans" cxnId="{02A5E572-A47F-CE48-AAFC-5680C9E67AEB}">
      <dgm:prSet/>
      <dgm:spPr/>
      <dgm:t>
        <a:bodyPr/>
        <a:lstStyle/>
        <a:p>
          <a:endParaRPr lang="en-US"/>
        </a:p>
      </dgm:t>
    </dgm:pt>
    <dgm:pt modelId="{E10FE4D4-1CCE-354D-B60A-BD952A5C145D}">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baseline="0" dirty="0"/>
            <a:t>Intentionally obtain diverse and proportional input</a:t>
          </a:r>
          <a:endParaRPr lang="en-US" sz="2000" dirty="0"/>
        </a:p>
      </dgm:t>
    </dgm:pt>
    <dgm:pt modelId="{07723601-DF9F-4448-8972-F419DD351682}" type="parTrans" cxnId="{18706D0F-0ECB-B64B-B5A2-4EC0BF290FB5}">
      <dgm:prSet/>
      <dgm:spPr/>
      <dgm:t>
        <a:bodyPr/>
        <a:lstStyle/>
        <a:p>
          <a:endParaRPr lang="en-US"/>
        </a:p>
      </dgm:t>
    </dgm:pt>
    <dgm:pt modelId="{9D3822A2-3B24-124B-9A1C-99DED735E4A5}" type="sibTrans" cxnId="{18706D0F-0ECB-B64B-B5A2-4EC0BF290FB5}">
      <dgm:prSet/>
      <dgm:spPr/>
      <dgm:t>
        <a:bodyPr/>
        <a:lstStyle/>
        <a:p>
          <a:endParaRPr lang="en-US"/>
        </a:p>
      </dgm:t>
    </dgm:pt>
    <dgm:pt modelId="{5BBCD6AB-2F2D-094E-82D2-A88B64AC499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Provide</a:t>
          </a:r>
          <a:r>
            <a:rPr lang="en-US" sz="2000" baseline="0" dirty="0"/>
            <a:t> diverse range of opportunities for families to make shared decisions about PBIS systems and practices</a:t>
          </a:r>
          <a:endParaRPr lang="en-US" sz="2000" dirty="0"/>
        </a:p>
      </dgm:t>
    </dgm:pt>
    <dgm:pt modelId="{1A387333-74F7-7E4F-B21A-24236525FC4B}" type="parTrans" cxnId="{1EB8E602-C584-B342-A2CD-65D09FA2C43C}">
      <dgm:prSet/>
      <dgm:spPr/>
      <dgm:t>
        <a:bodyPr/>
        <a:lstStyle/>
        <a:p>
          <a:endParaRPr lang="en-US"/>
        </a:p>
      </dgm:t>
    </dgm:pt>
    <dgm:pt modelId="{75C5605F-0B52-D046-B2E2-BA9199FDA029}" type="sibTrans" cxnId="{1EB8E602-C584-B342-A2CD-65D09FA2C43C}">
      <dgm:prSet/>
      <dgm:spPr/>
      <dgm:t>
        <a:bodyPr/>
        <a:lstStyle/>
        <a:p>
          <a:endParaRPr lang="en-US"/>
        </a:p>
      </dgm:t>
    </dgm:pt>
    <dgm:pt modelId="{4E9C8ADF-464C-5141-AF12-ED0C47CE53A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Recognize family needs </a:t>
          </a:r>
        </a:p>
      </dgm:t>
    </dgm:pt>
    <dgm:pt modelId="{481C99E8-0320-AD49-B9CD-2A99F8CAF558}" type="parTrans" cxnId="{4BEFB8FC-3566-5548-85F8-4D5736994021}">
      <dgm:prSet/>
      <dgm:spPr/>
      <dgm:t>
        <a:bodyPr/>
        <a:lstStyle/>
        <a:p>
          <a:endParaRPr lang="en-US"/>
        </a:p>
      </dgm:t>
    </dgm:pt>
    <dgm:pt modelId="{12BF9967-97D7-474F-8FFE-DACA398C17B0}" type="sibTrans" cxnId="{4BEFB8FC-3566-5548-85F8-4D5736994021}">
      <dgm:prSet/>
      <dgm:spPr/>
      <dgm:t>
        <a:bodyPr/>
        <a:lstStyle/>
        <a:p>
          <a:endParaRPr lang="en-US"/>
        </a:p>
      </dgm:t>
    </dgm:pt>
    <dgm:pt modelId="{04DACEF5-B469-B345-9E1C-8FE142168B18}">
      <dgm:prSet custT="1"/>
      <dgm:spPr/>
      <dgm:t>
        <a:bodyPr/>
        <a:lstStyle/>
        <a:p>
          <a:r>
            <a:rPr lang="en-US" sz="2600" b="1" i="0" dirty="0"/>
            <a:t>Positive Relationships</a:t>
          </a:r>
          <a:endParaRPr lang="en-US" sz="2600" b="1" dirty="0"/>
        </a:p>
      </dgm:t>
    </dgm:pt>
    <dgm:pt modelId="{BDFF9DB9-F906-6D4B-9553-381117244536}" type="sibTrans" cxnId="{C1020BDB-F6B6-B34A-863C-E550DA9903C9}">
      <dgm:prSet/>
      <dgm:spPr/>
      <dgm:t>
        <a:bodyPr/>
        <a:lstStyle/>
        <a:p>
          <a:endParaRPr lang="en-US"/>
        </a:p>
      </dgm:t>
    </dgm:pt>
    <dgm:pt modelId="{F187E5D0-CFF0-9142-A586-C25B7BC94D6A}" type="parTrans" cxnId="{C1020BDB-F6B6-B34A-863C-E550DA9903C9}">
      <dgm:prSet/>
      <dgm:spPr/>
      <dgm:t>
        <a:bodyPr/>
        <a:lstStyle/>
        <a:p>
          <a:endParaRPr lang="en-US"/>
        </a:p>
      </dgm:t>
    </dgm:pt>
    <dgm:pt modelId="{59E2DCF6-AF15-E042-A98E-1CFB19E448D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Value cultural differences</a:t>
          </a:r>
        </a:p>
      </dgm:t>
    </dgm:pt>
    <dgm:pt modelId="{81346F15-8A34-864F-B7BA-C2DB3FEA499D}" type="parTrans" cxnId="{14BB64F5-3E4D-B447-925E-D162FE8337DB}">
      <dgm:prSet/>
      <dgm:spPr/>
      <dgm:t>
        <a:bodyPr/>
        <a:lstStyle/>
        <a:p>
          <a:endParaRPr lang="en-US"/>
        </a:p>
      </dgm:t>
    </dgm:pt>
    <dgm:pt modelId="{F849C2EB-BFC8-FD4F-BE0B-BBAC282E3B35}" type="sibTrans" cxnId="{14BB64F5-3E4D-B447-925E-D162FE8337DB}">
      <dgm:prSet/>
      <dgm:spPr/>
      <dgm:t>
        <a:bodyPr/>
        <a:lstStyle/>
        <a:p>
          <a:endParaRPr lang="en-US"/>
        </a:p>
      </dgm:t>
    </dgm:pt>
    <dgm:pt modelId="{EC0399F4-1E3E-1547-B6A4-398774707558}">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Collect data on perceptions of home-school relationships</a:t>
          </a:r>
        </a:p>
      </dgm:t>
    </dgm:pt>
    <dgm:pt modelId="{3ADDAF33-C357-CA47-AD6C-BD2083AF9A8C}" type="parTrans" cxnId="{6DA5828D-3B41-994A-B8E6-D10F4F536CFD}">
      <dgm:prSet/>
      <dgm:spPr/>
      <dgm:t>
        <a:bodyPr/>
        <a:lstStyle/>
        <a:p>
          <a:endParaRPr lang="en-US"/>
        </a:p>
      </dgm:t>
    </dgm:pt>
    <dgm:pt modelId="{4619B52E-E8AC-6F44-A9E4-0AD711D7C8EE}" type="sibTrans" cxnId="{6DA5828D-3B41-994A-B8E6-D10F4F536CFD}">
      <dgm:prSet/>
      <dgm:spPr/>
      <dgm:t>
        <a:bodyPr/>
        <a:lstStyle/>
        <a:p>
          <a:endParaRPr lang="en-US"/>
        </a:p>
      </dgm:t>
    </dgm:pt>
    <dgm:pt modelId="{B1D515D6-E38D-914E-8FAC-A5B0741B4117}">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Engage in meaningful, two-way communication</a:t>
          </a:r>
        </a:p>
      </dgm:t>
    </dgm:pt>
    <dgm:pt modelId="{64439929-CD4D-CD48-B625-F50C728C69BB}" type="parTrans" cxnId="{1B3E6902-8C55-694B-B2D6-3BC0B1D22715}">
      <dgm:prSet/>
      <dgm:spPr/>
      <dgm:t>
        <a:bodyPr/>
        <a:lstStyle/>
        <a:p>
          <a:endParaRPr lang="en-US"/>
        </a:p>
      </dgm:t>
    </dgm:pt>
    <dgm:pt modelId="{38556AA9-714A-9641-98A6-2A8618A655FF}" type="sibTrans" cxnId="{1B3E6902-8C55-694B-B2D6-3BC0B1D22715}">
      <dgm:prSet/>
      <dgm:spPr/>
      <dgm:t>
        <a:bodyPr/>
        <a:lstStyle/>
        <a:p>
          <a:endParaRPr lang="en-US"/>
        </a:p>
      </dgm:t>
    </dgm:pt>
    <dgm:pt modelId="{B3568A20-B00D-0645-81E7-A18DBD4BCE4C}">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Provide multiple avenues for families receive and provide information</a:t>
          </a:r>
        </a:p>
      </dgm:t>
    </dgm:pt>
    <dgm:pt modelId="{D1D9A88C-E6F2-EA4D-8874-B6616B95ED48}" type="parTrans" cxnId="{A91C0BA8-C0E1-6645-8CD4-76E4EE7B5EF6}">
      <dgm:prSet/>
      <dgm:spPr/>
      <dgm:t>
        <a:bodyPr/>
        <a:lstStyle/>
        <a:p>
          <a:endParaRPr lang="en-US"/>
        </a:p>
      </dgm:t>
    </dgm:pt>
    <dgm:pt modelId="{DAF1BBE2-145E-FC4C-A1D2-FE5FF5D918D9}" type="sibTrans" cxnId="{A91C0BA8-C0E1-6645-8CD4-76E4EE7B5EF6}">
      <dgm:prSet/>
      <dgm:spPr/>
      <dgm:t>
        <a:bodyPr/>
        <a:lstStyle/>
        <a:p>
          <a:endParaRPr lang="en-US"/>
        </a:p>
      </dgm:t>
    </dgm:pt>
    <dgm:pt modelId="{CF197472-B655-EE48-BD89-F7FFEBA8C4B2}">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Empower families with knowledge and skills to effectively support student learning</a:t>
          </a:r>
        </a:p>
      </dgm:t>
    </dgm:pt>
    <dgm:pt modelId="{55982A75-2C6A-D941-B396-D37CAEE01C5B}" type="parTrans" cxnId="{4F13D5B9-0033-5442-A692-B74B52013D06}">
      <dgm:prSet/>
      <dgm:spPr/>
      <dgm:t>
        <a:bodyPr/>
        <a:lstStyle/>
        <a:p>
          <a:endParaRPr lang="en-US"/>
        </a:p>
      </dgm:t>
    </dgm:pt>
    <dgm:pt modelId="{8B2E4CF3-2BEA-F741-8678-C9A7D32E610D}" type="sibTrans" cxnId="{4F13D5B9-0033-5442-A692-B74B52013D06}">
      <dgm:prSet/>
      <dgm:spPr/>
      <dgm:t>
        <a:bodyPr/>
        <a:lstStyle/>
        <a:p>
          <a:endParaRPr lang="en-US"/>
        </a:p>
      </dgm:t>
    </dgm:pt>
    <dgm:pt modelId="{C6180587-BBBE-4646-9B1F-49D7E1DC37BE}">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Cultivate social connections and networks among families </a:t>
          </a:r>
        </a:p>
      </dgm:t>
    </dgm:pt>
    <dgm:pt modelId="{A38F7453-7F37-2844-82C0-136B7011DEF0}" type="parTrans" cxnId="{052D6C9D-13DF-054C-A247-4DA4333B44B0}">
      <dgm:prSet/>
      <dgm:spPr/>
      <dgm:t>
        <a:bodyPr/>
        <a:lstStyle/>
        <a:p>
          <a:endParaRPr lang="en-US"/>
        </a:p>
      </dgm:t>
    </dgm:pt>
    <dgm:pt modelId="{6C4964FE-61AA-ED45-9AA9-111F6842279F}" type="sibTrans" cxnId="{052D6C9D-13DF-054C-A247-4DA4333B44B0}">
      <dgm:prSet/>
      <dgm:spPr/>
      <dgm:t>
        <a:bodyPr/>
        <a:lstStyle/>
        <a:p>
          <a:endParaRPr lang="en-US"/>
        </a:p>
      </dgm:t>
    </dgm:pt>
    <dgm:pt modelId="{4F5179E5-22D6-0C4A-9C12-2AB8AD93B41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Effectively engage families in advanced student behavior supports</a:t>
          </a:r>
        </a:p>
      </dgm:t>
    </dgm:pt>
    <dgm:pt modelId="{3E9823F6-F495-9B4D-8A89-39108813523D}" type="parTrans" cxnId="{BAF5FAE0-3259-BF4F-917D-1547631151BF}">
      <dgm:prSet/>
      <dgm:spPr/>
      <dgm:t>
        <a:bodyPr/>
        <a:lstStyle/>
        <a:p>
          <a:endParaRPr lang="en-US"/>
        </a:p>
      </dgm:t>
    </dgm:pt>
    <dgm:pt modelId="{3D9E90A4-0BDF-034B-A087-A98D401B23E6}" type="sibTrans" cxnId="{BAF5FAE0-3259-BF4F-917D-1547631151BF}">
      <dgm:prSet/>
      <dgm:spPr/>
      <dgm:t>
        <a:bodyPr/>
        <a:lstStyle/>
        <a:p>
          <a:endParaRPr lang="en-US"/>
        </a:p>
      </dgm:t>
    </dgm:pt>
    <dgm:pt modelId="{9C2BF608-9600-A24E-8FF0-AA17607D00E9}" type="pres">
      <dgm:prSet presAssocID="{5E91DFD3-ACA7-2B45-BFA5-B69D25153085}" presName="Name0" presStyleCnt="0">
        <dgm:presLayoutVars>
          <dgm:dir/>
          <dgm:animLvl val="lvl"/>
          <dgm:resizeHandles val="exact"/>
        </dgm:presLayoutVars>
      </dgm:prSet>
      <dgm:spPr/>
    </dgm:pt>
    <dgm:pt modelId="{76FA909E-73CE-BA4D-82E6-2E287EFF8B89}" type="pres">
      <dgm:prSet presAssocID="{04DACEF5-B469-B345-9E1C-8FE142168B18}" presName="composite" presStyleCnt="0"/>
      <dgm:spPr/>
    </dgm:pt>
    <dgm:pt modelId="{841EF586-D438-9F41-84C5-B24AF7D7D954}" type="pres">
      <dgm:prSet presAssocID="{04DACEF5-B469-B345-9E1C-8FE142168B18}" presName="parTx" presStyleLbl="alignNode1" presStyleIdx="0" presStyleCnt="4">
        <dgm:presLayoutVars>
          <dgm:chMax val="0"/>
          <dgm:chPref val="0"/>
          <dgm:bulletEnabled val="1"/>
        </dgm:presLayoutVars>
      </dgm:prSet>
      <dgm:spPr/>
    </dgm:pt>
    <dgm:pt modelId="{2BD36466-CDD0-1840-A1EA-0769324E5C64}" type="pres">
      <dgm:prSet presAssocID="{04DACEF5-B469-B345-9E1C-8FE142168B18}" presName="desTx" presStyleLbl="alignAccFollowNode1" presStyleIdx="0" presStyleCnt="4">
        <dgm:presLayoutVars>
          <dgm:bulletEnabled val="1"/>
        </dgm:presLayoutVars>
      </dgm:prSet>
      <dgm:spPr/>
    </dgm:pt>
    <dgm:pt modelId="{F7AFD5B9-597E-F54D-9908-B9D1E3CCFF08}" type="pres">
      <dgm:prSet presAssocID="{BDFF9DB9-F906-6D4B-9553-381117244536}" presName="space" presStyleCnt="0"/>
      <dgm:spPr/>
    </dgm:pt>
    <dgm:pt modelId="{1777D76C-93BF-4945-B468-DCC2CC197E3E}" type="pres">
      <dgm:prSet presAssocID="{50953539-6370-0446-94B6-DF14CC25DECD}" presName="composite" presStyleCnt="0"/>
      <dgm:spPr/>
    </dgm:pt>
    <dgm:pt modelId="{AD15DF2D-A311-8B43-9A60-EFE0E5CEAB64}" type="pres">
      <dgm:prSet presAssocID="{50953539-6370-0446-94B6-DF14CC25DECD}" presName="parTx" presStyleLbl="alignNode1" presStyleIdx="1" presStyleCnt="4">
        <dgm:presLayoutVars>
          <dgm:chMax val="0"/>
          <dgm:chPref val="0"/>
          <dgm:bulletEnabled val="1"/>
        </dgm:presLayoutVars>
      </dgm:prSet>
      <dgm:spPr/>
    </dgm:pt>
    <dgm:pt modelId="{AD564C5D-B80A-B841-A64F-7F2490EC58C2}" type="pres">
      <dgm:prSet presAssocID="{50953539-6370-0446-94B6-DF14CC25DECD}" presName="desTx" presStyleLbl="alignAccFollowNode1" presStyleIdx="1" presStyleCnt="4">
        <dgm:presLayoutVars>
          <dgm:bulletEnabled val="1"/>
        </dgm:presLayoutVars>
      </dgm:prSet>
      <dgm:spPr/>
    </dgm:pt>
    <dgm:pt modelId="{25C969CB-4C46-CA4A-A5F9-6069C01B236A}" type="pres">
      <dgm:prSet presAssocID="{F7EA93B1-7EB2-974C-AA1B-59EF7299EC01}" presName="space" presStyleCnt="0"/>
      <dgm:spPr/>
    </dgm:pt>
    <dgm:pt modelId="{71833D6D-24E9-DB41-8B01-25C9D3EA5E70}" type="pres">
      <dgm:prSet presAssocID="{4F950AE7-F6EE-F846-9AEC-558EEAF4E2DF}" presName="composite" presStyleCnt="0"/>
      <dgm:spPr/>
    </dgm:pt>
    <dgm:pt modelId="{6F333FB5-527E-404E-9927-DF44E1BB7766}" type="pres">
      <dgm:prSet presAssocID="{4F950AE7-F6EE-F846-9AEC-558EEAF4E2DF}" presName="parTx" presStyleLbl="alignNode1" presStyleIdx="2" presStyleCnt="4">
        <dgm:presLayoutVars>
          <dgm:chMax val="0"/>
          <dgm:chPref val="0"/>
          <dgm:bulletEnabled val="1"/>
        </dgm:presLayoutVars>
      </dgm:prSet>
      <dgm:spPr/>
    </dgm:pt>
    <dgm:pt modelId="{F67759A5-B797-5C4E-97CA-978F5BD217DA}" type="pres">
      <dgm:prSet presAssocID="{4F950AE7-F6EE-F846-9AEC-558EEAF4E2DF}" presName="desTx" presStyleLbl="alignAccFollowNode1" presStyleIdx="2" presStyleCnt="4">
        <dgm:presLayoutVars>
          <dgm:bulletEnabled val="1"/>
        </dgm:presLayoutVars>
      </dgm:prSet>
      <dgm:spPr/>
    </dgm:pt>
    <dgm:pt modelId="{D6EFB990-F617-D84E-9410-A5D4C575EC50}" type="pres">
      <dgm:prSet presAssocID="{5D830C04-DD49-3142-8CBF-7CB930DE3036}" presName="space" presStyleCnt="0"/>
      <dgm:spPr/>
    </dgm:pt>
    <dgm:pt modelId="{47BEDF3B-7448-3742-B121-21E62BD5653D}" type="pres">
      <dgm:prSet presAssocID="{48443017-7484-9849-8F3E-2B81ECECE157}" presName="composite" presStyleCnt="0"/>
      <dgm:spPr/>
    </dgm:pt>
    <dgm:pt modelId="{184A7A02-3ED4-B94D-9138-9252449AB2B9}" type="pres">
      <dgm:prSet presAssocID="{48443017-7484-9849-8F3E-2B81ECECE157}" presName="parTx" presStyleLbl="alignNode1" presStyleIdx="3" presStyleCnt="4">
        <dgm:presLayoutVars>
          <dgm:chMax val="0"/>
          <dgm:chPref val="0"/>
          <dgm:bulletEnabled val="1"/>
        </dgm:presLayoutVars>
      </dgm:prSet>
      <dgm:spPr/>
    </dgm:pt>
    <dgm:pt modelId="{197F6FAF-BA52-BB4E-8F32-A0ED96C977B7}" type="pres">
      <dgm:prSet presAssocID="{48443017-7484-9849-8F3E-2B81ECECE157}" presName="desTx" presStyleLbl="alignAccFollowNode1" presStyleIdx="3" presStyleCnt="4">
        <dgm:presLayoutVars>
          <dgm:bulletEnabled val="1"/>
        </dgm:presLayoutVars>
      </dgm:prSet>
      <dgm:spPr/>
    </dgm:pt>
  </dgm:ptLst>
  <dgm:cxnLst>
    <dgm:cxn modelId="{1B3E6902-8C55-694B-B2D6-3BC0B1D22715}" srcId="{50953539-6370-0446-94B6-DF14CC25DECD}" destId="{B1D515D6-E38D-914E-8FAC-A5B0741B4117}" srcOrd="0" destOrd="0" parTransId="{64439929-CD4D-CD48-B625-F50C728C69BB}" sibTransId="{38556AA9-714A-9641-98A6-2A8618A655FF}"/>
    <dgm:cxn modelId="{1EB8E602-C584-B342-A2CD-65D09FA2C43C}" srcId="{48443017-7484-9849-8F3E-2B81ECECE157}" destId="{5BBCD6AB-2F2D-094E-82D2-A88B64AC4999}" srcOrd="0" destOrd="0" parTransId="{1A387333-74F7-7E4F-B21A-24236525FC4B}" sibTransId="{75C5605F-0B52-D046-B2E2-BA9199FDA029}"/>
    <dgm:cxn modelId="{9DC00E04-DE9F-C74F-BD48-502D8F2C98C4}" type="presOf" srcId="{4F950AE7-F6EE-F846-9AEC-558EEAF4E2DF}" destId="{6F333FB5-527E-404E-9927-DF44E1BB7766}" srcOrd="0" destOrd="0" presId="urn:microsoft.com/office/officeart/2005/8/layout/hList1"/>
    <dgm:cxn modelId="{1424CE0B-DDE4-3245-BF91-C5B23B2CB1E1}" type="presOf" srcId="{C6180587-BBBE-4646-9B1F-49D7E1DC37BE}" destId="{F67759A5-B797-5C4E-97CA-978F5BD217DA}" srcOrd="0" destOrd="2" presId="urn:microsoft.com/office/officeart/2005/8/layout/hList1"/>
    <dgm:cxn modelId="{18706D0F-0ECB-B64B-B5A2-4EC0BF290FB5}" srcId="{4F950AE7-F6EE-F846-9AEC-558EEAF4E2DF}" destId="{E10FE4D4-1CCE-354D-B60A-BD952A5C145D}" srcOrd="0" destOrd="0" parTransId="{07723601-DF9F-4448-8972-F419DD351682}" sibTransId="{9D3822A2-3B24-124B-9A1C-99DED735E4A5}"/>
    <dgm:cxn modelId="{01DAE412-5F0D-C245-BA47-B59D4B8C95A8}" type="presOf" srcId="{48443017-7484-9849-8F3E-2B81ECECE157}" destId="{184A7A02-3ED4-B94D-9138-9252449AB2B9}" srcOrd="0" destOrd="0" presId="urn:microsoft.com/office/officeart/2005/8/layout/hList1"/>
    <dgm:cxn modelId="{78261F17-5EF1-5244-AB24-47EE56530B8C}" type="presOf" srcId="{B3568A20-B00D-0645-81E7-A18DBD4BCE4C}" destId="{AD564C5D-B80A-B841-A64F-7F2490EC58C2}" srcOrd="0" destOrd="1" presId="urn:microsoft.com/office/officeart/2005/8/layout/hList1"/>
    <dgm:cxn modelId="{3E803D24-34A0-E843-B52A-A26A116EE9B2}" type="presOf" srcId="{5E91DFD3-ACA7-2B45-BFA5-B69D25153085}" destId="{9C2BF608-9600-A24E-8FF0-AA17607D00E9}" srcOrd="0" destOrd="0" presId="urn:microsoft.com/office/officeart/2005/8/layout/hList1"/>
    <dgm:cxn modelId="{C80DB239-6F3A-C64F-B3C3-AD385E1F1217}" type="presOf" srcId="{59E2DCF6-AF15-E042-A98E-1CFB19E448DD}" destId="{2BD36466-CDD0-1840-A1EA-0769324E5C64}" srcOrd="0" destOrd="1" presId="urn:microsoft.com/office/officeart/2005/8/layout/hList1"/>
    <dgm:cxn modelId="{9F382B41-31AC-1745-A56E-917656A0CBB7}" srcId="{5E91DFD3-ACA7-2B45-BFA5-B69D25153085}" destId="{50953539-6370-0446-94B6-DF14CC25DECD}" srcOrd="1" destOrd="0" parTransId="{854442B2-53B6-EC49-B013-ED533C5DEBBB}" sibTransId="{F7EA93B1-7EB2-974C-AA1B-59EF7299EC01}"/>
    <dgm:cxn modelId="{029E0E5F-323B-844D-A0CD-E22D20D47024}" type="presOf" srcId="{50953539-6370-0446-94B6-DF14CC25DECD}" destId="{AD15DF2D-A311-8B43-9A60-EFE0E5CEAB64}" srcOrd="0" destOrd="0" presId="urn:microsoft.com/office/officeart/2005/8/layout/hList1"/>
    <dgm:cxn modelId="{02A5E572-A47F-CE48-AAFC-5680C9E67AEB}" srcId="{5E91DFD3-ACA7-2B45-BFA5-B69D25153085}" destId="{48443017-7484-9849-8F3E-2B81ECECE157}" srcOrd="3" destOrd="0" parTransId="{5368E9A2-32D1-9F47-A6E0-97436638DF03}" sibTransId="{87E7964E-F476-1845-BAAB-E0D3E898444D}"/>
    <dgm:cxn modelId="{E7CE1075-07F4-AD4F-BBD3-EC3E699E470D}" type="presOf" srcId="{4F5179E5-22D6-0C4A-9C12-2AB8AD93B419}" destId="{197F6FAF-BA52-BB4E-8F32-A0ED96C977B7}" srcOrd="0" destOrd="1" presId="urn:microsoft.com/office/officeart/2005/8/layout/hList1"/>
    <dgm:cxn modelId="{47B7D08B-CA41-7642-8B01-2E46A296F115}" type="presOf" srcId="{B1D515D6-E38D-914E-8FAC-A5B0741B4117}" destId="{AD564C5D-B80A-B841-A64F-7F2490EC58C2}" srcOrd="0" destOrd="0" presId="urn:microsoft.com/office/officeart/2005/8/layout/hList1"/>
    <dgm:cxn modelId="{6DA5828D-3B41-994A-B8E6-D10F4F536CFD}" srcId="{04DACEF5-B469-B345-9E1C-8FE142168B18}" destId="{EC0399F4-1E3E-1547-B6A4-398774707558}" srcOrd="2" destOrd="0" parTransId="{3ADDAF33-C357-CA47-AD6C-BD2083AF9A8C}" sibTransId="{4619B52E-E8AC-6F44-A9E4-0AD711D7C8EE}"/>
    <dgm:cxn modelId="{052D6C9D-13DF-054C-A247-4DA4333B44B0}" srcId="{4F950AE7-F6EE-F846-9AEC-558EEAF4E2DF}" destId="{C6180587-BBBE-4646-9B1F-49D7E1DC37BE}" srcOrd="2" destOrd="0" parTransId="{A38F7453-7F37-2844-82C0-136B7011DEF0}" sibTransId="{6C4964FE-61AA-ED45-9AA9-111F6842279F}"/>
    <dgm:cxn modelId="{A91C0BA8-C0E1-6645-8CD4-76E4EE7B5EF6}" srcId="{50953539-6370-0446-94B6-DF14CC25DECD}" destId="{B3568A20-B00D-0645-81E7-A18DBD4BCE4C}" srcOrd="1" destOrd="0" parTransId="{D1D9A88C-E6F2-EA4D-8874-B6616B95ED48}" sibTransId="{DAF1BBE2-145E-FC4C-A1D2-FE5FF5D918D9}"/>
    <dgm:cxn modelId="{6B60F2B0-759F-6040-AD87-51758C2F0355}" type="presOf" srcId="{E10FE4D4-1CCE-354D-B60A-BD952A5C145D}" destId="{F67759A5-B797-5C4E-97CA-978F5BD217DA}" srcOrd="0" destOrd="0" presId="urn:microsoft.com/office/officeart/2005/8/layout/hList1"/>
    <dgm:cxn modelId="{4F13D5B9-0033-5442-A692-B74B52013D06}" srcId="{4F950AE7-F6EE-F846-9AEC-558EEAF4E2DF}" destId="{CF197472-B655-EE48-BD89-F7FFEBA8C4B2}" srcOrd="1" destOrd="0" parTransId="{55982A75-2C6A-D941-B396-D37CAEE01C5B}" sibTransId="{8B2E4CF3-2BEA-F741-8678-C9A7D32E610D}"/>
    <dgm:cxn modelId="{B9CC16C1-BA1D-2D44-9CFE-4A6EB9DE84C2}" type="presOf" srcId="{4E9C8ADF-464C-5141-AF12-ED0C47CE53AD}" destId="{2BD36466-CDD0-1840-A1EA-0769324E5C64}" srcOrd="0" destOrd="0" presId="urn:microsoft.com/office/officeart/2005/8/layout/hList1"/>
    <dgm:cxn modelId="{0DC5DBC1-846D-3848-8192-D1219D2E04E7}" srcId="{5E91DFD3-ACA7-2B45-BFA5-B69D25153085}" destId="{4F950AE7-F6EE-F846-9AEC-558EEAF4E2DF}" srcOrd="2" destOrd="0" parTransId="{24B3B635-F799-D74E-AE9B-04124C4653E7}" sibTransId="{5D830C04-DD49-3142-8CBF-7CB930DE3036}"/>
    <dgm:cxn modelId="{9A0144CD-1077-F84C-98B4-720F9B2DAB28}" type="presOf" srcId="{EC0399F4-1E3E-1547-B6A4-398774707558}" destId="{2BD36466-CDD0-1840-A1EA-0769324E5C64}" srcOrd="0" destOrd="2" presId="urn:microsoft.com/office/officeart/2005/8/layout/hList1"/>
    <dgm:cxn modelId="{97C596CE-4359-FB40-839B-E337B24A7D75}" type="presOf" srcId="{04DACEF5-B469-B345-9E1C-8FE142168B18}" destId="{841EF586-D438-9F41-84C5-B24AF7D7D954}" srcOrd="0" destOrd="0" presId="urn:microsoft.com/office/officeart/2005/8/layout/hList1"/>
    <dgm:cxn modelId="{FCA37AD2-6979-134A-AA50-0F8D11C581E9}" type="presOf" srcId="{CF197472-B655-EE48-BD89-F7FFEBA8C4B2}" destId="{F67759A5-B797-5C4E-97CA-978F5BD217DA}" srcOrd="0" destOrd="1" presId="urn:microsoft.com/office/officeart/2005/8/layout/hList1"/>
    <dgm:cxn modelId="{C1020BDB-F6B6-B34A-863C-E550DA9903C9}" srcId="{5E91DFD3-ACA7-2B45-BFA5-B69D25153085}" destId="{04DACEF5-B469-B345-9E1C-8FE142168B18}" srcOrd="0" destOrd="0" parTransId="{F187E5D0-CFF0-9142-A586-C25B7BC94D6A}" sibTransId="{BDFF9DB9-F906-6D4B-9553-381117244536}"/>
    <dgm:cxn modelId="{BAF5FAE0-3259-BF4F-917D-1547631151BF}" srcId="{48443017-7484-9849-8F3E-2B81ECECE157}" destId="{4F5179E5-22D6-0C4A-9C12-2AB8AD93B419}" srcOrd="1" destOrd="0" parTransId="{3E9823F6-F495-9B4D-8A89-39108813523D}" sibTransId="{3D9E90A4-0BDF-034B-A087-A98D401B23E6}"/>
    <dgm:cxn modelId="{F24FF1F3-1CE2-0646-B025-F21B1407D0E8}" type="presOf" srcId="{5BBCD6AB-2F2D-094E-82D2-A88B64AC4999}" destId="{197F6FAF-BA52-BB4E-8F32-A0ED96C977B7}" srcOrd="0" destOrd="0" presId="urn:microsoft.com/office/officeart/2005/8/layout/hList1"/>
    <dgm:cxn modelId="{14BB64F5-3E4D-B447-925E-D162FE8337DB}" srcId="{04DACEF5-B469-B345-9E1C-8FE142168B18}" destId="{59E2DCF6-AF15-E042-A98E-1CFB19E448DD}" srcOrd="1" destOrd="0" parTransId="{81346F15-8A34-864F-B7BA-C2DB3FEA499D}" sibTransId="{F849C2EB-BFC8-FD4F-BE0B-BBAC282E3B35}"/>
    <dgm:cxn modelId="{4BEFB8FC-3566-5548-85F8-4D5736994021}" srcId="{04DACEF5-B469-B345-9E1C-8FE142168B18}" destId="{4E9C8ADF-464C-5141-AF12-ED0C47CE53AD}" srcOrd="0" destOrd="0" parTransId="{481C99E8-0320-AD49-B9CD-2A99F8CAF558}" sibTransId="{12BF9967-97D7-474F-8FFE-DACA398C17B0}"/>
    <dgm:cxn modelId="{EC55D145-3C59-0C49-BB43-38B549FCEB83}" type="presParOf" srcId="{9C2BF608-9600-A24E-8FF0-AA17607D00E9}" destId="{76FA909E-73CE-BA4D-82E6-2E287EFF8B89}" srcOrd="0" destOrd="0" presId="urn:microsoft.com/office/officeart/2005/8/layout/hList1"/>
    <dgm:cxn modelId="{1215B6B0-AA2E-4D49-8494-BB20A3B7EB84}" type="presParOf" srcId="{76FA909E-73CE-BA4D-82E6-2E287EFF8B89}" destId="{841EF586-D438-9F41-84C5-B24AF7D7D954}" srcOrd="0" destOrd="0" presId="urn:microsoft.com/office/officeart/2005/8/layout/hList1"/>
    <dgm:cxn modelId="{0A59746E-1CA6-3446-A4E5-77B6AD4CADEB}" type="presParOf" srcId="{76FA909E-73CE-BA4D-82E6-2E287EFF8B89}" destId="{2BD36466-CDD0-1840-A1EA-0769324E5C64}" srcOrd="1" destOrd="0" presId="urn:microsoft.com/office/officeart/2005/8/layout/hList1"/>
    <dgm:cxn modelId="{E6E1DECF-B2A4-934F-9F7A-C6B7CCC8C702}" type="presParOf" srcId="{9C2BF608-9600-A24E-8FF0-AA17607D00E9}" destId="{F7AFD5B9-597E-F54D-9908-B9D1E3CCFF08}" srcOrd="1" destOrd="0" presId="urn:microsoft.com/office/officeart/2005/8/layout/hList1"/>
    <dgm:cxn modelId="{6C1403C8-3054-8A4C-971B-3C70E4F3EE5A}" type="presParOf" srcId="{9C2BF608-9600-A24E-8FF0-AA17607D00E9}" destId="{1777D76C-93BF-4945-B468-DCC2CC197E3E}" srcOrd="2" destOrd="0" presId="urn:microsoft.com/office/officeart/2005/8/layout/hList1"/>
    <dgm:cxn modelId="{9F0FBAEC-EED7-2A4A-87BB-8B799A57CEF9}" type="presParOf" srcId="{1777D76C-93BF-4945-B468-DCC2CC197E3E}" destId="{AD15DF2D-A311-8B43-9A60-EFE0E5CEAB64}" srcOrd="0" destOrd="0" presId="urn:microsoft.com/office/officeart/2005/8/layout/hList1"/>
    <dgm:cxn modelId="{BD34CAFF-1F63-3943-A4EE-7D5226820C39}" type="presParOf" srcId="{1777D76C-93BF-4945-B468-DCC2CC197E3E}" destId="{AD564C5D-B80A-B841-A64F-7F2490EC58C2}" srcOrd="1" destOrd="0" presId="urn:microsoft.com/office/officeart/2005/8/layout/hList1"/>
    <dgm:cxn modelId="{4F6DEA65-55D9-5743-8883-E62590B52761}" type="presParOf" srcId="{9C2BF608-9600-A24E-8FF0-AA17607D00E9}" destId="{25C969CB-4C46-CA4A-A5F9-6069C01B236A}" srcOrd="3" destOrd="0" presId="urn:microsoft.com/office/officeart/2005/8/layout/hList1"/>
    <dgm:cxn modelId="{C4760619-445B-FC4A-9CE8-9BB0CF3805E3}" type="presParOf" srcId="{9C2BF608-9600-A24E-8FF0-AA17607D00E9}" destId="{71833D6D-24E9-DB41-8B01-25C9D3EA5E70}" srcOrd="4" destOrd="0" presId="urn:microsoft.com/office/officeart/2005/8/layout/hList1"/>
    <dgm:cxn modelId="{F2F2C6A9-69C6-1F49-A65A-1A4C6388A22F}" type="presParOf" srcId="{71833D6D-24E9-DB41-8B01-25C9D3EA5E70}" destId="{6F333FB5-527E-404E-9927-DF44E1BB7766}" srcOrd="0" destOrd="0" presId="urn:microsoft.com/office/officeart/2005/8/layout/hList1"/>
    <dgm:cxn modelId="{86F76A4F-70FC-DD47-BF21-A9F8DAE85DCB}" type="presParOf" srcId="{71833D6D-24E9-DB41-8B01-25C9D3EA5E70}" destId="{F67759A5-B797-5C4E-97CA-978F5BD217DA}" srcOrd="1" destOrd="0" presId="urn:microsoft.com/office/officeart/2005/8/layout/hList1"/>
    <dgm:cxn modelId="{79CB56E1-3613-544C-8390-0020AD196830}" type="presParOf" srcId="{9C2BF608-9600-A24E-8FF0-AA17607D00E9}" destId="{D6EFB990-F617-D84E-9410-A5D4C575EC50}" srcOrd="5" destOrd="0" presId="urn:microsoft.com/office/officeart/2005/8/layout/hList1"/>
    <dgm:cxn modelId="{748B0396-3FD9-6143-A83A-1828CC32CC9A}" type="presParOf" srcId="{9C2BF608-9600-A24E-8FF0-AA17607D00E9}" destId="{47BEDF3B-7448-3742-B121-21E62BD5653D}" srcOrd="6" destOrd="0" presId="urn:microsoft.com/office/officeart/2005/8/layout/hList1"/>
    <dgm:cxn modelId="{3752A2B1-698E-6A40-9B97-9B9ACBB0B275}" type="presParOf" srcId="{47BEDF3B-7448-3742-B121-21E62BD5653D}" destId="{184A7A02-3ED4-B94D-9138-9252449AB2B9}" srcOrd="0" destOrd="0" presId="urn:microsoft.com/office/officeart/2005/8/layout/hList1"/>
    <dgm:cxn modelId="{1543F4E0-240D-EB4D-9B9C-9BC87FF6F354}" type="presParOf" srcId="{47BEDF3B-7448-3742-B121-21E62BD5653D}" destId="{197F6FAF-BA52-BB4E-8F32-A0ED96C977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w="12700"/>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a:ln w="12700"/>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a:ln w="12700"/>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w="12700"/>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a:ln w="12700"/>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a:ln w="12700"/>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a:ln w="12700"/>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a:ln w="12700"/>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a:ln w="12700"/>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a:ln w="12700"/>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a:ln w="12700"/>
      </dgm:spPr>
      <dgm:t>
        <a:bodyPr/>
        <a:lstStyle/>
        <a:p>
          <a:r>
            <a:rPr lang="en-US" sz="2000" dirty="0">
              <a:solidFill>
                <a:srgbClr val="061DB2"/>
              </a:solidFill>
            </a:rPr>
            <a:t>Enhance Tier 1 and Consider Tiers 2 and 3</a:t>
          </a: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3A76AD05-95E5-F340-8728-37CBAD64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Systems</a:t>
          </a:r>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Tier 1 Check In</a:t>
          </a:r>
        </a:p>
        <a:p>
          <a:r>
            <a:rPr lang="en-US" sz="2000" b="0" dirty="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Culture</a:t>
          </a:r>
          <a:r>
            <a:rPr lang="en-US" sz="2000" b="0" baseline="0" dirty="0"/>
            <a:t>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pPr>
            <a:buClrTx/>
            <a:buSzTx/>
            <a:buFontTx/>
            <a:buNone/>
          </a:pPr>
          <a:r>
            <a:rPr lang="en-US" sz="2000" b="0" baseline="0"/>
            <a:t>Crisis and Emergency Response Planning </a:t>
          </a:r>
          <a:endParaRPr lang="en-US" sz="2000" b="0" dirty="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34E6D1F3-2FDD-4E4E-AE67-6F8F9FF0DD38}" type="pres">
      <dgm:prSet presAssocID="{DB0C3104-06E3-B94A-B52F-D4945147AA1D}" presName="Name37" presStyleLbl="parChTrans1D3" presStyleIdx="4" presStyleCnt="9"/>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4" presStyleCnt="9" custScaleX="145322" custScaleY="107128">
        <dgm:presLayoutVars>
          <dgm:chPref val="3"/>
        </dgm:presLayoutVars>
      </dgm:prSet>
      <dgm:spPr/>
    </dgm:pt>
    <dgm:pt modelId="{D93CBA38-802B-8045-AF48-260612028520}" type="pres">
      <dgm:prSet presAssocID="{3A76AD05-95E5-F340-8728-37CBAD648560}" presName="rootConnector" presStyleLbl="node3" presStyleIdx="4" presStyleCnt="9"/>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35E1E569-22EA-2549-9F81-F5213B649BB3}" type="presOf" srcId="{3A76AD05-95E5-F340-8728-37CBAD648560}" destId="{A03AE5AA-A9F3-5949-BA96-8042E03424A2}" srcOrd="0" destOrd="0" presId="urn:microsoft.com/office/officeart/2005/8/layout/orgChart1"/>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E39364DB-A8D2-8947-B7D5-1482E8BFAFB1}" srcId="{DBA6761B-C4C5-3C4D-9DD1-F8C92B0CDF97}" destId="{3A76AD05-95E5-F340-8728-37CBAD648560}" srcOrd="1" destOrd="0" parTransId="{DB0C3104-06E3-B94A-B52F-D4945147AA1D}" sibTransId="{7AA578D4-D95F-9E40-8845-54BD9B92A70E}"/>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dgm:spPr>
        <a:noFill/>
        <a:ln>
          <a:noFill/>
        </a:ln>
      </dgm:spPr>
      <dgm:t>
        <a:bodyPr/>
        <a:lstStyle/>
        <a:p>
          <a:endParaRPr lang="en-US" dirty="0">
            <a:solidFill>
              <a:schemeClr val="bg1"/>
            </a:solidFill>
            <a:latin typeface="Poppins Medium" panose="020B0604020202020204" charset="0"/>
            <a:cs typeface="Poppins Medium" panose="020B0604020202020204" charset="0"/>
          </a:endParaRP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endParaRPr lang="en-US" dirty="0">
            <a:solidFill>
              <a:schemeClr val="bg1"/>
            </a:solidFill>
            <a:latin typeface="Poppins Medium" panose="020B0604020202020204" charset="0"/>
            <a:cs typeface="Poppins Medium" panose="020B0604020202020204" charset="0"/>
          </a:endParaRP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dgm:spPr>
        <a:noFill/>
        <a:ln>
          <a:noFill/>
        </a:ln>
      </dgm:spPr>
      <dgm:t>
        <a:bodyPr/>
        <a:lstStyle/>
        <a:p>
          <a:endParaRPr lang="en-US" dirty="0">
            <a:solidFill>
              <a:schemeClr val="bg1"/>
            </a:solidFill>
            <a:latin typeface="Poppins Medium" panose="020B0604020202020204" charset="0"/>
            <a:cs typeface="Poppins Medium" panose="020B0604020202020204" charset="0"/>
          </a:endParaRP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1C0E09E-C8B8-4B4A-95E0-B1600EB6BBAA}">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Data</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4CB7E2DE-5456-5C4A-989F-8871A549463B}">
      <dgm:prSet phldrT="[Text]"/>
      <dgm:spPr>
        <a:solidFill>
          <a:srgbClr val="92D050">
            <a:alpha val="49804"/>
          </a:srgbClr>
        </a:solidFill>
        <a:ln>
          <a:solidFill>
            <a:srgbClr val="467827"/>
          </a:solidFill>
        </a:ln>
      </dgm:spPr>
      <dgm:t>
        <a:bodyPr/>
        <a:lstStyle/>
        <a:p>
          <a:r>
            <a:rPr lang="en-US" b="1" dirty="0">
              <a:solidFill>
                <a:schemeClr val="accent6">
                  <a:lumMod val="50000"/>
                </a:schemeClr>
              </a:solidFill>
              <a:latin typeface="Calibri" panose="020F0502020204030204" pitchFamily="34" charset="0"/>
              <a:cs typeface="Calibri" panose="020F0502020204030204" pitchFamily="34" charset="0"/>
            </a:rPr>
            <a:t>Data</a:t>
          </a:r>
        </a:p>
      </dgm:t>
    </dgm:pt>
    <dgm:pt modelId="{186AA19E-DAD5-564D-9E1D-A0F090DF3EFF}" type="parTrans" cxnId="{68F76265-2BEC-B74E-9E8B-0A275C3C3B30}">
      <dgm:prSet/>
      <dgm:spPr/>
      <dgm:t>
        <a:bodyPr/>
        <a:lstStyle/>
        <a:p>
          <a:endParaRPr lang="en-US"/>
        </a:p>
      </dgm:t>
    </dgm:pt>
    <dgm:pt modelId="{44F5E360-C7E2-3849-9FEA-5D5F10C38A14}" type="sibTrans" cxnId="{68F76265-2BEC-B74E-9E8B-0A275C3C3B30}">
      <dgm:prSet/>
      <dgm:spPr/>
      <dgm:t>
        <a:bodyPr/>
        <a:lstStyle/>
        <a:p>
          <a:endParaRPr lang="en-US"/>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865E3B53-7EE5-504E-9DA9-7508BED8BB1E}" type="pres">
      <dgm:prSet presAssocID="{4CB7E2DE-5456-5C4A-989F-8871A549463B}" presName="circ3" presStyleLbl="vennNode1" presStyleIdx="2" presStyleCnt="3"/>
      <dgm:spPr/>
    </dgm:pt>
    <dgm:pt modelId="{2A1B9868-0CD9-0648-B398-4FCAF492ED6E}" type="pres">
      <dgm:prSet presAssocID="{4CB7E2DE-5456-5C4A-989F-8871A549463B}" presName="circ3Tx" presStyleLbl="revTx" presStyleIdx="0" presStyleCnt="0">
        <dgm:presLayoutVars>
          <dgm:chMax val="0"/>
          <dgm:chPref val="0"/>
          <dgm:bulletEnabled val="1"/>
        </dgm:presLayoutVars>
      </dgm:prSet>
      <dgm:spPr/>
    </dgm:pt>
  </dgm:ptLst>
  <dgm:cxnLst>
    <dgm:cxn modelId="{6408DE24-B14D-4D0C-AE9C-EC91B33C03E6}" type="presOf" srcId="{99696BB9-944D-427D-909C-E38BC490423B}" destId="{7F4E77B5-7786-4118-B7D6-0D4B7BA24A29}" srcOrd="0" destOrd="0" presId="urn:microsoft.com/office/officeart/2005/8/layout/venn1"/>
    <dgm:cxn modelId="{68F76265-2BEC-B74E-9E8B-0A275C3C3B30}" srcId="{99696BB9-944D-427D-909C-E38BC490423B}" destId="{4CB7E2DE-5456-5C4A-989F-8871A549463B}" srcOrd="2" destOrd="0" parTransId="{186AA19E-DAD5-564D-9E1D-A0F090DF3EFF}" sibTransId="{44F5E360-C7E2-3849-9FEA-5D5F10C38A14}"/>
    <dgm:cxn modelId="{089B6B67-C7A7-415A-9E28-0C4098595C59}" type="presOf" srcId="{9A322D1E-BF15-43C2-B9D4-2E40BE535569}" destId="{A7ADD6DF-9E47-4436-8F51-EE2A03365BEC}" srcOrd="0" destOrd="0" presId="urn:microsoft.com/office/officeart/2005/8/layout/venn1"/>
    <dgm:cxn modelId="{6645C668-B30D-7B43-A77F-33B4CC67E9D7}" type="presOf" srcId="{4CB7E2DE-5456-5C4A-989F-8871A549463B}" destId="{865E3B53-7EE5-504E-9DA9-7508BED8BB1E}" srcOrd="0" destOrd="0" presId="urn:microsoft.com/office/officeart/2005/8/layout/venn1"/>
    <dgm:cxn modelId="{BEA3297F-BFB7-7149-9060-507A007E175A}" type="presOf" srcId="{4CB7E2DE-5456-5C4A-989F-8871A549463B}" destId="{2A1B9868-0CD9-0648-B398-4FCAF492ED6E}" srcOrd="1"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832182D7-71E5-C940-8A6A-5B336252D762}" type="presParOf" srcId="{7F4E77B5-7786-4118-B7D6-0D4B7BA24A29}" destId="{865E3B53-7EE5-504E-9DA9-7508BED8BB1E}" srcOrd="4" destOrd="0" presId="urn:microsoft.com/office/officeart/2005/8/layout/venn1"/>
    <dgm:cxn modelId="{60964A2E-EF64-474E-9124-9BCDCA0ABEBA}" type="presParOf" srcId="{7F4E77B5-7786-4118-B7D6-0D4B7BA24A29}" destId="{2A1B9868-0CD9-0648-B398-4FCAF492ED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Exploration and Installation </a:t>
          </a:r>
          <a:r>
            <a:rPr lang="en-US" sz="2400" kern="120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Initial Implementation </a:t>
          </a:r>
          <a:r>
            <a:rPr lang="en-US" sz="2400" kern="120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Full Implementation and Continuous Improvement </a:t>
          </a:r>
          <a:r>
            <a:rPr lang="en-US" sz="2400" kern="120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On-going Professional Development and Support </a:t>
          </a:r>
        </a:p>
        <a:p>
          <a:pPr marL="0" lvl="0" indent="0" algn="ctr" defTabSz="1066800">
            <a:lnSpc>
              <a:spcPct val="90000"/>
            </a:lnSpc>
            <a:spcBef>
              <a:spcPct val="0"/>
            </a:spcBef>
            <a:spcAft>
              <a:spcPct val="35000"/>
            </a:spcAft>
            <a:buNone/>
          </a:pPr>
          <a:r>
            <a:rPr lang="en-US" sz="2400" kern="120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b="1" kern="1200" dirty="0">
            <a:solidFill>
              <a:schemeClr val="accent6">
                <a:lumMod val="50000"/>
              </a:schemeClr>
            </a:solidFill>
            <a:latin typeface="Calibri" panose="020F0502020204030204" pitchFamily="34" charset="0"/>
            <a:cs typeface="Calibri" panose="020F0502020204030204" pitchFamily="34" charset="0"/>
          </a:endParaRP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40303-F337-2743-8F22-2F623ACC9BF1}">
      <dsp:nvSpPr>
        <dsp:cNvPr id="0" name=""/>
        <dsp:cNvSpPr/>
      </dsp:nvSpPr>
      <dsp:spPr>
        <a:xfrm>
          <a:off x="1410"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High Frequency</a:t>
          </a:r>
        </a:p>
      </dsp:txBody>
      <dsp:txXfrm>
        <a:off x="1410" y="0"/>
        <a:ext cx="3668125" cy="1632429"/>
      </dsp:txXfrm>
    </dsp:sp>
    <dsp:sp modelId="{999C9CC9-D2E5-EE4E-8ED1-19B669D80042}">
      <dsp:nvSpPr>
        <dsp:cNvPr id="0" name=""/>
        <dsp:cNvSpPr/>
      </dsp:nvSpPr>
      <dsp:spPr>
        <a:xfrm>
          <a:off x="36822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daily</a:t>
          </a:r>
        </a:p>
        <a:p>
          <a:pPr marL="0" lvl="0" indent="0" algn="ctr" defTabSz="1066800">
            <a:lnSpc>
              <a:spcPct val="90000"/>
            </a:lnSpc>
            <a:spcBef>
              <a:spcPct val="0"/>
            </a:spcBef>
            <a:spcAft>
              <a:spcPct val="35000"/>
            </a:spcAft>
            <a:buNone/>
          </a:pPr>
          <a:r>
            <a:rPr lang="en-US" sz="2400" b="1" kern="1200" dirty="0"/>
            <a:t>Predictable</a:t>
          </a:r>
        </a:p>
      </dsp:txBody>
      <dsp:txXfrm>
        <a:off x="416276" y="1682076"/>
        <a:ext cx="2838394" cy="1544559"/>
      </dsp:txXfrm>
    </dsp:sp>
    <dsp:sp modelId="{1355D433-88A2-9B4A-B409-F098304C93A3}">
      <dsp:nvSpPr>
        <dsp:cNvPr id="0" name=""/>
        <dsp:cNvSpPr/>
      </dsp:nvSpPr>
      <dsp:spPr>
        <a:xfrm>
          <a:off x="36822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Specific Praise</a:t>
          </a:r>
        </a:p>
        <a:p>
          <a:pPr marL="0" lvl="0" indent="0" algn="ctr" defTabSz="889000">
            <a:lnSpc>
              <a:spcPct val="90000"/>
            </a:lnSpc>
            <a:spcBef>
              <a:spcPct val="0"/>
            </a:spcBef>
            <a:spcAft>
              <a:spcPct val="35000"/>
            </a:spcAft>
            <a:buNone/>
          </a:pPr>
          <a:r>
            <a:rPr lang="en-US" sz="2000" kern="1200" dirty="0"/>
            <a:t>Tickets/Notes</a:t>
          </a:r>
        </a:p>
        <a:p>
          <a:pPr marL="0" lvl="0" indent="0" algn="ctr" defTabSz="889000">
            <a:lnSpc>
              <a:spcPct val="90000"/>
            </a:lnSpc>
            <a:spcBef>
              <a:spcPct val="0"/>
            </a:spcBef>
            <a:spcAft>
              <a:spcPct val="35000"/>
            </a:spcAft>
            <a:buNone/>
          </a:pPr>
          <a:r>
            <a:rPr lang="en-US" sz="2000" kern="1200" dirty="0"/>
            <a:t>Coupons to school store</a:t>
          </a:r>
        </a:p>
        <a:p>
          <a:pPr marL="0" lvl="0" indent="0" algn="ctr" defTabSz="889000">
            <a:lnSpc>
              <a:spcPct val="90000"/>
            </a:lnSpc>
            <a:spcBef>
              <a:spcPct val="0"/>
            </a:spcBef>
            <a:spcAft>
              <a:spcPct val="35000"/>
            </a:spcAft>
            <a:buNone/>
          </a:pPr>
          <a:r>
            <a:rPr lang="en-US" sz="2000" kern="1200" dirty="0"/>
            <a:t>Announcements</a:t>
          </a:r>
        </a:p>
        <a:p>
          <a:pPr marL="0" lvl="0" indent="0" algn="ctr" defTabSz="889000">
            <a:lnSpc>
              <a:spcPct val="90000"/>
            </a:lnSpc>
            <a:spcBef>
              <a:spcPct val="0"/>
            </a:spcBef>
            <a:spcAft>
              <a:spcPct val="35000"/>
            </a:spcAft>
            <a:buNone/>
          </a:pPr>
          <a:endParaRPr lang="en-US" sz="2000" kern="1200" dirty="0"/>
        </a:p>
      </dsp:txBody>
      <dsp:txXfrm>
        <a:off x="416276" y="3575151"/>
        <a:ext cx="2838394" cy="1544559"/>
      </dsp:txXfrm>
    </dsp:sp>
    <dsp:sp modelId="{694ED2D9-1B6D-8A43-AE64-02F3E1EC69A3}">
      <dsp:nvSpPr>
        <dsp:cNvPr id="0" name=""/>
        <dsp:cNvSpPr/>
      </dsp:nvSpPr>
      <dsp:spPr>
        <a:xfrm>
          <a:off x="3944645"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Intermediately</a:t>
          </a:r>
        </a:p>
      </dsp:txBody>
      <dsp:txXfrm>
        <a:off x="3944645" y="0"/>
        <a:ext cx="3668125" cy="1632429"/>
      </dsp:txXfrm>
    </dsp:sp>
    <dsp:sp modelId="{FF7C3897-896E-C847-9804-564D1785DB00}">
      <dsp:nvSpPr>
        <dsp:cNvPr id="0" name=""/>
        <dsp:cNvSpPr/>
      </dsp:nvSpPr>
      <dsp:spPr>
        <a:xfrm>
          <a:off x="4311458"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Provided weekly, quarterly, monthly</a:t>
          </a:r>
        </a:p>
      </dsp:txBody>
      <dsp:txXfrm>
        <a:off x="4359511" y="1682076"/>
        <a:ext cx="2838394" cy="1544559"/>
      </dsp:txXfrm>
    </dsp:sp>
    <dsp:sp modelId="{FE673A16-95B4-D244-B1CD-88A71B04B053}">
      <dsp:nvSpPr>
        <dsp:cNvPr id="0" name=""/>
        <dsp:cNvSpPr/>
      </dsp:nvSpPr>
      <dsp:spPr>
        <a:xfrm>
          <a:off x="4311458"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of the Month</a:t>
          </a:r>
        </a:p>
        <a:p>
          <a:pPr marL="0" lvl="0" indent="0" algn="ctr" defTabSz="889000">
            <a:lnSpc>
              <a:spcPct val="90000"/>
            </a:lnSpc>
            <a:spcBef>
              <a:spcPct val="0"/>
            </a:spcBef>
            <a:spcAft>
              <a:spcPct val="35000"/>
            </a:spcAft>
            <a:buNone/>
          </a:pPr>
          <a:r>
            <a:rPr lang="en-US" sz="2000" kern="1200" dirty="0"/>
            <a:t>Class Pizza Party</a:t>
          </a:r>
        </a:p>
        <a:p>
          <a:pPr marL="0" lvl="0" indent="0" algn="ctr" defTabSz="889000">
            <a:lnSpc>
              <a:spcPct val="90000"/>
            </a:lnSpc>
            <a:spcBef>
              <a:spcPct val="0"/>
            </a:spcBef>
            <a:spcAft>
              <a:spcPct val="35000"/>
            </a:spcAft>
            <a:buNone/>
          </a:pPr>
          <a:r>
            <a:rPr lang="en-US" sz="2000" kern="1200" dirty="0"/>
            <a:t>Recognition at School Assembly</a:t>
          </a:r>
        </a:p>
      </dsp:txBody>
      <dsp:txXfrm>
        <a:off x="4359511" y="3575151"/>
        <a:ext cx="2838394" cy="1544559"/>
      </dsp:txXfrm>
    </dsp:sp>
    <dsp:sp modelId="{0779B35A-D4EE-4F41-8BD5-FFCF61DD9C9C}">
      <dsp:nvSpPr>
        <dsp:cNvPr id="0" name=""/>
        <dsp:cNvSpPr/>
      </dsp:nvSpPr>
      <dsp:spPr>
        <a:xfrm>
          <a:off x="7889291" y="0"/>
          <a:ext cx="3668125" cy="544143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4">
              <a:lumMod val="50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Long Term</a:t>
          </a:r>
        </a:p>
      </dsp:txBody>
      <dsp:txXfrm>
        <a:off x="7889291" y="0"/>
        <a:ext cx="3668125" cy="1632429"/>
      </dsp:txXfrm>
    </dsp:sp>
    <dsp:sp modelId="{C28E12A4-A1CA-FF4E-9994-58D59F15B809}">
      <dsp:nvSpPr>
        <dsp:cNvPr id="0" name=""/>
        <dsp:cNvSpPr/>
      </dsp:nvSpPr>
      <dsp:spPr>
        <a:xfrm>
          <a:off x="8254693" y="1634023"/>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Few times per year</a:t>
          </a:r>
        </a:p>
        <a:p>
          <a:pPr marL="0" lvl="0" indent="0" algn="ctr" defTabSz="1066800">
            <a:lnSpc>
              <a:spcPct val="90000"/>
            </a:lnSpc>
            <a:spcBef>
              <a:spcPct val="0"/>
            </a:spcBef>
            <a:spcAft>
              <a:spcPct val="35000"/>
            </a:spcAft>
            <a:buNone/>
          </a:pPr>
          <a:r>
            <a:rPr lang="en-US" sz="2400" b="1" kern="1200" dirty="0"/>
            <a:t>Involves groups of students</a:t>
          </a:r>
        </a:p>
      </dsp:txBody>
      <dsp:txXfrm>
        <a:off x="8302746" y="1682076"/>
        <a:ext cx="2838394" cy="1544559"/>
      </dsp:txXfrm>
    </dsp:sp>
    <dsp:sp modelId="{17F7BE42-C590-534E-95D0-25E3D8886311}">
      <dsp:nvSpPr>
        <dsp:cNvPr id="0" name=""/>
        <dsp:cNvSpPr/>
      </dsp:nvSpPr>
      <dsp:spPr>
        <a:xfrm>
          <a:off x="8254693" y="3527098"/>
          <a:ext cx="2934500" cy="1640665"/>
        </a:xfrm>
        <a:prstGeom prst="roundRect">
          <a:avLst>
            <a:gd name="adj" fmla="val 10000"/>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Whole school pajama day</a:t>
          </a:r>
        </a:p>
        <a:p>
          <a:pPr marL="0" lvl="0" indent="0" algn="ctr" defTabSz="889000">
            <a:lnSpc>
              <a:spcPct val="90000"/>
            </a:lnSpc>
            <a:spcBef>
              <a:spcPct val="0"/>
            </a:spcBef>
            <a:spcAft>
              <a:spcPct val="35000"/>
            </a:spcAft>
            <a:buNone/>
          </a:pPr>
          <a:r>
            <a:rPr lang="en-US" sz="2000" kern="1200" dirty="0"/>
            <a:t>Honors banquet</a:t>
          </a:r>
        </a:p>
        <a:p>
          <a:pPr marL="0" lvl="0" indent="0" algn="ctr" defTabSz="889000">
            <a:lnSpc>
              <a:spcPct val="90000"/>
            </a:lnSpc>
            <a:spcBef>
              <a:spcPct val="0"/>
            </a:spcBef>
            <a:spcAft>
              <a:spcPct val="35000"/>
            </a:spcAft>
            <a:buNone/>
          </a:pPr>
          <a:r>
            <a:rPr lang="en-US" sz="2000" kern="1200" dirty="0"/>
            <a:t>Freshmen class picnic</a:t>
          </a:r>
        </a:p>
      </dsp:txBody>
      <dsp:txXfrm>
        <a:off x="8302746" y="3575151"/>
        <a:ext cx="2838394" cy="15445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7FB9A40E-B9E1-C54A-8F30-F9F9CC82E5C9}">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2419053" y="2147011"/>
        <a:ext cx="2272047" cy="1795296"/>
      </dsp:txXfrm>
    </dsp:sp>
    <dsp:sp modelId="{81617682-8DCD-0948-A6AB-F1D69DC0EBFB}">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4173092" y="56629"/>
        <a:ext cx="2272047" cy="1795296"/>
      </dsp:txXfrm>
    </dsp:sp>
    <dsp:sp modelId="{7ED28D52-F430-7A47-AC6A-7E6F32B47734}">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9127F-1C06-FB4E-B9C3-04FFAF6E974C}">
      <dsp:nvSpPr>
        <dsp:cNvPr id="0" name=""/>
        <dsp:cNvSpPr/>
      </dsp:nvSpPr>
      <dsp:spPr>
        <a:xfrm>
          <a:off x="4051" y="454271"/>
          <a:ext cx="3478378" cy="16416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144780" numCol="1" spcCol="1270" anchor="t" anchorCtr="0">
          <a:noAutofit/>
        </a:bodyPr>
        <a:lstStyle/>
        <a:p>
          <a:pPr marL="0" lvl="0" indent="0" algn="l" defTabSz="1689100">
            <a:lnSpc>
              <a:spcPct val="90000"/>
            </a:lnSpc>
            <a:spcBef>
              <a:spcPct val="0"/>
            </a:spcBef>
            <a:spcAft>
              <a:spcPct val="35000"/>
            </a:spcAft>
            <a:buNone/>
          </a:pPr>
          <a:r>
            <a:rPr lang="en-US" sz="3800" kern="1200" dirty="0"/>
            <a:t>Year 1</a:t>
          </a:r>
        </a:p>
      </dsp:txBody>
      <dsp:txXfrm>
        <a:off x="4051" y="454271"/>
        <a:ext cx="3478378" cy="1094400"/>
      </dsp:txXfrm>
    </dsp:sp>
    <dsp:sp modelId="{74B62D82-99A5-6D4D-A2F7-F05EDEB53C89}">
      <dsp:nvSpPr>
        <dsp:cNvPr id="0" name=""/>
        <dsp:cNvSpPr/>
      </dsp:nvSpPr>
      <dsp:spPr>
        <a:xfrm>
          <a:off x="716490" y="1548671"/>
          <a:ext cx="3478378" cy="341572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270256" rIns="270256" bIns="270256" numCol="1" spcCol="1270" anchor="t" anchorCtr="0">
          <a:noAutofit/>
        </a:bodyPr>
        <a:lstStyle/>
        <a:p>
          <a:pPr marL="285750" lvl="1" indent="-285750" algn="l" defTabSz="1689100">
            <a:lnSpc>
              <a:spcPct val="90000"/>
            </a:lnSpc>
            <a:spcBef>
              <a:spcPct val="0"/>
            </a:spcBef>
            <a:spcAft>
              <a:spcPct val="15000"/>
            </a:spcAft>
            <a:buClr>
              <a:schemeClr val="bg1"/>
            </a:buClr>
            <a:buChar char="•"/>
          </a:pPr>
          <a:r>
            <a:rPr lang="en-US" sz="3800" kern="1200" dirty="0"/>
            <a:t>Building components and systems</a:t>
          </a:r>
        </a:p>
      </dsp:txBody>
      <dsp:txXfrm>
        <a:off x="816533" y="1648714"/>
        <a:ext cx="3278292" cy="3215639"/>
      </dsp:txXfrm>
    </dsp:sp>
    <dsp:sp modelId="{CE8F1725-DCC4-2946-BD6E-9F3D3A70EA4C}">
      <dsp:nvSpPr>
        <dsp:cNvPr id="0" name=""/>
        <dsp:cNvSpPr/>
      </dsp:nvSpPr>
      <dsp:spPr>
        <a:xfrm>
          <a:off x="4009739" y="568463"/>
          <a:ext cx="1117896" cy="866015"/>
        </a:xfrm>
        <a:prstGeom prst="rightArrow">
          <a:avLst>
            <a:gd name="adj1" fmla="val 60000"/>
            <a:gd name="adj2" fmla="val 50000"/>
          </a:avLst>
        </a:prstGeom>
        <a:gradFill flip="none" rotWithShape="1">
          <a:gsLst>
            <a:gs pos="29000">
              <a:srgbClr val="039AB1"/>
            </a:gs>
            <a:gs pos="0">
              <a:schemeClr val="accent2"/>
            </a:gs>
            <a:gs pos="59000">
              <a:srgbClr val="0A617E"/>
            </a:gs>
            <a:gs pos="100000">
              <a:schemeClr val="accent6">
                <a:lumMod val="50000"/>
              </a:schemeClr>
            </a:gs>
          </a:gsLst>
          <a:lin ang="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009739" y="741666"/>
        <a:ext cx="858092" cy="519609"/>
      </dsp:txXfrm>
    </dsp:sp>
    <dsp:sp modelId="{95F9F915-75A1-0346-BB33-AE9C7472366C}">
      <dsp:nvSpPr>
        <dsp:cNvPr id="0" name=""/>
        <dsp:cNvSpPr/>
      </dsp:nvSpPr>
      <dsp:spPr>
        <a:xfrm>
          <a:off x="5591668" y="454271"/>
          <a:ext cx="3478378" cy="16416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144780" numCol="1" spcCol="1270" anchor="t" anchorCtr="0">
          <a:noAutofit/>
        </a:bodyPr>
        <a:lstStyle/>
        <a:p>
          <a:pPr marL="0" lvl="0" indent="0" algn="l" defTabSz="1689100">
            <a:lnSpc>
              <a:spcPct val="90000"/>
            </a:lnSpc>
            <a:spcBef>
              <a:spcPct val="0"/>
            </a:spcBef>
            <a:spcAft>
              <a:spcPct val="35000"/>
            </a:spcAft>
            <a:buNone/>
          </a:pPr>
          <a:r>
            <a:rPr lang="en-US" sz="3800" kern="1200" dirty="0"/>
            <a:t>Year 2</a:t>
          </a:r>
        </a:p>
      </dsp:txBody>
      <dsp:txXfrm>
        <a:off x="5591668" y="454271"/>
        <a:ext cx="3478378" cy="1094400"/>
      </dsp:txXfrm>
    </dsp:sp>
    <dsp:sp modelId="{7CE5B5A5-CE7F-2849-B432-0870FBF0552C}">
      <dsp:nvSpPr>
        <dsp:cNvPr id="0" name=""/>
        <dsp:cNvSpPr/>
      </dsp:nvSpPr>
      <dsp:spPr>
        <a:xfrm>
          <a:off x="6304106" y="1548671"/>
          <a:ext cx="3478378" cy="341572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0256" tIns="270256" rIns="270256" bIns="270256" numCol="1" spcCol="1270" anchor="t" anchorCtr="0">
          <a:noAutofit/>
        </a:bodyPr>
        <a:lstStyle/>
        <a:p>
          <a:pPr marL="285750" lvl="1" indent="-285750" algn="l" defTabSz="1689100">
            <a:lnSpc>
              <a:spcPct val="90000"/>
            </a:lnSpc>
            <a:spcBef>
              <a:spcPct val="0"/>
            </a:spcBef>
            <a:spcAft>
              <a:spcPct val="15000"/>
            </a:spcAft>
            <a:buClr>
              <a:schemeClr val="bg1"/>
            </a:buClr>
            <a:buChar char="•"/>
          </a:pPr>
          <a:r>
            <a:rPr lang="en-US" sz="3800" kern="1200" dirty="0"/>
            <a:t>Using</a:t>
          </a:r>
          <a:r>
            <a:rPr lang="en-US" sz="3800" kern="1200" baseline="0" dirty="0"/>
            <a:t> data to enhance, revise and problem-solve</a:t>
          </a:r>
          <a:endParaRPr lang="en-US" sz="3800" kern="1200" dirty="0"/>
        </a:p>
      </dsp:txBody>
      <dsp:txXfrm>
        <a:off x="6404149" y="1648714"/>
        <a:ext cx="3278292" cy="32156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283417" y="2912684"/>
          <a:ext cx="2780197" cy="2780197"/>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Develop, inform, and refine Tier 1 </a:t>
          </a:r>
        </a:p>
      </dsp:txBody>
      <dsp:txXfrm>
        <a:off x="5690567" y="3319834"/>
        <a:ext cx="1965897" cy="1965897"/>
      </dsp:txXfrm>
    </dsp:sp>
    <dsp:sp modelId="{7FB9A40E-B9E1-C54A-8F30-F9F9CC82E5C9}">
      <dsp:nvSpPr>
        <dsp:cNvPr id="0" name=""/>
        <dsp:cNvSpPr/>
      </dsp:nvSpPr>
      <dsp:spPr>
        <a:xfrm rot="11700000">
          <a:off x="3178678"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893368"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Assess fidelity of PBIS implementation at least annually</a:t>
          </a:r>
        </a:p>
      </dsp:txBody>
      <dsp:txXfrm>
        <a:off x="1955254" y="2381209"/>
        <a:ext cx="2517415" cy="1989177"/>
      </dsp:txXfrm>
    </dsp:sp>
    <dsp:sp modelId="{81617682-8DCD-0948-A6AB-F1D69DC0EBFB}">
      <dsp:nvSpPr>
        <dsp:cNvPr id="0" name=""/>
        <dsp:cNvSpPr/>
      </dsp:nvSpPr>
      <dsp:spPr>
        <a:xfrm rot="14700000">
          <a:off x="4562000"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3839275"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Review student behavior data at least monthly</a:t>
          </a:r>
          <a:endParaRPr lang="en-US" sz="2800" kern="1200" dirty="0"/>
        </a:p>
      </dsp:txBody>
      <dsp:txXfrm>
        <a:off x="3901161" y="62167"/>
        <a:ext cx="2517415" cy="1989177"/>
      </dsp:txXfrm>
    </dsp:sp>
    <dsp:sp modelId="{7ED28D52-F430-7A47-AC6A-7E6F32B47734}">
      <dsp:nvSpPr>
        <dsp:cNvPr id="0" name=""/>
        <dsp:cNvSpPr/>
      </dsp:nvSpPr>
      <dsp:spPr>
        <a:xfrm rot="17700000">
          <a:off x="6714068"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66569"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Use school and community data regularly</a:t>
          </a:r>
          <a:endParaRPr lang="en-US" sz="2800" b="0" i="0" u="none" strike="noStrike" kern="1200" dirty="0">
            <a:effectLst/>
            <a:latin typeface="Calibri" panose="020F0502020204030204" pitchFamily="34" charset="0"/>
          </a:endParaRPr>
        </a:p>
      </dsp:txBody>
      <dsp:txXfrm>
        <a:off x="6928455" y="62167"/>
        <a:ext cx="2517415" cy="1989177"/>
      </dsp:txXfrm>
    </dsp:sp>
    <dsp:sp modelId="{D2C13644-B4A1-8544-8DA0-BF1C389F1195}">
      <dsp:nvSpPr>
        <dsp:cNvPr id="0" name=""/>
        <dsp:cNvSpPr/>
      </dsp:nvSpPr>
      <dsp:spPr>
        <a:xfrm rot="20700000">
          <a:off x="8097390"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812476"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Evaluate your plan annually</a:t>
          </a:r>
        </a:p>
      </dsp:txBody>
      <dsp:txXfrm>
        <a:off x="8874362" y="2381209"/>
        <a:ext cx="2517415" cy="19891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601795"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u="sng" kern="1200" dirty="0">
              <a:latin typeface="+mn-lt"/>
            </a:rPr>
            <a:t>Outcome</a:t>
          </a:r>
          <a:r>
            <a:rPr lang="en-US" sz="2400" kern="1200" dirty="0">
              <a:latin typeface="+mn-lt"/>
            </a:rPr>
            <a:t> data tied to goals</a:t>
          </a:r>
        </a:p>
        <a:p>
          <a:pPr marL="228600" lvl="1" indent="-228600" algn="l" defTabSz="1066800">
            <a:lnSpc>
              <a:spcPct val="90000"/>
            </a:lnSpc>
            <a:spcBef>
              <a:spcPct val="0"/>
            </a:spcBef>
            <a:spcAft>
              <a:spcPct val="15000"/>
            </a:spcAft>
            <a:buChar char="•"/>
          </a:pPr>
          <a:r>
            <a:rPr lang="en-US" sz="2400" u="sng" kern="1200" dirty="0">
              <a:latin typeface="+mn-lt"/>
            </a:rPr>
            <a:t>Fidelity</a:t>
          </a:r>
          <a:r>
            <a:rPr lang="en-US" sz="2400" kern="1200" dirty="0">
              <a:latin typeface="+mn-lt"/>
            </a:rPr>
            <a:t> data tied to evaluation plan</a:t>
          </a:r>
        </a:p>
      </dsp:txBody>
      <dsp:txXfrm rot="5400000">
        <a:off x="2856" y="1202368"/>
        <a:ext cx="2802536" cy="3607102"/>
      </dsp:txXfrm>
    </dsp:sp>
    <dsp:sp modelId="{95A1AAE3-B487-AD4F-B2F3-95E009D11518}">
      <dsp:nvSpPr>
        <dsp:cNvPr id="0" name=""/>
        <dsp:cNvSpPr/>
      </dsp:nvSpPr>
      <dsp:spPr>
        <a:xfrm rot="16200000">
          <a:off x="1410931"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Consider staff training &amp; engagement, systems, response rates</a:t>
          </a:r>
        </a:p>
      </dsp:txBody>
      <dsp:txXfrm rot="5400000">
        <a:off x="3015582" y="1202368"/>
        <a:ext cx="2802536" cy="3607102"/>
      </dsp:txXfrm>
    </dsp:sp>
    <dsp:sp modelId="{D5BD51B8-4B02-7941-9BFF-319E0E9B1EB5}">
      <dsp:nvSpPr>
        <dsp:cNvPr id="0" name=""/>
        <dsp:cNvSpPr/>
      </dsp:nvSpPr>
      <dsp:spPr>
        <a:xfrm rot="16200000">
          <a:off x="4423659"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3. Identify the RIGHT people</a:t>
          </a:r>
        </a:p>
        <a:p>
          <a:pPr marL="228600" lvl="1" indent="-228600" algn="l" defTabSz="1066800" rtl="0">
            <a:lnSpc>
              <a:spcPct val="90000"/>
            </a:lnSpc>
            <a:spcBef>
              <a:spcPct val="0"/>
            </a:spcBef>
            <a:spcAft>
              <a:spcPct val="15000"/>
            </a:spcAft>
            <a:buChar char="•"/>
          </a:pPr>
          <a:r>
            <a:rPr lang="en-US" sz="2400" kern="1200" dirty="0">
              <a:latin typeface="+mn-lt"/>
            </a:rPr>
            <a:t>Who needs to see these data to inform decisions? (e.g., PBIS team, grade level teams, family groups, other committees?)</a:t>
          </a:r>
        </a:p>
      </dsp:txBody>
      <dsp:txXfrm rot="5400000">
        <a:off x="6028310" y="1202368"/>
        <a:ext cx="2802536" cy="3607102"/>
      </dsp:txXfrm>
    </dsp:sp>
    <dsp:sp modelId="{8F318A4E-E3E8-6E48-B1BC-EE1B598A3002}">
      <dsp:nvSpPr>
        <dsp:cNvPr id="0" name=""/>
        <dsp:cNvSpPr/>
      </dsp:nvSpPr>
      <dsp:spPr>
        <a:xfrm rot="16200000">
          <a:off x="7436386" y="1604651"/>
          <a:ext cx="6011838" cy="280253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4. Identify the RIGHT time &amp; format</a:t>
          </a:r>
        </a:p>
        <a:p>
          <a:pPr marL="228600" lvl="1" indent="-228600" algn="l" defTabSz="1066800">
            <a:lnSpc>
              <a:spcPct val="90000"/>
            </a:lnSpc>
            <a:spcBef>
              <a:spcPct val="0"/>
            </a:spcBef>
            <a:spcAft>
              <a:spcPct val="15000"/>
            </a:spcAft>
            <a:buChar char="•"/>
          </a:pPr>
          <a:r>
            <a:rPr lang="en-US" sz="2400" kern="1200" dirty="0">
              <a:latin typeface="+mn-lt"/>
            </a:rPr>
            <a:t>When/how often should these data be reviewed to inform decisions?</a:t>
          </a:r>
        </a:p>
        <a:p>
          <a:pPr marL="228600" lvl="1" indent="-228600" algn="l" defTabSz="1066800">
            <a:lnSpc>
              <a:spcPct val="90000"/>
            </a:lnSpc>
            <a:spcBef>
              <a:spcPct val="0"/>
            </a:spcBef>
            <a:spcAft>
              <a:spcPct val="15000"/>
            </a:spcAft>
            <a:buChar char="•"/>
          </a:pPr>
          <a:r>
            <a:rPr lang="en-US" sz="2400" kern="1200" dirty="0">
              <a:latin typeface="+mn-lt"/>
            </a:rPr>
            <a:t>What format will facilitate decision making?</a:t>
          </a:r>
        </a:p>
      </dsp:txBody>
      <dsp:txXfrm rot="5400000">
        <a:off x="9041037" y="1202368"/>
        <a:ext cx="2802536" cy="36071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E3E9"/>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b="0" i="0" kern="1200" dirty="0"/>
            <a:t>What typically</a:t>
          </a:r>
          <a:r>
            <a:rPr lang="en-US" sz="3300" kern="1200" dirty="0"/>
            <a:t> precedes?</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t>What do the behaviors look like?</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dirty="0"/>
            <a:t>What typically follows?</a:t>
          </a:r>
        </a:p>
      </dsp:txBody>
      <dsp:txXfrm>
        <a:off x="5660233" y="1446164"/>
        <a:ext cx="2472150" cy="163363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2657"/>
          <a:ext cx="5144781" cy="15552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Get/Obtain</a:t>
          </a:r>
        </a:p>
      </dsp:txBody>
      <dsp:txXfrm>
        <a:off x="53" y="12657"/>
        <a:ext cx="5144781" cy="1555200"/>
      </dsp:txXfrm>
    </dsp:sp>
    <dsp:sp modelId="{CE7759D0-9996-A24B-A98E-98FD82D5065B}">
      <dsp:nvSpPr>
        <dsp:cNvPr id="0" name=""/>
        <dsp:cNvSpPr/>
      </dsp:nvSpPr>
      <dsp:spPr>
        <a:xfrm>
          <a:off x="53" y="1567857"/>
          <a:ext cx="5144781" cy="2445795"/>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67857"/>
        <a:ext cx="5144781" cy="2445795"/>
      </dsp:txXfrm>
    </dsp:sp>
    <dsp:sp modelId="{8DD7900E-B2BB-D545-8051-2396A8BFA852}">
      <dsp:nvSpPr>
        <dsp:cNvPr id="0" name=""/>
        <dsp:cNvSpPr/>
      </dsp:nvSpPr>
      <dsp:spPr>
        <a:xfrm>
          <a:off x="5865104" y="12657"/>
          <a:ext cx="5144781" cy="15552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Avoid/Escape</a:t>
          </a:r>
        </a:p>
      </dsp:txBody>
      <dsp:txXfrm>
        <a:off x="5865104" y="12657"/>
        <a:ext cx="5144781" cy="1555200"/>
      </dsp:txXfrm>
    </dsp:sp>
    <dsp:sp modelId="{A1C154F3-DD66-8047-ACF5-9E98F49E155B}">
      <dsp:nvSpPr>
        <dsp:cNvPr id="0" name=""/>
        <dsp:cNvSpPr/>
      </dsp:nvSpPr>
      <dsp:spPr>
        <a:xfrm>
          <a:off x="5865104" y="1567857"/>
          <a:ext cx="5144781" cy="2445795"/>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67857"/>
        <a:ext cx="5144781" cy="2445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4456159"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dirty="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Culture</a:t>
          </a:r>
          <a:r>
            <a:rPr lang="en-US" sz="2000" b="0" kern="1200" baseline="0" dirty="0"/>
            <a:t> of Wellness</a:t>
          </a:r>
        </a:p>
      </dsp:txBody>
      <dsp:txXfrm>
        <a:off x="4940309" y="2592796"/>
        <a:ext cx="2652133" cy="977545"/>
      </dsp:txXfrm>
    </dsp:sp>
    <dsp:sp modelId="{A03AE5AA-A9F3-5949-BA96-8042E03424A2}">
      <dsp:nvSpPr>
        <dsp:cNvPr id="0" name=""/>
        <dsp:cNvSpPr/>
      </dsp:nvSpPr>
      <dsp:spPr>
        <a:xfrm>
          <a:off x="4940309"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Systems</a:t>
          </a:r>
        </a:p>
      </dsp:txBody>
      <dsp:txXfrm>
        <a:off x="4940309" y="3953592"/>
        <a:ext cx="2652133" cy="977545"/>
      </dsp:txXfrm>
    </dsp:sp>
    <dsp:sp modelId="{DC852A30-5A7F-DB49-91B6-139E8AAEFA37}">
      <dsp:nvSpPr>
        <dsp:cNvPr id="0" name=""/>
        <dsp:cNvSpPr/>
      </dsp:nvSpPr>
      <dsp:spPr>
        <a:xfrm>
          <a:off x="4940309"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Equity Review</a:t>
          </a:r>
        </a:p>
      </dsp:txBody>
      <dsp:txXfrm>
        <a:off x="4940309" y="5314389"/>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0" kern="1200" baseline="0"/>
            <a:t>Crisis and Emergency Response Planning </a:t>
          </a:r>
          <a:endParaRPr lang="en-US" sz="2000" b="0" kern="1200" dirty="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Evaluation </a:t>
          </a:r>
        </a:p>
      </dsp:txBody>
      <dsp:txXfrm>
        <a:off x="8551227" y="5314389"/>
        <a:ext cx="2652133" cy="97754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CCEC"/>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How can we </a:t>
          </a:r>
          <a:r>
            <a:rPr lang="en-US" sz="2500" b="1" i="1" kern="1200" dirty="0"/>
            <a:t>prevent</a:t>
          </a:r>
          <a:r>
            <a:rPr lang="en-US" sz="2500" kern="1200" dirty="0"/>
            <a:t>?</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What should we </a:t>
          </a:r>
          <a:r>
            <a:rPr lang="en-US" sz="2500" b="1" i="1" kern="1200" dirty="0"/>
            <a:t>teach </a:t>
          </a:r>
          <a:r>
            <a:rPr lang="en-US" sz="2500" kern="1200" dirty="0"/>
            <a:t>the student to do instead?</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dirty="0"/>
            <a:t>How do we </a:t>
          </a:r>
          <a:r>
            <a:rPr lang="en-US" sz="2500" b="1" i="1" kern="1200" dirty="0"/>
            <a:t>respond </a:t>
          </a:r>
          <a:r>
            <a:rPr lang="en-US" sz="2500" kern="1200" dirty="0"/>
            <a:t>to  make sure the new skill “works”?</a:t>
          </a:r>
        </a:p>
      </dsp:txBody>
      <dsp:txXfrm>
        <a:off x="5660233" y="1446164"/>
        <a:ext cx="2472150" cy="163363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F5115-19E4-5240-9891-8AFB93887F23}">
      <dsp:nvSpPr>
        <dsp:cNvPr id="0" name=""/>
        <dsp:cNvSpPr/>
      </dsp:nvSpPr>
      <dsp:spPr>
        <a:xfrm rot="16200000">
          <a:off x="-1988776" y="3098578"/>
          <a:ext cx="4696272" cy="550921"/>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485882" bIns="0" numCol="1" spcCol="1270" anchor="t" anchorCtr="0">
          <a:noAutofit/>
        </a:bodyPr>
        <a:lstStyle/>
        <a:p>
          <a:pPr marL="0" lvl="0" indent="0" algn="r" defTabSz="1244600">
            <a:lnSpc>
              <a:spcPct val="90000"/>
            </a:lnSpc>
            <a:spcBef>
              <a:spcPct val="0"/>
            </a:spcBef>
            <a:spcAft>
              <a:spcPct val="35000"/>
            </a:spcAft>
            <a:buNone/>
          </a:pPr>
          <a:r>
            <a:rPr lang="en-US" sz="2800" b="1" kern="1200" dirty="0"/>
            <a:t>Solutions need to</a:t>
          </a:r>
        </a:p>
      </dsp:txBody>
      <dsp:txXfrm>
        <a:off x="-1988776" y="3098578"/>
        <a:ext cx="4696272" cy="550921"/>
      </dsp:txXfrm>
    </dsp:sp>
    <dsp:sp modelId="{4CA20247-37FE-4442-9331-34FBB1709093}">
      <dsp:nvSpPr>
        <dsp:cNvPr id="0" name=""/>
        <dsp:cNvSpPr/>
      </dsp:nvSpPr>
      <dsp:spPr>
        <a:xfrm>
          <a:off x="634820" y="1025903"/>
          <a:ext cx="2744174" cy="46962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85882"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be evidence-based </a:t>
          </a:r>
        </a:p>
        <a:p>
          <a:pPr marL="228600" lvl="1" indent="-228600" algn="l" defTabSz="977900">
            <a:lnSpc>
              <a:spcPct val="90000"/>
            </a:lnSpc>
            <a:spcBef>
              <a:spcPct val="0"/>
            </a:spcBef>
            <a:spcAft>
              <a:spcPct val="15000"/>
            </a:spcAft>
            <a:buChar char="•"/>
          </a:pPr>
          <a:r>
            <a:rPr lang="en-US" sz="2200" kern="1200" dirty="0"/>
            <a:t>be practical and efficient</a:t>
          </a:r>
        </a:p>
        <a:p>
          <a:pPr marL="228600" lvl="1" indent="-228600" algn="l" defTabSz="977900">
            <a:lnSpc>
              <a:spcPct val="90000"/>
            </a:lnSpc>
            <a:spcBef>
              <a:spcPct val="0"/>
            </a:spcBef>
            <a:spcAft>
              <a:spcPct val="15000"/>
            </a:spcAft>
            <a:buChar char="•"/>
          </a:pPr>
          <a:r>
            <a:rPr lang="en-US" sz="2200" kern="1200" dirty="0"/>
            <a:t>match the culture and organization of the school</a:t>
          </a:r>
        </a:p>
        <a:p>
          <a:pPr marL="228600" lvl="1" indent="-228600" algn="l" defTabSz="977900">
            <a:lnSpc>
              <a:spcPct val="90000"/>
            </a:lnSpc>
            <a:spcBef>
              <a:spcPct val="0"/>
            </a:spcBef>
            <a:spcAft>
              <a:spcPct val="15000"/>
            </a:spcAft>
            <a:buChar char="•"/>
          </a:pPr>
          <a:r>
            <a:rPr lang="en-US" sz="2200" kern="1200" dirty="0"/>
            <a:t>match the needs of the students involved</a:t>
          </a:r>
        </a:p>
      </dsp:txBody>
      <dsp:txXfrm>
        <a:off x="634820" y="1025903"/>
        <a:ext cx="2744174" cy="4696272"/>
      </dsp:txXfrm>
    </dsp:sp>
    <dsp:sp modelId="{2A44C694-54E2-064D-A83B-CA9D65B64805}">
      <dsp:nvSpPr>
        <dsp:cNvPr id="0" name=""/>
        <dsp:cNvSpPr/>
      </dsp:nvSpPr>
      <dsp:spPr>
        <a:xfrm>
          <a:off x="83898" y="298686"/>
          <a:ext cx="1101843" cy="1101843"/>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36FFFB-378B-714D-82B7-1BD5366F102E}">
      <dsp:nvSpPr>
        <dsp:cNvPr id="0" name=""/>
        <dsp:cNvSpPr/>
      </dsp:nvSpPr>
      <dsp:spPr>
        <a:xfrm rot="16200000">
          <a:off x="2020497" y="3098578"/>
          <a:ext cx="4696272" cy="550921"/>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485882" bIns="0" numCol="1" spcCol="1270" anchor="t" anchorCtr="0">
          <a:noAutofit/>
        </a:bodyPr>
        <a:lstStyle/>
        <a:p>
          <a:pPr marL="0" lvl="0" indent="0" algn="r" defTabSz="1244600">
            <a:lnSpc>
              <a:spcPct val="90000"/>
            </a:lnSpc>
            <a:spcBef>
              <a:spcPct val="0"/>
            </a:spcBef>
            <a:spcAft>
              <a:spcPct val="35000"/>
            </a:spcAft>
            <a:buNone/>
          </a:pPr>
          <a:r>
            <a:rPr lang="en-US" sz="2800" b="1" kern="1200" dirty="0"/>
            <a:t>Use strategies to </a:t>
          </a:r>
        </a:p>
      </dsp:txBody>
      <dsp:txXfrm>
        <a:off x="2020497" y="3098578"/>
        <a:ext cx="4696272" cy="550921"/>
      </dsp:txXfrm>
    </dsp:sp>
    <dsp:sp modelId="{1DF4AE22-31FE-BF46-A08C-2218BB88C806}">
      <dsp:nvSpPr>
        <dsp:cNvPr id="0" name=""/>
        <dsp:cNvSpPr/>
      </dsp:nvSpPr>
      <dsp:spPr>
        <a:xfrm>
          <a:off x="4628851" y="990164"/>
          <a:ext cx="3146113" cy="46962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85882"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prevent future occurrence of the problem </a:t>
          </a:r>
        </a:p>
        <a:p>
          <a:pPr marL="228600" lvl="1" indent="-228600" algn="l" defTabSz="977900">
            <a:lnSpc>
              <a:spcPct val="90000"/>
            </a:lnSpc>
            <a:spcBef>
              <a:spcPct val="0"/>
            </a:spcBef>
            <a:spcAft>
              <a:spcPct val="15000"/>
            </a:spcAft>
            <a:buChar char="•"/>
          </a:pPr>
          <a:r>
            <a:rPr lang="en-US" sz="2200" kern="1200"/>
            <a:t>teach social, emotional, and behavioral (SEB) skills</a:t>
          </a:r>
        </a:p>
        <a:p>
          <a:pPr marL="228600" lvl="1" indent="-228600" algn="l" defTabSz="977900">
            <a:lnSpc>
              <a:spcPct val="90000"/>
            </a:lnSpc>
            <a:spcBef>
              <a:spcPct val="0"/>
            </a:spcBef>
            <a:spcAft>
              <a:spcPct val="15000"/>
            </a:spcAft>
            <a:buChar char="•"/>
          </a:pPr>
          <a:r>
            <a:rPr lang="en-US" sz="2200" kern="1200"/>
            <a:t>provide explicit feedback</a:t>
          </a:r>
        </a:p>
        <a:p>
          <a:pPr marL="228600" lvl="1" indent="-228600" algn="l" defTabSz="977900">
            <a:lnSpc>
              <a:spcPct val="90000"/>
            </a:lnSpc>
            <a:spcBef>
              <a:spcPct val="0"/>
            </a:spcBef>
            <a:spcAft>
              <a:spcPct val="15000"/>
            </a:spcAft>
            <a:buChar char="•"/>
          </a:pPr>
          <a:r>
            <a:rPr lang="en-US" sz="2200" kern="1200"/>
            <a:t>reduce unintentional rewards for problem behavior</a:t>
          </a:r>
        </a:p>
        <a:p>
          <a:pPr marL="228600" lvl="1" indent="-228600" algn="l" defTabSz="977900">
            <a:lnSpc>
              <a:spcPct val="90000"/>
            </a:lnSpc>
            <a:spcBef>
              <a:spcPct val="0"/>
            </a:spcBef>
            <a:spcAft>
              <a:spcPct val="15000"/>
            </a:spcAft>
            <a:buChar char="•"/>
          </a:pPr>
          <a:r>
            <a:rPr lang="en-US" sz="2200" kern="1200"/>
            <a:t>acknowledge positive SEB skills</a:t>
          </a:r>
        </a:p>
      </dsp:txBody>
      <dsp:txXfrm>
        <a:off x="4628851" y="990164"/>
        <a:ext cx="3146113" cy="4696272"/>
      </dsp:txXfrm>
    </dsp:sp>
    <dsp:sp modelId="{2D679A46-00BC-5D4A-9514-1085FCBE7EE4}">
      <dsp:nvSpPr>
        <dsp:cNvPr id="0" name=""/>
        <dsp:cNvSpPr/>
      </dsp:nvSpPr>
      <dsp:spPr>
        <a:xfrm>
          <a:off x="4093173" y="298686"/>
          <a:ext cx="1101843" cy="1101843"/>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5A7B8F-ABF9-CC43-A951-87B58592B72C}">
      <dsp:nvSpPr>
        <dsp:cNvPr id="0" name=""/>
        <dsp:cNvSpPr/>
      </dsp:nvSpPr>
      <dsp:spPr>
        <a:xfrm rot="16200000">
          <a:off x="6230742" y="3098578"/>
          <a:ext cx="4696272" cy="550921"/>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0" tIns="0" rIns="485882" bIns="0" numCol="1" spcCol="1270" anchor="t" anchorCtr="0">
          <a:noAutofit/>
        </a:bodyPr>
        <a:lstStyle/>
        <a:p>
          <a:pPr marL="0" lvl="0" indent="0" algn="r" defTabSz="1244600">
            <a:lnSpc>
              <a:spcPct val="90000"/>
            </a:lnSpc>
            <a:spcBef>
              <a:spcPct val="0"/>
            </a:spcBef>
            <a:spcAft>
              <a:spcPct val="35000"/>
            </a:spcAft>
            <a:buNone/>
          </a:pPr>
          <a:r>
            <a:rPr lang="en-US" sz="2800" b="1" kern="1200" dirty="0"/>
            <a:t>Consider</a:t>
          </a:r>
        </a:p>
      </dsp:txBody>
      <dsp:txXfrm>
        <a:off x="6230742" y="3098578"/>
        <a:ext cx="4696272" cy="550921"/>
      </dsp:txXfrm>
    </dsp:sp>
    <dsp:sp modelId="{A02E9E5D-E493-1F4B-868D-CAD7FC64A3F0}">
      <dsp:nvSpPr>
        <dsp:cNvPr id="0" name=""/>
        <dsp:cNvSpPr/>
      </dsp:nvSpPr>
      <dsp:spPr>
        <a:xfrm>
          <a:off x="8854339" y="1025903"/>
          <a:ext cx="2744174" cy="46962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85882"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what  school personnel already do well</a:t>
          </a:r>
        </a:p>
        <a:p>
          <a:pPr marL="228600" lvl="1" indent="-228600" algn="l" defTabSz="977900">
            <a:lnSpc>
              <a:spcPct val="90000"/>
            </a:lnSpc>
            <a:spcBef>
              <a:spcPct val="0"/>
            </a:spcBef>
            <a:spcAft>
              <a:spcPct val="15000"/>
            </a:spcAft>
            <a:buChar char="•"/>
          </a:pPr>
          <a:r>
            <a:rPr lang="en-US" sz="2200" kern="1200" dirty="0"/>
            <a:t>skills, values, resources, and support available</a:t>
          </a:r>
        </a:p>
        <a:p>
          <a:pPr marL="228600" lvl="1" indent="-228600" algn="l" defTabSz="977900">
            <a:lnSpc>
              <a:spcPct val="90000"/>
            </a:lnSpc>
            <a:spcBef>
              <a:spcPct val="0"/>
            </a:spcBef>
            <a:spcAft>
              <a:spcPct val="15000"/>
            </a:spcAft>
            <a:buChar char="•"/>
          </a:pPr>
          <a:r>
            <a:rPr lang="en-US" sz="2200" kern="1200" dirty="0"/>
            <a:t>needs, skills, and behavioral function of the targeted student(s). </a:t>
          </a:r>
        </a:p>
      </dsp:txBody>
      <dsp:txXfrm>
        <a:off x="8854339" y="1025903"/>
        <a:ext cx="2744174" cy="4696272"/>
      </dsp:txXfrm>
    </dsp:sp>
    <dsp:sp modelId="{0DE761FB-E02D-924F-98F8-F0BB4D73A4D7}">
      <dsp:nvSpPr>
        <dsp:cNvPr id="0" name=""/>
        <dsp:cNvSpPr/>
      </dsp:nvSpPr>
      <dsp:spPr>
        <a:xfrm>
          <a:off x="8303417" y="298686"/>
          <a:ext cx="1101843" cy="1101843"/>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0A565-2D76-9F4D-85E1-8303492465EE}">
      <dsp:nvSpPr>
        <dsp:cNvPr id="0" name=""/>
        <dsp:cNvSpPr/>
      </dsp:nvSpPr>
      <dsp:spPr>
        <a:xfrm rot="5400000">
          <a:off x="6013117" y="-3624768"/>
          <a:ext cx="1474254" cy="8761680"/>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what will occur</a:t>
          </a:r>
        </a:p>
        <a:p>
          <a:pPr marL="228600" lvl="1" indent="-228600" algn="l" defTabSz="1066800">
            <a:lnSpc>
              <a:spcPct val="90000"/>
            </a:lnSpc>
            <a:spcBef>
              <a:spcPct val="0"/>
            </a:spcBef>
            <a:spcAft>
              <a:spcPct val="15000"/>
            </a:spcAft>
            <a:buChar char="•"/>
          </a:pPr>
          <a:r>
            <a:rPr lang="en-US" sz="2400" kern="1200"/>
            <a:t>who will be responsible for it</a:t>
          </a:r>
        </a:p>
        <a:p>
          <a:pPr marL="228600" lvl="1" indent="-228600" algn="l" defTabSz="1066800">
            <a:lnSpc>
              <a:spcPct val="90000"/>
            </a:lnSpc>
            <a:spcBef>
              <a:spcPct val="0"/>
            </a:spcBef>
            <a:spcAft>
              <a:spcPct val="15000"/>
            </a:spcAft>
            <a:buChar char="•"/>
          </a:pPr>
          <a:r>
            <a:rPr lang="en-US" sz="2400" kern="1200"/>
            <a:t>when, where, and how often it will happen</a:t>
          </a:r>
        </a:p>
        <a:p>
          <a:pPr marL="228600" lvl="1" indent="-228600" algn="l" defTabSz="1066800">
            <a:lnSpc>
              <a:spcPct val="90000"/>
            </a:lnSpc>
            <a:spcBef>
              <a:spcPct val="0"/>
            </a:spcBef>
            <a:spcAft>
              <a:spcPct val="15000"/>
            </a:spcAft>
            <a:buChar char="•"/>
          </a:pPr>
          <a:r>
            <a:rPr lang="en-US" sz="2400" kern="1200"/>
            <a:t>how fidelity will be monitored</a:t>
          </a:r>
        </a:p>
      </dsp:txBody>
      <dsp:txXfrm rot="-5400000">
        <a:off x="2369405" y="90911"/>
        <a:ext cx="8689713" cy="1330320"/>
      </dsp:txXfrm>
    </dsp:sp>
    <dsp:sp modelId="{5EFC80B4-5CA6-1E42-9469-056B689D0764}">
      <dsp:nvSpPr>
        <dsp:cNvPr id="0" name=""/>
        <dsp:cNvSpPr/>
      </dsp:nvSpPr>
      <dsp:spPr>
        <a:xfrm>
          <a:off x="0" y="0"/>
          <a:ext cx="2481033" cy="158888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Operationally describes </a:t>
          </a:r>
        </a:p>
      </dsp:txBody>
      <dsp:txXfrm>
        <a:off x="77563" y="77563"/>
        <a:ext cx="2325907" cy="1433757"/>
      </dsp:txXfrm>
    </dsp:sp>
    <dsp:sp modelId="{2D613546-5BB3-AD43-809A-179B2DCEF65D}">
      <dsp:nvSpPr>
        <dsp:cNvPr id="0" name=""/>
        <dsp:cNvSpPr/>
      </dsp:nvSpPr>
      <dsp:spPr>
        <a:xfrm rot="5400000">
          <a:off x="6013117" y="-1956440"/>
          <a:ext cx="1474254" cy="8761680"/>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how activities that are done infrequently will be accomplished</a:t>
          </a:r>
        </a:p>
        <a:p>
          <a:pPr marL="228600" lvl="1" indent="-228600" algn="l" defTabSz="1066800">
            <a:lnSpc>
              <a:spcPct val="90000"/>
            </a:lnSpc>
            <a:spcBef>
              <a:spcPct val="0"/>
            </a:spcBef>
            <a:spcAft>
              <a:spcPct val="15000"/>
            </a:spcAft>
            <a:buChar char="•"/>
          </a:pPr>
          <a:r>
            <a:rPr lang="en-US" sz="2400" kern="1200"/>
            <a:t>sets up a schedule for how regular activities will be done</a:t>
          </a:r>
        </a:p>
      </dsp:txBody>
      <dsp:txXfrm rot="-5400000">
        <a:off x="2369405" y="1759239"/>
        <a:ext cx="8689713" cy="1330320"/>
      </dsp:txXfrm>
    </dsp:sp>
    <dsp:sp modelId="{20862608-453C-D94D-A9F0-4FE90364B11C}">
      <dsp:nvSpPr>
        <dsp:cNvPr id="0" name=""/>
        <dsp:cNvSpPr/>
      </dsp:nvSpPr>
      <dsp:spPr>
        <a:xfrm>
          <a:off x="0" y="1627866"/>
          <a:ext cx="2481033" cy="158888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Indicates </a:t>
          </a:r>
        </a:p>
      </dsp:txBody>
      <dsp:txXfrm>
        <a:off x="77563" y="1705429"/>
        <a:ext cx="2325907" cy="1433757"/>
      </dsp:txXfrm>
    </dsp:sp>
    <dsp:sp modelId="{910EFE77-21BC-E84B-A2A3-B0BBA03C2B70}">
      <dsp:nvSpPr>
        <dsp:cNvPr id="0" name=""/>
        <dsp:cNvSpPr/>
      </dsp:nvSpPr>
      <dsp:spPr>
        <a:xfrm rot="5400000">
          <a:off x="6013117" y="-288113"/>
          <a:ext cx="1474254" cy="8761680"/>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a:t>if they are doing the plan as intended</a:t>
          </a:r>
        </a:p>
        <a:p>
          <a:pPr marL="228600" lvl="1" indent="-228600" algn="l" defTabSz="1066800">
            <a:lnSpc>
              <a:spcPct val="90000"/>
            </a:lnSpc>
            <a:spcBef>
              <a:spcPct val="0"/>
            </a:spcBef>
            <a:spcAft>
              <a:spcPct val="15000"/>
            </a:spcAft>
            <a:buChar char="•"/>
          </a:pPr>
          <a:r>
            <a:rPr lang="en-US" sz="2400" kern="1200"/>
            <a:t>if the desired outcomes are being achieved</a:t>
          </a:r>
        </a:p>
      </dsp:txBody>
      <dsp:txXfrm rot="-5400000">
        <a:off x="2369405" y="3427566"/>
        <a:ext cx="8689713" cy="1330320"/>
      </dsp:txXfrm>
    </dsp:sp>
    <dsp:sp modelId="{AAC18F6A-C382-524E-8DDC-CD9A6AA0965A}">
      <dsp:nvSpPr>
        <dsp:cNvPr id="0" name=""/>
        <dsp:cNvSpPr/>
      </dsp:nvSpPr>
      <dsp:spPr>
        <a:xfrm>
          <a:off x="0" y="3296194"/>
          <a:ext cx="2481033" cy="1588883"/>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Establishes a schedule to regularly check  </a:t>
          </a:r>
        </a:p>
      </dsp:txBody>
      <dsp:txXfrm>
        <a:off x="77563" y="3373757"/>
        <a:ext cx="2325907" cy="143375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5204979" y="-242897"/>
          <a:ext cx="2714664" cy="2034473"/>
        </a:xfrm>
        <a:prstGeom prst="ellipse">
          <a:avLst/>
        </a:prstGeom>
        <a:no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602532" y="55045"/>
        <a:ext cx="1919558" cy="1438589"/>
      </dsp:txXfrm>
    </dsp:sp>
    <dsp:sp modelId="{5CF0EFAD-4292-5040-856F-77896DFEC55C}">
      <dsp:nvSpPr>
        <dsp:cNvPr id="0" name=""/>
        <dsp:cNvSpPr/>
      </dsp:nvSpPr>
      <dsp:spPr>
        <a:xfrm rot="1147543">
          <a:off x="7861002" y="995869"/>
          <a:ext cx="183347" cy="521251"/>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62520" y="1091108"/>
        <a:ext cx="128343" cy="312751"/>
      </dsp:txXfrm>
    </dsp:sp>
    <dsp:sp modelId="{DB5D9CF6-BA5B-2145-A434-AFA26D760F45}">
      <dsp:nvSpPr>
        <dsp:cNvPr id="0" name=""/>
        <dsp:cNvSpPr/>
      </dsp:nvSpPr>
      <dsp:spPr>
        <a:xfrm>
          <a:off x="7995513" y="724814"/>
          <a:ext cx="2714664" cy="2034473"/>
        </a:xfrm>
        <a:prstGeom prst="ellipse">
          <a:avLst/>
        </a:prstGeom>
        <a:noFill/>
        <a:ln w="635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8393066" y="1022756"/>
        <a:ext cx="1919558" cy="1438589"/>
      </dsp:txXfrm>
    </dsp:sp>
    <dsp:sp modelId="{BF90B3B7-77E2-984B-8B2E-625CD9FBAFF3}">
      <dsp:nvSpPr>
        <dsp:cNvPr id="0" name=""/>
        <dsp:cNvSpPr/>
      </dsp:nvSpPr>
      <dsp:spPr>
        <a:xfrm rot="5293263">
          <a:off x="9282143" y="2696774"/>
          <a:ext cx="216898" cy="521251"/>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313668" y="2768505"/>
        <a:ext cx="151829" cy="312751"/>
      </dsp:txXfrm>
    </dsp:sp>
    <dsp:sp modelId="{C32FA3E6-9E9F-EB46-A65D-36665AC07129}">
      <dsp:nvSpPr>
        <dsp:cNvPr id="0" name=""/>
        <dsp:cNvSpPr/>
      </dsp:nvSpPr>
      <dsp:spPr>
        <a:xfrm>
          <a:off x="8071388" y="3167783"/>
          <a:ext cx="2714664" cy="2034473"/>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8468941" y="3465725"/>
        <a:ext cx="1919558" cy="1438589"/>
      </dsp:txXfrm>
    </dsp:sp>
    <dsp:sp modelId="{0CF17757-B07D-054A-B418-CB7B36892AA2}">
      <dsp:nvSpPr>
        <dsp:cNvPr id="0" name=""/>
        <dsp:cNvSpPr/>
      </dsp:nvSpPr>
      <dsp:spPr>
        <a:xfrm rot="9413485">
          <a:off x="7856953" y="4532714"/>
          <a:ext cx="292346" cy="521251"/>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41138" y="4619753"/>
        <a:ext cx="204642" cy="312751"/>
      </dsp:txXfrm>
    </dsp:sp>
    <dsp:sp modelId="{091E9CC4-2CB9-FD48-9FBD-31619B416DEB}">
      <dsp:nvSpPr>
        <dsp:cNvPr id="0" name=""/>
        <dsp:cNvSpPr/>
      </dsp:nvSpPr>
      <dsp:spPr>
        <a:xfrm>
          <a:off x="5204979" y="4390918"/>
          <a:ext cx="2714664" cy="203447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602532" y="4688860"/>
        <a:ext cx="1919558" cy="1438589"/>
      </dsp:txXfrm>
    </dsp:sp>
    <dsp:sp modelId="{0D1B13E9-8A44-7A45-B56A-A5F6E426FA42}">
      <dsp:nvSpPr>
        <dsp:cNvPr id="0" name=""/>
        <dsp:cNvSpPr/>
      </dsp:nvSpPr>
      <dsp:spPr>
        <a:xfrm rot="12306465">
          <a:off x="5109862" y="4520093"/>
          <a:ext cx="226979" cy="5212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5174739" y="4638790"/>
        <a:ext cx="158885" cy="312751"/>
      </dsp:txXfrm>
    </dsp:sp>
    <dsp:sp modelId="{7229F0E0-C4E2-644E-AA8E-CE2194486FC4}">
      <dsp:nvSpPr>
        <dsp:cNvPr id="0" name=""/>
        <dsp:cNvSpPr/>
      </dsp:nvSpPr>
      <dsp:spPr>
        <a:xfrm>
          <a:off x="2515427" y="3130596"/>
          <a:ext cx="2714664" cy="203447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912980" y="3428538"/>
        <a:ext cx="1919558" cy="1438589"/>
      </dsp:txXfrm>
    </dsp:sp>
    <dsp:sp modelId="{35DA2999-DAB3-AE42-915A-1717F659C38D}">
      <dsp:nvSpPr>
        <dsp:cNvPr id="0" name=""/>
        <dsp:cNvSpPr/>
      </dsp:nvSpPr>
      <dsp:spPr>
        <a:xfrm rot="16202508">
          <a:off x="3758640" y="2659472"/>
          <a:ext cx="230028" cy="5212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793119" y="2798226"/>
        <a:ext cx="161020" cy="312751"/>
      </dsp:txXfrm>
    </dsp:sp>
    <dsp:sp modelId="{80553F29-EC6B-9645-A7F8-7B924A485269}">
      <dsp:nvSpPr>
        <dsp:cNvPr id="0" name=""/>
        <dsp:cNvSpPr/>
      </dsp:nvSpPr>
      <dsp:spPr>
        <a:xfrm>
          <a:off x="2517227" y="662107"/>
          <a:ext cx="2714664" cy="203447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914780" y="960049"/>
        <a:ext cx="1919558" cy="1438589"/>
      </dsp:txXfrm>
    </dsp:sp>
    <dsp:sp modelId="{50F2030A-1787-804F-BE8C-B0F6AA0647D5}">
      <dsp:nvSpPr>
        <dsp:cNvPr id="0" name=""/>
        <dsp:cNvSpPr/>
      </dsp:nvSpPr>
      <dsp:spPr>
        <a:xfrm rot="20483452">
          <a:off x="5156114" y="967283"/>
          <a:ext cx="118296" cy="521251"/>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157042" y="1077195"/>
        <a:ext cx="82807" cy="31275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Define and Teach Positive Expectations</a:t>
          </a: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1827" y="467898"/>
          <a:ext cx="2334020" cy="23340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1827"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1827"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Engage in purposeful communication with students and families</a:t>
          </a:r>
        </a:p>
      </dsp:txBody>
      <dsp:txXfrm>
        <a:off x="1827" y="2801919"/>
        <a:ext cx="2334020" cy="2334020"/>
      </dsp:txXfrm>
    </dsp:sp>
    <dsp:sp modelId="{64CBC204-6345-6E40-852B-CC431E8CAC47}">
      <dsp:nvSpPr>
        <dsp:cNvPr id="0" name=""/>
        <dsp:cNvSpPr/>
      </dsp:nvSpPr>
      <dsp:spPr>
        <a:xfrm>
          <a:off x="2336821" y="467898"/>
          <a:ext cx="2334020" cy="233402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336821"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336821"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Build in regular opportunities for positive connection throughout the year</a:t>
          </a:r>
        </a:p>
      </dsp:txBody>
      <dsp:txXfrm>
        <a:off x="2336821" y="2801919"/>
        <a:ext cx="2334020" cy="2334020"/>
      </dsp:txXfrm>
    </dsp:sp>
    <dsp:sp modelId="{26D95523-EAFC-014D-8FF4-0A8BC351EEBD}">
      <dsp:nvSpPr>
        <dsp:cNvPr id="0" name=""/>
        <dsp:cNvSpPr/>
      </dsp:nvSpPr>
      <dsp:spPr>
        <a:xfrm>
          <a:off x="4671815" y="467898"/>
          <a:ext cx="2334020" cy="233402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671815"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671815"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Use formal and informal approaches to learn about students and their learning histories, identities, and preferences</a:t>
          </a:r>
        </a:p>
      </dsp:txBody>
      <dsp:txXfrm>
        <a:off x="4671815" y="2801919"/>
        <a:ext cx="2334020" cy="2334020"/>
      </dsp:txXfrm>
    </dsp:sp>
    <dsp:sp modelId="{4C1CE27D-30C1-6946-8AF5-D9CCBD99CA53}">
      <dsp:nvSpPr>
        <dsp:cNvPr id="0" name=""/>
        <dsp:cNvSpPr/>
      </dsp:nvSpPr>
      <dsp:spPr>
        <a:xfrm>
          <a:off x="7006808" y="467898"/>
          <a:ext cx="2334020" cy="233402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7006808"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7006808"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Authentically engage families as partners in learning</a:t>
          </a:r>
        </a:p>
      </dsp:txBody>
      <dsp:txXfrm>
        <a:off x="7006808" y="2801919"/>
        <a:ext cx="2334020" cy="2334020"/>
      </dsp:txXfrm>
    </dsp:sp>
    <dsp:sp modelId="{A5CFE929-F011-F647-BCA6-4862DF0158AA}">
      <dsp:nvSpPr>
        <dsp:cNvPr id="0" name=""/>
        <dsp:cNvSpPr/>
      </dsp:nvSpPr>
      <dsp:spPr>
        <a:xfrm>
          <a:off x="9341802" y="467898"/>
          <a:ext cx="2334020" cy="233402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9341802"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9341802"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Validate and affirm personal and cultural learning histories</a:t>
          </a:r>
        </a:p>
      </dsp:txBody>
      <dsp:txXfrm>
        <a:off x="9341802" y="2801919"/>
        <a:ext cx="2334020" cy="233402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374032" y="0"/>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Define</a:t>
          </a:r>
          <a:endParaRPr lang="en-US" sz="2200" b="1" kern="1200" dirty="0">
            <a:latin typeface="+mn-lt"/>
          </a:endParaRPr>
        </a:p>
      </dsp:txBody>
      <dsp:txXfrm>
        <a:off x="2629552" y="201062"/>
        <a:ext cx="1233760" cy="970815"/>
      </dsp:txXfrm>
    </dsp:sp>
    <dsp:sp modelId="{83C8FD20-C609-6048-A5A8-D76C9249260D}">
      <dsp:nvSpPr>
        <dsp:cNvPr id="0" name=""/>
        <dsp:cNvSpPr/>
      </dsp:nvSpPr>
      <dsp:spPr>
        <a:xfrm rot="1932511">
          <a:off x="4023971" y="1055403"/>
          <a:ext cx="351820"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a:off x="4032092" y="1119948"/>
        <a:ext cx="246274" cy="278021"/>
      </dsp:txXfrm>
    </dsp:sp>
    <dsp:sp modelId="{60F62DDA-327D-D142-B616-70ED788A17E2}">
      <dsp:nvSpPr>
        <dsp:cNvPr id="0" name=""/>
        <dsp:cNvSpPr/>
      </dsp:nvSpPr>
      <dsp:spPr>
        <a:xfrm>
          <a:off x="4297780" y="1211848"/>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Teach</a:t>
          </a:r>
          <a:endParaRPr lang="en-US" sz="2200" b="1" kern="1200" dirty="0">
            <a:latin typeface="+mn-lt"/>
          </a:endParaRPr>
        </a:p>
      </dsp:txBody>
      <dsp:txXfrm>
        <a:off x="4553300" y="1412910"/>
        <a:ext cx="1233760" cy="970815"/>
      </dsp:txXfrm>
    </dsp:sp>
    <dsp:sp modelId="{018EE35C-5CD7-0D44-A9C5-1499B1A5DB7B}">
      <dsp:nvSpPr>
        <dsp:cNvPr id="0" name=""/>
        <dsp:cNvSpPr/>
      </dsp:nvSpPr>
      <dsp:spPr>
        <a:xfrm rot="6479980">
          <a:off x="4640945" y="2713069"/>
          <a:ext cx="351279"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4709919" y="2755629"/>
        <a:ext cx="245895" cy="278021"/>
      </dsp:txXfrm>
    </dsp:sp>
    <dsp:sp modelId="{C9F4245C-5335-1E45-A165-3C7D03B0E3A1}">
      <dsp:nvSpPr>
        <dsp:cNvPr id="0" name=""/>
        <dsp:cNvSpPr/>
      </dsp:nvSpPr>
      <dsp:spPr>
        <a:xfrm>
          <a:off x="3660785" y="3172357"/>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Prompt</a:t>
          </a:r>
          <a:endParaRPr lang="en-US" sz="2200" b="1" kern="1200" dirty="0">
            <a:latin typeface="+mn-lt"/>
          </a:endParaRPr>
        </a:p>
      </dsp:txBody>
      <dsp:txXfrm>
        <a:off x="3916305" y="3373419"/>
        <a:ext cx="1233760" cy="970815"/>
      </dsp:txXfrm>
    </dsp:sp>
    <dsp:sp modelId="{C50C08BA-8CB4-4446-8A3F-228C46E38D00}">
      <dsp:nvSpPr>
        <dsp:cNvPr id="0" name=""/>
        <dsp:cNvSpPr/>
      </dsp:nvSpPr>
      <dsp:spPr>
        <a:xfrm rot="10800001">
          <a:off x="3139624" y="3627143"/>
          <a:ext cx="368286"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3250110" y="3719816"/>
        <a:ext cx="257800" cy="278021"/>
      </dsp:txXfrm>
    </dsp:sp>
    <dsp:sp modelId="{0BFE5E2A-3870-3448-AF57-D6C82A555587}">
      <dsp:nvSpPr>
        <dsp:cNvPr id="0" name=""/>
        <dsp:cNvSpPr/>
      </dsp:nvSpPr>
      <dsp:spPr>
        <a:xfrm>
          <a:off x="1221104" y="3172356"/>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Monitor</a:t>
          </a:r>
          <a:endParaRPr lang="en-US" sz="2200" b="1" kern="1200" dirty="0">
            <a:latin typeface="+mn-lt"/>
          </a:endParaRPr>
        </a:p>
      </dsp:txBody>
      <dsp:txXfrm>
        <a:off x="1476624" y="3373418"/>
        <a:ext cx="1233760" cy="970815"/>
      </dsp:txXfrm>
    </dsp:sp>
    <dsp:sp modelId="{E61C2143-43FC-DD40-8139-7F7FEF2DA174}">
      <dsp:nvSpPr>
        <dsp:cNvPr id="0" name=""/>
        <dsp:cNvSpPr/>
      </dsp:nvSpPr>
      <dsp:spPr>
        <a:xfrm rot="15120000">
          <a:off x="1602435" y="2656347"/>
          <a:ext cx="351276"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1671409" y="2799133"/>
        <a:ext cx="245893" cy="278021"/>
      </dsp:txXfrm>
    </dsp:sp>
    <dsp:sp modelId="{7C3F7977-3137-6644-A70C-D66A8B47591F}">
      <dsp:nvSpPr>
        <dsp:cNvPr id="0" name=""/>
        <dsp:cNvSpPr/>
      </dsp:nvSpPr>
      <dsp:spPr>
        <a:xfrm>
          <a:off x="584099" y="1211855"/>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Evaluate</a:t>
          </a:r>
          <a:endParaRPr lang="en-US" sz="2200" b="1" kern="1200" dirty="0">
            <a:latin typeface="+mn-lt"/>
          </a:endParaRPr>
        </a:p>
      </dsp:txBody>
      <dsp:txXfrm>
        <a:off x="839619" y="1412917"/>
        <a:ext cx="1233760" cy="970815"/>
      </dsp:txXfrm>
    </dsp:sp>
    <dsp:sp modelId="{9C46DF65-2703-E047-83EA-5810BE3C0120}">
      <dsp:nvSpPr>
        <dsp:cNvPr id="0" name=""/>
        <dsp:cNvSpPr/>
      </dsp:nvSpPr>
      <dsp:spPr>
        <a:xfrm rot="19554027">
          <a:off x="2194901" y="1065460"/>
          <a:ext cx="299108"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a:off x="2202615" y="1183286"/>
        <a:ext cx="209376" cy="278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14" y="0"/>
          <a:ext cx="2549409" cy="6652944"/>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14" y="0"/>
        <a:ext cx="2549409" cy="1995883"/>
      </dsp:txXfrm>
    </dsp:sp>
    <dsp:sp modelId="{3505321D-9181-6A45-85C8-47806C0054AA}">
      <dsp:nvSpPr>
        <dsp:cNvPr id="0" name=""/>
        <dsp:cNvSpPr/>
      </dsp:nvSpPr>
      <dsp:spPr>
        <a:xfrm>
          <a:off x="135" y="1997141"/>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677" y="2019683"/>
        <a:ext cx="2604282" cy="724568"/>
      </dsp:txXfrm>
    </dsp:sp>
    <dsp:sp modelId="{C2A57FE0-3E16-A647-8868-15E91561FFBE}">
      <dsp:nvSpPr>
        <dsp:cNvPr id="0" name=""/>
        <dsp:cNvSpPr/>
      </dsp:nvSpPr>
      <dsp:spPr>
        <a:xfrm>
          <a:off x="135" y="2885202"/>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677" y="2907744"/>
        <a:ext cx="2604282" cy="724568"/>
      </dsp:txXfrm>
    </dsp:sp>
    <dsp:sp modelId="{3DF48DC9-C05C-CE40-9AF6-4CE224FE71BE}">
      <dsp:nvSpPr>
        <dsp:cNvPr id="0" name=""/>
        <dsp:cNvSpPr/>
      </dsp:nvSpPr>
      <dsp:spPr>
        <a:xfrm>
          <a:off x="135" y="3773263"/>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677" y="3795805"/>
        <a:ext cx="2604282" cy="724568"/>
      </dsp:txXfrm>
    </dsp:sp>
    <dsp:sp modelId="{7E8C0AF6-7BD4-0548-9F70-4C17E0B00960}">
      <dsp:nvSpPr>
        <dsp:cNvPr id="0" name=""/>
        <dsp:cNvSpPr/>
      </dsp:nvSpPr>
      <dsp:spPr>
        <a:xfrm>
          <a:off x="135" y="4661324"/>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677" y="4683866"/>
        <a:ext cx="2604282" cy="724568"/>
      </dsp:txXfrm>
    </dsp:sp>
    <dsp:sp modelId="{95BBF3ED-7E54-994E-B5EC-2A38AEA58E88}">
      <dsp:nvSpPr>
        <dsp:cNvPr id="0" name=""/>
        <dsp:cNvSpPr/>
      </dsp:nvSpPr>
      <dsp:spPr>
        <a:xfrm>
          <a:off x="135" y="5549385"/>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677" y="5571927"/>
        <a:ext cx="2604282" cy="724568"/>
      </dsp:txXfrm>
    </dsp:sp>
    <dsp:sp modelId="{BE3B39BA-6FE5-3A43-93F6-867267AC4BD5}">
      <dsp:nvSpPr>
        <dsp:cNvPr id="0" name=""/>
        <dsp:cNvSpPr/>
      </dsp:nvSpPr>
      <dsp:spPr>
        <a:xfrm>
          <a:off x="2890686" y="0"/>
          <a:ext cx="2549409" cy="6652944"/>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890686" y="0"/>
        <a:ext cx="2549409" cy="1995883"/>
      </dsp:txXfrm>
    </dsp:sp>
    <dsp:sp modelId="{1C2C093B-78FC-084C-A8C1-6FD47F37451D}">
      <dsp:nvSpPr>
        <dsp:cNvPr id="0" name=""/>
        <dsp:cNvSpPr/>
      </dsp:nvSpPr>
      <dsp:spPr>
        <a:xfrm>
          <a:off x="2840707" y="1997141"/>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863249" y="2019683"/>
        <a:ext cx="2604282" cy="724568"/>
      </dsp:txXfrm>
    </dsp:sp>
    <dsp:sp modelId="{CE45D96D-9DFF-054A-ACCC-B5B187B5C535}">
      <dsp:nvSpPr>
        <dsp:cNvPr id="0" name=""/>
        <dsp:cNvSpPr/>
      </dsp:nvSpPr>
      <dsp:spPr>
        <a:xfrm>
          <a:off x="2840707" y="2885202"/>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863249" y="2907744"/>
        <a:ext cx="2604282" cy="724568"/>
      </dsp:txXfrm>
    </dsp:sp>
    <dsp:sp modelId="{DBC17416-6A24-D547-AFD4-C5DECEE1F864}">
      <dsp:nvSpPr>
        <dsp:cNvPr id="0" name=""/>
        <dsp:cNvSpPr/>
      </dsp:nvSpPr>
      <dsp:spPr>
        <a:xfrm>
          <a:off x="2840707" y="3773263"/>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863249" y="3795805"/>
        <a:ext cx="2604282" cy="724568"/>
      </dsp:txXfrm>
    </dsp:sp>
    <dsp:sp modelId="{7EC581B7-BCAF-C349-A939-E942AC1410C9}">
      <dsp:nvSpPr>
        <dsp:cNvPr id="0" name=""/>
        <dsp:cNvSpPr/>
      </dsp:nvSpPr>
      <dsp:spPr>
        <a:xfrm>
          <a:off x="2840707" y="4661324"/>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863249" y="4683866"/>
        <a:ext cx="2604282" cy="724568"/>
      </dsp:txXfrm>
    </dsp:sp>
    <dsp:sp modelId="{E5BD3126-DAF5-9D40-8E21-AC5C31132C0D}">
      <dsp:nvSpPr>
        <dsp:cNvPr id="0" name=""/>
        <dsp:cNvSpPr/>
      </dsp:nvSpPr>
      <dsp:spPr>
        <a:xfrm>
          <a:off x="2840707" y="5549385"/>
          <a:ext cx="2649366" cy="76965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2863249" y="5571927"/>
        <a:ext cx="2604282" cy="72456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7422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explicit instruction (“I do, We do, You do”)</a:t>
          </a:r>
          <a:endParaRPr lang="en-US" sz="2800" kern="1200" dirty="0"/>
        </a:p>
      </dsp:txBody>
      <dsp:txXfrm>
        <a:off x="2511664" y="0"/>
        <a:ext cx="9175510" cy="1742298"/>
      </dsp:txXfrm>
    </dsp:sp>
    <dsp:sp modelId="{FAB56F3D-C653-0F42-BECC-95FECFE331FE}">
      <dsp:nvSpPr>
        <dsp:cNvPr id="0" name=""/>
        <dsp:cNvSpPr/>
      </dsp:nvSpPr>
      <dsp:spPr>
        <a:xfrm>
          <a:off x="531576" y="174229"/>
          <a:ext cx="1622740" cy="1393839"/>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916528"/>
          <a:ext cx="11687175" cy="17422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Provide</a:t>
          </a:r>
          <a:r>
            <a:rPr lang="en-US" sz="2800" kern="1200" baseline="0" dirty="0"/>
            <a:t> high rates of varied opportunities to respond </a:t>
          </a:r>
          <a:endParaRPr lang="en-US" sz="2800" kern="1200" dirty="0"/>
        </a:p>
      </dsp:txBody>
      <dsp:txXfrm>
        <a:off x="2511664" y="1916528"/>
        <a:ext cx="9175510" cy="1742298"/>
      </dsp:txXfrm>
    </dsp:sp>
    <dsp:sp modelId="{880A0758-843D-5843-801D-FAA2B2962863}">
      <dsp:nvSpPr>
        <dsp:cNvPr id="0" name=""/>
        <dsp:cNvSpPr/>
      </dsp:nvSpPr>
      <dsp:spPr>
        <a:xfrm>
          <a:off x="531576" y="2090758"/>
          <a:ext cx="1622740" cy="1393839"/>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833057"/>
          <a:ext cx="11687175" cy="174229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Differentiate</a:t>
          </a:r>
          <a:r>
            <a:rPr lang="en-US" sz="2800" kern="1200" baseline="0" dirty="0">
              <a:solidFill>
                <a:schemeClr val="accent6">
                  <a:lumMod val="50000"/>
                </a:schemeClr>
              </a:solidFill>
              <a:latin typeface="+mn-lt"/>
            </a:rPr>
            <a:t> to ensure equitable benefit</a:t>
          </a:r>
          <a:endParaRPr lang="en-US" sz="2800" kern="1200" dirty="0">
            <a:solidFill>
              <a:schemeClr val="accent6">
                <a:lumMod val="50000"/>
              </a:schemeClr>
            </a:solidFill>
            <a:latin typeface="+mn-lt"/>
          </a:endParaRPr>
        </a:p>
      </dsp:txBody>
      <dsp:txXfrm>
        <a:off x="2511664" y="3833057"/>
        <a:ext cx="9175510" cy="1742298"/>
      </dsp:txXfrm>
    </dsp:sp>
    <dsp:sp modelId="{FB5E2FE2-4F8E-E745-A30C-C900CA428D79}">
      <dsp:nvSpPr>
        <dsp:cNvPr id="0" name=""/>
        <dsp:cNvSpPr/>
      </dsp:nvSpPr>
      <dsp:spPr>
        <a:xfrm>
          <a:off x="531576" y="4007287"/>
          <a:ext cx="1622740" cy="139383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Positively</a:t>
          </a:r>
          <a:r>
            <a:rPr lang="en-US" sz="2800" kern="1200" baseline="0" dirty="0"/>
            <a:t> greet students as they enter the classroom</a:t>
          </a:r>
          <a:endParaRPr lang="en-US" sz="2800" kern="1200" dirty="0"/>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48000" b="-48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Provide structured and unstructured peer engagement opportunities</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Incorporate</a:t>
          </a:r>
          <a:r>
            <a:rPr lang="en-US" sz="2800" kern="1200" baseline="0" dirty="0">
              <a:solidFill>
                <a:schemeClr val="accent6">
                  <a:lumMod val="50000"/>
                </a:schemeClr>
              </a:solidFill>
              <a:latin typeface="+mn-lt"/>
            </a:rPr>
            <a:t> student preferences into learning</a:t>
          </a:r>
          <a:endParaRPr lang="en-US" sz="2800" kern="1200" dirty="0">
            <a:solidFill>
              <a:schemeClr val="accent6">
                <a:lumMod val="50000"/>
              </a:schemeClr>
            </a:solidFill>
            <a:latin typeface="+mn-lt"/>
          </a:endParaRP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 in verbal and non-verbal positive interactions</a:t>
          </a:r>
        </a:p>
      </dsp:txBody>
      <dsp:txXfrm>
        <a:off x="2467018" y="4276254"/>
        <a:ext cx="9220156" cy="1295834"/>
      </dsp:txXfrm>
    </dsp:sp>
    <dsp:sp modelId="{3E3AE3B9-F5CA-1049-952D-4702F89F01F7}">
      <dsp:nvSpPr>
        <dsp:cNvPr id="0" name=""/>
        <dsp:cNvSpPr/>
      </dsp:nvSpPr>
      <dsp:spPr>
        <a:xfrm>
          <a:off x="453470" y="4405837"/>
          <a:ext cx="1689661" cy="1036667"/>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62F59-2184-3747-BED3-1E2ADCD00306}">
      <dsp:nvSpPr>
        <dsp:cNvPr id="0" name=""/>
        <dsp:cNvSpPr/>
      </dsp:nvSpPr>
      <dsp:spPr>
        <a:xfrm>
          <a:off x="2662516" y="0"/>
          <a:ext cx="2171700" cy="21717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460A5A-A0DF-7B45-A62F-48B62BB911A2}">
      <dsp:nvSpPr>
        <dsp:cNvPr id="0" name=""/>
        <dsp:cNvSpPr/>
      </dsp:nvSpPr>
      <dsp:spPr>
        <a:xfrm>
          <a:off x="2662516" y="0"/>
          <a:ext cx="217" cy="434340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5BD603-B75E-9642-8543-24B9A7456B1D}">
      <dsp:nvSpPr>
        <dsp:cNvPr id="0" name=""/>
        <dsp:cNvSpPr/>
      </dsp:nvSpPr>
      <dsp:spPr>
        <a:xfrm>
          <a:off x="2662516" y="2171700"/>
          <a:ext cx="2171700" cy="217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t>Remind</a:t>
          </a:r>
          <a:r>
            <a:rPr lang="en-US" sz="2400" kern="1200" baseline="0" dirty="0"/>
            <a:t> students BEFORE the skill is expected</a:t>
          </a:r>
          <a:endParaRPr lang="en-US" sz="2400" kern="1200" dirty="0"/>
        </a:p>
      </dsp:txBody>
      <dsp:txXfrm>
        <a:off x="2662516" y="2171700"/>
        <a:ext cx="2171700" cy="2171700"/>
      </dsp:txXfrm>
    </dsp:sp>
    <dsp:sp modelId="{5736DF49-D766-1444-B192-9D5F4AFDE7F2}">
      <dsp:nvSpPr>
        <dsp:cNvPr id="0" name=""/>
        <dsp:cNvSpPr/>
      </dsp:nvSpPr>
      <dsp:spPr>
        <a:xfrm>
          <a:off x="4835618" y="0"/>
          <a:ext cx="2171700" cy="2171700"/>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3A1F3D-6C3F-FA49-9255-7BC90806A256}">
      <dsp:nvSpPr>
        <dsp:cNvPr id="0" name=""/>
        <dsp:cNvSpPr/>
      </dsp:nvSpPr>
      <dsp:spPr>
        <a:xfrm>
          <a:off x="4835618" y="0"/>
          <a:ext cx="217" cy="434340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C918F0-BBF1-BF45-BF93-A92A761B32FB}">
      <dsp:nvSpPr>
        <dsp:cNvPr id="0" name=""/>
        <dsp:cNvSpPr/>
      </dsp:nvSpPr>
      <dsp:spPr>
        <a:xfrm>
          <a:off x="4835618" y="2171700"/>
          <a:ext cx="2171700" cy="217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t>Teach</a:t>
          </a:r>
          <a:r>
            <a:rPr lang="en-US" sz="2400" kern="1200" baseline="0" dirty="0"/>
            <a:t> and emphasize self-managed prompts</a:t>
          </a:r>
          <a:endParaRPr lang="en-US" sz="2400" kern="1200" dirty="0"/>
        </a:p>
      </dsp:txBody>
      <dsp:txXfrm>
        <a:off x="4835618" y="2171700"/>
        <a:ext cx="2171700" cy="2171700"/>
      </dsp:txXfrm>
    </dsp:sp>
    <dsp:sp modelId="{E9CFC93E-078E-3C4A-BDCE-A166E61E1404}">
      <dsp:nvSpPr>
        <dsp:cNvPr id="0" name=""/>
        <dsp:cNvSpPr/>
      </dsp:nvSpPr>
      <dsp:spPr>
        <a:xfrm>
          <a:off x="7008719" y="0"/>
          <a:ext cx="2171700" cy="217170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B988D-6A75-D34C-834D-943BFCDEE270}">
      <dsp:nvSpPr>
        <dsp:cNvPr id="0" name=""/>
        <dsp:cNvSpPr/>
      </dsp:nvSpPr>
      <dsp:spPr>
        <a:xfrm>
          <a:off x="7008719" y="0"/>
          <a:ext cx="217" cy="434340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797590-3FB9-7540-AC5E-5EBABC6497EF}">
      <dsp:nvSpPr>
        <dsp:cNvPr id="0" name=""/>
        <dsp:cNvSpPr/>
      </dsp:nvSpPr>
      <dsp:spPr>
        <a:xfrm>
          <a:off x="7008719" y="2171700"/>
          <a:ext cx="2171700" cy="217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accent6">
                  <a:lumMod val="50000"/>
                </a:schemeClr>
              </a:solidFill>
              <a:latin typeface="+mn-lt"/>
            </a:rPr>
            <a:t>Actively</a:t>
          </a:r>
          <a:r>
            <a:rPr lang="en-US" sz="2400" kern="1200" baseline="0" dirty="0">
              <a:solidFill>
                <a:schemeClr val="accent6">
                  <a:lumMod val="50000"/>
                </a:schemeClr>
              </a:solidFill>
              <a:latin typeface="+mn-lt"/>
            </a:rPr>
            <a:t> supervise and monitor</a:t>
          </a:r>
          <a:endParaRPr lang="en-US" sz="2400" kern="1200" dirty="0">
            <a:solidFill>
              <a:schemeClr val="accent6">
                <a:lumMod val="50000"/>
              </a:schemeClr>
            </a:solidFill>
            <a:latin typeface="+mn-lt"/>
          </a:endParaRPr>
        </a:p>
      </dsp:txBody>
      <dsp:txXfrm>
        <a:off x="7008719" y="2171700"/>
        <a:ext cx="2171700" cy="2171700"/>
      </dsp:txXfrm>
    </dsp:sp>
    <dsp:sp modelId="{FA66E4B0-9BCE-4E4F-8B84-7D57A75EFA91}">
      <dsp:nvSpPr>
        <dsp:cNvPr id="0" name=""/>
        <dsp:cNvSpPr/>
      </dsp:nvSpPr>
      <dsp:spPr>
        <a:xfrm>
          <a:off x="9181821" y="0"/>
          <a:ext cx="2171700" cy="2171700"/>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B8D22-C043-EC4F-84A9-3BFDA6349E39}">
      <dsp:nvSpPr>
        <dsp:cNvPr id="0" name=""/>
        <dsp:cNvSpPr/>
      </dsp:nvSpPr>
      <dsp:spPr>
        <a:xfrm>
          <a:off x="9181821" y="0"/>
          <a:ext cx="217" cy="434340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F6EC0-72B2-E445-838D-654B9A7102EF}">
      <dsp:nvSpPr>
        <dsp:cNvPr id="0" name=""/>
        <dsp:cNvSpPr/>
      </dsp:nvSpPr>
      <dsp:spPr>
        <a:xfrm>
          <a:off x="9181821" y="2171700"/>
          <a:ext cx="2171700" cy="217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Provide individual prompts if needed</a:t>
          </a:r>
        </a:p>
      </dsp:txBody>
      <dsp:txXfrm>
        <a:off x="9181821" y="2171700"/>
        <a:ext cx="2171700" cy="217170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67018" y="0"/>
        <a:ext cx="9220156" cy="1295834"/>
      </dsp:txXfrm>
    </dsp:sp>
    <dsp:sp modelId="{FAB56F3D-C653-0F42-BECC-95FECFE331FE}">
      <dsp:nvSpPr>
        <dsp:cNvPr id="0" name=""/>
        <dsp:cNvSpPr/>
      </dsp:nvSpPr>
      <dsp:spPr>
        <a:xfrm>
          <a:off x="529799" y="93611"/>
          <a:ext cx="1622740" cy="1036667"/>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14766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67018" y="4147668"/>
        <a:ext cx="9220156" cy="1295834"/>
      </dsp:txXfrm>
    </dsp:sp>
    <dsp:sp modelId="{3E3AE3B9-F5CA-1049-952D-4702F89F01F7}">
      <dsp:nvSpPr>
        <dsp:cNvPr id="0" name=""/>
        <dsp:cNvSpPr/>
      </dsp:nvSpPr>
      <dsp:spPr>
        <a:xfrm>
          <a:off x="453470" y="4405837"/>
          <a:ext cx="1689661" cy="1036667"/>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265428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Adopt procedures that </a:t>
          </a:r>
          <a:r>
            <a:rPr lang="en-US" sz="2800" b="1" i="1" kern="1200" dirty="0"/>
            <a:t>celebrate, acknowledge, and reinforce </a:t>
          </a:r>
          <a:r>
            <a:rPr lang="en-US" sz="2800" kern="1200" dirty="0"/>
            <a:t>(increase) use of SEB skills, academic skills, and contextually appropriate behavior</a:t>
          </a:r>
        </a:p>
        <a:p>
          <a:pPr marL="228600" lvl="1" indent="-228600" algn="l" defTabSz="1066800">
            <a:lnSpc>
              <a:spcPct val="90000"/>
            </a:lnSpc>
            <a:spcBef>
              <a:spcPct val="0"/>
            </a:spcBef>
            <a:spcAft>
              <a:spcPct val="15000"/>
            </a:spcAft>
            <a:buChar char="•"/>
          </a:pPr>
          <a:r>
            <a:rPr lang="en-US" sz="2400" kern="1200" dirty="0"/>
            <a:t>Group contingencies</a:t>
          </a:r>
        </a:p>
        <a:p>
          <a:pPr marL="228600" lvl="1" indent="-228600" algn="l" defTabSz="1066800">
            <a:lnSpc>
              <a:spcPct val="90000"/>
            </a:lnSpc>
            <a:spcBef>
              <a:spcPct val="0"/>
            </a:spcBef>
            <a:spcAft>
              <a:spcPct val="15000"/>
            </a:spcAft>
            <a:buChar char="•"/>
          </a:pPr>
          <a:r>
            <a:rPr lang="en-US" sz="2400" kern="1200" dirty="0"/>
            <a:t>Good Behavior Game</a:t>
          </a:r>
        </a:p>
        <a:p>
          <a:pPr marL="228600" lvl="1" indent="-228600" algn="l" defTabSz="1066800">
            <a:lnSpc>
              <a:spcPct val="90000"/>
            </a:lnSpc>
            <a:spcBef>
              <a:spcPct val="0"/>
            </a:spcBef>
            <a:spcAft>
              <a:spcPct val="15000"/>
            </a:spcAft>
            <a:buChar char="•"/>
          </a:pPr>
          <a:r>
            <a:rPr lang="en-US" sz="2400" kern="1200" dirty="0"/>
            <a:t>Token Economy</a:t>
          </a:r>
        </a:p>
      </dsp:txBody>
      <dsp:txXfrm>
        <a:off x="2602863" y="0"/>
        <a:ext cx="9084311" cy="2654283"/>
      </dsp:txXfrm>
    </dsp:sp>
    <dsp:sp modelId="{FAB56F3D-C653-0F42-BECC-95FECFE331FE}">
      <dsp:nvSpPr>
        <dsp:cNvPr id="0" name=""/>
        <dsp:cNvSpPr/>
      </dsp:nvSpPr>
      <dsp:spPr>
        <a:xfrm>
          <a:off x="428628" y="191745"/>
          <a:ext cx="2096772" cy="2123426"/>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2919711"/>
          <a:ext cx="11687175" cy="265428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Adopt procedures that </a:t>
          </a:r>
          <a:r>
            <a:rPr lang="en-US" sz="2800" b="1" i="1" kern="1200" dirty="0"/>
            <a:t>prevent or respond instructionally, respectfully, and supportively</a:t>
          </a:r>
          <a:r>
            <a:rPr lang="en-US" sz="2800" kern="1200" dirty="0"/>
            <a:t> to SEB errors, academic errors, and contextually inappropriate behavior</a:t>
          </a:r>
        </a:p>
        <a:p>
          <a:pPr marL="228600" lvl="1" indent="-228600" algn="l" defTabSz="1066800">
            <a:lnSpc>
              <a:spcPct val="90000"/>
            </a:lnSpc>
            <a:spcBef>
              <a:spcPct val="0"/>
            </a:spcBef>
            <a:spcAft>
              <a:spcPct val="15000"/>
            </a:spcAft>
            <a:buChar char="•"/>
          </a:pPr>
          <a:r>
            <a:rPr lang="en-US" sz="2400" kern="1200" dirty="0"/>
            <a:t>Non-contingent reinforcement</a:t>
          </a:r>
        </a:p>
        <a:p>
          <a:pPr marL="228600" lvl="1" indent="-228600" algn="l" defTabSz="1066800">
            <a:lnSpc>
              <a:spcPct val="90000"/>
            </a:lnSpc>
            <a:spcBef>
              <a:spcPct val="0"/>
            </a:spcBef>
            <a:spcAft>
              <a:spcPct val="15000"/>
            </a:spcAft>
            <a:buChar char="•"/>
          </a:pPr>
          <a:r>
            <a:rPr lang="en-US" sz="2400" kern="1200" dirty="0"/>
            <a:t>Differential reinforcement</a:t>
          </a:r>
        </a:p>
        <a:p>
          <a:pPr marL="228600" lvl="1" indent="-228600" algn="l" defTabSz="1066800">
            <a:lnSpc>
              <a:spcPct val="90000"/>
            </a:lnSpc>
            <a:spcBef>
              <a:spcPct val="0"/>
            </a:spcBef>
            <a:spcAft>
              <a:spcPct val="15000"/>
            </a:spcAft>
            <a:buChar char="•"/>
          </a:pPr>
          <a:r>
            <a:rPr lang="en-US" sz="2400" kern="1200" dirty="0"/>
            <a:t>Self-management</a:t>
          </a:r>
        </a:p>
        <a:p>
          <a:pPr marL="285750" lvl="1" indent="-285750" algn="l" defTabSz="1600200">
            <a:lnSpc>
              <a:spcPct val="90000"/>
            </a:lnSpc>
            <a:spcBef>
              <a:spcPct val="0"/>
            </a:spcBef>
            <a:spcAft>
              <a:spcPct val="15000"/>
            </a:spcAft>
            <a:buChar char="•"/>
          </a:pPr>
          <a:endParaRPr lang="en-US" sz="3600" kern="1200" dirty="0"/>
        </a:p>
      </dsp:txBody>
      <dsp:txXfrm>
        <a:off x="2602863" y="2919711"/>
        <a:ext cx="9084311" cy="2654283"/>
      </dsp:txXfrm>
    </dsp:sp>
    <dsp:sp modelId="{880A0758-843D-5843-801D-FAA2B2962863}">
      <dsp:nvSpPr>
        <dsp:cNvPr id="0" name=""/>
        <dsp:cNvSpPr/>
      </dsp:nvSpPr>
      <dsp:spPr>
        <a:xfrm>
          <a:off x="385759" y="3185139"/>
          <a:ext cx="2096772" cy="212342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B0A34-4057-2A4F-90A2-45495549CD3F}">
      <dsp:nvSpPr>
        <dsp:cNvPr id="0" name=""/>
        <dsp:cNvSpPr/>
      </dsp:nvSpPr>
      <dsp:spPr>
        <a:xfrm>
          <a:off x="110141" y="0"/>
          <a:ext cx="2610160"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3. Monitor Fidelity and Use Data to Guide Implementation</a:t>
          </a:r>
        </a:p>
      </dsp:txBody>
      <dsp:txXfrm>
        <a:off x="110141" y="0"/>
        <a:ext cx="2610160" cy="1763261"/>
      </dsp:txXfrm>
    </dsp:sp>
    <dsp:sp modelId="{A5FF6A49-50A0-754C-A863-A3B529AF3AF6}">
      <dsp:nvSpPr>
        <dsp:cNvPr id="0" name=""/>
        <dsp:cNvSpPr/>
      </dsp:nvSpPr>
      <dsp:spPr>
        <a:xfrm>
          <a:off x="191891" y="1763405"/>
          <a:ext cx="2446660"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Monitor Educator Implementation</a:t>
          </a:r>
        </a:p>
      </dsp:txBody>
      <dsp:txXfrm>
        <a:off x="216969" y="1788483"/>
        <a:ext cx="2396504" cy="806076"/>
      </dsp:txXfrm>
    </dsp:sp>
    <dsp:sp modelId="{06BF9926-FC23-304F-BEA0-C79C5A83EB94}">
      <dsp:nvSpPr>
        <dsp:cNvPr id="0" name=""/>
        <dsp:cNvSpPr/>
      </dsp:nvSpPr>
      <dsp:spPr>
        <a:xfrm>
          <a:off x="827" y="2751365"/>
          <a:ext cx="2828787"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25905" y="2776443"/>
        <a:ext cx="2778631" cy="806076"/>
      </dsp:txXfrm>
    </dsp:sp>
    <dsp:sp modelId="{09C17F93-BE2D-434E-8A89-430CA8569F30}">
      <dsp:nvSpPr>
        <dsp:cNvPr id="0" name=""/>
        <dsp:cNvSpPr/>
      </dsp:nvSpPr>
      <dsp:spPr>
        <a:xfrm>
          <a:off x="191891" y="3739325"/>
          <a:ext cx="2446660"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216969" y="3764403"/>
        <a:ext cx="2396504" cy="806076"/>
      </dsp:txXfrm>
    </dsp:sp>
    <dsp:sp modelId="{2B008703-3016-ED44-B126-03E88B2A8836}">
      <dsp:nvSpPr>
        <dsp:cNvPr id="0" name=""/>
        <dsp:cNvSpPr/>
      </dsp:nvSpPr>
      <dsp:spPr>
        <a:xfrm>
          <a:off x="371157" y="4727286"/>
          <a:ext cx="2088128"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396235" y="4752364"/>
        <a:ext cx="2037972" cy="806076"/>
      </dsp:txXfrm>
    </dsp:sp>
    <dsp:sp modelId="{25BB15AC-0649-8F42-993D-AD86C84B099F}">
      <dsp:nvSpPr>
        <dsp:cNvPr id="0" name=""/>
        <dsp:cNvSpPr/>
      </dsp:nvSpPr>
      <dsp:spPr>
        <a:xfrm>
          <a:off x="3134691" y="0"/>
          <a:ext cx="2610160"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3134691" y="0"/>
        <a:ext cx="2610160" cy="1763261"/>
      </dsp:txXfrm>
    </dsp:sp>
    <dsp:sp modelId="{A416ECD5-4D6A-D14A-A48D-C0DF47B47661}">
      <dsp:nvSpPr>
        <dsp:cNvPr id="0" name=""/>
        <dsp:cNvSpPr/>
      </dsp:nvSpPr>
      <dsp:spPr>
        <a:xfrm>
          <a:off x="3216441" y="1764373"/>
          <a:ext cx="2446660"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3236356" y="1784288"/>
        <a:ext cx="2406830" cy="640119"/>
      </dsp:txXfrm>
    </dsp:sp>
    <dsp:sp modelId="{3A809A99-D087-9240-A436-B6AC326A85CB}">
      <dsp:nvSpPr>
        <dsp:cNvPr id="0" name=""/>
        <dsp:cNvSpPr/>
      </dsp:nvSpPr>
      <dsp:spPr>
        <a:xfrm>
          <a:off x="3025378" y="2548930"/>
          <a:ext cx="2828787"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3045293" y="2568845"/>
        <a:ext cx="2788957" cy="640119"/>
      </dsp:txXfrm>
    </dsp:sp>
    <dsp:sp modelId="{7022037A-CB22-7846-A472-F3B23AC2D787}">
      <dsp:nvSpPr>
        <dsp:cNvPr id="0" name=""/>
        <dsp:cNvSpPr/>
      </dsp:nvSpPr>
      <dsp:spPr>
        <a:xfrm>
          <a:off x="3216441" y="3333487"/>
          <a:ext cx="2446660"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3236356" y="3353402"/>
        <a:ext cx="2406830" cy="640119"/>
      </dsp:txXfrm>
    </dsp:sp>
    <dsp:sp modelId="{8D408B81-9463-C646-88B2-4D8F2D120416}">
      <dsp:nvSpPr>
        <dsp:cNvPr id="0" name=""/>
        <dsp:cNvSpPr/>
      </dsp:nvSpPr>
      <dsp:spPr>
        <a:xfrm>
          <a:off x="3025378" y="4118044"/>
          <a:ext cx="2828787"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3045293" y="4137959"/>
        <a:ext cx="2788957" cy="640119"/>
      </dsp:txXfrm>
    </dsp:sp>
    <dsp:sp modelId="{755AB2F4-92C2-0D4C-933A-AC22C06816A4}">
      <dsp:nvSpPr>
        <dsp:cNvPr id="0" name=""/>
        <dsp:cNvSpPr/>
      </dsp:nvSpPr>
      <dsp:spPr>
        <a:xfrm>
          <a:off x="3216441" y="4902600"/>
          <a:ext cx="2446660"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3236356" y="4922515"/>
        <a:ext cx="2406830" cy="64011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12B3F-E23B-8E40-A567-8409140DCB68}">
      <dsp:nvSpPr>
        <dsp:cNvPr id="0" name=""/>
        <dsp:cNvSpPr/>
      </dsp:nvSpPr>
      <dsp:spPr>
        <a:xfrm>
          <a:off x="754866" y="1294713"/>
          <a:ext cx="1989176" cy="1554251"/>
        </a:xfrm>
        <a:prstGeom prst="round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AC02FF-8A50-524B-AFF0-CF32D5A75752}">
      <dsp:nvSpPr>
        <dsp:cNvPr id="0" name=""/>
        <dsp:cNvSpPr/>
      </dsp:nvSpPr>
      <dsp:spPr>
        <a:xfrm>
          <a:off x="2202" y="3275695"/>
          <a:ext cx="3494504" cy="1296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l" defTabSz="1244600">
            <a:lnSpc>
              <a:spcPct val="90000"/>
            </a:lnSpc>
            <a:spcBef>
              <a:spcPct val="0"/>
            </a:spcBef>
            <a:spcAft>
              <a:spcPct val="35000"/>
            </a:spcAft>
            <a:buNone/>
          </a:pPr>
          <a:r>
            <a:rPr lang="en-US" sz="2800" b="1" kern="1200" dirty="0"/>
            <a:t>Walkthroughs</a:t>
          </a:r>
        </a:p>
        <a:p>
          <a:pPr marL="228600" lvl="1" indent="-228600" algn="l" defTabSz="1066800">
            <a:lnSpc>
              <a:spcPct val="90000"/>
            </a:lnSpc>
            <a:spcBef>
              <a:spcPct val="0"/>
            </a:spcBef>
            <a:spcAft>
              <a:spcPct val="15000"/>
            </a:spcAft>
            <a:buChar char="•"/>
          </a:pPr>
          <a:r>
            <a:rPr lang="en-US" sz="2400" kern="1200" dirty="0"/>
            <a:t>Identify how many classrooms have a classroom matrix posted</a:t>
          </a:r>
        </a:p>
      </dsp:txBody>
      <dsp:txXfrm>
        <a:off x="2202" y="3275695"/>
        <a:ext cx="3494504" cy="1296461"/>
      </dsp:txXfrm>
    </dsp:sp>
    <dsp:sp modelId="{52743C58-2F9F-DF44-BF9F-76F6158CFAD1}">
      <dsp:nvSpPr>
        <dsp:cNvPr id="0" name=""/>
        <dsp:cNvSpPr/>
      </dsp:nvSpPr>
      <dsp:spPr>
        <a:xfrm>
          <a:off x="4598967" y="1294713"/>
          <a:ext cx="1989176" cy="1554251"/>
        </a:xfrm>
        <a:prstGeom prst="round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F77D7-1034-5F4B-809C-82EA902A897E}">
      <dsp:nvSpPr>
        <dsp:cNvPr id="0" name=""/>
        <dsp:cNvSpPr/>
      </dsp:nvSpPr>
      <dsp:spPr>
        <a:xfrm>
          <a:off x="3846303" y="3275695"/>
          <a:ext cx="3494504" cy="1296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l" defTabSz="1244600">
            <a:lnSpc>
              <a:spcPct val="90000"/>
            </a:lnSpc>
            <a:spcBef>
              <a:spcPct val="0"/>
            </a:spcBef>
            <a:spcAft>
              <a:spcPct val="35000"/>
            </a:spcAft>
            <a:buNone/>
          </a:pPr>
          <a:r>
            <a:rPr lang="en-US" sz="2800" b="1" kern="1200" dirty="0"/>
            <a:t>Surveys</a:t>
          </a:r>
        </a:p>
        <a:p>
          <a:pPr marL="228600" lvl="1" indent="-228600" algn="l" defTabSz="1066800">
            <a:lnSpc>
              <a:spcPct val="90000"/>
            </a:lnSpc>
            <a:spcBef>
              <a:spcPct val="0"/>
            </a:spcBef>
            <a:spcAft>
              <a:spcPct val="15000"/>
            </a:spcAft>
            <a:buChar char="•"/>
          </a:pPr>
          <a:r>
            <a:rPr lang="en-US" sz="2400" kern="1200" dirty="0"/>
            <a:t>Educators self-assess their fidelity of teaching expectations</a:t>
          </a:r>
        </a:p>
        <a:p>
          <a:pPr marL="228600" lvl="1" indent="-228600" algn="l" defTabSz="1066800">
            <a:lnSpc>
              <a:spcPct val="90000"/>
            </a:lnSpc>
            <a:spcBef>
              <a:spcPct val="0"/>
            </a:spcBef>
            <a:spcAft>
              <a:spcPct val="15000"/>
            </a:spcAft>
            <a:buChar char="•"/>
          </a:pPr>
          <a:r>
            <a:rPr lang="en-US" sz="2400" kern="1200" dirty="0"/>
            <a:t>Ask students if they were taught classroom expectations</a:t>
          </a:r>
        </a:p>
      </dsp:txBody>
      <dsp:txXfrm>
        <a:off x="3846303" y="3275695"/>
        <a:ext cx="3494504" cy="1296461"/>
      </dsp:txXfrm>
    </dsp:sp>
    <dsp:sp modelId="{ADACC934-C59E-A549-8EC9-7574FBC0E072}">
      <dsp:nvSpPr>
        <dsp:cNvPr id="0" name=""/>
        <dsp:cNvSpPr/>
      </dsp:nvSpPr>
      <dsp:spPr>
        <a:xfrm>
          <a:off x="8443069" y="1294713"/>
          <a:ext cx="1989176" cy="1554251"/>
        </a:xfrm>
        <a:prstGeom prst="round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841B5-A547-9140-8A8F-5CDA755BA921}">
      <dsp:nvSpPr>
        <dsp:cNvPr id="0" name=""/>
        <dsp:cNvSpPr/>
      </dsp:nvSpPr>
      <dsp:spPr>
        <a:xfrm>
          <a:off x="7690405" y="3275695"/>
          <a:ext cx="3494504" cy="1296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l" defTabSz="1244600">
            <a:lnSpc>
              <a:spcPct val="90000"/>
            </a:lnSpc>
            <a:spcBef>
              <a:spcPct val="0"/>
            </a:spcBef>
            <a:spcAft>
              <a:spcPct val="35000"/>
            </a:spcAft>
            <a:buNone/>
          </a:pPr>
          <a:r>
            <a:rPr lang="en-US" sz="2800" b="1" kern="1200" dirty="0"/>
            <a:t>Team Reps </a:t>
          </a:r>
        </a:p>
        <a:p>
          <a:pPr marL="228600" lvl="1" indent="-228600" algn="l" defTabSz="1066800">
            <a:lnSpc>
              <a:spcPct val="90000"/>
            </a:lnSpc>
            <a:spcBef>
              <a:spcPct val="0"/>
            </a:spcBef>
            <a:spcAft>
              <a:spcPct val="15000"/>
            </a:spcAft>
            <a:buChar char="•"/>
          </a:pPr>
          <a:r>
            <a:rPr lang="en-US" sz="2400" kern="1200" dirty="0"/>
            <a:t>Team reps meet with their group and gather self-reported information</a:t>
          </a:r>
        </a:p>
      </dsp:txBody>
      <dsp:txXfrm>
        <a:off x="7690405" y="3275695"/>
        <a:ext cx="3494504" cy="129646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655269" y="0"/>
          <a:ext cx="9131195"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buNone/>
          </a:pPr>
          <a:r>
            <a:rPr lang="en-US" sz="2800" b="1" kern="1200" dirty="0">
              <a:solidFill>
                <a:schemeClr val="accent4">
                  <a:lumMod val="50000"/>
                </a:schemeClr>
              </a:solidFill>
            </a:rPr>
            <a:t>Framework</a:t>
          </a:r>
          <a:r>
            <a:rPr lang="en-US" sz="2800" b="1" kern="1200" dirty="0">
              <a:solidFill>
                <a:srgbClr val="FF0000"/>
              </a:solidFill>
            </a:rPr>
            <a:t> </a:t>
          </a:r>
          <a:r>
            <a:rPr lang="en-US" sz="2800" kern="1200" dirty="0">
              <a:solidFill>
                <a:srgbClr val="000000"/>
              </a:solidFill>
            </a:rPr>
            <a:t>for enhancing adoption &amp; implementation of </a:t>
          </a:r>
          <a:endParaRPr lang="en-US" sz="2800" kern="1200" dirty="0"/>
        </a:p>
      </dsp:txBody>
      <dsp:txXfrm>
        <a:off x="-621605" y="33664"/>
        <a:ext cx="7518221" cy="1082053"/>
      </dsp:txXfrm>
    </dsp:sp>
    <dsp:sp modelId="{8886F3EF-E445-5C47-9381-9D335534965F}">
      <dsp:nvSpPr>
        <dsp:cNvPr id="0" name=""/>
        <dsp:cNvSpPr/>
      </dsp:nvSpPr>
      <dsp:spPr>
        <a:xfrm>
          <a:off x="290616" y="135836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406400" lvl="0" indent="0" algn="l" defTabSz="1244600" rtl="0">
            <a:lnSpc>
              <a:spcPct val="90000"/>
            </a:lnSpc>
            <a:spcBef>
              <a:spcPct val="0"/>
            </a:spcBef>
            <a:spcAft>
              <a:spcPct val="35000"/>
            </a:spcAft>
            <a:buNone/>
          </a:pPr>
          <a:r>
            <a:rPr lang="en-US" sz="2800" b="1" kern="1200" dirty="0">
              <a:solidFill>
                <a:schemeClr val="accent4">
                  <a:lumMod val="50000"/>
                </a:schemeClr>
              </a:solidFill>
            </a:rPr>
            <a:t>Continuum </a:t>
          </a:r>
          <a:r>
            <a:rPr lang="en-US" sz="2800" kern="1200" dirty="0">
              <a:solidFill>
                <a:schemeClr val="accent4">
                  <a:lumMod val="50000"/>
                </a:schemeClr>
              </a:solidFill>
            </a:rPr>
            <a:t>of evidence-based interventions </a:t>
          </a:r>
          <a:r>
            <a:rPr lang="en-US" sz="2800" kern="1200" dirty="0">
              <a:solidFill>
                <a:srgbClr val="000000"/>
              </a:solidFill>
            </a:rPr>
            <a:t>to achieve</a:t>
          </a:r>
        </a:p>
      </dsp:txBody>
      <dsp:txXfrm>
        <a:off x="324280" y="1392024"/>
        <a:ext cx="6871341" cy="1082053"/>
      </dsp:txXfrm>
    </dsp:sp>
    <dsp:sp modelId="{74ED606C-C0C8-A947-9EBE-15E51DC1E588}">
      <dsp:nvSpPr>
        <dsp:cNvPr id="0" name=""/>
        <dsp:cNvSpPr/>
      </dsp:nvSpPr>
      <dsp:spPr>
        <a:xfrm>
          <a:off x="909626" y="271672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338138" lvl="0" indent="0" algn="l" defTabSz="1244600" rtl="0">
            <a:lnSpc>
              <a:spcPct val="90000"/>
            </a:lnSpc>
            <a:spcBef>
              <a:spcPct val="0"/>
            </a:spcBef>
            <a:spcAft>
              <a:spcPct val="35000"/>
            </a:spcAft>
            <a:buNone/>
          </a:pPr>
          <a:r>
            <a:rPr lang="en-US" sz="2800" kern="1200" dirty="0">
              <a:solidFill>
                <a:schemeClr val="tx1"/>
              </a:solidFill>
            </a:rPr>
            <a:t>Academically &amp; behaviorally </a:t>
          </a:r>
          <a:r>
            <a:rPr lang="en-US" sz="2800" kern="1200" dirty="0">
              <a:solidFill>
                <a:srgbClr val="000000"/>
              </a:solidFill>
            </a:rPr>
            <a:t>important </a:t>
          </a:r>
          <a:r>
            <a:rPr lang="en-US" sz="2800" b="1" kern="1200" dirty="0">
              <a:solidFill>
                <a:schemeClr val="accent4">
                  <a:lumMod val="50000"/>
                </a:schemeClr>
              </a:solidFill>
            </a:rPr>
            <a:t>outcomes</a:t>
          </a:r>
          <a:r>
            <a:rPr lang="en-US" sz="2800" b="1" kern="1200" dirty="0">
              <a:solidFill>
                <a:srgbClr val="FF0000"/>
              </a:solidFill>
            </a:rPr>
            <a:t> </a:t>
          </a:r>
          <a:r>
            <a:rPr lang="en-US" sz="2800" kern="1200" dirty="0">
              <a:solidFill>
                <a:srgbClr val="000000"/>
              </a:solidFill>
            </a:rPr>
            <a:t>for</a:t>
          </a:r>
        </a:p>
      </dsp:txBody>
      <dsp:txXfrm>
        <a:off x="943290" y="2750384"/>
        <a:ext cx="6881961" cy="1082053"/>
      </dsp:txXfrm>
    </dsp:sp>
    <dsp:sp modelId="{B6563712-0049-F640-9BE3-E7D7073F0DEF}">
      <dsp:nvSpPr>
        <dsp:cNvPr id="0" name=""/>
        <dsp:cNvSpPr/>
      </dsp:nvSpPr>
      <dsp:spPr>
        <a:xfrm>
          <a:off x="1538016" y="4075081"/>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chemeClr val="accent4">
                  <a:lumMod val="50000"/>
                </a:schemeClr>
              </a:solidFill>
            </a:rPr>
            <a:t>All</a:t>
          </a:r>
          <a:r>
            <a:rPr lang="en-US" sz="3200" b="1" kern="1200" dirty="0">
              <a:solidFill>
                <a:srgbClr val="FF0000"/>
              </a:solidFill>
            </a:rPr>
            <a:t> </a:t>
          </a:r>
          <a:r>
            <a:rPr lang="en-US" sz="3200" kern="1200" dirty="0">
              <a:solidFill>
                <a:srgbClr val="000000"/>
              </a:solidFill>
            </a:rPr>
            <a:t>students</a:t>
          </a:r>
        </a:p>
      </dsp:txBody>
      <dsp:txXfrm>
        <a:off x="1571680" y="4108745"/>
        <a:ext cx="6871341" cy="1082053"/>
      </dsp:txXfrm>
    </dsp:sp>
    <dsp:sp modelId="{B67506BE-73E4-734E-8D51-BD77E39EEEEA}">
      <dsp:nvSpPr>
        <dsp:cNvPr id="0" name=""/>
        <dsp:cNvSpPr/>
      </dsp:nvSpPr>
      <dsp:spPr>
        <a:xfrm>
          <a:off x="6914809" y="88032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82906" y="880322"/>
        <a:ext cx="410904" cy="562191"/>
      </dsp:txXfrm>
    </dsp:sp>
    <dsp:sp modelId="{9F938532-7CB5-2743-95AD-42F853C4B5CC}">
      <dsp:nvSpPr>
        <dsp:cNvPr id="0" name=""/>
        <dsp:cNvSpPr/>
      </dsp:nvSpPr>
      <dsp:spPr>
        <a:xfrm>
          <a:off x="7543199" y="223868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11296" y="2238682"/>
        <a:ext cx="410904" cy="562191"/>
      </dsp:txXfrm>
    </dsp:sp>
    <dsp:sp modelId="{F5B1A8A2-6EE7-194C-A2B2-8955DFBB9D99}">
      <dsp:nvSpPr>
        <dsp:cNvPr id="0" name=""/>
        <dsp:cNvSpPr/>
      </dsp:nvSpPr>
      <dsp:spPr>
        <a:xfrm>
          <a:off x="8162210" y="3597042"/>
          <a:ext cx="747098" cy="747098"/>
        </a:xfrm>
        <a:prstGeom prst="downArrow">
          <a:avLst>
            <a:gd name="adj1" fmla="val 55000"/>
            <a:gd name="adj2" fmla="val 45000"/>
          </a:avLst>
        </a:prstGeom>
        <a:solidFill>
          <a:schemeClr val="accent5"/>
        </a:solidFill>
        <a:ln w="2857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30307" y="3597042"/>
        <a:ext cx="410904" cy="562191"/>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C558-3C43-D846-BF30-86A4B2D59A0F}">
      <dsp:nvSpPr>
        <dsp:cNvPr id="0" name=""/>
        <dsp:cNvSpPr/>
      </dsp:nvSpPr>
      <dsp:spPr>
        <a:xfrm>
          <a:off x="2771225" y="209887"/>
          <a:ext cx="8384492" cy="4691894"/>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6E8549-695A-964F-8039-6DB50740F735}">
      <dsp:nvSpPr>
        <dsp:cNvPr id="0" name=""/>
        <dsp:cNvSpPr/>
      </dsp:nvSpPr>
      <dsp:spPr>
        <a:xfrm>
          <a:off x="7060367" y="1341919"/>
          <a:ext cx="914" cy="2907492"/>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7C2FD8-4CDD-F24E-8F95-B78FF8DF55FF}">
      <dsp:nvSpPr>
        <dsp:cNvPr id="0" name=""/>
        <dsp:cNvSpPr/>
      </dsp:nvSpPr>
      <dsp:spPr>
        <a:xfrm>
          <a:off x="3180206" y="320401"/>
          <a:ext cx="3734175" cy="31311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Student Achievement </a:t>
          </a:r>
          <a:r>
            <a:rPr lang="en-US" sz="1800" b="0" i="0" kern="1200" dirty="0"/>
            <a:t>(Fan &amp; Chen, 2001)</a:t>
          </a: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Attendance </a:t>
          </a:r>
          <a:r>
            <a:rPr lang="en-US" sz="1800" b="0" i="0" kern="1200" dirty="0"/>
            <a:t>(Simon, 2001)</a:t>
          </a: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Social-emotional-behavioral Outcomes </a:t>
          </a:r>
          <a:r>
            <a:rPr lang="en-US" sz="1800" b="0" i="0" kern="1200" dirty="0"/>
            <a:t>(</a:t>
          </a:r>
          <a:r>
            <a:rPr lang="en-US" sz="1800" b="0" i="0" kern="1200" dirty="0" err="1"/>
            <a:t>Fantuzzo</a:t>
          </a:r>
          <a:r>
            <a:rPr lang="en-US" sz="1800" b="0" i="0" kern="1200" dirty="0"/>
            <a:t> et al., 2004; </a:t>
          </a:r>
          <a:r>
            <a:rPr lang="en-US" sz="1800" b="0" i="0" kern="1200" dirty="0" err="1"/>
            <a:t>Garbacz</a:t>
          </a:r>
          <a:r>
            <a:rPr lang="en-US" sz="1800" b="0" i="0" kern="1200" dirty="0"/>
            <a:t> &amp; McIntyre, 2016)</a:t>
          </a: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Peer Group Affiliations</a:t>
          </a:r>
          <a:r>
            <a:rPr lang="en-US" sz="2000" b="0" i="0" kern="1200" dirty="0"/>
            <a:t> </a:t>
          </a:r>
          <a:r>
            <a:rPr lang="en-US" sz="1800" b="0" i="0" kern="1200" dirty="0"/>
            <a:t>(</a:t>
          </a:r>
          <a:r>
            <a:rPr lang="en-US" sz="1800" b="0" i="0" kern="1200" dirty="0" err="1"/>
            <a:t>Garbacz</a:t>
          </a:r>
          <a:r>
            <a:rPr lang="en-US" sz="1800" b="0" i="0" kern="1200" dirty="0"/>
            <a:t> et al., 2018)</a:t>
          </a:r>
          <a:endParaRPr lang="en-US" sz="1800" kern="1200" dirty="0"/>
        </a:p>
      </dsp:txBody>
      <dsp:txXfrm>
        <a:off x="3180206" y="320401"/>
        <a:ext cx="3734175" cy="3131145"/>
      </dsp:txXfrm>
    </dsp:sp>
    <dsp:sp modelId="{92853869-526F-D745-B043-C0034F88A04D}">
      <dsp:nvSpPr>
        <dsp:cNvPr id="0" name=""/>
        <dsp:cNvSpPr/>
      </dsp:nvSpPr>
      <dsp:spPr>
        <a:xfrm>
          <a:off x="7306667" y="1496600"/>
          <a:ext cx="3504283" cy="15964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School drop-out </a:t>
          </a:r>
          <a:r>
            <a:rPr lang="en-US" sz="1800" b="0" i="0" kern="1200" dirty="0"/>
            <a:t>(Barnard, 2004)</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kern="1200" dirty="0"/>
            <a:t>Behavior Problems </a:t>
          </a:r>
          <a:r>
            <a:rPr lang="en-US" sz="1800" kern="1200" dirty="0"/>
            <a:t>(</a:t>
          </a:r>
          <a:r>
            <a:rPr lang="en-US" sz="1800" kern="1200" dirty="0" err="1"/>
            <a:t>Garbacz</a:t>
          </a:r>
          <a:r>
            <a:rPr lang="en-US" sz="1800" kern="1200" dirty="0"/>
            <a:t> et al., 2020)</a:t>
          </a:r>
        </a:p>
      </dsp:txBody>
      <dsp:txXfrm>
        <a:off x="7306667" y="1496600"/>
        <a:ext cx="3504283" cy="1596477"/>
      </dsp:txXfrm>
    </dsp:sp>
    <dsp:sp modelId="{09993139-E996-2B41-BC6B-60BD08323F14}">
      <dsp:nvSpPr>
        <dsp:cNvPr id="0" name=""/>
        <dsp:cNvSpPr/>
      </dsp:nvSpPr>
      <dsp:spPr>
        <a:xfrm rot="16200000">
          <a:off x="-220175" y="1441026"/>
          <a:ext cx="4025759" cy="1143706"/>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dirty="0">
              <a:solidFill>
                <a:schemeClr val="accent1"/>
              </a:solidFill>
            </a:rPr>
            <a:t>xxx</a:t>
          </a:r>
        </a:p>
      </dsp:txBody>
      <dsp:txXfrm>
        <a:off x="-47322" y="1900779"/>
        <a:ext cx="3680052" cy="569908"/>
      </dsp:txXfrm>
    </dsp:sp>
    <dsp:sp modelId="{FD6A5F05-7412-4D4E-9AD1-F0E8BEFE379D}">
      <dsp:nvSpPr>
        <dsp:cNvPr id="0" name=""/>
        <dsp:cNvSpPr/>
      </dsp:nvSpPr>
      <dsp:spPr>
        <a:xfrm rot="5400000">
          <a:off x="10024820" y="2901687"/>
          <a:ext cx="4025759" cy="1143706"/>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b="0" i="0" kern="1200" dirty="0">
              <a:solidFill>
                <a:schemeClr val="accent1"/>
              </a:solidFill>
            </a:rPr>
            <a:t>xxx</a:t>
          </a:r>
          <a:endParaRPr lang="en-US" sz="2600" kern="1200" dirty="0">
            <a:solidFill>
              <a:schemeClr val="accent1"/>
            </a:solidFill>
          </a:endParaRPr>
        </a:p>
      </dsp:txBody>
      <dsp:txXfrm>
        <a:off x="10197674" y="3015733"/>
        <a:ext cx="3680052" cy="56990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7C558-3C43-D846-BF30-86A4B2D59A0F}">
      <dsp:nvSpPr>
        <dsp:cNvPr id="0" name=""/>
        <dsp:cNvSpPr/>
      </dsp:nvSpPr>
      <dsp:spPr>
        <a:xfrm>
          <a:off x="3636907" y="9669"/>
          <a:ext cx="6741886" cy="4968462"/>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7C2FD8-4CDD-F24E-8F95-B78FF8DF55FF}">
      <dsp:nvSpPr>
        <dsp:cNvPr id="0" name=""/>
        <dsp:cNvSpPr/>
      </dsp:nvSpPr>
      <dsp:spPr>
        <a:xfrm>
          <a:off x="3910168" y="644128"/>
          <a:ext cx="6324311" cy="33199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Parent efficacy and competence </a:t>
          </a:r>
          <a:r>
            <a:rPr lang="en-US" sz="1800" b="0" i="0" kern="1200" dirty="0"/>
            <a:t>(</a:t>
          </a:r>
          <a:r>
            <a:rPr lang="en-US" sz="1800" b="0" i="0" kern="1200" dirty="0" err="1"/>
            <a:t>Semke</a:t>
          </a:r>
          <a:r>
            <a:rPr lang="en-US" sz="1800" b="0" i="0" kern="1200" dirty="0"/>
            <a:t> et al., 2010; Sheridan et al., 2012)</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Parent trust of teachers </a:t>
          </a:r>
          <a:r>
            <a:rPr lang="en-US" sz="1800" b="0" i="0" kern="1200" dirty="0"/>
            <a:t>(Santiago et al., 2016)</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Teacher job satisfaction </a:t>
          </a:r>
          <a:r>
            <a:rPr lang="en-US" sz="1800" b="0" i="0" kern="1200" dirty="0"/>
            <a:t>(Christenson, 1995)</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2800" b="0" i="0" kern="1200" dirty="0"/>
            <a:t>Parent-teacher relationship </a:t>
          </a:r>
          <a:r>
            <a:rPr lang="en-US" sz="1800" b="0" i="0" kern="1200" dirty="0"/>
            <a:t>(Sheridan et al., 2017)</a:t>
          </a:r>
          <a:endParaRPr lang="en-US" sz="1800" kern="1200" dirty="0"/>
        </a:p>
      </dsp:txBody>
      <dsp:txXfrm>
        <a:off x="3910168" y="644128"/>
        <a:ext cx="6324311" cy="3319929"/>
      </dsp:txXfrm>
    </dsp:sp>
    <dsp:sp modelId="{09993139-E996-2B41-BC6B-60BD08323F14}">
      <dsp:nvSpPr>
        <dsp:cNvPr id="0" name=""/>
        <dsp:cNvSpPr/>
      </dsp:nvSpPr>
      <dsp:spPr>
        <a:xfrm rot="16200000">
          <a:off x="610234" y="1680323"/>
          <a:ext cx="4329025" cy="1154250"/>
        </a:xfrm>
        <a:prstGeom prst="rightArrow">
          <a:avLst>
            <a:gd name="adj1" fmla="val 49830"/>
            <a:gd name="adj2" fmla="val 60660"/>
          </a:avLst>
        </a:prstGeom>
        <a:solidFill>
          <a:schemeClr val="accent1"/>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600" kern="1200" dirty="0">
              <a:solidFill>
                <a:schemeClr val="accent1"/>
              </a:solidFill>
            </a:rPr>
            <a:t>xxx</a:t>
          </a:r>
        </a:p>
      </dsp:txBody>
      <dsp:txXfrm>
        <a:off x="784681" y="2144314"/>
        <a:ext cx="3980131" cy="57516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EF586-D438-9F41-84C5-B24AF7D7D954}">
      <dsp:nvSpPr>
        <dsp:cNvPr id="0" name=""/>
        <dsp:cNvSpPr/>
      </dsp:nvSpPr>
      <dsp:spPr>
        <a:xfrm>
          <a:off x="4582" y="647219"/>
          <a:ext cx="2755650" cy="110226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i="0" kern="1200" dirty="0"/>
            <a:t>Positive Relationships</a:t>
          </a:r>
          <a:endParaRPr lang="en-US" sz="2600" b="1" kern="1200" dirty="0"/>
        </a:p>
      </dsp:txBody>
      <dsp:txXfrm>
        <a:off x="4582" y="647219"/>
        <a:ext cx="2755650" cy="1102260"/>
      </dsp:txXfrm>
    </dsp:sp>
    <dsp:sp modelId="{2BD36466-CDD0-1840-A1EA-0769324E5C64}">
      <dsp:nvSpPr>
        <dsp:cNvPr id="0" name=""/>
        <dsp:cNvSpPr/>
      </dsp:nvSpPr>
      <dsp:spPr>
        <a:xfrm>
          <a:off x="4582" y="1749480"/>
          <a:ext cx="2755650" cy="3746924"/>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Recognize family needs </a:t>
          </a:r>
        </a:p>
        <a:p>
          <a:pPr marL="228600" lvl="1" indent="-228600" algn="l" defTabSz="889000">
            <a:lnSpc>
              <a:spcPct val="90000"/>
            </a:lnSpc>
            <a:spcBef>
              <a:spcPct val="0"/>
            </a:spcBef>
            <a:spcAft>
              <a:spcPct val="15000"/>
            </a:spcAft>
            <a:buClr>
              <a:schemeClr val="accent5"/>
            </a:buClr>
            <a:buChar char="•"/>
          </a:pPr>
          <a:r>
            <a:rPr lang="en-US" sz="2000" kern="1200" dirty="0"/>
            <a:t>Value cultural differences</a:t>
          </a:r>
        </a:p>
        <a:p>
          <a:pPr marL="228600" lvl="1" indent="-228600" algn="l" defTabSz="889000">
            <a:lnSpc>
              <a:spcPct val="90000"/>
            </a:lnSpc>
            <a:spcBef>
              <a:spcPct val="0"/>
            </a:spcBef>
            <a:spcAft>
              <a:spcPct val="15000"/>
            </a:spcAft>
            <a:buClr>
              <a:schemeClr val="accent5"/>
            </a:buClr>
            <a:buChar char="•"/>
          </a:pPr>
          <a:r>
            <a:rPr lang="en-US" sz="2000" kern="1200" dirty="0"/>
            <a:t>Collect data on perceptions of home-school relationships</a:t>
          </a:r>
        </a:p>
      </dsp:txBody>
      <dsp:txXfrm>
        <a:off x="4582" y="1749480"/>
        <a:ext cx="2755650" cy="3746924"/>
      </dsp:txXfrm>
    </dsp:sp>
    <dsp:sp modelId="{AD15DF2D-A311-8B43-9A60-EFE0E5CEAB64}">
      <dsp:nvSpPr>
        <dsp:cNvPr id="0" name=""/>
        <dsp:cNvSpPr/>
      </dsp:nvSpPr>
      <dsp:spPr>
        <a:xfrm>
          <a:off x="3146024" y="647219"/>
          <a:ext cx="2755650" cy="11022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Two-Way Communication</a:t>
          </a:r>
        </a:p>
      </dsp:txBody>
      <dsp:txXfrm>
        <a:off x="3146024" y="647219"/>
        <a:ext cx="2755650" cy="1102260"/>
      </dsp:txXfrm>
    </dsp:sp>
    <dsp:sp modelId="{AD564C5D-B80A-B841-A64F-7F2490EC58C2}">
      <dsp:nvSpPr>
        <dsp:cNvPr id="0" name=""/>
        <dsp:cNvSpPr/>
      </dsp:nvSpPr>
      <dsp:spPr>
        <a:xfrm>
          <a:off x="3146024" y="1749480"/>
          <a:ext cx="2755650" cy="3746924"/>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Engage in meaningful, two-way communication</a:t>
          </a:r>
        </a:p>
        <a:p>
          <a:pPr marL="228600" lvl="1" indent="-228600" algn="l" defTabSz="889000">
            <a:lnSpc>
              <a:spcPct val="90000"/>
            </a:lnSpc>
            <a:spcBef>
              <a:spcPct val="0"/>
            </a:spcBef>
            <a:spcAft>
              <a:spcPct val="15000"/>
            </a:spcAft>
            <a:buClr>
              <a:schemeClr val="accent5"/>
            </a:buClr>
            <a:buChar char="•"/>
          </a:pPr>
          <a:r>
            <a:rPr lang="en-US" sz="2000" kern="1200" dirty="0"/>
            <a:t>Provide multiple avenues for families receive and provide information</a:t>
          </a:r>
        </a:p>
      </dsp:txBody>
      <dsp:txXfrm>
        <a:off x="3146024" y="1749480"/>
        <a:ext cx="2755650" cy="3746924"/>
      </dsp:txXfrm>
    </dsp:sp>
    <dsp:sp modelId="{6F333FB5-527E-404E-9927-DF44E1BB7766}">
      <dsp:nvSpPr>
        <dsp:cNvPr id="0" name=""/>
        <dsp:cNvSpPr/>
      </dsp:nvSpPr>
      <dsp:spPr>
        <a:xfrm>
          <a:off x="6287466" y="647219"/>
          <a:ext cx="2755650" cy="110226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Equity, Access,  Representation</a:t>
          </a:r>
        </a:p>
      </dsp:txBody>
      <dsp:txXfrm>
        <a:off x="6287466" y="647219"/>
        <a:ext cx="2755650" cy="1102260"/>
      </dsp:txXfrm>
    </dsp:sp>
    <dsp:sp modelId="{F67759A5-B797-5C4E-97CA-978F5BD217DA}">
      <dsp:nvSpPr>
        <dsp:cNvPr id="0" name=""/>
        <dsp:cNvSpPr/>
      </dsp:nvSpPr>
      <dsp:spPr>
        <a:xfrm>
          <a:off x="6287466" y="1749480"/>
          <a:ext cx="2755650" cy="3746924"/>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baseline="0" dirty="0"/>
            <a:t>Intentionally obtain diverse and proportional input</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Empower families with knowledge and skills to effectively support student learning</a:t>
          </a:r>
        </a:p>
        <a:p>
          <a:pPr marL="228600" lvl="1" indent="-228600" algn="l" defTabSz="889000">
            <a:lnSpc>
              <a:spcPct val="90000"/>
            </a:lnSpc>
            <a:spcBef>
              <a:spcPct val="0"/>
            </a:spcBef>
            <a:spcAft>
              <a:spcPct val="15000"/>
            </a:spcAft>
            <a:buClr>
              <a:schemeClr val="accent5"/>
            </a:buClr>
            <a:buChar char="•"/>
          </a:pPr>
          <a:r>
            <a:rPr lang="en-US" sz="2000" kern="1200" dirty="0"/>
            <a:t>Cultivate social connections and networks among families </a:t>
          </a:r>
        </a:p>
      </dsp:txBody>
      <dsp:txXfrm>
        <a:off x="6287466" y="1749480"/>
        <a:ext cx="2755650" cy="3746924"/>
      </dsp:txXfrm>
    </dsp:sp>
    <dsp:sp modelId="{184A7A02-3ED4-B94D-9138-9252449AB2B9}">
      <dsp:nvSpPr>
        <dsp:cNvPr id="0" name=""/>
        <dsp:cNvSpPr/>
      </dsp:nvSpPr>
      <dsp:spPr>
        <a:xfrm>
          <a:off x="9428908" y="647219"/>
          <a:ext cx="2755650" cy="110226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Meaningful Decision-Making</a:t>
          </a:r>
        </a:p>
      </dsp:txBody>
      <dsp:txXfrm>
        <a:off x="9428908" y="647219"/>
        <a:ext cx="2755650" cy="1102260"/>
      </dsp:txXfrm>
    </dsp:sp>
    <dsp:sp modelId="{197F6FAF-BA52-BB4E-8F32-A0ED96C977B7}">
      <dsp:nvSpPr>
        <dsp:cNvPr id="0" name=""/>
        <dsp:cNvSpPr/>
      </dsp:nvSpPr>
      <dsp:spPr>
        <a:xfrm>
          <a:off x="9428908" y="1749480"/>
          <a:ext cx="2755650" cy="3746924"/>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Provide</a:t>
          </a:r>
          <a:r>
            <a:rPr lang="en-US" sz="2000" kern="1200" baseline="0" dirty="0"/>
            <a:t> diverse range of opportunities for families to make shared decisions about PBIS systems and practices</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Effectively engage families in advanced student behavior supports</a:t>
          </a:r>
        </a:p>
      </dsp:txBody>
      <dsp:txXfrm>
        <a:off x="9428908" y="1749480"/>
        <a:ext cx="2755650" cy="374692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Enhance Tier 1 and Consider Tiers 2 and 3</a:t>
          </a:r>
        </a:p>
      </dsp:txBody>
      <dsp:txXfrm>
        <a:off x="9139403" y="4922515"/>
        <a:ext cx="2430249" cy="640119"/>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4456159"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dirty="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Culture</a:t>
          </a:r>
          <a:r>
            <a:rPr lang="en-US" sz="2000" b="0" kern="1200" baseline="0" dirty="0"/>
            <a:t> of Wellness</a:t>
          </a:r>
        </a:p>
      </dsp:txBody>
      <dsp:txXfrm>
        <a:off x="4940309" y="2592796"/>
        <a:ext cx="2652133" cy="977545"/>
      </dsp:txXfrm>
    </dsp:sp>
    <dsp:sp modelId="{A03AE5AA-A9F3-5949-BA96-8042E03424A2}">
      <dsp:nvSpPr>
        <dsp:cNvPr id="0" name=""/>
        <dsp:cNvSpPr/>
      </dsp:nvSpPr>
      <dsp:spPr>
        <a:xfrm>
          <a:off x="4940309"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Systems</a:t>
          </a:r>
        </a:p>
      </dsp:txBody>
      <dsp:txXfrm>
        <a:off x="4940309" y="3953592"/>
        <a:ext cx="2652133" cy="977545"/>
      </dsp:txXfrm>
    </dsp:sp>
    <dsp:sp modelId="{DC852A30-5A7F-DB49-91B6-139E8AAEFA37}">
      <dsp:nvSpPr>
        <dsp:cNvPr id="0" name=""/>
        <dsp:cNvSpPr/>
      </dsp:nvSpPr>
      <dsp:spPr>
        <a:xfrm>
          <a:off x="4940309"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Equity Review</a:t>
          </a:r>
        </a:p>
      </dsp:txBody>
      <dsp:txXfrm>
        <a:off x="4940309" y="5314389"/>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0" kern="1200" baseline="0"/>
            <a:t>Crisis and Emergency Response Planning </a:t>
          </a:r>
          <a:endParaRPr lang="en-US" sz="2000" b="0" kern="1200" dirty="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Evaluation </a:t>
          </a:r>
        </a:p>
      </dsp:txBody>
      <dsp:txXfrm>
        <a:off x="8551227" y="5314389"/>
        <a:ext cx="2652133" cy="9775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dsp:txBody>
      <dsp:txXfrm>
        <a:off x="0" y="0"/>
        <a:ext cx="5852729" cy="51813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latin typeface="Poppins Medium" panose="020B0604020202020204" charset="0"/>
            <a:cs typeface="Poppins Medium" panose="020B0604020202020204" charset="0"/>
          </a:endParaRP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latin typeface="Poppins Medium" panose="020B0604020202020204" charset="0"/>
            <a:cs typeface="Poppins Medium" panose="020B0604020202020204" charset="0"/>
          </a:endParaRP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bg1"/>
            </a:solidFill>
            <a:latin typeface="Poppins Medium" panose="020B0604020202020204" charset="0"/>
            <a:cs typeface="Poppins Medium" panose="020B0604020202020204" charset="0"/>
          </a:endParaRPr>
        </a:p>
      </dsp:txBody>
      <dsp:txXfrm>
        <a:off x="1301335" y="2680475"/>
        <a:ext cx="1778748" cy="16305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Data</a:t>
          </a:r>
        </a:p>
      </dsp:txBody>
      <dsp:txXfrm>
        <a:off x="4068277" y="2680475"/>
        <a:ext cx="1778748" cy="1630519"/>
      </dsp:txXfrm>
    </dsp:sp>
    <dsp:sp modelId="{865E3B53-7EE5-504E-9DA9-7508BED8BB1E}">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uconn.co1.qualtrics.com/jfe/form/SV_4U9QPw9ASvLr83z"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6394535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4235793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9244217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0700651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0682210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8813196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6756171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Explicit Instruction Modules: https://</a:t>
            </a:r>
            <a:r>
              <a:rPr lang="en-US" dirty="0" err="1"/>
              <a:t>intensiveintervention.org</a:t>
            </a:r>
            <a:r>
              <a:rPr lang="en-US" dirty="0"/>
              <a:t>/intensive-intervention-features-explicit-instruction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Anita Archer on Explicit Instruction: </a:t>
            </a:r>
            <a:r>
              <a:rPr kumimoji="0" lang="en-US" sz="1200" b="0" i="0" u="none" strike="noStrike" kern="1200" cap="none" spc="0" normalizeH="0" baseline="0" noProof="0" dirty="0">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rPr>
              <a:t>https://</a:t>
            </a:r>
            <a:r>
              <a:rPr kumimoji="0" lang="en-US" sz="1200" b="0" i="0" u="none" strike="noStrike" kern="1200" cap="none" spc="0" normalizeH="0" baseline="0" noProof="0" dirty="0" err="1">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rPr>
              <a:t>www.youtube.com</a:t>
            </a:r>
            <a:r>
              <a:rPr kumimoji="0" lang="en-US" sz="1200" b="0" i="0" u="none" strike="noStrike" kern="1200" cap="none" spc="0" normalizeH="0" baseline="0" noProof="0" dirty="0">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rPr>
              <a:t>/</a:t>
            </a:r>
            <a:r>
              <a:rPr kumimoji="0" lang="en-US" sz="1200" b="0" i="0" u="none" strike="noStrike" kern="1200" cap="none" spc="0" normalizeH="0" baseline="0" noProof="0" dirty="0" err="1">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rPr>
              <a:t>watch?v</a:t>
            </a:r>
            <a:r>
              <a:rPr kumimoji="0" lang="en-US" sz="1200" b="0" i="0" u="none" strike="noStrike" kern="1200" cap="none" spc="0" normalizeH="0" baseline="0" noProof="0" dirty="0">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rPr>
              <a:t>=l0I02o_YLnM&amp;feature=</a:t>
            </a:r>
            <a:r>
              <a:rPr kumimoji="0" lang="en-US" sz="1200" b="0" i="0" u="none" strike="noStrike" kern="1200" cap="none" spc="0" normalizeH="0" baseline="0" noProof="0" dirty="0" err="1">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rPr>
              <a:t>youtu.be</a:t>
            </a:r>
            <a:endParaRPr kumimoji="0" lang="en-US" sz="1200" b="0" i="0" u="none" strike="noStrike" kern="1200" cap="none" spc="0" normalizeH="0" baseline="0" noProof="0" dirty="0">
              <a:ln>
                <a:noFill/>
              </a:ln>
              <a:solidFill>
                <a:srgbClr val="00ACC2">
                  <a:lumMod val="50000"/>
                </a:srgbClr>
              </a:solidFill>
              <a:effectLst/>
              <a:uLnTx/>
              <a:uFillTx/>
              <a:latin typeface="Calibri" panose="020F0502020204030204" pitchFamily="34" charset="0"/>
              <a:ea typeface="ＭＳ Ｐゴシック" pitchFamily="-107"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Examples of Engaging Instruction to Increase Equity in Instruction: https://</a:t>
            </a:r>
            <a:r>
              <a:rPr kumimoji="0" lang="en-US" sz="1200" b="0"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www.pbis.org</a:t>
            </a:r>
            <a:r>
              <a:rPr kumimoji="0" lang="en-US" sz="1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/resource/examples-of-engaging-instruction-to-increase-equity-in-education</a:t>
            </a: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114</a:t>
            </a:fld>
            <a:endParaRPr lang="en-US"/>
          </a:p>
        </p:txBody>
      </p:sp>
    </p:spTree>
    <p:extLst>
      <p:ext uri="{BB962C8B-B14F-4D97-AF65-F5344CB8AC3E}">
        <p14:creationId xmlns:p14="http://schemas.microsoft.com/office/powerpoint/2010/main" val="30818374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37418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116</a:t>
            </a:fld>
            <a:endParaRPr lang="en-US"/>
          </a:p>
        </p:txBody>
      </p:sp>
    </p:spTree>
    <p:extLst>
      <p:ext uri="{BB962C8B-B14F-4D97-AF65-F5344CB8AC3E}">
        <p14:creationId xmlns:p14="http://schemas.microsoft.com/office/powerpoint/2010/main" val="42638184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0103749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9116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937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121</a:t>
            </a:fld>
            <a:endParaRPr lang="en-US"/>
          </a:p>
        </p:txBody>
      </p:sp>
    </p:spTree>
    <p:extLst>
      <p:ext uri="{BB962C8B-B14F-4D97-AF65-F5344CB8AC3E}">
        <p14:creationId xmlns:p14="http://schemas.microsoft.com/office/powerpoint/2010/main" val="32890764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4308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4557720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/resource/creating-effective-classroom-environments-plan-template</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125</a:t>
            </a:fld>
            <a:endParaRPr lang="en-US"/>
          </a:p>
        </p:txBody>
      </p:sp>
    </p:spTree>
    <p:extLst>
      <p:ext uri="{BB962C8B-B14F-4D97-AF65-F5344CB8AC3E}">
        <p14:creationId xmlns:p14="http://schemas.microsoft.com/office/powerpoint/2010/main" val="4151428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nepbis.org</a:t>
            </a:r>
            <a:r>
              <a:rPr lang="en-US" dirty="0"/>
              <a:t>/classroom-</a:t>
            </a:r>
            <a:r>
              <a:rPr lang="en-US" dirty="0" err="1"/>
              <a:t>pbis</a:t>
            </a:r>
            <a:r>
              <a:rPr lang="en-US" dirty="0"/>
              <a:t>/ </a:t>
            </a:r>
          </a:p>
        </p:txBody>
      </p:sp>
      <p:sp>
        <p:nvSpPr>
          <p:cNvPr id="4" name="Slide Number Placeholder 3"/>
          <p:cNvSpPr>
            <a:spLocks noGrp="1"/>
          </p:cNvSpPr>
          <p:nvPr>
            <p:ph type="sldNum" sz="quarter" idx="5"/>
          </p:nvPr>
        </p:nvSpPr>
        <p:spPr/>
        <p:txBody>
          <a:bodyPr/>
          <a:lstStyle/>
          <a:p>
            <a:fld id="{7A5239FB-7A1F-164F-9479-C3A68D9D7546}" type="slidenum">
              <a:rPr lang="en-US" smtClean="0"/>
              <a:t>126</a:t>
            </a:fld>
            <a:endParaRPr lang="en-US"/>
          </a:p>
        </p:txBody>
      </p:sp>
    </p:spTree>
    <p:extLst>
      <p:ext uri="{BB962C8B-B14F-4D97-AF65-F5344CB8AC3E}">
        <p14:creationId xmlns:p14="http://schemas.microsoft.com/office/powerpoint/2010/main" val="95824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854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7567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3759733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1619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6730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nepbi</a:t>
            </a:r>
            <a:r>
              <a:rPr lang="en-US" dirty="0"/>
              <a:t> </a:t>
            </a:r>
            <a:r>
              <a:rPr lang="en-US" dirty="0" err="1"/>
              <a:t>s.org</a:t>
            </a:r>
            <a:r>
              <a:rPr lang="en-US" dirty="0"/>
              <a:t>/classroom-</a:t>
            </a:r>
            <a:r>
              <a:rPr lang="en-US" dirty="0" err="1"/>
              <a:t>pbis</a:t>
            </a:r>
            <a:r>
              <a:rPr lang="en-US" dirty="0"/>
              <a:t>/implementation/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9693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041035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661209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135</a:t>
            </a:fld>
            <a:endParaRPr lang="en-US"/>
          </a:p>
        </p:txBody>
      </p:sp>
    </p:spTree>
    <p:extLst>
      <p:ext uri="{BB962C8B-B14F-4D97-AF65-F5344CB8AC3E}">
        <p14:creationId xmlns:p14="http://schemas.microsoft.com/office/powerpoint/2010/main" val="14886653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136</a:t>
            </a:fld>
            <a:endParaRPr lang="en-US"/>
          </a:p>
        </p:txBody>
      </p:sp>
    </p:spTree>
    <p:extLst>
      <p:ext uri="{BB962C8B-B14F-4D97-AF65-F5344CB8AC3E}">
        <p14:creationId xmlns:p14="http://schemas.microsoft.com/office/powerpoint/2010/main" val="100412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14</a:t>
            </a:fld>
            <a:endParaRPr lang="en-US"/>
          </a:p>
        </p:txBody>
      </p:sp>
    </p:spTree>
    <p:extLst>
      <p:ext uri="{BB962C8B-B14F-4D97-AF65-F5344CB8AC3E}">
        <p14:creationId xmlns:p14="http://schemas.microsoft.com/office/powerpoint/2010/main" val="7768905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7231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94918033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7451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463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0049923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Parents and teachers also benefit from working together. Parents’ report improvements in their efficacy for helping their children with schoolwork and their trust of teachers. </a:t>
            </a:r>
          </a:p>
          <a:p>
            <a:pPr marL="228600" indent="-228600">
              <a:buAutoNum type="arabicPeriod"/>
            </a:pPr>
            <a:endParaRPr lang="en-US" dirty="0"/>
          </a:p>
          <a:p>
            <a:pPr marL="228600" indent="-228600">
              <a:buAutoNum type="arabicPeriod"/>
            </a:pPr>
            <a:r>
              <a:rPr lang="en-US" dirty="0"/>
              <a:t>Teachers report improved job satisfaction and tend to request fewer transfers.</a:t>
            </a:r>
          </a:p>
          <a:p>
            <a:pPr marL="228600" indent="-228600">
              <a:buAutoNum type="arabicPeriod"/>
            </a:pPr>
            <a:endParaRPr lang="en-US" dirty="0"/>
          </a:p>
          <a:p>
            <a:pPr marL="228600" indent="-228600">
              <a:buAutoNum type="arabicPeriod"/>
            </a:pPr>
            <a:r>
              <a:rPr lang="en-US" dirty="0"/>
              <a:t>When parents and teachers collaborate to support children’s behavior, child behavior improves, parents and teachers report improvements in their problem-solving competences, and the relationship parents and teachers share improves.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42087735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7748615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4867935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Aligning and Integrating Family Engagement in Positive Behavioral Interventions and Supports: https://</a:t>
            </a:r>
            <a:r>
              <a:rPr lang="en-US" dirty="0" err="1"/>
              <a:t>www.pbis.org</a:t>
            </a:r>
            <a:r>
              <a:rPr lang="en-US" dirty="0"/>
              <a:t>/Common/</a:t>
            </a:r>
            <a:r>
              <a:rPr lang="en-US" dirty="0" err="1"/>
              <a:t>Cms</a:t>
            </a:r>
            <a:r>
              <a:rPr lang="en-US" dirty="0"/>
              <a:t>/files/</a:t>
            </a:r>
            <a:r>
              <a:rPr lang="en-US" dirty="0" err="1"/>
              <a:t>pbisresources</a:t>
            </a:r>
            <a:r>
              <a:rPr lang="en-US" dirty="0"/>
              <a:t>/Family%20Engagement%20in%20PBIS.pdf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403075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Take a few minutes to complete the self-assessment, identify areas of strength and need, and complete the action plan at the end of the tool to target areas of need that build on strengths</a:t>
            </a:r>
          </a:p>
          <a:p>
            <a:pPr marL="0" lvl="0" indent="0">
              <a:buNone/>
            </a:pPr>
            <a:endParaRPr lang="en-US" dirty="0"/>
          </a:p>
          <a:p>
            <a:pPr marL="0" lvl="0" indent="0">
              <a:buNone/>
            </a:pPr>
            <a:r>
              <a:rPr lang="en-US" dirty="0"/>
              <a:t>Link to assessment: </a:t>
            </a:r>
            <a:r>
              <a:rPr lang="en-US" sz="1200" b="0" i="0" u="none" strike="noStrike" kern="1200" dirty="0">
                <a:solidFill>
                  <a:schemeClr val="tx1"/>
                </a:solidFill>
                <a:effectLst/>
                <a:latin typeface="Arial" pitchFamily="-108" charset="0"/>
                <a:ea typeface="ＭＳ Ｐゴシック" pitchFamily="-65" charset="-128"/>
                <a:cs typeface="ＭＳ Ｐゴシック" pitchFamily="-65" charset="-128"/>
                <a:hlinkClick r:id="rId3"/>
              </a:rPr>
              <a:t>https://uconn.co1.qualtrics.com/jfe/form/SV_4U9QPw9ASvLr83z</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5829954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Family School Practices Survey: https://uconn.co1.qualtrics.com/</a:t>
            </a:r>
            <a:r>
              <a:rPr lang="en-US" dirty="0" err="1"/>
              <a:t>jfe</a:t>
            </a:r>
            <a:r>
              <a:rPr lang="en-US" dirty="0"/>
              <a:t>/form/SV_4U9QPw9ASvLr83z</a:t>
            </a:r>
          </a:p>
        </p:txBody>
      </p:sp>
    </p:spTree>
    <p:extLst>
      <p:ext uri="{BB962C8B-B14F-4D97-AF65-F5344CB8AC3E}">
        <p14:creationId xmlns:p14="http://schemas.microsoft.com/office/powerpoint/2010/main" val="36889118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380537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1198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5783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7158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87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27646833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301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Aligning and Integrating Family Engagement in Positive Behavioral Interventions and Supports: https://</a:t>
            </a:r>
            <a:r>
              <a:rPr lang="en-US" dirty="0" err="1"/>
              <a:t>www.pbis.org</a:t>
            </a:r>
            <a:r>
              <a:rPr lang="en-US" dirty="0"/>
              <a:t>/Common/</a:t>
            </a:r>
            <a:r>
              <a:rPr lang="en-US" dirty="0" err="1"/>
              <a:t>Cms</a:t>
            </a:r>
            <a:r>
              <a:rPr lang="en-US" dirty="0"/>
              <a:t>/files/</a:t>
            </a:r>
            <a:r>
              <a:rPr lang="en-US" dirty="0" err="1"/>
              <a:t>pbisresources</a:t>
            </a:r>
            <a:r>
              <a:rPr lang="en-US" dirty="0"/>
              <a:t>/Family%20Engagement%20in%20PBIS.pdf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1923159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1416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48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4250929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ＭＳ Ｐゴシック" pitchFamily="-108"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Tree>
    <p:extLst>
      <p:ext uri="{BB962C8B-B14F-4D97-AF65-F5344CB8AC3E}">
        <p14:creationId xmlns:p14="http://schemas.microsoft.com/office/powerpoint/2010/main" val="158351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738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715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67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6910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073822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146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29283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3649952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442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4067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1697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4384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096395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35</a:t>
            </a:fld>
            <a:endParaRPr lang="en-US"/>
          </a:p>
        </p:txBody>
      </p:sp>
    </p:spTree>
    <p:extLst>
      <p:ext uri="{BB962C8B-B14F-4D97-AF65-F5344CB8AC3E}">
        <p14:creationId xmlns:p14="http://schemas.microsoft.com/office/powerpoint/2010/main" val="1310792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37</a:t>
            </a:fld>
            <a:endParaRPr lang="en-US"/>
          </a:p>
        </p:txBody>
      </p:sp>
    </p:spTree>
    <p:extLst>
      <p:ext uri="{BB962C8B-B14F-4D97-AF65-F5344CB8AC3E}">
        <p14:creationId xmlns:p14="http://schemas.microsoft.com/office/powerpoint/2010/main" val="3094919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736679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8258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7A5239FB-7A1F-164F-9479-C3A68D9D7546}" type="slidenum">
              <a:rPr lang="en-US" smtClean="0"/>
              <a:t>42</a:t>
            </a:fld>
            <a:endParaRPr lang="en-US"/>
          </a:p>
        </p:txBody>
      </p:sp>
    </p:spTree>
    <p:extLst>
      <p:ext uri="{BB962C8B-B14F-4D97-AF65-F5344CB8AC3E}">
        <p14:creationId xmlns:p14="http://schemas.microsoft.com/office/powerpoint/2010/main" val="2700913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a:t>
            </a:r>
            <a:r>
              <a:rPr lang="en-US" dirty="0" err="1"/>
              <a:t>year.s</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689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2586303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081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854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54</a:t>
            </a:fld>
            <a:endParaRPr lang="en-US"/>
          </a:p>
        </p:txBody>
      </p:sp>
    </p:spTree>
    <p:extLst>
      <p:ext uri="{BB962C8B-B14F-4D97-AF65-F5344CB8AC3E}">
        <p14:creationId xmlns:p14="http://schemas.microsoft.com/office/powerpoint/2010/main" val="1947961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779298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117604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395283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042174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361572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TFI: www. </a:t>
            </a:r>
            <a:r>
              <a:rPr lang="en-US" dirty="0" err="1"/>
              <a:t>pbisapps.org</a:t>
            </a:r>
            <a:endParaRPr lang="en-US" dirty="0"/>
          </a:p>
        </p:txBody>
      </p:sp>
    </p:spTree>
    <p:extLst>
      <p:ext uri="{BB962C8B-B14F-4D97-AF65-F5344CB8AC3E}">
        <p14:creationId xmlns:p14="http://schemas.microsoft.com/office/powerpoint/2010/main" val="34164651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5944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42620226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294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64</a:t>
            </a:fld>
            <a:endParaRPr lang="en-US"/>
          </a:p>
        </p:txBody>
      </p:sp>
    </p:spTree>
    <p:extLst>
      <p:ext uri="{BB962C8B-B14F-4D97-AF65-F5344CB8AC3E}">
        <p14:creationId xmlns:p14="http://schemas.microsoft.com/office/powerpoint/2010/main" val="1841669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376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2928358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https://www.pbis.org/resource/school-climate-survey-suite </a:t>
            </a:r>
          </a:p>
        </p:txBody>
      </p:sp>
    </p:spTree>
    <p:extLst>
      <p:ext uri="{BB962C8B-B14F-4D97-AF65-F5344CB8AC3E}">
        <p14:creationId xmlns:p14="http://schemas.microsoft.com/office/powerpoint/2010/main" val="1548550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68</a:t>
            </a:fld>
            <a:endParaRPr lang="en-US"/>
          </a:p>
        </p:txBody>
      </p:sp>
    </p:spTree>
    <p:extLst>
      <p:ext uri="{BB962C8B-B14F-4D97-AF65-F5344CB8AC3E}">
        <p14:creationId xmlns:p14="http://schemas.microsoft.com/office/powerpoint/2010/main" val="1464481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School Teams Use Data to Make Effective Decisions: https://www.pbis.org/resource/how-school-teams-use-data-to-make-effective-decisions-team-initiated-problem-solving-tips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0116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1B11B8-3610-4FF8-93BA-DFC88B12CA8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3078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TFI: www. </a:t>
            </a:r>
            <a:r>
              <a:rPr lang="en-US" dirty="0" err="1"/>
              <a:t>pbisapps.org</a:t>
            </a:r>
            <a:endParaRPr lang="en-US" dirty="0"/>
          </a:p>
        </p:txBody>
      </p:sp>
    </p:spTree>
    <p:extLst>
      <p:ext uri="{BB962C8B-B14F-4D97-AF65-F5344CB8AC3E}">
        <p14:creationId xmlns:p14="http://schemas.microsoft.com/office/powerpoint/2010/main" val="16880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79315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5009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8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85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76</a:t>
            </a:fld>
            <a:endParaRPr lang="en-US"/>
          </a:p>
        </p:txBody>
      </p:sp>
    </p:spTree>
    <p:extLst>
      <p:ext uri="{BB962C8B-B14F-4D97-AF65-F5344CB8AC3E}">
        <p14:creationId xmlns:p14="http://schemas.microsoft.com/office/powerpoint/2010/main" val="2347679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217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5895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140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7174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TFI: www. </a:t>
            </a:r>
            <a:r>
              <a:rPr lang="en-US" dirty="0" err="1"/>
              <a:t>pbisapps.org</a:t>
            </a:r>
            <a:endParaRPr lang="en-US" dirty="0"/>
          </a:p>
        </p:txBody>
      </p:sp>
    </p:spTree>
    <p:extLst>
      <p:ext uri="{BB962C8B-B14F-4D97-AF65-F5344CB8AC3E}">
        <p14:creationId xmlns:p14="http://schemas.microsoft.com/office/powerpoint/2010/main" val="302453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a:t>
            </a:fld>
            <a:endParaRPr lang="en-US"/>
          </a:p>
        </p:txBody>
      </p:sp>
    </p:spTree>
    <p:extLst>
      <p:ext uri="{BB962C8B-B14F-4D97-AF65-F5344CB8AC3E}">
        <p14:creationId xmlns:p14="http://schemas.microsoft.com/office/powerpoint/2010/main" val="2038800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665980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4403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86</a:t>
            </a:fld>
            <a:endParaRPr lang="en-US"/>
          </a:p>
        </p:txBody>
      </p:sp>
    </p:spTree>
    <p:extLst>
      <p:ext uri="{BB962C8B-B14F-4D97-AF65-F5344CB8AC3E}">
        <p14:creationId xmlns:p14="http://schemas.microsoft.com/office/powerpoint/2010/main" val="9820072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88</a:t>
            </a:fld>
            <a:endParaRPr lang="en-US"/>
          </a:p>
        </p:txBody>
      </p:sp>
    </p:spTree>
    <p:extLst>
      <p:ext uri="{BB962C8B-B14F-4D97-AF65-F5344CB8AC3E}">
        <p14:creationId xmlns:p14="http://schemas.microsoft.com/office/powerpoint/2010/main" val="7779248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89</a:t>
            </a:fld>
            <a:endParaRPr lang="en-US"/>
          </a:p>
        </p:txBody>
      </p:sp>
    </p:spTree>
    <p:extLst>
      <p:ext uri="{BB962C8B-B14F-4D97-AF65-F5344CB8AC3E}">
        <p14:creationId xmlns:p14="http://schemas.microsoft.com/office/powerpoint/2010/main" val="36867538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90</a:t>
            </a:fld>
            <a:endParaRPr lang="en-US"/>
          </a:p>
        </p:txBody>
      </p:sp>
    </p:spTree>
    <p:extLst>
      <p:ext uri="{BB962C8B-B14F-4D97-AF65-F5344CB8AC3E}">
        <p14:creationId xmlns:p14="http://schemas.microsoft.com/office/powerpoint/2010/main" val="17152008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91</a:t>
            </a:fld>
            <a:endParaRPr lang="en-US"/>
          </a:p>
        </p:txBody>
      </p:sp>
    </p:spTree>
    <p:extLst>
      <p:ext uri="{BB962C8B-B14F-4D97-AF65-F5344CB8AC3E}">
        <p14:creationId xmlns:p14="http://schemas.microsoft.com/office/powerpoint/2010/main" val="11597572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92</a:t>
            </a:fld>
            <a:endParaRPr lang="en-US"/>
          </a:p>
        </p:txBody>
      </p:sp>
    </p:spTree>
    <p:extLst>
      <p:ext uri="{BB962C8B-B14F-4D97-AF65-F5344CB8AC3E}">
        <p14:creationId xmlns:p14="http://schemas.microsoft.com/office/powerpoint/2010/main" val="11719261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93</a:t>
            </a:fld>
            <a:endParaRPr lang="en-US"/>
          </a:p>
        </p:txBody>
      </p:sp>
    </p:spTree>
    <p:extLst>
      <p:ext uri="{BB962C8B-B14F-4D97-AF65-F5344CB8AC3E}">
        <p14:creationId xmlns:p14="http://schemas.microsoft.com/office/powerpoint/2010/main" val="21588352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542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001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892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97</a:t>
            </a:fld>
            <a:endParaRPr lang="en-US"/>
          </a:p>
        </p:txBody>
      </p:sp>
    </p:spTree>
    <p:extLst>
      <p:ext uri="{BB962C8B-B14F-4D97-AF65-F5344CB8AC3E}">
        <p14:creationId xmlns:p14="http://schemas.microsoft.com/office/powerpoint/2010/main" val="18583958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1420503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6616930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1723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1015689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528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75713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60486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2226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13340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9957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7483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8811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2474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32864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091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36588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10128283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75492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796360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73125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6549925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5941015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137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2239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000401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99755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1833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42257874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10718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8134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7987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310498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48160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74776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854321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324461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4156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5144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4487080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427476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3209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1250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96528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50344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720996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06492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9674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521211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583490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145457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32623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179720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709045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13798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34230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693066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6197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9631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32575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297458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29690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233016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872081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359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95095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627664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71036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352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3197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13141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6864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819463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062819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78092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6119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00266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1416082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hasCustomPrompt="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dirty="0"/>
              <a:t>S,DJFHSAK.DJFH</a:t>
            </a:r>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1360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420285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3899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875982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4174881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CEE5388B-A0DB-D24D-8E1F-7062AA0F01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7940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58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862996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793741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9899194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613046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68511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29955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07388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982138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8409262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61138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51159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53015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98882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7401894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0054525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765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7724799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7213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674585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001883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5532921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7004379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1343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453210"/>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29592348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3001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6421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7564421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41171497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8117906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12087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186798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175703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72838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9746442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805990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36090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602152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66592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744691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72993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6751443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4668187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40143844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7784381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57158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9367308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6894396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505661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04143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63826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20459"/>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56359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9689691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42049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5759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54994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984034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30414227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0716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7100384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4511667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0680702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17991028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5462038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42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110327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1405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23458926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38343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35197750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0530701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175841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85831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8648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75814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5711817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0698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91067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44678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49084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4561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69471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74750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7658726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2100810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50"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88687" tIns="88687" rIns="88687" bIns="88687" anchor="ctr" anchorCtr="0">
            <a:noAutofit/>
          </a:bodyPr>
          <a:lstStyle/>
          <a:p>
            <a:pPr marL="0" lvl="0" indent="0" algn="l" rtl="0">
              <a:spcBef>
                <a:spcPts val="0"/>
              </a:spcBef>
              <a:spcAft>
                <a:spcPts val="0"/>
              </a:spcAft>
              <a:buNone/>
            </a:pPr>
            <a:endParaRPr sz="1747"/>
          </a:p>
        </p:txBody>
      </p:sp>
      <p:sp>
        <p:nvSpPr>
          <p:cNvPr id="136" name="Google Shape;136;p14"/>
          <p:cNvSpPr txBox="1">
            <a:spLocks noGrp="1"/>
          </p:cNvSpPr>
          <p:nvPr>
            <p:ph type="subTitle" idx="1"/>
          </p:nvPr>
        </p:nvSpPr>
        <p:spPr>
          <a:xfrm flipH="1">
            <a:off x="2199401" y="1790203"/>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1"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4000"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328"/>
            </a:lvl1pPr>
            <a:lvl2pPr lvl="1"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1" y="298480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7"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3"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5"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3" y="2985201"/>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3" y="4124668"/>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1"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3" y="5047016"/>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3" y="5347335"/>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4"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grpSp>
      <p:sp>
        <p:nvSpPr>
          <p:cNvPr id="154" name="Google Shape;154;p14"/>
          <p:cNvSpPr txBox="1">
            <a:spLocks noGrp="1"/>
          </p:cNvSpPr>
          <p:nvPr>
            <p:ph type="title" idx="15"/>
          </p:nvPr>
        </p:nvSpPr>
        <p:spPr>
          <a:xfrm>
            <a:off x="813351" y="467464"/>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11" b="0"/>
            </a:lvl1pPr>
            <a:lvl2pPr lvl="1" rtl="0">
              <a:spcBef>
                <a:spcPts val="0"/>
              </a:spcBef>
              <a:spcAft>
                <a:spcPts val="0"/>
              </a:spcAft>
              <a:buNone/>
              <a:defRPr sz="2911" b="0"/>
            </a:lvl2pPr>
            <a:lvl3pPr lvl="2" rtl="0">
              <a:spcBef>
                <a:spcPts val="0"/>
              </a:spcBef>
              <a:spcAft>
                <a:spcPts val="0"/>
              </a:spcAft>
              <a:buNone/>
              <a:defRPr sz="2911" b="0"/>
            </a:lvl3pPr>
            <a:lvl4pPr lvl="3" rtl="0">
              <a:spcBef>
                <a:spcPts val="0"/>
              </a:spcBef>
              <a:spcAft>
                <a:spcPts val="0"/>
              </a:spcAft>
              <a:buNone/>
              <a:defRPr sz="2911" b="0"/>
            </a:lvl4pPr>
            <a:lvl5pPr lvl="4" rtl="0">
              <a:spcBef>
                <a:spcPts val="0"/>
              </a:spcBef>
              <a:spcAft>
                <a:spcPts val="0"/>
              </a:spcAft>
              <a:buNone/>
              <a:defRPr sz="2911" b="0"/>
            </a:lvl5pPr>
            <a:lvl6pPr lvl="5" rtl="0">
              <a:spcBef>
                <a:spcPts val="0"/>
              </a:spcBef>
              <a:spcAft>
                <a:spcPts val="0"/>
              </a:spcAft>
              <a:buNone/>
              <a:defRPr sz="2911" b="0"/>
            </a:lvl6pPr>
            <a:lvl7pPr lvl="6" rtl="0">
              <a:spcBef>
                <a:spcPts val="0"/>
              </a:spcBef>
              <a:spcAft>
                <a:spcPts val="0"/>
              </a:spcAft>
              <a:buNone/>
              <a:defRPr sz="2911" b="0"/>
            </a:lvl7pPr>
            <a:lvl8pPr lvl="7" rtl="0">
              <a:spcBef>
                <a:spcPts val="0"/>
              </a:spcBef>
              <a:spcAft>
                <a:spcPts val="0"/>
              </a:spcAft>
              <a:buNone/>
              <a:defRPr sz="2911" b="0"/>
            </a:lvl8pPr>
            <a:lvl9pPr lvl="8" rtl="0">
              <a:spcBef>
                <a:spcPts val="0"/>
              </a:spcBef>
              <a:spcAft>
                <a:spcPts val="0"/>
              </a:spcAft>
              <a:buNone/>
              <a:defRPr sz="2911" b="0"/>
            </a:lvl9pPr>
          </a:lstStyle>
          <a:p>
            <a:endParaRPr/>
          </a:p>
        </p:txBody>
      </p:sp>
    </p:spTree>
    <p:extLst>
      <p:ext uri="{BB962C8B-B14F-4D97-AF65-F5344CB8AC3E}">
        <p14:creationId xmlns:p14="http://schemas.microsoft.com/office/powerpoint/2010/main" val="33243427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98176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70704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4457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831599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21662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258887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87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1227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70748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596930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6975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720297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3541014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7938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17663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1431092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5342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004330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59118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700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3388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64678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981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30003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93210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18692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0623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8362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0194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4776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4704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5525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101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61872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571066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5847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495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019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959728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865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218662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368305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7696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807407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908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115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98841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86271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2099878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90050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80422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0302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161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13198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412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847138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2575038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384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7102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4438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1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014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61385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015235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08715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990536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63549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34659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3503255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98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164176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69414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36929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8198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371553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978089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327130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3006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80386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72087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7497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theme" Target="../theme/theme11.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2.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theme" Target="../theme/theme13.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theme" Target="../theme/theme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22.xml"/><Relationship Id="rId7" Type="http://schemas.openxmlformats.org/officeDocument/2006/relationships/theme" Target="../theme/theme1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5" Type="http://schemas.openxmlformats.org/officeDocument/2006/relationships/slideLayout" Target="../slideLayouts/slideLayout224.xml"/><Relationship Id="rId4"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heme" Target="../theme/theme17.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18.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theme" Target="../theme/theme19.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6.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76" r:id="rId4"/>
    <p:sldLayoutId id="2147483665" r:id="rId5"/>
    <p:sldLayoutId id="2147483710" r:id="rId6"/>
    <p:sldLayoutId id="2147483711" r:id="rId7"/>
    <p:sldLayoutId id="2147483801" r:id="rId8"/>
    <p:sldLayoutId id="2147484182" r:id="rId9"/>
    <p:sldLayoutId id="2147484184" r:id="rId10"/>
    <p:sldLayoutId id="2147484185" r:id="rId11"/>
    <p:sldLayoutId id="2147484194" r:id="rId12"/>
    <p:sldLayoutId id="2147484195"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09777408"/>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25051747"/>
      </p:ext>
    </p:extLst>
  </p:cSld>
  <p:clrMap bg1="lt1" tx1="dk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278024171"/>
      </p:ext>
    </p:extLst>
  </p:cSld>
  <p:clrMap bg1="lt1" tx1="dk1" bg2="dk2"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34748130"/>
      </p:ext>
    </p:extLst>
  </p:cSld>
  <p:clrMap bg1="lt1" tx1="dk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7" r:id="rId11"/>
    <p:sldLayoutId id="2147484148" r:id="rId12"/>
    <p:sldLayoutId id="2147484149" r:id="rId13"/>
    <p:sldLayoutId id="2147484150" r:id="rId14"/>
    <p:sldLayoutId id="2147484151" r:id="rId15"/>
    <p:sldLayoutId id="214748415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555528298"/>
      </p:ext>
    </p:extLst>
  </p:cSld>
  <p:clrMap bg1="lt1" tx1="dk1" bg2="dk2"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488125086"/>
      </p:ext>
    </p:extLst>
  </p:cSld>
  <p:clrMap bg1="lt1" tx1="dk1" bg2="dk2"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3"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2666245439"/>
      </p:ext>
    </p:extLst>
  </p:cSld>
  <p:clrMap bg1="lt1" tx1="dk1" bg2="dk2"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600333156"/>
      </p:ext>
    </p:extLst>
  </p:cSld>
  <p:clrMap bg1="lt1" tx1="dk1" bg2="dk2" tx2="lt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661012580"/>
      </p:ext>
    </p:extLst>
  </p:cSld>
  <p:clrMap bg1="lt1" tx1="dk1" bg2="dk2"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1" r:id="rId9"/>
    <p:sldLayoutId id="2147484222" r:id="rId10"/>
    <p:sldLayoutId id="2147484223" r:id="rId11"/>
    <p:sldLayoutId id="2147484224"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20870273"/>
      </p:ext>
    </p:extLst>
  </p:cSld>
  <p:clrMap bg1="lt1" tx1="dk1" bg2="dk2"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17404487"/>
      </p:ext>
    </p:extLst>
  </p:cSld>
  <p:clrMap bg1="lt1" tx1="dk1" bg2="dk2" tx2="lt2" accent1="accent1" accent2="accent2" accent3="accent3" accent4="accent4" accent5="accent5" accent6="accent6" hlink="hlink" folHlink="folHlink"/>
  <p:sldLayoutIdLst>
    <p:sldLayoutId id="2147483721" r:id="rId1"/>
    <p:sldLayoutId id="2147483724" r:id="rId2"/>
    <p:sldLayoutId id="2147483725" r:id="rId3"/>
    <p:sldLayoutId id="2147483726" r:id="rId4"/>
    <p:sldLayoutId id="2147483727" r:id="rId5"/>
    <p:sldLayoutId id="2147483729" r:id="rId6"/>
    <p:sldLayoutId id="2147483731" r:id="rId7"/>
    <p:sldLayoutId id="2147483732" r:id="rId8"/>
    <p:sldLayoutId id="2147483733" r:id="rId9"/>
    <p:sldLayoutId id="2147483796" r:id="rId10"/>
    <p:sldLayoutId id="2147483802" r:id="rId11"/>
    <p:sldLayoutId id="21474838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348131946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11908526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4" r:id="rId3"/>
    <p:sldLayoutId id="2147483767" r:id="rId4"/>
    <p:sldLayoutId id="2147483768" r:id="rId5"/>
    <p:sldLayoutId id="2147483769" r:id="rId6"/>
    <p:sldLayoutId id="2147483770" r:id="rId7"/>
    <p:sldLayoutId id="2147483772" r:id="rId8"/>
    <p:sldLayoutId id="2147483773" r:id="rId9"/>
    <p:sldLayoutId id="2147483774" r:id="rId10"/>
    <p:sldLayoutId id="2147483775"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0320340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1" r:id="rId13"/>
    <p:sldLayoutId id="2147483792" r:id="rId14"/>
    <p:sldLayoutId id="2147483793" r:id="rId15"/>
    <p:sldLayoutId id="2147483794" r:id="rId16"/>
    <p:sldLayoutId id="2147483795"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48889786"/>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85.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97.xml"/><Relationship Id="rId1" Type="http://schemas.openxmlformats.org/officeDocument/2006/relationships/slideLayout" Target="../slideLayouts/slideLayout9.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99.xml"/><Relationship Id="rId1" Type="http://schemas.openxmlformats.org/officeDocument/2006/relationships/slideLayout" Target="../slideLayouts/slideLayout9.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00.xml"/><Relationship Id="rId1" Type="http://schemas.openxmlformats.org/officeDocument/2006/relationships/slideLayout" Target="../slideLayouts/slideLayout9.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01.xml"/><Relationship Id="rId1" Type="http://schemas.openxmlformats.org/officeDocument/2006/relationships/slideLayout" Target="../slideLayouts/slideLayout9.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03.xml"/><Relationship Id="rId1" Type="http://schemas.openxmlformats.org/officeDocument/2006/relationships/slideLayout" Target="../slideLayouts/slideLayout9.xml"/><Relationship Id="rId6" Type="http://schemas.openxmlformats.org/officeDocument/2006/relationships/diagramColors" Target="../diagrams/colors39.xml"/><Relationship Id="rId5" Type="http://schemas.openxmlformats.org/officeDocument/2006/relationships/diagramQuickStyle" Target="../diagrams/quickStyle39.xml"/><Relationship Id="rId10" Type="http://schemas.openxmlformats.org/officeDocument/2006/relationships/image" Target="../media/image14.png"/><Relationship Id="rId4" Type="http://schemas.openxmlformats.org/officeDocument/2006/relationships/diagramLayout" Target="../diagrams/layout39.xml"/><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04.xml"/><Relationship Id="rId1" Type="http://schemas.openxmlformats.org/officeDocument/2006/relationships/slideLayout" Target="../slideLayouts/slideLayout9.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05.xml"/><Relationship Id="rId1" Type="http://schemas.openxmlformats.org/officeDocument/2006/relationships/slideLayout" Target="../slideLayouts/slideLayout9.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06.xml"/><Relationship Id="rId1" Type="http://schemas.openxmlformats.org/officeDocument/2006/relationships/slideLayout" Target="../slideLayouts/slideLayout9.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13.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75.tiff"/><Relationship Id="rId7" Type="http://schemas.openxmlformats.org/officeDocument/2006/relationships/image" Target="../media/image79.tiff"/><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78.tiff"/><Relationship Id="rId11" Type="http://schemas.openxmlformats.org/officeDocument/2006/relationships/image" Target="../media/image14.png"/><Relationship Id="rId5" Type="http://schemas.openxmlformats.org/officeDocument/2006/relationships/image" Target="../media/image77.tiff"/><Relationship Id="rId10" Type="http://schemas.openxmlformats.org/officeDocument/2006/relationships/image" Target="../media/image82.jpeg"/><Relationship Id="rId4" Type="http://schemas.openxmlformats.org/officeDocument/2006/relationships/image" Target="../media/image76.tiff"/><Relationship Id="rId9" Type="http://schemas.openxmlformats.org/officeDocument/2006/relationships/image" Target="../media/image81.tiff"/></Relationships>
</file>

<file path=ppt/slides/_rels/slide114.xml.rels><?xml version="1.0" encoding="UTF-8" standalone="yes"?>
<Relationships xmlns="http://schemas.openxmlformats.org/package/2006/relationships"><Relationship Id="rId3" Type="http://schemas.openxmlformats.org/officeDocument/2006/relationships/image" Target="../media/image83.tiff"/><Relationship Id="rId7" Type="http://schemas.openxmlformats.org/officeDocument/2006/relationships/image" Target="../media/image87.png"/><Relationship Id="rId2" Type="http://schemas.openxmlformats.org/officeDocument/2006/relationships/notesSlide" Target="../notesSlides/notesSlide108.xml"/><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85.tiff"/><Relationship Id="rId4" Type="http://schemas.openxmlformats.org/officeDocument/2006/relationships/image" Target="../media/image84.tiff"/></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9.xml"/><Relationship Id="rId1" Type="http://schemas.openxmlformats.org/officeDocument/2006/relationships/slideLayout" Target="../slideLayouts/slideLayout9.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16.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11.xml"/><Relationship Id="rId1" Type="http://schemas.openxmlformats.org/officeDocument/2006/relationships/slideLayout" Target="../slideLayouts/slideLayout9.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3.xml"/><Relationship Id="rId1" Type="http://schemas.openxmlformats.org/officeDocument/2006/relationships/slideLayout" Target="../slideLayouts/slideLayout1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14.xml"/><Relationship Id="rId1" Type="http://schemas.openxmlformats.org/officeDocument/2006/relationships/slideLayout" Target="../slideLayouts/slideLayout9.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05.svg"/></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17.xml"/><Relationship Id="rId1" Type="http://schemas.openxmlformats.org/officeDocument/2006/relationships/slideLayout" Target="../slideLayouts/slideLayout9.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19.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0.xml"/><Relationship Id="rId1" Type="http://schemas.openxmlformats.org/officeDocument/2006/relationships/slideLayout" Target="../slideLayouts/slideLayout2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1.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22.xml"/><Relationship Id="rId1" Type="http://schemas.openxmlformats.org/officeDocument/2006/relationships/slideLayout" Target="../slideLayouts/slideLayout9.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7.xml"/><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0.xml"/><Relationship Id="rId1" Type="http://schemas.openxmlformats.org/officeDocument/2006/relationships/slideLayout" Target="../slideLayouts/slideLayout207.xml"/></Relationships>
</file>

<file path=ppt/slides/_rels/slide138.xml.rels><?xml version="1.0" encoding="UTF-8" standalone="yes"?>
<Relationships xmlns="http://schemas.openxmlformats.org/package/2006/relationships"><Relationship Id="rId8" Type="http://schemas.microsoft.com/office/2007/relationships/diagramDrawing" Target="../diagrams/drawing49.xml"/><Relationship Id="rId3" Type="http://schemas.openxmlformats.org/officeDocument/2006/relationships/image" Target="../media/image47.png"/><Relationship Id="rId7" Type="http://schemas.openxmlformats.org/officeDocument/2006/relationships/diagramColors" Target="../diagrams/colors49.xml"/><Relationship Id="rId2" Type="http://schemas.openxmlformats.org/officeDocument/2006/relationships/notesSlide" Target="../notesSlides/notesSlide131.xml"/><Relationship Id="rId1" Type="http://schemas.openxmlformats.org/officeDocument/2006/relationships/slideLayout" Target="../slideLayouts/slideLayout4.xml"/><Relationship Id="rId6" Type="http://schemas.openxmlformats.org/officeDocument/2006/relationships/diagramQuickStyle" Target="../diagrams/quickStyle49.xml"/><Relationship Id="rId5" Type="http://schemas.openxmlformats.org/officeDocument/2006/relationships/diagramLayout" Target="../diagrams/layout49.xml"/><Relationship Id="rId4" Type="http://schemas.openxmlformats.org/officeDocument/2006/relationships/diagramData" Target="../diagrams/data49.xml"/><Relationship Id="rId9" Type="http://schemas.openxmlformats.org/officeDocument/2006/relationships/image" Target="../media/image14.png"/></Relationships>
</file>

<file path=ppt/slides/_rels/slide1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32.xml"/><Relationship Id="rId1" Type="http://schemas.openxmlformats.org/officeDocument/2006/relationships/slideLayout" Target="../slideLayouts/slideLayout9.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5.xml"/><Relationship Id="rId1" Type="http://schemas.openxmlformats.org/officeDocument/2006/relationships/slideLayout" Target="../slideLayouts/slideLayout5.xml"/><Relationship Id="rId4" Type="http://schemas.openxmlformats.org/officeDocument/2006/relationships/image" Target="../media/image128.svg"/></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36.xml"/><Relationship Id="rId1" Type="http://schemas.openxmlformats.org/officeDocument/2006/relationships/slideLayout" Target="../slideLayouts/slideLayout5.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37.xml"/><Relationship Id="rId1" Type="http://schemas.openxmlformats.org/officeDocument/2006/relationships/slideLayout" Target="../slideLayouts/slideLayout5.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38.xml"/><Relationship Id="rId1" Type="http://schemas.openxmlformats.org/officeDocument/2006/relationships/slideLayout" Target="../slideLayouts/slideLayout4.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46.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147.xml.rels><?xml version="1.0" encoding="UTF-8" standalone="yes"?>
<Relationships xmlns="http://schemas.openxmlformats.org/package/2006/relationships"><Relationship Id="rId3" Type="http://schemas.openxmlformats.org/officeDocument/2006/relationships/hyperlink" Target="Family%20Engagement%20Content/PBIS%20Family-School%20Practices%20Self%20Assessment%20v.1.1.docx" TargetMode="External"/><Relationship Id="rId2" Type="http://schemas.openxmlformats.org/officeDocument/2006/relationships/notesSlide" Target="../notesSlides/notesSlide140.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1.xml"/><Relationship Id="rId1" Type="http://schemas.openxmlformats.org/officeDocument/2006/relationships/slideLayout" Target="../slideLayouts/slideLayout19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Family%20Engagement%20Content/PBIS%20Family-School%20Practices%20Self%20Assessment%20v.1.1.docx"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4.xml"/><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5.xml"/><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6.xml"/><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47.xml"/><Relationship Id="rId1" Type="http://schemas.openxmlformats.org/officeDocument/2006/relationships/slideLayout" Target="../slideLayouts/slideLayout23.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8.xm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image" Target="../media/image47.png"/><Relationship Id="rId7" Type="http://schemas.openxmlformats.org/officeDocument/2006/relationships/diagramColors" Target="../diagrams/colors55.xml"/><Relationship Id="rId2" Type="http://schemas.openxmlformats.org/officeDocument/2006/relationships/notesSlide" Target="../notesSlides/notesSlide149.xml"/><Relationship Id="rId1" Type="http://schemas.openxmlformats.org/officeDocument/2006/relationships/slideLayout" Target="../slideLayouts/slideLayout4.xml"/><Relationship Id="rId6" Type="http://schemas.openxmlformats.org/officeDocument/2006/relationships/diagramQuickStyle" Target="../diagrams/quickStyle55.xml"/><Relationship Id="rId5" Type="http://schemas.openxmlformats.org/officeDocument/2006/relationships/diagramLayout" Target="../diagrams/layout55.xml"/><Relationship Id="rId4" Type="http://schemas.openxmlformats.org/officeDocument/2006/relationships/diagramData" Target="../diagrams/data55.xml"/><Relationship Id="rId9" Type="http://schemas.openxmlformats.org/officeDocument/2006/relationships/image" Target="../media/image14.png"/></Relationships>
</file>

<file path=ppt/slides/_rels/slide1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50.xml"/><Relationship Id="rId1" Type="http://schemas.openxmlformats.org/officeDocument/2006/relationships/slideLayout" Target="../slideLayouts/slideLayout9.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9.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152.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3.xml"/><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54.xml"/><Relationship Id="rId1" Type="http://schemas.openxmlformats.org/officeDocument/2006/relationships/slideLayout" Target="../slideLayouts/slideLayout4.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66.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18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0.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0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88.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17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14.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178.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07.xml"/></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0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07.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0.xml"/><Relationship Id="rId5" Type="http://schemas.openxmlformats.org/officeDocument/2006/relationships/image" Target="../media/image14.png"/><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07.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9.xml"/><Relationship Id="rId1" Type="http://schemas.openxmlformats.org/officeDocument/2006/relationships/slideLayout" Target="../slideLayouts/slideLayout20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07.xml"/><Relationship Id="rId5" Type="http://schemas.openxmlformats.org/officeDocument/2006/relationships/image" Target="../media/image14.pn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0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0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43.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14.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47.xml"/><Relationship Id="rId1" Type="http://schemas.openxmlformats.org/officeDocument/2006/relationships/slideLayout" Target="../slideLayouts/slideLayout178.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9.xml"/><Relationship Id="rId1" Type="http://schemas.openxmlformats.org/officeDocument/2006/relationships/slideLayout" Target="../slideLayouts/slideLayout23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07.xml"/><Relationship Id="rId6" Type="http://schemas.openxmlformats.org/officeDocument/2006/relationships/image" Target="../media/image14.png"/><Relationship Id="rId5" Type="http://schemas.openxmlformats.org/officeDocument/2006/relationships/hyperlink" Target="http://www.pngall.com/calendar-png" TargetMode="Externa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07.xml"/><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19.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19.xml"/><Relationship Id="rId5" Type="http://schemas.openxmlformats.org/officeDocument/2006/relationships/image" Target="../media/image14.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1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58.xml"/><Relationship Id="rId1" Type="http://schemas.openxmlformats.org/officeDocument/2006/relationships/slideLayout" Target="../slideLayouts/slideLayout199.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53.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199.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7.png"/><Relationship Id="rId7" Type="http://schemas.openxmlformats.org/officeDocument/2006/relationships/diagramColors" Target="../diagrams/colors24.xm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14.png"/></Relationships>
</file>

<file path=ppt/slides/_rels/slide7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199.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14.png"/><Relationship Id="rId2" Type="http://schemas.openxmlformats.org/officeDocument/2006/relationships/diagramData" Target="../diagrams/data28.xml"/><Relationship Id="rId1" Type="http://schemas.openxmlformats.org/officeDocument/2006/relationships/slideLayout" Target="../slideLayouts/slideLayout24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8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3.xml"/><Relationship Id="rId1" Type="http://schemas.openxmlformats.org/officeDocument/2006/relationships/slideLayout" Target="../slideLayouts/slideLayout24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84.xml"/><Relationship Id="rId1" Type="http://schemas.openxmlformats.org/officeDocument/2006/relationships/slideLayout" Target="../slideLayouts/slideLayout24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Identify Solution, Implementation and Evaluation Plan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is your team considering as a solution to meet your goal?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How will it be implemented, monitored, and evaluated?</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1667838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596328"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CLASSROOM</a:t>
            </a: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292C73">
                  <a:lumMod val="50000"/>
                </a:srgbClr>
              </a:solidFill>
              <a:latin typeface="Arial" pitchFamily="-1" charset="0"/>
              <a:ea typeface="ＭＳ Ｐゴシック" pitchFamily="-108"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PRACTICES</a:t>
            </a: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What do classroom educators need to do to effectively support students?</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2B74DF0E-B829-69F1-1288-39D3A14AD23B}"/>
              </a:ext>
            </a:extLst>
          </p:cNvPr>
          <p:cNvSpPr/>
          <p:nvPr/>
        </p:nvSpPr>
        <p:spPr>
          <a:xfrm>
            <a:off x="5714576" y="4934286"/>
            <a:ext cx="6477424" cy="193602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2600" dirty="0">
                <a:solidFill>
                  <a:srgbClr val="0D0F41"/>
                </a:solidFill>
                <a:latin typeface="Calibri" panose="020F0502020204030204" pitchFamily="34" charset="0"/>
                <a:cs typeface="Calibri" panose="020F0502020204030204" pitchFamily="34" charset="0"/>
              </a:rPr>
              <a:t>Plan explicit training for classroom educators</a:t>
            </a:r>
          </a:p>
          <a:p>
            <a:pPr marL="457200" indent="-457200" defTabSz="1066800" fontAlgn="base">
              <a:spcBef>
                <a:spcPct val="0"/>
              </a:spcBef>
              <a:buClr>
                <a:schemeClr val="accent4">
                  <a:lumMod val="50000"/>
                </a:schemeClr>
              </a:buClr>
              <a:buFont typeface="Arial" panose="020B0604020202020204" pitchFamily="34" charset="0"/>
              <a:buChar char="•"/>
              <a:defRPr/>
            </a:pPr>
            <a:r>
              <a:rPr lang="en-US" sz="2600" dirty="0">
                <a:solidFill>
                  <a:srgbClr val="0D0F41"/>
                </a:solidFill>
                <a:latin typeface="Calibri" panose="020F0502020204030204" pitchFamily="34" charset="0"/>
                <a:cs typeface="Calibri" panose="020F0502020204030204" pitchFamily="34" charset="0"/>
              </a:rPr>
              <a:t>Gather fidelity data on classroom expectations</a:t>
            </a:r>
          </a:p>
        </p:txBody>
      </p:sp>
    </p:spTree>
    <p:extLst>
      <p:ext uri="{BB962C8B-B14F-4D97-AF65-F5344CB8AC3E}">
        <p14:creationId xmlns:p14="http://schemas.microsoft.com/office/powerpoint/2010/main" val="26773667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Center on PBIS. (2022). Supporting and responding to student’s social, emotional, and behavioral needs: Evidence-based practices for educators (Version 2.0). Center on PBIS, University of Oregon.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www.pbis.org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a:stretch>
            <a:fillRect/>
          </a:stretch>
        </p:blipFill>
        <p:spPr>
          <a:xfrm>
            <a:off x="1543987" y="1234024"/>
            <a:ext cx="3693457" cy="4863297"/>
          </a:xfrm>
          <a:prstGeom prst="rect">
            <a:avLst/>
          </a:prstGeom>
        </p:spPr>
      </p:pic>
      <p:sp>
        <p:nvSpPr>
          <p:cNvPr id="5" name="TextBox 4">
            <a:extLst>
              <a:ext uri="{FF2B5EF4-FFF2-40B4-BE49-F238E27FC236}">
                <a16:creationId xmlns:a16="http://schemas.microsoft.com/office/drawing/2014/main" id="{506A631C-22DB-6333-3604-1CA6EEB08080}"/>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en-US" sz="2800" dirty="0">
              <a:solidFill>
                <a:srgbClr val="333333"/>
              </a:solidFill>
              <a:latin typeface="Arial" panose="020B0604020202020204" pitchFamily="34" charset="0"/>
              <a:cs typeface="Arial" panose="020B0604020202020204" pitchFamily="34" charset="0"/>
            </a:endParaRPr>
          </a:p>
          <a:p>
            <a:pPr algn="ctr"/>
            <a:r>
              <a:rPr lang="en-US" sz="2800" dirty="0">
                <a:solidFill>
                  <a:srgbClr val="333333"/>
                </a:solidFill>
                <a:latin typeface="Arial" panose="020B0604020202020204" pitchFamily="34" charset="0"/>
                <a:cs typeface="Arial" panose="020B0604020202020204" pitchFamily="34" charset="0"/>
              </a:rPr>
              <a:t>S</a:t>
            </a:r>
            <a:r>
              <a:rPr lang="en-US" sz="2800" b="0" i="0" dirty="0">
                <a:solidFill>
                  <a:srgbClr val="333333"/>
                </a:solidFill>
                <a:effectLst/>
                <a:latin typeface="Arial" panose="020B0604020202020204" pitchFamily="34" charset="0"/>
                <a:cs typeface="Arial" panose="020B0604020202020204" pitchFamily="34" charset="0"/>
              </a:rPr>
              <a:t>ummarizes evidence-based, positive, and proactive practices that support and respond to students’ social, emotional, and behavioral (SEB) needs in classrooms. </a:t>
            </a:r>
          </a:p>
          <a:p>
            <a:pPr algn="ct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904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173300680"/>
              </p:ext>
            </p:extLst>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a:srcRect l="15298" t="6738" r="15999" b="17357"/>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503922" y="1552108"/>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376663" y="1479040"/>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601515" y="1513426"/>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B75BABF-9043-D2BF-6D23-360FE1F9449D}"/>
              </a:ext>
            </a:extLst>
          </p:cNvPr>
          <p:cNvSpPr/>
          <p:nvPr/>
        </p:nvSpPr>
        <p:spPr>
          <a:xfrm>
            <a:off x="167639" y="4892812"/>
            <a:ext cx="2772228" cy="812800"/>
          </a:xfrm>
          <a:prstGeom prst="roundRect">
            <a:avLst/>
          </a:prstGeom>
          <a:solidFill>
            <a:schemeClr val="accent5">
              <a:lumMod val="75000"/>
              <a:alpha val="19709"/>
            </a:schemeClr>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39D4B22-ED5C-F481-CC64-6ABEA602FBA8}"/>
              </a:ext>
            </a:extLst>
          </p:cNvPr>
          <p:cNvSpPr/>
          <p:nvPr/>
        </p:nvSpPr>
        <p:spPr>
          <a:xfrm>
            <a:off x="3051670" y="2574939"/>
            <a:ext cx="2772228" cy="812800"/>
          </a:xfrm>
          <a:prstGeom prst="roundRect">
            <a:avLst/>
          </a:prstGeom>
          <a:solidFill>
            <a:schemeClr val="accent5">
              <a:lumMod val="75000"/>
              <a:alpha val="19709"/>
            </a:schemeClr>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8FB7AE8-AAC6-87A3-4616-B69D4BB96E31}"/>
              </a:ext>
            </a:extLst>
          </p:cNvPr>
          <p:cNvSpPr/>
          <p:nvPr/>
        </p:nvSpPr>
        <p:spPr>
          <a:xfrm>
            <a:off x="3051670" y="4146938"/>
            <a:ext cx="2772228" cy="812800"/>
          </a:xfrm>
          <a:prstGeom prst="roundRect">
            <a:avLst/>
          </a:prstGeom>
          <a:solidFill>
            <a:schemeClr val="accent5">
              <a:lumMod val="75000"/>
              <a:alpha val="19709"/>
            </a:schemeClr>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96183E5-0D40-6E8E-1CAF-7243188BC53B}"/>
              </a:ext>
            </a:extLst>
          </p:cNvPr>
          <p:cNvSpPr/>
          <p:nvPr/>
        </p:nvSpPr>
        <p:spPr>
          <a:xfrm>
            <a:off x="3051670" y="4917311"/>
            <a:ext cx="2772228" cy="812800"/>
          </a:xfrm>
          <a:prstGeom prst="roundRect">
            <a:avLst/>
          </a:prstGeom>
          <a:solidFill>
            <a:schemeClr val="accent5">
              <a:lumMod val="75000"/>
              <a:alpha val="19709"/>
            </a:schemeClr>
          </a:solidFill>
          <a:ln w="1016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DF65ED34-E46E-8A82-B2D8-702460596B75}"/>
              </a:ext>
            </a:extLst>
          </p:cNvPr>
          <p:cNvSpPr/>
          <p:nvPr/>
        </p:nvSpPr>
        <p:spPr>
          <a:xfrm>
            <a:off x="6096001" y="949595"/>
            <a:ext cx="5704114" cy="4780516"/>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b="1" dirty="0"/>
              <a:t>Remember these from Day 3?</a:t>
            </a:r>
          </a:p>
        </p:txBody>
      </p:sp>
    </p:spTree>
    <p:extLst>
      <p:ext uri="{BB962C8B-B14F-4D97-AF65-F5344CB8AC3E}">
        <p14:creationId xmlns:p14="http://schemas.microsoft.com/office/powerpoint/2010/main" val="184615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FD647-CC52-C948-B7F2-8BABA61D5ACC}"/>
              </a:ext>
            </a:extLst>
          </p:cNvPr>
          <p:cNvPicPr>
            <a:picLocks noChangeAspect="1"/>
          </p:cNvPicPr>
          <p:nvPr/>
        </p:nvPicPr>
        <p:blipFill>
          <a:blip r:embed="rId3"/>
          <a:stretch>
            <a:fillRect/>
          </a:stretch>
        </p:blipFill>
        <p:spPr>
          <a:xfrm>
            <a:off x="318052" y="448153"/>
            <a:ext cx="11290852" cy="6105003"/>
          </a:xfrm>
          <a:prstGeom prst="rect">
            <a:avLst/>
          </a:prstGeom>
          <a:ln>
            <a:solidFill>
              <a:schemeClr val="tx1"/>
            </a:solidFill>
          </a:ln>
        </p:spPr>
      </p:pic>
    </p:spTree>
    <p:extLst>
      <p:ext uri="{BB962C8B-B14F-4D97-AF65-F5344CB8AC3E}">
        <p14:creationId xmlns:p14="http://schemas.microsoft.com/office/powerpoint/2010/main" val="4068367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1229375812"/>
              </p:ext>
            </p:extLst>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964906" y="1586984"/>
            <a:ext cx="5765007"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endParaRPr lang="en-US" sz="4000" dirty="0">
              <a:solidFill>
                <a:schemeClr val="accent6">
                  <a:lumMod val="50000"/>
                </a:schemeClr>
              </a:solidFill>
            </a:endParaRPr>
          </a:p>
          <a:p>
            <a:pPr lvl="0" algn="ctr"/>
            <a:r>
              <a:rPr lang="en-US" sz="4000" dirty="0">
                <a:solidFill>
                  <a:schemeClr val="accent6">
                    <a:lumMod val="50000"/>
                  </a:schemeClr>
                </a:solidFill>
              </a:rPr>
              <a:t>Practices to Create </a:t>
            </a:r>
          </a:p>
          <a:p>
            <a:pPr lvl="0" algn="ctr"/>
            <a:r>
              <a:rPr lang="en-US" sz="4000" dirty="0">
                <a:solidFill>
                  <a:schemeClr val="accent6">
                    <a:lumMod val="50000"/>
                  </a:schemeClr>
                </a:solidFill>
              </a:rPr>
              <a:t>Positive Teaching and Learning Environments</a:t>
            </a:r>
          </a:p>
          <a:p>
            <a:pPr lvl="0" algn="ctr"/>
            <a:endParaRPr lang="en-US" sz="4000" dirty="0">
              <a:solidFill>
                <a:schemeClr val="accent6">
                  <a:lumMod val="50000"/>
                </a:schemeClr>
              </a:solidFill>
            </a:endParaRPr>
          </a:p>
        </p:txBody>
      </p:sp>
    </p:spTree>
    <p:extLst>
      <p:ext uri="{BB962C8B-B14F-4D97-AF65-F5344CB8AC3E}">
        <p14:creationId xmlns:p14="http://schemas.microsoft.com/office/powerpoint/2010/main" val="23068381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accent6">
                    <a:lumMod val="50000"/>
                  </a:schemeClr>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2478694906"/>
              </p:ext>
            </p:extLst>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6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D5D0D396-035A-604D-BD19-3652F4E6E706}"/>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EE2E957-7BAA-004D-8DFF-60F75F7992F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17389C4A-9A43-A94B-99F3-69D14D93B2BA}"/>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graphicEl>
                                              <a:dgm id="{4B1F83D9-0BFD-2B46-9A58-70FA1E6B22B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71474" y="189039"/>
            <a:ext cx="10248900" cy="846137"/>
          </a:xfrm>
        </p:spPr>
        <p:txBody>
          <a:bodyPr/>
          <a:lstStyle/>
          <a:p>
            <a:r>
              <a:rPr lang="en-US" sz="3600" b="1" dirty="0">
                <a:solidFill>
                  <a:schemeClr val="accent6">
                    <a:lumMod val="50000"/>
                  </a:schemeClr>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1317541340"/>
              </p:ext>
            </p:extLst>
          </p:nvPr>
        </p:nvGraphicFramePr>
        <p:xfrm>
          <a:off x="142875" y="700088"/>
          <a:ext cx="11677651" cy="560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1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5119180-F013-EE46-9050-6FBFE07FBD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C1731722-3A8B-7A47-8FD6-8FD0B85677B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2B51D264-6E94-6C48-A597-3E5833E773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433BBAB5-9DCA-414A-B8A7-C8A990A65EE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64CBC204-6345-6E40-852B-CC431E8CAC4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652725BC-D9F3-C641-91A2-352EC070620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E7A41E4A-D4FC-9D42-A7E1-B35486BED75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26D95523-EAFC-014D-8FF4-0A8BC351EEB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28057E66-2AD2-4740-8BFD-8D0EDA1468E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1C3845B7-5686-074D-87D5-CFD424D9419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graphicEl>
                                              <a:dgm id="{4C1CE27D-30C1-6946-8AF5-D9CCBD99CA5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graphicEl>
                                              <a:dgm id="{B099C82E-72F5-414E-9C60-5D11AB9066C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graphicEl>
                                              <a:dgm id="{94786831-74D1-CB42-815C-F3B46B33B28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graphicEl>
                                              <a:dgm id="{A5CFE929-F011-F647-BCA6-4862DF0158A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graphicEl>
                                              <a:dgm id="{C258D9D2-4F62-7D41-A235-8865297ADD8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accent6">
                    <a:lumMod val="50000"/>
                  </a:schemeClr>
                </a:solidFill>
                <a:latin typeface="+mn-lt"/>
              </a:rPr>
              <a:t>Develop Predictable Routines</a:t>
            </a:r>
          </a:p>
        </p:txBody>
      </p:sp>
      <p:pic>
        <p:nvPicPr>
          <p:cNvPr id="3" name="Picture 2">
            <a:extLst>
              <a:ext uri="{FF2B5EF4-FFF2-40B4-BE49-F238E27FC236}">
                <a16:creationId xmlns:a16="http://schemas.microsoft.com/office/drawing/2014/main" id="{A70476B7-F1E7-A342-A02C-2922CBF37A4D}"/>
              </a:ext>
            </a:extLst>
          </p:cNvPr>
          <p:cNvPicPr>
            <a:picLocks noChangeAspect="1"/>
          </p:cNvPicPr>
          <p:nvPr/>
        </p:nvPicPr>
        <p:blipFill>
          <a:blip r:embed="rId3">
            <a:grayscl/>
          </a:blip>
          <a:stretch>
            <a:fillRect/>
          </a:stretch>
        </p:blipFill>
        <p:spPr>
          <a:xfrm>
            <a:off x="374073" y="1233613"/>
            <a:ext cx="10913052" cy="5342535"/>
          </a:xfrm>
          <a:prstGeom prst="rect">
            <a:avLst/>
          </a:prstGeom>
          <a:ln>
            <a:solidFill>
              <a:schemeClr val="accent6">
                <a:lumMod val="50000"/>
              </a:schemeClr>
            </a:solidFill>
          </a:ln>
        </p:spPr>
      </p:pic>
      <p:sp>
        <p:nvSpPr>
          <p:cNvPr id="11" name="Rectangle 10">
            <a:extLst>
              <a:ext uri="{FF2B5EF4-FFF2-40B4-BE49-F238E27FC236}">
                <a16:creationId xmlns:a16="http://schemas.microsoft.com/office/drawing/2014/main" id="{F2D8B954-7BB0-EF41-AB6C-179181E5697F}"/>
              </a:ext>
            </a:extLst>
          </p:cNvPr>
          <p:cNvSpPr/>
          <p:nvPr/>
        </p:nvSpPr>
        <p:spPr>
          <a:xfrm>
            <a:off x="2157413" y="1674537"/>
            <a:ext cx="9129712" cy="888103"/>
          </a:xfrm>
          <a:prstGeom prst="rect">
            <a:avLst/>
          </a:prstGeom>
          <a:solidFill>
            <a:schemeClr val="accent5">
              <a:lumMod val="60000"/>
              <a:lumOff val="40000"/>
              <a:alpha val="21907"/>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0FCFE3-4E58-734B-9F5C-09F6343FCCC5}"/>
              </a:ext>
            </a:extLst>
          </p:cNvPr>
          <p:cNvSpPr/>
          <p:nvPr/>
        </p:nvSpPr>
        <p:spPr>
          <a:xfrm>
            <a:off x="2157413" y="2509828"/>
            <a:ext cx="9786937" cy="4119133"/>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spTree>
    <p:extLst>
      <p:ext uri="{BB962C8B-B14F-4D97-AF65-F5344CB8AC3E}">
        <p14:creationId xmlns:p14="http://schemas.microsoft.com/office/powerpoint/2010/main" val="34756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0" y="190181"/>
            <a:ext cx="10248900" cy="846137"/>
          </a:xfrm>
        </p:spPr>
        <p:txBody>
          <a:bodyPr/>
          <a:lstStyle/>
          <a:p>
            <a:r>
              <a:rPr lang="en-US" sz="3600" b="1" dirty="0">
                <a:solidFill>
                  <a:schemeClr val="accent6">
                    <a:lumMod val="50000"/>
                  </a:schemeClr>
                </a:solidFill>
                <a:latin typeface="+mn-lt"/>
              </a:rPr>
              <a:t>Define and Teach Positive Expectations</a:t>
            </a:r>
          </a:p>
        </p:txBody>
      </p:sp>
      <p:graphicFrame>
        <p:nvGraphicFramePr>
          <p:cNvPr id="10" name="Diagram 9">
            <a:extLst>
              <a:ext uri="{FF2B5EF4-FFF2-40B4-BE49-F238E27FC236}">
                <a16:creationId xmlns:a16="http://schemas.microsoft.com/office/drawing/2014/main" id="{71F81B24-ADDC-034E-B49F-EFA026835E1B}"/>
              </a:ext>
            </a:extLst>
          </p:cNvPr>
          <p:cNvGraphicFramePr/>
          <p:nvPr>
            <p:extLst>
              <p:ext uri="{D42A27DB-BD31-4B8C-83A1-F6EECF244321}">
                <p14:modId xmlns:p14="http://schemas.microsoft.com/office/powerpoint/2010/main" val="1735133208"/>
              </p:ext>
            </p:extLst>
          </p:nvPr>
        </p:nvGraphicFramePr>
        <p:xfrm>
          <a:off x="5943599" y="2193762"/>
          <a:ext cx="6248401" cy="4545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1F7FBBF-0500-C080-EAC3-647B94BA30DC}"/>
              </a:ext>
            </a:extLst>
          </p:cNvPr>
          <p:cNvPicPr>
            <a:picLocks noChangeAspect="1"/>
          </p:cNvPicPr>
          <p:nvPr/>
        </p:nvPicPr>
        <p:blipFill>
          <a:blip r:embed="rId8"/>
          <a:stretch>
            <a:fillRect/>
          </a:stretch>
        </p:blipFill>
        <p:spPr>
          <a:xfrm>
            <a:off x="8609659" y="3665820"/>
            <a:ext cx="1466636" cy="1829979"/>
          </a:xfrm>
          <a:prstGeom prst="rect">
            <a:avLst/>
          </a:prstGeom>
          <a:ln>
            <a:solidFill>
              <a:schemeClr val="accent1">
                <a:shade val="95000"/>
                <a:satMod val="105000"/>
              </a:schemeClr>
            </a:solidFill>
          </a:ln>
        </p:spPr>
      </p:pic>
      <p:pic>
        <p:nvPicPr>
          <p:cNvPr id="9" name="Picture 8">
            <a:extLst>
              <a:ext uri="{FF2B5EF4-FFF2-40B4-BE49-F238E27FC236}">
                <a16:creationId xmlns:a16="http://schemas.microsoft.com/office/drawing/2014/main" id="{F7A999F1-7D10-8E4F-9D9F-5E8C4DDF3F9B}"/>
              </a:ext>
            </a:extLst>
          </p:cNvPr>
          <p:cNvPicPr>
            <a:picLocks noChangeAspect="1"/>
          </p:cNvPicPr>
          <p:nvPr/>
        </p:nvPicPr>
        <p:blipFill>
          <a:blip r:embed="rId9">
            <a:grayscl/>
          </a:blip>
          <a:stretch>
            <a:fillRect/>
          </a:stretch>
        </p:blipFill>
        <p:spPr>
          <a:xfrm>
            <a:off x="131185" y="1302300"/>
            <a:ext cx="6362769" cy="3007046"/>
          </a:xfrm>
          <a:prstGeom prst="rect">
            <a:avLst/>
          </a:prstGeom>
          <a:ln>
            <a:solidFill>
              <a:schemeClr val="accent6">
                <a:lumMod val="50000"/>
              </a:schemeClr>
            </a:solidFill>
          </a:ln>
        </p:spPr>
      </p:pic>
      <p:pic>
        <p:nvPicPr>
          <p:cNvPr id="3" name="Picture 2">
            <a:extLst>
              <a:ext uri="{FF2B5EF4-FFF2-40B4-BE49-F238E27FC236}">
                <a16:creationId xmlns:a16="http://schemas.microsoft.com/office/drawing/2014/main" id="{07B7179F-0358-BC95-2909-F7DE72D53256}"/>
              </a:ext>
            </a:extLst>
          </p:cNvPr>
          <p:cNvPicPr>
            <a:picLocks noChangeAspect="1"/>
          </p:cNvPicPr>
          <p:nvPr/>
        </p:nvPicPr>
        <p:blipFill>
          <a:blip r:embed="rId10"/>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875300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69888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accent6">
                    <a:lumMod val="50000"/>
                  </a:schemeClr>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692405521"/>
              </p:ext>
            </p:extLst>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29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D5D0D396-035A-604D-BD19-3652F4E6E706}"/>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EE2E957-7BAA-004D-8DFF-60F75F7992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4222236765"/>
              </p:ext>
            </p:extLst>
          </p:nvPr>
        </p:nvGraphicFramePr>
        <p:xfrm>
          <a:off x="167640" y="100013"/>
          <a:ext cx="5490210" cy="6652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503922" y="1552108"/>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7691C69-8D9E-D66E-AAD3-12B078A5C9C7}"/>
              </a:ext>
            </a:extLst>
          </p:cNvPr>
          <p:cNvSpPr/>
          <p:nvPr/>
        </p:nvSpPr>
        <p:spPr>
          <a:xfrm>
            <a:off x="-263530" y="50006"/>
            <a:ext cx="3214687" cy="6752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9BFB7C-CA7A-5242-696C-B749285537E7}"/>
              </a:ext>
            </a:extLst>
          </p:cNvPr>
          <p:cNvSpPr txBox="1"/>
          <p:nvPr/>
        </p:nvSpPr>
        <p:spPr>
          <a:xfrm>
            <a:off x="6259353" y="1696268"/>
            <a:ext cx="5765007"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endParaRPr lang="en-US" sz="4000" dirty="0">
              <a:solidFill>
                <a:schemeClr val="accent6">
                  <a:lumMod val="50000"/>
                </a:schemeClr>
              </a:solidFill>
            </a:endParaRPr>
          </a:p>
          <a:p>
            <a:pPr lvl="0" algn="ctr"/>
            <a:r>
              <a:rPr lang="en-US" sz="4000" dirty="0">
                <a:solidFill>
                  <a:schemeClr val="accent6">
                    <a:lumMod val="50000"/>
                  </a:schemeClr>
                </a:solidFill>
              </a:rPr>
              <a:t>Practices to Actively Promote SEB Growth</a:t>
            </a:r>
          </a:p>
          <a:p>
            <a:pPr lvl="0" algn="ctr"/>
            <a:endParaRPr lang="en-US" sz="4000" dirty="0">
              <a:solidFill>
                <a:schemeClr val="accent6">
                  <a:lumMod val="50000"/>
                </a:schemeClr>
              </a:solidFill>
            </a:endParaRPr>
          </a:p>
        </p:txBody>
      </p:sp>
    </p:spTree>
    <p:extLst>
      <p:ext uri="{BB962C8B-B14F-4D97-AF65-F5344CB8AC3E}">
        <p14:creationId xmlns:p14="http://schemas.microsoft.com/office/powerpoint/2010/main" val="15210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accent6">
                    <a:lumMod val="50000"/>
                  </a:schemeClr>
                </a:solidFill>
                <a:latin typeface="+mn-lt"/>
              </a:rPr>
              <a:t>Engage Students in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2145366536"/>
              </p:ext>
            </p:extLst>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9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105443" y="222995"/>
            <a:ext cx="83447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804"/>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 name="Picture 1">
            <a:extLst>
              <a:ext uri="{FF2B5EF4-FFF2-40B4-BE49-F238E27FC236}">
                <a16:creationId xmlns:a16="http://schemas.microsoft.com/office/drawing/2014/main" id="{EC8B55EB-A047-FE5D-E8F0-51FA8F7EB74A}"/>
              </a:ext>
            </a:extLst>
          </p:cNvPr>
          <p:cNvPicPr>
            <a:picLocks noChangeAspect="1"/>
          </p:cNvPicPr>
          <p:nvPr/>
        </p:nvPicPr>
        <p:blipFill>
          <a:blip r:embed="rId11"/>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7835932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574F4-823C-D145-B66B-BBBE9ED3A2C9}"/>
              </a:ext>
            </a:extLst>
          </p:cNvPr>
          <p:cNvPicPr>
            <a:picLocks noChangeAspect="1"/>
          </p:cNvPicPr>
          <p:nvPr/>
        </p:nvPicPr>
        <p:blipFill>
          <a:blip r:embed="rId3"/>
          <a:stretch>
            <a:fillRect/>
          </a:stretch>
        </p:blipFill>
        <p:spPr>
          <a:xfrm>
            <a:off x="188084" y="1055924"/>
            <a:ext cx="5349602" cy="2615964"/>
          </a:xfrm>
          <a:prstGeom prst="rect">
            <a:avLst/>
          </a:prstGeom>
        </p:spPr>
      </p:pic>
      <p:pic>
        <p:nvPicPr>
          <p:cNvPr id="7" name="Picture 6">
            <a:extLst>
              <a:ext uri="{FF2B5EF4-FFF2-40B4-BE49-F238E27FC236}">
                <a16:creationId xmlns:a16="http://schemas.microsoft.com/office/drawing/2014/main" id="{F4E04C67-845D-BF4B-8D0C-C70064E9BB50}"/>
              </a:ext>
            </a:extLst>
          </p:cNvPr>
          <p:cNvPicPr>
            <a:picLocks noChangeAspect="1"/>
          </p:cNvPicPr>
          <p:nvPr/>
        </p:nvPicPr>
        <p:blipFill>
          <a:blip r:embed="rId4"/>
          <a:stretch>
            <a:fillRect/>
          </a:stretch>
        </p:blipFill>
        <p:spPr>
          <a:xfrm>
            <a:off x="313287" y="3833493"/>
            <a:ext cx="3006466" cy="2405173"/>
          </a:xfrm>
          <a:prstGeom prst="rect">
            <a:avLst/>
          </a:prstGeom>
          <a:ln w="76200">
            <a:noFill/>
          </a:ln>
        </p:spPr>
      </p:pic>
      <p:pic>
        <p:nvPicPr>
          <p:cNvPr id="8" name="Picture 7">
            <a:extLst>
              <a:ext uri="{FF2B5EF4-FFF2-40B4-BE49-F238E27FC236}">
                <a16:creationId xmlns:a16="http://schemas.microsoft.com/office/drawing/2014/main" id="{FF4C4104-ADD2-2149-A90B-6370EE1AC8BB}"/>
              </a:ext>
            </a:extLst>
          </p:cNvPr>
          <p:cNvPicPr>
            <a:picLocks noChangeAspect="1"/>
          </p:cNvPicPr>
          <p:nvPr/>
        </p:nvPicPr>
        <p:blipFill>
          <a:blip r:embed="rId5"/>
          <a:stretch>
            <a:fillRect/>
          </a:stretch>
        </p:blipFill>
        <p:spPr>
          <a:xfrm>
            <a:off x="2908014" y="5720830"/>
            <a:ext cx="1888145" cy="883444"/>
          </a:xfrm>
          <a:prstGeom prst="rect">
            <a:avLst/>
          </a:prstGeom>
          <a:ln w="76200">
            <a:noFill/>
          </a:ln>
        </p:spPr>
      </p:pic>
      <p:sp>
        <p:nvSpPr>
          <p:cNvPr id="4" name="Title 3">
            <a:extLst>
              <a:ext uri="{FF2B5EF4-FFF2-40B4-BE49-F238E27FC236}">
                <a16:creationId xmlns:a16="http://schemas.microsoft.com/office/drawing/2014/main" id="{D4D4D0EB-97A3-344C-8DF3-CF50ADCAB329}"/>
              </a:ext>
            </a:extLst>
          </p:cNvPr>
          <p:cNvSpPr>
            <a:spLocks noGrp="1"/>
          </p:cNvSpPr>
          <p:nvPr>
            <p:ph type="title"/>
          </p:nvPr>
        </p:nvSpPr>
        <p:spPr>
          <a:xfrm>
            <a:off x="313287" y="253726"/>
            <a:ext cx="9378000" cy="845600"/>
          </a:xfrm>
        </p:spPr>
        <p:txBody>
          <a:bodyPr/>
          <a:lstStyle/>
          <a:p>
            <a:r>
              <a:rPr lang="en-US" dirty="0"/>
              <a:t>Additional Resources</a:t>
            </a:r>
          </a:p>
        </p:txBody>
      </p:sp>
      <p:pic>
        <p:nvPicPr>
          <p:cNvPr id="5" name="Picture 4">
            <a:extLst>
              <a:ext uri="{FF2B5EF4-FFF2-40B4-BE49-F238E27FC236}">
                <a16:creationId xmlns:a16="http://schemas.microsoft.com/office/drawing/2014/main" id="{4E1AB904-F4B7-B11C-288C-F614D80B5C49}"/>
              </a:ext>
            </a:extLst>
          </p:cNvPr>
          <p:cNvPicPr>
            <a:picLocks noChangeAspect="1"/>
          </p:cNvPicPr>
          <p:nvPr/>
        </p:nvPicPr>
        <p:blipFill>
          <a:blip r:embed="rId6"/>
          <a:stretch>
            <a:fillRect/>
          </a:stretch>
        </p:blipFill>
        <p:spPr>
          <a:xfrm>
            <a:off x="6096000" y="253726"/>
            <a:ext cx="4057259" cy="4926671"/>
          </a:xfrm>
          <a:prstGeom prst="rect">
            <a:avLst/>
          </a:prstGeom>
        </p:spPr>
      </p:pic>
      <p:pic>
        <p:nvPicPr>
          <p:cNvPr id="9" name="Picture 8">
            <a:extLst>
              <a:ext uri="{FF2B5EF4-FFF2-40B4-BE49-F238E27FC236}">
                <a16:creationId xmlns:a16="http://schemas.microsoft.com/office/drawing/2014/main" id="{7A2605A4-993B-6D7D-23F9-2B8EE072523D}"/>
              </a:ext>
            </a:extLst>
          </p:cNvPr>
          <p:cNvPicPr>
            <a:picLocks noChangeAspect="1"/>
          </p:cNvPicPr>
          <p:nvPr/>
        </p:nvPicPr>
        <p:blipFill>
          <a:blip r:embed="rId7"/>
          <a:stretch>
            <a:fillRect/>
          </a:stretch>
        </p:blipFill>
        <p:spPr>
          <a:xfrm>
            <a:off x="6096000" y="2069431"/>
            <a:ext cx="6096000" cy="4693752"/>
          </a:xfrm>
          <a:prstGeom prst="rect">
            <a:avLst/>
          </a:prstGeom>
        </p:spPr>
      </p:pic>
    </p:spTree>
    <p:extLst>
      <p:ext uri="{BB962C8B-B14F-4D97-AF65-F5344CB8AC3E}">
        <p14:creationId xmlns:p14="http://schemas.microsoft.com/office/powerpoint/2010/main" val="955136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accent6">
                    <a:lumMod val="50000"/>
                  </a:schemeClr>
                </a:solidFill>
                <a:latin typeface="+mn-lt"/>
              </a:rPr>
              <a:t>Foster Positive Relationships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2923127298"/>
              </p:ext>
            </p:extLst>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98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AAEC0-B976-D74C-86E5-2A1B8E81C294}"/>
              </a:ext>
            </a:extLst>
          </p:cNvPr>
          <p:cNvPicPr>
            <a:picLocks noChangeAspect="1"/>
          </p:cNvPicPr>
          <p:nvPr/>
        </p:nvPicPr>
        <p:blipFill>
          <a:blip r:embed="rId3"/>
          <a:stretch>
            <a:fillRect/>
          </a:stretch>
        </p:blipFill>
        <p:spPr>
          <a:xfrm>
            <a:off x="511307" y="495300"/>
            <a:ext cx="4231833" cy="5486400"/>
          </a:xfrm>
          <a:prstGeom prst="rect">
            <a:avLst/>
          </a:prstGeom>
          <a:ln w="28575">
            <a:solidFill>
              <a:srgbClr val="002060"/>
            </a:solidFill>
          </a:ln>
        </p:spPr>
      </p:pic>
      <p:sp>
        <p:nvSpPr>
          <p:cNvPr id="5" name="Rectangle 4">
            <a:extLst>
              <a:ext uri="{FF2B5EF4-FFF2-40B4-BE49-F238E27FC236}">
                <a16:creationId xmlns:a16="http://schemas.microsoft.com/office/drawing/2014/main" id="{922B7372-FF98-9843-838A-97D8C1F2A774}"/>
              </a:ext>
            </a:extLst>
          </p:cNvPr>
          <p:cNvSpPr/>
          <p:nvPr/>
        </p:nvSpPr>
        <p:spPr>
          <a:xfrm>
            <a:off x="552140" y="6307394"/>
            <a:ext cx="6824110" cy="400110"/>
          </a:xfrm>
          <a:prstGeom prst="rect">
            <a:avLst/>
          </a:prstGeom>
        </p:spPr>
        <p:txBody>
          <a:bodyPr wrap="square">
            <a:spAutoFit/>
          </a:bodyPr>
          <a:lstStyle/>
          <a:p>
            <a:pPr fontAlgn="base">
              <a:defRPr/>
            </a:pPr>
            <a:r>
              <a:rPr lang="en-US" sz="2000" dirty="0">
                <a:latin typeface="Calibri" panose="020F0502020204030204" pitchFamily="34" charset="0"/>
                <a:ea typeface="Calibri" panose="020F0502020204030204" pitchFamily="34" charset="0"/>
                <a:cs typeface="Calibri" panose="020F0502020204030204" pitchFamily="34" charset="0"/>
              </a:rPr>
              <a:t>https://</a:t>
            </a:r>
            <a:r>
              <a:rPr lang="en-US" sz="2000" dirty="0" err="1">
                <a:latin typeface="Calibri" panose="020F0502020204030204" pitchFamily="34" charset="0"/>
                <a:ea typeface="Calibri" panose="020F0502020204030204" pitchFamily="34" charset="0"/>
                <a:cs typeface="Calibri" panose="020F0502020204030204" pitchFamily="34" charset="0"/>
              </a:rPr>
              <a:t>www.pbis.org</a:t>
            </a:r>
            <a:r>
              <a:rPr lang="en-US" sz="2000" dirty="0">
                <a:latin typeface="Calibri" panose="020F0502020204030204" pitchFamily="34" charset="0"/>
                <a:ea typeface="Calibri" panose="020F0502020204030204" pitchFamily="34" charset="0"/>
                <a:cs typeface="Calibri" panose="020F0502020204030204" pitchFamily="34" charset="0"/>
              </a:rPr>
              <a:t>/resource/positive-greetings-at-the-door</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520E36E-3FD6-0141-A0C8-778A13EF5FE5}"/>
              </a:ext>
            </a:extLst>
          </p:cNvPr>
          <p:cNvSpPr/>
          <p:nvPr/>
        </p:nvSpPr>
        <p:spPr>
          <a:xfrm>
            <a:off x="552140" y="1252853"/>
            <a:ext cx="419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r>
              <a:rPr lang="en-US" sz="2400" b="1" dirty="0">
                <a:solidFill>
                  <a:schemeClr val="accent5">
                    <a:lumMod val="50000"/>
                  </a:schemeClr>
                </a:solidFill>
                <a:latin typeface="Calibri" panose="020F0502020204030204" pitchFamily="34" charset="0"/>
                <a:cs typeface="Calibri" panose="020F0502020204030204" pitchFamily="34" charset="0"/>
              </a:rPr>
              <a:t>Positive Greetings at the Door</a:t>
            </a:r>
          </a:p>
        </p:txBody>
      </p:sp>
      <p:sp>
        <p:nvSpPr>
          <p:cNvPr id="6" name="Rounded Rectangular Callout 5">
            <a:extLst>
              <a:ext uri="{FF2B5EF4-FFF2-40B4-BE49-F238E27FC236}">
                <a16:creationId xmlns:a16="http://schemas.microsoft.com/office/drawing/2014/main" id="{06A78826-8929-F548-8F1C-E5F7C678AFD8}"/>
              </a:ext>
            </a:extLst>
          </p:cNvPr>
          <p:cNvSpPr/>
          <p:nvPr/>
        </p:nvSpPr>
        <p:spPr>
          <a:xfrm>
            <a:off x="5945708" y="2835950"/>
            <a:ext cx="5185559" cy="3345745"/>
          </a:xfrm>
          <a:prstGeom prst="wedgeRoundRectCallout">
            <a:avLst>
              <a:gd name="adj1" fmla="val -72182"/>
              <a:gd name="adj2" fmla="val -2968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fontAlgn="base">
              <a:spcBef>
                <a:spcPct val="0"/>
              </a:spcBef>
              <a:spcAft>
                <a:spcPct val="0"/>
              </a:spcAft>
              <a:defRPr/>
            </a:pPr>
            <a:r>
              <a:rPr lang="en-US" sz="2400" dirty="0">
                <a:solidFill>
                  <a:schemeClr val="accent6">
                    <a:lumMod val="50000"/>
                  </a:schemeClr>
                </a:solidFill>
                <a:latin typeface="Calibri" panose="020F0502020204030204" pitchFamily="34" charset="0"/>
                <a:cs typeface="Calibri" panose="020F0502020204030204" pitchFamily="34" charset="0"/>
              </a:rPr>
              <a:t>Stand just inside or outside of the door and... </a:t>
            </a:r>
          </a:p>
          <a:p>
            <a:pPr marL="800100" indent="-303213" fontAlgn="base">
              <a:spcBef>
                <a:spcPct val="0"/>
              </a:spcBef>
              <a:spcAft>
                <a:spcPct val="0"/>
              </a:spcAft>
              <a:buFont typeface="+mj-lt"/>
              <a:buAutoNum type="arabicPeriod"/>
              <a:defRPr/>
            </a:pPr>
            <a:r>
              <a:rPr lang="en-US" sz="2400" dirty="0">
                <a:solidFill>
                  <a:schemeClr val="accent6">
                    <a:lumMod val="50000"/>
                  </a:schemeClr>
                </a:solidFill>
                <a:latin typeface="Calibri" panose="020F0502020204030204" pitchFamily="34" charset="0"/>
                <a:cs typeface="Calibri" panose="020F0502020204030204" pitchFamily="34" charset="0"/>
              </a:rPr>
              <a:t>Greet each student by name </a:t>
            </a:r>
          </a:p>
          <a:p>
            <a:pPr marL="800100" indent="-303213" fontAlgn="base">
              <a:spcBef>
                <a:spcPct val="0"/>
              </a:spcBef>
              <a:spcAft>
                <a:spcPct val="0"/>
              </a:spcAft>
              <a:buFont typeface="+mj-lt"/>
              <a:buAutoNum type="arabicPeriod"/>
              <a:defRPr/>
            </a:pPr>
            <a:r>
              <a:rPr lang="en-US" sz="2400" dirty="0">
                <a:solidFill>
                  <a:schemeClr val="accent6">
                    <a:lumMod val="50000"/>
                  </a:schemeClr>
                </a:solidFill>
                <a:latin typeface="Calibri" panose="020F0502020204030204" pitchFamily="34" charset="0"/>
                <a:cs typeface="Calibri" panose="020F0502020204030204" pitchFamily="34" charset="0"/>
              </a:rPr>
              <a:t>Have a short positive interaction (e.g., praise, friendly comment, question) </a:t>
            </a:r>
          </a:p>
          <a:p>
            <a:pPr marL="800100" indent="-303213" fontAlgn="base">
              <a:spcBef>
                <a:spcPct val="0"/>
              </a:spcBef>
              <a:spcAft>
                <a:spcPct val="0"/>
              </a:spcAft>
              <a:buFont typeface="+mj-lt"/>
              <a:buAutoNum type="arabicPeriod"/>
              <a:defRPr/>
            </a:pPr>
            <a:r>
              <a:rPr lang="en-US" sz="2400" dirty="0">
                <a:solidFill>
                  <a:schemeClr val="accent6">
                    <a:lumMod val="50000"/>
                  </a:schemeClr>
                </a:solidFill>
                <a:latin typeface="Calibri" panose="020F0502020204030204" pitchFamily="34" charset="0"/>
                <a:cs typeface="Calibri" panose="020F0502020204030204" pitchFamily="34" charset="0"/>
              </a:rPr>
              <a:t>Direct them to the first activity </a:t>
            </a:r>
          </a:p>
          <a:p>
            <a:pPr marL="800100" indent="-303213" fontAlgn="base">
              <a:spcBef>
                <a:spcPct val="0"/>
              </a:spcBef>
              <a:spcAft>
                <a:spcPct val="0"/>
              </a:spcAft>
              <a:buFont typeface="+mj-lt"/>
              <a:buAutoNum type="arabicPeriod"/>
              <a:defRPr/>
            </a:pPr>
            <a:r>
              <a:rPr lang="en-US" sz="2400" dirty="0">
                <a:solidFill>
                  <a:schemeClr val="accent6">
                    <a:lumMod val="50000"/>
                  </a:schemeClr>
                </a:solidFill>
                <a:latin typeface="Calibri" panose="020F0502020204030204" pitchFamily="34" charset="0"/>
                <a:cs typeface="Calibri" panose="020F0502020204030204" pitchFamily="34" charset="0"/>
              </a:rPr>
              <a:t>P</a:t>
            </a:r>
            <a:r>
              <a:rPr lang="en-US" sz="2400" dirty="0" err="1">
                <a:solidFill>
                  <a:schemeClr val="accent6">
                    <a:lumMod val="50000"/>
                  </a:schemeClr>
                </a:solidFill>
                <a:latin typeface="Calibri" panose="020F0502020204030204" pitchFamily="34" charset="0"/>
                <a:cs typeface="Calibri" panose="020F0502020204030204" pitchFamily="34" charset="0"/>
              </a:rPr>
              <a:t>rompt</a:t>
            </a:r>
            <a:r>
              <a:rPr lang="en-US" sz="2400" dirty="0">
                <a:solidFill>
                  <a:schemeClr val="accent6">
                    <a:lumMod val="50000"/>
                  </a:schemeClr>
                </a:solidFill>
                <a:latin typeface="Calibri" panose="020F0502020204030204" pitchFamily="34" charset="0"/>
                <a:cs typeface="Calibri" panose="020F0502020204030204" pitchFamily="34" charset="0"/>
              </a:rPr>
              <a:t> classroom norms </a:t>
            </a:r>
          </a:p>
        </p:txBody>
      </p:sp>
      <p:sp>
        <p:nvSpPr>
          <p:cNvPr id="7" name="TextBox 6">
            <a:extLst>
              <a:ext uri="{FF2B5EF4-FFF2-40B4-BE49-F238E27FC236}">
                <a16:creationId xmlns:a16="http://schemas.microsoft.com/office/drawing/2014/main" id="{FDA3961A-DECB-4A42-ADA9-CE8FA50C7745}"/>
              </a:ext>
            </a:extLst>
          </p:cNvPr>
          <p:cNvSpPr txBox="1"/>
          <p:nvPr/>
        </p:nvSpPr>
        <p:spPr>
          <a:xfrm>
            <a:off x="4743140" y="0"/>
            <a:ext cx="2786743" cy="707886"/>
          </a:xfrm>
          <a:prstGeom prst="rect">
            <a:avLst/>
          </a:prstGeom>
          <a:noFill/>
        </p:spPr>
        <p:txBody>
          <a:bodyPr wrap="square" rtlCol="0">
            <a:spAutoFit/>
          </a:bodyPr>
          <a:lstStyle/>
          <a:p>
            <a:pPr>
              <a:defRPr/>
            </a:pPr>
            <a:r>
              <a:rPr lang="en-US" sz="4000" b="1" dirty="0">
                <a:solidFill>
                  <a:srgbClr val="FFFFFF"/>
                </a:solidFill>
                <a:latin typeface="Calibri" panose="020F0502020204030204" pitchFamily="34" charset="0"/>
                <a:cs typeface="Calibri" panose="020F0502020204030204" pitchFamily="34" charset="0"/>
              </a:rPr>
              <a:t>What is it? </a:t>
            </a:r>
          </a:p>
        </p:txBody>
      </p:sp>
      <p:sp>
        <p:nvSpPr>
          <p:cNvPr id="9" name="TextBox 8">
            <a:extLst>
              <a:ext uri="{FF2B5EF4-FFF2-40B4-BE49-F238E27FC236}">
                <a16:creationId xmlns:a16="http://schemas.microsoft.com/office/drawing/2014/main" id="{38FC90CE-6614-11F4-7359-4D29899EE546}"/>
              </a:ext>
            </a:extLst>
          </p:cNvPr>
          <p:cNvSpPr txBox="1"/>
          <p:nvPr/>
        </p:nvSpPr>
        <p:spPr>
          <a:xfrm>
            <a:off x="5472012" y="195934"/>
            <a:ext cx="6208681"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a:solidFill>
                  <a:schemeClr val="accent5">
                    <a:lumMod val="50000"/>
                  </a:schemeClr>
                </a:solidFill>
              </a:rPr>
              <a:t>Positive Greetings at the Door:</a:t>
            </a:r>
          </a:p>
          <a:p>
            <a:pPr marL="342900" indent="-342900">
              <a:buFont typeface="Arial" panose="020B0604020202020204" pitchFamily="34" charset="0"/>
              <a:buChar char="•"/>
            </a:pPr>
            <a:r>
              <a:rPr lang="en-US" sz="2400" dirty="0"/>
              <a:t>Increase student time on task</a:t>
            </a:r>
          </a:p>
          <a:p>
            <a:pPr marL="342900" indent="-342900">
              <a:buFont typeface="Arial" panose="020B0604020202020204" pitchFamily="34" charset="0"/>
              <a:buChar char="•"/>
            </a:pPr>
            <a:r>
              <a:rPr lang="en-US" sz="2400" dirty="0"/>
              <a:t>Decrease disruptions</a:t>
            </a:r>
          </a:p>
          <a:p>
            <a:pPr marL="342900" indent="-342900">
              <a:buFont typeface="Arial" panose="020B0604020202020204" pitchFamily="34" charset="0"/>
              <a:buChar char="•"/>
            </a:pPr>
            <a:r>
              <a:rPr lang="en-US" sz="2400" dirty="0"/>
              <a:t>Build positive relationships</a:t>
            </a:r>
          </a:p>
          <a:p>
            <a:endParaRPr lang="en-US" sz="2400" dirty="0"/>
          </a:p>
          <a:p>
            <a:r>
              <a:rPr lang="en-US" dirty="0"/>
              <a:t>(</a:t>
            </a:r>
            <a:r>
              <a:rPr lang="en-US" dirty="0" err="1"/>
              <a:t>Allday</a:t>
            </a:r>
            <a:r>
              <a:rPr lang="en-US" dirty="0"/>
              <a:t> &amp; </a:t>
            </a:r>
            <a:r>
              <a:rPr lang="en-US" dirty="0" err="1"/>
              <a:t>Pakurar</a:t>
            </a:r>
            <a:r>
              <a:rPr lang="en-US" dirty="0"/>
              <a:t>, 2007; Cook et al., 2018)</a:t>
            </a:r>
          </a:p>
        </p:txBody>
      </p:sp>
    </p:spTree>
    <p:extLst>
      <p:ext uri="{BB962C8B-B14F-4D97-AF65-F5344CB8AC3E}">
        <p14:creationId xmlns:p14="http://schemas.microsoft.com/office/powerpoint/2010/main" val="194442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accent6">
                    <a:lumMod val="50000"/>
                  </a:schemeClr>
                </a:solidFill>
                <a:latin typeface="+mn-lt"/>
              </a:rPr>
              <a:t>Prompt and Supervise SEB and Academic Skills </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1017941910"/>
              </p:ext>
            </p:extLst>
          </p:nvPr>
        </p:nvGraphicFramePr>
        <p:xfrm>
          <a:off x="-742950" y="1714500"/>
          <a:ext cx="14016038"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773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65D62F59-2184-3747-BED3-1E2ADCD0030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B1460A5A-A0DF-7B45-A62F-48B62BB911A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365BD603-B75E-9642-8543-24B9A7456B1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5736DF49-D766-1444-B192-9D5F4AFDE7F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603A1F3D-6C3F-FA49-9255-7BC90806A25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C6C918F0-BBF1-BF45-BF93-A92A761B32F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A09B988D-6A75-D34C-834D-943BFCDEE27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E9CFC93E-078E-3C4A-BDCE-A166E61E140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0E797590-3FB9-7540-AC5E-5EBABC6497E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FA66E4B0-9BCE-4E4F-8B84-7D57A75EFA91}"/>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graphicEl>
                                              <a:dgm id="{5C1B8D22-C043-EC4F-84A9-3BFDA6349E3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graphicEl>
                                              <a:dgm id="{BC5F6EC0-72B2-E445-838D-654B9A7102E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6" name="Oval Callout 15">
            <a:extLst>
              <a:ext uri="{FF2B5EF4-FFF2-40B4-BE49-F238E27FC236}">
                <a16:creationId xmlns:a16="http://schemas.microsoft.com/office/drawing/2014/main" id="{8BA7AF43-C974-5E44-BE71-2D860F812DF9}"/>
              </a:ext>
            </a:extLst>
          </p:cNvPr>
          <p:cNvSpPr/>
          <p:nvPr/>
        </p:nvSpPr>
        <p:spPr>
          <a:xfrm>
            <a:off x="1687421" y="3136589"/>
            <a:ext cx="9361579" cy="2395357"/>
          </a:xfrm>
          <a:prstGeom prst="wedgeEllipseCallout">
            <a:avLst>
              <a:gd name="adj1" fmla="val -48359"/>
              <a:gd name="adj2" fmla="val 83651"/>
            </a:avLst>
          </a:prstGeom>
          <a:solidFill>
            <a:schemeClr val="bg1"/>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DA3961A-DECB-4A42-ADA9-CE8FA50C7745}"/>
              </a:ext>
            </a:extLst>
          </p:cNvPr>
          <p:cNvSpPr txBox="1"/>
          <p:nvPr/>
        </p:nvSpPr>
        <p:spPr>
          <a:xfrm>
            <a:off x="474423" y="358914"/>
            <a:ext cx="2786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What is it? </a:t>
            </a:r>
          </a:p>
        </p:txBody>
      </p:sp>
      <p:sp>
        <p:nvSpPr>
          <p:cNvPr id="8" name="TextBox 7">
            <a:extLst>
              <a:ext uri="{FF2B5EF4-FFF2-40B4-BE49-F238E27FC236}">
                <a16:creationId xmlns:a16="http://schemas.microsoft.com/office/drawing/2014/main" id="{284F4822-4445-A24D-93EA-9BCD0DB38582}"/>
              </a:ext>
            </a:extLst>
          </p:cNvPr>
          <p:cNvSpPr txBox="1"/>
          <p:nvPr/>
        </p:nvSpPr>
        <p:spPr>
          <a:xfrm>
            <a:off x="474423" y="1326054"/>
            <a:ext cx="10433956" cy="1569660"/>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A </a:t>
            </a:r>
            <a:r>
              <a:rPr kumimoji="0" lang="en-US" sz="3200" b="1" i="1"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verbal prompt </a:t>
            </a:r>
            <a:r>
              <a:rPr kumimoji="0" lang="en-US" sz="32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is a reminder of previously taught behaviors, delivered before the behavior, that explicitly states the expected behavior. </a:t>
            </a:r>
          </a:p>
        </p:txBody>
      </p:sp>
      <p:sp>
        <p:nvSpPr>
          <p:cNvPr id="10" name="Rectangle 3">
            <a:extLst>
              <a:ext uri="{FF2B5EF4-FFF2-40B4-BE49-F238E27FC236}">
                <a16:creationId xmlns:a16="http://schemas.microsoft.com/office/drawing/2014/main" id="{949B7387-280C-DD46-876E-4B930F859E8F}"/>
              </a:ext>
            </a:extLst>
          </p:cNvPr>
          <p:cNvSpPr txBox="1">
            <a:spLocks noChangeArrowheads="1"/>
          </p:cNvSpPr>
          <p:nvPr/>
        </p:nvSpPr>
        <p:spPr>
          <a:xfrm>
            <a:off x="4039995" y="3467100"/>
            <a:ext cx="7009005" cy="2807125"/>
          </a:xfrm>
          <a:prstGeom prst="rect">
            <a:avLst/>
          </a:prstGeom>
          <a:ln w="57150">
            <a:noFill/>
          </a:ln>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85750" marR="0" lvl="0" indent="-2857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Delivered </a:t>
            </a:r>
            <a:r>
              <a:rPr kumimoji="0" lang="en-US" sz="2400" b="1"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before</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 behavior</a:t>
            </a:r>
          </a:p>
          <a:p>
            <a:pPr marL="285750" marR="0" lvl="0" indent="-2857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endParaRPr kumimoji="0" lang="en-US" sz="6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endParaRPr>
          </a:p>
          <a:p>
            <a:pPr marL="285750" marR="0" lvl="0" indent="-2857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State</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 expected behavior</a:t>
            </a:r>
          </a:p>
          <a:p>
            <a:pPr marL="285750" marR="0" lvl="0" indent="-2857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endParaRPr kumimoji="0" lang="en-US" sz="6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endParaRPr>
          </a:p>
          <a:p>
            <a:pPr marL="285750" marR="0" lvl="0" indent="-285750"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Reminder of </a:t>
            </a:r>
            <a:r>
              <a:rPr kumimoji="0" lang="en-US" sz="2400" b="1"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previously taught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7" charset="-128"/>
                <a:cs typeface="Calibri" panose="020F0502020204030204" pitchFamily="34" charset="0"/>
                <a:sym typeface="Arial"/>
              </a:rPr>
              <a:t>behaviors</a:t>
            </a:r>
            <a:endParaRPr kumimoji="0" lang="en-US" altLang="en-US" sz="24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Arial"/>
            </a:endParaRPr>
          </a:p>
          <a:p>
            <a:pPr marL="533400" marR="0" lvl="0" indent="-5334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2400" b="0" i="0" u="none" strike="noStrike" kern="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sym typeface="Arial"/>
            </a:endParaRPr>
          </a:p>
        </p:txBody>
      </p:sp>
      <p:pic>
        <p:nvPicPr>
          <p:cNvPr id="17" name="Picture 16">
            <a:extLst>
              <a:ext uri="{FF2B5EF4-FFF2-40B4-BE49-F238E27FC236}">
                <a16:creationId xmlns:a16="http://schemas.microsoft.com/office/drawing/2014/main" id="{C8A5A919-0A39-B14D-914B-5BB74E006716}"/>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25345063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A76735-E9FC-224F-9149-5BCB859E4A0A}"/>
              </a:ext>
            </a:extLst>
          </p:cNvPr>
          <p:cNvSpPr txBox="1"/>
          <p:nvPr/>
        </p:nvSpPr>
        <p:spPr>
          <a:xfrm>
            <a:off x="0" y="1348142"/>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Verbal reminders</a:t>
            </a:r>
          </a:p>
        </p:txBody>
      </p:sp>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47589" y="286909"/>
            <a:ext cx="9378000" cy="845600"/>
          </a:xfrm>
        </p:spPr>
        <p:txBody>
          <a:bodyPr/>
          <a:lstStyle/>
          <a:p>
            <a:r>
              <a:rPr lang="en-US" sz="4000" dirty="0"/>
              <a:t>Classroom Prompt Examples</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35620" y="4600367"/>
            <a:ext cx="3382199" cy="2164270"/>
          </a:xfrm>
          <a:prstGeom prst="wedgeRoundRectCallout">
            <a:avLst>
              <a:gd name="adj1" fmla="val 60569"/>
              <a:gd name="adj2" fmla="val -4658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“As you head out, remember to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557" y="2346865"/>
            <a:ext cx="3378666" cy="2164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CBE522-44E8-4A55-7D2A-EF15B2031AE2}"/>
              </a:ext>
            </a:extLst>
          </p:cNvPr>
          <p:cNvPicPr>
            <a:picLocks noChangeAspect="1"/>
          </p:cNvPicPr>
          <p:nvPr/>
        </p:nvPicPr>
        <p:blipFill>
          <a:blip r:embed="rId4"/>
          <a:stretch>
            <a:fillRect/>
          </a:stretch>
        </p:blipFill>
        <p:spPr>
          <a:xfrm>
            <a:off x="11276934" y="6069085"/>
            <a:ext cx="879446" cy="788915"/>
          </a:xfrm>
          <a:prstGeom prst="ellipse">
            <a:avLst/>
          </a:prstGeom>
          <a:ln w="19050">
            <a:solidFill>
              <a:schemeClr val="accent2">
                <a:lumMod val="50000"/>
              </a:schemeClr>
            </a:solidFill>
          </a:ln>
        </p:spPr>
      </p:pic>
      <p:pic>
        <p:nvPicPr>
          <p:cNvPr id="5" name="Picture 4" descr="Science Safety Rules Posters in Primary Colors | Science safety, Science  safety rules, Science lab safety">
            <a:extLst>
              <a:ext uri="{FF2B5EF4-FFF2-40B4-BE49-F238E27FC236}">
                <a16:creationId xmlns:a16="http://schemas.microsoft.com/office/drawing/2014/main" id="{4B1190D6-5B3E-9E2B-12DB-16A0E3F0D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9784" y="1440255"/>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Ditching Our Distractions: The Importance of Active Listening">
            <a:extLst>
              <a:ext uri="{FF2B5EF4-FFF2-40B4-BE49-F238E27FC236}">
                <a16:creationId xmlns:a16="http://schemas.microsoft.com/office/drawing/2014/main" id="{37F76CE5-4B19-B13F-AFC5-6D98166DF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8668" y="3045164"/>
            <a:ext cx="3357384" cy="24437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6A1C76-D7CA-A3C9-D96E-148D0E3AF83F}"/>
              </a:ext>
            </a:extLst>
          </p:cNvPr>
          <p:cNvSpPr txBox="1"/>
          <p:nvPr/>
        </p:nvSpPr>
        <p:spPr>
          <a:xfrm>
            <a:off x="5299450" y="5066039"/>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Visual reminders</a:t>
            </a:r>
          </a:p>
        </p:txBody>
      </p:sp>
      <p:sp>
        <p:nvSpPr>
          <p:cNvPr id="8" name="TextBox 7">
            <a:extLst>
              <a:ext uri="{FF2B5EF4-FFF2-40B4-BE49-F238E27FC236}">
                <a16:creationId xmlns:a16="http://schemas.microsoft.com/office/drawing/2014/main" id="{40439CA5-A62A-2E3C-CBEE-7065D29C7623}"/>
              </a:ext>
            </a:extLst>
          </p:cNvPr>
          <p:cNvSpPr txBox="1"/>
          <p:nvPr/>
        </p:nvSpPr>
        <p:spPr>
          <a:xfrm>
            <a:off x="9284107" y="1982508"/>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Gestural reminders</a:t>
            </a:r>
          </a:p>
        </p:txBody>
      </p:sp>
    </p:spTree>
    <p:extLst>
      <p:ext uri="{BB962C8B-B14F-4D97-AF65-F5344CB8AC3E}">
        <p14:creationId xmlns:p14="http://schemas.microsoft.com/office/powerpoint/2010/main" val="236988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a:solidFill>
                  <a:schemeClr val="accent6">
                    <a:lumMod val="50000"/>
                  </a:schemeClr>
                </a:solidFill>
              </a:rPr>
              <a:t>WEBSITES</a:t>
            </a:r>
            <a:endParaRPr lang="en-US"/>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err="1">
                <a:solidFill>
                  <a:schemeClr val="accent6">
                    <a:lumMod val="50000"/>
                  </a:schemeClr>
                </a:solidFill>
              </a:rPr>
              <a:t>pbis.org</a:t>
            </a:r>
            <a:endParaRPr lang="en-US" sz="360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accent6">
                    <a:lumMod val="50000"/>
                  </a:schemeClr>
                </a:solidFill>
                <a:latin typeface="+mn-lt"/>
              </a:rPr>
              <a:t>Provide Specific Feedback (</a:t>
            </a:r>
            <a:r>
              <a:rPr lang="en-US" sz="3600" b="1" u="sng" dirty="0">
                <a:solidFill>
                  <a:schemeClr val="accent6">
                    <a:lumMod val="50000"/>
                  </a:schemeClr>
                </a:solidFill>
                <a:latin typeface="+mn-lt"/>
              </a:rPr>
              <a:t>&gt;</a:t>
            </a:r>
            <a:r>
              <a:rPr lang="en-US" sz="3600" b="1" dirty="0">
                <a:solidFill>
                  <a:schemeClr val="accent6">
                    <a:lumMod val="50000"/>
                  </a:schemeClr>
                </a:solidFill>
                <a:latin typeface="+mn-lt"/>
              </a:rPr>
              <a:t>5</a:t>
            </a:r>
            <a:r>
              <a:rPr lang="en-US" sz="3600" b="1" baseline="30000" dirty="0">
                <a:solidFill>
                  <a:schemeClr val="accent6">
                    <a:lumMod val="50000"/>
                  </a:schemeClr>
                </a:solidFill>
                <a:latin typeface="+mn-lt"/>
              </a:rPr>
              <a:t>+</a:t>
            </a:r>
            <a:r>
              <a:rPr lang="en-US" sz="3600" b="1" dirty="0">
                <a:solidFill>
                  <a:schemeClr val="accent6">
                    <a:lumMod val="50000"/>
                  </a:schemeClr>
                </a:solidFill>
                <a:latin typeface="+mn-lt"/>
              </a:rPr>
              <a:t> : 1</a:t>
            </a:r>
            <a:r>
              <a:rPr lang="en-US" sz="3600" b="1" baseline="30000" dirty="0">
                <a:solidFill>
                  <a:schemeClr val="accent6">
                    <a:lumMod val="50000"/>
                  </a:schemeClr>
                </a:solidFill>
                <a:latin typeface="+mn-lt"/>
              </a:rPr>
              <a:t>-</a:t>
            </a:r>
            <a:r>
              <a:rPr lang="en-US" sz="3600" b="1" dirty="0">
                <a:solidFill>
                  <a:schemeClr val="accent6">
                    <a:lumMod val="50000"/>
                  </a:schemeClr>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1355300116"/>
              </p:ext>
            </p:extLst>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16F50F0-18C5-9349-AC25-AB51D4FE30D3}"/>
              </a:ext>
            </a:extLst>
          </p:cNvPr>
          <p:cNvSpPr>
            <a:spLocks noGrp="1" noChangeArrowheads="1"/>
          </p:cNvSpPr>
          <p:nvPr>
            <p:ph idx="4294967295"/>
          </p:nvPr>
        </p:nvSpPr>
        <p:spPr>
          <a:xfrm>
            <a:off x="173579" y="1866963"/>
            <a:ext cx="7277325" cy="2989835"/>
          </a:xfrm>
        </p:spPr>
        <p:style>
          <a:lnRef idx="2">
            <a:schemeClr val="accent5"/>
          </a:lnRef>
          <a:fillRef idx="1">
            <a:schemeClr val="lt1"/>
          </a:fillRef>
          <a:effectRef idx="0">
            <a:schemeClr val="accent5"/>
          </a:effectRef>
          <a:fontRef idx="minor">
            <a:schemeClr val="dk1"/>
          </a:fontRef>
        </p:style>
        <p:txBody>
          <a:bodyPr>
            <a:noAutofit/>
          </a:bodyPr>
          <a:lstStyle/>
          <a:p>
            <a:pPr indent="-457200">
              <a:lnSpc>
                <a:spcPct val="80000"/>
              </a:lnSpc>
              <a:buFont typeface="Arial" charset="0"/>
              <a:buChar cha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indent="-457200">
              <a:lnSpc>
                <a:spcPct val="80000"/>
              </a:lnSpc>
              <a:buFont typeface="Arial" charset="0"/>
              <a:buChar char="•"/>
            </a:pPr>
            <a:r>
              <a:rPr lang="en-US" altLang="en-US" sz="3200" b="1" dirty="0">
                <a:solidFill>
                  <a:schemeClr val="accent6">
                    <a:lumMod val="50000"/>
                  </a:schemeClr>
                </a:solidFill>
                <a:latin typeface="Calibri" panose="020F0502020204030204" pitchFamily="34" charset="0"/>
                <a:cs typeface="Calibri" panose="020F0502020204030204" pitchFamily="34" charset="0"/>
              </a:rPr>
              <a:t>Behavior Specific Praise</a:t>
            </a:r>
          </a:p>
          <a:p>
            <a:pPr marL="519113" lvl="1" indent="0">
              <a:lnSpc>
                <a:spcPct val="80000"/>
              </a:lnSpc>
              <a:buNone/>
            </a:pPr>
            <a:r>
              <a:rPr lang="en-US" sz="2800" dirty="0">
                <a:solidFill>
                  <a:schemeClr val="accent6">
                    <a:lumMod val="50000"/>
                  </a:schemeClr>
                </a:solidFill>
                <a:latin typeface="Calibri" panose="020F0502020204030204" pitchFamily="34" charset="0"/>
                <a:cs typeface="Calibri" panose="020F0502020204030204" pitchFamily="34" charset="0"/>
              </a:rPr>
              <a:t>“a </a:t>
            </a:r>
            <a:r>
              <a:rPr lang="en-US" sz="2800" b="1" dirty="0">
                <a:solidFill>
                  <a:schemeClr val="accent6">
                    <a:lumMod val="50000"/>
                  </a:schemeClr>
                </a:solidFill>
                <a:latin typeface="Calibri" panose="020F0502020204030204" pitchFamily="34" charset="0"/>
                <a:cs typeface="Calibri" panose="020F0502020204030204" pitchFamily="34" charset="0"/>
              </a:rPr>
              <a:t>positive statement</a:t>
            </a:r>
            <a:r>
              <a:rPr lang="en-US" sz="2800" dirty="0">
                <a:solidFill>
                  <a:schemeClr val="accent6">
                    <a:lumMod val="50000"/>
                  </a:schemeClr>
                </a:solidFill>
                <a:latin typeface="Calibri" panose="020F0502020204030204" pitchFamily="34" charset="0"/>
                <a:cs typeface="Calibri" panose="020F0502020204030204" pitchFamily="34" charset="0"/>
              </a:rPr>
              <a:t>, typically provided by the teacher, when a desired behavior occurs (</a:t>
            </a:r>
            <a:r>
              <a:rPr lang="en-US" sz="2800" b="1" dirty="0">
                <a:solidFill>
                  <a:schemeClr val="accent6">
                    <a:lumMod val="50000"/>
                  </a:schemeClr>
                </a:solidFill>
                <a:latin typeface="Calibri" panose="020F0502020204030204" pitchFamily="34" charset="0"/>
                <a:cs typeface="Calibri" panose="020F0502020204030204" pitchFamily="34" charset="0"/>
              </a:rPr>
              <a:t>contingent</a:t>
            </a:r>
            <a:r>
              <a:rPr lang="en-US" sz="2800" dirty="0">
                <a:solidFill>
                  <a:schemeClr val="accent6">
                    <a:lumMod val="50000"/>
                  </a:schemeClr>
                </a:solidFill>
                <a:latin typeface="Calibri" panose="020F0502020204030204" pitchFamily="34" charset="0"/>
                <a:cs typeface="Calibri" panose="020F0502020204030204" pitchFamily="34" charset="0"/>
              </a:rPr>
              <a:t>) to inform students </a:t>
            </a:r>
            <a:r>
              <a:rPr lang="en-US" sz="2800" b="1" dirty="0">
                <a:solidFill>
                  <a:schemeClr val="accent6">
                    <a:lumMod val="50000"/>
                  </a:schemeClr>
                </a:solidFill>
                <a:latin typeface="Calibri" panose="020F0502020204030204" pitchFamily="34" charset="0"/>
                <a:cs typeface="Calibri" panose="020F0502020204030204" pitchFamily="34" charset="0"/>
              </a:rPr>
              <a:t>specifically </a:t>
            </a:r>
            <a:r>
              <a:rPr lang="en-US" sz="2800" dirty="0">
                <a:solidFill>
                  <a:schemeClr val="accent6">
                    <a:lumMod val="50000"/>
                  </a:schemeClr>
                </a:solidFill>
                <a:latin typeface="Calibri" panose="020F0502020204030204" pitchFamily="34" charset="0"/>
                <a:cs typeface="Calibri" panose="020F0502020204030204" pitchFamily="34" charset="0"/>
              </a:rPr>
              <a:t>what they did well.”</a:t>
            </a:r>
          </a:p>
          <a:p>
            <a:pPr marL="749808" lvl="1" indent="-457200">
              <a:lnSpc>
                <a:spcPct val="80000"/>
              </a:lnSpc>
              <a:buFont typeface="Arial" charset="0"/>
              <a:buChar char="•"/>
            </a:pPr>
            <a:endParaRPr lang="en-US" altLang="en-US" sz="2400" baseline="30000" dirty="0">
              <a:solidFill>
                <a:schemeClr val="accent6">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291061" y="194710"/>
            <a:ext cx="67669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What is specific feedback? </a:t>
            </a:r>
          </a:p>
        </p:txBody>
      </p:sp>
      <p:sp>
        <p:nvSpPr>
          <p:cNvPr id="3" name="Rounded Rectangular Callout 2">
            <a:extLst>
              <a:ext uri="{FF2B5EF4-FFF2-40B4-BE49-F238E27FC236}">
                <a16:creationId xmlns:a16="http://schemas.microsoft.com/office/drawing/2014/main" id="{7897EC6B-2E3D-9D3F-8B65-1633D3F4993E}"/>
              </a:ext>
            </a:extLst>
          </p:cNvPr>
          <p:cNvSpPr/>
          <p:nvPr/>
        </p:nvSpPr>
        <p:spPr>
          <a:xfrm>
            <a:off x="8502541" y="2880867"/>
            <a:ext cx="3489960" cy="1485900"/>
          </a:xfrm>
          <a:prstGeom prst="wedgeRoundRectCallout">
            <a:avLst>
              <a:gd name="adj1" fmla="val -79994"/>
              <a:gd name="adj2" fmla="val -4596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You asked for help when you needed it! Terrific!</a:t>
            </a:r>
          </a:p>
        </p:txBody>
      </p:sp>
      <p:sp>
        <p:nvSpPr>
          <p:cNvPr id="4" name="Rounded Rectangular Callout 3">
            <a:extLst>
              <a:ext uri="{FF2B5EF4-FFF2-40B4-BE49-F238E27FC236}">
                <a16:creationId xmlns:a16="http://schemas.microsoft.com/office/drawing/2014/main" id="{1A2F2A4E-4F08-0AEC-220D-ACCE67A1326B}"/>
              </a:ext>
            </a:extLst>
          </p:cNvPr>
          <p:cNvSpPr/>
          <p:nvPr/>
        </p:nvSpPr>
        <p:spPr>
          <a:xfrm>
            <a:off x="7953672" y="0"/>
            <a:ext cx="4038829" cy="1913574"/>
          </a:xfrm>
          <a:prstGeom prst="wedgeRoundRectCallout">
            <a:avLst>
              <a:gd name="adj1" fmla="val -66008"/>
              <a:gd name="adj2" fmla="val 69820"/>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That was a hard problem and you stuck with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Great job!</a:t>
            </a:r>
          </a:p>
        </p:txBody>
      </p:sp>
      <p:sp>
        <p:nvSpPr>
          <p:cNvPr id="7" name="Rounded Rectangular Callout 6">
            <a:extLst>
              <a:ext uri="{FF2B5EF4-FFF2-40B4-BE49-F238E27FC236}">
                <a16:creationId xmlns:a16="http://schemas.microsoft.com/office/drawing/2014/main" id="{6804DEEE-22CD-7F28-75F3-3D9F17357687}"/>
              </a:ext>
            </a:extLst>
          </p:cNvPr>
          <p:cNvSpPr/>
          <p:nvPr/>
        </p:nvSpPr>
        <p:spPr>
          <a:xfrm>
            <a:off x="7450904" y="4893468"/>
            <a:ext cx="4038829" cy="1487728"/>
          </a:xfrm>
          <a:prstGeom prst="wedgeRoundRectCallout">
            <a:avLst>
              <a:gd name="adj1" fmla="val -80866"/>
              <a:gd name="adj2" fmla="val -4964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chemeClr val="accent6">
                    <a:lumMod val="50000"/>
                  </a:schemeClr>
                </a:solidFill>
                <a:latin typeface="+mn-lt"/>
              </a:rPr>
              <a:t>Helping your friend was a kind thing to do.</a:t>
            </a:r>
            <a:endParaRPr lang="en-US" sz="2800" dirty="0"/>
          </a:p>
        </p:txBody>
      </p:sp>
      <p:pic>
        <p:nvPicPr>
          <p:cNvPr id="8" name="Picture 7">
            <a:extLst>
              <a:ext uri="{FF2B5EF4-FFF2-40B4-BE49-F238E27FC236}">
                <a16:creationId xmlns:a16="http://schemas.microsoft.com/office/drawing/2014/main" id="{FE282C61-10F7-75A5-1A1C-55CC0F17E4A8}"/>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33212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16F50F0-18C5-9349-AC25-AB51D4FE30D3}"/>
              </a:ext>
            </a:extLst>
          </p:cNvPr>
          <p:cNvSpPr>
            <a:spLocks noGrp="1" noChangeArrowheads="1"/>
          </p:cNvSpPr>
          <p:nvPr>
            <p:ph idx="4294967295"/>
          </p:nvPr>
        </p:nvSpPr>
        <p:spPr>
          <a:xfrm>
            <a:off x="599666" y="1425001"/>
            <a:ext cx="7277325" cy="3461323"/>
          </a:xfrm>
        </p:spPr>
        <p:style>
          <a:lnRef idx="2">
            <a:schemeClr val="accent5"/>
          </a:lnRef>
          <a:fillRef idx="1">
            <a:schemeClr val="lt1"/>
          </a:fillRef>
          <a:effectRef idx="0">
            <a:schemeClr val="accent5"/>
          </a:effectRef>
          <a:fontRef idx="minor">
            <a:schemeClr val="dk1"/>
          </a:fontRef>
        </p:style>
        <p:txBody>
          <a:bodyPr>
            <a:noAutofit/>
          </a:bodyPr>
          <a:lstStyle/>
          <a:p>
            <a:pPr indent="-457200">
              <a:lnSpc>
                <a:spcPct val="80000"/>
              </a:lnSpc>
              <a:buFont typeface="Arial" charset="0"/>
              <a:buChar cha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marL="0" indent="0">
              <a:lnSpc>
                <a:spcPct val="80000"/>
              </a:lnSpc>
              <a:buNone/>
            </a:pPr>
            <a:r>
              <a:rPr lang="en-US" altLang="en-US" sz="3200" b="1" dirty="0">
                <a:solidFill>
                  <a:schemeClr val="accent6">
                    <a:lumMod val="50000"/>
                  </a:schemeClr>
                </a:solidFill>
                <a:latin typeface="Calibri" panose="020F0502020204030204" pitchFamily="34" charset="0"/>
                <a:cs typeface="Calibri" panose="020F0502020204030204" pitchFamily="34" charset="0"/>
              </a:rPr>
              <a:t>Specific Error Corrections or Redirections</a:t>
            </a:r>
          </a:p>
          <a:p>
            <a:pPr marL="519113" lvl="1" indent="0">
              <a:lnSpc>
                <a:spcPct val="80000"/>
              </a:lnSpc>
              <a:buNone/>
            </a:pPr>
            <a:r>
              <a:rPr lang="en-US" sz="2800" dirty="0">
                <a:solidFill>
                  <a:schemeClr val="accent6">
                    <a:lumMod val="50000"/>
                  </a:schemeClr>
                </a:solidFill>
                <a:latin typeface="Calibri" panose="020F0502020204030204" pitchFamily="34" charset="0"/>
                <a:cs typeface="Calibri" panose="020F0502020204030204" pitchFamily="34" charset="0"/>
              </a:rPr>
              <a:t>“an </a:t>
            </a:r>
            <a:r>
              <a:rPr lang="en-US" sz="2800" b="1" dirty="0">
                <a:solidFill>
                  <a:schemeClr val="accent6">
                    <a:lumMod val="50000"/>
                  </a:schemeClr>
                </a:solidFill>
                <a:latin typeface="Calibri" panose="020F0502020204030204" pitchFamily="34" charset="0"/>
                <a:cs typeface="Calibri" panose="020F0502020204030204" pitchFamily="34" charset="0"/>
              </a:rPr>
              <a:t>informative statement</a:t>
            </a:r>
            <a:r>
              <a:rPr lang="en-US" sz="2800" dirty="0">
                <a:solidFill>
                  <a:schemeClr val="accent6">
                    <a:lumMod val="50000"/>
                  </a:schemeClr>
                </a:solidFill>
                <a:latin typeface="Calibri" panose="020F0502020204030204" pitchFamily="34" charset="0"/>
                <a:cs typeface="Calibri" panose="020F0502020204030204" pitchFamily="34" charset="0"/>
              </a:rPr>
              <a:t>, typically provided by the teacher, that is given when an undesired behavior occurs (</a:t>
            </a:r>
            <a:r>
              <a:rPr lang="en-US" sz="2800" b="1" dirty="0">
                <a:solidFill>
                  <a:schemeClr val="accent6">
                    <a:lumMod val="50000"/>
                  </a:schemeClr>
                </a:solidFill>
                <a:latin typeface="Calibri" panose="020F0502020204030204" pitchFamily="34" charset="0"/>
                <a:cs typeface="Calibri" panose="020F0502020204030204" pitchFamily="34" charset="0"/>
              </a:rPr>
              <a:t>contingent</a:t>
            </a:r>
            <a:r>
              <a:rPr lang="en-US" sz="2800" dirty="0">
                <a:solidFill>
                  <a:schemeClr val="accent6">
                    <a:lumMod val="50000"/>
                  </a:schemeClr>
                </a:solidFill>
                <a:latin typeface="Calibri" panose="020F0502020204030204" pitchFamily="34" charset="0"/>
                <a:cs typeface="Calibri" panose="020F0502020204030204" pitchFamily="34" charset="0"/>
              </a:rPr>
              <a:t>), states the observed behavior, and tells the student exactly what they should do in the future in a </a:t>
            </a:r>
            <a:r>
              <a:rPr lang="en-US" sz="2800" b="1" dirty="0">
                <a:solidFill>
                  <a:schemeClr val="accent6">
                    <a:lumMod val="50000"/>
                  </a:schemeClr>
                </a:solidFill>
                <a:latin typeface="Calibri" panose="020F0502020204030204" pitchFamily="34" charset="0"/>
                <a:cs typeface="Calibri" panose="020F0502020204030204" pitchFamily="34" charset="0"/>
              </a:rPr>
              <a:t>brief, concise </a:t>
            </a:r>
            <a:r>
              <a:rPr lang="en-US" sz="2800" dirty="0">
                <a:solidFill>
                  <a:schemeClr val="accent6">
                    <a:lumMod val="50000"/>
                  </a:schemeClr>
                </a:solidFill>
                <a:latin typeface="Calibri" panose="020F0502020204030204" pitchFamily="34" charset="0"/>
                <a:cs typeface="Calibri" panose="020F0502020204030204" pitchFamily="34" charset="0"/>
              </a:rPr>
              <a:t>manner..”</a:t>
            </a:r>
          </a:p>
          <a:p>
            <a:pPr marL="519113" lvl="1" indent="0">
              <a:lnSpc>
                <a:spcPct val="80000"/>
              </a:lnSpc>
              <a:buNone/>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291061" y="194710"/>
            <a:ext cx="67669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What is specific feedback? </a:t>
            </a:r>
          </a:p>
        </p:txBody>
      </p:sp>
      <p:sp>
        <p:nvSpPr>
          <p:cNvPr id="3" name="Rounded Rectangular Callout 2">
            <a:extLst>
              <a:ext uri="{FF2B5EF4-FFF2-40B4-BE49-F238E27FC236}">
                <a16:creationId xmlns:a16="http://schemas.microsoft.com/office/drawing/2014/main" id="{7897EC6B-2E3D-9D3F-8B65-1633D3F4993E}"/>
              </a:ext>
            </a:extLst>
          </p:cNvPr>
          <p:cNvSpPr/>
          <p:nvPr/>
        </p:nvSpPr>
        <p:spPr>
          <a:xfrm>
            <a:off x="8984934" y="2412712"/>
            <a:ext cx="3007567" cy="1485900"/>
          </a:xfrm>
          <a:prstGeom prst="wedgeRoundRectCallout">
            <a:avLst>
              <a:gd name="adj1" fmla="val -80469"/>
              <a:gd name="adj2" fmla="val -2096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a:lnSpc>
                <a:spcPct val="80000"/>
              </a:lnSpc>
            </a:pPr>
            <a:r>
              <a:rPr lang="en-US" sz="2800" dirty="0">
                <a:solidFill>
                  <a:schemeClr val="accent6">
                    <a:lumMod val="50000"/>
                  </a:schemeClr>
                </a:solidFill>
                <a:latin typeface="+mn-lt"/>
              </a:rPr>
              <a:t>That sound is /</a:t>
            </a:r>
            <a:r>
              <a:rPr lang="en-US" sz="2800" dirty="0" err="1">
                <a:solidFill>
                  <a:schemeClr val="accent6">
                    <a:lumMod val="50000"/>
                  </a:schemeClr>
                </a:solidFill>
                <a:latin typeface="+mn-lt"/>
              </a:rPr>
              <a:t>ā</a:t>
            </a:r>
            <a:r>
              <a:rPr lang="en-US" sz="2800" dirty="0">
                <a:solidFill>
                  <a:schemeClr val="accent6">
                    <a:lumMod val="50000"/>
                  </a:schemeClr>
                </a:solidFill>
                <a:latin typeface="+mn-lt"/>
              </a:rPr>
              <a:t>/. What sound?  </a:t>
            </a:r>
          </a:p>
          <a:p>
            <a:pPr>
              <a:lnSpc>
                <a:spcPct val="80000"/>
              </a:lnSpc>
            </a:pPr>
            <a:r>
              <a:rPr lang="en-US" sz="2800" dirty="0">
                <a:solidFill>
                  <a:schemeClr val="accent6">
                    <a:lumMod val="50000"/>
                  </a:schemeClr>
                </a:solidFill>
                <a:latin typeface="+mn-lt"/>
              </a:rPr>
              <a:t>Yes, /</a:t>
            </a:r>
            <a:r>
              <a:rPr lang="en-US" sz="2800" dirty="0" err="1">
                <a:solidFill>
                  <a:schemeClr val="accent6">
                    <a:lumMod val="50000"/>
                  </a:schemeClr>
                </a:solidFill>
                <a:latin typeface="+mn-lt"/>
              </a:rPr>
              <a:t>ā</a:t>
            </a:r>
            <a:r>
              <a:rPr lang="en-US" sz="2800" dirty="0">
                <a:solidFill>
                  <a:schemeClr val="accent6">
                    <a:lumMod val="50000"/>
                  </a:schemeClr>
                </a:solidFill>
                <a:latin typeface="+mn-lt"/>
              </a:rPr>
              <a:t>/.</a:t>
            </a:r>
          </a:p>
        </p:txBody>
      </p:sp>
      <p:sp>
        <p:nvSpPr>
          <p:cNvPr id="4" name="Rounded Rectangular Callout 3">
            <a:extLst>
              <a:ext uri="{FF2B5EF4-FFF2-40B4-BE49-F238E27FC236}">
                <a16:creationId xmlns:a16="http://schemas.microsoft.com/office/drawing/2014/main" id="{1A2F2A4E-4F08-0AEC-220D-ACCE67A1326B}"/>
              </a:ext>
            </a:extLst>
          </p:cNvPr>
          <p:cNvSpPr/>
          <p:nvPr/>
        </p:nvSpPr>
        <p:spPr>
          <a:xfrm>
            <a:off x="7953672" y="0"/>
            <a:ext cx="4038829" cy="1913574"/>
          </a:xfrm>
          <a:prstGeom prst="wedgeRoundRectCallout">
            <a:avLst>
              <a:gd name="adj1" fmla="val -66008"/>
              <a:gd name="adj2" fmla="val 69820"/>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chemeClr val="accent6">
                    <a:lumMod val="50000"/>
                  </a:schemeClr>
                </a:solidFill>
                <a:latin typeface="+mn-lt"/>
              </a:rPr>
              <a:t>Instead of talking out, please raise your hand.</a:t>
            </a:r>
            <a:endParaRPr lang="en-US" sz="2800" dirty="0"/>
          </a:p>
        </p:txBody>
      </p:sp>
      <p:sp>
        <p:nvSpPr>
          <p:cNvPr id="6" name="Rounded Rectangular Callout 5">
            <a:extLst>
              <a:ext uri="{FF2B5EF4-FFF2-40B4-BE49-F238E27FC236}">
                <a16:creationId xmlns:a16="http://schemas.microsoft.com/office/drawing/2014/main" id="{6731B830-B2A4-8056-EB6F-E4AF7CE4EA1F}"/>
              </a:ext>
            </a:extLst>
          </p:cNvPr>
          <p:cNvSpPr/>
          <p:nvPr/>
        </p:nvSpPr>
        <p:spPr>
          <a:xfrm>
            <a:off x="8092499" y="4266248"/>
            <a:ext cx="4038829" cy="1913574"/>
          </a:xfrm>
          <a:prstGeom prst="wedgeRoundRectCallout">
            <a:avLst>
              <a:gd name="adj1" fmla="val -74498"/>
              <a:gd name="adj2" fmla="val -39936"/>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chemeClr val="accent6">
                    <a:lumMod val="50000"/>
                  </a:schemeClr>
                </a:solidFill>
                <a:latin typeface="+mn-lt"/>
              </a:rPr>
              <a:t>Rather than laughing, please help your friend clean up the mess</a:t>
            </a:r>
            <a:endParaRPr lang="en-US" sz="2800" dirty="0"/>
          </a:p>
        </p:txBody>
      </p:sp>
      <p:pic>
        <p:nvPicPr>
          <p:cNvPr id="7" name="Picture 6">
            <a:extLst>
              <a:ext uri="{FF2B5EF4-FFF2-40B4-BE49-F238E27FC236}">
                <a16:creationId xmlns:a16="http://schemas.microsoft.com/office/drawing/2014/main" id="{420CD759-4896-0705-1200-68519D298FD1}"/>
              </a:ext>
            </a:extLst>
          </p:cNvPr>
          <p:cNvPicPr>
            <a:picLocks noChangeAspect="1"/>
          </p:cNvPicPr>
          <p:nvPr/>
        </p:nvPicPr>
        <p:blipFill>
          <a:blip r:embed="rId2"/>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3841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CC3EA-3775-9343-B113-10712D711C3D}"/>
              </a:ext>
            </a:extLst>
          </p:cNvPr>
          <p:cNvSpPr/>
          <p:nvPr/>
        </p:nvSpPr>
        <p:spPr>
          <a:xfrm>
            <a:off x="368493" y="1294748"/>
            <a:ext cx="7824304" cy="4544834"/>
          </a:xfrm>
          <a:prstGeom prst="rect">
            <a:avLst/>
          </a:prstGeom>
          <a:solidFill>
            <a:schemeClr val="bg1"/>
          </a:solidFill>
        </p:spPr>
        <p:txBody>
          <a:bodyPr wrap="square">
            <a:spAutoFit/>
          </a:bodyPr>
          <a:lstStyle/>
          <a:p>
            <a:pPr marL="749808" marR="0" lvl="1" indent="-457200" algn="l" defTabSz="914400" rtl="0" eaLnBrk="1" fontAlgn="auto" latinLnBrk="0" hangingPunct="1">
              <a:lnSpc>
                <a:spcPct val="80000"/>
              </a:lnSpc>
              <a:spcBef>
                <a:spcPts val="0"/>
              </a:spcBef>
              <a:spcAft>
                <a:spcPts val="0"/>
              </a:spcAft>
              <a:buClrTx/>
              <a:buSzTx/>
              <a:buFont typeface="Arial" charset="0"/>
              <a:buChar char="•"/>
              <a:tabLst/>
              <a:defRPr/>
            </a:pPr>
            <a:endParaRPr kumimoji="0" lang="en-US" alt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749808" marR="0" lvl="1" indent="-457200" algn="l" defTabSz="914400" rtl="0" eaLnBrk="1" fontAlgn="auto" latinLnBrk="0" hangingPunct="1">
              <a:lnSpc>
                <a:spcPct val="80000"/>
              </a:lnSpc>
              <a:spcBef>
                <a:spcPts val="0"/>
              </a:spcBef>
              <a:spcAft>
                <a:spcPts val="0"/>
              </a:spcAft>
              <a:buClrTx/>
              <a:buSzTx/>
              <a:buFont typeface="Arial" charset="0"/>
              <a:buChar char="•"/>
              <a:tabLst/>
              <a:defRPr/>
            </a:pPr>
            <a:r>
              <a:rPr kumimoji="0" lang="en-US" alt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It works!</a:t>
            </a:r>
          </a:p>
          <a:p>
            <a:pPr marL="749300" marR="0" lvl="1"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Decades of research support the relationship between positive and specific feedback and student outcomes</a:t>
            </a:r>
            <a:endParaRPr kumimoji="0" lang="en-US" altLang="en-US" sz="2400" b="0" i="0" u="none" strike="noStrike" kern="1200" cap="none" spc="0" normalizeH="0" baseline="3000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749808" marR="0" lvl="1" indent="-457200" algn="l" defTabSz="914400" rtl="0" eaLnBrk="1" fontAlgn="auto" latinLnBrk="0" hangingPunct="1">
              <a:lnSpc>
                <a:spcPct val="80000"/>
              </a:lnSpc>
              <a:spcBef>
                <a:spcPts val="0"/>
              </a:spcBef>
              <a:spcAft>
                <a:spcPts val="0"/>
              </a:spcAft>
              <a:buClrTx/>
              <a:buSzTx/>
              <a:buFont typeface="Arial" charset="0"/>
              <a:buChar char="•"/>
              <a:tabLst/>
              <a:defRPr/>
            </a:pPr>
            <a:endParaRPr kumimoji="0" lang="en-US" alt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749808" marR="0" lvl="1" indent="-457200" algn="l" defTabSz="914400" rtl="0" eaLnBrk="1" fontAlgn="auto" latinLnBrk="0" hangingPunct="1">
              <a:lnSpc>
                <a:spcPct val="80000"/>
              </a:lnSpc>
              <a:spcBef>
                <a:spcPts val="0"/>
              </a:spcBef>
              <a:spcAft>
                <a:spcPts val="0"/>
              </a:spcAft>
              <a:buClrTx/>
              <a:buSzTx/>
              <a:buFont typeface="Arial" charset="0"/>
              <a:buChar char="•"/>
              <a:tabLst/>
              <a:defRPr/>
            </a:pPr>
            <a:r>
              <a:rPr kumimoji="0" lang="en-US" alt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Positive climate &amp; relationships</a:t>
            </a:r>
          </a:p>
          <a:p>
            <a:pPr marL="749300" marR="0" lvl="1"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Providing positive feedback helps to create a positive classroom climate &amp; develop positive relationships</a:t>
            </a:r>
          </a:p>
          <a:p>
            <a:pPr marL="292608"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749808" marR="0" lvl="1" indent="-457200" algn="l" defTabSz="914400" rtl="0" eaLnBrk="1" fontAlgn="auto" latinLnBrk="0" hangingPunct="1">
              <a:lnSpc>
                <a:spcPct val="80000"/>
              </a:lnSpc>
              <a:spcBef>
                <a:spcPts val="0"/>
              </a:spcBef>
              <a:spcAft>
                <a:spcPts val="0"/>
              </a:spcAft>
              <a:buClrTx/>
              <a:buSzTx/>
              <a:buFont typeface="Arial" charset="0"/>
              <a:buChar char="•"/>
              <a:tabLst/>
              <a:defRPr/>
            </a:pPr>
            <a:r>
              <a:rPr kumimoji="0" lang="en-US" alt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It’s all about the ratio!</a:t>
            </a:r>
          </a:p>
          <a:p>
            <a:pPr marL="749300" marR="0" lvl="1"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Maintain a favorable ratio of positive to corrective feedback </a:t>
            </a:r>
          </a:p>
          <a:p>
            <a:pPr marL="749300" marR="0" lvl="1"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Provide at least 5 positive statements for every 1 corrective (5</a:t>
            </a:r>
            <a:r>
              <a:rPr kumimoji="0" lang="en-US" altLang="en-US" sz="2400" b="0" i="0" u="none" strike="noStrike" kern="1200" cap="none" spc="0" normalizeH="0" baseline="3000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t>
            </a:r>
            <a:r>
              <a:rPr kumimoji="0" lang="en-US" alt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:1</a:t>
            </a:r>
            <a:r>
              <a:rPr kumimoji="0" lang="en-US" altLang="en-US" sz="2400" b="0" i="0" u="none" strike="noStrike" kern="1200" cap="none" spc="0" normalizeH="0" baseline="3000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t>
            </a:r>
            <a:r>
              <a:rPr kumimoji="0" lang="en-US" alt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t>
            </a:r>
          </a:p>
          <a:p>
            <a:pPr marL="7493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000" b="0" i="1" u="none" strike="noStrike" kern="1200" cap="none" spc="0" normalizeH="0" baseline="3000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B6E5D07B-6A7A-DA4C-AEF3-F2AEBD2A2264}"/>
              </a:ext>
            </a:extLst>
          </p:cNvPr>
          <p:cNvSpPr txBox="1"/>
          <p:nvPr/>
        </p:nvSpPr>
        <p:spPr>
          <a:xfrm>
            <a:off x="2418716" y="6431588"/>
            <a:ext cx="5774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(Cook et al., 2020; </a:t>
            </a:r>
            <a:r>
              <a:rPr kumimoji="0" lang="en-US" sz="1800" b="0" i="0" u="none" strike="noStrike" kern="1200" cap="none" spc="0" normalizeH="0" baseline="0" noProof="0" dirty="0" err="1">
                <a:ln>
                  <a:noFill/>
                </a:ln>
                <a:solidFill>
                  <a:srgbClr val="292C73">
                    <a:lumMod val="50000"/>
                  </a:srgbClr>
                </a:solidFill>
                <a:effectLst/>
                <a:uLnTx/>
                <a:uFillTx/>
                <a:latin typeface="Calibri" panose="020F0502020204030204"/>
                <a:ea typeface="+mn-ea"/>
                <a:cs typeface="+mn-cs"/>
              </a:rPr>
              <a:t>Floress</a:t>
            </a:r>
            <a:r>
              <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et al., 2017; Simonsen et al. 2008)</a:t>
            </a:r>
          </a:p>
        </p:txBody>
      </p:sp>
      <p:grpSp>
        <p:nvGrpSpPr>
          <p:cNvPr id="10" name="Group 9">
            <a:extLst>
              <a:ext uri="{FF2B5EF4-FFF2-40B4-BE49-F238E27FC236}">
                <a16:creationId xmlns:a16="http://schemas.microsoft.com/office/drawing/2014/main" id="{2C6F689F-EC37-6344-A482-3F2517981CEA}"/>
              </a:ext>
            </a:extLst>
          </p:cNvPr>
          <p:cNvGrpSpPr/>
          <p:nvPr/>
        </p:nvGrpSpPr>
        <p:grpSpPr>
          <a:xfrm>
            <a:off x="8672566" y="2916037"/>
            <a:ext cx="3264040" cy="3941963"/>
            <a:chOff x="6974237" y="2276869"/>
            <a:chExt cx="2303890" cy="3941963"/>
          </a:xfrm>
          <a:solidFill>
            <a:schemeClr val="accent2"/>
          </a:solidFill>
        </p:grpSpPr>
        <p:pic>
          <p:nvPicPr>
            <p:cNvPr id="11" name="Graphic 10" descr="Unicorn">
              <a:extLst>
                <a:ext uri="{FF2B5EF4-FFF2-40B4-BE49-F238E27FC236}">
                  <a16:creationId xmlns:a16="http://schemas.microsoft.com/office/drawing/2014/main" id="{06B3569B-56AC-4645-8849-A94BB6CECC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974237" y="2276869"/>
              <a:ext cx="2303890" cy="3941963"/>
            </a:xfrm>
            <a:prstGeom prst="rect">
              <a:avLst/>
            </a:prstGeom>
          </p:spPr>
        </p:pic>
        <p:sp>
          <p:nvSpPr>
            <p:cNvPr id="12" name="TextBox 11">
              <a:extLst>
                <a:ext uri="{FF2B5EF4-FFF2-40B4-BE49-F238E27FC236}">
                  <a16:creationId xmlns:a16="http://schemas.microsoft.com/office/drawing/2014/main" id="{A832EB59-C13D-DE49-9165-08C5ED066875}"/>
                </a:ext>
              </a:extLst>
            </p:cNvPr>
            <p:cNvSpPr txBox="1"/>
            <p:nvPr/>
          </p:nvSpPr>
          <p:spPr>
            <a:xfrm>
              <a:off x="7814137" y="4029615"/>
              <a:ext cx="80485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5</a:t>
              </a:r>
              <a:r>
                <a:rPr kumimoji="0" lang="en-US" sz="3600" b="1" i="0" u="none" strike="noStrike" kern="1200" cap="none" spc="0" normalizeH="0" baseline="30000" noProof="0" dirty="0">
                  <a:ln>
                    <a:noFill/>
                  </a:ln>
                  <a:solidFill>
                    <a:srgbClr val="292C73">
                      <a:lumMod val="50000"/>
                    </a:srgbClr>
                  </a:solidFill>
                  <a:effectLst/>
                  <a:uLnTx/>
                  <a:uFillTx/>
                  <a:latin typeface="Calibri" panose="020F0502020204030204"/>
                  <a:ea typeface="+mn-ea"/>
                  <a:cs typeface="+mn-cs"/>
                </a:rPr>
                <a:t>+</a:t>
              </a: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r>
                <a:rPr kumimoji="0" lang="en-US" sz="3600" b="1" i="0" u="none" strike="noStrike" kern="1200" cap="none" spc="0" normalizeH="0" baseline="30000" noProof="0" dirty="0">
                  <a:ln>
                    <a:noFill/>
                  </a:ln>
                  <a:solidFill>
                    <a:srgbClr val="292C73">
                      <a:lumMod val="50000"/>
                    </a:srgbClr>
                  </a:solidFill>
                  <a:effectLst/>
                  <a:uLnTx/>
                  <a:uFillTx/>
                  <a:latin typeface="Calibri" panose="020F0502020204030204"/>
                  <a:ea typeface="+mn-ea"/>
                  <a:cs typeface="+mn-cs"/>
                </a:rPr>
                <a:t>-</a:t>
              </a:r>
            </a:p>
          </p:txBody>
        </p:sp>
      </p:grpSp>
      <p:sp>
        <p:nvSpPr>
          <p:cNvPr id="13" name="TextBox 12">
            <a:extLst>
              <a:ext uri="{FF2B5EF4-FFF2-40B4-BE49-F238E27FC236}">
                <a16:creationId xmlns:a16="http://schemas.microsoft.com/office/drawing/2014/main" id="{D9835AD9-507E-EE46-9E4F-2348545407A8}"/>
              </a:ext>
            </a:extLst>
          </p:cNvPr>
          <p:cNvSpPr txBox="1"/>
          <p:nvPr/>
        </p:nvSpPr>
        <p:spPr>
          <a:xfrm>
            <a:off x="111179" y="227098"/>
            <a:ext cx="27867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rPr>
              <a:t>Wh</a:t>
            </a:r>
            <a:r>
              <a:rPr kumimoji="0" lang="en-US" sz="4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y do it? </a:t>
            </a:r>
          </a:p>
        </p:txBody>
      </p:sp>
      <p:pic>
        <p:nvPicPr>
          <p:cNvPr id="3" name="Picture 2">
            <a:extLst>
              <a:ext uri="{FF2B5EF4-FFF2-40B4-BE49-F238E27FC236}">
                <a16:creationId xmlns:a16="http://schemas.microsoft.com/office/drawing/2014/main" id="{7B2AB090-C4FF-0288-2753-EE2395FD1CD5}"/>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9284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accent6">
                    <a:lumMod val="50000"/>
                  </a:schemeClr>
                </a:solidFill>
                <a:latin typeface="+mn-lt"/>
              </a:rPr>
              <a:t>Consider Other Response Strategies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223456553"/>
              </p:ext>
            </p:extLst>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45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2886-8368-8A11-9CCF-AEEB3D0D3613}"/>
              </a:ext>
            </a:extLst>
          </p:cNvPr>
          <p:cNvSpPr>
            <a:spLocks noGrp="1"/>
          </p:cNvSpPr>
          <p:nvPr>
            <p:ph type="title"/>
          </p:nvPr>
        </p:nvSpPr>
        <p:spPr/>
        <p:txBody>
          <a:bodyPr/>
          <a:lstStyle/>
          <a:p>
            <a:pPr algn="l"/>
            <a:r>
              <a:rPr lang="en-US" dirty="0"/>
              <a:t>Helpful Resource </a:t>
            </a:r>
          </a:p>
        </p:txBody>
      </p:sp>
      <p:pic>
        <p:nvPicPr>
          <p:cNvPr id="4" name="Picture 3" descr="Graphical user interface, text&#10;&#10;Description automatically generated">
            <a:extLst>
              <a:ext uri="{FF2B5EF4-FFF2-40B4-BE49-F238E27FC236}">
                <a16:creationId xmlns:a16="http://schemas.microsoft.com/office/drawing/2014/main" id="{25662702-BCBA-1464-D437-D8AE8C5E3E87}"/>
              </a:ext>
            </a:extLst>
          </p:cNvPr>
          <p:cNvPicPr>
            <a:picLocks noChangeAspect="1"/>
          </p:cNvPicPr>
          <p:nvPr/>
        </p:nvPicPr>
        <p:blipFill>
          <a:blip r:embed="rId3"/>
          <a:stretch>
            <a:fillRect/>
          </a:stretch>
        </p:blipFill>
        <p:spPr>
          <a:xfrm>
            <a:off x="77140" y="1061346"/>
            <a:ext cx="5035213" cy="3268715"/>
          </a:xfrm>
          <a:prstGeom prst="rect">
            <a:avLst/>
          </a:prstGeom>
        </p:spPr>
      </p:pic>
      <p:pic>
        <p:nvPicPr>
          <p:cNvPr id="8" name="Picture 7" descr="Graphical user interface, table&#10;&#10;Description automatically generated">
            <a:extLst>
              <a:ext uri="{FF2B5EF4-FFF2-40B4-BE49-F238E27FC236}">
                <a16:creationId xmlns:a16="http://schemas.microsoft.com/office/drawing/2014/main" id="{14F8E736-64AB-6301-6EA7-44F3DF07787D}"/>
              </a:ext>
            </a:extLst>
          </p:cNvPr>
          <p:cNvPicPr>
            <a:picLocks noChangeAspect="1"/>
          </p:cNvPicPr>
          <p:nvPr/>
        </p:nvPicPr>
        <p:blipFill>
          <a:blip r:embed="rId4"/>
          <a:stretch>
            <a:fillRect/>
          </a:stretch>
        </p:blipFill>
        <p:spPr>
          <a:xfrm>
            <a:off x="5340857" y="226715"/>
            <a:ext cx="3051030" cy="4041058"/>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F935F894-51EE-D29A-DDA3-39BF6717D4A1}"/>
              </a:ext>
            </a:extLst>
          </p:cNvPr>
          <p:cNvPicPr>
            <a:picLocks noChangeAspect="1"/>
          </p:cNvPicPr>
          <p:nvPr/>
        </p:nvPicPr>
        <p:blipFill>
          <a:blip r:embed="rId5"/>
          <a:stretch>
            <a:fillRect/>
          </a:stretch>
        </p:blipFill>
        <p:spPr>
          <a:xfrm>
            <a:off x="8607781" y="2542131"/>
            <a:ext cx="3507079" cy="4315869"/>
          </a:xfrm>
          <a:prstGeom prst="rect">
            <a:avLst/>
          </a:prstGeom>
        </p:spPr>
      </p:pic>
      <p:sp>
        <p:nvSpPr>
          <p:cNvPr id="12" name="TextBox 11">
            <a:extLst>
              <a:ext uri="{FF2B5EF4-FFF2-40B4-BE49-F238E27FC236}">
                <a16:creationId xmlns:a16="http://schemas.microsoft.com/office/drawing/2014/main" id="{F3DACC1D-D953-A9AD-7793-EE3E0EE21D2F}"/>
              </a:ext>
            </a:extLst>
          </p:cNvPr>
          <p:cNvSpPr txBox="1"/>
          <p:nvPr/>
        </p:nvSpPr>
        <p:spPr>
          <a:xfrm>
            <a:off x="190334" y="4725706"/>
            <a:ext cx="8201553" cy="1631216"/>
          </a:xfrm>
          <a:prstGeom prst="rect">
            <a:avLst/>
          </a:prstGeom>
          <a:noFill/>
        </p:spPr>
        <p:txBody>
          <a:bodyPr wrap="square">
            <a:spAutoFit/>
          </a:bodyPr>
          <a:lstStyle/>
          <a:p>
            <a:r>
              <a:rPr lang="en-US" sz="2000" b="0" i="0" dirty="0">
                <a:solidFill>
                  <a:srgbClr val="333333"/>
                </a:solidFill>
                <a:effectLst/>
                <a:latin typeface="Arial" panose="020B0604020202020204" pitchFamily="34" charset="0"/>
                <a:cs typeface="Arial" panose="020B0604020202020204" pitchFamily="34" charset="0"/>
              </a:rPr>
              <a:t>Educators can download this template and create their own plan to implement PBIS in their classroom. The template includes opportunity to develop a classroom matrix, create lesson plans to teach expected behavior, script prompts or reminders for desired behavior, and plan praise and corrections.</a:t>
            </a: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C3FB893-7DA2-9BD1-78D2-E0C12625D28E}"/>
              </a:ext>
            </a:extLst>
          </p:cNvPr>
          <p:cNvSpPr txBox="1"/>
          <p:nvPr/>
        </p:nvSpPr>
        <p:spPr>
          <a:xfrm>
            <a:off x="32264" y="2695703"/>
            <a:ext cx="5124963" cy="830997"/>
          </a:xfrm>
          <a:prstGeom prst="rect">
            <a:avLst/>
          </a:prstGeom>
          <a:solidFill>
            <a:schemeClr val="bg1"/>
          </a:solidFill>
        </p:spPr>
        <p:txBody>
          <a:bodyPr wrap="square" rtlCol="0">
            <a:spAutoFit/>
          </a:bodyPr>
          <a:lstStyle/>
          <a:p>
            <a:pPr algn="ctr"/>
            <a:r>
              <a:rPr lang="en-US" sz="2400" b="1" dirty="0">
                <a:solidFill>
                  <a:schemeClr val="accent5">
                    <a:lumMod val="50000"/>
                  </a:schemeClr>
                </a:solidFill>
              </a:rPr>
              <a:t>Creating Effective Classroom Environments Plan Template</a:t>
            </a:r>
          </a:p>
        </p:txBody>
      </p:sp>
    </p:spTree>
    <p:extLst>
      <p:ext uri="{BB962C8B-B14F-4D97-AF65-F5344CB8AC3E}">
        <p14:creationId xmlns:p14="http://schemas.microsoft.com/office/powerpoint/2010/main" val="17861176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B280EED9-99AA-2469-B0DA-3194572DE5E7}"/>
              </a:ext>
            </a:extLst>
          </p:cNvPr>
          <p:cNvPicPr>
            <a:picLocks noChangeAspect="1"/>
          </p:cNvPicPr>
          <p:nvPr/>
        </p:nvPicPr>
        <p:blipFill>
          <a:blip r:embed="rId3"/>
          <a:stretch>
            <a:fillRect/>
          </a:stretch>
        </p:blipFill>
        <p:spPr>
          <a:xfrm>
            <a:off x="182879" y="727694"/>
            <a:ext cx="7772400" cy="299633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92C21DB-6D18-858C-31D5-091FABBE535A}"/>
              </a:ext>
            </a:extLst>
          </p:cNvPr>
          <p:cNvPicPr>
            <a:picLocks noChangeAspect="1"/>
          </p:cNvPicPr>
          <p:nvPr/>
        </p:nvPicPr>
        <p:blipFill>
          <a:blip r:embed="rId4"/>
          <a:stretch>
            <a:fillRect/>
          </a:stretch>
        </p:blipFill>
        <p:spPr>
          <a:xfrm>
            <a:off x="8059514" y="200369"/>
            <a:ext cx="4046174" cy="2711211"/>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122C0C1-AE0A-9F64-A8F0-2520132EB7FF}"/>
              </a:ext>
            </a:extLst>
          </p:cNvPr>
          <p:cNvPicPr>
            <a:picLocks noChangeAspect="1"/>
          </p:cNvPicPr>
          <p:nvPr/>
        </p:nvPicPr>
        <p:blipFill>
          <a:blip r:embed="rId5"/>
          <a:stretch>
            <a:fillRect/>
          </a:stretch>
        </p:blipFill>
        <p:spPr>
          <a:xfrm>
            <a:off x="8049591" y="3429000"/>
            <a:ext cx="4011487" cy="2711211"/>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9AD0DA0-197E-20A4-2A81-80C8015F6B3E}"/>
              </a:ext>
            </a:extLst>
          </p:cNvPr>
          <p:cNvPicPr>
            <a:picLocks noChangeAspect="1"/>
          </p:cNvPicPr>
          <p:nvPr/>
        </p:nvPicPr>
        <p:blipFill>
          <a:blip r:embed="rId6"/>
          <a:stretch>
            <a:fillRect/>
          </a:stretch>
        </p:blipFill>
        <p:spPr>
          <a:xfrm>
            <a:off x="-23685" y="3604414"/>
            <a:ext cx="4102100" cy="2469492"/>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1BCC6768-983E-9A63-EFE2-CEA4550AADF9}"/>
              </a:ext>
            </a:extLst>
          </p:cNvPr>
          <p:cNvPicPr>
            <a:picLocks noChangeAspect="1"/>
          </p:cNvPicPr>
          <p:nvPr/>
        </p:nvPicPr>
        <p:blipFill>
          <a:blip r:embed="rId7"/>
          <a:stretch>
            <a:fillRect/>
          </a:stretch>
        </p:blipFill>
        <p:spPr>
          <a:xfrm>
            <a:off x="4053352" y="4188139"/>
            <a:ext cx="4036550" cy="2554694"/>
          </a:xfrm>
          <a:prstGeom prst="rect">
            <a:avLst/>
          </a:prstGeom>
        </p:spPr>
      </p:pic>
      <p:sp>
        <p:nvSpPr>
          <p:cNvPr id="2" name="Title 1">
            <a:extLst>
              <a:ext uri="{FF2B5EF4-FFF2-40B4-BE49-F238E27FC236}">
                <a16:creationId xmlns:a16="http://schemas.microsoft.com/office/drawing/2014/main" id="{6FC8C1B6-F792-7A94-8328-D4D47BE5F807}"/>
              </a:ext>
            </a:extLst>
          </p:cNvPr>
          <p:cNvSpPr>
            <a:spLocks noGrp="1"/>
          </p:cNvSpPr>
          <p:nvPr>
            <p:ph type="title"/>
          </p:nvPr>
        </p:nvSpPr>
        <p:spPr>
          <a:xfrm>
            <a:off x="225233" y="200369"/>
            <a:ext cx="7441531" cy="845600"/>
          </a:xfrm>
        </p:spPr>
        <p:txBody>
          <a:bodyPr/>
          <a:lstStyle/>
          <a:p>
            <a:pPr algn="l"/>
            <a:r>
              <a:rPr lang="en-US" dirty="0"/>
              <a:t>Learn More</a:t>
            </a:r>
          </a:p>
        </p:txBody>
      </p:sp>
    </p:spTree>
    <p:extLst>
      <p:ext uri="{BB962C8B-B14F-4D97-AF65-F5344CB8AC3E}">
        <p14:creationId xmlns:p14="http://schemas.microsoft.com/office/powerpoint/2010/main" val="25945066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64908" y="1885950"/>
            <a:ext cx="10764684" cy="3826974"/>
          </a:xfrm>
        </p:spPr>
        <p:style>
          <a:lnRef idx="2">
            <a:schemeClr val="accent2"/>
          </a:lnRef>
          <a:fillRef idx="1">
            <a:schemeClr val="lt1"/>
          </a:fillRef>
          <a:effectRef idx="0">
            <a:schemeClr val="accent2"/>
          </a:effectRef>
          <a:fontRef idx="minor">
            <a:schemeClr val="dk1"/>
          </a:fontRef>
        </p:style>
        <p:txBody>
          <a:bodyPr/>
          <a:lstStyle/>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As a team,</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Plan how you will explicitly train staff in positive, proactive classroom practices.</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Add items to your action plan.</a:t>
            </a:r>
          </a:p>
          <a:p>
            <a:pPr marL="203195" indent="0" fontAlgn="base">
              <a:spcBef>
                <a:spcPct val="0"/>
              </a:spcBef>
              <a:spcAft>
                <a:spcPts val="1200"/>
              </a:spcAft>
              <a:buSzPct val="75000"/>
              <a:buNone/>
              <a:defRPr/>
            </a:pPr>
            <a:r>
              <a:rPr lang="en-US" sz="2800" dirty="0">
                <a:solidFill>
                  <a:schemeClr val="accent6">
                    <a:lumMod val="50000"/>
                  </a:schemeClr>
                </a:solidFill>
                <a:latin typeface="Calibri" panose="020F0502020204030204" pitchFamily="34" charset="0"/>
                <a:cs typeface="Calibri" panose="020F0502020204030204" pitchFamily="34" charset="0"/>
              </a:rPr>
              <a:t>Be ready to share with the whole group.</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10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8" name="Title 7">
            <a:extLst>
              <a:ext uri="{FF2B5EF4-FFF2-40B4-BE49-F238E27FC236}">
                <a16:creationId xmlns:a16="http://schemas.microsoft.com/office/drawing/2014/main" id="{D609266A-C2B9-8942-A774-FDF5AAD79C82}"/>
              </a:ext>
            </a:extLst>
          </p:cNvPr>
          <p:cNvSpPr>
            <a:spLocks noGrp="1"/>
          </p:cNvSpPr>
          <p:nvPr>
            <p:ph type="title"/>
          </p:nvPr>
        </p:nvSpPr>
        <p:spPr>
          <a:xfrm>
            <a:off x="304285" y="302190"/>
            <a:ext cx="11025307" cy="845600"/>
          </a:xfrm>
        </p:spPr>
        <p:txBody>
          <a:bodyPr/>
          <a:lstStyle/>
          <a:p>
            <a:r>
              <a:rPr lang="en-US" dirty="0"/>
              <a:t>ACTIVITY: Promoting Positive, Proactive Classroom Practices with Staff </a:t>
            </a:r>
          </a:p>
        </p:txBody>
      </p:sp>
    </p:spTree>
    <p:extLst>
      <p:ext uri="{BB962C8B-B14F-4D97-AF65-F5344CB8AC3E}">
        <p14:creationId xmlns:p14="http://schemas.microsoft.com/office/powerpoint/2010/main" val="37415961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22667" y="323945"/>
            <a:ext cx="11746666" cy="845600"/>
          </a:xfrm>
        </p:spPr>
        <p:txBody>
          <a:bodyPr/>
          <a:lstStyle/>
          <a:p>
            <a:r>
              <a:rPr lang="en-US" sz="3600" b="1" dirty="0"/>
              <a:t>WHOLE GROUP DEBRIEF: Promoting Positive, Proactive Classroom Practices with Staff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57251" y="1655712"/>
            <a:ext cx="10925018" cy="381170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will your team provide your staff with explicit training in positive, proactive classroom practices?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 </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a:t>
            </a:r>
            <a:r>
              <a:rPr lang="en-US" sz="2800" kern="0" dirty="0">
                <a:solidFill>
                  <a:srgbClr val="292C73">
                    <a:lumMod val="50000"/>
                  </a:srgbClr>
                </a:solidFill>
                <a:latin typeface="Calibri" panose="020F0502020204030204" pitchFamily="34" charset="0"/>
                <a:cs typeface="Calibri" panose="020F0502020204030204" pitchFamily="34" charset="0"/>
              </a:rPr>
              <a:t>do</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40014734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3377628282"/>
              </p:ext>
            </p:extLst>
          </p:nvPr>
        </p:nvGraphicFramePr>
        <p:xfrm>
          <a:off x="6096001" y="875417"/>
          <a:ext cx="5854994"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ight Arrow 13">
            <a:extLst>
              <a:ext uri="{FF2B5EF4-FFF2-40B4-BE49-F238E27FC236}">
                <a16:creationId xmlns:a16="http://schemas.microsoft.com/office/drawing/2014/main" id="{0E9B0C44-D2D0-264F-86C3-D9F22B78E745}"/>
              </a:ext>
            </a:extLst>
          </p:cNvPr>
          <p:cNvSpPr/>
          <p:nvPr/>
        </p:nvSpPr>
        <p:spPr>
          <a:xfrm>
            <a:off x="8601515" y="1513426"/>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2" name="Wave 1">
            <a:extLst>
              <a:ext uri="{FF2B5EF4-FFF2-40B4-BE49-F238E27FC236}">
                <a16:creationId xmlns:a16="http://schemas.microsoft.com/office/drawing/2014/main" id="{77723DFA-DBAE-3C09-810F-CF1FFF37F8AC}"/>
              </a:ext>
            </a:extLst>
          </p:cNvPr>
          <p:cNvSpPr/>
          <p:nvPr/>
        </p:nvSpPr>
        <p:spPr>
          <a:xfrm>
            <a:off x="0" y="2828925"/>
            <a:ext cx="6096000" cy="222885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t>MORE TO COME IN DAYS 8 AND 9</a:t>
            </a:r>
          </a:p>
        </p:txBody>
      </p:sp>
    </p:spTree>
    <p:extLst>
      <p:ext uri="{BB962C8B-B14F-4D97-AF65-F5344CB8AC3E}">
        <p14:creationId xmlns:p14="http://schemas.microsoft.com/office/powerpoint/2010/main" val="334415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40ABEBE-FF18-3DBC-8BF0-E12776ACAEF3}"/>
              </a:ext>
            </a:extLst>
          </p:cNvPr>
          <p:cNvSpPr txBox="1">
            <a:spLocks/>
          </p:cNvSpPr>
          <p:nvPr/>
        </p:nvSpPr>
        <p:spPr>
          <a:xfrm>
            <a:off x="200025" y="265057"/>
            <a:ext cx="10248900"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b="1" kern="0" dirty="0">
                <a:solidFill>
                  <a:schemeClr val="accent6">
                    <a:lumMod val="50000"/>
                  </a:schemeClr>
                </a:solidFill>
                <a:latin typeface="+mn-lt"/>
              </a:rPr>
              <a:t>INITIAL STEP: Monitor Fidelity</a:t>
            </a:r>
          </a:p>
        </p:txBody>
      </p:sp>
      <p:pic>
        <p:nvPicPr>
          <p:cNvPr id="5" name="Picture 4" descr="A picture containing diagram&#10;&#10;Description automatically generated">
            <a:extLst>
              <a:ext uri="{FF2B5EF4-FFF2-40B4-BE49-F238E27FC236}">
                <a16:creationId xmlns:a16="http://schemas.microsoft.com/office/drawing/2014/main" id="{6F9BDC58-3C49-095F-4335-C0B30F9EB08E}"/>
              </a:ext>
            </a:extLst>
          </p:cNvPr>
          <p:cNvPicPr>
            <a:picLocks noChangeAspect="1"/>
          </p:cNvPicPr>
          <p:nvPr/>
        </p:nvPicPr>
        <p:blipFill>
          <a:blip r:embed="rId3"/>
          <a:stretch>
            <a:fillRect/>
          </a:stretch>
        </p:blipFill>
        <p:spPr>
          <a:xfrm>
            <a:off x="200025" y="1258371"/>
            <a:ext cx="7772400" cy="4341258"/>
          </a:xfrm>
          <a:prstGeom prst="rect">
            <a:avLst/>
          </a:prstGeom>
        </p:spPr>
      </p:pic>
      <p:sp>
        <p:nvSpPr>
          <p:cNvPr id="7" name="TextBox 6">
            <a:extLst>
              <a:ext uri="{FF2B5EF4-FFF2-40B4-BE49-F238E27FC236}">
                <a16:creationId xmlns:a16="http://schemas.microsoft.com/office/drawing/2014/main" id="{A9C87EA4-EC3D-F511-36B7-BC84A2738921}"/>
              </a:ext>
            </a:extLst>
          </p:cNvPr>
          <p:cNvSpPr txBox="1"/>
          <p:nvPr/>
        </p:nvSpPr>
        <p:spPr>
          <a:xfrm>
            <a:off x="8129588" y="838696"/>
            <a:ext cx="3429000" cy="5693866"/>
          </a:xfrm>
          <a:prstGeom prst="rect">
            <a:avLst/>
          </a:prstGeom>
          <a:noFill/>
        </p:spPr>
        <p:txBody>
          <a:bodyPr wrap="square" rtlCol="0">
            <a:spAutoFit/>
          </a:bodyPr>
          <a:lstStyle/>
          <a:p>
            <a:r>
              <a:rPr lang="en-US" sz="2800" dirty="0"/>
              <a:t>As part of rollout, classroom educators</a:t>
            </a:r>
          </a:p>
          <a:p>
            <a:r>
              <a:rPr lang="en-US" sz="2800" dirty="0"/>
              <a:t> </a:t>
            </a:r>
          </a:p>
          <a:p>
            <a:pPr marL="457200" indent="-457200">
              <a:buFont typeface="Arial" panose="020B0604020202020204" pitchFamily="34" charset="0"/>
              <a:buChar char="•"/>
            </a:pPr>
            <a:r>
              <a:rPr lang="en-US" sz="2800" dirty="0"/>
              <a:t>align their classroom expectations with the schoolwide expectations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explicitly teach classroom expectations to students  </a:t>
            </a:r>
          </a:p>
        </p:txBody>
      </p:sp>
      <p:sp>
        <p:nvSpPr>
          <p:cNvPr id="8" name="Cloud Callout 7">
            <a:extLst>
              <a:ext uri="{FF2B5EF4-FFF2-40B4-BE49-F238E27FC236}">
                <a16:creationId xmlns:a16="http://schemas.microsoft.com/office/drawing/2014/main" id="{A9742056-2D2E-59BA-0004-4DE10961F4BF}"/>
              </a:ext>
            </a:extLst>
          </p:cNvPr>
          <p:cNvSpPr/>
          <p:nvPr/>
        </p:nvSpPr>
        <p:spPr>
          <a:xfrm>
            <a:off x="6486524" y="325438"/>
            <a:ext cx="6057901" cy="6532562"/>
          </a:xfrm>
          <a:prstGeom prst="cloudCallout">
            <a:avLst>
              <a:gd name="adj1" fmla="val -71248"/>
              <a:gd name="adj2" fmla="val 35664"/>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6">
                    <a:lumMod val="50000"/>
                  </a:schemeClr>
                </a:solidFill>
              </a:rPr>
              <a:t>Did this actually happen?</a:t>
            </a:r>
          </a:p>
          <a:p>
            <a:pPr algn="ctr"/>
            <a:endParaRPr lang="en-US" sz="4000" dirty="0">
              <a:solidFill>
                <a:schemeClr val="accent6">
                  <a:lumMod val="50000"/>
                </a:schemeClr>
              </a:solidFill>
            </a:endParaRPr>
          </a:p>
          <a:p>
            <a:pPr algn="ctr"/>
            <a:r>
              <a:rPr lang="en-US" sz="4000" dirty="0">
                <a:solidFill>
                  <a:schemeClr val="accent6">
                    <a:lumMod val="50000"/>
                  </a:schemeClr>
                </a:solidFill>
              </a:rPr>
              <a:t>How can we know?</a:t>
            </a:r>
          </a:p>
        </p:txBody>
      </p:sp>
    </p:spTree>
    <p:extLst>
      <p:ext uri="{BB962C8B-B14F-4D97-AF65-F5344CB8AC3E}">
        <p14:creationId xmlns:p14="http://schemas.microsoft.com/office/powerpoint/2010/main" val="21919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40ABEBE-FF18-3DBC-8BF0-E12776ACAEF3}"/>
              </a:ext>
            </a:extLst>
          </p:cNvPr>
          <p:cNvSpPr txBox="1">
            <a:spLocks/>
          </p:cNvSpPr>
          <p:nvPr/>
        </p:nvSpPr>
        <p:spPr>
          <a:xfrm>
            <a:off x="328612" y="165045"/>
            <a:ext cx="10248900"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b="1" kern="0" dirty="0">
                <a:solidFill>
                  <a:schemeClr val="accent6">
                    <a:lumMod val="50000"/>
                  </a:schemeClr>
                </a:solidFill>
                <a:latin typeface="+mn-lt"/>
              </a:rPr>
              <a:t>INITIAL STEP: Monitor Fidelity</a:t>
            </a:r>
          </a:p>
        </p:txBody>
      </p:sp>
      <p:graphicFrame>
        <p:nvGraphicFramePr>
          <p:cNvPr id="8" name="Diagram 7">
            <a:extLst>
              <a:ext uri="{FF2B5EF4-FFF2-40B4-BE49-F238E27FC236}">
                <a16:creationId xmlns:a16="http://schemas.microsoft.com/office/drawing/2014/main" id="{A5DF3405-718D-C593-F660-A3571790EB5B}"/>
              </a:ext>
            </a:extLst>
          </p:cNvPr>
          <p:cNvGraphicFramePr/>
          <p:nvPr>
            <p:extLst>
              <p:ext uri="{D42A27DB-BD31-4B8C-83A1-F6EECF244321}">
                <p14:modId xmlns:p14="http://schemas.microsoft.com/office/powerpoint/2010/main" val="2170598245"/>
              </p:ext>
            </p:extLst>
          </p:nvPr>
        </p:nvGraphicFramePr>
        <p:xfrm>
          <a:off x="471488" y="314326"/>
          <a:ext cx="11187112" cy="5866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467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40ABEBE-FF18-3DBC-8BF0-E12776ACAEF3}"/>
              </a:ext>
            </a:extLst>
          </p:cNvPr>
          <p:cNvSpPr txBox="1">
            <a:spLocks/>
          </p:cNvSpPr>
          <p:nvPr/>
        </p:nvSpPr>
        <p:spPr>
          <a:xfrm>
            <a:off x="328612" y="165045"/>
            <a:ext cx="10248900"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b="1" kern="0" dirty="0">
                <a:solidFill>
                  <a:schemeClr val="accent6">
                    <a:lumMod val="50000"/>
                  </a:schemeClr>
                </a:solidFill>
                <a:latin typeface="+mn-lt"/>
              </a:rPr>
              <a:t>Tools to Help</a:t>
            </a:r>
          </a:p>
        </p:txBody>
      </p:sp>
      <p:pic>
        <p:nvPicPr>
          <p:cNvPr id="4" name="Picture 3" descr="A picture containing text, person, person, male&#10;&#10;Description automatically generated">
            <a:extLst>
              <a:ext uri="{FF2B5EF4-FFF2-40B4-BE49-F238E27FC236}">
                <a16:creationId xmlns:a16="http://schemas.microsoft.com/office/drawing/2014/main" id="{44359BEC-D504-B258-B901-B978DCF92D2F}"/>
              </a:ext>
            </a:extLst>
          </p:cNvPr>
          <p:cNvPicPr>
            <a:picLocks noChangeAspect="1"/>
          </p:cNvPicPr>
          <p:nvPr/>
        </p:nvPicPr>
        <p:blipFill>
          <a:blip r:embed="rId3"/>
          <a:stretch>
            <a:fillRect/>
          </a:stretch>
        </p:blipFill>
        <p:spPr>
          <a:xfrm>
            <a:off x="378392" y="1011182"/>
            <a:ext cx="4344338" cy="2803850"/>
          </a:xfrm>
          <a:prstGeom prst="rect">
            <a:avLst/>
          </a:prstGeom>
        </p:spPr>
      </p:pic>
      <p:pic>
        <p:nvPicPr>
          <p:cNvPr id="5" name="Picture 4">
            <a:extLst>
              <a:ext uri="{FF2B5EF4-FFF2-40B4-BE49-F238E27FC236}">
                <a16:creationId xmlns:a16="http://schemas.microsoft.com/office/drawing/2014/main" id="{9A8AC82B-7CD5-6985-2DDD-59ABB317EE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612" y="4018550"/>
            <a:ext cx="1174674" cy="1179589"/>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4BFE2061-4557-A62F-0010-953D3FD1BCD6}"/>
              </a:ext>
            </a:extLst>
          </p:cNvPr>
          <p:cNvPicPr>
            <a:picLocks noChangeAspect="1"/>
          </p:cNvPicPr>
          <p:nvPr/>
        </p:nvPicPr>
        <p:blipFill>
          <a:blip r:embed="rId5"/>
          <a:stretch>
            <a:fillRect/>
          </a:stretch>
        </p:blipFill>
        <p:spPr>
          <a:xfrm>
            <a:off x="4063432" y="3801615"/>
            <a:ext cx="5671303" cy="2536382"/>
          </a:xfrm>
          <a:prstGeom prst="rect">
            <a:avLst/>
          </a:prstGeom>
        </p:spPr>
      </p:pic>
      <p:sp>
        <p:nvSpPr>
          <p:cNvPr id="9" name="TextBox 8">
            <a:extLst>
              <a:ext uri="{FF2B5EF4-FFF2-40B4-BE49-F238E27FC236}">
                <a16:creationId xmlns:a16="http://schemas.microsoft.com/office/drawing/2014/main" id="{B2A9AAD7-C2C0-8216-24E4-DBB8988E5D39}"/>
              </a:ext>
            </a:extLst>
          </p:cNvPr>
          <p:cNvSpPr txBox="1"/>
          <p:nvPr/>
        </p:nvSpPr>
        <p:spPr>
          <a:xfrm>
            <a:off x="3953436" y="6343855"/>
            <a:ext cx="5891293" cy="523220"/>
          </a:xfrm>
          <a:prstGeom prst="rect">
            <a:avLst/>
          </a:prstGeom>
          <a:noFill/>
        </p:spPr>
        <p:txBody>
          <a:bodyPr wrap="none" rtlCol="0">
            <a:spAutoFit/>
          </a:bodyPr>
          <a:lstStyle/>
          <a:p>
            <a:r>
              <a:rPr lang="en-US" sz="2800" b="1" dirty="0">
                <a:solidFill>
                  <a:schemeClr val="accent5">
                    <a:lumMod val="50000"/>
                  </a:schemeClr>
                </a:solidFill>
              </a:rPr>
              <a:t>Self-Management Data Collection Tool</a:t>
            </a:r>
          </a:p>
        </p:txBody>
      </p:sp>
      <p:pic>
        <p:nvPicPr>
          <p:cNvPr id="11" name="Picture 10" descr="Table&#10;&#10;Description automatically generated with medium confidence">
            <a:extLst>
              <a:ext uri="{FF2B5EF4-FFF2-40B4-BE49-F238E27FC236}">
                <a16:creationId xmlns:a16="http://schemas.microsoft.com/office/drawing/2014/main" id="{4C0B6F1D-4629-8B06-D1BB-817EBC31D979}"/>
              </a:ext>
            </a:extLst>
          </p:cNvPr>
          <p:cNvPicPr>
            <a:picLocks noChangeAspect="1"/>
          </p:cNvPicPr>
          <p:nvPr/>
        </p:nvPicPr>
        <p:blipFill>
          <a:blip r:embed="rId6"/>
          <a:stretch>
            <a:fillRect/>
          </a:stretch>
        </p:blipFill>
        <p:spPr>
          <a:xfrm>
            <a:off x="8560061" y="272024"/>
            <a:ext cx="3485317" cy="3897218"/>
          </a:xfrm>
          <a:prstGeom prst="rect">
            <a:avLst/>
          </a:prstGeom>
        </p:spPr>
      </p:pic>
      <p:sp>
        <p:nvSpPr>
          <p:cNvPr id="12" name="TextBox 11">
            <a:extLst>
              <a:ext uri="{FF2B5EF4-FFF2-40B4-BE49-F238E27FC236}">
                <a16:creationId xmlns:a16="http://schemas.microsoft.com/office/drawing/2014/main" id="{0BDF8767-563F-D732-51C8-F7E4CE02A3F0}"/>
              </a:ext>
            </a:extLst>
          </p:cNvPr>
          <p:cNvSpPr txBox="1"/>
          <p:nvPr/>
        </p:nvSpPr>
        <p:spPr>
          <a:xfrm>
            <a:off x="5841446" y="557805"/>
            <a:ext cx="3047870" cy="1384995"/>
          </a:xfrm>
          <a:prstGeom prst="rect">
            <a:avLst/>
          </a:prstGeom>
          <a:noFill/>
        </p:spPr>
        <p:txBody>
          <a:bodyPr wrap="square" rtlCol="0">
            <a:spAutoFit/>
          </a:bodyPr>
          <a:lstStyle/>
          <a:p>
            <a:pPr algn="ctr"/>
            <a:r>
              <a:rPr lang="en-US" sz="2800" b="1" dirty="0">
                <a:solidFill>
                  <a:schemeClr val="accent5">
                    <a:lumMod val="50000"/>
                  </a:schemeClr>
                </a:solidFill>
              </a:rPr>
              <a:t>Classroom Management Observation Tool</a:t>
            </a:r>
          </a:p>
        </p:txBody>
      </p:sp>
      <p:sp>
        <p:nvSpPr>
          <p:cNvPr id="13" name="TextBox 12">
            <a:extLst>
              <a:ext uri="{FF2B5EF4-FFF2-40B4-BE49-F238E27FC236}">
                <a16:creationId xmlns:a16="http://schemas.microsoft.com/office/drawing/2014/main" id="{6797A1E7-2924-C8A3-16BD-DA36DA187A95}"/>
              </a:ext>
            </a:extLst>
          </p:cNvPr>
          <p:cNvSpPr txBox="1"/>
          <p:nvPr/>
        </p:nvSpPr>
        <p:spPr>
          <a:xfrm>
            <a:off x="1793783" y="4018550"/>
            <a:ext cx="1513556" cy="523220"/>
          </a:xfrm>
          <a:prstGeom prst="rect">
            <a:avLst/>
          </a:prstGeom>
          <a:noFill/>
        </p:spPr>
        <p:txBody>
          <a:bodyPr wrap="none" rtlCol="0">
            <a:spAutoFit/>
          </a:bodyPr>
          <a:lstStyle/>
          <a:p>
            <a:r>
              <a:rPr lang="en-US" sz="2800" b="1" dirty="0">
                <a:solidFill>
                  <a:schemeClr val="accent5">
                    <a:lumMod val="50000"/>
                  </a:schemeClr>
                </a:solidFill>
              </a:rPr>
              <a:t>Be + App</a:t>
            </a:r>
          </a:p>
        </p:txBody>
      </p:sp>
    </p:spTree>
    <p:extLst>
      <p:ext uri="{BB962C8B-B14F-4D97-AF65-F5344CB8AC3E}">
        <p14:creationId xmlns:p14="http://schemas.microsoft.com/office/powerpoint/2010/main" val="36931806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ACTIVITY: Monitor Fidelity</a:t>
            </a:r>
          </a:p>
        </p:txBody>
      </p:sp>
      <p:sp>
        <p:nvSpPr>
          <p:cNvPr id="139268" name="Rectangle 3"/>
          <p:cNvSpPr>
            <a:spLocks noGrp="1" noChangeArrowheads="1"/>
          </p:cNvSpPr>
          <p:nvPr>
            <p:ph type="body" idx="4294967295"/>
          </p:nvPr>
        </p:nvSpPr>
        <p:spPr>
          <a:xfrm>
            <a:off x="317282" y="1403127"/>
            <a:ext cx="11012309" cy="3927284"/>
          </a:xfrm>
          <a:solidFill>
            <a:srgbClr val="FFFFFF"/>
          </a:solidFill>
        </p:spPr>
        <p:txBody>
          <a:bodyPr/>
          <a:lstStyle/>
          <a:p>
            <a:pPr marL="0" indent="0">
              <a:buClr>
                <a:schemeClr val="accent5"/>
              </a:buClr>
              <a:buNone/>
            </a:pPr>
            <a:r>
              <a:rPr lang="en-US" dirty="0">
                <a:solidFill>
                  <a:schemeClr val="accent6">
                    <a:lumMod val="50000"/>
                  </a:schemeClr>
                </a:solidFill>
                <a:latin typeface="+mn-lt"/>
                <a:cs typeface="Calibri" panose="020F0502020204030204" pitchFamily="34" charset="0"/>
              </a:rPr>
              <a:t>As a team,</a:t>
            </a:r>
          </a:p>
          <a:p>
            <a:pPr marL="0" indent="0">
              <a:buClr>
                <a:schemeClr val="accent5"/>
              </a:buClr>
              <a:buNone/>
            </a:pPr>
            <a:r>
              <a:rPr lang="en-US" dirty="0">
                <a:solidFill>
                  <a:schemeClr val="accent6">
                    <a:lumMod val="50000"/>
                  </a:schemeClr>
                </a:solidFill>
                <a:latin typeface="+mn-lt"/>
                <a:cs typeface="Calibri" panose="020F0502020204030204" pitchFamily="34" charset="0"/>
              </a:rPr>
              <a:t>Consider how you can gather data on classroom educator fidelity with</a:t>
            </a:r>
          </a:p>
          <a:p>
            <a:pPr marL="342900" indent="-342900">
              <a:buClr>
                <a:schemeClr val="accent5"/>
              </a:buClr>
            </a:pPr>
            <a:r>
              <a:rPr lang="en-US" dirty="0">
                <a:solidFill>
                  <a:schemeClr val="accent6">
                    <a:lumMod val="50000"/>
                  </a:schemeClr>
                </a:solidFill>
                <a:latin typeface="+mn-lt"/>
                <a:cs typeface="Calibri" panose="020F0502020204030204" pitchFamily="34" charset="0"/>
              </a:rPr>
              <a:t>aligning classroom expectations with schoolwide expectations</a:t>
            </a:r>
          </a:p>
          <a:p>
            <a:pPr marL="342900" indent="-342900">
              <a:buClr>
                <a:schemeClr val="accent5"/>
              </a:buClr>
            </a:pPr>
            <a:r>
              <a:rPr lang="en-US" dirty="0">
                <a:solidFill>
                  <a:schemeClr val="accent6">
                    <a:lumMod val="50000"/>
                  </a:schemeClr>
                </a:solidFill>
                <a:latin typeface="+mn-lt"/>
                <a:cs typeface="Calibri" panose="020F0502020204030204" pitchFamily="34" charset="0"/>
              </a:rPr>
              <a:t>posting classroom expectations</a:t>
            </a:r>
          </a:p>
          <a:p>
            <a:pPr marL="342900" indent="-342900">
              <a:buClr>
                <a:schemeClr val="accent5"/>
              </a:buClr>
            </a:pPr>
            <a:r>
              <a:rPr lang="en-US" dirty="0">
                <a:solidFill>
                  <a:schemeClr val="accent6">
                    <a:lumMod val="50000"/>
                  </a:schemeClr>
                </a:solidFill>
                <a:latin typeface="+mn-lt"/>
                <a:cs typeface="Calibri" panose="020F0502020204030204" pitchFamily="34" charset="0"/>
              </a:rPr>
              <a:t>explicit teaching of classroom expectations</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a:p>
            <a:pPr marL="0" indent="0">
              <a:buClr>
                <a:schemeClr val="accent5"/>
              </a:buClr>
              <a:buNone/>
            </a:pPr>
            <a:r>
              <a:rPr lang="en-US" dirty="0">
                <a:solidFill>
                  <a:schemeClr val="accent6">
                    <a:lumMod val="50000"/>
                  </a:schemeClr>
                </a:solidFill>
                <a:latin typeface="+mn-lt"/>
                <a:cs typeface="Calibri" panose="020F0502020204030204" pitchFamily="34" charset="0"/>
              </a:rPr>
              <a:t>Add items to your action plan</a:t>
            </a:r>
          </a:p>
          <a:p>
            <a:pPr marL="0" indent="0">
              <a:buClr>
                <a:schemeClr val="accent5"/>
              </a:buClr>
              <a:buNone/>
            </a:pPr>
            <a:r>
              <a:rPr lang="en-US" dirty="0">
                <a:solidFill>
                  <a:schemeClr val="accent6">
                    <a:lumMod val="50000"/>
                  </a:schemeClr>
                </a:solidFill>
                <a:latin typeface="+mn-lt"/>
                <a:cs typeface="Calibri" panose="020F0502020204030204" pitchFamily="34" charset="0"/>
              </a:rPr>
              <a:t>Be ready to share out with the whole group.</a:t>
            </a:r>
          </a:p>
        </p:txBody>
      </p:sp>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
        <p:nvSpPr>
          <p:cNvPr id="2" name="Explosion 1 1">
            <a:extLst>
              <a:ext uri="{FF2B5EF4-FFF2-40B4-BE49-F238E27FC236}">
                <a16:creationId xmlns:a16="http://schemas.microsoft.com/office/drawing/2014/main" id="{BD8A803F-964E-DF57-4EDB-0CF5AC3BEE45}"/>
              </a:ext>
            </a:extLst>
          </p:cNvPr>
          <p:cNvSpPr/>
          <p:nvPr/>
        </p:nvSpPr>
        <p:spPr>
          <a:xfrm>
            <a:off x="7986712" y="3072986"/>
            <a:ext cx="5543550" cy="451485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t>You will need this data on Day 8!</a:t>
            </a: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232207620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Monitor Fidelity</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How will your team gather classroom educator fidelity on classroom expectations and explicit teaching of those expectations?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1394261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a:t>Lunch</a:t>
            </a:r>
          </a:p>
        </p:txBody>
      </p:sp>
    </p:spTree>
    <p:extLst>
      <p:ext uri="{BB962C8B-B14F-4D97-AF65-F5344CB8AC3E}">
        <p14:creationId xmlns:p14="http://schemas.microsoft.com/office/powerpoint/2010/main" val="16538920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a:t>Quick Review</a:t>
            </a:r>
          </a:p>
        </p:txBody>
      </p:sp>
    </p:spTree>
    <p:extLst>
      <p:ext uri="{BB962C8B-B14F-4D97-AF65-F5344CB8AC3E}">
        <p14:creationId xmlns:p14="http://schemas.microsoft.com/office/powerpoint/2010/main" val="17701765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30895323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t>Once data routines are established… </a:t>
            </a:r>
            <a:br>
              <a:rPr lang="en-US" sz="3200" dirty="0"/>
            </a:br>
            <a:endParaRPr lang="en-US" sz="3200" dirty="0"/>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3202575" y="6245662"/>
            <a:ext cx="70260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9FE0C74F-F0A7-11A9-FECF-F104BEBC9300}"/>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258690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503922" y="1552108"/>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376663" y="1479040"/>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601515" y="1513426"/>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E882355-88ED-CD40-7FBF-D641E764F1D5}"/>
              </a:ext>
            </a:extLst>
          </p:cNvPr>
          <p:cNvPicPr>
            <a:picLocks noChangeAspect="1"/>
          </p:cNvPicPr>
          <p:nvPr/>
        </p:nvPicPr>
        <p:blipFill>
          <a:blip r:embed="rId8"/>
          <a:stretch>
            <a:fillRect/>
          </a:stretch>
        </p:blipFill>
        <p:spPr>
          <a:xfrm>
            <a:off x="11587162" y="6347378"/>
            <a:ext cx="569217" cy="510621"/>
          </a:xfrm>
          <a:prstGeom prst="ellipse">
            <a:avLst/>
          </a:prstGeom>
          <a:ln w="19050">
            <a:solidFill>
              <a:schemeClr val="accent2">
                <a:lumMod val="50000"/>
              </a:schemeClr>
            </a:solidFill>
          </a:ln>
        </p:spPr>
      </p:pic>
    </p:spTree>
    <p:extLst>
      <p:ext uri="{BB962C8B-B14F-4D97-AF65-F5344CB8AC3E}">
        <p14:creationId xmlns:p14="http://schemas.microsoft.com/office/powerpoint/2010/main" val="110213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40ABEBE-FF18-3DBC-8BF0-E12776ACAEF3}"/>
              </a:ext>
            </a:extLst>
          </p:cNvPr>
          <p:cNvSpPr txBox="1">
            <a:spLocks/>
          </p:cNvSpPr>
          <p:nvPr/>
        </p:nvSpPr>
        <p:spPr>
          <a:xfrm>
            <a:off x="200025" y="265057"/>
            <a:ext cx="10248900"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b="1" kern="0" dirty="0">
                <a:solidFill>
                  <a:schemeClr val="accent6">
                    <a:lumMod val="50000"/>
                  </a:schemeClr>
                </a:solidFill>
                <a:latin typeface="+mn-lt"/>
              </a:rPr>
              <a:t>INITIAL STEP: Monitor Fidelity</a:t>
            </a:r>
          </a:p>
        </p:txBody>
      </p:sp>
      <p:pic>
        <p:nvPicPr>
          <p:cNvPr id="5" name="Picture 4" descr="A picture containing diagram&#10;&#10;Description automatically generated">
            <a:extLst>
              <a:ext uri="{FF2B5EF4-FFF2-40B4-BE49-F238E27FC236}">
                <a16:creationId xmlns:a16="http://schemas.microsoft.com/office/drawing/2014/main" id="{6F9BDC58-3C49-095F-4335-C0B30F9EB08E}"/>
              </a:ext>
            </a:extLst>
          </p:cNvPr>
          <p:cNvPicPr>
            <a:picLocks noChangeAspect="1"/>
          </p:cNvPicPr>
          <p:nvPr/>
        </p:nvPicPr>
        <p:blipFill>
          <a:blip r:embed="rId3"/>
          <a:stretch>
            <a:fillRect/>
          </a:stretch>
        </p:blipFill>
        <p:spPr>
          <a:xfrm>
            <a:off x="200025" y="1258371"/>
            <a:ext cx="7772400" cy="4341258"/>
          </a:xfrm>
          <a:prstGeom prst="rect">
            <a:avLst/>
          </a:prstGeom>
        </p:spPr>
      </p:pic>
      <p:sp>
        <p:nvSpPr>
          <p:cNvPr id="7" name="TextBox 6">
            <a:extLst>
              <a:ext uri="{FF2B5EF4-FFF2-40B4-BE49-F238E27FC236}">
                <a16:creationId xmlns:a16="http://schemas.microsoft.com/office/drawing/2014/main" id="{A9C87EA4-EC3D-F511-36B7-BC84A2738921}"/>
              </a:ext>
            </a:extLst>
          </p:cNvPr>
          <p:cNvSpPr txBox="1"/>
          <p:nvPr/>
        </p:nvSpPr>
        <p:spPr>
          <a:xfrm>
            <a:off x="8129588" y="838696"/>
            <a:ext cx="3429000" cy="5693866"/>
          </a:xfrm>
          <a:prstGeom prst="rect">
            <a:avLst/>
          </a:prstGeom>
          <a:noFill/>
        </p:spPr>
        <p:txBody>
          <a:bodyPr wrap="square" rtlCol="0">
            <a:spAutoFit/>
          </a:bodyPr>
          <a:lstStyle/>
          <a:p>
            <a:r>
              <a:rPr lang="en-US" sz="2800" dirty="0"/>
              <a:t>As part of rollout, classroom educators</a:t>
            </a:r>
          </a:p>
          <a:p>
            <a:r>
              <a:rPr lang="en-US" sz="2800" dirty="0"/>
              <a:t> </a:t>
            </a:r>
          </a:p>
          <a:p>
            <a:pPr marL="457200" indent="-457200">
              <a:buFont typeface="Arial" panose="020B0604020202020204" pitchFamily="34" charset="0"/>
              <a:buChar char="•"/>
            </a:pPr>
            <a:r>
              <a:rPr lang="en-US" sz="2800" dirty="0"/>
              <a:t>align their classroom expectations with the schoolwide expectations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explicitly teach classroom expectations to students  </a:t>
            </a:r>
          </a:p>
        </p:txBody>
      </p:sp>
      <p:sp>
        <p:nvSpPr>
          <p:cNvPr id="8" name="Cloud Callout 7">
            <a:extLst>
              <a:ext uri="{FF2B5EF4-FFF2-40B4-BE49-F238E27FC236}">
                <a16:creationId xmlns:a16="http://schemas.microsoft.com/office/drawing/2014/main" id="{A9742056-2D2E-59BA-0004-4DE10961F4BF}"/>
              </a:ext>
            </a:extLst>
          </p:cNvPr>
          <p:cNvSpPr/>
          <p:nvPr/>
        </p:nvSpPr>
        <p:spPr>
          <a:xfrm>
            <a:off x="6486524" y="325438"/>
            <a:ext cx="6057901" cy="6532562"/>
          </a:xfrm>
          <a:prstGeom prst="cloudCallout">
            <a:avLst>
              <a:gd name="adj1" fmla="val -71248"/>
              <a:gd name="adj2" fmla="val 35664"/>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6">
                    <a:lumMod val="50000"/>
                  </a:schemeClr>
                </a:solidFill>
              </a:rPr>
              <a:t>Did this actually happen?</a:t>
            </a:r>
          </a:p>
          <a:p>
            <a:pPr algn="ctr"/>
            <a:endParaRPr lang="en-US" sz="4000" dirty="0">
              <a:solidFill>
                <a:schemeClr val="accent6">
                  <a:lumMod val="50000"/>
                </a:schemeClr>
              </a:solidFill>
            </a:endParaRPr>
          </a:p>
          <a:p>
            <a:pPr algn="ctr"/>
            <a:r>
              <a:rPr lang="en-US" sz="4000" dirty="0">
                <a:solidFill>
                  <a:schemeClr val="accent6">
                    <a:lumMod val="50000"/>
                  </a:schemeClr>
                </a:solidFill>
              </a:rPr>
              <a:t>How can we know?</a:t>
            </a:r>
          </a:p>
        </p:txBody>
      </p:sp>
      <p:pic>
        <p:nvPicPr>
          <p:cNvPr id="2" name="Picture 1">
            <a:extLst>
              <a:ext uri="{FF2B5EF4-FFF2-40B4-BE49-F238E27FC236}">
                <a16:creationId xmlns:a16="http://schemas.microsoft.com/office/drawing/2014/main" id="{09E69821-31BA-B303-7AEA-BF14F769737E}"/>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0744989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596328" cy="286232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PRACTICES</a:t>
            </a: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FAMILY </a:t>
            </a:r>
            <a:r>
              <a:rPr lang="en-US" sz="3600" b="1" dirty="0">
                <a:solidFill>
                  <a:srgbClr val="292C73">
                    <a:lumMod val="50000"/>
                  </a:srgbClr>
                </a:solidFill>
                <a:latin typeface="Calibri" panose="020F0502020204030204" pitchFamily="34" charset="0"/>
                <a:cs typeface="Calibri" panose="020F0502020204030204" pitchFamily="34" charset="0"/>
                <a:sym typeface="Arial"/>
              </a:rPr>
              <a:t>ENGAGEMENT</a:t>
            </a:r>
            <a:endPar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R="0" lvl="0" algn="ctr" defTabSz="914400" rtl="0" eaLnBrk="1" fontAlgn="base" latinLnBrk="0" hangingPunct="1">
              <a:lnSpc>
                <a:spcPct val="100000"/>
              </a:lnSpc>
              <a:spcBef>
                <a:spcPct val="0"/>
              </a:spcBef>
              <a:spcAft>
                <a:spcPct val="0"/>
              </a:spcAft>
              <a:buClrTx/>
              <a:buSzTx/>
              <a:tabLst/>
              <a:defRPr/>
            </a:pPr>
            <a:r>
              <a:rPr lang="en-US" sz="2400" dirty="0">
                <a:solidFill>
                  <a:srgbClr val="292C73">
                    <a:lumMod val="50000"/>
                  </a:srgbClr>
                </a:solidFill>
                <a:latin typeface="Arial" pitchFamily="-1" charset="0"/>
                <a:ea typeface="ＭＳ Ｐゴシック" pitchFamily="-108" charset="-128"/>
              </a:rPr>
              <a:t>How do we ensure families are actively participating in our framework?</a:t>
            </a:r>
          </a:p>
          <a:p>
            <a:pPr marR="0" lvl="0" algn="ctr"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6017586"/>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3D4CC9D4-CEA7-E518-4396-557DF8E2ED5B}"/>
              </a:ext>
            </a:extLst>
          </p:cNvPr>
          <p:cNvSpPr/>
          <p:nvPr/>
        </p:nvSpPr>
        <p:spPr>
          <a:xfrm>
            <a:off x="5815013" y="5121034"/>
            <a:ext cx="6376987" cy="173696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Complete Family-School Practices survey </a:t>
            </a:r>
          </a:p>
          <a:p>
            <a:pPr marL="457200" indent="-4572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action steps</a:t>
            </a:r>
          </a:p>
        </p:txBody>
      </p:sp>
    </p:spTree>
    <p:extLst>
      <p:ext uri="{BB962C8B-B14F-4D97-AF65-F5344CB8AC3E}">
        <p14:creationId xmlns:p14="http://schemas.microsoft.com/office/powerpoint/2010/main" val="32637364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253218" y="262436"/>
            <a:ext cx="9378000" cy="845600"/>
          </a:xfrm>
        </p:spPr>
        <p:txBody>
          <a:bodyPr/>
          <a:lstStyle/>
          <a:p>
            <a:r>
              <a:rPr lang="en-US" kern="0" dirty="0">
                <a:latin typeface="Franklin Gothic Medium"/>
                <a:ea typeface="ＭＳ Ｐゴシック" pitchFamily="-108" charset="-128"/>
                <a:cs typeface="ＭＳ Ｐゴシック" pitchFamily="-108" charset="-128"/>
              </a:rPr>
              <a:t>What is family </a:t>
            </a:r>
            <a:r>
              <a:rPr lang="en-US" dirty="0">
                <a:latin typeface="Franklin Gothic Medium"/>
                <a:ea typeface="ＭＳ Ｐゴシック" pitchFamily="-108" charset="-128"/>
                <a:cs typeface="ＭＳ Ｐゴシック" pitchFamily="-108" charset="-128"/>
              </a:rPr>
              <a:t>e</a:t>
            </a:r>
            <a:r>
              <a:rPr lang="en-US" kern="0" dirty="0">
                <a:latin typeface="Franklin Gothic Medium"/>
                <a:ea typeface="ＭＳ Ｐゴシック" pitchFamily="-108" charset="-128"/>
                <a:cs typeface="ＭＳ Ｐゴシック" pitchFamily="-108" charset="-128"/>
              </a:rPr>
              <a:t>ngagement?</a:t>
            </a:r>
            <a:br>
              <a:rPr lang="en-US" kern="0" dirty="0">
                <a:latin typeface="Franklin Gothic Medium"/>
                <a:ea typeface="ＭＳ Ｐゴシック" pitchFamily="-108" charset="-128"/>
                <a:cs typeface="ＭＳ Ｐゴシック" pitchFamily="-108" charset="-128"/>
              </a:rPr>
            </a:br>
            <a:endParaRPr lang="en-US" dirty="0"/>
          </a:p>
        </p:txBody>
      </p:sp>
      <p:sp>
        <p:nvSpPr>
          <p:cNvPr id="4" name="TextBox 3"/>
          <p:cNvSpPr txBox="1"/>
          <p:nvPr/>
        </p:nvSpPr>
        <p:spPr>
          <a:xfrm>
            <a:off x="2511280" y="6393850"/>
            <a:ext cx="9680720" cy="307777"/>
          </a:xfrm>
          <a:prstGeom prst="rect">
            <a:avLst/>
          </a:prstGeom>
          <a:noFill/>
        </p:spPr>
        <p:txBody>
          <a:bodyPr wrap="square" rtlCol="0">
            <a:spAutoFit/>
          </a:bodyPr>
          <a:lstStyle/>
          <a:p>
            <a:pPr algn="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grpSp>
        <p:nvGrpSpPr>
          <p:cNvPr id="7" name="Group 6">
            <a:extLst>
              <a:ext uri="{FF2B5EF4-FFF2-40B4-BE49-F238E27FC236}">
                <a16:creationId xmlns:a16="http://schemas.microsoft.com/office/drawing/2014/main" id="{7D141BFB-2261-C5C8-D2F7-1407BAA9CBCB}"/>
              </a:ext>
            </a:extLst>
          </p:cNvPr>
          <p:cNvGrpSpPr/>
          <p:nvPr/>
        </p:nvGrpSpPr>
        <p:grpSpPr>
          <a:xfrm>
            <a:off x="694477" y="1654045"/>
            <a:ext cx="6395640" cy="3549909"/>
            <a:chOff x="1617368" y="639"/>
            <a:chExt cx="4059930" cy="2435958"/>
          </a:xfrm>
        </p:grpSpPr>
        <p:sp>
          <p:nvSpPr>
            <p:cNvPr id="8" name="Rectangle 7">
              <a:extLst>
                <a:ext uri="{FF2B5EF4-FFF2-40B4-BE49-F238E27FC236}">
                  <a16:creationId xmlns:a16="http://schemas.microsoft.com/office/drawing/2014/main" id="{DE8A346B-2FB8-9271-8B1B-55CC75E533D5}"/>
                </a:ext>
              </a:extLst>
            </p:cNvPr>
            <p:cNvSpPr/>
            <p:nvPr/>
          </p:nvSpPr>
          <p:spPr>
            <a:xfrm>
              <a:off x="1617368" y="639"/>
              <a:ext cx="4059930" cy="2435958"/>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626420FC-04AD-1086-3797-8B81268C72D0}"/>
                </a:ext>
              </a:extLst>
            </p:cNvPr>
            <p:cNvSpPr txBox="1"/>
            <p:nvPr/>
          </p:nvSpPr>
          <p:spPr>
            <a:xfrm>
              <a:off x="1617368" y="639"/>
              <a:ext cx="4059930" cy="24359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3200" kern="1200" dirty="0"/>
            </a:p>
          </p:txBody>
        </p:sp>
      </p:grpSp>
      <p:pic>
        <p:nvPicPr>
          <p:cNvPr id="13" name="Graphic 12" descr="Social network with solid fill">
            <a:extLst>
              <a:ext uri="{FF2B5EF4-FFF2-40B4-BE49-F238E27FC236}">
                <a16:creationId xmlns:a16="http://schemas.microsoft.com/office/drawing/2014/main" id="{FA0E76BE-CBD0-F82B-4719-C4261EE3B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0117" y="1491176"/>
            <a:ext cx="4814979" cy="4168463"/>
          </a:xfrm>
          <a:prstGeom prst="rect">
            <a:avLst/>
          </a:prstGeom>
        </p:spPr>
      </p:pic>
      <p:sp>
        <p:nvSpPr>
          <p:cNvPr id="17" name="TextBox 16">
            <a:extLst>
              <a:ext uri="{FF2B5EF4-FFF2-40B4-BE49-F238E27FC236}">
                <a16:creationId xmlns:a16="http://schemas.microsoft.com/office/drawing/2014/main" id="{99330CC8-9198-830B-7E0F-431A191ADBD4}"/>
              </a:ext>
            </a:extLst>
          </p:cNvPr>
          <p:cNvSpPr txBox="1"/>
          <p:nvPr/>
        </p:nvSpPr>
        <p:spPr>
          <a:xfrm>
            <a:off x="839042" y="1842247"/>
            <a:ext cx="6106510" cy="3662541"/>
          </a:xfrm>
          <a:prstGeom prst="rect">
            <a:avLst/>
          </a:prstGeom>
          <a:noFill/>
        </p:spPr>
        <p:txBody>
          <a:bodyPr wrap="square">
            <a:spAutoFit/>
          </a:bodyPr>
          <a:lstStyle/>
          <a:p>
            <a:pPr algn="l"/>
            <a:r>
              <a:rPr lang="en-US" sz="2800" b="0" i="0" dirty="0">
                <a:solidFill>
                  <a:srgbClr val="333333"/>
                </a:solidFill>
                <a:effectLst/>
                <a:latin typeface="Open Sans" panose="020B0606030504020204" pitchFamily="34" charset="0"/>
              </a:rPr>
              <a:t>Including families in PBIS implementation means families and school personnel work together and share in the responsibility making educational decisions and improving student outcomes.</a:t>
            </a:r>
          </a:p>
          <a:p>
            <a:br>
              <a:rPr lang="en-US" dirty="0"/>
            </a:br>
            <a:endParaRPr lang="en-US" dirty="0"/>
          </a:p>
        </p:txBody>
      </p:sp>
    </p:spTree>
    <p:extLst>
      <p:ext uri="{BB962C8B-B14F-4D97-AF65-F5344CB8AC3E}">
        <p14:creationId xmlns:p14="http://schemas.microsoft.com/office/powerpoint/2010/main" val="3243593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7B52-45B4-F598-A054-0F6493088FA2}"/>
              </a:ext>
            </a:extLst>
          </p:cNvPr>
          <p:cNvSpPr>
            <a:spLocks noGrp="1"/>
          </p:cNvSpPr>
          <p:nvPr>
            <p:ph type="title"/>
          </p:nvPr>
        </p:nvSpPr>
        <p:spPr>
          <a:xfrm>
            <a:off x="236880" y="228924"/>
            <a:ext cx="9378000" cy="845600"/>
          </a:xfrm>
        </p:spPr>
        <p:txBody>
          <a:bodyPr/>
          <a:lstStyle/>
          <a:p>
            <a:r>
              <a:rPr lang="en-US" dirty="0"/>
              <a:t>Why family engagement? Students benefit!</a:t>
            </a:r>
          </a:p>
        </p:txBody>
      </p:sp>
      <p:graphicFrame>
        <p:nvGraphicFramePr>
          <p:cNvPr id="5" name="Content Placeholder 4">
            <a:extLst>
              <a:ext uri="{FF2B5EF4-FFF2-40B4-BE49-F238E27FC236}">
                <a16:creationId xmlns:a16="http://schemas.microsoft.com/office/drawing/2014/main" id="{C5AB7BFB-AD0A-13EF-EC7E-F9FA3958914F}"/>
              </a:ext>
            </a:extLst>
          </p:cNvPr>
          <p:cNvGraphicFramePr>
            <a:graphicFrameLocks noGrp="1"/>
          </p:cNvGraphicFramePr>
          <p:nvPr>
            <p:ph idx="4294967295"/>
            <p:extLst>
              <p:ext uri="{D42A27DB-BD31-4B8C-83A1-F6EECF244321}">
                <p14:modId xmlns:p14="http://schemas.microsoft.com/office/powerpoint/2010/main" val="3809963332"/>
              </p:ext>
            </p:extLst>
          </p:nvPr>
        </p:nvGraphicFramePr>
        <p:xfrm>
          <a:off x="-619594" y="1313063"/>
          <a:ext cx="14120734" cy="5591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0709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7B52-45B4-F598-A054-0F6493088FA2}"/>
              </a:ext>
            </a:extLst>
          </p:cNvPr>
          <p:cNvSpPr>
            <a:spLocks noGrp="1"/>
          </p:cNvSpPr>
          <p:nvPr>
            <p:ph type="title"/>
          </p:nvPr>
        </p:nvSpPr>
        <p:spPr>
          <a:xfrm>
            <a:off x="0" y="328315"/>
            <a:ext cx="11955121" cy="845600"/>
          </a:xfrm>
        </p:spPr>
        <p:txBody>
          <a:bodyPr/>
          <a:lstStyle/>
          <a:p>
            <a:r>
              <a:rPr lang="en-US" dirty="0"/>
              <a:t>Why family engagement? Parents and teachers benefit, too!</a:t>
            </a:r>
          </a:p>
        </p:txBody>
      </p:sp>
      <p:graphicFrame>
        <p:nvGraphicFramePr>
          <p:cNvPr id="5" name="Content Placeholder 4">
            <a:extLst>
              <a:ext uri="{FF2B5EF4-FFF2-40B4-BE49-F238E27FC236}">
                <a16:creationId xmlns:a16="http://schemas.microsoft.com/office/drawing/2014/main" id="{C5AB7BFB-AD0A-13EF-EC7E-F9FA3958914F}"/>
              </a:ext>
            </a:extLst>
          </p:cNvPr>
          <p:cNvGraphicFramePr>
            <a:graphicFrameLocks noGrp="1"/>
          </p:cNvGraphicFramePr>
          <p:nvPr>
            <p:ph idx="4294967295"/>
            <p:extLst>
              <p:ext uri="{D42A27DB-BD31-4B8C-83A1-F6EECF244321}">
                <p14:modId xmlns:p14="http://schemas.microsoft.com/office/powerpoint/2010/main" val="148168036"/>
              </p:ext>
            </p:extLst>
          </p:nvPr>
        </p:nvGraphicFramePr>
        <p:xfrm>
          <a:off x="0" y="1561218"/>
          <a:ext cx="14120734" cy="496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64634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0" y="296764"/>
            <a:ext cx="10872788" cy="845600"/>
          </a:xfrm>
        </p:spPr>
        <p:txBody>
          <a:bodyPr/>
          <a:lstStyle/>
          <a:p>
            <a:pPr algn="l"/>
            <a:r>
              <a:rPr lang="en-US" sz="3200" kern="0" dirty="0">
                <a:latin typeface="Franklin Gothic Medium"/>
                <a:ea typeface="ＭＳ Ｐゴシック" pitchFamily="-108" charset="-128"/>
                <a:cs typeface="ＭＳ Ｐゴシック" pitchFamily="-108" charset="-128"/>
              </a:rPr>
              <a:t>What </a:t>
            </a:r>
            <a:r>
              <a:rPr lang="en-US" sz="3200" dirty="0">
                <a:latin typeface="Franklin Gothic Medium"/>
                <a:ea typeface="ＭＳ Ｐゴシック" pitchFamily="-108" charset="-128"/>
                <a:cs typeface="ＭＳ Ｐゴシック" pitchFamily="-108" charset="-128"/>
              </a:rPr>
              <a:t>are the foundational elements of </a:t>
            </a:r>
            <a:r>
              <a:rPr lang="en-US" sz="3200" kern="0" dirty="0">
                <a:latin typeface="Franklin Gothic Medium"/>
                <a:ea typeface="ＭＳ Ｐゴシック" pitchFamily="-108" charset="-128"/>
                <a:cs typeface="ＭＳ Ｐゴシック" pitchFamily="-108" charset="-128"/>
              </a:rPr>
              <a:t>family </a:t>
            </a:r>
            <a:r>
              <a:rPr lang="en-US" sz="3200" dirty="0">
                <a:latin typeface="Franklin Gothic Medium"/>
                <a:ea typeface="ＭＳ Ｐゴシック" pitchFamily="-108" charset="-128"/>
                <a:cs typeface="ＭＳ Ｐゴシック" pitchFamily="-108" charset="-128"/>
              </a:rPr>
              <a:t>e</a:t>
            </a:r>
            <a:r>
              <a:rPr lang="en-US" sz="3200" kern="0" dirty="0">
                <a:latin typeface="Franklin Gothic Medium"/>
                <a:ea typeface="ＭＳ Ｐゴシック" pitchFamily="-108" charset="-128"/>
                <a:cs typeface="ＭＳ Ｐゴシック" pitchFamily="-108" charset="-128"/>
              </a:rPr>
              <a:t>ngagement?</a:t>
            </a:r>
            <a:br>
              <a:rPr lang="en-US" sz="3200" kern="0" dirty="0">
                <a:latin typeface="Franklin Gothic Medium"/>
                <a:ea typeface="ＭＳ Ｐゴシック" pitchFamily="-108" charset="-128"/>
                <a:cs typeface="ＭＳ Ｐゴシック" pitchFamily="-108" charset="-128"/>
              </a:rPr>
            </a:br>
            <a:endParaRPr lang="en-US" sz="3200" dirty="0"/>
          </a:p>
        </p:txBody>
      </p:sp>
      <p:graphicFrame>
        <p:nvGraphicFramePr>
          <p:cNvPr id="6" name="Diagram 5">
            <a:extLst>
              <a:ext uri="{FF2B5EF4-FFF2-40B4-BE49-F238E27FC236}">
                <a16:creationId xmlns:a16="http://schemas.microsoft.com/office/drawing/2014/main" id="{DF5CAB40-E8F1-A10C-5F19-CCCF752D0FEE}"/>
              </a:ext>
            </a:extLst>
          </p:cNvPr>
          <p:cNvGraphicFramePr/>
          <p:nvPr>
            <p:extLst>
              <p:ext uri="{D42A27DB-BD31-4B8C-83A1-F6EECF244321}">
                <p14:modId xmlns:p14="http://schemas.microsoft.com/office/powerpoint/2010/main" val="3587431795"/>
              </p:ext>
            </p:extLst>
          </p:nvPr>
        </p:nvGraphicFramePr>
        <p:xfrm>
          <a:off x="0" y="719564"/>
          <a:ext cx="12189142" cy="614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550224"/>
            <a:ext cx="12189142"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spTree>
    <p:extLst>
      <p:ext uri="{BB962C8B-B14F-4D97-AF65-F5344CB8AC3E}">
        <p14:creationId xmlns:p14="http://schemas.microsoft.com/office/powerpoint/2010/main" val="1659325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5502349" y="6390537"/>
            <a:ext cx="6412875" cy="338554"/>
          </a:xfrm>
          <a:prstGeom prst="rect">
            <a:avLst/>
          </a:prstGeom>
          <a:noFill/>
        </p:spPr>
        <p:txBody>
          <a:bodyPr wrap="square" rtlCol="0">
            <a:spAutoFit/>
          </a:bodyPr>
          <a:lstStyle/>
          <a:p>
            <a:pPr algn="r" fontAlgn="base">
              <a:spcBef>
                <a:spcPct val="0"/>
              </a:spcBef>
              <a:spcAft>
                <a:spcPct val="0"/>
              </a:spcAft>
            </a:pPr>
            <a:r>
              <a:rPr lang="en-US" sz="1600" dirty="0">
                <a:solidFill>
                  <a:srgbClr val="000000"/>
                </a:solidFill>
                <a:latin typeface="Arial" pitchFamily="-1" charset="0"/>
                <a:ea typeface="ＭＳ Ｐゴシック" pitchFamily="-108" charset="-128"/>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020" y="1313063"/>
            <a:ext cx="4079631" cy="4401460"/>
          </a:xfrm>
          <a:prstGeom prst="rect">
            <a:avLst/>
          </a:prstGeom>
          <a:effectLst>
            <a:glow rad="6350">
              <a:schemeClr val="tx2"/>
            </a:glow>
            <a:softEdge rad="139700"/>
          </a:effectLst>
        </p:spPr>
      </p:pic>
      <p:sp>
        <p:nvSpPr>
          <p:cNvPr id="9" name="TextBox 8">
            <a:extLst>
              <a:ext uri="{FF2B5EF4-FFF2-40B4-BE49-F238E27FC236}">
                <a16:creationId xmlns:a16="http://schemas.microsoft.com/office/drawing/2014/main" id="{67B4CDEA-4555-222C-BA0E-99C31B882E15}"/>
              </a:ext>
            </a:extLst>
          </p:cNvPr>
          <p:cNvSpPr txBox="1"/>
          <p:nvPr/>
        </p:nvSpPr>
        <p:spPr>
          <a:xfrm>
            <a:off x="621506" y="1589027"/>
            <a:ext cx="6100762" cy="3847207"/>
          </a:xfrm>
          <a:prstGeom prst="rect">
            <a:avLst/>
          </a:prstGeom>
          <a:noFill/>
        </p:spPr>
        <p:txBody>
          <a:bodyPr wrap="square">
            <a:spAutoFit/>
          </a:bodyPr>
          <a:lstStyle/>
          <a:p>
            <a:pPr marL="457200" indent="-457200">
              <a:spcAft>
                <a:spcPts val="1200"/>
              </a:spcAft>
              <a:buClr>
                <a:schemeClr val="accent5"/>
              </a:buClr>
              <a:buFont typeface="Arial" panose="020B0604020202020204" pitchFamily="34" charset="0"/>
              <a:buChar char="•"/>
            </a:pPr>
            <a:r>
              <a:rPr lang="en-US" sz="2800" dirty="0">
                <a:solidFill>
                  <a:srgbClr val="333333"/>
                </a:solidFill>
                <a:latin typeface="Arial" panose="020B0604020202020204" pitchFamily="34" charset="0"/>
                <a:cs typeface="Arial" panose="020B0604020202020204" pitchFamily="34" charset="0"/>
              </a:rPr>
              <a:t>R</a:t>
            </a:r>
            <a:r>
              <a:rPr lang="en-US" sz="2800" b="0" i="0" dirty="0">
                <a:solidFill>
                  <a:srgbClr val="333333"/>
                </a:solidFill>
                <a:effectLst/>
                <a:latin typeface="Arial" panose="020B0604020202020204" pitchFamily="34" charset="0"/>
                <a:cs typeface="Arial" panose="020B0604020202020204" pitchFamily="34" charset="0"/>
              </a:rPr>
              <a:t>eviews the reasons for family engagement in schools</a:t>
            </a:r>
          </a:p>
          <a:p>
            <a:pPr marL="457200" indent="-457200">
              <a:spcAft>
                <a:spcPts val="1200"/>
              </a:spcAft>
              <a:buClr>
                <a:schemeClr val="accent5"/>
              </a:buClr>
              <a:buFont typeface="Arial" panose="020B0604020202020204" pitchFamily="34" charset="0"/>
              <a:buChar char="•"/>
            </a:pPr>
            <a:r>
              <a:rPr lang="en-US" sz="2800" dirty="0">
                <a:solidFill>
                  <a:srgbClr val="333333"/>
                </a:solidFill>
                <a:latin typeface="Arial" panose="020B0604020202020204" pitchFamily="34" charset="0"/>
                <a:cs typeface="Arial" panose="020B0604020202020204" pitchFamily="34" charset="0"/>
              </a:rPr>
              <a:t>Identifies practical strategies for promoting and supporting family engagement</a:t>
            </a:r>
          </a:p>
          <a:p>
            <a:pPr marL="457200" indent="-457200">
              <a:spcAft>
                <a:spcPts val="1200"/>
              </a:spcAft>
              <a:buClr>
                <a:schemeClr val="accent5"/>
              </a:buClr>
              <a:buFont typeface="Arial" panose="020B0604020202020204" pitchFamily="34" charset="0"/>
              <a:buChar char="•"/>
            </a:pPr>
            <a:r>
              <a:rPr lang="en-US" sz="2800" dirty="0">
                <a:solidFill>
                  <a:srgbClr val="333333"/>
                </a:solidFill>
                <a:latin typeface="Arial" panose="020B0604020202020204" pitchFamily="34" charset="0"/>
                <a:cs typeface="Arial" panose="020B0604020202020204" pitchFamily="34" charset="0"/>
              </a:rPr>
              <a:t>Considers family engagement across diverse contexts and groups</a:t>
            </a:r>
          </a:p>
        </p:txBody>
      </p:sp>
    </p:spTree>
    <p:extLst>
      <p:ext uri="{BB962C8B-B14F-4D97-AF65-F5344CB8AC3E}">
        <p14:creationId xmlns:p14="http://schemas.microsoft.com/office/powerpoint/2010/main" val="27016613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D0B5-1F39-11BE-F83C-C960FE40CFA5}"/>
              </a:ext>
            </a:extLst>
          </p:cNvPr>
          <p:cNvSpPr>
            <a:spLocks noGrp="1"/>
          </p:cNvSpPr>
          <p:nvPr>
            <p:ph type="title"/>
          </p:nvPr>
        </p:nvSpPr>
        <p:spPr>
          <a:xfrm>
            <a:off x="170848" y="204377"/>
            <a:ext cx="10144727" cy="845600"/>
          </a:xfrm>
        </p:spPr>
        <p:txBody>
          <a:bodyPr/>
          <a:lstStyle/>
          <a:p>
            <a:pPr algn="l"/>
            <a:r>
              <a:rPr lang="en-US" dirty="0"/>
              <a:t>Examining School Approaches to Family Engagement in PBIS</a:t>
            </a:r>
            <a:br>
              <a:rPr lang="en-US" dirty="0"/>
            </a:br>
            <a:endParaRPr lang="en-US" dirty="0"/>
          </a:p>
        </p:txBody>
      </p:sp>
      <p:sp>
        <p:nvSpPr>
          <p:cNvPr id="3" name="Content Placeholder 2">
            <a:extLst>
              <a:ext uri="{FF2B5EF4-FFF2-40B4-BE49-F238E27FC236}">
                <a16:creationId xmlns:a16="http://schemas.microsoft.com/office/drawing/2014/main" id="{03E408EA-EE89-384E-B70E-2F24F2CD341D}"/>
              </a:ext>
            </a:extLst>
          </p:cNvPr>
          <p:cNvSpPr>
            <a:spLocks noGrp="1"/>
          </p:cNvSpPr>
          <p:nvPr>
            <p:ph idx="4294967295"/>
          </p:nvPr>
        </p:nvSpPr>
        <p:spPr>
          <a:xfrm>
            <a:off x="285750" y="1797049"/>
            <a:ext cx="6408738" cy="4475163"/>
          </a:xfrm>
        </p:spPr>
        <p:style>
          <a:lnRef idx="2">
            <a:schemeClr val="accent2"/>
          </a:lnRef>
          <a:fillRef idx="1">
            <a:schemeClr val="lt1"/>
          </a:fillRef>
          <a:effectRef idx="0">
            <a:schemeClr val="accent2"/>
          </a:effectRef>
          <a:fontRef idx="minor">
            <a:schemeClr val="dk1"/>
          </a:fontRef>
        </p:style>
        <p:txBody>
          <a:bodyPr>
            <a:noAutofit/>
          </a:bodyPr>
          <a:lstStyle/>
          <a:p>
            <a:pPr marL="139700" indent="0">
              <a:buNone/>
            </a:pPr>
            <a:r>
              <a:rPr lang="en-US" dirty="0">
                <a:solidFill>
                  <a:schemeClr val="accent6">
                    <a:lumMod val="50000"/>
                  </a:schemeClr>
                </a:solidFill>
                <a:latin typeface="Arial" panose="020B0604020202020204" pitchFamily="34" charset="0"/>
                <a:cs typeface="Arial" panose="020B0604020202020204" pitchFamily="34" charset="0"/>
              </a:rPr>
              <a:t>The Family-School Practices Survey for school teams is a </a:t>
            </a:r>
            <a:r>
              <a:rPr lang="en-US" b="1" i="1" dirty="0">
                <a:solidFill>
                  <a:schemeClr val="accent6">
                    <a:lumMod val="50000"/>
                  </a:schemeClr>
                </a:solidFill>
                <a:latin typeface="Arial" panose="020B0604020202020204" pitchFamily="34" charset="0"/>
                <a:cs typeface="Arial" panose="020B0604020202020204" pitchFamily="34" charset="0"/>
              </a:rPr>
              <a:t>self-assessment</a:t>
            </a:r>
            <a:r>
              <a:rPr lang="en-US" dirty="0">
                <a:solidFill>
                  <a:schemeClr val="accent6">
                    <a:lumMod val="50000"/>
                  </a:schemeClr>
                </a:solidFill>
                <a:latin typeface="Arial" panose="020B0604020202020204" pitchFamily="34" charset="0"/>
                <a:cs typeface="Arial" panose="020B0604020202020204" pitchFamily="34" charset="0"/>
              </a:rPr>
              <a:t> and </a:t>
            </a:r>
            <a:r>
              <a:rPr lang="en-US" b="1" i="1" dirty="0">
                <a:solidFill>
                  <a:schemeClr val="accent6">
                    <a:lumMod val="50000"/>
                  </a:schemeClr>
                </a:solidFill>
                <a:latin typeface="Arial" panose="020B0604020202020204" pitchFamily="34" charset="0"/>
                <a:cs typeface="Arial" panose="020B0604020202020204" pitchFamily="34" charset="0"/>
              </a:rPr>
              <a:t>action planning tool</a:t>
            </a:r>
            <a:r>
              <a:rPr lang="en-US" dirty="0">
                <a:solidFill>
                  <a:schemeClr val="accent6">
                    <a:lumMod val="50000"/>
                  </a:schemeClr>
                </a:solidFill>
                <a:latin typeface="Arial" panose="020B0604020202020204" pitchFamily="34" charset="0"/>
                <a:cs typeface="Arial" panose="020B0604020202020204" pitchFamily="34" charset="0"/>
              </a:rPr>
              <a:t>.</a:t>
            </a:r>
          </a:p>
          <a:p>
            <a:pPr marL="139700" indent="0">
              <a:buNone/>
            </a:pPr>
            <a:endParaRPr lang="en-US" dirty="0">
              <a:solidFill>
                <a:schemeClr val="accent6">
                  <a:lumMod val="50000"/>
                </a:schemeClr>
              </a:solidFill>
              <a:latin typeface="Arial" panose="020B0604020202020204" pitchFamily="34" charset="0"/>
              <a:cs typeface="Arial" panose="020B0604020202020204" pitchFamily="34" charset="0"/>
            </a:endParaRPr>
          </a:p>
          <a:p>
            <a:pPr marL="139700" indent="0">
              <a:buNone/>
            </a:pPr>
            <a:r>
              <a:rPr lang="en-US" dirty="0">
                <a:solidFill>
                  <a:schemeClr val="accent6">
                    <a:lumMod val="50000"/>
                  </a:schemeClr>
                </a:solidFill>
                <a:latin typeface="Arial" panose="020B0604020202020204" pitchFamily="34" charset="0"/>
                <a:cs typeface="Arial" panose="020B0604020202020204" pitchFamily="34" charset="0"/>
              </a:rPr>
              <a:t>Approaches to family engagement are assessed in several areas:</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Communication</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Family-School Activities</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PBIS Practices at Home and School</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Decision-Making/Shared-Ownership</a:t>
            </a:r>
          </a:p>
          <a:p>
            <a:pPr>
              <a:buClr>
                <a:schemeClr val="accent5"/>
              </a:buClr>
              <a:buSzPct val="75000"/>
            </a:pPr>
            <a:r>
              <a:rPr lang="en-US" dirty="0">
                <a:solidFill>
                  <a:schemeClr val="accent6">
                    <a:lumMod val="50000"/>
                  </a:schemeClr>
                </a:solidFill>
                <a:latin typeface="Arial" panose="020B0604020202020204" pitchFamily="34" charset="0"/>
                <a:cs typeface="Arial" panose="020B0604020202020204" pitchFamily="34" charset="0"/>
              </a:rPr>
              <a:t>Resources</a:t>
            </a:r>
          </a:p>
        </p:txBody>
      </p:sp>
      <p:pic>
        <p:nvPicPr>
          <p:cNvPr id="4" name="Picture 3">
            <a:hlinkClick r:id="rId3"/>
            <a:extLst>
              <a:ext uri="{FF2B5EF4-FFF2-40B4-BE49-F238E27FC236}">
                <a16:creationId xmlns:a16="http://schemas.microsoft.com/office/drawing/2014/main" id="{337CACB4-50F3-434C-B468-7D0F6E5862EA}"/>
              </a:ext>
            </a:extLst>
          </p:cNvPr>
          <p:cNvPicPr>
            <a:picLocks noChangeAspect="1"/>
          </p:cNvPicPr>
          <p:nvPr/>
        </p:nvPicPr>
        <p:blipFill rotWithShape="1">
          <a:blip r:embed="rId4">
            <a:extLst>
              <a:ext uri="{28A0092B-C50C-407E-A947-70E740481C1C}">
                <a14:useLocalDpi xmlns:a14="http://schemas.microsoft.com/office/drawing/2010/main" val="0"/>
              </a:ext>
            </a:extLst>
          </a:blip>
          <a:srcRect b="28515"/>
          <a:stretch/>
        </p:blipFill>
        <p:spPr>
          <a:xfrm>
            <a:off x="7520169" y="1049977"/>
            <a:ext cx="4438851" cy="4023554"/>
          </a:xfrm>
          <a:prstGeom prst="rect">
            <a:avLst/>
          </a:prstGeom>
          <a:ln w="12700">
            <a:solidFill>
              <a:schemeClr val="bg2"/>
            </a:solidFill>
          </a:ln>
        </p:spPr>
      </p:pic>
      <p:sp>
        <p:nvSpPr>
          <p:cNvPr id="5" name="TextBox 4">
            <a:extLst>
              <a:ext uri="{FF2B5EF4-FFF2-40B4-BE49-F238E27FC236}">
                <a16:creationId xmlns:a16="http://schemas.microsoft.com/office/drawing/2014/main" id="{1D3F58F8-A1F2-9C4F-80A9-D71E2AA2DE6C}"/>
              </a:ext>
            </a:extLst>
          </p:cNvPr>
          <p:cNvSpPr txBox="1"/>
          <p:nvPr/>
        </p:nvSpPr>
        <p:spPr>
          <a:xfrm>
            <a:off x="285750" y="6484346"/>
            <a:ext cx="3535343" cy="338554"/>
          </a:xfrm>
          <a:prstGeom prst="rect">
            <a:avLst/>
          </a:prstGeom>
          <a:noFill/>
        </p:spPr>
        <p:txBody>
          <a:bodyPr wrap="square" rtlCol="0">
            <a:spAutoFit/>
          </a:bodyPr>
          <a:lstStyle/>
          <a:p>
            <a:pPr algn="ctr" fontAlgn="base">
              <a:spcBef>
                <a:spcPct val="0"/>
              </a:spcBef>
              <a:spcAft>
                <a:spcPct val="0"/>
              </a:spcAft>
            </a:pPr>
            <a:r>
              <a:rPr lang="en-US" sz="1600" dirty="0">
                <a:solidFill>
                  <a:srgbClr val="000000"/>
                </a:solidFill>
                <a:latin typeface="Arial" pitchFamily="-1" charset="0"/>
                <a:ea typeface="ＭＳ Ｐゴシック" pitchFamily="-108" charset="-128"/>
              </a:rPr>
              <a:t>(</a:t>
            </a:r>
            <a:r>
              <a:rPr lang="en-US" sz="1600" dirty="0" err="1">
                <a:solidFill>
                  <a:srgbClr val="000000"/>
                </a:solidFill>
                <a:latin typeface="Arial" pitchFamily="-1" charset="0"/>
                <a:ea typeface="ＭＳ Ｐゴシック" pitchFamily="-108" charset="-128"/>
              </a:rPr>
              <a:t>Garbacz</a:t>
            </a:r>
            <a:r>
              <a:rPr lang="en-US" sz="1600" dirty="0">
                <a:solidFill>
                  <a:srgbClr val="000000"/>
                </a:solidFill>
                <a:latin typeface="Arial" pitchFamily="-1" charset="0"/>
                <a:ea typeface="ＭＳ Ｐゴシック" pitchFamily="-108" charset="-128"/>
              </a:rPr>
              <a:t>, McIntosh, &amp; Eagle, 2014)</a:t>
            </a:r>
          </a:p>
        </p:txBody>
      </p:sp>
      <p:pic>
        <p:nvPicPr>
          <p:cNvPr id="10" name="Picture 9">
            <a:extLst>
              <a:ext uri="{FF2B5EF4-FFF2-40B4-BE49-F238E27FC236}">
                <a16:creationId xmlns:a16="http://schemas.microsoft.com/office/drawing/2014/main" id="{F3066C47-77D2-744C-9B73-F97189E2F3FD}"/>
              </a:ext>
            </a:extLst>
          </p:cNvPr>
          <p:cNvPicPr>
            <a:picLocks noChangeAspect="1"/>
          </p:cNvPicPr>
          <p:nvPr/>
        </p:nvPicPr>
        <p:blipFill>
          <a:blip r:embed="rId5"/>
          <a:stretch>
            <a:fillRect/>
          </a:stretch>
        </p:blipFill>
        <p:spPr>
          <a:xfrm>
            <a:off x="9029297" y="4947493"/>
            <a:ext cx="1752600" cy="1752600"/>
          </a:xfrm>
          <a:prstGeom prst="rect">
            <a:avLst/>
          </a:prstGeom>
        </p:spPr>
      </p:pic>
    </p:spTree>
    <p:extLst>
      <p:ext uri="{BB962C8B-B14F-4D97-AF65-F5344CB8AC3E}">
        <p14:creationId xmlns:p14="http://schemas.microsoft.com/office/powerpoint/2010/main" val="4493665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solidFill>
                  <a:schemeClr val="bg1"/>
                </a:solidFill>
              </a:rPr>
              <a:t>ACTIVITY: Family-School Practices Survey</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2</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0 minutes</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32980" y="1089793"/>
            <a:ext cx="7479602" cy="4868512"/>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mn-lt"/>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mn-lt"/>
              <a:cs typeface="Calibri" panose="020F0502020204030204" pitchFamily="34" charset="0"/>
              <a:sym typeface="Arial"/>
            </a:endParaRPr>
          </a:p>
          <a:p>
            <a:pPr marL="457200" indent="-457200" eaLnBrk="1" hangingPunct="1">
              <a:lnSpc>
                <a:spcPct val="120000"/>
              </a:lnSpc>
              <a:spcAft>
                <a:spcPts val="1200"/>
              </a:spcAft>
              <a:buFont typeface="Arial" panose="020B0604020202020204" pitchFamily="34" charset="0"/>
              <a:buChar char="•"/>
            </a:pPr>
            <a:r>
              <a:rPr lang="en-US" sz="2800" dirty="0">
                <a:latin typeface="+mn-lt"/>
              </a:rPr>
              <a:t>Complete the </a:t>
            </a:r>
            <a:r>
              <a:rPr lang="en-US" sz="2800" dirty="0">
                <a:solidFill>
                  <a:schemeClr val="accent6">
                    <a:lumMod val="50000"/>
                  </a:schemeClr>
                </a:solidFill>
                <a:latin typeface="+mn-lt"/>
              </a:rPr>
              <a:t>Family-School Practices Survey</a:t>
            </a:r>
          </a:p>
          <a:p>
            <a:pPr marL="457200" indent="-457200" eaLnBrk="1" hangingPunct="1">
              <a:lnSpc>
                <a:spcPct val="120000"/>
              </a:lnSpc>
              <a:spcAft>
                <a:spcPts val="1200"/>
              </a:spcAft>
              <a:buFont typeface="Arial" panose="020B0604020202020204" pitchFamily="34" charset="0"/>
              <a:buChar char="•"/>
            </a:pPr>
            <a:r>
              <a:rPr lang="en-US" sz="2800" dirty="0">
                <a:latin typeface="+mn-lt"/>
              </a:rPr>
              <a:t>Add 2 to 3 items to your action plan based on priorities discussed while completing the survey</a:t>
            </a:r>
          </a:p>
          <a:p>
            <a:pPr marL="457200" indent="-457200" eaLnBrk="1" hangingPunct="1">
              <a:lnSpc>
                <a:spcPct val="120000"/>
              </a:lnSpc>
              <a:spcAft>
                <a:spcPts val="1200"/>
              </a:spcAft>
              <a:buFont typeface="Arial" panose="020B0604020202020204" pitchFamily="34" charset="0"/>
              <a:buChar char="•"/>
            </a:pPr>
            <a:r>
              <a:rPr lang="en-US" sz="2800" dirty="0">
                <a:latin typeface="+mn-lt"/>
              </a:rPr>
              <a:t>Identify one person who will present big ideas from action planning for your group</a:t>
            </a: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pic>
        <p:nvPicPr>
          <p:cNvPr id="2" name="Picture 1">
            <a:hlinkClick r:id="rId4"/>
            <a:extLst>
              <a:ext uri="{FF2B5EF4-FFF2-40B4-BE49-F238E27FC236}">
                <a16:creationId xmlns:a16="http://schemas.microsoft.com/office/drawing/2014/main" id="{1B677275-FECB-579C-5AF7-A3EB5B4F4265}"/>
              </a:ext>
            </a:extLst>
          </p:cNvPr>
          <p:cNvPicPr>
            <a:picLocks noChangeAspect="1"/>
          </p:cNvPicPr>
          <p:nvPr/>
        </p:nvPicPr>
        <p:blipFill rotWithShape="1">
          <a:blip r:embed="rId5">
            <a:extLst>
              <a:ext uri="{28A0092B-C50C-407E-A947-70E740481C1C}">
                <a14:useLocalDpi xmlns:a14="http://schemas.microsoft.com/office/drawing/2010/main" val="0"/>
              </a:ext>
            </a:extLst>
          </a:blip>
          <a:srcRect b="28515"/>
          <a:stretch/>
        </p:blipFill>
        <p:spPr>
          <a:xfrm>
            <a:off x="8008817" y="1089793"/>
            <a:ext cx="4062299" cy="3682232"/>
          </a:xfrm>
          <a:prstGeom prst="rect">
            <a:avLst/>
          </a:prstGeom>
          <a:ln w="12700">
            <a:solidFill>
              <a:schemeClr val="bg2"/>
            </a:solidFill>
          </a:ln>
        </p:spPr>
      </p:pic>
      <p:pic>
        <p:nvPicPr>
          <p:cNvPr id="5" name="Picture 4">
            <a:extLst>
              <a:ext uri="{FF2B5EF4-FFF2-40B4-BE49-F238E27FC236}">
                <a16:creationId xmlns:a16="http://schemas.microsoft.com/office/drawing/2014/main" id="{F13C5E27-0F8F-97F2-65B2-995D33F13AC6}"/>
              </a:ext>
            </a:extLst>
          </p:cNvPr>
          <p:cNvPicPr>
            <a:picLocks noChangeAspect="1"/>
          </p:cNvPicPr>
          <p:nvPr/>
        </p:nvPicPr>
        <p:blipFill>
          <a:blip r:embed="rId6"/>
          <a:stretch>
            <a:fillRect/>
          </a:stretch>
        </p:blipFill>
        <p:spPr>
          <a:xfrm>
            <a:off x="8915623" y="4598245"/>
            <a:ext cx="1752600" cy="1752600"/>
          </a:xfrm>
          <a:prstGeom prst="rect">
            <a:avLst/>
          </a:prstGeom>
        </p:spPr>
      </p:pic>
    </p:spTree>
    <p:extLst>
      <p:ext uri="{BB962C8B-B14F-4D97-AF65-F5344CB8AC3E}">
        <p14:creationId xmlns:p14="http://schemas.microsoft.com/office/powerpoint/2010/main" val="11757221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r>
              <a:rPr lang="en-US" b="1" dirty="0">
                <a:solidFill>
                  <a:schemeClr val="bg1"/>
                </a:solidFill>
              </a:rPr>
              <a:t>Family-School Practices Survey</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30136" y="1988475"/>
            <a:ext cx="10499455"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strengths as a result of completing this self-assessment?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action steps will you take to enhance family engagement at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29280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a:solidFill>
                  <a:schemeClr val="accent6">
                    <a:lumMod val="50000"/>
                  </a:schemeClr>
                </a:solidFill>
              </a:rPr>
              <a:t>EXPECTATIONS</a:t>
            </a:r>
            <a:endParaRPr b="1">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a:solidFill>
                            <a:schemeClr val="accent5">
                              <a:lumMod val="50000"/>
                            </a:schemeClr>
                          </a:solidFill>
                        </a:rPr>
                        <a:t>Respect </a:t>
                      </a:r>
                    </a:p>
                    <a:p>
                      <a:r>
                        <a:rPr lang="en-US" sz="2800" b="1">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Participate </a:t>
                      </a:r>
                    </a:p>
                    <a:p>
                      <a:pPr marL="342900" indent="-342900">
                        <a:buFont typeface="Arial" panose="020B0604020202020204" pitchFamily="34" charset="0"/>
                        <a:buChar char="•"/>
                      </a:pPr>
                      <a:r>
                        <a:rPr lang="en-US" sz="240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a:solidFill>
                            <a:schemeClr val="accent6">
                              <a:lumMod val="50000"/>
                            </a:schemeClr>
                          </a:solidFill>
                        </a:rPr>
                        <a:t>Engage with the training content and activities</a:t>
                      </a:r>
                    </a:p>
                    <a:p>
                      <a:endParaRPr lang="en-US" sz="240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Complete assigned tasks</a:t>
                      </a:r>
                    </a:p>
                    <a:p>
                      <a:pPr marL="342900" indent="-342900">
                        <a:buFont typeface="Arial" panose="020B0604020202020204" pitchFamily="34" charset="0"/>
                        <a:buChar char="•"/>
                      </a:pPr>
                      <a:r>
                        <a:rPr lang="en-US" sz="240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Provide room for every voice</a:t>
                      </a:r>
                    </a:p>
                    <a:p>
                      <a:pPr marL="342900" indent="-342900">
                        <a:buFont typeface="Arial" panose="020B0604020202020204" pitchFamily="34" charset="0"/>
                        <a:buChar char="•"/>
                      </a:pPr>
                      <a:r>
                        <a:rPr lang="en-US" sz="240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Keep devices silent</a:t>
                      </a:r>
                    </a:p>
                    <a:p>
                      <a:pPr marL="342900" indent="-342900">
                        <a:buFont typeface="Arial" panose="020B0604020202020204" pitchFamily="34" charset="0"/>
                        <a:buChar char="•"/>
                      </a:pPr>
                      <a:r>
                        <a:rPr lang="en-US" sz="2400">
                          <a:solidFill>
                            <a:schemeClr val="accent6">
                              <a:lumMod val="50000"/>
                            </a:schemeClr>
                          </a:solidFill>
                        </a:rPr>
                        <a:t>Have your computer charged and ready</a:t>
                      </a:r>
                    </a:p>
                    <a:p>
                      <a:pPr marL="342900" indent="-342900">
                        <a:buFont typeface="Arial" panose="020B0604020202020204" pitchFamily="34" charset="0"/>
                        <a:buChar char="•"/>
                      </a:pPr>
                      <a:r>
                        <a:rPr lang="en-US" sz="240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pic>
        <p:nvPicPr>
          <p:cNvPr id="3" name="Picture 2">
            <a:extLst>
              <a:ext uri="{FF2B5EF4-FFF2-40B4-BE49-F238E27FC236}">
                <a16:creationId xmlns:a16="http://schemas.microsoft.com/office/drawing/2014/main" id="{F2E42AB3-23E4-1CF0-8245-1EAF7FFB0AB3}"/>
              </a:ext>
            </a:extLst>
          </p:cNvPr>
          <p:cNvPicPr>
            <a:picLocks noChangeAspect="1"/>
          </p:cNvPicPr>
          <p:nvPr/>
        </p:nvPicPr>
        <p:blipFill>
          <a:blip r:embed="rId3"/>
          <a:stretch>
            <a:fillRect/>
          </a:stretch>
        </p:blipFill>
        <p:spPr>
          <a:xfrm>
            <a:off x="11410651" y="6139046"/>
            <a:ext cx="776586" cy="728479"/>
          </a:xfrm>
          <a:prstGeom prst="ellipse">
            <a:avLst/>
          </a:prstGeom>
          <a:ln w="19050">
            <a:solidFill>
              <a:schemeClr val="accent2">
                <a:lumMod val="50000"/>
              </a:schemeClr>
            </a:solid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5945344" y="5958098"/>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7031345" y="6117051"/>
            <a:ext cx="2039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135 mins</a:t>
            </a:r>
          </a:p>
        </p:txBody>
      </p:sp>
      <p:sp>
        <p:nvSpPr>
          <p:cNvPr id="2" name="Subtitle 2">
            <a:extLst>
              <a:ext uri="{FF2B5EF4-FFF2-40B4-BE49-F238E27FC236}">
                <a16:creationId xmlns:a16="http://schemas.microsoft.com/office/drawing/2014/main" id="{5B2BAEB8-C2CF-1C35-8451-FEC4E8D2153A}"/>
              </a:ext>
            </a:extLst>
          </p:cNvPr>
          <p:cNvSpPr txBox="1">
            <a:spLocks/>
          </p:cNvSpPr>
          <p:nvPr/>
        </p:nvSpPr>
        <p:spPr>
          <a:xfrm>
            <a:off x="-264045" y="1036227"/>
            <a:ext cx="5955167" cy="4670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Strengthening Implementation</a:t>
            </a: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Progress monitoring</a:t>
            </a: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Data sources and routines</a:t>
            </a: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Family engagement</a:t>
            </a:r>
          </a:p>
          <a:p>
            <a:pPr marL="939800" marR="0" lvl="1" indent="0" algn="l" defTabSz="914400" rtl="0" eaLnBrk="1" fontAlgn="auto" latinLnBrk="0" hangingPunct="1">
              <a:lnSpc>
                <a:spcPct val="100000"/>
              </a:lnSpc>
              <a:spcBef>
                <a:spcPts val="0"/>
              </a:spcBef>
              <a:spcAft>
                <a:spcPts val="0"/>
              </a:spcAft>
              <a:buClr>
                <a:schemeClr val="bg1"/>
              </a:buClr>
              <a:buSzPts val="1400"/>
              <a:buNone/>
              <a:tabLst/>
              <a:defRPr/>
            </a:pPr>
            <a:endPar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Data-based Decision-making</a:t>
            </a: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Precise problems</a:t>
            </a: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4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Outcomes</a:t>
            </a: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939800" lvl="0" indent="-457200">
              <a:buClr>
                <a:schemeClr val="bg1"/>
              </a:buClr>
              <a:defRPr/>
            </a:pPr>
            <a:r>
              <a:rPr lang="en-US" b="1" kern="0" dirty="0">
                <a:solidFill>
                  <a:schemeClr val="bg1"/>
                </a:solidFill>
                <a:latin typeface="Calibri" panose="020F0502020204030204"/>
              </a:rPr>
              <a:t>Classroom PBIS</a:t>
            </a:r>
          </a:p>
          <a:p>
            <a:pPr marL="1397000" lvl="1" indent="-457200">
              <a:spcBef>
                <a:spcPts val="0"/>
              </a:spcBef>
              <a:buClr>
                <a:schemeClr val="bg1"/>
              </a:buClr>
              <a:defRPr/>
            </a:pPr>
            <a:r>
              <a:rPr lang="en-US" sz="2400" b="1" kern="0" dirty="0">
                <a:solidFill>
                  <a:schemeClr val="bg1"/>
                </a:solidFill>
                <a:latin typeface="Calibri" panose="020F0502020204030204"/>
              </a:rPr>
              <a:t>Practices</a:t>
            </a: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0" i="0" u="none" strike="noStrike" kern="0" cap="none" spc="0" normalizeH="0" baseline="0" noProof="0" dirty="0">
              <a:ln>
                <a:noFill/>
              </a:ln>
              <a:solidFill>
                <a:schemeClr val="bg1"/>
              </a:solidFill>
              <a:effectLst/>
              <a:uLnTx/>
              <a:uFillTx/>
              <a:latin typeface="Hind Vadodara"/>
              <a:cs typeface="Hind Vadodara"/>
              <a:sym typeface="Hind Vadodara"/>
            </a:endParaRPr>
          </a:p>
        </p:txBody>
      </p:sp>
      <p:sp>
        <p:nvSpPr>
          <p:cNvPr id="4" name="Right Arrow 3">
            <a:extLst>
              <a:ext uri="{FF2B5EF4-FFF2-40B4-BE49-F238E27FC236}">
                <a16:creationId xmlns:a16="http://schemas.microsoft.com/office/drawing/2014/main" id="{F5DE3A92-F845-F7A3-38F7-6EF97AE71CD8}"/>
              </a:ext>
            </a:extLst>
          </p:cNvPr>
          <p:cNvSpPr/>
          <p:nvPr/>
        </p:nvSpPr>
        <p:spPr>
          <a:xfrm>
            <a:off x="4565597" y="1445788"/>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23F213C-F17F-22B2-198D-86C16FBDEE3F}"/>
              </a:ext>
            </a:extLst>
          </p:cNvPr>
          <p:cNvSpPr/>
          <p:nvPr/>
        </p:nvSpPr>
        <p:spPr>
          <a:xfrm>
            <a:off x="5737074" y="1226423"/>
            <a:ext cx="586263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TFI Self-Assessment to check on implementation</a:t>
            </a:r>
          </a:p>
        </p:txBody>
      </p:sp>
      <p:sp>
        <p:nvSpPr>
          <p:cNvPr id="6" name="Rounded Rectangle 5">
            <a:extLst>
              <a:ext uri="{FF2B5EF4-FFF2-40B4-BE49-F238E27FC236}">
                <a16:creationId xmlns:a16="http://schemas.microsoft.com/office/drawing/2014/main" id="{4CE8AB9A-11EC-E36D-921C-F2387696ED44}"/>
              </a:ext>
            </a:extLst>
          </p:cNvPr>
          <p:cNvSpPr/>
          <p:nvPr/>
        </p:nvSpPr>
        <p:spPr>
          <a:xfrm>
            <a:off x="5795378" y="3682627"/>
            <a:ext cx="5847398" cy="8709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Identify 1-2 precise problems, outcomes, solutions and implementation plans</a:t>
            </a:r>
          </a:p>
        </p:txBody>
      </p:sp>
      <p:sp>
        <p:nvSpPr>
          <p:cNvPr id="7" name="Rounded Rectangle 6">
            <a:extLst>
              <a:ext uri="{FF2B5EF4-FFF2-40B4-BE49-F238E27FC236}">
                <a16:creationId xmlns:a16="http://schemas.microsoft.com/office/drawing/2014/main" id="{9B308199-B612-A095-DB6F-3ADB550CD716}"/>
              </a:ext>
            </a:extLst>
          </p:cNvPr>
          <p:cNvSpPr/>
          <p:nvPr/>
        </p:nvSpPr>
        <p:spPr>
          <a:xfrm>
            <a:off x="5763911" y="4771899"/>
            <a:ext cx="5847398" cy="9120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Plan explicit training for classroom educators</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Gather fidelity data on classroom expectations</a:t>
            </a:r>
          </a:p>
        </p:txBody>
      </p:sp>
      <p:sp>
        <p:nvSpPr>
          <p:cNvPr id="8" name="Rounded Rectangle 7">
            <a:extLst>
              <a:ext uri="{FF2B5EF4-FFF2-40B4-BE49-F238E27FC236}">
                <a16:creationId xmlns:a16="http://schemas.microsoft.com/office/drawing/2014/main" id="{291CF270-4AB2-2CBB-D376-4DF4931726EC}"/>
              </a:ext>
            </a:extLst>
          </p:cNvPr>
          <p:cNvSpPr/>
          <p:nvPr/>
        </p:nvSpPr>
        <p:spPr>
          <a:xfrm>
            <a:off x="5737074" y="1957502"/>
            <a:ext cx="586263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Incorporate data routines into team meetings</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Plan for School Climate Surveys</a:t>
            </a:r>
          </a:p>
        </p:txBody>
      </p:sp>
      <p:sp>
        <p:nvSpPr>
          <p:cNvPr id="10" name="Rounded Rectangle 9">
            <a:extLst>
              <a:ext uri="{FF2B5EF4-FFF2-40B4-BE49-F238E27FC236}">
                <a16:creationId xmlns:a16="http://schemas.microsoft.com/office/drawing/2014/main" id="{4CF65A8C-9AFA-6C01-E1AB-C894D5F06A15}"/>
              </a:ext>
            </a:extLst>
          </p:cNvPr>
          <p:cNvSpPr/>
          <p:nvPr/>
        </p:nvSpPr>
        <p:spPr>
          <a:xfrm>
            <a:off x="5751284" y="2663618"/>
            <a:ext cx="584842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Family-School Practices survey </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Identify action steps</a:t>
            </a:r>
          </a:p>
        </p:txBody>
      </p:sp>
      <p:sp>
        <p:nvSpPr>
          <p:cNvPr id="11" name="Right Arrow 10">
            <a:extLst>
              <a:ext uri="{FF2B5EF4-FFF2-40B4-BE49-F238E27FC236}">
                <a16:creationId xmlns:a16="http://schemas.microsoft.com/office/drawing/2014/main" id="{44D19EB2-D64A-17FE-6592-919681042485}"/>
              </a:ext>
            </a:extLst>
          </p:cNvPr>
          <p:cNvSpPr/>
          <p:nvPr/>
        </p:nvSpPr>
        <p:spPr>
          <a:xfrm>
            <a:off x="4565597" y="1934309"/>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48BA917E-D55E-630F-0A85-DBBDEF06D315}"/>
              </a:ext>
            </a:extLst>
          </p:cNvPr>
          <p:cNvSpPr/>
          <p:nvPr/>
        </p:nvSpPr>
        <p:spPr>
          <a:xfrm>
            <a:off x="4565597" y="2534543"/>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7F6C8C1A-DB84-1E85-BF55-4CA67CCAC480}"/>
              </a:ext>
            </a:extLst>
          </p:cNvPr>
          <p:cNvSpPr/>
          <p:nvPr/>
        </p:nvSpPr>
        <p:spPr>
          <a:xfrm>
            <a:off x="4565598" y="3793706"/>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ight Arrow 14">
            <a:extLst>
              <a:ext uri="{FF2B5EF4-FFF2-40B4-BE49-F238E27FC236}">
                <a16:creationId xmlns:a16="http://schemas.microsoft.com/office/drawing/2014/main" id="{F156C260-CE45-C829-5E9E-5EC6DF33795C}"/>
              </a:ext>
            </a:extLst>
          </p:cNvPr>
          <p:cNvSpPr/>
          <p:nvPr/>
        </p:nvSpPr>
        <p:spPr>
          <a:xfrm>
            <a:off x="4565597" y="4968891"/>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7678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7038661" y="1507355"/>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7038661" y="5700219"/>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8004988" y="587725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5" name="Subtitle 2">
            <a:extLst>
              <a:ext uri="{FF2B5EF4-FFF2-40B4-BE49-F238E27FC236}">
                <a16:creationId xmlns:a16="http://schemas.microsoft.com/office/drawing/2014/main" id="{0CE6FFE9-5AAD-5774-04D8-1B55CC75A1F2}"/>
              </a:ext>
            </a:extLst>
          </p:cNvPr>
          <p:cNvSpPr txBox="1">
            <a:spLocks/>
          </p:cNvSpPr>
          <p:nvPr/>
        </p:nvSpPr>
        <p:spPr>
          <a:xfrm>
            <a:off x="-375472" y="968979"/>
            <a:ext cx="5955167" cy="4670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Strengthening Implementation</a:t>
            </a: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Progress monitoring</a:t>
            </a: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Data sources and routines</a:t>
            </a: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1397000" marR="0" lvl="1" indent="-457200" algn="l" defTabSz="914400" rtl="0" eaLnBrk="1" fontAlgn="auto" latinLnBrk="0" hangingPunct="1">
              <a:lnSpc>
                <a:spcPct val="100000"/>
              </a:lnSpc>
              <a:spcBef>
                <a:spcPts val="0"/>
              </a:spcBef>
              <a:spcAft>
                <a:spcPts val="120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Family engagement</a:t>
            </a:r>
          </a:p>
          <a:p>
            <a:pPr marL="939800" marR="0" lvl="1" indent="0" algn="l" defTabSz="914400" rtl="0" eaLnBrk="1" fontAlgn="auto" latinLnBrk="0" hangingPunct="1">
              <a:lnSpc>
                <a:spcPct val="100000"/>
              </a:lnSpc>
              <a:spcBef>
                <a:spcPts val="0"/>
              </a:spcBef>
              <a:spcAft>
                <a:spcPts val="0"/>
              </a:spcAft>
              <a:buClr>
                <a:schemeClr val="bg1"/>
              </a:buClr>
              <a:buSzPts val="1400"/>
              <a:buNone/>
              <a:tabLst/>
              <a:defRPr/>
            </a:pPr>
            <a:endParaRPr lang="en-US" sz="1000" b="1" kern="0" noProof="0" dirty="0">
              <a:solidFill>
                <a:schemeClr val="bg1"/>
              </a:solidFill>
              <a:latin typeface="Calibri" panose="020F0502020204030204"/>
            </a:endParaRPr>
          </a:p>
          <a:p>
            <a:pPr marL="939800" marR="0" lvl="1" indent="0" algn="l" defTabSz="914400" rtl="0" eaLnBrk="1" fontAlgn="auto" latinLnBrk="0" hangingPunct="1">
              <a:lnSpc>
                <a:spcPct val="100000"/>
              </a:lnSpc>
              <a:spcBef>
                <a:spcPts val="0"/>
              </a:spcBef>
              <a:spcAft>
                <a:spcPts val="0"/>
              </a:spcAft>
              <a:buClr>
                <a:schemeClr val="bg1"/>
              </a:buClr>
              <a:buSzPts val="1400"/>
              <a:buNone/>
              <a:tabLst/>
              <a:defRPr/>
            </a:pPr>
            <a:endParaRPr kumimoji="0" lang="en-US" sz="1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Data-based Decision-making</a:t>
            </a: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Precise problems</a:t>
            </a: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Outcomes</a:t>
            </a: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Classroom PBIS</a:t>
            </a:r>
          </a:p>
          <a:p>
            <a:pPr marL="1397000" marR="0" lvl="1"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r>
              <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Practices</a:t>
            </a: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1" i="0" u="none" strike="noStrike" kern="0" cap="none" spc="0" normalizeH="0" baseline="0" noProof="0" dirty="0">
              <a:ln>
                <a:noFill/>
              </a:ln>
              <a:solidFill>
                <a:schemeClr val="bg1"/>
              </a:solidFill>
              <a:effectLst/>
              <a:uLnTx/>
              <a:uFillTx/>
              <a:latin typeface="Calibri" panose="020F0502020204030204"/>
              <a:cs typeface="Hind Vadodara"/>
              <a:sym typeface="Hind Vadodara"/>
            </a:endParaRPr>
          </a:p>
          <a:p>
            <a:pPr marL="939800" marR="0" lvl="0" indent="-457200" algn="l" defTabSz="914400" rtl="0" eaLnBrk="1" fontAlgn="auto" latinLnBrk="0" hangingPunct="1">
              <a:lnSpc>
                <a:spcPct val="100000"/>
              </a:lnSpc>
              <a:spcBef>
                <a:spcPts val="0"/>
              </a:spcBef>
              <a:spcAft>
                <a:spcPts val="0"/>
              </a:spcAft>
              <a:buClr>
                <a:schemeClr val="bg1"/>
              </a:buClr>
              <a:buSzPts val="1400"/>
              <a:buFont typeface="Hind Vadodara"/>
              <a:buChar char="●"/>
              <a:tabLst/>
              <a:defRPr/>
            </a:pPr>
            <a:endParaRPr kumimoji="0" lang="en-US" sz="2000" b="0" i="0" u="none" strike="noStrike" kern="0" cap="none" spc="0" normalizeH="0" baseline="0" noProof="0" dirty="0">
              <a:ln>
                <a:noFill/>
              </a:ln>
              <a:solidFill>
                <a:schemeClr val="bg1"/>
              </a:solidFill>
              <a:effectLst/>
              <a:uLnTx/>
              <a:uFillTx/>
              <a:latin typeface="Hind Vadodara"/>
              <a:cs typeface="Hind Vadodara"/>
              <a:sym typeface="Hind Vadodara"/>
            </a:endParaRPr>
          </a:p>
        </p:txBody>
      </p:sp>
      <p:sp>
        <p:nvSpPr>
          <p:cNvPr id="6" name="Rounded Rectangle 5">
            <a:extLst>
              <a:ext uri="{FF2B5EF4-FFF2-40B4-BE49-F238E27FC236}">
                <a16:creationId xmlns:a16="http://schemas.microsoft.com/office/drawing/2014/main" id="{C816B2D2-D699-9765-BD4E-EE69C9421162}"/>
              </a:ext>
            </a:extLst>
          </p:cNvPr>
          <p:cNvSpPr/>
          <p:nvPr/>
        </p:nvSpPr>
        <p:spPr>
          <a:xfrm>
            <a:off x="1162214" y="1704058"/>
            <a:ext cx="5146964" cy="4724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TFI Self-Assessment to check on implementation</a:t>
            </a:r>
          </a:p>
        </p:txBody>
      </p:sp>
      <p:sp>
        <p:nvSpPr>
          <p:cNvPr id="7" name="Rounded Rectangle 6">
            <a:extLst>
              <a:ext uri="{FF2B5EF4-FFF2-40B4-BE49-F238E27FC236}">
                <a16:creationId xmlns:a16="http://schemas.microsoft.com/office/drawing/2014/main" id="{0486784B-B6F2-705A-BD32-5166A4BEFBDD}"/>
              </a:ext>
            </a:extLst>
          </p:cNvPr>
          <p:cNvSpPr/>
          <p:nvPr/>
        </p:nvSpPr>
        <p:spPr>
          <a:xfrm>
            <a:off x="1109241" y="4872255"/>
            <a:ext cx="5133584" cy="58125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Identify 1-2 precise problems, outcomes, solutions and implementation plans</a:t>
            </a:r>
          </a:p>
        </p:txBody>
      </p:sp>
      <p:sp>
        <p:nvSpPr>
          <p:cNvPr id="8" name="Rounded Rectangle 7">
            <a:extLst>
              <a:ext uri="{FF2B5EF4-FFF2-40B4-BE49-F238E27FC236}">
                <a16:creationId xmlns:a16="http://schemas.microsoft.com/office/drawing/2014/main" id="{B1D9A0C8-8CC8-4FCE-26A9-51DE4473DE56}"/>
              </a:ext>
            </a:extLst>
          </p:cNvPr>
          <p:cNvSpPr/>
          <p:nvPr/>
        </p:nvSpPr>
        <p:spPr>
          <a:xfrm>
            <a:off x="1087327" y="6100985"/>
            <a:ext cx="5133584" cy="60868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Plan explicit training for classroom educators</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Gather fidelity data on classroom expectations</a:t>
            </a:r>
          </a:p>
        </p:txBody>
      </p:sp>
      <p:sp>
        <p:nvSpPr>
          <p:cNvPr id="9" name="Rounded Rectangle 8">
            <a:extLst>
              <a:ext uri="{FF2B5EF4-FFF2-40B4-BE49-F238E27FC236}">
                <a16:creationId xmlns:a16="http://schemas.microsoft.com/office/drawing/2014/main" id="{F43C6D5D-27FD-1CE2-844C-7D570887BEE9}"/>
              </a:ext>
            </a:extLst>
          </p:cNvPr>
          <p:cNvSpPr/>
          <p:nvPr/>
        </p:nvSpPr>
        <p:spPr>
          <a:xfrm>
            <a:off x="1162214" y="2609014"/>
            <a:ext cx="5146964" cy="4724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Incorporate data routines into team meetings</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Plan for School Climate Surveys</a:t>
            </a:r>
          </a:p>
        </p:txBody>
      </p:sp>
      <p:sp>
        <p:nvSpPr>
          <p:cNvPr id="10" name="Rounded Rectangle 9">
            <a:extLst>
              <a:ext uri="{FF2B5EF4-FFF2-40B4-BE49-F238E27FC236}">
                <a16:creationId xmlns:a16="http://schemas.microsoft.com/office/drawing/2014/main" id="{23BF4EAC-277E-4329-EE79-FDADFC647F52}"/>
              </a:ext>
            </a:extLst>
          </p:cNvPr>
          <p:cNvSpPr/>
          <p:nvPr/>
        </p:nvSpPr>
        <p:spPr>
          <a:xfrm>
            <a:off x="1119268" y="3479648"/>
            <a:ext cx="5134489" cy="4724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Family-School Practices survey </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Identify action steps</a:t>
            </a:r>
          </a:p>
        </p:txBody>
      </p:sp>
      <p:sp>
        <p:nvSpPr>
          <p:cNvPr id="11" name="Bent-Up Arrow 10">
            <a:extLst>
              <a:ext uri="{FF2B5EF4-FFF2-40B4-BE49-F238E27FC236}">
                <a16:creationId xmlns:a16="http://schemas.microsoft.com/office/drawing/2014/main" id="{61DF8EC7-6776-4A11-8C3A-2A0A6E7583F7}"/>
              </a:ext>
            </a:extLst>
          </p:cNvPr>
          <p:cNvSpPr/>
          <p:nvPr/>
        </p:nvSpPr>
        <p:spPr>
          <a:xfrm rot="5400000">
            <a:off x="666325" y="1685107"/>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Bent-Up Arrow 11">
            <a:extLst>
              <a:ext uri="{FF2B5EF4-FFF2-40B4-BE49-F238E27FC236}">
                <a16:creationId xmlns:a16="http://schemas.microsoft.com/office/drawing/2014/main" id="{28C623F7-0BCB-F651-F727-BCBE3CA53346}"/>
              </a:ext>
            </a:extLst>
          </p:cNvPr>
          <p:cNvSpPr/>
          <p:nvPr/>
        </p:nvSpPr>
        <p:spPr>
          <a:xfrm rot="5400000">
            <a:off x="666324" y="2618975"/>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Bent-Up Arrow 12">
            <a:extLst>
              <a:ext uri="{FF2B5EF4-FFF2-40B4-BE49-F238E27FC236}">
                <a16:creationId xmlns:a16="http://schemas.microsoft.com/office/drawing/2014/main" id="{45C52336-2B10-CBAF-FBCF-ACA9F2B4A0AA}"/>
              </a:ext>
            </a:extLst>
          </p:cNvPr>
          <p:cNvSpPr/>
          <p:nvPr/>
        </p:nvSpPr>
        <p:spPr>
          <a:xfrm rot="5400000">
            <a:off x="604491" y="3470462"/>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Bent-Up Arrow 14">
            <a:extLst>
              <a:ext uri="{FF2B5EF4-FFF2-40B4-BE49-F238E27FC236}">
                <a16:creationId xmlns:a16="http://schemas.microsoft.com/office/drawing/2014/main" id="{D404DFBB-0079-98E8-C762-CA903AA28664}"/>
              </a:ext>
            </a:extLst>
          </p:cNvPr>
          <p:cNvSpPr/>
          <p:nvPr/>
        </p:nvSpPr>
        <p:spPr>
          <a:xfrm rot="5400000">
            <a:off x="604491" y="4564734"/>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Bent-Up Arrow 15">
            <a:extLst>
              <a:ext uri="{FF2B5EF4-FFF2-40B4-BE49-F238E27FC236}">
                <a16:creationId xmlns:a16="http://schemas.microsoft.com/office/drawing/2014/main" id="{8D8A8F66-3A07-CCFE-1ABE-DD6313330E38}"/>
              </a:ext>
            </a:extLst>
          </p:cNvPr>
          <p:cNvSpPr/>
          <p:nvPr/>
        </p:nvSpPr>
        <p:spPr>
          <a:xfrm rot="5400000">
            <a:off x="575338" y="6168531"/>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16113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43028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2123562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t>Once data routines are established… </a:t>
            </a:r>
            <a:br>
              <a:rPr lang="en-US" sz="3200" dirty="0"/>
            </a:br>
            <a:endParaRPr lang="en-US" sz="3200" dirty="0"/>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3202575" y="6245662"/>
            <a:ext cx="70260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9FE0C74F-F0A7-11A9-FECF-F104BEBC9300}"/>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8143481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503922" y="1552108"/>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376663" y="1479040"/>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601515" y="1513426"/>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938514-AF10-B55B-CCD6-EE81BEBC66E2}"/>
              </a:ext>
            </a:extLst>
          </p:cNvPr>
          <p:cNvPicPr>
            <a:picLocks noChangeAspect="1"/>
          </p:cNvPicPr>
          <p:nvPr/>
        </p:nvPicPr>
        <p:blipFill>
          <a:blip r:embed="rId8"/>
          <a:stretch>
            <a:fillRect/>
          </a:stretch>
        </p:blipFill>
        <p:spPr>
          <a:xfrm>
            <a:off x="11519298" y="6286500"/>
            <a:ext cx="637081" cy="571500"/>
          </a:xfrm>
          <a:prstGeom prst="ellipse">
            <a:avLst/>
          </a:prstGeom>
          <a:ln w="19050">
            <a:solidFill>
              <a:schemeClr val="accent2">
                <a:lumMod val="50000"/>
              </a:schemeClr>
            </a:solidFill>
          </a:ln>
        </p:spPr>
      </p:pic>
    </p:spTree>
    <p:extLst>
      <p:ext uri="{BB962C8B-B14F-4D97-AF65-F5344CB8AC3E}">
        <p14:creationId xmlns:p14="http://schemas.microsoft.com/office/powerpoint/2010/main" val="33190843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40ABEBE-FF18-3DBC-8BF0-E12776ACAEF3}"/>
              </a:ext>
            </a:extLst>
          </p:cNvPr>
          <p:cNvSpPr txBox="1">
            <a:spLocks/>
          </p:cNvSpPr>
          <p:nvPr/>
        </p:nvSpPr>
        <p:spPr>
          <a:xfrm>
            <a:off x="200025" y="265057"/>
            <a:ext cx="10248900"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a:cs typeface="Poppins SemiBold"/>
                <a:sym typeface="Poppins SemiBold"/>
              </a:rPr>
              <a:t>INITIAL STEP: Monitor Fidelity</a:t>
            </a:r>
          </a:p>
        </p:txBody>
      </p:sp>
      <p:pic>
        <p:nvPicPr>
          <p:cNvPr id="5" name="Picture 4" descr="A picture containing diagram&#10;&#10;Description automatically generated">
            <a:extLst>
              <a:ext uri="{FF2B5EF4-FFF2-40B4-BE49-F238E27FC236}">
                <a16:creationId xmlns:a16="http://schemas.microsoft.com/office/drawing/2014/main" id="{6F9BDC58-3C49-095F-4335-C0B30F9EB08E}"/>
              </a:ext>
            </a:extLst>
          </p:cNvPr>
          <p:cNvPicPr>
            <a:picLocks noChangeAspect="1"/>
          </p:cNvPicPr>
          <p:nvPr/>
        </p:nvPicPr>
        <p:blipFill>
          <a:blip r:embed="rId3"/>
          <a:stretch>
            <a:fillRect/>
          </a:stretch>
        </p:blipFill>
        <p:spPr>
          <a:xfrm>
            <a:off x="200025" y="1258371"/>
            <a:ext cx="7772400" cy="4341258"/>
          </a:xfrm>
          <a:prstGeom prst="rect">
            <a:avLst/>
          </a:prstGeom>
        </p:spPr>
      </p:pic>
      <p:sp>
        <p:nvSpPr>
          <p:cNvPr id="7" name="TextBox 6">
            <a:extLst>
              <a:ext uri="{FF2B5EF4-FFF2-40B4-BE49-F238E27FC236}">
                <a16:creationId xmlns:a16="http://schemas.microsoft.com/office/drawing/2014/main" id="{A9C87EA4-EC3D-F511-36B7-BC84A2738921}"/>
              </a:ext>
            </a:extLst>
          </p:cNvPr>
          <p:cNvSpPr txBox="1"/>
          <p:nvPr/>
        </p:nvSpPr>
        <p:spPr>
          <a:xfrm>
            <a:off x="8129588" y="838696"/>
            <a:ext cx="3429000"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As part of rollout, classroom educators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align their classroom expectations with the schoolwide expectations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explicitly teach classroom expectations to students  </a:t>
            </a:r>
          </a:p>
        </p:txBody>
      </p:sp>
      <p:sp>
        <p:nvSpPr>
          <p:cNvPr id="8" name="Cloud Callout 7">
            <a:extLst>
              <a:ext uri="{FF2B5EF4-FFF2-40B4-BE49-F238E27FC236}">
                <a16:creationId xmlns:a16="http://schemas.microsoft.com/office/drawing/2014/main" id="{A9742056-2D2E-59BA-0004-4DE10961F4BF}"/>
              </a:ext>
            </a:extLst>
          </p:cNvPr>
          <p:cNvSpPr/>
          <p:nvPr/>
        </p:nvSpPr>
        <p:spPr>
          <a:xfrm>
            <a:off x="6486524" y="325438"/>
            <a:ext cx="6057901" cy="6532562"/>
          </a:xfrm>
          <a:prstGeom prst="cloudCallout">
            <a:avLst>
              <a:gd name="adj1" fmla="val -71248"/>
              <a:gd name="adj2" fmla="val 35664"/>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Did this actually happen?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How can we know?</a:t>
            </a:r>
          </a:p>
        </p:txBody>
      </p:sp>
      <p:pic>
        <p:nvPicPr>
          <p:cNvPr id="2" name="Picture 1">
            <a:extLst>
              <a:ext uri="{FF2B5EF4-FFF2-40B4-BE49-F238E27FC236}">
                <a16:creationId xmlns:a16="http://schemas.microsoft.com/office/drawing/2014/main" id="{5335A6CD-9E20-C913-914B-B3799EBB8F05}"/>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4126803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5502349" y="6390537"/>
            <a:ext cx="6412875" cy="338554"/>
          </a:xfrm>
          <a:prstGeom prst="rect">
            <a:avLst/>
          </a:prstGeom>
          <a:noFill/>
        </p:spPr>
        <p:txBody>
          <a:bodyPr wrap="square" rtlCol="0">
            <a:spAutoFit/>
          </a:bodyPr>
          <a:lstStyle/>
          <a:p>
            <a:pPr algn="r" fontAlgn="base">
              <a:spcBef>
                <a:spcPct val="0"/>
              </a:spcBef>
              <a:spcAft>
                <a:spcPct val="0"/>
              </a:spcAft>
            </a:pPr>
            <a:r>
              <a:rPr lang="en-US" sz="1600" dirty="0">
                <a:solidFill>
                  <a:srgbClr val="000000"/>
                </a:solidFill>
                <a:latin typeface="Arial" pitchFamily="-1" charset="0"/>
                <a:ea typeface="ＭＳ Ｐゴシック" pitchFamily="-108" charset="-128"/>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020" y="1313063"/>
            <a:ext cx="4079631" cy="4401460"/>
          </a:xfrm>
          <a:prstGeom prst="rect">
            <a:avLst/>
          </a:prstGeom>
          <a:effectLst>
            <a:glow rad="6350">
              <a:schemeClr val="tx2"/>
            </a:glow>
            <a:softEdge rad="139700"/>
          </a:effectLst>
        </p:spPr>
      </p:pic>
      <p:sp>
        <p:nvSpPr>
          <p:cNvPr id="9" name="TextBox 8">
            <a:extLst>
              <a:ext uri="{FF2B5EF4-FFF2-40B4-BE49-F238E27FC236}">
                <a16:creationId xmlns:a16="http://schemas.microsoft.com/office/drawing/2014/main" id="{67B4CDEA-4555-222C-BA0E-99C31B882E15}"/>
              </a:ext>
            </a:extLst>
          </p:cNvPr>
          <p:cNvSpPr txBox="1"/>
          <p:nvPr/>
        </p:nvSpPr>
        <p:spPr>
          <a:xfrm>
            <a:off x="621506" y="1589027"/>
            <a:ext cx="6100762" cy="3847207"/>
          </a:xfrm>
          <a:prstGeom prst="rect">
            <a:avLst/>
          </a:prstGeom>
          <a:noFill/>
        </p:spPr>
        <p:txBody>
          <a:bodyPr wrap="square">
            <a:spAutoFit/>
          </a:bodyPr>
          <a:lstStyle/>
          <a:p>
            <a:pPr marL="457200" indent="-457200">
              <a:spcAft>
                <a:spcPts val="1200"/>
              </a:spcAft>
              <a:buClr>
                <a:schemeClr val="accent5"/>
              </a:buClr>
              <a:buFont typeface="Arial" panose="020B0604020202020204" pitchFamily="34" charset="0"/>
              <a:buChar char="•"/>
            </a:pPr>
            <a:r>
              <a:rPr lang="en-US" sz="2800" dirty="0">
                <a:solidFill>
                  <a:srgbClr val="333333"/>
                </a:solidFill>
                <a:latin typeface="Arial" panose="020B0604020202020204" pitchFamily="34" charset="0"/>
                <a:cs typeface="Arial" panose="020B0604020202020204" pitchFamily="34" charset="0"/>
              </a:rPr>
              <a:t>R</a:t>
            </a:r>
            <a:r>
              <a:rPr lang="en-US" sz="2800" b="0" i="0" dirty="0">
                <a:solidFill>
                  <a:srgbClr val="333333"/>
                </a:solidFill>
                <a:effectLst/>
                <a:latin typeface="Arial" panose="020B0604020202020204" pitchFamily="34" charset="0"/>
                <a:cs typeface="Arial" panose="020B0604020202020204" pitchFamily="34" charset="0"/>
              </a:rPr>
              <a:t>eviews the reasons for family engagement in schools</a:t>
            </a:r>
          </a:p>
          <a:p>
            <a:pPr marL="457200" indent="-457200">
              <a:spcAft>
                <a:spcPts val="1200"/>
              </a:spcAft>
              <a:buClr>
                <a:schemeClr val="accent5"/>
              </a:buClr>
              <a:buFont typeface="Arial" panose="020B0604020202020204" pitchFamily="34" charset="0"/>
              <a:buChar char="•"/>
            </a:pPr>
            <a:r>
              <a:rPr lang="en-US" sz="2800" dirty="0">
                <a:solidFill>
                  <a:srgbClr val="333333"/>
                </a:solidFill>
                <a:latin typeface="Arial" panose="020B0604020202020204" pitchFamily="34" charset="0"/>
                <a:cs typeface="Arial" panose="020B0604020202020204" pitchFamily="34" charset="0"/>
              </a:rPr>
              <a:t>Identifies practical strategies for promoting and supporting family engagement</a:t>
            </a:r>
          </a:p>
          <a:p>
            <a:pPr marL="457200" indent="-457200">
              <a:spcAft>
                <a:spcPts val="1200"/>
              </a:spcAft>
              <a:buClr>
                <a:schemeClr val="accent5"/>
              </a:buClr>
              <a:buFont typeface="Arial" panose="020B0604020202020204" pitchFamily="34" charset="0"/>
              <a:buChar char="•"/>
            </a:pPr>
            <a:r>
              <a:rPr lang="en-US" sz="2800" dirty="0">
                <a:solidFill>
                  <a:srgbClr val="333333"/>
                </a:solidFill>
                <a:latin typeface="Arial" panose="020B0604020202020204" pitchFamily="34" charset="0"/>
                <a:cs typeface="Arial" panose="020B0604020202020204" pitchFamily="34" charset="0"/>
              </a:rPr>
              <a:t>Considers family engagement across diverse contexts and groups</a:t>
            </a:r>
          </a:p>
        </p:txBody>
      </p:sp>
      <p:pic>
        <p:nvPicPr>
          <p:cNvPr id="3" name="Picture 2">
            <a:extLst>
              <a:ext uri="{FF2B5EF4-FFF2-40B4-BE49-F238E27FC236}">
                <a16:creationId xmlns:a16="http://schemas.microsoft.com/office/drawing/2014/main" id="{90D085B9-4F8C-88D7-951B-D74AA533FF7F}"/>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945763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a:solidFill>
                  <a:schemeClr val="accent6">
                    <a:lumMod val="50000"/>
                  </a:schemeClr>
                </a:solidFill>
              </a:rPr>
              <a:t>AGENDA AND ACTION STEPS</a:t>
            </a:r>
          </a:p>
        </p:txBody>
      </p:sp>
      <p:sp>
        <p:nvSpPr>
          <p:cNvPr id="11" name="Right Arrow 10">
            <a:extLst>
              <a:ext uri="{FF2B5EF4-FFF2-40B4-BE49-F238E27FC236}">
                <a16:creationId xmlns:a16="http://schemas.microsoft.com/office/drawing/2014/main" id="{E2DE9F2A-1C72-1947-B899-3BE4B0AA25C8}"/>
              </a:ext>
            </a:extLst>
          </p:cNvPr>
          <p:cNvSpPr/>
          <p:nvPr/>
        </p:nvSpPr>
        <p:spPr>
          <a:xfrm>
            <a:off x="4911572" y="1713064"/>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3" name="Subtitle 2">
            <a:extLst>
              <a:ext uri="{FF2B5EF4-FFF2-40B4-BE49-F238E27FC236}">
                <a16:creationId xmlns:a16="http://schemas.microsoft.com/office/drawing/2014/main" id="{680AAF7D-4E40-0194-4491-BA61B786D90C}"/>
              </a:ext>
            </a:extLst>
          </p:cNvPr>
          <p:cNvSpPr txBox="1">
            <a:spLocks/>
          </p:cNvSpPr>
          <p:nvPr/>
        </p:nvSpPr>
        <p:spPr>
          <a:xfrm>
            <a:off x="68769" y="1214804"/>
            <a:ext cx="6117819" cy="4670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Strengthening Implementation</a:t>
            </a:r>
          </a:p>
          <a:p>
            <a:pPr marL="1397000" lvl="1" indent="-457200">
              <a:spcBef>
                <a:spcPts val="0"/>
              </a:spcBef>
              <a:spcAft>
                <a:spcPts val="1200"/>
              </a:spcAft>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Progress monitoring</a:t>
            </a:r>
          </a:p>
          <a:p>
            <a:pPr marL="1397000" lvl="1" indent="-457200">
              <a:spcBef>
                <a:spcPts val="0"/>
              </a:spcBef>
              <a:spcAft>
                <a:spcPts val="1200"/>
              </a:spcAft>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Data sources and routines</a:t>
            </a:r>
          </a:p>
          <a:p>
            <a:pPr marL="1397000" lvl="1" indent="-457200">
              <a:spcBef>
                <a:spcPts val="0"/>
              </a:spcBef>
              <a:spcAft>
                <a:spcPts val="1200"/>
              </a:spcAft>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Family engagement</a:t>
            </a:r>
          </a:p>
          <a:p>
            <a:pPr marL="1397000" lvl="1" indent="-457200">
              <a:spcBef>
                <a:spcPts val="0"/>
              </a:spcBef>
              <a:buClr>
                <a:schemeClr val="accent6">
                  <a:lumMod val="50000"/>
                </a:schemeClr>
              </a:buClr>
            </a:pPr>
            <a:endParaRPr lang="en-US" sz="2200" kern="0" dirty="0">
              <a:solidFill>
                <a:schemeClr val="accent6">
                  <a:lumMod val="50000"/>
                </a:schemeClr>
              </a:solidFill>
              <a:latin typeface="Arial" panose="020B0604020202020204" pitchFamily="34" charset="0"/>
              <a:cs typeface="Arial" panose="020B0604020202020204" pitchFamily="34" charset="0"/>
            </a:endParaRPr>
          </a:p>
          <a:p>
            <a:pPr marL="1397000" lvl="1" indent="-457200">
              <a:spcBef>
                <a:spcPts val="0"/>
              </a:spcBef>
              <a:buClr>
                <a:schemeClr val="accent6">
                  <a:lumMod val="50000"/>
                </a:schemeClr>
              </a:buClr>
            </a:pPr>
            <a:endParaRPr lang="en-US" sz="2200" kern="0" dirty="0">
              <a:solidFill>
                <a:schemeClr val="accent6">
                  <a:lumMod val="50000"/>
                </a:schemeClr>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Data-based Decision-making</a:t>
            </a:r>
          </a:p>
          <a:p>
            <a:pPr marL="1397000" lvl="1" indent="-457200">
              <a:spcBef>
                <a:spcPts val="0"/>
              </a:spcBef>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Precise problems</a:t>
            </a:r>
          </a:p>
          <a:p>
            <a:pPr marL="1397000" lvl="1" indent="-457200">
              <a:spcBef>
                <a:spcPts val="0"/>
              </a:spcBef>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Outcomes</a:t>
            </a:r>
          </a:p>
          <a:p>
            <a:pPr marL="939800" indent="-457200">
              <a:buClr>
                <a:schemeClr val="accent6">
                  <a:lumMod val="50000"/>
                </a:schemeClr>
              </a:buClr>
            </a:pPr>
            <a:endParaRPr lang="en-US" sz="2200" kern="0" dirty="0">
              <a:solidFill>
                <a:schemeClr val="accent6">
                  <a:lumMod val="50000"/>
                </a:schemeClr>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Classroom PBIS</a:t>
            </a:r>
          </a:p>
          <a:p>
            <a:pPr marL="1397000" lvl="1" indent="-457200">
              <a:spcBef>
                <a:spcPts val="0"/>
              </a:spcBef>
              <a:buClr>
                <a:schemeClr val="accent6">
                  <a:lumMod val="50000"/>
                </a:schemeClr>
              </a:buClr>
            </a:pPr>
            <a:r>
              <a:rPr lang="en-US" sz="2200" kern="0" dirty="0">
                <a:solidFill>
                  <a:schemeClr val="accent6">
                    <a:lumMod val="50000"/>
                  </a:schemeClr>
                </a:solidFill>
                <a:latin typeface="Arial" panose="020B0604020202020204" pitchFamily="34" charset="0"/>
                <a:cs typeface="Arial" panose="020B0604020202020204" pitchFamily="34" charset="0"/>
              </a:rPr>
              <a:t>Practices</a:t>
            </a:r>
          </a:p>
          <a:p>
            <a:pPr marL="939800" indent="-457200">
              <a:buClr>
                <a:schemeClr val="accent6">
                  <a:lumMod val="50000"/>
                </a:schemeClr>
              </a:buClr>
            </a:pPr>
            <a:endParaRPr lang="en-US" sz="2000" b="1" kern="0" dirty="0">
              <a:solidFill>
                <a:schemeClr val="accent6">
                  <a:lumMod val="50000"/>
                </a:schemeClr>
              </a:solidFill>
              <a:latin typeface="+mn-lt"/>
            </a:endParaRPr>
          </a:p>
          <a:p>
            <a:pPr marL="939800" indent="-457200">
              <a:buClr>
                <a:schemeClr val="accent6">
                  <a:lumMod val="50000"/>
                </a:schemeClr>
              </a:buClr>
            </a:pPr>
            <a:endParaRPr lang="en-US" sz="2000" kern="0" dirty="0">
              <a:solidFill>
                <a:schemeClr val="accent6">
                  <a:lumMod val="50000"/>
                </a:schemeClr>
              </a:solidFill>
            </a:endParaRPr>
          </a:p>
        </p:txBody>
      </p:sp>
      <p:sp>
        <p:nvSpPr>
          <p:cNvPr id="5" name="TextBox 4">
            <a:extLst>
              <a:ext uri="{FF2B5EF4-FFF2-40B4-BE49-F238E27FC236}">
                <a16:creationId xmlns:a16="http://schemas.microsoft.com/office/drawing/2014/main" id="{734737D1-E6E1-37C0-371A-3AAB501F5F07}"/>
              </a:ext>
            </a:extLst>
          </p:cNvPr>
          <p:cNvSpPr txBox="1"/>
          <p:nvPr/>
        </p:nvSpPr>
        <p:spPr>
          <a:xfrm>
            <a:off x="1455426" y="75313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6" name="TextBox 5">
            <a:extLst>
              <a:ext uri="{FF2B5EF4-FFF2-40B4-BE49-F238E27FC236}">
                <a16:creationId xmlns:a16="http://schemas.microsoft.com/office/drawing/2014/main" id="{5322EF68-A6E8-0CC6-5D1B-319CA81D0E98}"/>
              </a:ext>
            </a:extLst>
          </p:cNvPr>
          <p:cNvSpPr txBox="1"/>
          <p:nvPr/>
        </p:nvSpPr>
        <p:spPr>
          <a:xfrm>
            <a:off x="7938050" y="614167"/>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sp>
        <p:nvSpPr>
          <p:cNvPr id="7" name="Rounded Rectangle 6">
            <a:extLst>
              <a:ext uri="{FF2B5EF4-FFF2-40B4-BE49-F238E27FC236}">
                <a16:creationId xmlns:a16="http://schemas.microsoft.com/office/drawing/2014/main" id="{01E8B109-D85D-2CB4-89F7-B7C604CB4FF4}"/>
              </a:ext>
            </a:extLst>
          </p:cNvPr>
          <p:cNvSpPr/>
          <p:nvPr/>
        </p:nvSpPr>
        <p:spPr>
          <a:xfrm>
            <a:off x="6110287" y="1531760"/>
            <a:ext cx="586263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TFI Self-Assessment to check on implementation</a:t>
            </a:r>
          </a:p>
        </p:txBody>
      </p:sp>
      <p:sp>
        <p:nvSpPr>
          <p:cNvPr id="8" name="Rounded Rectangle 7">
            <a:extLst>
              <a:ext uri="{FF2B5EF4-FFF2-40B4-BE49-F238E27FC236}">
                <a16:creationId xmlns:a16="http://schemas.microsoft.com/office/drawing/2014/main" id="{28D72799-915B-747F-8D17-001098239112}"/>
              </a:ext>
            </a:extLst>
          </p:cNvPr>
          <p:cNvSpPr/>
          <p:nvPr/>
        </p:nvSpPr>
        <p:spPr>
          <a:xfrm>
            <a:off x="6110287" y="3868115"/>
            <a:ext cx="5847398" cy="8709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1-2 precise problems, outcomes, solutions and implementation plans</a:t>
            </a:r>
          </a:p>
        </p:txBody>
      </p:sp>
      <p:sp>
        <p:nvSpPr>
          <p:cNvPr id="9" name="Rounded Rectangle 8">
            <a:extLst>
              <a:ext uri="{FF2B5EF4-FFF2-40B4-BE49-F238E27FC236}">
                <a16:creationId xmlns:a16="http://schemas.microsoft.com/office/drawing/2014/main" id="{EBBB497C-16F0-0125-26FE-44B06E8547B1}"/>
              </a:ext>
            </a:extLst>
          </p:cNvPr>
          <p:cNvSpPr/>
          <p:nvPr/>
        </p:nvSpPr>
        <p:spPr>
          <a:xfrm>
            <a:off x="6091288" y="5017899"/>
            <a:ext cx="5847398" cy="9120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explicit training for classroom educators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Gather fidelity data on classroom expectations</a:t>
            </a:r>
          </a:p>
        </p:txBody>
      </p:sp>
      <p:sp>
        <p:nvSpPr>
          <p:cNvPr id="10" name="Rounded Rectangle 9">
            <a:extLst>
              <a:ext uri="{FF2B5EF4-FFF2-40B4-BE49-F238E27FC236}">
                <a16:creationId xmlns:a16="http://schemas.microsoft.com/office/drawing/2014/main" id="{42BDCB3C-2EF6-2561-C505-2CC7794C25BC}"/>
              </a:ext>
            </a:extLst>
          </p:cNvPr>
          <p:cNvSpPr/>
          <p:nvPr/>
        </p:nvSpPr>
        <p:spPr>
          <a:xfrm>
            <a:off x="6110287" y="2262839"/>
            <a:ext cx="586263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Incorporate data routines into team meetings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for School Climate Surveys</a:t>
            </a:r>
          </a:p>
        </p:txBody>
      </p:sp>
      <p:sp>
        <p:nvSpPr>
          <p:cNvPr id="14" name="Rounded Rectangle 13">
            <a:extLst>
              <a:ext uri="{FF2B5EF4-FFF2-40B4-BE49-F238E27FC236}">
                <a16:creationId xmlns:a16="http://schemas.microsoft.com/office/drawing/2014/main" id="{D0D439E2-0D30-0D3E-6FAE-8E0C70C317F2}"/>
              </a:ext>
            </a:extLst>
          </p:cNvPr>
          <p:cNvSpPr/>
          <p:nvPr/>
        </p:nvSpPr>
        <p:spPr>
          <a:xfrm>
            <a:off x="6124497" y="2968955"/>
            <a:ext cx="584842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Complete Family-School Practices survey </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action steps</a:t>
            </a:r>
          </a:p>
        </p:txBody>
      </p:sp>
      <p:sp>
        <p:nvSpPr>
          <p:cNvPr id="15" name="Right Arrow 14">
            <a:extLst>
              <a:ext uri="{FF2B5EF4-FFF2-40B4-BE49-F238E27FC236}">
                <a16:creationId xmlns:a16="http://schemas.microsoft.com/office/drawing/2014/main" id="{7D679FA2-04D1-5789-0F83-F578371C098E}"/>
              </a:ext>
            </a:extLst>
          </p:cNvPr>
          <p:cNvSpPr/>
          <p:nvPr/>
        </p:nvSpPr>
        <p:spPr>
          <a:xfrm>
            <a:off x="4911572" y="2201585"/>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0">
            <a:extLst>
              <a:ext uri="{FF2B5EF4-FFF2-40B4-BE49-F238E27FC236}">
                <a16:creationId xmlns:a16="http://schemas.microsoft.com/office/drawing/2014/main" id="{84E804AC-16EF-8B3A-FBEB-F6DC6B716173}"/>
              </a:ext>
            </a:extLst>
          </p:cNvPr>
          <p:cNvSpPr/>
          <p:nvPr/>
        </p:nvSpPr>
        <p:spPr>
          <a:xfrm>
            <a:off x="4911572" y="2801819"/>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Arrow 21">
            <a:extLst>
              <a:ext uri="{FF2B5EF4-FFF2-40B4-BE49-F238E27FC236}">
                <a16:creationId xmlns:a16="http://schemas.microsoft.com/office/drawing/2014/main" id="{D1FEFB26-03B7-728D-306C-AB61405C3F80}"/>
              </a:ext>
            </a:extLst>
          </p:cNvPr>
          <p:cNvSpPr/>
          <p:nvPr/>
        </p:nvSpPr>
        <p:spPr>
          <a:xfrm>
            <a:off x="4911573" y="4060982"/>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BD2185D6-AE43-757C-1BA9-E11E426795E3}"/>
              </a:ext>
            </a:extLst>
          </p:cNvPr>
          <p:cNvSpPr/>
          <p:nvPr/>
        </p:nvSpPr>
        <p:spPr>
          <a:xfrm>
            <a:off x="4911572" y="5236167"/>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3220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06210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Preview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Day 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3093192444"/>
              </p:ext>
            </p:extLst>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5857B4F-A687-E4E1-C480-647556A62E8B}"/>
              </a:ext>
            </a:extLst>
          </p:cNvPr>
          <p:cNvSpPr/>
          <p:nvPr/>
        </p:nvSpPr>
        <p:spPr>
          <a:xfrm>
            <a:off x="4514850" y="1544170"/>
            <a:ext cx="3614738" cy="5313830"/>
          </a:xfrm>
          <a:prstGeom prst="rect">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E01699-BFA7-5645-F0BD-03E7CFBB9EBF}"/>
              </a:ext>
            </a:extLst>
          </p:cNvPr>
          <p:cNvPicPr>
            <a:picLocks noChangeAspect="1"/>
          </p:cNvPicPr>
          <p:nvPr/>
        </p:nvPicPr>
        <p:blipFill>
          <a:blip r:embed="rId8"/>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06877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idx="4294967295"/>
          </p:nvPr>
        </p:nvSpPr>
        <p:spPr>
          <a:xfrm rot="-151">
            <a:off x="6438974" y="2102590"/>
            <a:ext cx="5597164" cy="3365500"/>
          </a:xfrm>
        </p:spPr>
        <p:txBody>
          <a:bodyPr/>
          <a:lstStyle/>
          <a:p>
            <a:pPr marL="571500" indent="-571500" algn="ctr">
              <a:buFont typeface="Arial" panose="020B0604020202020204" pitchFamily="34" charset="0"/>
              <a:buChar char="•"/>
            </a:pPr>
            <a:r>
              <a:rPr lang="en-US" sz="4000" b="1" kern="1200" dirty="0">
                <a:solidFill>
                  <a:schemeClr val="tx1"/>
                </a:solidFill>
                <a:latin typeface="Arial" panose="020B0604020202020204" pitchFamily="34" charset="0"/>
                <a:cs typeface="Arial" panose="020B0604020202020204" pitchFamily="34" charset="0"/>
              </a:rPr>
              <a:t>Progress Monitoring Implementation</a:t>
            </a:r>
            <a:br>
              <a:rPr lang="en-US" sz="4000" b="1" kern="1200" dirty="0">
                <a:solidFill>
                  <a:schemeClr val="tx1"/>
                </a:solidFill>
                <a:latin typeface="Arial" panose="020B0604020202020204" pitchFamily="34" charset="0"/>
                <a:cs typeface="Arial" panose="020B0604020202020204" pitchFamily="34" charset="0"/>
              </a:rPr>
            </a:br>
            <a:br>
              <a:rPr lang="en-US" sz="4000" b="1" kern="1200" dirty="0">
                <a:solidFill>
                  <a:schemeClr val="tx1"/>
                </a:solidFill>
                <a:latin typeface="Arial" panose="020B0604020202020204" pitchFamily="34" charset="0"/>
                <a:cs typeface="Arial" panose="020B0604020202020204" pitchFamily="34" charset="0"/>
              </a:rPr>
            </a:br>
            <a:endParaRPr lang="en-US" sz="4000" b="1" dirty="0">
              <a:solidFill>
                <a:schemeClr val="accent6">
                  <a:lumMod val="50000"/>
                </a:schemeClr>
              </a:solidFill>
              <a:latin typeface="Arial" panose="020B0604020202020204" pitchFamily="34" charset="0"/>
              <a:cs typeface="Arial" panose="020B0604020202020204" pitchFamily="34" charset="0"/>
            </a:endParaRPr>
          </a:p>
        </p:txBody>
      </p:sp>
      <p:sp>
        <p:nvSpPr>
          <p:cNvPr id="6" name="Bent-Up Arrow 5">
            <a:extLst>
              <a:ext uri="{FF2B5EF4-FFF2-40B4-BE49-F238E27FC236}">
                <a16:creationId xmlns:a16="http://schemas.microsoft.com/office/drawing/2014/main" id="{CFC9F9F2-A5F8-6C42-B97E-DA066840452A}"/>
              </a:ext>
            </a:extLst>
          </p:cNvPr>
          <p:cNvSpPr/>
          <p:nvPr/>
        </p:nvSpPr>
        <p:spPr>
          <a:xfrm rot="5400000">
            <a:off x="5739456" y="566367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43D217F7-92A2-9386-E732-C59E7B31FDAC}"/>
              </a:ext>
            </a:extLst>
          </p:cNvPr>
          <p:cNvSpPr/>
          <p:nvPr/>
        </p:nvSpPr>
        <p:spPr>
          <a:xfrm>
            <a:off x="6571561" y="5468212"/>
            <a:ext cx="5597313" cy="116118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Clr>
                <a:schemeClr val="accent4">
                  <a:lumMod val="50000"/>
                </a:schemeClr>
              </a:buClr>
              <a:buFont typeface="Arial" panose="020B0604020202020204" pitchFamily="34" charset="0"/>
              <a:buChar char="•"/>
              <a:defRPr/>
            </a:pPr>
            <a:r>
              <a:rPr lang="en-US" sz="3200" dirty="0">
                <a:solidFill>
                  <a:srgbClr val="0D0F41"/>
                </a:solidFill>
                <a:latin typeface="Calibri" panose="020F0502020204030204" pitchFamily="34" charset="0"/>
                <a:cs typeface="Calibri" panose="020F0502020204030204" pitchFamily="34" charset="0"/>
              </a:rPr>
              <a:t>TFI Self-Assessment to check on implementation</a:t>
            </a:r>
          </a:p>
        </p:txBody>
      </p:sp>
    </p:spTree>
    <p:extLst>
      <p:ext uri="{BB962C8B-B14F-4D97-AF65-F5344CB8AC3E}">
        <p14:creationId xmlns:p14="http://schemas.microsoft.com/office/powerpoint/2010/main" val="117004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741997" y="1746399"/>
            <a:ext cx="7162723" cy="3365200"/>
          </a:xfrm>
        </p:spPr>
        <p:txBody>
          <a:bodyPr/>
          <a:lstStyle/>
          <a:p>
            <a:br>
              <a:rPr lang="en-US" dirty="0">
                <a:solidFill>
                  <a:schemeClr val="accent6">
                    <a:lumMod val="50000"/>
                  </a:schemeClr>
                </a:solidFill>
              </a:rPr>
            </a:br>
            <a:r>
              <a:rPr lang="en-US" dirty="0"/>
              <a:t>Year 1</a:t>
            </a:r>
            <a:r>
              <a:rPr lang="en-US" dirty="0">
                <a:solidFill>
                  <a:schemeClr val="accent6">
                    <a:lumMod val="50000"/>
                  </a:schemeClr>
                </a:solidFill>
              </a:rPr>
              <a:t> </a:t>
            </a:r>
            <a:br>
              <a:rPr lang="en-US" dirty="0">
                <a:solidFill>
                  <a:schemeClr val="accent6">
                    <a:lumMod val="50000"/>
                  </a:schemeClr>
                </a:solidFill>
              </a:rPr>
            </a:br>
            <a:r>
              <a:rPr lang="en-US" dirty="0">
                <a:solidFill>
                  <a:schemeClr val="accent6">
                    <a:lumMod val="50000"/>
                  </a:schemeClr>
                </a:solidFill>
              </a:rPr>
              <a:t>Review </a:t>
            </a:r>
            <a:br>
              <a:rPr lang="en-US" dirty="0">
                <a:solidFill>
                  <a:schemeClr val="accent6">
                    <a:lumMod val="50000"/>
                  </a:schemeClr>
                </a:solidFill>
              </a:rPr>
            </a:b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accent6">
                    <a:lumMod val="50000"/>
                  </a:schemeClr>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3C91D472-63DA-1628-2D26-CEF33B541E48}"/>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02643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7 of an 11 day, 3 year training sequence.  </a:t>
            </a:r>
          </a:p>
        </p:txBody>
      </p:sp>
      <p:sp>
        <p:nvSpPr>
          <p:cNvPr id="6" name="TextBox 5">
            <a:extLst>
              <a:ext uri="{FF2B5EF4-FFF2-40B4-BE49-F238E27FC236}">
                <a16:creationId xmlns:a16="http://schemas.microsoft.com/office/drawing/2014/main" id="{BA4ED1C3-1524-DE4E-A277-FD5A18002AA2}"/>
              </a:ext>
            </a:extLst>
          </p:cNvPr>
          <p:cNvSpPr txBox="1"/>
          <p:nvPr/>
        </p:nvSpPr>
        <p:spPr>
          <a:xfrm>
            <a:off x="679481" y="75313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5766350" y="753139"/>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sp>
        <p:nvSpPr>
          <p:cNvPr id="14" name="Subtitle 2">
            <a:extLst>
              <a:ext uri="{FF2B5EF4-FFF2-40B4-BE49-F238E27FC236}">
                <a16:creationId xmlns:a16="http://schemas.microsoft.com/office/drawing/2014/main" id="{97049167-07EE-FE47-883E-ADB3376DC9AB}"/>
              </a:ext>
            </a:extLst>
          </p:cNvPr>
          <p:cNvSpPr txBox="1">
            <a:spLocks/>
          </p:cNvSpPr>
          <p:nvPr/>
        </p:nvSpPr>
        <p:spPr>
          <a:xfrm>
            <a:off x="-552627" y="1073279"/>
            <a:ext cx="6117819" cy="4670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b="1" kern="0" dirty="0">
                <a:solidFill>
                  <a:schemeClr val="accent6">
                    <a:lumMod val="50000"/>
                  </a:schemeClr>
                </a:solidFill>
                <a:latin typeface="+mn-lt"/>
              </a:rPr>
              <a:t>Strengthening Implementation</a:t>
            </a:r>
          </a:p>
          <a:p>
            <a:pPr marL="939800" indent="-457200">
              <a:buClr>
                <a:schemeClr val="accent6">
                  <a:lumMod val="50000"/>
                </a:schemeClr>
              </a:buClr>
            </a:pPr>
            <a:endParaRPr lang="en-US" b="1" kern="0" dirty="0">
              <a:solidFill>
                <a:schemeClr val="accent6">
                  <a:lumMod val="50000"/>
                </a:schemeClr>
              </a:solidFill>
              <a:latin typeface="+mn-lt"/>
            </a:endParaRPr>
          </a:p>
          <a:p>
            <a:pPr marL="1397000" lvl="1" indent="-457200">
              <a:spcBef>
                <a:spcPts val="0"/>
              </a:spcBef>
              <a:spcAft>
                <a:spcPts val="1200"/>
              </a:spcAft>
              <a:buClr>
                <a:schemeClr val="accent6">
                  <a:lumMod val="50000"/>
                </a:schemeClr>
              </a:buClr>
            </a:pPr>
            <a:r>
              <a:rPr lang="en-US" sz="2400" b="1" kern="0" dirty="0">
                <a:solidFill>
                  <a:schemeClr val="accent6">
                    <a:lumMod val="50000"/>
                  </a:schemeClr>
                </a:solidFill>
                <a:latin typeface="+mn-lt"/>
              </a:rPr>
              <a:t>Progress monitoring</a:t>
            </a:r>
          </a:p>
          <a:p>
            <a:pPr marL="1397000" lvl="1" indent="-457200">
              <a:spcBef>
                <a:spcPts val="0"/>
              </a:spcBef>
              <a:spcAft>
                <a:spcPts val="1200"/>
              </a:spcAft>
              <a:buClr>
                <a:schemeClr val="accent6">
                  <a:lumMod val="50000"/>
                </a:schemeClr>
              </a:buClr>
            </a:pPr>
            <a:r>
              <a:rPr lang="en-US" sz="2400" b="1" kern="0" dirty="0">
                <a:solidFill>
                  <a:schemeClr val="accent6">
                    <a:lumMod val="50000"/>
                  </a:schemeClr>
                </a:solidFill>
                <a:latin typeface="+mn-lt"/>
              </a:rPr>
              <a:t>Data sources and routines</a:t>
            </a:r>
          </a:p>
          <a:p>
            <a:pPr marL="1397000" lvl="1" indent="-457200">
              <a:spcBef>
                <a:spcPts val="0"/>
              </a:spcBef>
              <a:spcAft>
                <a:spcPts val="1200"/>
              </a:spcAft>
              <a:buClr>
                <a:schemeClr val="accent6">
                  <a:lumMod val="50000"/>
                </a:schemeClr>
              </a:buClr>
            </a:pPr>
            <a:r>
              <a:rPr lang="en-US" sz="2400" b="1" kern="0" dirty="0">
                <a:solidFill>
                  <a:schemeClr val="accent6">
                    <a:lumMod val="50000"/>
                  </a:schemeClr>
                </a:solidFill>
                <a:latin typeface="+mn-lt"/>
              </a:rPr>
              <a:t>Family engagement</a:t>
            </a:r>
          </a:p>
          <a:p>
            <a:pPr marL="939800" lvl="1" indent="0">
              <a:spcBef>
                <a:spcPts val="0"/>
              </a:spcBef>
              <a:buClr>
                <a:schemeClr val="accent6">
                  <a:lumMod val="50000"/>
                </a:schemeClr>
              </a:buClr>
              <a:buNone/>
            </a:pPr>
            <a:endParaRPr lang="en-US" sz="2400" b="1" kern="0" dirty="0">
              <a:solidFill>
                <a:schemeClr val="accent6">
                  <a:lumMod val="50000"/>
                </a:schemeClr>
              </a:solidFill>
              <a:latin typeface="+mn-lt"/>
            </a:endParaRPr>
          </a:p>
          <a:p>
            <a:pPr marL="939800" indent="-457200">
              <a:buClr>
                <a:schemeClr val="accent6">
                  <a:lumMod val="50000"/>
                </a:schemeClr>
              </a:buClr>
            </a:pPr>
            <a:r>
              <a:rPr lang="en-US" b="1" kern="0" dirty="0">
                <a:solidFill>
                  <a:schemeClr val="accent6">
                    <a:lumMod val="50000"/>
                  </a:schemeClr>
                </a:solidFill>
                <a:latin typeface="+mn-lt"/>
              </a:rPr>
              <a:t>Data-based Decision-making</a:t>
            </a:r>
          </a:p>
          <a:p>
            <a:pPr marL="1397000" lvl="1" indent="-457200">
              <a:spcBef>
                <a:spcPts val="0"/>
              </a:spcBef>
              <a:buClr>
                <a:schemeClr val="accent6">
                  <a:lumMod val="50000"/>
                </a:schemeClr>
              </a:buClr>
            </a:pPr>
            <a:r>
              <a:rPr lang="en-US" sz="2400" b="1" kern="0" dirty="0">
                <a:solidFill>
                  <a:schemeClr val="accent6">
                    <a:lumMod val="50000"/>
                  </a:schemeClr>
                </a:solidFill>
                <a:latin typeface="+mn-lt"/>
              </a:rPr>
              <a:t>Precise problems</a:t>
            </a:r>
          </a:p>
          <a:p>
            <a:pPr marL="1397000" lvl="1" indent="-457200">
              <a:spcBef>
                <a:spcPts val="0"/>
              </a:spcBef>
              <a:buClr>
                <a:schemeClr val="accent6">
                  <a:lumMod val="50000"/>
                </a:schemeClr>
              </a:buClr>
            </a:pPr>
            <a:r>
              <a:rPr lang="en-US" sz="2400" b="1" kern="0" dirty="0">
                <a:solidFill>
                  <a:schemeClr val="accent6">
                    <a:lumMod val="50000"/>
                  </a:schemeClr>
                </a:solidFill>
                <a:latin typeface="+mn-lt"/>
              </a:rPr>
              <a:t>Outcomes</a:t>
            </a:r>
          </a:p>
          <a:p>
            <a:pPr marL="1397000" lvl="1" indent="-457200">
              <a:spcBef>
                <a:spcPts val="0"/>
              </a:spcBef>
              <a:buClr>
                <a:schemeClr val="accent6">
                  <a:lumMod val="50000"/>
                </a:schemeClr>
              </a:buClr>
            </a:pPr>
            <a:endParaRPr lang="en-US" sz="2400" b="1" kern="0" dirty="0">
              <a:solidFill>
                <a:schemeClr val="accent6">
                  <a:lumMod val="50000"/>
                </a:schemeClr>
              </a:solidFill>
              <a:latin typeface="+mn-lt"/>
            </a:endParaRPr>
          </a:p>
          <a:p>
            <a:pPr marL="939800" indent="-457200">
              <a:buClr>
                <a:schemeClr val="accent6">
                  <a:lumMod val="50000"/>
                </a:schemeClr>
              </a:buClr>
            </a:pPr>
            <a:r>
              <a:rPr lang="en-US" b="1" kern="0" dirty="0">
                <a:solidFill>
                  <a:schemeClr val="accent6">
                    <a:lumMod val="50000"/>
                  </a:schemeClr>
                </a:solidFill>
                <a:latin typeface="+mn-lt"/>
              </a:rPr>
              <a:t>Classroom PBIS</a:t>
            </a:r>
          </a:p>
          <a:p>
            <a:pPr marL="1397000" lvl="1" indent="-457200">
              <a:spcBef>
                <a:spcPts val="0"/>
              </a:spcBef>
              <a:buClr>
                <a:schemeClr val="accent6">
                  <a:lumMod val="50000"/>
                </a:schemeClr>
              </a:buClr>
            </a:pPr>
            <a:r>
              <a:rPr lang="en-US" sz="2400" b="1" kern="0" dirty="0">
                <a:solidFill>
                  <a:schemeClr val="accent6">
                    <a:lumMod val="50000"/>
                  </a:schemeClr>
                </a:solidFill>
                <a:latin typeface="+mn-lt"/>
              </a:rPr>
              <a:t>Practices</a:t>
            </a:r>
          </a:p>
          <a:p>
            <a:pPr marL="939800" indent="-457200">
              <a:buClr>
                <a:schemeClr val="accent6">
                  <a:lumMod val="50000"/>
                </a:schemeClr>
              </a:buClr>
            </a:pPr>
            <a:endParaRPr lang="en-US" sz="2000" b="1" kern="0" dirty="0">
              <a:solidFill>
                <a:schemeClr val="accent6">
                  <a:lumMod val="50000"/>
                </a:schemeClr>
              </a:solidFill>
              <a:latin typeface="+mn-lt"/>
            </a:endParaRPr>
          </a:p>
          <a:p>
            <a:pPr marL="939800" indent="-457200">
              <a:buClr>
                <a:schemeClr val="accent6">
                  <a:lumMod val="50000"/>
                </a:schemeClr>
              </a:buClr>
            </a:pPr>
            <a:endParaRPr lang="en-US" sz="2000" b="1" kern="0" dirty="0">
              <a:solidFill>
                <a:schemeClr val="accent6">
                  <a:lumMod val="50000"/>
                </a:schemeClr>
              </a:solidFill>
              <a:latin typeface="+mn-lt"/>
            </a:endParaRPr>
          </a:p>
          <a:p>
            <a:pPr marL="939800" indent="-457200">
              <a:buClr>
                <a:schemeClr val="accent6">
                  <a:lumMod val="50000"/>
                </a:schemeClr>
              </a:buClr>
            </a:pPr>
            <a:endParaRPr lang="en-US" sz="2000" kern="0" dirty="0">
              <a:solidFill>
                <a:schemeClr val="accent6">
                  <a:lumMod val="50000"/>
                </a:schemeClr>
              </a:solidFill>
            </a:endParaRPr>
          </a:p>
        </p:txBody>
      </p:sp>
      <p:sp>
        <p:nvSpPr>
          <p:cNvPr id="20" name="Right Arrow 19">
            <a:extLst>
              <a:ext uri="{FF2B5EF4-FFF2-40B4-BE49-F238E27FC236}">
                <a16:creationId xmlns:a16="http://schemas.microsoft.com/office/drawing/2014/main" id="{7298683E-4414-C044-B16C-17FF52202704}"/>
              </a:ext>
            </a:extLst>
          </p:cNvPr>
          <p:cNvSpPr/>
          <p:nvPr/>
        </p:nvSpPr>
        <p:spPr>
          <a:xfrm>
            <a:off x="4183726" y="1846485"/>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0">
            <a:extLst>
              <a:ext uri="{FF2B5EF4-FFF2-40B4-BE49-F238E27FC236}">
                <a16:creationId xmlns:a16="http://schemas.microsoft.com/office/drawing/2014/main" id="{65F9036C-BA26-0043-BA60-EA8ADB2AAF4F}"/>
              </a:ext>
            </a:extLst>
          </p:cNvPr>
          <p:cNvSpPr/>
          <p:nvPr/>
        </p:nvSpPr>
        <p:spPr>
          <a:xfrm>
            <a:off x="4195421" y="4056488"/>
            <a:ext cx="685800" cy="529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ight Arrow 24">
            <a:extLst>
              <a:ext uri="{FF2B5EF4-FFF2-40B4-BE49-F238E27FC236}">
                <a16:creationId xmlns:a16="http://schemas.microsoft.com/office/drawing/2014/main" id="{062ECE8F-F1A7-F041-9715-244B49498494}"/>
              </a:ext>
            </a:extLst>
          </p:cNvPr>
          <p:cNvSpPr/>
          <p:nvPr/>
        </p:nvSpPr>
        <p:spPr>
          <a:xfrm>
            <a:off x="4304714" y="2386591"/>
            <a:ext cx="563646"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812D77DD-F752-714E-A8D7-E4CA1E1B2B66}"/>
              </a:ext>
            </a:extLst>
          </p:cNvPr>
          <p:cNvSpPr/>
          <p:nvPr/>
        </p:nvSpPr>
        <p:spPr>
          <a:xfrm>
            <a:off x="4999537" y="1508332"/>
            <a:ext cx="4740742"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TFI Self-Assessment to check on implementation</a:t>
            </a:r>
          </a:p>
        </p:txBody>
      </p:sp>
      <p:sp>
        <p:nvSpPr>
          <p:cNvPr id="18" name="Right Arrow 17">
            <a:extLst>
              <a:ext uri="{FF2B5EF4-FFF2-40B4-BE49-F238E27FC236}">
                <a16:creationId xmlns:a16="http://schemas.microsoft.com/office/drawing/2014/main" id="{0B00DAE2-3EC4-3248-AEC0-66784155FFA3}"/>
              </a:ext>
            </a:extLst>
          </p:cNvPr>
          <p:cNvSpPr/>
          <p:nvPr/>
        </p:nvSpPr>
        <p:spPr>
          <a:xfrm>
            <a:off x="4181920" y="5404970"/>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4BED450C-BD65-054A-B803-BC0A1088B995}"/>
              </a:ext>
            </a:extLst>
          </p:cNvPr>
          <p:cNvSpPr/>
          <p:nvPr/>
        </p:nvSpPr>
        <p:spPr>
          <a:xfrm>
            <a:off x="4958874" y="3799771"/>
            <a:ext cx="4748347" cy="103234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Identify 1-2 precise problems, outcomes, solutions and implementation plans</a:t>
            </a:r>
          </a:p>
        </p:txBody>
      </p:sp>
      <p:sp>
        <p:nvSpPr>
          <p:cNvPr id="29" name="Rounded Rectangle 28">
            <a:extLst>
              <a:ext uri="{FF2B5EF4-FFF2-40B4-BE49-F238E27FC236}">
                <a16:creationId xmlns:a16="http://schemas.microsoft.com/office/drawing/2014/main" id="{6A3B15A8-0E73-9848-B2CB-58E9D459F901}"/>
              </a:ext>
            </a:extLst>
          </p:cNvPr>
          <p:cNvSpPr/>
          <p:nvPr/>
        </p:nvSpPr>
        <p:spPr>
          <a:xfrm>
            <a:off x="4934367" y="4942710"/>
            <a:ext cx="4769508" cy="113426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Plan explicit training for classroom educators</a:t>
            </a:r>
          </a:p>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Gather fidelity data on classroom expectations</a:t>
            </a:r>
          </a:p>
        </p:txBody>
      </p:sp>
      <p:sp>
        <p:nvSpPr>
          <p:cNvPr id="3" name="Rounded Rectangle 2">
            <a:extLst>
              <a:ext uri="{FF2B5EF4-FFF2-40B4-BE49-F238E27FC236}">
                <a16:creationId xmlns:a16="http://schemas.microsoft.com/office/drawing/2014/main" id="{06F034B5-0A14-794F-D44B-44F5616F8B05}"/>
              </a:ext>
            </a:extLst>
          </p:cNvPr>
          <p:cNvSpPr/>
          <p:nvPr/>
        </p:nvSpPr>
        <p:spPr>
          <a:xfrm>
            <a:off x="4999537" y="2239411"/>
            <a:ext cx="5096855"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Incorporate data routines into team meetings</a:t>
            </a:r>
          </a:p>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Plan for School Climate Surveys</a:t>
            </a:r>
          </a:p>
        </p:txBody>
      </p:sp>
      <p:sp>
        <p:nvSpPr>
          <p:cNvPr id="4" name="Rounded Rectangle 3">
            <a:extLst>
              <a:ext uri="{FF2B5EF4-FFF2-40B4-BE49-F238E27FC236}">
                <a16:creationId xmlns:a16="http://schemas.microsoft.com/office/drawing/2014/main" id="{96F55D37-7D72-2572-C4CE-9D35180CB278}"/>
              </a:ext>
            </a:extLst>
          </p:cNvPr>
          <p:cNvSpPr/>
          <p:nvPr/>
        </p:nvSpPr>
        <p:spPr>
          <a:xfrm>
            <a:off x="5013747" y="2945527"/>
            <a:ext cx="4739311"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Complete Family-School Practices survey </a:t>
            </a:r>
          </a:p>
          <a:p>
            <a:pPr marL="342900" indent="-342900" defTabSz="1066800" fontAlgn="base">
              <a:spcBef>
                <a:spcPct val="0"/>
              </a:spcBef>
              <a:buClr>
                <a:schemeClr val="accent4">
                  <a:lumMod val="50000"/>
                </a:schemeClr>
              </a:buClr>
              <a:buFont typeface="Arial" panose="020B0604020202020204" pitchFamily="34" charset="0"/>
              <a:buChar char="•"/>
              <a:defRPr/>
            </a:pPr>
            <a:r>
              <a:rPr lang="en-US" dirty="0">
                <a:solidFill>
                  <a:srgbClr val="0D0F41"/>
                </a:solidFill>
                <a:latin typeface="Calibri" panose="020F0502020204030204" pitchFamily="34" charset="0"/>
                <a:cs typeface="Calibri" panose="020F0502020204030204" pitchFamily="34" charset="0"/>
              </a:rPr>
              <a:t>Identify action steps</a:t>
            </a:r>
          </a:p>
        </p:txBody>
      </p:sp>
      <p:sp>
        <p:nvSpPr>
          <p:cNvPr id="7" name="Right Arrow 6">
            <a:extLst>
              <a:ext uri="{FF2B5EF4-FFF2-40B4-BE49-F238E27FC236}">
                <a16:creationId xmlns:a16="http://schemas.microsoft.com/office/drawing/2014/main" id="{33CB8446-B372-8615-B3F7-D381CB9388D5}"/>
              </a:ext>
            </a:extLst>
          </p:cNvPr>
          <p:cNvSpPr/>
          <p:nvPr/>
        </p:nvSpPr>
        <p:spPr>
          <a:xfrm>
            <a:off x="4182560" y="2940123"/>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16DA17-1493-AD4F-8977-202BD7B120F3}"/>
              </a:ext>
            </a:extLst>
          </p:cNvPr>
          <p:cNvSpPr/>
          <p:nvPr/>
        </p:nvSpPr>
        <p:spPr>
          <a:xfrm>
            <a:off x="9611484" y="675496"/>
            <a:ext cx="2568601" cy="61320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seven, teams should understand how to:</a:t>
            </a: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strengthen implementation through progress monitoring, action planning, data, and family engagement</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develop precise problem and outcome statements</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support classroom educators with positive, proactive practices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1229974" y="6021371"/>
            <a:ext cx="801431" cy="751785"/>
          </a:xfrm>
          <a:prstGeom prst="ellipse">
            <a:avLst/>
          </a:prstGeom>
          <a:ln w="19050">
            <a:solidFill>
              <a:schemeClr val="accent2">
                <a:lumMod val="50000"/>
              </a:schemeClr>
            </a:solidFill>
          </a:ln>
        </p:spPr>
      </p:pic>
      <p:sp>
        <p:nvSpPr>
          <p:cNvPr id="9" name="TextBox 8">
            <a:extLst>
              <a:ext uri="{FF2B5EF4-FFF2-40B4-BE49-F238E27FC236}">
                <a16:creationId xmlns:a16="http://schemas.microsoft.com/office/drawing/2014/main" id="{2A9E34E9-29CF-50F9-FB20-B7993C6803EA}"/>
              </a:ext>
            </a:extLst>
          </p:cNvPr>
          <p:cNvSpPr txBox="1"/>
          <p:nvPr/>
        </p:nvSpPr>
        <p:spPr>
          <a:xfrm>
            <a:off x="61150" y="6119111"/>
            <a:ext cx="987677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b="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9029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798F8-D013-4286-8172-2A5E8C7DC656}"/>
              </a:ext>
            </a:extLst>
          </p:cNvPr>
          <p:cNvSpPr>
            <a:spLocks noGrp="1"/>
          </p:cNvSpPr>
          <p:nvPr>
            <p:ph type="title"/>
          </p:nvPr>
        </p:nvSpPr>
        <p:spPr>
          <a:xfrm>
            <a:off x="152400" y="219074"/>
            <a:ext cx="5279600" cy="845600"/>
          </a:xfrm>
        </p:spPr>
        <p:txBody>
          <a:bodyPr/>
          <a:lstStyle/>
          <a:p>
            <a:pPr algn="l"/>
            <a:r>
              <a:rPr lang="en-US" b="1" dirty="0">
                <a:solidFill>
                  <a:schemeClr val="accent6">
                    <a:lumMod val="50000"/>
                  </a:schemeClr>
                </a:solidFill>
              </a:rPr>
              <a:t>PBIS is...</a:t>
            </a:r>
          </a:p>
        </p:txBody>
      </p:sp>
      <p:graphicFrame>
        <p:nvGraphicFramePr>
          <p:cNvPr id="6" name="Content Placeholder 5"/>
          <p:cNvGraphicFramePr>
            <a:graphicFrameLocks noGrp="1"/>
          </p:cNvGraphicFramePr>
          <p:nvPr>
            <p:ph idx="4294967295"/>
          </p:nvPr>
        </p:nvGraphicFramePr>
        <p:xfrm>
          <a:off x="1600200" y="1395413"/>
          <a:ext cx="9378950" cy="5224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66E4F698-E83C-707A-2DD7-BD323290EFF6}"/>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500277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a:solidFill>
                  <a:schemeClr val="accent6">
                    <a:lumMod val="50000"/>
                  </a:schemeClr>
                </a:solidFill>
                <a:latin typeface="Poppins SemiBold" panose="020B0604020202020204" charset="0"/>
                <a:cs typeface="Poppins SemiBold" panose="020B0604020202020204" charset="0"/>
              </a:rPr>
            </a:br>
            <a:r>
              <a:rPr lang="en-US" sz="3733">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8" name="TextBox 7">
            <a:extLst>
              <a:ext uri="{FF2B5EF4-FFF2-40B4-BE49-F238E27FC236}">
                <a16:creationId xmlns:a16="http://schemas.microsoft.com/office/drawing/2014/main" id="{6FD5A420-4544-46D5-AE59-28FEA5AF6C3A}"/>
              </a:ext>
            </a:extLst>
          </p:cNvPr>
          <p:cNvSpPr txBox="1"/>
          <p:nvPr/>
        </p:nvSpPr>
        <p:spPr>
          <a:xfrm>
            <a:off x="2138407" y="2483847"/>
            <a:ext cx="1767845" cy="843945"/>
          </a:xfrm>
          <a:prstGeom prst="ellipse">
            <a:avLst/>
          </a:prstGeom>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Equity</a:t>
            </a:r>
          </a:p>
        </p:txBody>
      </p:sp>
      <p:sp>
        <p:nvSpPr>
          <p:cNvPr id="10" name="Arrow: Pentagon 9">
            <a:extLst>
              <a:ext uri="{FF2B5EF4-FFF2-40B4-BE49-F238E27FC236}">
                <a16:creationId xmlns:a16="http://schemas.microsoft.com/office/drawing/2014/main" id="{3305CB0A-B0A7-4AB1-96B8-546C1CEC35FC}"/>
              </a:ext>
            </a:extLst>
          </p:cNvPr>
          <p:cNvSpPr/>
          <p:nvPr/>
        </p:nvSpPr>
        <p:spPr>
          <a:xfrm flipH="1">
            <a:off x="4052510" y="1580389"/>
            <a:ext cx="8139489" cy="2528236"/>
          </a:xfrm>
          <a:prstGeom prst="homePlat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Prioritize equity. MTSS is for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all</a:t>
            </a:r>
            <a:r>
              <a:rPr kumimoji="0" lang="en-US" sz="2800" b="0"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students, families, and educators. Use the MTSS framework to differentiate supports for students and monitor to ensure equitable outcomes are observed.</a:t>
            </a:r>
          </a:p>
        </p:txBody>
      </p:sp>
      <p:pic>
        <p:nvPicPr>
          <p:cNvPr id="2" name="Picture 1">
            <a:extLst>
              <a:ext uri="{FF2B5EF4-FFF2-40B4-BE49-F238E27FC236}">
                <a16:creationId xmlns:a16="http://schemas.microsoft.com/office/drawing/2014/main" id="{E9B4F628-E188-4175-FF97-D6ADA885DA1C}"/>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132952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138407" y="2483847"/>
            <a:ext cx="1767845" cy="699591"/>
          </a:xfrm>
          <a:prstGeom prst="ellipse">
            <a:avLst/>
          </a:prstGeom>
          <a:solidFill>
            <a:schemeClr val="bg1">
              <a:alpha val="70000"/>
            </a:schemeClr>
          </a:solidFill>
          <a:ln w="25400">
            <a:solidFill>
              <a:schemeClr val="bg1">
                <a:alpha val="99000"/>
              </a:schemeClr>
            </a:solid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Equity</a:t>
            </a:r>
          </a:p>
        </p:txBody>
      </p:sp>
      <p:sp>
        <p:nvSpPr>
          <p:cNvPr id="7" name="Arrow: Pentagon 6">
            <a:extLst>
              <a:ext uri="{FF2B5EF4-FFF2-40B4-BE49-F238E27FC236}">
                <a16:creationId xmlns:a16="http://schemas.microsoft.com/office/drawing/2014/main" id="{05B7FD0A-42F6-48C7-AD80-D674E73CD3E6}"/>
              </a:ext>
            </a:extLst>
          </p:cNvPr>
          <p:cNvSpPr/>
          <p:nvPr/>
        </p:nvSpPr>
        <p:spPr>
          <a:xfrm flipH="1">
            <a:off x="4258890" y="4182281"/>
            <a:ext cx="7933109" cy="2528236"/>
          </a:xfrm>
          <a:prstGeom prst="homePlat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Make student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growth</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and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benefit</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central to all decisions. Student outcomes that reflect equitable learning opportunities must be the ultimate criteria for all decisions.</a:t>
            </a:r>
          </a:p>
        </p:txBody>
      </p:sp>
      <p:pic>
        <p:nvPicPr>
          <p:cNvPr id="2" name="Picture 1">
            <a:extLst>
              <a:ext uri="{FF2B5EF4-FFF2-40B4-BE49-F238E27FC236}">
                <a16:creationId xmlns:a16="http://schemas.microsoft.com/office/drawing/2014/main" id="{2527B8F0-D2F3-44D8-59DE-F06FC978756A}"/>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248409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accent6">
                    <a:lumMod val="50000"/>
                  </a:schemeClr>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Based on data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Locally important and meaningful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Applicable to </a:t>
            </a:r>
            <a:r>
              <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rPr>
              <a:t>all</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 (culturally equitable)</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Students’ social competence and academic achievement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Staff implementation of critical skills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Observable and measurable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Written as a goal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3"/>
          <a:srcRect l="9398" t="21261" r="17871" b="11318"/>
          <a:stretch/>
        </p:blipFill>
        <p:spPr>
          <a:xfrm>
            <a:off x="11173953" y="5925444"/>
            <a:ext cx="922448" cy="855079"/>
          </a:xfrm>
          <a:prstGeom prst="ellipse">
            <a:avLst/>
          </a:prstGeom>
          <a:ln w="19050">
            <a:solidFill>
              <a:schemeClr val="accent2">
                <a:lumMod val="50000"/>
              </a:schemeClr>
            </a:solidFill>
          </a:ln>
        </p:spPr>
      </p:pic>
      <p:sp>
        <p:nvSpPr>
          <p:cNvPr id="14" name="Rounded Rectangular Callout 13">
            <a:extLst>
              <a:ext uri="{FF2B5EF4-FFF2-40B4-BE49-F238E27FC236}">
                <a16:creationId xmlns:a16="http://schemas.microsoft.com/office/drawing/2014/main" id="{A48DB80F-30A5-EB4A-9545-4E1B13258AD4}"/>
              </a:ext>
            </a:extLst>
          </p:cNvPr>
          <p:cNvSpPr/>
          <p:nvPr/>
        </p:nvSpPr>
        <p:spPr>
          <a:xfrm>
            <a:off x="205236" y="1208096"/>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As a result of implementing PBIS during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20XX-20XY school year, </a:t>
            </a:r>
            <a:r>
              <a:rPr kumimoji="0" lang="en-US" sz="2800" b="1" i="0" u="sng" strike="noStrike" kern="1200" cap="none" spc="0" normalizeH="0" baseline="0" noProof="0" dirty="0">
                <a:ln>
                  <a:noFill/>
                </a:ln>
                <a:solidFill>
                  <a:srgbClr val="0D0F41"/>
                </a:solidFill>
                <a:effectLst/>
                <a:uLnTx/>
                <a:uFillTx/>
                <a:latin typeface="Calibri" panose="020F0502020204030204"/>
                <a:ea typeface="+mn-ea"/>
                <a:cs typeface="+mn-cs"/>
              </a:rPr>
              <a:t>student reports of school climate will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4"/>
          <a:srcRect l="6733" t="15855" r="11160"/>
          <a:stretch/>
        </p:blipFill>
        <p:spPr>
          <a:xfrm>
            <a:off x="4489422" y="4174140"/>
            <a:ext cx="1109563" cy="1089388"/>
          </a:xfrm>
          <a:prstGeom prst="ellipse">
            <a:avLst/>
          </a:prstGeom>
          <a:ln w="19050">
            <a:solidFill>
              <a:schemeClr val="accent2">
                <a:lumMod val="50000"/>
              </a:schemeClr>
            </a:solidFill>
          </a:ln>
        </p:spPr>
      </p:pic>
      <p:sp>
        <p:nvSpPr>
          <p:cNvPr id="2" name="Rounded Rectangular Callout 1">
            <a:extLst>
              <a:ext uri="{FF2B5EF4-FFF2-40B4-BE49-F238E27FC236}">
                <a16:creationId xmlns:a16="http://schemas.microsoft.com/office/drawing/2014/main" id="{F11ECA19-E2DC-4B53-4AEF-24AC1E4BDAA2}"/>
              </a:ext>
            </a:extLst>
          </p:cNvPr>
          <p:cNvSpPr/>
          <p:nvPr/>
        </p:nvSpPr>
        <p:spPr>
          <a:xfrm>
            <a:off x="5598985" y="782227"/>
            <a:ext cx="6602716" cy="5570756"/>
          </a:xfrm>
          <a:prstGeom prst="wedgeRoundRectCallout">
            <a:avLst>
              <a:gd name="adj1" fmla="val -49733"/>
              <a:gd name="adj2" fmla="val 56865"/>
              <a:gd name="adj3" fmla="val 16667"/>
            </a:avLst>
          </a:prstGeom>
          <a:ln w="152400">
            <a:solidFill>
              <a:schemeClr val="accent2">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Clr>
                <a:schemeClr val="accent5"/>
              </a:buClr>
            </a:pPr>
            <a:r>
              <a:rPr lang="en-US" sz="3200" dirty="0">
                <a:solidFill>
                  <a:srgbClr val="000000"/>
                </a:solidFill>
                <a:cs typeface="Calibri" panose="020F0502020204030204" pitchFamily="34" charset="0"/>
              </a:rPr>
              <a:t>What</a:t>
            </a:r>
            <a:r>
              <a:rPr lang="en-US" sz="3200" dirty="0">
                <a:solidFill>
                  <a:srgbClr val="000000"/>
                </a:solidFill>
                <a:latin typeface="+mn-lt"/>
                <a:cs typeface="Calibri" panose="020F0502020204030204" pitchFamily="34" charset="0"/>
              </a:rPr>
              <a:t> outcome does your team want to achieve?</a:t>
            </a:r>
          </a:p>
          <a:p>
            <a:pPr marL="0" indent="0">
              <a:buClr>
                <a:schemeClr val="accent5"/>
              </a:buClr>
              <a:buNone/>
            </a:pPr>
            <a:endParaRPr lang="en-US" sz="1200" dirty="0">
              <a:solidFill>
                <a:srgbClr val="000000"/>
              </a:solidFill>
              <a:latin typeface="+mn-lt"/>
              <a:cs typeface="Calibri" panose="020F0502020204030204" pitchFamily="34" charset="0"/>
            </a:endParaRPr>
          </a:p>
          <a:p>
            <a:pPr marL="342900" indent="-342900">
              <a:buClr>
                <a:schemeClr val="accent5"/>
              </a:buClr>
              <a:buFont typeface="Arial" panose="020B0604020202020204" pitchFamily="34" charset="0"/>
              <a:buChar char="•"/>
            </a:pPr>
            <a:r>
              <a:rPr lang="en-US" sz="2800" dirty="0">
                <a:solidFill>
                  <a:srgbClr val="000000"/>
                </a:solidFill>
                <a:latin typeface="+mn-lt"/>
                <a:cs typeface="Calibri" panose="020F0502020204030204" pitchFamily="34" charset="0"/>
              </a:rPr>
              <a:t>what practices are being implemented for it?</a:t>
            </a:r>
          </a:p>
          <a:p>
            <a:pPr marL="342900" indent="-342900">
              <a:buClr>
                <a:schemeClr val="accent5"/>
              </a:buClr>
              <a:buFont typeface="Arial" panose="020B0604020202020204" pitchFamily="34" charset="0"/>
              <a:buChar char="•"/>
            </a:pPr>
            <a:r>
              <a:rPr lang="en-US" sz="2800" dirty="0">
                <a:solidFill>
                  <a:srgbClr val="000000"/>
                </a:solidFill>
                <a:latin typeface="+mn-lt"/>
                <a:cs typeface="Calibri" panose="020F0502020204030204" pitchFamily="34" charset="0"/>
              </a:rPr>
              <a:t>what systems are in place to support staff with implementation?</a:t>
            </a:r>
          </a:p>
          <a:p>
            <a:pPr marL="342900" indent="-342900">
              <a:buClr>
                <a:schemeClr val="accent5"/>
              </a:buClr>
              <a:buFont typeface="Arial" panose="020B0604020202020204" pitchFamily="34" charset="0"/>
              <a:buChar char="•"/>
            </a:pPr>
            <a:r>
              <a:rPr lang="en-US" sz="2800" dirty="0">
                <a:solidFill>
                  <a:srgbClr val="000000"/>
                </a:solidFill>
                <a:latin typeface="+mn-lt"/>
                <a:cs typeface="Calibri" panose="020F0502020204030204" pitchFamily="34" charset="0"/>
              </a:rPr>
              <a:t>what data is being used to monitor?</a:t>
            </a:r>
          </a:p>
          <a:p>
            <a:pPr marL="342900" indent="-342900">
              <a:buClr>
                <a:schemeClr val="accent5"/>
              </a:buClr>
              <a:buFont typeface="Arial" panose="020B0604020202020204" pitchFamily="34" charset="0"/>
              <a:buChar char="•"/>
            </a:pPr>
            <a:r>
              <a:rPr lang="en-US" sz="2800" dirty="0">
                <a:solidFill>
                  <a:srgbClr val="000000"/>
                </a:solidFill>
                <a:latin typeface="+mn-lt"/>
                <a:cs typeface="Calibri" panose="020F0502020204030204" pitchFamily="34" charset="0"/>
              </a:rPr>
              <a:t>how are you centering equity in your action planning?</a:t>
            </a:r>
          </a:p>
        </p:txBody>
      </p:sp>
    </p:spTree>
    <p:extLst>
      <p:ext uri="{BB962C8B-B14F-4D97-AF65-F5344CB8AC3E}">
        <p14:creationId xmlns:p14="http://schemas.microsoft.com/office/powerpoint/2010/main" val="29298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7" name="Arrow: Pentagon 11">
            <a:extLst>
              <a:ext uri="{FF2B5EF4-FFF2-40B4-BE49-F238E27FC236}">
                <a16:creationId xmlns:a16="http://schemas.microsoft.com/office/drawing/2014/main" id="{0509506F-05EA-B24C-96EC-FA006127423A}"/>
              </a:ext>
            </a:extLst>
          </p:cNvPr>
          <p:cNvSpPr/>
          <p:nvPr/>
        </p:nvSpPr>
        <p:spPr>
          <a:xfrm flipH="1">
            <a:off x="3169144" y="2022357"/>
            <a:ext cx="9022856" cy="3355959"/>
          </a:xfrm>
          <a:prstGeom prst="homePlate">
            <a:avLst/>
          </a:prstGeom>
          <a:ln>
            <a:solidFill>
              <a:srgbClr val="46782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data</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inform decisions about which students, families, and educators need which supports, as well as whether supports should be continued, adjusted, or faded. Data should be used to ensure that all recipients experience benefit and that supports are implemented with fidelity.</a:t>
            </a:r>
          </a:p>
        </p:txBody>
      </p:sp>
      <p:sp>
        <p:nvSpPr>
          <p:cNvPr id="9" name="TextBox 8">
            <a:extLst>
              <a:ext uri="{FF2B5EF4-FFF2-40B4-BE49-F238E27FC236}">
                <a16:creationId xmlns:a16="http://schemas.microsoft.com/office/drawing/2014/main" id="{DB36379E-035B-2643-9125-F8CE77A5A377}"/>
              </a:ext>
            </a:extLst>
          </p:cNvPr>
          <p:cNvSpPr txBox="1"/>
          <p:nvPr/>
        </p:nvSpPr>
        <p:spPr>
          <a:xfrm>
            <a:off x="2151242" y="2453459"/>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Equity</a:t>
            </a:r>
          </a:p>
        </p:txBody>
      </p:sp>
      <p:pic>
        <p:nvPicPr>
          <p:cNvPr id="2" name="Picture 1">
            <a:extLst>
              <a:ext uri="{FF2B5EF4-FFF2-40B4-BE49-F238E27FC236}">
                <a16:creationId xmlns:a16="http://schemas.microsoft.com/office/drawing/2014/main" id="{0C63E426-13BC-7DFD-CE25-8AC9B2A2821D}"/>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7609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82366" y="1332131"/>
          <a:ext cx="11103156" cy="5387349"/>
        </p:xfrm>
        <a:graphic>
          <a:graphicData uri="http://schemas.openxmlformats.org/drawingml/2006/table">
            <a:tbl>
              <a:tblPr/>
              <a:tblGrid>
                <a:gridCol w="2389513">
                  <a:extLst>
                    <a:ext uri="{9D8B030D-6E8A-4147-A177-3AD203B41FA5}">
                      <a16:colId xmlns:a16="http://schemas.microsoft.com/office/drawing/2014/main" val="20000"/>
                    </a:ext>
                  </a:extLst>
                </a:gridCol>
                <a:gridCol w="1055505">
                  <a:extLst>
                    <a:ext uri="{9D8B030D-6E8A-4147-A177-3AD203B41FA5}">
                      <a16:colId xmlns:a16="http://schemas.microsoft.com/office/drawing/2014/main" val="20001"/>
                    </a:ext>
                  </a:extLst>
                </a:gridCol>
                <a:gridCol w="1376813">
                  <a:extLst>
                    <a:ext uri="{9D8B030D-6E8A-4147-A177-3AD203B41FA5}">
                      <a16:colId xmlns:a16="http://schemas.microsoft.com/office/drawing/2014/main" val="20002"/>
                    </a:ext>
                  </a:extLst>
                </a:gridCol>
                <a:gridCol w="1072139">
                  <a:extLst>
                    <a:ext uri="{9D8B030D-6E8A-4147-A177-3AD203B41FA5}">
                      <a16:colId xmlns:a16="http://schemas.microsoft.com/office/drawing/2014/main" val="20003"/>
                    </a:ext>
                  </a:extLst>
                </a:gridCol>
                <a:gridCol w="1072139">
                  <a:extLst>
                    <a:ext uri="{9D8B030D-6E8A-4147-A177-3AD203B41FA5}">
                      <a16:colId xmlns:a16="http://schemas.microsoft.com/office/drawing/2014/main" val="20004"/>
                    </a:ext>
                  </a:extLst>
                </a:gridCol>
                <a:gridCol w="1056599">
                  <a:extLst>
                    <a:ext uri="{9D8B030D-6E8A-4147-A177-3AD203B41FA5}">
                      <a16:colId xmlns:a16="http://schemas.microsoft.com/office/drawing/2014/main" val="20005"/>
                    </a:ext>
                  </a:extLst>
                </a:gridCol>
                <a:gridCol w="1012751">
                  <a:extLst>
                    <a:ext uri="{9D8B030D-6E8A-4147-A177-3AD203B41FA5}">
                      <a16:colId xmlns:a16="http://schemas.microsoft.com/office/drawing/2014/main" val="828636721"/>
                    </a:ext>
                  </a:extLst>
                </a:gridCol>
                <a:gridCol w="995558">
                  <a:extLst>
                    <a:ext uri="{9D8B030D-6E8A-4147-A177-3AD203B41FA5}">
                      <a16:colId xmlns:a16="http://schemas.microsoft.com/office/drawing/2014/main" val="1739696819"/>
                    </a:ext>
                  </a:extLst>
                </a:gridCol>
                <a:gridCol w="1072139">
                  <a:extLst>
                    <a:ext uri="{9D8B030D-6E8A-4147-A177-3AD203B41FA5}">
                      <a16:colId xmlns:a16="http://schemas.microsoft.com/office/drawing/2014/main" val="3314153587"/>
                    </a:ext>
                  </a:extLst>
                </a:gridCol>
              </a:tblGrid>
              <a:tr h="668424">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Measure</a:t>
                      </a:r>
                      <a:endParaRPr kumimoji="0" lang="en-US" sz="2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Year 1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Training</a:t>
                      </a:r>
                      <a:endParaRPr kumimoji="0" lang="en-US" sz="24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Year 2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Training</a:t>
                      </a:r>
                      <a:endParaRPr kumimoji="0" lang="en-US" sz="24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mn-lt"/>
                          <a:ea typeface="Calibri" charset="0"/>
                          <a:cs typeface="Times New Roman" pitchFamily="-83" charset="0"/>
                        </a:rPr>
                        <a:t>Year 3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mn-lt"/>
                          <a:ea typeface="Calibri" charset="0"/>
                          <a:cs typeface="Times New Roman" pitchFamily="-83" charset="0"/>
                        </a:rPr>
                        <a:t>Training</a:t>
                      </a: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2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2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13291">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ＭＳ Ｐゴシック" pitchFamily="-108" charset="-128"/>
                          <a:cs typeface="ＭＳ Ｐゴシック" pitchFamily="-108" charset="-128"/>
                        </a:rPr>
                        <a:t>Winter</a:t>
                      </a:r>
                      <a:endParaRPr kumimoji="0" lang="en-US" sz="2000" b="1" i="1"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ＭＳ Ｐゴシック" pitchFamily="-108" charset="-128"/>
                          <a:cs typeface="ＭＳ Ｐゴシック" pitchFamily="-108" charset="-128"/>
                        </a:rPr>
                        <a:t>Spring</a:t>
                      </a:r>
                      <a:endParaRPr kumimoji="0" lang="en-US" sz="2000" b="1" i="1"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ＭＳ Ｐゴシック" pitchFamily="-108" charset="-128"/>
                          <a:cs typeface="ＭＳ Ｐゴシック" pitchFamily="-108" charset="-128"/>
                        </a:rPr>
                        <a:t>Fall</a:t>
                      </a:r>
                      <a:endParaRPr kumimoji="0" lang="en-US" sz="2000" b="1" i="1"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ＭＳ Ｐゴシック" pitchFamily="-108" charset="-128"/>
                          <a:cs typeface="ＭＳ Ｐゴシック" pitchFamily="-108" charset="-128"/>
                        </a:rPr>
                        <a:t>Winter</a:t>
                      </a:r>
                      <a:endParaRPr kumimoji="0" lang="en-US" sz="2000" b="1" i="1"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ＭＳ Ｐゴシック" pitchFamily="-108" charset="-128"/>
                          <a:cs typeface="ＭＳ Ｐゴシック" pitchFamily="-108" charset="-128"/>
                        </a:rPr>
                        <a:t>Spring</a:t>
                      </a:r>
                      <a:endParaRPr kumimoji="0" lang="en-US" sz="2000" b="1" i="1"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Calibri" charset="0"/>
                          <a:cs typeface="Times New Roman" pitchFamily="-83" charset="0"/>
                        </a:rPr>
                        <a:t>Fall</a:t>
                      </a:r>
                    </a:p>
                  </a:txBody>
                  <a:tcPr marL="53042" marR="53042" marT="0" marB="0" anchor="b"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Calibri" charset="0"/>
                          <a:cs typeface="Times New Roman" pitchFamily="-83" charset="0"/>
                        </a:rPr>
                        <a:t>Winter</a:t>
                      </a: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ea typeface="Calibri" charset="0"/>
                          <a:cs typeface="Times New Roman" pitchFamily="-83" charset="0"/>
                        </a:rPr>
                        <a:t>Spring</a:t>
                      </a: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15824">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Tiered Fidelity Inventory (TFI) </a:t>
                      </a:r>
                      <a:endParaRPr kumimoji="0" lang="en-US" sz="20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mn-lt"/>
                          <a:ea typeface="ＭＳ Ｐゴシック" pitchFamily="-108" charset="-128"/>
                          <a:cs typeface="ＭＳ Ｐゴシック" pitchFamily="-108" charset="-128"/>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mn-lt"/>
                          <a:ea typeface="ＭＳ Ｐゴシック" pitchFamily="-108" charset="-128"/>
                          <a:cs typeface="ＭＳ Ｐゴシック" pitchFamily="-108" charset="-128"/>
                        </a:rPr>
                        <a:t> </a:t>
                      </a:r>
                      <a:endParaRPr kumimoji="0" lang="en-US" sz="1800" b="1" i="0" u="none" strike="noStrike" cap="none" normalizeH="0" baseline="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 </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Calibri" charset="0"/>
                          <a:cs typeface="Times New Roman" pitchFamily="-83" charset="0"/>
                        </a:rPr>
                        <a:t>X</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Calibri" charset="0"/>
                          <a:cs typeface="Times New Roman" pitchFamily="-83" charset="0"/>
                        </a:rPr>
                        <a:t>X</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57410">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School Climate Surveys</a:t>
                      </a:r>
                      <a:endParaRPr kumimoji="0" lang="en-US" sz="20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 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 </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ＭＳ Ｐゴシック" pitchFamily="-108" charset="-128"/>
                          <a:cs typeface="ＭＳ Ｐゴシック" pitchFamily="-108" charset="-128"/>
                        </a:rPr>
                        <a:t> X</a:t>
                      </a: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Calibri" charset="0"/>
                          <a:cs typeface="Times New Roman" pitchFamily="-83" charset="0"/>
                        </a:rPr>
                        <a:t>X</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mn-lt"/>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ea typeface="Calibri" charset="0"/>
                          <a:cs typeface="Times New Roman" pitchFamily="-83" charset="0"/>
                        </a:rPr>
                        <a:t>X</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2149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Schoolwide Behavior Data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(e.g. SWIS)</a:t>
                      </a: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charset="0"/>
                          <a:ea typeface="Calibri" charset="0"/>
                          <a:cs typeface="Times New Roman" pitchFamily="-83" charset="0"/>
                        </a:rPr>
                        <a:t>Weekly</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charset="0"/>
                          <a:ea typeface="Calibri" charset="0"/>
                          <a:cs typeface="Times New Roman" pitchFamily="-83"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charset="0"/>
                          <a:ea typeface="Calibri" charset="0"/>
                          <a:cs typeface="Times New Roman" pitchFamily="-83"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180429">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Additional Student Outcome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(e.g. Attendance)</a:t>
                      </a:r>
                    </a:p>
                  </a:txBody>
                  <a:tcPr marL="53042" marR="53042" marT="0" marB="0"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1800" b="1"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charset="0"/>
                          <a:ea typeface="Calibri" charset="0"/>
                          <a:cs typeface="Times New Roman" pitchFamily="-83" charset="0"/>
                        </a:rPr>
                        <a:t>Weekly</a:t>
                      </a:r>
                    </a:p>
                  </a:txBody>
                  <a:tcPr marL="53042" marR="53042" marT="0" marB="0" anchor="ctr"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charset="0"/>
                          <a:ea typeface="Calibri" charset="0"/>
                          <a:cs typeface="Times New Roman" pitchFamily="-83"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Calibri" charset="0"/>
                          <a:ea typeface="Calibri" charset="0"/>
                          <a:cs typeface="Times New Roman" pitchFamily="-83" charset="0"/>
                        </a:rPr>
                        <a:t>Weekly</a:t>
                      </a: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17607121"/>
                  </a:ext>
                </a:extLst>
              </a:tr>
            </a:tbl>
          </a:graphicData>
        </a:graphic>
      </p:graphicFrame>
      <p:sp>
        <p:nvSpPr>
          <p:cNvPr id="6" name="Rounded Rectangle 5">
            <a:extLst>
              <a:ext uri="{FF2B5EF4-FFF2-40B4-BE49-F238E27FC236}">
                <a16:creationId xmlns:a16="http://schemas.microsoft.com/office/drawing/2014/main" id="{5670D15C-CB55-7E49-B607-FA812FEEC12E}"/>
              </a:ext>
            </a:extLst>
          </p:cNvPr>
          <p:cNvSpPr/>
          <p:nvPr/>
        </p:nvSpPr>
        <p:spPr>
          <a:xfrm rot="16200000">
            <a:off x="-95201" y="2367199"/>
            <a:ext cx="1324066" cy="768004"/>
          </a:xfrm>
          <a:prstGeom prst="roundRect">
            <a:avLst>
              <a:gd name="adj" fmla="val 10000"/>
            </a:avLst>
          </a:prstGeom>
          <a:solidFill>
            <a:schemeClr val="bg1"/>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Fidelity</a:t>
            </a:r>
          </a:p>
        </p:txBody>
      </p:sp>
      <p:sp>
        <p:nvSpPr>
          <p:cNvPr id="19" name="TextBox 18">
            <a:extLst>
              <a:ext uri="{FF2B5EF4-FFF2-40B4-BE49-F238E27FC236}">
                <a16:creationId xmlns:a16="http://schemas.microsoft.com/office/drawing/2014/main" id="{933FD698-5BAC-B148-89E8-F80A4EB47A6B}"/>
              </a:ext>
            </a:extLst>
          </p:cNvPr>
          <p:cNvSpPr txBox="1"/>
          <p:nvPr/>
        </p:nvSpPr>
        <p:spPr>
          <a:xfrm>
            <a:off x="156438" y="138520"/>
            <a:ext cx="659680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SCHOOL EVALUATION PLAN</a:t>
            </a:r>
          </a:p>
        </p:txBody>
      </p:sp>
      <p:sp>
        <p:nvSpPr>
          <p:cNvPr id="9" name="Rounded Rectangle 8">
            <a:extLst>
              <a:ext uri="{FF2B5EF4-FFF2-40B4-BE49-F238E27FC236}">
                <a16:creationId xmlns:a16="http://schemas.microsoft.com/office/drawing/2014/main" id="{FB21EA37-E263-9443-90BA-7FD1345AF9B3}"/>
              </a:ext>
            </a:extLst>
          </p:cNvPr>
          <p:cNvSpPr/>
          <p:nvPr/>
        </p:nvSpPr>
        <p:spPr>
          <a:xfrm rot="16200000">
            <a:off x="-1069211" y="4649509"/>
            <a:ext cx="3290481" cy="786399"/>
          </a:xfrm>
          <a:prstGeom prst="roundRect">
            <a:avLst>
              <a:gd name="adj" fmla="val 10000"/>
            </a:avLst>
          </a:prstGeom>
          <a:solidFill>
            <a:schemeClr val="bg1"/>
          </a:solidFill>
          <a:ln w="38100">
            <a:solidFill>
              <a:schemeClr val="accent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Outcome</a:t>
            </a:r>
          </a:p>
        </p:txBody>
      </p:sp>
      <p:pic>
        <p:nvPicPr>
          <p:cNvPr id="2" name="Picture 1">
            <a:extLst>
              <a:ext uri="{FF2B5EF4-FFF2-40B4-BE49-F238E27FC236}">
                <a16:creationId xmlns:a16="http://schemas.microsoft.com/office/drawing/2014/main" id="{1EB1E139-B969-F9AE-6F9E-099265DA19DB}"/>
              </a:ext>
            </a:extLst>
          </p:cNvPr>
          <p:cNvPicPr>
            <a:picLocks noChangeAspect="1"/>
          </p:cNvPicPr>
          <p:nvPr/>
        </p:nvPicPr>
        <p:blipFill>
          <a:blip r:embed="rId3"/>
          <a:stretch>
            <a:fillRect/>
          </a:stretch>
        </p:blipFill>
        <p:spPr>
          <a:xfrm>
            <a:off x="11465168" y="6237942"/>
            <a:ext cx="691211" cy="620057"/>
          </a:xfrm>
          <a:prstGeom prst="ellipse">
            <a:avLst/>
          </a:prstGeom>
          <a:ln w="19050">
            <a:solidFill>
              <a:schemeClr val="accent2">
                <a:lumMod val="50000"/>
              </a:schemeClr>
            </a:solidFill>
          </a:ln>
        </p:spPr>
      </p:pic>
    </p:spTree>
    <p:extLst>
      <p:ext uri="{BB962C8B-B14F-4D97-AF65-F5344CB8AC3E}">
        <p14:creationId xmlns:p14="http://schemas.microsoft.com/office/powerpoint/2010/main" val="159423424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6B535-B9B3-2348-8307-CFB6B95A5800}"/>
              </a:ext>
            </a:extLst>
          </p:cNvPr>
          <p:cNvSpPr>
            <a:spLocks noGrp="1"/>
          </p:cNvSpPr>
          <p:nvPr>
            <p:ph type="title"/>
          </p:nvPr>
        </p:nvSpPr>
        <p:spPr>
          <a:xfrm>
            <a:off x="188283" y="363094"/>
            <a:ext cx="10691527" cy="845600"/>
          </a:xfrm>
        </p:spPr>
        <p:txBody>
          <a:bodyPr/>
          <a:lstStyle/>
          <a:p>
            <a:pPr algn="l"/>
            <a:r>
              <a:rPr lang="en-US" dirty="0"/>
              <a:t>School-wide Behavior Data Requirements</a:t>
            </a:r>
          </a:p>
        </p:txBody>
      </p:sp>
      <p:sp>
        <p:nvSpPr>
          <p:cNvPr id="6" name="TextBox 5">
            <a:extLst>
              <a:ext uri="{FF2B5EF4-FFF2-40B4-BE49-F238E27FC236}">
                <a16:creationId xmlns:a16="http://schemas.microsoft.com/office/drawing/2014/main" id="{7562A187-382C-DC4D-9CB9-8A5772FEE771}"/>
              </a:ext>
            </a:extLst>
          </p:cNvPr>
          <p:cNvSpPr txBox="1"/>
          <p:nvPr/>
        </p:nvSpPr>
        <p:spPr>
          <a:xfrm>
            <a:off x="6096000" y="1208694"/>
            <a:ext cx="5029200" cy="40164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t"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Organized across the school by: </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Behavior type</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Frequency of events over time (per day per month)</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Location</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Time of day</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Consequence</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Individual student</a:t>
            </a:r>
          </a:p>
          <a:p>
            <a:pPr marL="285750" marR="0" lvl="0" indent="-285750" algn="l" defTabSz="914400" rtl="0" eaLnBrk="1" fontAlgn="t"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574C135-7E3D-A943-95A2-00AA0668F390}"/>
              </a:ext>
            </a:extLst>
          </p:cNvPr>
          <p:cNvSpPr txBox="1"/>
          <p:nvPr/>
        </p:nvSpPr>
        <p:spPr>
          <a:xfrm>
            <a:off x="6320589" y="229402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endParaRPr>
          </a:p>
        </p:txBody>
      </p:sp>
      <p:sp>
        <p:nvSpPr>
          <p:cNvPr id="10" name="TextBox 9">
            <a:extLst>
              <a:ext uri="{FF2B5EF4-FFF2-40B4-BE49-F238E27FC236}">
                <a16:creationId xmlns:a16="http://schemas.microsoft.com/office/drawing/2014/main" id="{C589ADE3-DD0A-C54A-AB55-D284FE1E08CF}"/>
              </a:ext>
            </a:extLst>
          </p:cNvPr>
          <p:cNvSpPr txBox="1"/>
          <p:nvPr/>
        </p:nvSpPr>
        <p:spPr>
          <a:xfrm>
            <a:off x="227309" y="1570481"/>
            <a:ext cx="5352406" cy="49859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t"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Behavior Incident Information:</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Arial"/>
                <a:sym typeface="Arial"/>
              </a:rPr>
              <a:t>Student’s name</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Arial"/>
                <a:sym typeface="Arial"/>
              </a:rPr>
              <a:t>Date</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Arial"/>
                <a:sym typeface="Arial"/>
              </a:rPr>
              <a:t>Time of incident</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Arial"/>
                <a:sym typeface="Arial"/>
              </a:rPr>
              <a:t>Student’s grade level</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Arial"/>
                <a:sym typeface="Arial"/>
              </a:rPr>
              <a:t>Referring staff </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Arial"/>
                <a:sym typeface="Arial"/>
              </a:rPr>
              <a:t>Location of incident</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Problem behavior</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Perceived motivation </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Others involved</a:t>
            </a:r>
          </a:p>
          <a:p>
            <a:pPr marL="342900" marR="0" lvl="0" indent="-342900" algn="l" defTabSz="914400" rtl="0" eaLnBrk="1" fontAlgn="base" latinLnBrk="0" hangingPunct="1">
              <a:lnSpc>
                <a:spcPct val="100000"/>
              </a:lnSpc>
              <a:spcBef>
                <a:spcPts val="0"/>
              </a:spcBef>
              <a:spcAft>
                <a:spcPts val="600"/>
              </a:spcAft>
              <a:buClr>
                <a:srgbClr val="00ACC2">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Action taken</a:t>
            </a:r>
          </a:p>
        </p:txBody>
      </p:sp>
      <p:sp>
        <p:nvSpPr>
          <p:cNvPr id="5" name="TextBox 4">
            <a:extLst>
              <a:ext uri="{FF2B5EF4-FFF2-40B4-BE49-F238E27FC236}">
                <a16:creationId xmlns:a16="http://schemas.microsoft.com/office/drawing/2014/main" id="{107BA257-4013-E746-A887-677B18256442}"/>
              </a:ext>
            </a:extLst>
          </p:cNvPr>
          <p:cNvSpPr txBox="1"/>
          <p:nvPr/>
        </p:nvSpPr>
        <p:spPr>
          <a:xfrm>
            <a:off x="3657600" y="5094814"/>
            <a:ext cx="8534400"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If your current data system does not do this or allow the team</a:t>
            </a:r>
            <a:r>
              <a:rPr kumimoji="0" lang="en-US" sz="2800" b="1" i="1" u="none" strike="noStrike" kern="1200" cap="none" spc="0" normalizeH="0" baseline="0" noProof="0" dirty="0">
                <a:ln>
                  <a:noFill/>
                </a:ln>
                <a:solidFill>
                  <a:srgbClr val="0D0F41"/>
                </a:solidFill>
                <a:effectLst/>
                <a:uLnTx/>
                <a:uFillTx/>
                <a:latin typeface="Calibri" panose="020F0502020204030204"/>
                <a:ea typeface="+mn-ea"/>
                <a:cs typeface="+mn-cs"/>
              </a:rPr>
              <a:t> immediate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access, talk to your trainer today about getting SWIS at your school!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6D23F1-C3FE-CE07-CE34-E99B9FAB5170}"/>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837595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D0F41"/>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graphicFrame>
        <p:nvGraphicFramePr>
          <p:cNvPr id="7" name="Diagram 6">
            <a:extLst>
              <a:ext uri="{FF2B5EF4-FFF2-40B4-BE49-F238E27FC236}">
                <a16:creationId xmlns:a16="http://schemas.microsoft.com/office/drawing/2014/main" id="{CBED616B-8113-CB47-AD5B-14406112C7A9}"/>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Pentagon 10">
            <a:extLst>
              <a:ext uri="{FF2B5EF4-FFF2-40B4-BE49-F238E27FC236}">
                <a16:creationId xmlns:a16="http://schemas.microsoft.com/office/drawing/2014/main" id="{ADE89D8C-0CB0-BC47-A575-216DA4AFD1B0}"/>
              </a:ext>
            </a:extLst>
          </p:cNvPr>
          <p:cNvSpPr/>
          <p:nvPr/>
        </p:nvSpPr>
        <p:spPr>
          <a:xfrm flipH="1">
            <a:off x="5416708" y="1659959"/>
            <a:ext cx="6733308" cy="4422672"/>
          </a:xfrm>
          <a:prstGeom prst="homePlate">
            <a:avLst>
              <a:gd name="adj" fmla="val 29425"/>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Prioritize the most efficient and effective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practices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Do a few important and relevant practices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well</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Emphasize practices that are supported by evidence, match the local culture and current context, and promote high-quality implementation across time. Integrate, align, and connect practices.</a:t>
            </a:r>
          </a:p>
        </p:txBody>
      </p:sp>
      <p:sp>
        <p:nvSpPr>
          <p:cNvPr id="10" name="TextBox 9">
            <a:extLst>
              <a:ext uri="{FF2B5EF4-FFF2-40B4-BE49-F238E27FC236}">
                <a16:creationId xmlns:a16="http://schemas.microsoft.com/office/drawing/2014/main" id="{0FE83CF1-CEC9-BB45-B6E3-E6977AE86573}"/>
              </a:ext>
            </a:extLst>
          </p:cNvPr>
          <p:cNvSpPr txBox="1"/>
          <p:nvPr/>
        </p:nvSpPr>
        <p:spPr>
          <a:xfrm>
            <a:off x="2276952" y="2242178"/>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Equity</a:t>
            </a:r>
          </a:p>
        </p:txBody>
      </p:sp>
      <p:pic>
        <p:nvPicPr>
          <p:cNvPr id="2" name="Picture 1">
            <a:extLst>
              <a:ext uri="{FF2B5EF4-FFF2-40B4-BE49-F238E27FC236}">
                <a16:creationId xmlns:a16="http://schemas.microsoft.com/office/drawing/2014/main" id="{8CD6CE00-AF55-477E-6BE3-465587A5AEAF}"/>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506623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1582000381"/>
              </p:ext>
            </p:extLst>
          </p:nvPr>
        </p:nvGraphicFramePr>
        <p:xfrm>
          <a:off x="311065" y="937295"/>
          <a:ext cx="10888394" cy="5029200"/>
        </p:xfrm>
        <a:graphic>
          <a:graphicData uri="http://schemas.openxmlformats.org/drawingml/2006/table">
            <a:tbl>
              <a:tblPr firstRow="1" bandRow="1">
                <a:tableStyleId>{74C1A8A3-306A-4EB7-A6B1-4F7E0EB9C5D6}</a:tableStyleId>
              </a:tblPr>
              <a:tblGrid>
                <a:gridCol w="1488871">
                  <a:extLst>
                    <a:ext uri="{9D8B030D-6E8A-4147-A177-3AD203B41FA5}">
                      <a16:colId xmlns:a16="http://schemas.microsoft.com/office/drawing/2014/main" val="1757350771"/>
                    </a:ext>
                  </a:extLst>
                </a:gridCol>
                <a:gridCol w="7950551">
                  <a:extLst>
                    <a:ext uri="{9D8B030D-6E8A-4147-A177-3AD203B41FA5}">
                      <a16:colId xmlns:a16="http://schemas.microsoft.com/office/drawing/2014/main" val="1345794275"/>
                    </a:ext>
                  </a:extLst>
                </a:gridCol>
                <a:gridCol w="1448972">
                  <a:extLst>
                    <a:ext uri="{9D8B030D-6E8A-4147-A177-3AD203B41FA5}">
                      <a16:colId xmlns:a16="http://schemas.microsoft.com/office/drawing/2014/main" val="1523429134"/>
                    </a:ext>
                  </a:extLst>
                </a:gridCol>
              </a:tblGrid>
              <a:tr h="370840">
                <a:tc>
                  <a:txBody>
                    <a:bodyPr/>
                    <a:lstStyle/>
                    <a:p>
                      <a:pPr algn="ctr"/>
                      <a:r>
                        <a:rPr lang="en-US" sz="2400" b="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Year 1 Review and TFI Self-Assessment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7562421"/>
                  </a:ext>
                </a:extLst>
              </a:tr>
              <a:tr h="370840">
                <a:tc>
                  <a:txBody>
                    <a:bodyPr/>
                    <a:lstStyle/>
                    <a:p>
                      <a:pPr algn="ctr"/>
                      <a:r>
                        <a:rPr lang="en-US" sz="24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Data Routines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3779504"/>
                  </a:ext>
                </a:extLst>
              </a:tr>
              <a:tr h="370840">
                <a:tc>
                  <a:txBody>
                    <a:bodyPr/>
                    <a:lstStyle/>
                    <a:p>
                      <a:pPr algn="ctr"/>
                      <a:r>
                        <a:rPr lang="en-US" sz="2400" dirty="0"/>
                        <a:t>10:15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Data-Based Decision Making: Precise Problems and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4168553"/>
                  </a:ext>
                </a:extLst>
              </a:tr>
              <a:tr h="370840">
                <a:tc>
                  <a:txBody>
                    <a:bodyPr/>
                    <a:lstStyle/>
                    <a:p>
                      <a:pPr algn="ctr"/>
                      <a:r>
                        <a:rPr lang="en-US" sz="2400" dirty="0"/>
                        <a:t>11:15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Classroom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296121"/>
                  </a:ext>
                </a:extLst>
              </a:tr>
              <a:tr h="370840">
                <a:tc>
                  <a:txBody>
                    <a:bodyPr/>
                    <a:lstStyle/>
                    <a:p>
                      <a:pPr algn="ctr"/>
                      <a:r>
                        <a:rPr lang="en-US" sz="2400" dirty="0"/>
                        <a:t>12:15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7532"/>
                  </a:ext>
                </a:extLst>
              </a:tr>
              <a:tr h="370840">
                <a:tc>
                  <a:txBody>
                    <a:bodyPr/>
                    <a:lstStyle/>
                    <a:p>
                      <a:pPr algn="ctr"/>
                      <a:r>
                        <a:rPr lang="en-US" sz="2400"/>
                        <a:t>12:45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Family Engagement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255913"/>
                  </a:ext>
                </a:extLst>
              </a:tr>
              <a:tr h="370840">
                <a:tc>
                  <a:txBody>
                    <a:bodyPr/>
                    <a:lstStyle/>
                    <a:p>
                      <a:pPr algn="ctr"/>
                      <a:r>
                        <a:rPr lang="en-US" sz="2400" dirty="0"/>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135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a:solidFill>
                  <a:schemeClr val="tx2">
                    <a:lumMod val="10000"/>
                  </a:schemeClr>
                </a:solidFill>
              </a:rPr>
              <a:t>SAMPLE AGENDA</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Tree>
    <p:extLst>
      <p:ext uri="{BB962C8B-B14F-4D97-AF65-F5344CB8AC3E}">
        <p14:creationId xmlns:p14="http://schemas.microsoft.com/office/powerpoint/2010/main" val="1811595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B8729D-7FC9-AD44-B852-5C30F9B837FC}"/>
              </a:ext>
            </a:extLst>
          </p:cNvPr>
          <p:cNvSpPr>
            <a:spLocks noGrp="1"/>
          </p:cNvSpPr>
          <p:nvPr>
            <p:ph type="title" idx="4294967295"/>
          </p:nvPr>
        </p:nvSpPr>
        <p:spPr>
          <a:xfrm>
            <a:off x="202152" y="104284"/>
            <a:ext cx="9377363" cy="846137"/>
          </a:xfrm>
        </p:spPr>
        <p:txBody>
          <a:bodyPr/>
          <a:lstStyle/>
          <a:p>
            <a:r>
              <a:rPr lang="en-US" dirty="0">
                <a:solidFill>
                  <a:schemeClr val="accent6">
                    <a:lumMod val="50000"/>
                  </a:schemeClr>
                </a:solidFill>
              </a:rPr>
              <a:t>Categories of PBIS Practices</a:t>
            </a:r>
          </a:p>
        </p:txBody>
      </p:sp>
      <p:grpSp>
        <p:nvGrpSpPr>
          <p:cNvPr id="8" name="Group 7">
            <a:extLst>
              <a:ext uri="{FF2B5EF4-FFF2-40B4-BE49-F238E27FC236}">
                <a16:creationId xmlns:a16="http://schemas.microsoft.com/office/drawing/2014/main" id="{336D90E0-C297-2C49-8B13-8E738BB00112}"/>
              </a:ext>
            </a:extLst>
          </p:cNvPr>
          <p:cNvGrpSpPr/>
          <p:nvPr/>
        </p:nvGrpSpPr>
        <p:grpSpPr>
          <a:xfrm>
            <a:off x="10591800" y="23311"/>
            <a:ext cx="1600200" cy="1500689"/>
            <a:chOff x="3161609" y="1914625"/>
            <a:chExt cx="2964580" cy="2964580"/>
          </a:xfrm>
          <a:solidFill>
            <a:srgbClr val="0070C0">
              <a:alpha val="50000"/>
            </a:srgbClr>
          </a:solidFill>
        </p:grpSpPr>
        <p:sp>
          <p:nvSpPr>
            <p:cNvPr id="10" name="Oval 9">
              <a:extLst>
                <a:ext uri="{FF2B5EF4-FFF2-40B4-BE49-F238E27FC236}">
                  <a16:creationId xmlns:a16="http://schemas.microsoft.com/office/drawing/2014/main" id="{6CA0769B-4CD0-9748-9673-037309B48910}"/>
                </a:ext>
              </a:extLst>
            </p:cNvPr>
            <p:cNvSpPr/>
            <p:nvPr/>
          </p:nvSpPr>
          <p:spPr>
            <a:xfrm>
              <a:off x="3161609" y="1914625"/>
              <a:ext cx="2964580" cy="2964580"/>
            </a:xfrm>
            <a:prstGeom prst="ellipse">
              <a:avLst/>
            </a:prstGeom>
            <a:grpFill/>
            <a:ln>
              <a:solidFill>
                <a:schemeClr val="accent6">
                  <a:lumMod val="7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43A38642-2ADA-F14F-B2F5-0E043097018C}"/>
                </a:ext>
              </a:extLst>
            </p:cNvPr>
            <p:cNvSpPr txBox="1"/>
            <p:nvPr/>
          </p:nvSpPr>
          <p:spPr>
            <a:xfrm>
              <a:off x="3627372" y="2672994"/>
              <a:ext cx="2120671" cy="163051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sp>
        <p:nvSpPr>
          <p:cNvPr id="12" name="Oval 2">
            <a:extLst>
              <a:ext uri="{FF2B5EF4-FFF2-40B4-BE49-F238E27FC236}">
                <a16:creationId xmlns:a16="http://schemas.microsoft.com/office/drawing/2014/main" id="{A58DFBD0-87E1-934B-B3B5-575D0C9E3998}"/>
              </a:ext>
            </a:extLst>
          </p:cNvPr>
          <p:cNvSpPr>
            <a:spLocks noChangeArrowheads="1"/>
          </p:cNvSpPr>
          <p:nvPr/>
        </p:nvSpPr>
        <p:spPr bwMode="auto">
          <a:xfrm>
            <a:off x="1828801" y="637190"/>
            <a:ext cx="8002120" cy="6130063"/>
          </a:xfrm>
          <a:prstGeom prst="ellipse">
            <a:avLst/>
          </a:prstGeom>
          <a:solidFill>
            <a:srgbClr val="9BC1E8"/>
          </a:soli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08" charset="-128"/>
            </a:endParaRPr>
          </a:p>
        </p:txBody>
      </p:sp>
      <p:sp>
        <p:nvSpPr>
          <p:cNvPr id="13" name="Oval 4">
            <a:extLst>
              <a:ext uri="{FF2B5EF4-FFF2-40B4-BE49-F238E27FC236}">
                <a16:creationId xmlns:a16="http://schemas.microsoft.com/office/drawing/2014/main" id="{FBA05A3C-9BFD-0149-BC5C-7B238DC2BEB2}"/>
              </a:ext>
            </a:extLst>
          </p:cNvPr>
          <p:cNvSpPr>
            <a:spLocks noChangeArrowheads="1"/>
          </p:cNvSpPr>
          <p:nvPr/>
        </p:nvSpPr>
        <p:spPr bwMode="auto">
          <a:xfrm>
            <a:off x="1919270" y="2331315"/>
            <a:ext cx="4329130" cy="2781300"/>
          </a:xfrm>
          <a:prstGeom prst="ellipse">
            <a:avLst/>
          </a:prstGeom>
          <a:solidFill>
            <a:srgbClr val="3366FF">
              <a:alpha val="50195"/>
            </a:srgbClr>
          </a:solidFill>
          <a:ln w="9525">
            <a:solidFill>
              <a:schemeClr val="tx1"/>
            </a:solidFill>
            <a:round/>
            <a:headEnd/>
            <a:tailEnd/>
          </a:ln>
        </p:spPr>
        <p:txBody>
          <a:bodyPr wrap="none" lIns="0"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Britannic Bold" pitchFamily="-108" charset="0"/>
              <a:cs typeface="Britannic Bold" pitchFamily="-108" charset="0"/>
            </a:endParaRPr>
          </a:p>
        </p:txBody>
      </p:sp>
      <p:sp>
        <p:nvSpPr>
          <p:cNvPr id="14" name="Oval 3">
            <a:extLst>
              <a:ext uri="{FF2B5EF4-FFF2-40B4-BE49-F238E27FC236}">
                <a16:creationId xmlns:a16="http://schemas.microsoft.com/office/drawing/2014/main" id="{F620F871-F776-F649-A10B-6D41626E6133}"/>
              </a:ext>
            </a:extLst>
          </p:cNvPr>
          <p:cNvSpPr>
            <a:spLocks noChangeArrowheads="1"/>
          </p:cNvSpPr>
          <p:nvPr/>
        </p:nvSpPr>
        <p:spPr bwMode="auto">
          <a:xfrm rot="-5462048">
            <a:off x="3873265" y="1125535"/>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Britannic Bold" pitchFamily="-108" charset="0"/>
              <a:cs typeface="Britannic Bold" pitchFamily="-108" charset="0"/>
            </a:endParaRPr>
          </a:p>
        </p:txBody>
      </p:sp>
      <p:sp>
        <p:nvSpPr>
          <p:cNvPr id="15" name="Oval 4">
            <a:extLst>
              <a:ext uri="{FF2B5EF4-FFF2-40B4-BE49-F238E27FC236}">
                <a16:creationId xmlns:a16="http://schemas.microsoft.com/office/drawing/2014/main" id="{B5A77051-5549-A941-A779-864D9D394ECC}"/>
              </a:ext>
            </a:extLst>
          </p:cNvPr>
          <p:cNvSpPr>
            <a:spLocks noChangeArrowheads="1"/>
          </p:cNvSpPr>
          <p:nvPr/>
        </p:nvSpPr>
        <p:spPr bwMode="auto">
          <a:xfrm>
            <a:off x="5727485" y="2354039"/>
            <a:ext cx="4158135"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Britannic Bold" pitchFamily="-108" charset="0"/>
              <a:cs typeface="Britannic Bold" pitchFamily="-108" charset="0"/>
            </a:endParaRPr>
          </a:p>
        </p:txBody>
      </p:sp>
      <p:sp>
        <p:nvSpPr>
          <p:cNvPr id="16" name="Oval 3">
            <a:extLst>
              <a:ext uri="{FF2B5EF4-FFF2-40B4-BE49-F238E27FC236}">
                <a16:creationId xmlns:a16="http://schemas.microsoft.com/office/drawing/2014/main" id="{CB9ECE45-9BFB-1E4B-A326-6E6A405F2118}"/>
              </a:ext>
            </a:extLst>
          </p:cNvPr>
          <p:cNvSpPr>
            <a:spLocks noChangeArrowheads="1"/>
          </p:cNvSpPr>
          <p:nvPr/>
        </p:nvSpPr>
        <p:spPr bwMode="auto">
          <a:xfrm rot="-5462048">
            <a:off x="3958668" y="3497607"/>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pitchFamily="-108" charset="-128"/>
            </a:endParaRPr>
          </a:p>
        </p:txBody>
      </p:sp>
      <p:sp>
        <p:nvSpPr>
          <p:cNvPr id="2" name="TextBox 1">
            <a:extLst>
              <a:ext uri="{FF2B5EF4-FFF2-40B4-BE49-F238E27FC236}">
                <a16:creationId xmlns:a16="http://schemas.microsoft.com/office/drawing/2014/main" id="{F22C4935-D463-2041-B7EC-B444CC97C36D}"/>
              </a:ext>
            </a:extLst>
          </p:cNvPr>
          <p:cNvSpPr txBox="1"/>
          <p:nvPr/>
        </p:nvSpPr>
        <p:spPr>
          <a:xfrm rot="19436393">
            <a:off x="2423141" y="1363230"/>
            <a:ext cx="246093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Schoolwide</a:t>
            </a:r>
          </a:p>
        </p:txBody>
      </p:sp>
      <p:sp>
        <p:nvSpPr>
          <p:cNvPr id="17" name="TextBox 16">
            <a:extLst>
              <a:ext uri="{FF2B5EF4-FFF2-40B4-BE49-F238E27FC236}">
                <a16:creationId xmlns:a16="http://schemas.microsoft.com/office/drawing/2014/main" id="{D0E1C279-C264-6F43-8DF6-649C485A2B60}"/>
              </a:ext>
            </a:extLst>
          </p:cNvPr>
          <p:cNvSpPr txBox="1"/>
          <p:nvPr/>
        </p:nvSpPr>
        <p:spPr>
          <a:xfrm>
            <a:off x="1880424" y="3390149"/>
            <a:ext cx="316785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Non-classroom</a:t>
            </a:r>
          </a:p>
        </p:txBody>
      </p:sp>
      <p:sp>
        <p:nvSpPr>
          <p:cNvPr id="18" name="TextBox 17">
            <a:extLst>
              <a:ext uri="{FF2B5EF4-FFF2-40B4-BE49-F238E27FC236}">
                <a16:creationId xmlns:a16="http://schemas.microsoft.com/office/drawing/2014/main" id="{B3A2788E-1678-EC44-BBE7-AD1599B7FD50}"/>
              </a:ext>
            </a:extLst>
          </p:cNvPr>
          <p:cNvSpPr txBox="1"/>
          <p:nvPr/>
        </p:nvSpPr>
        <p:spPr>
          <a:xfrm>
            <a:off x="4569141" y="1512030"/>
            <a:ext cx="2303836"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Classroom</a:t>
            </a:r>
          </a:p>
        </p:txBody>
      </p:sp>
      <p:sp>
        <p:nvSpPr>
          <p:cNvPr id="19" name="TextBox 18">
            <a:extLst>
              <a:ext uri="{FF2B5EF4-FFF2-40B4-BE49-F238E27FC236}">
                <a16:creationId xmlns:a16="http://schemas.microsoft.com/office/drawing/2014/main" id="{B06FCA59-78E0-9745-8494-87F4CCFB5A46}"/>
              </a:ext>
            </a:extLst>
          </p:cNvPr>
          <p:cNvSpPr txBox="1"/>
          <p:nvPr/>
        </p:nvSpPr>
        <p:spPr>
          <a:xfrm>
            <a:off x="8058984" y="3348763"/>
            <a:ext cx="170912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Student</a:t>
            </a:r>
          </a:p>
        </p:txBody>
      </p:sp>
      <p:sp>
        <p:nvSpPr>
          <p:cNvPr id="20" name="TextBox 19">
            <a:extLst>
              <a:ext uri="{FF2B5EF4-FFF2-40B4-BE49-F238E27FC236}">
                <a16:creationId xmlns:a16="http://schemas.microsoft.com/office/drawing/2014/main" id="{E2F529AB-18C4-0242-8542-75478024857F}"/>
              </a:ext>
            </a:extLst>
          </p:cNvPr>
          <p:cNvSpPr txBox="1"/>
          <p:nvPr/>
        </p:nvSpPr>
        <p:spPr>
          <a:xfrm>
            <a:off x="5088312" y="5465912"/>
            <a:ext cx="148309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Family</a:t>
            </a:r>
          </a:p>
        </p:txBody>
      </p:sp>
      <p:pic>
        <p:nvPicPr>
          <p:cNvPr id="4" name="Picture 3">
            <a:extLst>
              <a:ext uri="{FF2B5EF4-FFF2-40B4-BE49-F238E27FC236}">
                <a16:creationId xmlns:a16="http://schemas.microsoft.com/office/drawing/2014/main" id="{27028A4B-B183-868B-9B72-D1A4A3AC50C3}"/>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
        <p:nvSpPr>
          <p:cNvPr id="9" name="TextBox 8">
            <a:extLst>
              <a:ext uri="{FF2B5EF4-FFF2-40B4-BE49-F238E27FC236}">
                <a16:creationId xmlns:a16="http://schemas.microsoft.com/office/drawing/2014/main" id="{0194C7E2-0414-1945-82FC-4EF737EEF80B}"/>
              </a:ext>
            </a:extLst>
          </p:cNvPr>
          <p:cNvSpPr txBox="1"/>
          <p:nvPr/>
        </p:nvSpPr>
        <p:spPr>
          <a:xfrm>
            <a:off x="7506438" y="5620645"/>
            <a:ext cx="356111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Smallest Number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Evidence-based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Biggest, Durable Effect</a:t>
            </a:r>
          </a:p>
        </p:txBody>
      </p:sp>
    </p:spTree>
    <p:extLst>
      <p:ext uri="{BB962C8B-B14F-4D97-AF65-F5344CB8AC3E}">
        <p14:creationId xmlns:p14="http://schemas.microsoft.com/office/powerpoint/2010/main" val="3564182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41425" y="2456138"/>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13" name="Arrow: Pentagon 12">
            <a:extLst>
              <a:ext uri="{FF2B5EF4-FFF2-40B4-BE49-F238E27FC236}">
                <a16:creationId xmlns:a16="http://schemas.microsoft.com/office/drawing/2014/main" id="{3D89F4A0-C517-4D1B-B98C-E59BE32086C4}"/>
              </a:ext>
            </a:extLst>
          </p:cNvPr>
          <p:cNvSpPr/>
          <p:nvPr/>
        </p:nvSpPr>
        <p:spPr>
          <a:xfrm flipH="1">
            <a:off x="3809270" y="209726"/>
            <a:ext cx="8382729" cy="3219273"/>
          </a:xfrm>
          <a:prstGeom prst="homePlate">
            <a:avLst/>
          </a:prstGeom>
          <a:ln>
            <a:solidFill>
              <a:srgbClr val="E5629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Continue to invest in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systems</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support high-fidelity implementation over time. Leverage existing leadership teams to guide planning and implementation, and consider effective means to support educators’ professional learning and wellness given current resources, experience, and expertise.</a:t>
            </a:r>
          </a:p>
        </p:txBody>
      </p:sp>
      <p:pic>
        <p:nvPicPr>
          <p:cNvPr id="2" name="Picture 1">
            <a:extLst>
              <a:ext uri="{FF2B5EF4-FFF2-40B4-BE49-F238E27FC236}">
                <a16:creationId xmlns:a16="http://schemas.microsoft.com/office/drawing/2014/main" id="{C5BD2A2A-B6F9-DF10-8FDD-7772B29F772F}"/>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269355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extLst>
              <p:ext uri="{D42A27DB-BD31-4B8C-83A1-F6EECF244321}">
                <p14:modId xmlns:p14="http://schemas.microsoft.com/office/powerpoint/2010/main" val="3418521565"/>
              </p:ext>
            </p:extLst>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extLst>
              <p:ext uri="{D42A27DB-BD31-4B8C-83A1-F6EECF244321}">
                <p14:modId xmlns:p14="http://schemas.microsoft.com/office/powerpoint/2010/main" val="2749625821"/>
              </p:ext>
            </p:extLst>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0" y="231278"/>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Systems SUPPORT implementation to occur with fidelity </a:t>
            </a:r>
          </a:p>
        </p:txBody>
      </p:sp>
      <p:pic>
        <p:nvPicPr>
          <p:cNvPr id="2" name="Picture 1">
            <a:extLst>
              <a:ext uri="{FF2B5EF4-FFF2-40B4-BE49-F238E27FC236}">
                <a16:creationId xmlns:a16="http://schemas.microsoft.com/office/drawing/2014/main" id="{0C25AF61-9991-8B2B-7354-097CCF15D3C2}"/>
              </a:ext>
            </a:extLst>
          </p:cNvPr>
          <p:cNvPicPr>
            <a:picLocks noChangeAspect="1"/>
          </p:cNvPicPr>
          <p:nvPr/>
        </p:nvPicPr>
        <p:blipFill>
          <a:blip r:embed="rId1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063447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
        <p:nvSpPr>
          <p:cNvPr id="2" name="Rounded Rectangular Callout 1">
            <a:extLst>
              <a:ext uri="{FF2B5EF4-FFF2-40B4-BE49-F238E27FC236}">
                <a16:creationId xmlns:a16="http://schemas.microsoft.com/office/drawing/2014/main" id="{E6A2DE00-808B-D59D-EDD1-03F11FEFC124}"/>
              </a:ext>
            </a:extLst>
          </p:cNvPr>
          <p:cNvSpPr/>
          <p:nvPr/>
        </p:nvSpPr>
        <p:spPr>
          <a:xfrm>
            <a:off x="147484" y="1725112"/>
            <a:ext cx="5673679" cy="4738729"/>
          </a:xfrm>
          <a:prstGeom prst="wedgeRoundRectCallout">
            <a:avLst>
              <a:gd name="adj1" fmla="val 39040"/>
              <a:gd name="adj2" fmla="val 56284"/>
              <a:gd name="adj3" fmla="val 16667"/>
            </a:avLst>
          </a:prstGeom>
          <a:solidFill>
            <a:schemeClr val="bg1"/>
          </a:solidFill>
          <a:ln w="152400">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a:buClr>
                <a:schemeClr val="accent5"/>
              </a:buClr>
            </a:pPr>
            <a:r>
              <a:rPr lang="en-US" sz="3200" dirty="0">
                <a:solidFill>
                  <a:srgbClr val="000000"/>
                </a:solidFill>
                <a:cs typeface="Calibri" panose="020F0502020204030204" pitchFamily="34" charset="0"/>
              </a:rPr>
              <a:t>Is your team representative of your school community? </a:t>
            </a:r>
          </a:p>
          <a:p>
            <a:pPr marL="342900" indent="-342900">
              <a:buClr>
                <a:schemeClr val="accent5"/>
              </a:buClr>
            </a:pPr>
            <a:endParaRPr lang="en-US" sz="3200" dirty="0">
              <a:solidFill>
                <a:srgbClr val="000000"/>
              </a:solidFill>
              <a:cs typeface="Calibri" panose="020F0502020204030204" pitchFamily="34" charset="0"/>
            </a:endParaRPr>
          </a:p>
          <a:p>
            <a:pPr marL="342900" indent="-342900">
              <a:buClr>
                <a:schemeClr val="accent5"/>
              </a:buClr>
            </a:pPr>
            <a:r>
              <a:rPr lang="en-US" sz="3200" dirty="0">
                <a:solidFill>
                  <a:srgbClr val="000000"/>
                </a:solidFill>
                <a:cs typeface="Calibri" panose="020F0502020204030204" pitchFamily="34" charset="0"/>
              </a:rPr>
              <a:t>Have staffing changes caused a need to update your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C4D0DD6-F3DB-47F5-9602-DB6387EFE678}"/>
              </a:ext>
            </a:extLst>
          </p:cNvPr>
          <p:cNvGrpSpPr/>
          <p:nvPr/>
        </p:nvGrpSpPr>
        <p:grpSpPr>
          <a:xfrm>
            <a:off x="137665" y="264112"/>
            <a:ext cx="11916670" cy="6162443"/>
            <a:chOff x="610009" y="1137761"/>
            <a:chExt cx="8681374" cy="3026683"/>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09" y="1137790"/>
              <a:ext cx="1203643" cy="3026654"/>
              <a:chOff x="3358415" y="3361298"/>
              <a:chExt cx="404422" cy="713189"/>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298"/>
                <a:ext cx="404422"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Committee/ Team </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490221"/>
                <a:ext cx="404422" cy="182392"/>
              </a:xfrm>
              <a:prstGeom prst="flowChartAlternateProcess">
                <a:avLst/>
              </a:prstGeom>
              <a:solidFill>
                <a:schemeClr val="tx1">
                  <a:lumMod val="10000"/>
                  <a:lumOff val="90000"/>
                </a:scheme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PBIS</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5109;p64">
                <a:extLst>
                  <a:ext uri="{FF2B5EF4-FFF2-40B4-BE49-F238E27FC236}">
                    <a16:creationId xmlns:a16="http://schemas.microsoft.com/office/drawing/2014/main" id="{AA428155-94DA-4F4C-83DE-CFCC81E63F9F}"/>
                  </a:ext>
                </a:extLst>
              </p:cNvPr>
              <p:cNvSpPr/>
              <p:nvPr/>
            </p:nvSpPr>
            <p:spPr>
              <a:xfrm>
                <a:off x="3358415" y="3691250"/>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Safety/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Crisis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5110;p64">
                <a:extLst>
                  <a:ext uri="{FF2B5EF4-FFF2-40B4-BE49-F238E27FC236}">
                    <a16:creationId xmlns:a16="http://schemas.microsoft.com/office/drawing/2014/main" id="{9969DF82-4C3C-4F7F-8FB8-4B839814BF54}"/>
                  </a:ext>
                </a:extLst>
              </p:cNvPr>
              <p:cNvSpPr/>
              <p:nvPr/>
            </p:nvSpPr>
            <p:spPr>
              <a:xfrm>
                <a:off x="3358415" y="3892095"/>
                <a:ext cx="404422" cy="182392"/>
              </a:xfrm>
              <a:prstGeom prst="flowChartAlternateProcess">
                <a:avLst/>
              </a:prstGeom>
              <a:solidFill>
                <a:schemeClr val="tx1">
                  <a:lumMod val="10000"/>
                  <a:lumOff val="90000"/>
                </a:scheme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Trauma-Informed Team</a:t>
                </a:r>
                <a:endParaRPr kumimoji="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1873079" y="1137761"/>
              <a:ext cx="1312180" cy="3026654"/>
              <a:chOff x="3782802" y="3361291"/>
              <a:chExt cx="440890" cy="713189"/>
            </a:xfrm>
          </p:grpSpPr>
          <p:sp>
            <p:nvSpPr>
              <p:cNvPr id="27" name="Google Shape;5114;p64">
                <a:extLst>
                  <a:ext uri="{FF2B5EF4-FFF2-40B4-BE49-F238E27FC236}">
                    <a16:creationId xmlns:a16="http://schemas.microsoft.com/office/drawing/2014/main" id="{FAB1F134-A41A-4C27-8090-73328735B8FF}"/>
                  </a:ext>
                </a:extLst>
              </p:cNvPr>
              <p:cNvSpPr/>
              <p:nvPr/>
            </p:nvSpPr>
            <p:spPr>
              <a:xfrm>
                <a:off x="3782802" y="3361291"/>
                <a:ext cx="440890"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Purpose &amp; Strategic Goal Supported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782802" y="349021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positive, safe, predictable, &amp; consistent environment</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5116;p64">
                <a:extLst>
                  <a:ext uri="{FF2B5EF4-FFF2-40B4-BE49-F238E27FC236}">
                    <a16:creationId xmlns:a16="http://schemas.microsoft.com/office/drawing/2014/main" id="{1100B42B-9B5C-4259-B7ED-E9C30A5B76FD}"/>
                  </a:ext>
                </a:extLst>
              </p:cNvPr>
              <p:cNvSpPr/>
              <p:nvPr/>
            </p:nvSpPr>
            <p:spPr>
              <a:xfrm>
                <a:off x="3782802" y="3691243"/>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Update protocols to ensure safe environment &amp; plan for crisis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5117;p64">
                <a:extLst>
                  <a:ext uri="{FF2B5EF4-FFF2-40B4-BE49-F238E27FC236}">
                    <a16:creationId xmlns:a16="http://schemas.microsoft.com/office/drawing/2014/main" id="{48F637A8-1FE1-46FD-B57C-2E2C6D4FF871}"/>
                  </a:ext>
                </a:extLst>
              </p:cNvPr>
              <p:cNvSpPr/>
              <p:nvPr/>
            </p:nvSpPr>
            <p:spPr>
              <a:xfrm>
                <a:off x="3782802" y="3892088"/>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Ensure students feel safe, supported, &amp; ready to learn</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244773" y="1137761"/>
              <a:ext cx="1478984" cy="3026654"/>
              <a:chOff x="4243691" y="3361291"/>
              <a:chExt cx="496936" cy="713189"/>
            </a:xfrm>
          </p:grpSpPr>
          <p:sp>
            <p:nvSpPr>
              <p:cNvPr id="21" name="Google Shape;5121;p64">
                <a:extLst>
                  <a:ext uri="{FF2B5EF4-FFF2-40B4-BE49-F238E27FC236}">
                    <a16:creationId xmlns:a16="http://schemas.microsoft.com/office/drawing/2014/main" id="{ABF28476-CC08-4993-B62A-CF285EE3B1C5}"/>
                  </a:ext>
                </a:extLst>
              </p:cNvPr>
              <p:cNvSpPr/>
              <p:nvPr/>
            </p:nvSpPr>
            <p:spPr>
              <a:xfrm>
                <a:off x="4243694" y="3361291"/>
                <a:ext cx="496933"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Measurable, Data-Based Outcome(s)</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243691" y="3490214"/>
                <a:ext cx="496933"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kern="0" dirty="0">
                    <a:solidFill>
                      <a:schemeClr val="accent6">
                        <a:lumMod val="50000"/>
                      </a:schemeClr>
                    </a:solidFill>
                    <a:latin typeface="Calibri" panose="020F0502020204030204" pitchFamily="34" charset="0"/>
                    <a:cs typeface="Calibri" panose="020F0502020204030204" pitchFamily="34" charset="0"/>
                    <a:sym typeface="Arial"/>
                  </a:rPr>
                  <a:t>Referral</a:t>
                </a: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 suspensions, attendance, universal screening, school climate survey</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5123;p64">
                <a:extLst>
                  <a:ext uri="{FF2B5EF4-FFF2-40B4-BE49-F238E27FC236}">
                    <a16:creationId xmlns:a16="http://schemas.microsoft.com/office/drawing/2014/main" id="{130DB130-2311-4158-93D5-C4EA102C36E9}"/>
                  </a:ext>
                </a:extLst>
              </p:cNvPr>
              <p:cNvSpPr/>
              <p:nvPr/>
            </p:nvSpPr>
            <p:spPr>
              <a:xfrm>
                <a:off x="4243691" y="3691243"/>
                <a:ext cx="496933" cy="182392"/>
              </a:xfrm>
              <a:prstGeom prst="flowChartAlternateProcess">
                <a:avLst/>
              </a:prstGeom>
              <a:no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None</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5124;p64">
                <a:extLst>
                  <a:ext uri="{FF2B5EF4-FFF2-40B4-BE49-F238E27FC236}">
                    <a16:creationId xmlns:a16="http://schemas.microsoft.com/office/drawing/2014/main" id="{F2A78961-282A-4CDB-8588-6C49F5171B6C}"/>
                  </a:ext>
                </a:extLst>
              </p:cNvPr>
              <p:cNvSpPr/>
              <p:nvPr/>
            </p:nvSpPr>
            <p:spPr>
              <a:xfrm>
                <a:off x="4243691" y="3892088"/>
                <a:ext cx="496933"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kern="0" dirty="0">
                    <a:solidFill>
                      <a:schemeClr val="accent6">
                        <a:lumMod val="50000"/>
                      </a:schemeClr>
                    </a:solidFill>
                    <a:latin typeface="Calibri" panose="020F0502020204030204" pitchFamily="34" charset="0"/>
                    <a:cs typeface="Calibri" panose="020F0502020204030204" pitchFamily="34" charset="0"/>
                    <a:sym typeface="Arial"/>
                  </a:rPr>
                  <a:t>Referral</a:t>
                </a: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 suspensions, attendance, universal screening, school climate</a:t>
                </a: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791445" y="1137761"/>
              <a:ext cx="1203649" cy="3026654"/>
              <a:chOff x="4763371" y="3361291"/>
              <a:chExt cx="404424" cy="713189"/>
            </a:xfrm>
          </p:grpSpPr>
          <p:sp>
            <p:nvSpPr>
              <p:cNvPr id="15" name="Google Shape;5128;p64">
                <a:extLst>
                  <a:ext uri="{FF2B5EF4-FFF2-40B4-BE49-F238E27FC236}">
                    <a16:creationId xmlns:a16="http://schemas.microsoft.com/office/drawing/2014/main" id="{2B52FA82-EE61-4C55-B23B-71364C22E902}"/>
                  </a:ext>
                </a:extLst>
              </p:cNvPr>
              <p:cNvSpPr/>
              <p:nvPr/>
            </p:nvSpPr>
            <p:spPr>
              <a:xfrm>
                <a:off x="4763373" y="3361291"/>
                <a:ext cx="404422"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Target Group</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763371" y="3490214"/>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7" name="Google Shape;5130;p64">
                <a:extLst>
                  <a:ext uri="{FF2B5EF4-FFF2-40B4-BE49-F238E27FC236}">
                    <a16:creationId xmlns:a16="http://schemas.microsoft.com/office/drawing/2014/main" id="{D9D83AB0-3A0E-41EA-9841-D9524C87E4CE}"/>
                  </a:ext>
                </a:extLst>
              </p:cNvPr>
              <p:cNvSpPr/>
              <p:nvPr/>
            </p:nvSpPr>
            <p:spPr>
              <a:xfrm>
                <a:off x="4763371" y="3691235"/>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sp>
            <p:nvSpPr>
              <p:cNvPr id="18" name="Google Shape;5131;p64">
                <a:extLst>
                  <a:ext uri="{FF2B5EF4-FFF2-40B4-BE49-F238E27FC236}">
                    <a16:creationId xmlns:a16="http://schemas.microsoft.com/office/drawing/2014/main" id="{F7D9F3E8-F0D9-4D09-A550-E3A458243C5B}"/>
                  </a:ext>
                </a:extLst>
              </p:cNvPr>
              <p:cNvSpPr/>
              <p:nvPr/>
            </p:nvSpPr>
            <p:spPr>
              <a:xfrm>
                <a:off x="4763371" y="3892088"/>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All students, staff, &amp; families</a:t>
                </a: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6062525" y="1137761"/>
              <a:ext cx="1312183" cy="3026654"/>
              <a:chOff x="5190449" y="3361291"/>
              <a:chExt cx="440891" cy="713189"/>
            </a:xfrm>
          </p:grpSpPr>
          <p:sp>
            <p:nvSpPr>
              <p:cNvPr id="9" name="Google Shape;5135;p64">
                <a:extLst>
                  <a:ext uri="{FF2B5EF4-FFF2-40B4-BE49-F238E27FC236}">
                    <a16:creationId xmlns:a16="http://schemas.microsoft.com/office/drawing/2014/main" id="{5835CF18-060D-4E69-A384-57702C716B89}"/>
                  </a:ext>
                </a:extLst>
              </p:cNvPr>
              <p:cNvSpPr/>
              <p:nvPr/>
            </p:nvSpPr>
            <p:spPr>
              <a:xfrm>
                <a:off x="5190450" y="3361291"/>
                <a:ext cx="440890"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Staff Involved</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5190449" y="349021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3 general + 1 special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1" name="Google Shape;5137;p64">
                <a:extLst>
                  <a:ext uri="{FF2B5EF4-FFF2-40B4-BE49-F238E27FC236}">
                    <a16:creationId xmlns:a16="http://schemas.microsoft.com/office/drawing/2014/main" id="{B88A945E-378C-4410-83F1-7F5670C4075F}"/>
                  </a:ext>
                </a:extLst>
              </p:cNvPr>
              <p:cNvSpPr/>
              <p:nvPr/>
            </p:nvSpPr>
            <p:spPr>
              <a:xfrm>
                <a:off x="5190449" y="369124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ed. teachers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12" name="Google Shape;5138;p64">
                <a:extLst>
                  <a:ext uri="{FF2B5EF4-FFF2-40B4-BE49-F238E27FC236}">
                    <a16:creationId xmlns:a16="http://schemas.microsoft.com/office/drawing/2014/main" id="{AC35C763-E809-4F8C-8BB9-6D24593CC19F}"/>
                  </a:ext>
                </a:extLst>
              </p:cNvPr>
              <p:cNvSpPr/>
              <p:nvPr/>
            </p:nvSpPr>
            <p:spPr>
              <a:xfrm>
                <a:off x="5190449" y="3892088"/>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Principal, social worker, 2 general + 1 special ed. teachers</a:t>
                </a: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7442237" y="1137778"/>
              <a:ext cx="1725404" cy="418476"/>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Overlap? Modify? Eliminate?</a:t>
              </a:r>
              <a:endParaRPr kumimoji="0" sz="2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7435217" y="1649681"/>
              <a:ext cx="1856166" cy="774000"/>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5137;p64">
              <a:extLst>
                <a:ext uri="{FF2B5EF4-FFF2-40B4-BE49-F238E27FC236}">
                  <a16:creationId xmlns:a16="http://schemas.microsoft.com/office/drawing/2014/main" id="{947A091C-6BC0-4E64-BBB4-AD01FD389A39}"/>
                </a:ext>
              </a:extLst>
            </p:cNvPr>
            <p:cNvSpPr/>
            <p:nvPr/>
          </p:nvSpPr>
          <p:spPr>
            <a:xfrm>
              <a:off x="7435217" y="2538050"/>
              <a:ext cx="1856166" cy="774007"/>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Expand use of data to monitor police contacts from school &amp; safety assessments</a:t>
              </a: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5138;p64">
              <a:extLst>
                <a:ext uri="{FF2B5EF4-FFF2-40B4-BE49-F238E27FC236}">
                  <a16:creationId xmlns:a16="http://schemas.microsoft.com/office/drawing/2014/main" id="{4830FAE2-1127-4A9E-AD3E-6F8549A69FA6}"/>
                </a:ext>
              </a:extLst>
            </p:cNvPr>
            <p:cNvSpPr/>
            <p:nvPr/>
          </p:nvSpPr>
          <p:spPr>
            <a:xfrm>
              <a:off x="7435217" y="3390432"/>
              <a:ext cx="1856166" cy="77400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ounded Rectangle 2">
            <a:extLst>
              <a:ext uri="{FF2B5EF4-FFF2-40B4-BE49-F238E27FC236}">
                <a16:creationId xmlns:a16="http://schemas.microsoft.com/office/drawing/2014/main" id="{AE05B430-6BDD-CB42-A590-39658B840795}"/>
              </a:ext>
            </a:extLst>
          </p:cNvPr>
          <p:cNvSpPr/>
          <p:nvPr/>
        </p:nvSpPr>
        <p:spPr>
          <a:xfrm>
            <a:off x="1871445" y="1304739"/>
            <a:ext cx="7551922" cy="1704148"/>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8D56EFE7-6A46-0744-92E6-DE5DB230A849}"/>
              </a:ext>
            </a:extLst>
          </p:cNvPr>
          <p:cNvSpPr/>
          <p:nvPr/>
        </p:nvSpPr>
        <p:spPr>
          <a:xfrm>
            <a:off x="1837722" y="4823933"/>
            <a:ext cx="7549300" cy="1602563"/>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B08D4D-2600-FC4B-BAEE-DCFB1F8B9139}"/>
              </a:ext>
            </a:extLst>
          </p:cNvPr>
          <p:cNvSpPr/>
          <p:nvPr/>
        </p:nvSpPr>
        <p:spPr>
          <a:xfrm>
            <a:off x="137665" y="2980648"/>
            <a:ext cx="11916670" cy="1843285"/>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6">
                  <a:lumMod val="50000"/>
                </a:schemeClr>
              </a:solidFill>
            </a:endParaRPr>
          </a:p>
          <a:p>
            <a:pPr algn="ctr"/>
            <a:r>
              <a:rPr lang="en-US" sz="2800" b="1" dirty="0">
                <a:solidFill>
                  <a:schemeClr val="accent6">
                    <a:lumMod val="50000"/>
                  </a:schemeClr>
                </a:solidFill>
              </a:rPr>
              <a:t>Similar purpose/goal, data-based outcome, </a:t>
            </a:r>
          </a:p>
          <a:p>
            <a:pPr algn="ctr"/>
            <a:r>
              <a:rPr lang="en-US" sz="2800" b="1" dirty="0">
                <a:solidFill>
                  <a:schemeClr val="accent6">
                    <a:lumMod val="50000"/>
                  </a:schemeClr>
                </a:solidFill>
              </a:rPr>
              <a:t>target group, staff involved!</a:t>
            </a:r>
            <a:endParaRPr lang="en-US" sz="1200" b="1" dirty="0">
              <a:solidFill>
                <a:schemeClr val="accent6">
                  <a:lumMod val="50000"/>
                </a:schemeClr>
              </a:solidFill>
            </a:endParaRPr>
          </a:p>
          <a:p>
            <a:pPr algn="ctr"/>
            <a:r>
              <a:rPr lang="en-US" sz="1200" b="1" dirty="0">
                <a:solidFill>
                  <a:schemeClr val="accent6">
                    <a:lumMod val="50000"/>
                  </a:schemeClr>
                </a:solidFill>
              </a:rPr>
              <a:t> </a:t>
            </a:r>
          </a:p>
          <a:p>
            <a:pPr algn="ctr"/>
            <a:r>
              <a:rPr lang="en-US" sz="2800" b="1" i="1" dirty="0">
                <a:solidFill>
                  <a:schemeClr val="accent6">
                    <a:lumMod val="50000"/>
                  </a:schemeClr>
                </a:solidFill>
              </a:rPr>
              <a:t>Can the teams be combined into one team? </a:t>
            </a:r>
          </a:p>
          <a:p>
            <a:pPr algn="ctr"/>
            <a:r>
              <a:rPr lang="en-US" dirty="0">
                <a:solidFill>
                  <a:schemeClr val="accent6">
                    <a:lumMod val="50000"/>
                  </a:schemeClr>
                </a:solidFill>
              </a:rPr>
              <a:t> </a:t>
            </a:r>
          </a:p>
        </p:txBody>
      </p:sp>
      <p:pic>
        <p:nvPicPr>
          <p:cNvPr id="2" name="Picture 1">
            <a:extLst>
              <a:ext uri="{FF2B5EF4-FFF2-40B4-BE49-F238E27FC236}">
                <a16:creationId xmlns:a16="http://schemas.microsoft.com/office/drawing/2014/main" id="{3767B339-81D5-E765-A461-350D8BEEBA9E}"/>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60837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Poppins Medium" panose="020B0604020202020204" charset="0"/>
                <a:ea typeface="+mn-ea"/>
                <a:cs typeface="Poppins Medium" panose="020B060402020202020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13606" y="4760990"/>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Arial" pitchFamily="-1" charset="0"/>
                <a:ea typeface="ＭＳ Ｐゴシック" pitchFamily="-108" charset="-128"/>
              </a:rPr>
              <a:t>“</a:t>
            </a: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Arial" pitchFamily="-1" charset="0"/>
                <a:ea typeface="ＭＳ Ｐゴシック" pitchFamily="-108" charset="-128"/>
              </a:rPr>
              <a:t>student reports of school climate will </a:t>
            </a: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improve by 20%</a:t>
            </a:r>
            <a:r>
              <a:rPr kumimoji="0" lang="en-US" sz="2400" b="0" i="0" u="none" strike="noStrike" kern="0" cap="none" spc="0" normalizeH="0" baseline="0" noProof="0" dirty="0">
                <a:ln>
                  <a:noFill/>
                </a:ln>
                <a:solidFill>
                  <a:srgbClr val="002060"/>
                </a:solidFill>
                <a:effectLst/>
                <a:uLnTx/>
                <a:uFillTx/>
                <a:latin typeface="Arial" pitchFamily="-1" charset="0"/>
                <a:ea typeface="ＭＳ Ｐゴシック" pitchFamily="-108" charset="-128"/>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30167" y="5350776"/>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Arial" pitchFamily="-1" charset="0"/>
              <a:ea typeface="ＭＳ Ｐゴシック" pitchFamily="-108" charset="-128"/>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287576" y="2835670"/>
            <a:ext cx="162256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Arial" pitchFamily="-1" charset="0"/>
                <a:ea typeface="ＭＳ Ｐゴシック" pitchFamily="-108" charset="-128"/>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05469" y="5099543"/>
            <a:ext cx="174278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Arial" pitchFamily="-1" charset="0"/>
                <a:ea typeface="ＭＳ Ｐゴシック" pitchFamily="-108" charset="-128"/>
              </a:rPr>
              <a:t>Outcome</a:t>
            </a:r>
          </a:p>
        </p:txBody>
      </p:sp>
      <p:pic>
        <p:nvPicPr>
          <p:cNvPr id="6" name="Picture 5">
            <a:extLst>
              <a:ext uri="{FF2B5EF4-FFF2-40B4-BE49-F238E27FC236}">
                <a16:creationId xmlns:a16="http://schemas.microsoft.com/office/drawing/2014/main" id="{8B4E0BF4-7B4F-B7AF-8C9D-7B3A47994180}"/>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561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accent6">
                    <a:lumMod val="50000"/>
                  </a:schemeClr>
                </a:solidFill>
              </a:rPr>
              <a:t>Purpose statement identifies WHY you are implementing PBIS at your school </a:t>
            </a:r>
          </a:p>
        </p:txBody>
      </p:sp>
      <p:sp>
        <p:nvSpPr>
          <p:cNvPr id="12" name="Rounded Rectangular Callout 11">
            <a:extLst>
              <a:ext uri="{FF2B5EF4-FFF2-40B4-BE49-F238E27FC236}">
                <a16:creationId xmlns:a16="http://schemas.microsoft.com/office/drawing/2014/main" id="{69DF2471-B333-F84A-AA81-320B25FABF83}"/>
              </a:ext>
            </a:extLst>
          </p:cNvPr>
          <p:cNvSpPr/>
          <p:nvPr/>
        </p:nvSpPr>
        <p:spPr>
          <a:xfrm>
            <a:off x="135401" y="1606318"/>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a:buClr>
                <a:schemeClr val="tx2">
                  <a:lumMod val="25000"/>
                </a:schemeClr>
              </a:buClr>
            </a:pPr>
            <a:r>
              <a:rPr lang="en-US" sz="2800" dirty="0">
                <a:solidFill>
                  <a:schemeClr val="tx2">
                    <a:lumMod val="25000"/>
                  </a:schemeClr>
                </a:solidFill>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3"/>
          <a:srcRect l="6733" t="15855" r="11160"/>
          <a:stretch/>
        </p:blipFill>
        <p:spPr>
          <a:xfrm>
            <a:off x="4830576" y="4202453"/>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629400" y="1606318"/>
            <a:ext cx="4679895" cy="4946882"/>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mn-lt"/>
                <a:cs typeface="Calibri" panose="020F0502020204030204" pitchFamily="34" charset="0"/>
              </a:rPr>
              <a:t>State positively </a:t>
            </a:r>
          </a:p>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mn-lt"/>
                <a:cs typeface="Calibri" panose="020F0502020204030204" pitchFamily="34" charset="0"/>
              </a:rPr>
              <a:t>Keep at 2 to 3 sentences in length</a:t>
            </a:r>
          </a:p>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mn-lt"/>
                <a:cs typeface="Calibri" panose="020F0502020204030204" pitchFamily="34" charset="0"/>
              </a:rPr>
              <a:t>Be supportive of academic achievement and social-emotional-behavioral (SEB) health</a:t>
            </a:r>
          </a:p>
          <a:p>
            <a:pPr marL="482600" indent="-342900" fontAlgn="auto">
              <a:spcAft>
                <a:spcPts val="1200"/>
              </a:spcAft>
              <a:buClr>
                <a:schemeClr val="accent4"/>
              </a:buClr>
              <a:buSzPct val="75000"/>
              <a:buFont typeface="Wingdings" pitchFamily="2" charset="2"/>
              <a:buChar char="§"/>
            </a:pPr>
            <a:r>
              <a:rPr lang="en-US" sz="2800" kern="0" dirty="0">
                <a:solidFill>
                  <a:schemeClr val="accent6">
                    <a:lumMod val="50000"/>
                  </a:schemeClr>
                </a:solidFill>
                <a:latin typeface="+mn-lt"/>
                <a:cs typeface="Calibri" panose="020F0502020204030204" pitchFamily="34" charset="0"/>
              </a:rPr>
              <a:t>Be comprehensive in scope (relevant to all students, staff &amp; settings)</a:t>
            </a:r>
          </a:p>
        </p:txBody>
      </p:sp>
      <p:pic>
        <p:nvPicPr>
          <p:cNvPr id="2" name="Picture 1">
            <a:extLst>
              <a:ext uri="{FF2B5EF4-FFF2-40B4-BE49-F238E27FC236}">
                <a16:creationId xmlns:a16="http://schemas.microsoft.com/office/drawing/2014/main" id="{AD40BDC5-3D10-215B-6A84-AA19794419CA}"/>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287360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525752" y="1523999"/>
            <a:ext cx="4828048"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Use data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 locally important and meaningful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Apply to </a:t>
            </a:r>
            <a:r>
              <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rPr>
              <a:t>all</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 (culturally equitable)</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Students’ social competence and academic achievement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Staff implementation of critical skills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 observable and measurable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Write as a goal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As a result of implementing PBIS during the 20XX-20XY school year, </a:t>
            </a:r>
            <a:r>
              <a:rPr kumimoji="0" lang="en-US" sz="2800" b="1" i="0" u="sng" strike="noStrike" kern="1200" cap="none" spc="0" normalizeH="0" baseline="0" noProof="0" dirty="0">
                <a:ln>
                  <a:noFill/>
                </a:ln>
                <a:solidFill>
                  <a:srgbClr val="0D0F41"/>
                </a:solidFill>
                <a:effectLst/>
                <a:uLnTx/>
                <a:uFillTx/>
                <a:latin typeface="Calibri" panose="020F0502020204030204"/>
                <a:ea typeface="+mn-ea"/>
                <a:cs typeface="+mn-cs"/>
              </a:rPr>
              <a:t>student reports of school climate will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a:srcRect l="6733" t="15855" r="11160"/>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0" y="164678"/>
            <a:ext cx="10210800"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Outcomes tell us if we achieve our purpose 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a:blip r:embed="rId4"/>
          <a:stretch>
            <a:fillRect/>
          </a:stretch>
        </p:blipFill>
        <p:spPr>
          <a:xfrm>
            <a:off x="-598563" y="3426197"/>
            <a:ext cx="5092748" cy="3310286"/>
          </a:xfrm>
          <a:prstGeom prst="rect">
            <a:avLst/>
          </a:prstGeom>
        </p:spPr>
      </p:pic>
      <p:pic>
        <p:nvPicPr>
          <p:cNvPr id="4" name="Picture 3">
            <a:extLst>
              <a:ext uri="{FF2B5EF4-FFF2-40B4-BE49-F238E27FC236}">
                <a16:creationId xmlns:a16="http://schemas.microsoft.com/office/drawing/2014/main" id="{CFA22AE1-842C-1132-609E-CCA966470086}"/>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769457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pic>
        <p:nvPicPr>
          <p:cNvPr id="10" name="Picture 9">
            <a:extLst>
              <a:ext uri="{FF2B5EF4-FFF2-40B4-BE49-F238E27FC236}">
                <a16:creationId xmlns:a16="http://schemas.microsoft.com/office/drawing/2014/main" id="{7FD95FEF-C6E9-77C6-38F4-B7BCA26DA02D}"/>
              </a:ext>
            </a:extLst>
          </p:cNvPr>
          <p:cNvPicPr>
            <a:picLocks noChangeAspect="1"/>
          </p:cNvPicPr>
          <p:nvPr/>
        </p:nvPicPr>
        <p:blipFill>
          <a:blip r:embed="rId6"/>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56950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a:solidFill>
                  <a:schemeClr val="accent6">
                    <a:lumMod val="50000"/>
                  </a:schemeClr>
                </a:solidFill>
              </a:rPr>
              <a:t>NEPBIS</a:t>
            </a:r>
            <a:r>
              <a:rPr lang="en-US" sz="3600"/>
              <a:t> </a:t>
            </a:r>
            <a:br>
              <a:rPr lang="en-US" sz="3600"/>
            </a:br>
            <a:r>
              <a:rPr lang="en-US" sz="3600">
                <a:solidFill>
                  <a:schemeClr val="accent6">
                    <a:lumMod val="50000"/>
                  </a:schemeClr>
                </a:solidFill>
              </a:rPr>
              <a:t>School-Wide </a:t>
            </a:r>
            <a:br>
              <a:rPr lang="en-US" sz="3600">
                <a:solidFill>
                  <a:schemeClr val="accent6">
                    <a:lumMod val="50000"/>
                  </a:schemeClr>
                </a:solidFill>
              </a:rPr>
            </a:br>
            <a:r>
              <a:rPr lang="en-US" sz="3600">
                <a:solidFill>
                  <a:schemeClr val="accent6">
                    <a:lumMod val="50000"/>
                  </a:schemeClr>
                </a:solidFill>
              </a:rPr>
              <a:t>Team Training </a:t>
            </a:r>
            <a:endParaRPr lang="en-US" sz="360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7</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152D0402-A827-92C6-73E0-AC13293D06D9}"/>
              </a:ext>
            </a:extLst>
          </p:cNvPr>
          <p:cNvSpPr txBox="1">
            <a:spLocks/>
          </p:cNvSpPr>
          <p:nvPr/>
        </p:nvSpPr>
        <p:spPr>
          <a:xfrm>
            <a:off x="3584836" y="4503488"/>
            <a:ext cx="6524365"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accent1"/>
              </a:buClr>
              <a:buSzPts val="2800"/>
              <a:buFont typeface="Hind Vadodara"/>
              <a:buNone/>
              <a:defRPr sz="2400"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9pPr>
          </a:lstStyle>
          <a:p>
            <a:pPr marL="0" indent="0"/>
            <a:r>
              <a:rPr lang="en-US" sz="2800" kern="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US" sz="1400" kern="0">
              <a:solidFill>
                <a:schemeClr val="accent6">
                  <a:lumMod val="50000"/>
                </a:schemeClr>
              </a:solidFill>
              <a:latin typeface="Calibri" panose="020F0502020204030204" pitchFamily="34" charset="0"/>
              <a:cs typeface="Calibri" panose="020F0502020204030204" pitchFamily="34" charset="0"/>
            </a:endParaRP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Adam Feinberg &amp; Susannah Everett</a:t>
            </a:r>
            <a:endParaRPr lang="en-US" sz="2000" i="1" kern="0"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pic>
        <p:nvPicPr>
          <p:cNvPr id="7" name="Picture 6">
            <a:extLst>
              <a:ext uri="{FF2B5EF4-FFF2-40B4-BE49-F238E27FC236}">
                <a16:creationId xmlns:a16="http://schemas.microsoft.com/office/drawing/2014/main" id="{36600C0A-C097-AB33-F67F-D9A41C7F2260}"/>
              </a:ext>
            </a:extLst>
          </p:cNvPr>
          <p:cNvPicPr>
            <a:picLocks noChangeAspect="1"/>
          </p:cNvPicPr>
          <p:nvPr/>
        </p:nvPicPr>
        <p:blipFill>
          <a:blip r:embed="rId9"/>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066141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nvGraphicFramePr>
        <p:xfrm>
          <a:off x="262414" y="238066"/>
          <a:ext cx="11554784" cy="6466826"/>
        </p:xfrm>
        <a:graphic>
          <a:graphicData uri="http://schemas.openxmlformats.org/drawingml/2006/table">
            <a:tbl>
              <a:tblPr/>
              <a:tblGrid>
                <a:gridCol w="517075">
                  <a:extLst>
                    <a:ext uri="{9D8B030D-6E8A-4147-A177-3AD203B41FA5}">
                      <a16:colId xmlns:a16="http://schemas.microsoft.com/office/drawing/2014/main" val="20000"/>
                    </a:ext>
                  </a:extLst>
                </a:gridCol>
                <a:gridCol w="1349114">
                  <a:extLst>
                    <a:ext uri="{9D8B030D-6E8A-4147-A177-3AD203B41FA5}">
                      <a16:colId xmlns:a16="http://schemas.microsoft.com/office/drawing/2014/main" val="20001"/>
                    </a:ext>
                  </a:extLst>
                </a:gridCol>
                <a:gridCol w="1464528">
                  <a:extLst>
                    <a:ext uri="{9D8B030D-6E8A-4147-A177-3AD203B41FA5}">
                      <a16:colId xmlns:a16="http://schemas.microsoft.com/office/drawing/2014/main" val="20002"/>
                    </a:ext>
                  </a:extLst>
                </a:gridCol>
                <a:gridCol w="1305308">
                  <a:extLst>
                    <a:ext uri="{9D8B030D-6E8A-4147-A177-3AD203B41FA5}">
                      <a16:colId xmlns:a16="http://schemas.microsoft.com/office/drawing/2014/main" val="20003"/>
                    </a:ext>
                  </a:extLst>
                </a:gridCol>
                <a:gridCol w="1539806">
                  <a:extLst>
                    <a:ext uri="{9D8B030D-6E8A-4147-A177-3AD203B41FA5}">
                      <a16:colId xmlns:a16="http://schemas.microsoft.com/office/drawing/2014/main" val="20004"/>
                    </a:ext>
                  </a:extLst>
                </a:gridCol>
                <a:gridCol w="1294934">
                  <a:extLst>
                    <a:ext uri="{9D8B030D-6E8A-4147-A177-3AD203B41FA5}">
                      <a16:colId xmlns:a16="http://schemas.microsoft.com/office/drawing/2014/main" val="20005"/>
                    </a:ext>
                  </a:extLst>
                </a:gridCol>
                <a:gridCol w="1222301">
                  <a:extLst>
                    <a:ext uri="{9D8B030D-6E8A-4147-A177-3AD203B41FA5}">
                      <a16:colId xmlns:a16="http://schemas.microsoft.com/office/drawing/2014/main" val="20006"/>
                    </a:ext>
                  </a:extLst>
                </a:gridCol>
                <a:gridCol w="1429822">
                  <a:extLst>
                    <a:ext uri="{9D8B030D-6E8A-4147-A177-3AD203B41FA5}">
                      <a16:colId xmlns:a16="http://schemas.microsoft.com/office/drawing/2014/main" val="20007"/>
                    </a:ext>
                  </a:extLst>
                </a:gridCol>
                <a:gridCol w="1431896">
                  <a:extLst>
                    <a:ext uri="{9D8B030D-6E8A-4147-A177-3AD203B41FA5}">
                      <a16:colId xmlns:a16="http://schemas.microsoft.com/office/drawing/2014/main" val="20008"/>
                    </a:ext>
                  </a:extLst>
                </a:gridCol>
              </a:tblGrid>
              <a:tr h="678904">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Arial" pitchFamily="-1" charset="0"/>
                          <a:cs typeface="Arial"/>
                        </a:rPr>
                        <a:t>SETTING</a:t>
                      </a: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776">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All Settings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Hallways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Playgrounds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Cafeteria</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Library/</a:t>
                      </a:r>
                      <a:endParaRPr kumimoji="0" lang="en-US" sz="1600" b="1"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Computer Lab</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Assembly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Bus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161239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Ourselves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1239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Others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Arial" pitchFamily="-1" charset="0"/>
                          <a:cs typeface="Arial"/>
                        </a:rPr>
                        <a:t>Whisper.</a:t>
                      </a:r>
                      <a:endParaRPr kumimoji="0" lang="en-US" sz="1800" b="0" i="0" u="none" strike="noStrike" cap="none" normalizeH="0" baseline="0" dirty="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Listen/watch.</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1239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Property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935628" y="2495549"/>
            <a:ext cx="4091188" cy="1114425"/>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7030186" y="2726065"/>
            <a:ext cx="4617289" cy="1331693"/>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2393968" y="4888200"/>
            <a:ext cx="4670945" cy="1114425"/>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algn="ctr"/>
            <a:r>
              <a:rPr lang="en-US" sz="2800" dirty="0">
                <a:solidFill>
                  <a:srgbClr val="FFFFFF"/>
                </a:solidFill>
              </a:rPr>
              <a:t>3.  BEHAVIOR EXAMPLES</a:t>
            </a:r>
          </a:p>
        </p:txBody>
      </p:sp>
      <p:sp>
        <p:nvSpPr>
          <p:cNvPr id="4" name="TextBox 3">
            <a:extLst>
              <a:ext uri="{FF2B5EF4-FFF2-40B4-BE49-F238E27FC236}">
                <a16:creationId xmlns:a16="http://schemas.microsoft.com/office/drawing/2014/main" id="{3422488C-54BA-8C44-B321-AC07D5AF8CFC}"/>
              </a:ext>
            </a:extLst>
          </p:cNvPr>
          <p:cNvSpPr txBox="1"/>
          <p:nvPr/>
        </p:nvSpPr>
        <p:spPr>
          <a:xfrm rot="16200000">
            <a:off x="-424488" y="3705726"/>
            <a:ext cx="2060244" cy="461665"/>
          </a:xfrm>
          <a:prstGeom prst="rect">
            <a:avLst/>
          </a:prstGeom>
          <a:noFill/>
        </p:spPr>
        <p:txBody>
          <a:bodyPr wrap="none" rtlCol="0">
            <a:spAutoFit/>
          </a:bodyPr>
          <a:lstStyle/>
          <a:p>
            <a:r>
              <a:rPr lang="en-US" sz="2400" b="1" dirty="0"/>
              <a:t>EXPECTATIONS</a:t>
            </a:r>
          </a:p>
        </p:txBody>
      </p:sp>
      <p:pic>
        <p:nvPicPr>
          <p:cNvPr id="2" name="Picture 1">
            <a:extLst>
              <a:ext uri="{FF2B5EF4-FFF2-40B4-BE49-F238E27FC236}">
                <a16:creationId xmlns:a16="http://schemas.microsoft.com/office/drawing/2014/main" id="{A330B4A8-69B5-5148-3F53-3F6980817A43}"/>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52523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75855" y="872836"/>
            <a:ext cx="11416145" cy="5853428"/>
          </a:xfrm>
        </p:spPr>
        <p:style>
          <a:lnRef idx="2">
            <a:schemeClr val="accent1"/>
          </a:lnRef>
          <a:fillRef idx="1">
            <a:schemeClr val="lt1"/>
          </a:fillRef>
          <a:effectRef idx="0">
            <a:schemeClr val="accent1"/>
          </a:effectRef>
          <a:fontRef idx="minor">
            <a:schemeClr val="dk1"/>
          </a:fontRef>
        </p:style>
        <p:txBody>
          <a:bodyPr/>
          <a:lstStyle/>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Consider main school settings/contexts</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Consider lessons that already exist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Specificy 2-3 observable, positive examples for each expectation within each setting/context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Teach social behavior like academic skill</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Provide prompts, reminders, or precorrections in natural context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Provide specific feedback in natural context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Develop a schedule for: </a:t>
            </a:r>
          </a:p>
          <a:p>
            <a:pPr lvl="1">
              <a:spcBef>
                <a:spcPts val="0"/>
              </a:spcBef>
              <a:spcAft>
                <a:spcPts val="600"/>
              </a:spcAft>
              <a:buClr>
                <a:schemeClr val="accent6">
                  <a:lumMod val="50000"/>
                </a:schemeClr>
              </a:buClr>
              <a:buSzPct val="75000"/>
              <a:buFont typeface="Arial" panose="020B0604020202020204" pitchFamily="34" charset="0"/>
              <a:buChar char="•"/>
            </a:pPr>
            <a:r>
              <a:rPr lang="en-US" sz="2400" dirty="0">
                <a:solidFill>
                  <a:schemeClr val="accent6">
                    <a:lumMod val="50000"/>
                  </a:schemeClr>
                </a:solidFill>
                <a:ea typeface="ＭＳ Ｐゴシック" pitchFamily="-108" charset="-128"/>
                <a:cs typeface="ＭＳ Ｐゴシック" pitchFamily="-108" charset="-128"/>
              </a:rPr>
              <a:t>introducing teaching plan to staff and getting feedback on lesson plans</a:t>
            </a:r>
          </a:p>
          <a:p>
            <a:pPr lvl="1">
              <a:spcBef>
                <a:spcPts val="0"/>
              </a:spcBef>
              <a:spcAft>
                <a:spcPts val="600"/>
              </a:spcAft>
              <a:buClr>
                <a:schemeClr val="accent6">
                  <a:lumMod val="50000"/>
                </a:schemeClr>
              </a:buClr>
              <a:buSzPct val="75000"/>
              <a:buFont typeface="Arial" panose="020B0604020202020204" pitchFamily="34" charset="0"/>
              <a:buChar char="•"/>
            </a:pPr>
            <a:r>
              <a:rPr lang="en-US" sz="2400" dirty="0">
                <a:solidFill>
                  <a:schemeClr val="accent6">
                    <a:lumMod val="50000"/>
                  </a:schemeClr>
                </a:solidFill>
                <a:ea typeface="ＭＳ Ｐゴシック" pitchFamily="-108" charset="-128"/>
                <a:cs typeface="ＭＳ Ｐゴシック" pitchFamily="-108" charset="-128"/>
              </a:rPr>
              <a:t>initial student instruction in natural/typical context</a:t>
            </a:r>
          </a:p>
          <a:p>
            <a:pPr lvl="1">
              <a:spcBef>
                <a:spcPts val="0"/>
              </a:spcBef>
              <a:spcAft>
                <a:spcPts val="600"/>
              </a:spcAft>
              <a:buClr>
                <a:schemeClr val="accent6">
                  <a:lumMod val="50000"/>
                </a:schemeClr>
              </a:buClr>
              <a:buSzPct val="75000"/>
              <a:buFont typeface="Arial" panose="020B0604020202020204" pitchFamily="34" charset="0"/>
              <a:buChar char="•"/>
            </a:pPr>
            <a:r>
              <a:rPr lang="en-US" sz="2400" dirty="0">
                <a:solidFill>
                  <a:schemeClr val="accent6">
                    <a:lumMod val="50000"/>
                  </a:schemeClr>
                </a:solidFill>
                <a:ea typeface="ＭＳ Ｐゴシック" pitchFamily="-108" charset="-128"/>
                <a:cs typeface="ＭＳ Ｐゴシック" pitchFamily="-108" charset="-128"/>
              </a:rPr>
              <a:t>regular review, practice, and follow-up</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Develop procedures for identifying/supporting students whose behaviors do not respond to instruction</a:t>
            </a:r>
            <a:endParaRPr lang="en-US" sz="2000" dirty="0">
              <a:solidFill>
                <a:schemeClr val="accent6">
                  <a:lumMod val="50000"/>
                </a:schemeClr>
              </a:solidFill>
              <a:ea typeface="ＭＳ Ｐゴシック" pitchFamily="-108" charset="-128"/>
              <a:cs typeface="ＭＳ Ｐゴシック" pitchFamily="-108" charset="-128"/>
            </a:endParaRPr>
          </a:p>
          <a:p>
            <a:pPr>
              <a:spcAft>
                <a:spcPts val="1200"/>
              </a:spcAft>
              <a:buFont typeface="Wingdings" charset="2"/>
              <a:buChar char="q"/>
            </a:pPr>
            <a:endParaRPr lang="en-US" sz="2000" dirty="0">
              <a:solidFill>
                <a:schemeClr val="accent6">
                  <a:lumMod val="50000"/>
                </a:schemeClr>
              </a:solidFill>
              <a:ea typeface="ＭＳ Ｐゴシック" pitchFamily="-108" charset="-128"/>
              <a:cs typeface="ＭＳ Ｐゴシック" pitchFamily="-108" charset="-128"/>
            </a:endParaRPr>
          </a:p>
        </p:txBody>
      </p:sp>
      <p:sp>
        <p:nvSpPr>
          <p:cNvPr id="6" name="Rectangle 2"/>
          <p:cNvSpPr>
            <a:spLocks noChangeArrowheads="1"/>
          </p:cNvSpPr>
          <p:nvPr/>
        </p:nvSpPr>
        <p:spPr bwMode="auto">
          <a:xfrm>
            <a:off x="0" y="0"/>
            <a:ext cx="10571018" cy="914400"/>
          </a:xfrm>
          <a:prstGeom prst="rect">
            <a:avLst/>
          </a:prstGeom>
          <a:noFill/>
          <a:ln w="9525">
            <a:solidFill>
              <a:srgbClr val="FFFFFF"/>
            </a:solidFill>
            <a:miter lim="800000"/>
            <a:headEnd/>
            <a:tailEnd/>
          </a:ln>
        </p:spPr>
        <p:txBody>
          <a:bodyPr anchor="ctr">
            <a:prstTxWarp prst="textNoShape">
              <a:avLst/>
            </a:prstTxWarp>
          </a:bodyPr>
          <a:lstStyle/>
          <a:p>
            <a:pPr algn="ctr"/>
            <a:r>
              <a:rPr lang="en-US" sz="3200" b="1" dirty="0">
                <a:solidFill>
                  <a:schemeClr val="accent6">
                    <a:lumMod val="50000"/>
                  </a:schemeClr>
                </a:solidFill>
              </a:rPr>
              <a:t>Guidelines for Teaching Expected Behaviors (Social Skills)</a:t>
            </a:r>
          </a:p>
        </p:txBody>
      </p:sp>
      <p:pic>
        <p:nvPicPr>
          <p:cNvPr id="2" name="Picture 1">
            <a:extLst>
              <a:ext uri="{FF2B5EF4-FFF2-40B4-BE49-F238E27FC236}">
                <a16:creationId xmlns:a16="http://schemas.microsoft.com/office/drawing/2014/main" id="{E51CD21C-C925-9708-E7DF-242B56CDF0B7}"/>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6722ADE3-BD23-9F9B-7C79-C9025D95E8C6}"/>
              </a:ext>
            </a:extLst>
          </p:cNvPr>
          <p:cNvSpPr/>
          <p:nvPr/>
        </p:nvSpPr>
        <p:spPr>
          <a:xfrm>
            <a:off x="5096933" y="1059635"/>
            <a:ext cx="6760770" cy="4738729"/>
          </a:xfrm>
          <a:prstGeom prst="wedgeRoundRectCallout">
            <a:avLst>
              <a:gd name="adj1" fmla="val 8627"/>
              <a:gd name="adj2" fmla="val 66866"/>
              <a:gd name="adj3" fmla="val 16667"/>
            </a:avLst>
          </a:prstGeom>
          <a:solidFill>
            <a:schemeClr val="bg1"/>
          </a:solidFill>
          <a:ln w="152400">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51460">
              <a:buClr>
                <a:schemeClr val="accent5"/>
              </a:buClr>
            </a:pPr>
            <a:r>
              <a:rPr lang="en-US" sz="3200" dirty="0">
                <a:solidFill>
                  <a:srgbClr val="000000"/>
                </a:solidFill>
                <a:cs typeface="Calibri" panose="020F0502020204030204" pitchFamily="34" charset="0"/>
              </a:rPr>
              <a:t>What worked well as your staff explicitly taught school-wide expectations?</a:t>
            </a:r>
          </a:p>
          <a:p>
            <a:pPr marL="251460">
              <a:buClr>
                <a:schemeClr val="accent5"/>
              </a:buClr>
            </a:pPr>
            <a:endParaRPr lang="en-US" sz="3200" dirty="0">
              <a:solidFill>
                <a:srgbClr val="000000"/>
              </a:solidFill>
              <a:cs typeface="Calibri" panose="020F0502020204030204" pitchFamily="34" charset="0"/>
            </a:endParaRPr>
          </a:p>
          <a:p>
            <a:pPr marL="251460">
              <a:buClr>
                <a:schemeClr val="accent5"/>
              </a:buClr>
            </a:pPr>
            <a:r>
              <a:rPr lang="en-US" sz="3200" dirty="0">
                <a:solidFill>
                  <a:srgbClr val="000000"/>
                </a:solidFill>
                <a:cs typeface="Calibri" panose="020F0502020204030204" pitchFamily="34" charset="0"/>
              </a:rPr>
              <a:t>What challenges came up and how can they be overcome?</a:t>
            </a:r>
          </a:p>
          <a:p>
            <a:pPr marL="251460">
              <a:buClr>
                <a:schemeClr val="accent5"/>
              </a:buClr>
            </a:pPr>
            <a:endParaRPr lang="en-US" sz="3200" dirty="0">
              <a:solidFill>
                <a:srgbClr val="000000"/>
              </a:solidFill>
              <a:cs typeface="Calibri" panose="020F0502020204030204" pitchFamily="34" charset="0"/>
            </a:endParaRPr>
          </a:p>
          <a:p>
            <a:pPr marL="251460">
              <a:buClr>
                <a:schemeClr val="accent5"/>
              </a:buClr>
            </a:pPr>
            <a:r>
              <a:rPr lang="en-US" sz="3200" dirty="0">
                <a:solidFill>
                  <a:srgbClr val="000000"/>
                </a:solidFill>
                <a:cs typeface="Calibri" panose="020F0502020204030204" pitchFamily="34" charset="0"/>
              </a:rPr>
              <a:t>How are you monitoring fidelity?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pic>
        <p:nvPicPr>
          <p:cNvPr id="10" name="Picture 9">
            <a:extLst>
              <a:ext uri="{FF2B5EF4-FFF2-40B4-BE49-F238E27FC236}">
                <a16:creationId xmlns:a16="http://schemas.microsoft.com/office/drawing/2014/main" id="{17BBC1AB-E9F4-0A7D-3E9D-B89CEF74BA91}"/>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459803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28687" y="1235242"/>
            <a:ext cx="7915451" cy="5490165"/>
          </a:xfrm>
        </p:spPr>
        <p:style>
          <a:lnRef idx="2">
            <a:schemeClr val="accent1"/>
          </a:lnRef>
          <a:fillRef idx="1">
            <a:schemeClr val="lt1"/>
          </a:fillRef>
          <a:effectRef idx="0">
            <a:schemeClr val="accent1"/>
          </a:effectRef>
          <a:fontRef idx="minor">
            <a:schemeClr val="dk1"/>
          </a:fontRef>
        </p:style>
        <p:txBody>
          <a:bodyPr/>
          <a:lstStyle/>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Support classroom educators to:</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Develop teaching matrices, procedures, and schedules for explicitly teaching school-wide behavior expectations in typical classroom contexts and routines</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Consistently use prompts for display of expected behaviors in natural contexts</a:t>
            </a:r>
          </a:p>
          <a:p>
            <a:pPr>
              <a:spcAft>
                <a:spcPts val="600"/>
              </a:spcAft>
              <a:buClr>
                <a:schemeClr val="accent2">
                  <a:lumMod val="50000"/>
                </a:schemeClr>
              </a:buClr>
              <a:buSzPct val="80000"/>
              <a:buFont typeface="Arial" panose="020B0604020202020204" pitchFamily="34" charset="0"/>
              <a:buChar char="•"/>
            </a:pPr>
            <a:r>
              <a:rPr lang="en-US" dirty="0">
                <a:solidFill>
                  <a:schemeClr val="accent6">
                    <a:lumMod val="50000"/>
                  </a:schemeClr>
                </a:solidFill>
                <a:latin typeface="+mn-lt"/>
                <a:ea typeface="ＭＳ Ｐゴシック" pitchFamily="-108" charset="-128"/>
                <a:cs typeface="ＭＳ Ｐゴシック" pitchFamily="-108" charset="-128"/>
              </a:rPr>
              <a:t>Provide specific feedback for displays of behaviors in natural context</a:t>
            </a:r>
          </a:p>
          <a:p>
            <a:pPr marL="139700" indent="0">
              <a:spcAft>
                <a:spcPts val="600"/>
              </a:spcAft>
              <a:buClr>
                <a:schemeClr val="accent2">
                  <a:lumMod val="50000"/>
                </a:schemeClr>
              </a:buClr>
              <a:buSzPct val="80000"/>
              <a:buNone/>
            </a:pPr>
            <a:endParaRPr lang="en-US" dirty="0">
              <a:solidFill>
                <a:schemeClr val="accent6">
                  <a:lumMod val="50000"/>
                </a:schemeClr>
              </a:solidFill>
              <a:ea typeface="ＭＳ Ｐゴシック" pitchFamily="-108" charset="-128"/>
              <a:cs typeface="ＭＳ Ｐゴシック" pitchFamily="-108" charset="-128"/>
            </a:endParaRPr>
          </a:p>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Develop:</a:t>
            </a:r>
          </a:p>
          <a:p>
            <a:pPr marL="139700" indent="0">
              <a:spcAft>
                <a:spcPts val="600"/>
              </a:spcAft>
              <a:buClr>
                <a:schemeClr val="accent2">
                  <a:lumMod val="50000"/>
                </a:schemeClr>
              </a:buClr>
              <a:buSzPct val="80000"/>
              <a:buNone/>
            </a:pPr>
            <a:r>
              <a:rPr lang="en-US" dirty="0">
                <a:solidFill>
                  <a:schemeClr val="accent6">
                    <a:lumMod val="50000"/>
                  </a:schemeClr>
                </a:solidFill>
                <a:latin typeface="+mn-lt"/>
                <a:ea typeface="ＭＳ Ｐゴシック" pitchFamily="-108" charset="-128"/>
                <a:cs typeface="ＭＳ Ｐゴシック" pitchFamily="-108" charset="-128"/>
              </a:rPr>
              <a:t>A school-wide action plan for supporting classroom educators to implement positive and proactive  classroom practices and procedures based on data (self-assessment)</a:t>
            </a:r>
          </a:p>
          <a:p>
            <a:pPr>
              <a:spcAft>
                <a:spcPts val="600"/>
              </a:spcAft>
              <a:buClr>
                <a:schemeClr val="accent2">
                  <a:lumMod val="50000"/>
                </a:schemeClr>
              </a:buClr>
              <a:buSzPct val="80000"/>
              <a:buFont typeface="Arial" panose="020B0604020202020204" pitchFamily="34" charset="0"/>
              <a:buChar char="•"/>
            </a:pPr>
            <a:endParaRPr lang="en-US" dirty="0">
              <a:solidFill>
                <a:schemeClr val="accent6">
                  <a:lumMod val="50000"/>
                </a:schemeClr>
              </a:solidFill>
              <a:latin typeface="+mn-lt"/>
              <a:ea typeface="ＭＳ Ｐゴシック" pitchFamily="-108" charset="-128"/>
              <a:cs typeface="ＭＳ Ｐゴシック" pitchFamily="-108" charset="-128"/>
            </a:endParaRPr>
          </a:p>
          <a:p>
            <a:pPr>
              <a:spcAft>
                <a:spcPts val="600"/>
              </a:spcAft>
              <a:buClr>
                <a:schemeClr val="accent2">
                  <a:lumMod val="50000"/>
                </a:schemeClr>
              </a:buClr>
              <a:buSzPct val="80000"/>
              <a:buFont typeface="Arial" panose="020B0604020202020204" pitchFamily="34" charset="0"/>
              <a:buChar char="•"/>
            </a:pPr>
            <a:endParaRPr lang="en-US" sz="1200" dirty="0">
              <a:solidFill>
                <a:schemeClr val="accent6">
                  <a:lumMod val="50000"/>
                </a:schemeClr>
              </a:solidFill>
              <a:latin typeface="+mn-lt"/>
              <a:ea typeface="ＭＳ Ｐゴシック" pitchFamily="-108" charset="-128"/>
              <a:cs typeface="ＭＳ Ｐゴシック" pitchFamily="-108" charset="-128"/>
            </a:endParaRPr>
          </a:p>
        </p:txBody>
      </p:sp>
      <p:sp>
        <p:nvSpPr>
          <p:cNvPr id="6" name="Rectangle 2"/>
          <p:cNvSpPr>
            <a:spLocks noChangeArrowheads="1"/>
          </p:cNvSpPr>
          <p:nvPr/>
        </p:nvSpPr>
        <p:spPr bwMode="auto">
          <a:xfrm>
            <a:off x="267911" y="320842"/>
            <a:ext cx="9422732" cy="914400"/>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Guidelines for Teaching Class-Wide Expectations</a:t>
            </a:r>
          </a:p>
        </p:txBody>
      </p:sp>
      <p:grpSp>
        <p:nvGrpSpPr>
          <p:cNvPr id="17" name="Group 16">
            <a:extLst>
              <a:ext uri="{FF2B5EF4-FFF2-40B4-BE49-F238E27FC236}">
                <a16:creationId xmlns:a16="http://schemas.microsoft.com/office/drawing/2014/main" id="{0BF3A38E-46D3-E744-B12B-F4B195852223}"/>
              </a:ext>
            </a:extLst>
          </p:cNvPr>
          <p:cNvGrpSpPr/>
          <p:nvPr/>
        </p:nvGrpSpPr>
        <p:grpSpPr>
          <a:xfrm>
            <a:off x="10410864" y="69476"/>
            <a:ext cx="1613496" cy="1621202"/>
            <a:chOff x="3161609" y="1914625"/>
            <a:chExt cx="2964580" cy="2964580"/>
          </a:xfrm>
          <a:solidFill>
            <a:srgbClr val="9BC1E8"/>
          </a:solidFill>
        </p:grpSpPr>
        <p:sp>
          <p:nvSpPr>
            <p:cNvPr id="18" name="Oval 17">
              <a:extLst>
                <a:ext uri="{FF2B5EF4-FFF2-40B4-BE49-F238E27FC236}">
                  <a16:creationId xmlns:a16="http://schemas.microsoft.com/office/drawing/2014/main" id="{D6C53097-4323-3F4E-9FA6-9B8A7F780B8F}"/>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19" name="Oval 4">
              <a:extLst>
                <a:ext uri="{FF2B5EF4-FFF2-40B4-BE49-F238E27FC236}">
                  <a16:creationId xmlns:a16="http://schemas.microsoft.com/office/drawing/2014/main" id="{13C57BEA-49FC-9549-862C-0E4FA4F5EFA1}"/>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2" name="Picture 1">
            <a:extLst>
              <a:ext uri="{FF2B5EF4-FFF2-40B4-BE49-F238E27FC236}">
                <a16:creationId xmlns:a16="http://schemas.microsoft.com/office/drawing/2014/main" id="{DEC18D20-9F19-AE75-DAA5-02C9912D5E8A}"/>
              </a:ext>
            </a:extLst>
          </p:cNvPr>
          <p:cNvPicPr>
            <a:picLocks noChangeAspect="1"/>
          </p:cNvPicPr>
          <p:nvPr/>
        </p:nvPicPr>
        <p:blipFill>
          <a:blip r:embed="rId2"/>
          <a:stretch>
            <a:fillRect/>
          </a:stretch>
        </p:blipFill>
        <p:spPr>
          <a:xfrm>
            <a:off x="11277600" y="6069682"/>
            <a:ext cx="878780" cy="788318"/>
          </a:xfrm>
          <a:prstGeom prst="ellipse">
            <a:avLst/>
          </a:prstGeom>
          <a:ln w="19050">
            <a:solidFill>
              <a:schemeClr val="accent2">
                <a:lumMod val="50000"/>
              </a:schemeClr>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146483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C1D4896-0331-A54D-B529-3B7C5981BCBF}"/>
              </a:ext>
            </a:extLst>
          </p:cNvPr>
          <p:cNvGraphicFramePr/>
          <p:nvPr/>
        </p:nvGraphicFramePr>
        <p:xfrm>
          <a:off x="317291" y="931144"/>
          <a:ext cx="11557417" cy="544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748126-BDBA-1A44-8EFC-8A42C7A821C9}"/>
              </a:ext>
            </a:extLst>
          </p:cNvPr>
          <p:cNvSpPr txBox="1"/>
          <p:nvPr/>
        </p:nvSpPr>
        <p:spPr>
          <a:xfrm>
            <a:off x="317291" y="284813"/>
            <a:ext cx="56600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0F41"/>
                </a:solidFill>
                <a:effectLst/>
                <a:uLnTx/>
                <a:uFillTx/>
                <a:latin typeface="Calibri" panose="020F0502020204030204"/>
                <a:ea typeface="+mn-ea"/>
                <a:cs typeface="+mn-cs"/>
              </a:rPr>
              <a:t>Types of Acknowledgements</a:t>
            </a:r>
          </a:p>
        </p:txBody>
      </p:sp>
      <p:sp>
        <p:nvSpPr>
          <p:cNvPr id="3" name="TextBox 2">
            <a:extLst>
              <a:ext uri="{FF2B5EF4-FFF2-40B4-BE49-F238E27FC236}">
                <a16:creationId xmlns:a16="http://schemas.microsoft.com/office/drawing/2014/main" id="{43E38767-B472-274E-ACBF-9FDF32DCD55F}"/>
              </a:ext>
            </a:extLst>
          </p:cNvPr>
          <p:cNvSpPr txBox="1"/>
          <p:nvPr/>
        </p:nvSpPr>
        <p:spPr>
          <a:xfrm>
            <a:off x="8580675" y="6488668"/>
            <a:ext cx="2429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(adapted from MO-PBS)</a:t>
            </a:r>
          </a:p>
        </p:txBody>
      </p:sp>
      <p:pic>
        <p:nvPicPr>
          <p:cNvPr id="5" name="Picture 4">
            <a:extLst>
              <a:ext uri="{FF2B5EF4-FFF2-40B4-BE49-F238E27FC236}">
                <a16:creationId xmlns:a16="http://schemas.microsoft.com/office/drawing/2014/main" id="{AF5DEC34-5B07-32BD-1B39-755CD52AD33E}"/>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888173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B804413E-7E3E-193A-338F-4055E9C88148}"/>
              </a:ext>
            </a:extLst>
          </p:cNvPr>
          <p:cNvPicPr>
            <a:picLocks noChangeAspect="1"/>
          </p:cNvPicPr>
          <p:nvPr/>
        </p:nvPicPr>
        <p:blipFill>
          <a:blip r:embed="rId3"/>
          <a:stretch>
            <a:fillRect/>
          </a:stretch>
        </p:blipFill>
        <p:spPr>
          <a:xfrm>
            <a:off x="908324" y="1621202"/>
            <a:ext cx="9889457" cy="5111982"/>
          </a:xfrm>
          <a:prstGeom prst="rect">
            <a:avLst/>
          </a:prstGeom>
        </p:spPr>
      </p:pic>
    </p:spTree>
    <p:extLst>
      <p:ext uri="{BB962C8B-B14F-4D97-AF65-F5344CB8AC3E}">
        <p14:creationId xmlns:p14="http://schemas.microsoft.com/office/powerpoint/2010/main" val="4229301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SEB errors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SEB errors?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SEB errors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Clearly Defined B</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a:ea typeface="+mn-ea"/>
                <a:cs typeface="+mn-cs"/>
                <a:sym typeface="Arial"/>
              </a:rPr>
              <a:t>ehaviors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endParaRP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pic>
        <p:nvPicPr>
          <p:cNvPr id="12" name="Picture 11">
            <a:extLst>
              <a:ext uri="{FF2B5EF4-FFF2-40B4-BE49-F238E27FC236}">
                <a16:creationId xmlns:a16="http://schemas.microsoft.com/office/drawing/2014/main" id="{2FC0272A-2079-18CB-D35C-41F9DDE99A69}"/>
              </a:ext>
            </a:extLst>
          </p:cNvPr>
          <p:cNvPicPr>
            <a:picLocks noChangeAspect="1"/>
          </p:cNvPicPr>
          <p:nvPr/>
        </p:nvPicPr>
        <p:blipFill>
          <a:blip r:embed="rId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24295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3" name="Title 2">
            <a:extLst>
              <a:ext uri="{FF2B5EF4-FFF2-40B4-BE49-F238E27FC236}">
                <a16:creationId xmlns:a16="http://schemas.microsoft.com/office/drawing/2014/main" id="{02B53721-FF1F-90EE-03D5-78A0768B02D0}"/>
              </a:ext>
            </a:extLst>
          </p:cNvPr>
          <p:cNvSpPr>
            <a:spLocks noGrp="1"/>
          </p:cNvSpPr>
          <p:nvPr>
            <p:ph type="title"/>
          </p:nvPr>
        </p:nvSpPr>
        <p:spPr/>
        <p:txBody>
          <a:bodyPr/>
          <a:lstStyle/>
          <a:p>
            <a:endParaRPr lang="en-US"/>
          </a:p>
        </p:txBody>
      </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pic>
        <p:nvPicPr>
          <p:cNvPr id="2" name="Picture 1">
            <a:extLst>
              <a:ext uri="{FF2B5EF4-FFF2-40B4-BE49-F238E27FC236}">
                <a16:creationId xmlns:a16="http://schemas.microsoft.com/office/drawing/2014/main" id="{7F30E5FC-A295-70C5-3422-E7AC20FC079F}"/>
              </a:ext>
            </a:extLst>
          </p:cNvPr>
          <p:cNvPicPr>
            <a:picLocks noChangeAspect="1"/>
          </p:cNvPicPr>
          <p:nvPr/>
        </p:nvPicPr>
        <p:blipFill>
          <a:blip r:embed="rId1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561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a:solidFill>
                  <a:schemeClr val="accent6">
                    <a:lumMod val="50000"/>
                  </a:schemeClr>
                </a:solidFill>
                <a:latin typeface="+mn-lt"/>
              </a:rPr>
              <a:t> </a:t>
            </a:r>
            <a:br>
              <a:rPr lang="en" sz="3600" b="1">
                <a:solidFill>
                  <a:schemeClr val="accent6">
                    <a:lumMod val="50000"/>
                  </a:schemeClr>
                </a:solidFill>
                <a:latin typeface="+mn-lt"/>
              </a:rPr>
            </a:br>
            <a:r>
              <a:rPr lang="en" sz="3600" b="1">
                <a:solidFill>
                  <a:schemeClr val="accent6">
                    <a:lumMod val="50000"/>
                  </a:schemeClr>
                </a:solidFill>
                <a:latin typeface="+mn-lt"/>
              </a:rPr>
              <a:t>POSITIVE BEHAVIOR INTERVENTIONS &amp; SUPPORTS </a:t>
            </a:r>
            <a:br>
              <a:rPr lang="en" sz="3600" b="1">
                <a:solidFill>
                  <a:schemeClr val="accent6">
                    <a:lumMod val="50000"/>
                  </a:schemeClr>
                </a:solidFill>
                <a:latin typeface="+mn-lt"/>
              </a:rPr>
            </a:br>
            <a:r>
              <a:rPr lang="en" sz="3600" b="1">
                <a:solidFill>
                  <a:schemeClr val="accent6">
                    <a:lumMod val="50000"/>
                  </a:schemeClr>
                </a:solidFill>
                <a:latin typeface="+mn-lt"/>
              </a:rPr>
              <a:t>(</a:t>
            </a:r>
            <a:r>
              <a:rPr lang="en-US" sz="3600" b="1">
                <a:solidFill>
                  <a:schemeClr val="accent6">
                    <a:lumMod val="50000"/>
                  </a:schemeClr>
                </a:solidFill>
                <a:latin typeface="+mn-lt"/>
              </a:rPr>
              <a:t>PBIS</a:t>
            </a:r>
            <a:r>
              <a:rPr lang="en" sz="3600" b="1">
                <a:solidFill>
                  <a:schemeClr val="accent6">
                    <a:lumMod val="50000"/>
                  </a:schemeClr>
                </a:solidFill>
                <a:latin typeface="+mn-lt"/>
              </a:rPr>
              <a:t>)</a:t>
            </a:r>
            <a:endParaRPr lang="en-US" sz="3600" b="1">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BB6EB-D425-EF42-B735-243969448CB4}"/>
              </a:ext>
            </a:extLst>
          </p:cNvPr>
          <p:cNvSpPr txBox="1"/>
          <p:nvPr/>
        </p:nvSpPr>
        <p:spPr>
          <a:xfrm rot="10800000" flipV="1">
            <a:off x="813349" y="1213324"/>
            <a:ext cx="734025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The way schools operate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are their foundational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 PBIS, these systems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accurate, durable implementation of practices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the effective use of data to achieve better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(pbis.org)</a:t>
            </a:r>
          </a:p>
        </p:txBody>
      </p:sp>
      <p:sp>
        <p:nvSpPr>
          <p:cNvPr id="3" name="TextBox 2">
            <a:extLst>
              <a:ext uri="{FF2B5EF4-FFF2-40B4-BE49-F238E27FC236}">
                <a16:creationId xmlns:a16="http://schemas.microsoft.com/office/drawing/2014/main" id="{B3629FDE-1CC1-D54E-8326-76A3B8D376A2}"/>
              </a:ext>
            </a:extLst>
          </p:cNvPr>
          <p:cNvSpPr txBox="1"/>
          <p:nvPr/>
        </p:nvSpPr>
        <p:spPr>
          <a:xfrm>
            <a:off x="2584081" y="4013460"/>
            <a:ext cx="55695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a:ea typeface="+mn-ea"/>
                <a:cs typeface="+mn-cs"/>
              </a:rPr>
              <a:t>In other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D0F41"/>
                </a:solidFill>
                <a:effectLst/>
                <a:uLnTx/>
                <a:uFillTx/>
                <a:latin typeface="Calibri" panose="020F0502020204030204"/>
                <a:ea typeface="+mn-ea"/>
                <a:cs typeface="+mn-cs"/>
              </a:rPr>
              <a:t>systems are what we do to support the </a:t>
            </a:r>
            <a:r>
              <a:rPr kumimoji="0" lang="en-US" sz="4400" b="1" i="0" u="none" strike="noStrike" kern="1200" cap="none" spc="0" normalizeH="0" baseline="0" noProof="0" dirty="0">
                <a:ln>
                  <a:noFill/>
                </a:ln>
                <a:solidFill>
                  <a:srgbClr val="0D0F41"/>
                </a:solidFill>
                <a:effectLst/>
                <a:uLnTx/>
                <a:uFillTx/>
                <a:latin typeface="Calibri" panose="020F0502020204030204"/>
                <a:ea typeface="+mn-ea"/>
                <a:cs typeface="+mn-cs"/>
              </a:rPr>
              <a:t>adults</a:t>
            </a:r>
            <a:r>
              <a:rPr kumimoji="0" lang="en-US" sz="3600" b="0" i="0" u="none" strike="noStrike" kern="1200" cap="none" spc="0" normalizeH="0" baseline="0" noProof="0" dirty="0">
                <a:ln>
                  <a:noFill/>
                </a:ln>
                <a:solidFill>
                  <a:srgbClr val="0D0F41"/>
                </a:solidFill>
                <a:effectLst/>
                <a:uLnTx/>
                <a:uFillTx/>
                <a:latin typeface="Calibri" panose="020F0502020204030204"/>
                <a:ea typeface="+mn-ea"/>
                <a:cs typeface="+mn-cs"/>
              </a:rPr>
              <a:t>!</a:t>
            </a:r>
          </a:p>
        </p:txBody>
      </p:sp>
      <p:pic>
        <p:nvPicPr>
          <p:cNvPr id="6" name="Picture 5" descr="A picture containing text, wheel, gear, vector graphics&#10;&#10;Description automatically generated">
            <a:extLst>
              <a:ext uri="{FF2B5EF4-FFF2-40B4-BE49-F238E27FC236}">
                <a16:creationId xmlns:a16="http://schemas.microsoft.com/office/drawing/2014/main" id="{150ABAA7-1665-0A4C-BD0A-4B2AAC97B83C}"/>
              </a:ext>
            </a:extLst>
          </p:cNvPr>
          <p:cNvPicPr>
            <a:picLocks noChangeAspect="1"/>
          </p:cNvPicPr>
          <p:nvPr/>
        </p:nvPicPr>
        <p:blipFill>
          <a:blip r:embed="rId3"/>
          <a:stretch>
            <a:fillRect/>
          </a:stretch>
        </p:blipFill>
        <p:spPr>
          <a:xfrm>
            <a:off x="9018740" y="3214289"/>
            <a:ext cx="3173260" cy="3352667"/>
          </a:xfrm>
          <a:prstGeom prst="rect">
            <a:avLst/>
          </a:prstGeom>
        </p:spPr>
      </p:pic>
      <p:sp>
        <p:nvSpPr>
          <p:cNvPr id="7" name="Title 6">
            <a:extLst>
              <a:ext uri="{FF2B5EF4-FFF2-40B4-BE49-F238E27FC236}">
                <a16:creationId xmlns:a16="http://schemas.microsoft.com/office/drawing/2014/main" id="{53EF54F9-C29A-0540-8CD1-186A065ED91B}"/>
              </a:ext>
            </a:extLst>
          </p:cNvPr>
          <p:cNvSpPr>
            <a:spLocks noGrp="1"/>
          </p:cNvSpPr>
          <p:nvPr>
            <p:ph type="title"/>
          </p:nvPr>
        </p:nvSpPr>
        <p:spPr/>
        <p:txBody>
          <a:bodyPr/>
          <a:lstStyle/>
          <a:p>
            <a:r>
              <a:rPr lang="en-US" dirty="0"/>
              <a:t>What are SYSTEMS?</a:t>
            </a:r>
          </a:p>
        </p:txBody>
      </p:sp>
      <p:pic>
        <p:nvPicPr>
          <p:cNvPr id="4" name="Picture 3">
            <a:extLst>
              <a:ext uri="{FF2B5EF4-FFF2-40B4-BE49-F238E27FC236}">
                <a16:creationId xmlns:a16="http://schemas.microsoft.com/office/drawing/2014/main" id="{E94B598D-090E-BAAD-61E8-70E4C5B1D0E9}"/>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
        <p:nvSpPr>
          <p:cNvPr id="5" name="Rounded Rectangular Callout 4">
            <a:extLst>
              <a:ext uri="{FF2B5EF4-FFF2-40B4-BE49-F238E27FC236}">
                <a16:creationId xmlns:a16="http://schemas.microsoft.com/office/drawing/2014/main" id="{A81B5D2F-430C-11F1-5F2E-B83854A9AD29}"/>
              </a:ext>
            </a:extLst>
          </p:cNvPr>
          <p:cNvSpPr/>
          <p:nvPr/>
        </p:nvSpPr>
        <p:spPr>
          <a:xfrm>
            <a:off x="6622025" y="1059635"/>
            <a:ext cx="5235677" cy="4738729"/>
          </a:xfrm>
          <a:prstGeom prst="wedgeRoundRectCallout">
            <a:avLst>
              <a:gd name="adj1" fmla="val 8627"/>
              <a:gd name="adj2" fmla="val 66866"/>
              <a:gd name="adj3" fmla="val 16667"/>
            </a:avLst>
          </a:prstGeom>
          <a:solidFill>
            <a:schemeClr val="bg1"/>
          </a:solidFill>
          <a:ln w="152400">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a:buClr>
                <a:schemeClr val="accent5"/>
              </a:buClr>
            </a:pPr>
            <a:r>
              <a:rPr lang="en-US" sz="3200" dirty="0">
                <a:solidFill>
                  <a:srgbClr val="000000"/>
                </a:solidFill>
                <a:cs typeface="Calibri" panose="020F0502020204030204" pitchFamily="34" charset="0"/>
              </a:rPr>
              <a:t>How are systems being used to ensure staff can effectively implement PBIS within your school?</a:t>
            </a:r>
          </a:p>
        </p:txBody>
      </p:sp>
    </p:spTree>
    <p:extLst>
      <p:ext uri="{BB962C8B-B14F-4D97-AF65-F5344CB8AC3E}">
        <p14:creationId xmlns:p14="http://schemas.microsoft.com/office/powerpoint/2010/main" val="39821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pic>
        <p:nvPicPr>
          <p:cNvPr id="2" name="Picture 1">
            <a:extLst>
              <a:ext uri="{FF2B5EF4-FFF2-40B4-BE49-F238E27FC236}">
                <a16:creationId xmlns:a16="http://schemas.microsoft.com/office/drawing/2014/main" id="{219534F7-A9ED-3C57-1D69-1E3C3044C6D1}"/>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161948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3D52B98-73B0-DBF2-D1DF-EF13A882934F}"/>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182171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pic>
        <p:nvPicPr>
          <p:cNvPr id="5" name="Picture 4">
            <a:extLst>
              <a:ext uri="{FF2B5EF4-FFF2-40B4-BE49-F238E27FC236}">
                <a16:creationId xmlns:a16="http://schemas.microsoft.com/office/drawing/2014/main" id="{9FB53987-C177-8823-A1CD-8EFAAF4EEF9F}"/>
              </a:ext>
            </a:extLst>
          </p:cNvPr>
          <p:cNvPicPr>
            <a:picLocks noChangeAspect="1"/>
          </p:cNvPicPr>
          <p:nvPr/>
        </p:nvPicPr>
        <p:blipFill>
          <a:blip r:embed="rId6"/>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43006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0622-1420-2A4B-8F91-185E079B526C}"/>
              </a:ext>
            </a:extLst>
          </p:cNvPr>
          <p:cNvSpPr>
            <a:spLocks noGrp="1"/>
          </p:cNvSpPr>
          <p:nvPr>
            <p:ph type="title"/>
          </p:nvPr>
        </p:nvSpPr>
        <p:spPr>
          <a:xfrm>
            <a:off x="513748" y="275814"/>
            <a:ext cx="9401217" cy="845600"/>
          </a:xfrm>
        </p:spPr>
        <p:txBody>
          <a:bodyPr/>
          <a:lstStyle/>
          <a:p>
            <a:pPr algn="l"/>
            <a:r>
              <a:rPr lang="en-US" dirty="0"/>
              <a:t>How do we keep the pieces all going?</a:t>
            </a:r>
          </a:p>
        </p:txBody>
      </p:sp>
      <p:pic>
        <p:nvPicPr>
          <p:cNvPr id="1028" name="Picture 4" descr="Person Juggling Puzzle Pieces Stock Photo - Download Image Now - iStock">
            <a:extLst>
              <a:ext uri="{FF2B5EF4-FFF2-40B4-BE49-F238E27FC236}">
                <a16:creationId xmlns:a16="http://schemas.microsoft.com/office/drawing/2014/main" id="{F52E39D3-DB21-EC4F-854D-8D6077BBB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87" y="1290918"/>
            <a:ext cx="3870666" cy="4840941"/>
          </a:xfrm>
          <a:prstGeom prst="rect">
            <a:avLst/>
          </a:prstGeom>
          <a:noFill/>
          <a:effectLst>
            <a:softEdge rad="361878"/>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034A53-48B1-6140-B56E-C5A3EFF761CC}"/>
              </a:ext>
            </a:extLst>
          </p:cNvPr>
          <p:cNvSpPr txBox="1"/>
          <p:nvPr/>
        </p:nvSpPr>
        <p:spPr>
          <a:xfrm>
            <a:off x="4948831" y="2434115"/>
            <a:ext cx="6048835" cy="3016210"/>
          </a:xfrm>
          <a:prstGeom prst="rect">
            <a:avLst/>
          </a:prstGeom>
          <a:noFill/>
        </p:spPr>
        <p:txBody>
          <a:bodyPr wrap="none" rtlCol="0">
            <a:spAutoFit/>
          </a:bodyPr>
          <a:lstStyle/>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rPr>
              <a:t>Mark your calendars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rPr>
              <a:t>Organize resources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rPr>
              <a:t>Work smarter, not harder</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91B93E8-3294-5B17-0029-95C0F9428111}"/>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CAC7A728-B363-8225-100B-C02D26822774}"/>
              </a:ext>
            </a:extLst>
          </p:cNvPr>
          <p:cNvSpPr/>
          <p:nvPr/>
        </p:nvSpPr>
        <p:spPr>
          <a:xfrm>
            <a:off x="5985211" y="1059635"/>
            <a:ext cx="5872492" cy="4738729"/>
          </a:xfrm>
          <a:prstGeom prst="wedgeRoundRectCallout">
            <a:avLst>
              <a:gd name="adj1" fmla="val 8627"/>
              <a:gd name="adj2" fmla="val 66866"/>
              <a:gd name="adj3" fmla="val 16667"/>
            </a:avLst>
          </a:prstGeom>
          <a:solidFill>
            <a:schemeClr val="bg1"/>
          </a:solidFill>
          <a:ln w="152400">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a:buClr>
                <a:schemeClr val="accent5"/>
              </a:buClr>
            </a:pPr>
            <a:r>
              <a:rPr lang="en-US" sz="3200" dirty="0">
                <a:solidFill>
                  <a:srgbClr val="000000"/>
                </a:solidFill>
                <a:cs typeface="Calibri" panose="020F0502020204030204" pitchFamily="34" charset="0"/>
              </a:rPr>
              <a:t>How are you ensuring your systems, routines, and resources can endure long-term?</a:t>
            </a:r>
          </a:p>
        </p:txBody>
      </p:sp>
    </p:spTree>
    <p:extLst>
      <p:ext uri="{BB962C8B-B14F-4D97-AF65-F5344CB8AC3E}">
        <p14:creationId xmlns:p14="http://schemas.microsoft.com/office/powerpoint/2010/main" val="39230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0963" y="2360737"/>
            <a:ext cx="6034963" cy="3365200"/>
          </a:xfrm>
        </p:spPr>
        <p:txBody>
          <a:bodyPr/>
          <a:lstStyle/>
          <a:p>
            <a:br>
              <a:rPr lang="en-US" dirty="0">
                <a:solidFill>
                  <a:schemeClr val="accent6">
                    <a:lumMod val="50000"/>
                  </a:schemeClr>
                </a:solidFill>
              </a:rPr>
            </a:br>
            <a:r>
              <a:rPr lang="en-US" dirty="0"/>
              <a:t>TFI </a:t>
            </a:r>
            <a:br>
              <a:rPr lang="en-US" dirty="0"/>
            </a:br>
            <a:r>
              <a:rPr lang="en-US" dirty="0"/>
              <a:t>Self-Assessment</a:t>
            </a:r>
            <a:br>
              <a:rPr lang="en-US" dirty="0">
                <a:solidFill>
                  <a:schemeClr val="accent6">
                    <a:lumMod val="50000"/>
                  </a:schemeClr>
                </a:solidFill>
              </a:rPr>
            </a:b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2360060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29" y="425228"/>
            <a:ext cx="2109787" cy="2730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2A2A9-B1CB-6149-A44A-547B55937793}"/>
              </a:ext>
            </a:extLst>
          </p:cNvPr>
          <p:cNvSpPr txBox="1"/>
          <p:nvPr/>
        </p:nvSpPr>
        <p:spPr>
          <a:xfrm>
            <a:off x="2819399" y="667314"/>
            <a:ext cx="8610600"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The purpose of the SWPBIS Tiered Fidelity Inventory (TFI) is to provide a valid, reliable, and efficient measure of the extent to which school personnel are applying the core features of school-wide positive behavioral interventions and supports.</a:t>
            </a:r>
          </a:p>
        </p:txBody>
      </p:sp>
      <p:sp>
        <p:nvSpPr>
          <p:cNvPr id="7" name="TextBox 6">
            <a:extLst>
              <a:ext uri="{FF2B5EF4-FFF2-40B4-BE49-F238E27FC236}">
                <a16:creationId xmlns:a16="http://schemas.microsoft.com/office/drawing/2014/main" id="{1762199A-53D4-654C-8246-FC6D67D2CD34}"/>
              </a:ext>
            </a:extLst>
          </p:cNvPr>
          <p:cNvSpPr txBox="1"/>
          <p:nvPr/>
        </p:nvSpPr>
        <p:spPr>
          <a:xfrm>
            <a:off x="1273849" y="3701830"/>
            <a:ext cx="2606867"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1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Implementation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0" name="TextBox 9">
            <a:extLst>
              <a:ext uri="{FF2B5EF4-FFF2-40B4-BE49-F238E27FC236}">
                <a16:creationId xmlns:a16="http://schemas.microsoft.com/office/drawing/2014/main" id="{3BB010F7-7281-7645-B7A1-306B71040A37}"/>
              </a:ext>
            </a:extLst>
          </p:cNvPr>
          <p:cNvSpPr txBox="1"/>
          <p:nvPr/>
        </p:nvSpPr>
        <p:spPr>
          <a:xfrm>
            <a:off x="4819945" y="3701830"/>
            <a:ext cx="2265748"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2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Interventions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1" name="TextBox 10">
            <a:extLst>
              <a:ext uri="{FF2B5EF4-FFF2-40B4-BE49-F238E27FC236}">
                <a16:creationId xmlns:a16="http://schemas.microsoft.com/office/drawing/2014/main" id="{28D098A0-151A-114C-A60C-8BCBBA26D038}"/>
              </a:ext>
            </a:extLst>
          </p:cNvPr>
          <p:cNvSpPr txBox="1"/>
          <p:nvPr/>
        </p:nvSpPr>
        <p:spPr>
          <a:xfrm>
            <a:off x="8366042" y="3701830"/>
            <a:ext cx="22573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3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Support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9" name="Rectangle 8">
            <a:extLst>
              <a:ext uri="{FF2B5EF4-FFF2-40B4-BE49-F238E27FC236}">
                <a16:creationId xmlns:a16="http://schemas.microsoft.com/office/drawing/2014/main" id="{F37ADC24-9211-5B4F-B8DB-33A72F07ADC8}"/>
              </a:ext>
            </a:extLst>
          </p:cNvPr>
          <p:cNvSpPr/>
          <p:nvPr/>
        </p:nvSpPr>
        <p:spPr>
          <a:xfrm>
            <a:off x="4599709" y="3393113"/>
            <a:ext cx="6830290" cy="2393419"/>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Only Tier 1 will be required for this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Your team can choose to complete the additional tiers.</a:t>
            </a:r>
          </a:p>
        </p:txBody>
      </p:sp>
      <p:pic>
        <p:nvPicPr>
          <p:cNvPr id="2" name="Picture 1">
            <a:extLst>
              <a:ext uri="{FF2B5EF4-FFF2-40B4-BE49-F238E27FC236}">
                <a16:creationId xmlns:a16="http://schemas.microsoft.com/office/drawing/2014/main" id="{BE2B7C44-D414-554E-1072-02DC5D762387}"/>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181283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ECCE-CDBD-7F4B-B648-7F4C5F1240DF}"/>
              </a:ext>
            </a:extLst>
          </p:cNvPr>
          <p:cNvPicPr>
            <a:picLocks noChangeAspect="1"/>
          </p:cNvPicPr>
          <p:nvPr/>
        </p:nvPicPr>
        <p:blipFill>
          <a:blip r:embed="rId3"/>
          <a:stretch>
            <a:fillRect/>
          </a:stretch>
        </p:blipFill>
        <p:spPr>
          <a:xfrm>
            <a:off x="323850" y="1004686"/>
            <a:ext cx="5093277" cy="2952538"/>
          </a:xfrm>
          <a:prstGeom prst="rect">
            <a:avLst/>
          </a:prstGeom>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a:stretch>
            <a:fillRect/>
          </a:stretch>
        </p:blipFill>
        <p:spPr>
          <a:xfrm>
            <a:off x="6324600" y="175825"/>
            <a:ext cx="5714914" cy="6506350"/>
          </a:xfrm>
          <a:prstGeom prst="rect">
            <a:avLst/>
          </a:prstGeom>
        </p:spPr>
      </p:pic>
      <p:pic>
        <p:nvPicPr>
          <p:cNvPr id="7" name="Picture 6">
            <a:extLst>
              <a:ext uri="{FF2B5EF4-FFF2-40B4-BE49-F238E27FC236}">
                <a16:creationId xmlns:a16="http://schemas.microsoft.com/office/drawing/2014/main" id="{8C9F2E14-AC2D-F14E-A26F-016DEAA1E987}"/>
              </a:ext>
            </a:extLst>
          </p:cNvPr>
          <p:cNvPicPr>
            <a:picLocks noChangeAspect="1"/>
          </p:cNvPicPr>
          <p:nvPr/>
        </p:nvPicPr>
        <p:blipFill>
          <a:blip r:embed="rId5"/>
          <a:stretch>
            <a:fillRect/>
          </a:stretch>
        </p:blipFill>
        <p:spPr>
          <a:xfrm>
            <a:off x="1362029" y="4377045"/>
            <a:ext cx="4508834" cy="2305130"/>
          </a:xfrm>
          <a:prstGeom prst="rect">
            <a:avLst/>
          </a:prstGeom>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290637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Individual items</a:t>
            </a:r>
          </a:p>
        </p:txBody>
      </p:sp>
      <p:pic>
        <p:nvPicPr>
          <p:cNvPr id="2" name="Picture 1">
            <a:extLst>
              <a:ext uri="{FF2B5EF4-FFF2-40B4-BE49-F238E27FC236}">
                <a16:creationId xmlns:a16="http://schemas.microsoft.com/office/drawing/2014/main" id="{C1FD9BD4-F900-FA1E-E7C4-D5D0FDC9CB68}"/>
              </a:ext>
            </a:extLst>
          </p:cNvPr>
          <p:cNvPicPr>
            <a:picLocks noChangeAspect="1"/>
          </p:cNvPicPr>
          <p:nvPr/>
        </p:nvPicPr>
        <p:blipFill>
          <a:blip r:embed="rId6"/>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726490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3441AB2-67AF-9348-B48C-5E26B8D2C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86" y="187655"/>
            <a:ext cx="5804969" cy="2444197"/>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a:stretch>
            <a:fillRect/>
          </a:stretch>
        </p:blipFill>
        <p:spPr>
          <a:xfrm>
            <a:off x="6345382" y="187655"/>
            <a:ext cx="5694132" cy="6482690"/>
          </a:xfrm>
          <a:prstGeom prst="rect">
            <a:avLst/>
          </a:prstGeom>
        </p:spPr>
      </p:pic>
      <p:sp>
        <p:nvSpPr>
          <p:cNvPr id="9" name="TextBox 8">
            <a:extLst>
              <a:ext uri="{FF2B5EF4-FFF2-40B4-BE49-F238E27FC236}">
                <a16:creationId xmlns:a16="http://schemas.microsoft.com/office/drawing/2014/main" id="{D709F50D-9673-1E4C-A82E-6667C8BAE49E}"/>
              </a:ext>
            </a:extLst>
          </p:cNvPr>
          <p:cNvSpPr txBox="1"/>
          <p:nvPr/>
        </p:nvSpPr>
        <p:spPr>
          <a:xfrm>
            <a:off x="214766" y="4854463"/>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9A3DF5-003F-DF49-9E3C-2BBDD16111CE}"/>
              </a:ext>
            </a:extLst>
          </p:cNvPr>
          <p:cNvSpPr txBox="1"/>
          <p:nvPr/>
        </p:nvSpPr>
        <p:spPr>
          <a:xfrm>
            <a:off x="478003" y="2958327"/>
            <a:ext cx="536861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Select action steps based upon data from the TFI </a:t>
            </a: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AND</a:t>
            </a: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your identified outcomes! </a:t>
            </a:r>
          </a:p>
        </p:txBody>
      </p:sp>
      <p:pic>
        <p:nvPicPr>
          <p:cNvPr id="3" name="Picture 2">
            <a:extLst>
              <a:ext uri="{FF2B5EF4-FFF2-40B4-BE49-F238E27FC236}">
                <a16:creationId xmlns:a16="http://schemas.microsoft.com/office/drawing/2014/main" id="{42AEE4D5-6A40-F5EE-BACD-AC512A4FDAB0}"/>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127650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7" name="Cloud Callout 16">
            <a:extLst>
              <a:ext uri="{FF2B5EF4-FFF2-40B4-BE49-F238E27FC236}">
                <a16:creationId xmlns:a16="http://schemas.microsoft.com/office/drawing/2014/main" id="{A9262396-2CB6-F640-AE12-ACAC8335C685}"/>
              </a:ext>
            </a:extLst>
          </p:cNvPr>
          <p:cNvSpPr/>
          <p:nvPr/>
        </p:nvSpPr>
        <p:spPr>
          <a:xfrm>
            <a:off x="8081714" y="2050473"/>
            <a:ext cx="4807624" cy="417021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Implementing these features can support us to achieve our identified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What do we need to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How? Who? By when? </a:t>
            </a:r>
          </a:p>
        </p:txBody>
      </p:sp>
      <p:sp>
        <p:nvSpPr>
          <p:cNvPr id="9" name="TextBox 8">
            <a:extLst>
              <a:ext uri="{FF2B5EF4-FFF2-40B4-BE49-F238E27FC236}">
                <a16:creationId xmlns:a16="http://schemas.microsoft.com/office/drawing/2014/main" id="{D709F50D-9673-1E4C-A82E-6667C8BAE49E}"/>
              </a:ext>
            </a:extLst>
          </p:cNvPr>
          <p:cNvSpPr txBox="1"/>
          <p:nvPr/>
        </p:nvSpPr>
        <p:spPr>
          <a:xfrm>
            <a:off x="214766" y="234591"/>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148F29-F794-ED40-BC99-634CBCE2DAE8}"/>
              </a:ext>
            </a:extLst>
          </p:cNvPr>
          <p:cNvPicPr>
            <a:picLocks noChangeAspect="1"/>
          </p:cNvPicPr>
          <p:nvPr/>
        </p:nvPicPr>
        <p:blipFill rotWithShape="1">
          <a:blip r:embed="rId3">
            <a:alphaModFix amt="39000"/>
          </a:blip>
          <a:srcRect t="16462" b="45635"/>
          <a:stretch/>
        </p:blipFill>
        <p:spPr>
          <a:xfrm>
            <a:off x="55418" y="2590800"/>
            <a:ext cx="8381904" cy="3616973"/>
          </a:xfrm>
          <a:prstGeom prst="rect">
            <a:avLst/>
          </a:prstGeom>
        </p:spPr>
      </p:pic>
      <p:sp>
        <p:nvSpPr>
          <p:cNvPr id="3" name="Rectangle 2">
            <a:extLst>
              <a:ext uri="{FF2B5EF4-FFF2-40B4-BE49-F238E27FC236}">
                <a16:creationId xmlns:a16="http://schemas.microsoft.com/office/drawing/2014/main" id="{2390CCD9-F8D3-1848-9878-9B0EAED585E6}"/>
              </a:ext>
            </a:extLst>
          </p:cNvPr>
          <p:cNvSpPr/>
          <p:nvPr/>
        </p:nvSpPr>
        <p:spPr>
          <a:xfrm>
            <a:off x="7675321" y="5237017"/>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0</a:t>
            </a:r>
          </a:p>
        </p:txBody>
      </p:sp>
      <p:sp>
        <p:nvSpPr>
          <p:cNvPr id="11" name="Rectangle 10">
            <a:extLst>
              <a:ext uri="{FF2B5EF4-FFF2-40B4-BE49-F238E27FC236}">
                <a16:creationId xmlns:a16="http://schemas.microsoft.com/office/drawing/2014/main" id="{AEA80D39-B818-A442-A213-08E239E374BF}"/>
              </a:ext>
            </a:extLst>
          </p:cNvPr>
          <p:cNvSpPr/>
          <p:nvPr/>
        </p:nvSpPr>
        <p:spPr>
          <a:xfrm>
            <a:off x="7675321" y="4289713"/>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2" name="Rectangle 11">
            <a:extLst>
              <a:ext uri="{FF2B5EF4-FFF2-40B4-BE49-F238E27FC236}">
                <a16:creationId xmlns:a16="http://schemas.microsoft.com/office/drawing/2014/main" id="{85FCBD2B-F651-7F4D-A10E-B1C94EAD2198}"/>
              </a:ext>
            </a:extLst>
          </p:cNvPr>
          <p:cNvSpPr/>
          <p:nvPr/>
        </p:nvSpPr>
        <p:spPr>
          <a:xfrm>
            <a:off x="7675321" y="3342409"/>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3" name="Rectangle 12">
            <a:extLst>
              <a:ext uri="{FF2B5EF4-FFF2-40B4-BE49-F238E27FC236}">
                <a16:creationId xmlns:a16="http://schemas.microsoft.com/office/drawing/2014/main" id="{686D8202-C43A-4045-9F65-E37431AA9B26}"/>
              </a:ext>
            </a:extLst>
          </p:cNvPr>
          <p:cNvSpPr/>
          <p:nvPr/>
        </p:nvSpPr>
        <p:spPr>
          <a:xfrm>
            <a:off x="7675322" y="2459181"/>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BE2D4163-4C5E-DF42-A471-8FC69B9A7059}"/>
              </a:ext>
            </a:extLst>
          </p:cNvPr>
          <p:cNvSpPr txBox="1"/>
          <p:nvPr/>
        </p:nvSpPr>
        <p:spPr>
          <a:xfrm>
            <a:off x="214766" y="2657839"/>
            <a:ext cx="3238002"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4. Teaching Expectations</a:t>
            </a:r>
          </a:p>
        </p:txBody>
      </p:sp>
      <p:sp>
        <p:nvSpPr>
          <p:cNvPr id="14" name="TextBox 13">
            <a:extLst>
              <a:ext uri="{FF2B5EF4-FFF2-40B4-BE49-F238E27FC236}">
                <a16:creationId xmlns:a16="http://schemas.microsoft.com/office/drawing/2014/main" id="{285BF216-105A-EC4D-8761-0143857AD845}"/>
              </a:ext>
            </a:extLst>
          </p:cNvPr>
          <p:cNvSpPr txBox="1"/>
          <p:nvPr/>
        </p:nvSpPr>
        <p:spPr>
          <a:xfrm>
            <a:off x="214766" y="3363775"/>
            <a:ext cx="4164986"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5. Problem Behavior Definitions</a:t>
            </a:r>
          </a:p>
        </p:txBody>
      </p:sp>
      <p:sp>
        <p:nvSpPr>
          <p:cNvPr id="15" name="TextBox 14">
            <a:extLst>
              <a:ext uri="{FF2B5EF4-FFF2-40B4-BE49-F238E27FC236}">
                <a16:creationId xmlns:a16="http://schemas.microsoft.com/office/drawing/2014/main" id="{CBF28FB3-D633-A24C-9612-D31B721D9D94}"/>
              </a:ext>
            </a:extLst>
          </p:cNvPr>
          <p:cNvSpPr txBox="1"/>
          <p:nvPr/>
        </p:nvSpPr>
        <p:spPr>
          <a:xfrm>
            <a:off x="214766" y="4321875"/>
            <a:ext cx="2684004"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6. Discipline Policies</a:t>
            </a:r>
          </a:p>
        </p:txBody>
      </p:sp>
      <p:sp>
        <p:nvSpPr>
          <p:cNvPr id="16" name="TextBox 15">
            <a:extLst>
              <a:ext uri="{FF2B5EF4-FFF2-40B4-BE49-F238E27FC236}">
                <a16:creationId xmlns:a16="http://schemas.microsoft.com/office/drawing/2014/main" id="{7686427C-C5D3-CB40-A97D-C233EF6B5DF4}"/>
              </a:ext>
            </a:extLst>
          </p:cNvPr>
          <p:cNvSpPr txBox="1"/>
          <p:nvPr/>
        </p:nvSpPr>
        <p:spPr>
          <a:xfrm>
            <a:off x="214766" y="5204843"/>
            <a:ext cx="3758593"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7. Professional Development</a:t>
            </a:r>
          </a:p>
        </p:txBody>
      </p:sp>
      <p:pic>
        <p:nvPicPr>
          <p:cNvPr id="2" name="Picture 1">
            <a:extLst>
              <a:ext uri="{FF2B5EF4-FFF2-40B4-BE49-F238E27FC236}">
                <a16:creationId xmlns:a16="http://schemas.microsoft.com/office/drawing/2014/main" id="{5D9674C8-67BE-EC07-0CC0-0D0CC2656559}"/>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672931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solidFill>
                  <a:schemeClr val="bg1"/>
                </a:solidFill>
              </a:rPr>
              <a:t>ACTIVITY: </a:t>
            </a:r>
            <a:r>
              <a:rPr lang="en-US" sz="3200" kern="1200" dirty="0">
                <a:solidFill>
                  <a:schemeClr val="bg1"/>
                </a:solidFill>
              </a:rPr>
              <a:t>Using the TFI to Self-Assess and Action Plan</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2</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0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www.pbisapps.</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PBIS Assessment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Take Survey </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4615960" y="1203287"/>
            <a:ext cx="6934200" cy="4858251"/>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Tier 1 section of the survey</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Consider the following recommendations:</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When in doubt, score lower rather than higher</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If unable to come to consensus, vote and move on</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Unless you have walkthrough/survey data, the maximum score on items requiring data (1.3, 1.4 and 1.9) is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1</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457200" marR="0" lvl="0" indent="-45720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1470B414-8ECE-FC4A-845C-88546DEBF4E5}"/>
              </a:ext>
            </a:extLst>
          </p:cNvPr>
          <p:cNvSpPr txBox="1"/>
          <p:nvPr/>
        </p:nvSpPr>
        <p:spPr>
          <a:xfrm>
            <a:off x="135908" y="4788369"/>
            <a:ext cx="420749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This is a baseline self-assessment and will be completed throughout implementation to promote fidelity and action planning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4"/>
          <a:srcRect l="14952" t="7204" r="20880" b="6394"/>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680785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r>
              <a:rPr lang="en-US" b="1" kern="1200" dirty="0">
                <a:solidFill>
                  <a:schemeClr val="bg1"/>
                </a:solidFill>
              </a:rPr>
              <a:t>Using the TFI to Self-Assess and Action Plan</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4101897" y="2230218"/>
            <a:ext cx="7138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strengths as a result of completing this self-assessment?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action steps will you take achieve your outcomes?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29" name="Picture 2" descr="SWPBIS Tiered Fidelity Inventory">
            <a:extLst>
              <a:ext uri="{FF2B5EF4-FFF2-40B4-BE49-F238E27FC236}">
                <a16:creationId xmlns:a16="http://schemas.microsoft.com/office/drawing/2014/main" id="{E0305056-279A-F941-AAF9-6D6AC2D65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56" y="2230218"/>
            <a:ext cx="2280073" cy="295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9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Break</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2230593"/>
            <a:ext cx="5596328" cy="264687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DATA-BASED DECISION-MAKING FOUNDATIONS</a:t>
            </a: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use relevant data effectively and efficiently?</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6D55861-F134-7F55-09B5-5A51916897CE}"/>
              </a:ext>
            </a:extLst>
          </p:cNvPr>
          <p:cNvSpPr/>
          <p:nvPr/>
        </p:nvSpPr>
        <p:spPr>
          <a:xfrm>
            <a:off x="5881687" y="5086350"/>
            <a:ext cx="6034088" cy="177165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Incorporate data routines into team meetings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Plan for School Climate Surveys</a:t>
            </a:r>
          </a:p>
        </p:txBody>
      </p:sp>
    </p:spTree>
    <p:extLst>
      <p:ext uri="{BB962C8B-B14F-4D97-AF65-F5344CB8AC3E}">
        <p14:creationId xmlns:p14="http://schemas.microsoft.com/office/powerpoint/2010/main" val="1148406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87803E-5EFF-0875-583B-DE92EFF01E86}"/>
              </a:ext>
            </a:extLst>
          </p:cNvPr>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Shift in Team Meeting Focus</a:t>
            </a:r>
          </a:p>
        </p:txBody>
      </p:sp>
      <p:graphicFrame>
        <p:nvGraphicFramePr>
          <p:cNvPr id="4" name="Diagram 3">
            <a:extLst>
              <a:ext uri="{FF2B5EF4-FFF2-40B4-BE49-F238E27FC236}">
                <a16:creationId xmlns:a16="http://schemas.microsoft.com/office/drawing/2014/main" id="{118F6A82-A316-6FD0-8602-6B6F2F650EBE}"/>
              </a:ext>
            </a:extLst>
          </p:cNvPr>
          <p:cNvGraphicFramePr/>
          <p:nvPr>
            <p:extLst>
              <p:ext uri="{D42A27DB-BD31-4B8C-83A1-F6EECF244321}">
                <p14:modId xmlns:p14="http://schemas.microsoft.com/office/powerpoint/2010/main" val="3466300381"/>
              </p:ext>
            </p:extLst>
          </p:nvPr>
        </p:nvGraphicFramePr>
        <p:xfrm>
          <a:off x="2000651" y="1313063"/>
          <a:ext cx="978653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446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E849127F-1C06-FB4E-B9C3-04FFAF6E974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74B62D82-99A5-6D4D-A2F7-F05EDEB53C8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CE8F1725-DCC4-2946-BD6E-9F3D3A70EA4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95F9F915-75A1-0346-BB33-AE9C7472366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7CE5B5A5-CE7F-2849-B432-0870FBF0552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D4E6-A6C8-7A45-9DE1-7E83355BC675}"/>
              </a:ext>
            </a:extLst>
          </p:cNvPr>
          <p:cNvSpPr>
            <a:spLocks noGrp="1"/>
          </p:cNvSpPr>
          <p:nvPr>
            <p:ph type="title"/>
          </p:nvPr>
        </p:nvSpPr>
        <p:spPr>
          <a:xfrm>
            <a:off x="192906" y="110690"/>
            <a:ext cx="10551294" cy="845600"/>
          </a:xfrm>
        </p:spPr>
        <p:txBody>
          <a:bodyPr/>
          <a:lstStyle/>
          <a:p>
            <a:pPr algn="l"/>
            <a:r>
              <a:rPr lang="en-US" dirty="0"/>
              <a:t>What data? How often? What do we use it for?</a:t>
            </a:r>
          </a:p>
        </p:txBody>
      </p:sp>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1155032" y="994611"/>
          <a:ext cx="13347032" cy="569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FFCD09C-E899-4E57-3F2D-09A4B1E94FE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252999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5F3DB76-0E53-DE41-930A-59EAECCB6B19}"/>
              </a:ext>
            </a:extLst>
          </p:cNvPr>
          <p:cNvPicPr>
            <a:picLocks noChangeAspect="1"/>
          </p:cNvPicPr>
          <p:nvPr/>
        </p:nvPicPr>
        <p:blipFill>
          <a:blip r:embed="rId3"/>
          <a:stretch>
            <a:fillRect/>
          </a:stretch>
        </p:blipFill>
        <p:spPr>
          <a:xfrm>
            <a:off x="232833" y="1066800"/>
            <a:ext cx="10603212" cy="5791200"/>
          </a:xfrm>
          <a:prstGeom prst="rect">
            <a:avLst/>
          </a:prstGeom>
        </p:spPr>
      </p:pic>
      <p:sp>
        <p:nvSpPr>
          <p:cNvPr id="11" name="TextBox 10">
            <a:extLst>
              <a:ext uri="{FF2B5EF4-FFF2-40B4-BE49-F238E27FC236}">
                <a16:creationId xmlns:a16="http://schemas.microsoft.com/office/drawing/2014/main" id="{0392D058-1882-164E-A9E3-DC693CA29CED}"/>
              </a:ext>
            </a:extLst>
          </p:cNvPr>
          <p:cNvSpPr txBox="1"/>
          <p:nvPr/>
        </p:nvSpPr>
        <p:spPr>
          <a:xfrm>
            <a:off x="232833" y="220133"/>
            <a:ext cx="10010048" cy="584775"/>
          </a:xfrm>
          <a:prstGeom prst="rect">
            <a:avLst/>
          </a:prstGeom>
          <a:noFill/>
        </p:spPr>
        <p:txBody>
          <a:bodyPr wrap="none" rtlCol="0">
            <a:spAutoFit/>
          </a:bodyPr>
          <a:lstStyle/>
          <a:p>
            <a:r>
              <a:rPr lang="en-US" sz="3200" b="1" dirty="0"/>
              <a:t>Strengthen Routines to Gather Fidelity and Outcome Data</a:t>
            </a:r>
          </a:p>
        </p:txBody>
      </p:sp>
      <p:pic>
        <p:nvPicPr>
          <p:cNvPr id="13" name="Picture 12">
            <a:extLst>
              <a:ext uri="{FF2B5EF4-FFF2-40B4-BE49-F238E27FC236}">
                <a16:creationId xmlns:a16="http://schemas.microsoft.com/office/drawing/2014/main" id="{9D9D063C-9B6B-8D48-A813-A205886D2419}"/>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
        <p:nvSpPr>
          <p:cNvPr id="3" name="Rectangle 2">
            <a:extLst>
              <a:ext uri="{FF2B5EF4-FFF2-40B4-BE49-F238E27FC236}">
                <a16:creationId xmlns:a16="http://schemas.microsoft.com/office/drawing/2014/main" id="{ABD0823F-6798-6E5B-71EC-2C69E74EE471}"/>
              </a:ext>
            </a:extLst>
          </p:cNvPr>
          <p:cNvSpPr/>
          <p:nvPr/>
        </p:nvSpPr>
        <p:spPr>
          <a:xfrm>
            <a:off x="5300663" y="2028825"/>
            <a:ext cx="2800350" cy="4714875"/>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26376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6B82E-5FB1-BD45-B816-C5FD263EBF29}"/>
              </a:ext>
            </a:extLst>
          </p:cNvPr>
          <p:cNvSpPr>
            <a:spLocks noGrp="1"/>
          </p:cNvSpPr>
          <p:nvPr>
            <p:ph type="title"/>
          </p:nvPr>
        </p:nvSpPr>
        <p:spPr>
          <a:xfrm>
            <a:off x="321734" y="345543"/>
            <a:ext cx="9138096" cy="845600"/>
          </a:xfrm>
        </p:spPr>
        <p:txBody>
          <a:bodyPr/>
          <a:lstStyle/>
          <a:p>
            <a:r>
              <a:rPr lang="en-US" dirty="0">
                <a:solidFill>
                  <a:schemeClr val="accent6">
                    <a:lumMod val="50000"/>
                  </a:schemeClr>
                </a:solidFill>
              </a:rPr>
              <a:t>School Climate Survey</a:t>
            </a:r>
          </a:p>
        </p:txBody>
      </p:sp>
      <p:sp>
        <p:nvSpPr>
          <p:cNvPr id="7" name="TextBox 6">
            <a:extLst>
              <a:ext uri="{FF2B5EF4-FFF2-40B4-BE49-F238E27FC236}">
                <a16:creationId xmlns:a16="http://schemas.microsoft.com/office/drawing/2014/main" id="{0A3F7413-533C-454F-ACD2-16E1D25607E1}"/>
              </a:ext>
            </a:extLst>
          </p:cNvPr>
          <p:cNvSpPr txBox="1"/>
          <p:nvPr/>
        </p:nvSpPr>
        <p:spPr>
          <a:xfrm>
            <a:off x="2438400" y="1336279"/>
            <a:ext cx="8945506"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3000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ＭＳ Ｐゴシック" pitchFamily="-108" charset="-128"/>
                <a:cs typeface="+mn-cs"/>
              </a:rPr>
              <a:t>Assesses students’, staffs’, and families’ perspective of the overall climate in the building. </a:t>
            </a:r>
            <a:endParaRPr kumimoji="0" lang="en-US" sz="2800" b="0" i="0" u="none" strike="noStrike" kern="1200" cap="none" spc="0" normalizeH="0" baseline="0" noProof="0" dirty="0">
              <a:ln>
                <a:noFill/>
              </a:ln>
              <a:solidFill>
                <a:srgbClr val="0D0F41"/>
              </a:solidFill>
              <a:effectLst/>
              <a:uLnTx/>
              <a:uFillTx/>
              <a:latin typeface="Arial" charset="0"/>
              <a:ea typeface="ＭＳ Ｐゴシック" pitchFamily="-108" charset="-128"/>
              <a:cs typeface="+mn-cs"/>
            </a:endParaRPr>
          </a:p>
        </p:txBody>
      </p:sp>
      <p:sp>
        <p:nvSpPr>
          <p:cNvPr id="9" name="TextBox 8">
            <a:extLst>
              <a:ext uri="{FF2B5EF4-FFF2-40B4-BE49-F238E27FC236}">
                <a16:creationId xmlns:a16="http://schemas.microsoft.com/office/drawing/2014/main" id="{FE30DF9F-5D43-4A41-AD88-B1834D80E60B}"/>
              </a:ext>
            </a:extLst>
          </p:cNvPr>
          <p:cNvSpPr txBox="1"/>
          <p:nvPr/>
        </p:nvSpPr>
        <p:spPr>
          <a:xfrm>
            <a:off x="6553201" y="2797900"/>
            <a:ext cx="5183952"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Students: </a:t>
            </a:r>
          </a:p>
          <a:p>
            <a:pPr marL="800100" marR="0" lvl="1"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Elementary: grades 3-5</a:t>
            </a:r>
          </a:p>
          <a:p>
            <a:pPr marL="800100" marR="0" lvl="1"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Middle/high: grades 6-12 </a:t>
            </a:r>
          </a:p>
          <a:p>
            <a:pPr marL="1257300" marR="0" lvl="2"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Brief or extended option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Staff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Family</a:t>
            </a:r>
          </a:p>
        </p:txBody>
      </p:sp>
      <p:sp>
        <p:nvSpPr>
          <p:cNvPr id="5" name="TextBox 4">
            <a:extLst>
              <a:ext uri="{FF2B5EF4-FFF2-40B4-BE49-F238E27FC236}">
                <a16:creationId xmlns:a16="http://schemas.microsoft.com/office/drawing/2014/main" id="{B4B09125-8C8E-B144-A745-9D2D912432A7}"/>
              </a:ext>
            </a:extLst>
          </p:cNvPr>
          <p:cNvSpPr txBox="1"/>
          <p:nvPr/>
        </p:nvSpPr>
        <p:spPr>
          <a:xfrm>
            <a:off x="2841400" y="3962400"/>
            <a:ext cx="3490016"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Completed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fall and spring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2DEE109B-D334-C845-8CD6-8FABCAD2BE51}"/>
              </a:ext>
            </a:extLst>
          </p:cNvPr>
          <p:cNvPicPr>
            <a:picLocks noChangeAspect="1"/>
          </p:cNvPicPr>
          <p:nvPr/>
        </p:nvPicPr>
        <p:blipFill>
          <a:blip r:embed="rId3"/>
          <a:stretch>
            <a:fillRect/>
          </a:stretch>
        </p:blipFill>
        <p:spPr>
          <a:xfrm>
            <a:off x="207606" y="1336279"/>
            <a:ext cx="2080950" cy="2461752"/>
          </a:xfrm>
          <a:prstGeom prst="rect">
            <a:avLst/>
          </a:prstGeom>
        </p:spPr>
      </p:pic>
      <p:pic>
        <p:nvPicPr>
          <p:cNvPr id="2" name="Picture 1">
            <a:extLst>
              <a:ext uri="{FF2B5EF4-FFF2-40B4-BE49-F238E27FC236}">
                <a16:creationId xmlns:a16="http://schemas.microsoft.com/office/drawing/2014/main" id="{4F14B5CB-F004-2EEB-0CBA-D26B530432FD}"/>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
        <p:nvSpPr>
          <p:cNvPr id="4" name="Right Arrow 3">
            <a:extLst>
              <a:ext uri="{FF2B5EF4-FFF2-40B4-BE49-F238E27FC236}">
                <a16:creationId xmlns:a16="http://schemas.microsoft.com/office/drawing/2014/main" id="{85D56C19-2F6D-E550-87BA-621D5DCD2B8E}"/>
              </a:ext>
            </a:extLst>
          </p:cNvPr>
          <p:cNvSpPr/>
          <p:nvPr/>
        </p:nvSpPr>
        <p:spPr>
          <a:xfrm>
            <a:off x="-3260" y="3798031"/>
            <a:ext cx="2841400" cy="2461752"/>
          </a:xfrm>
          <a:prstGeom prst="rightArrow">
            <a:avLst/>
          </a:prstGeom>
          <a:solidFill>
            <a:srgbClr val="FFD6B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Make a plan!</a:t>
            </a:r>
          </a:p>
        </p:txBody>
      </p:sp>
    </p:spTree>
    <p:extLst>
      <p:ext uri="{BB962C8B-B14F-4D97-AF65-F5344CB8AC3E}">
        <p14:creationId xmlns:p14="http://schemas.microsoft.com/office/powerpoint/2010/main" val="3057946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9378000" cy="845600"/>
          </a:xfrm>
          <a:noFill/>
        </p:spPr>
        <p:txBody>
          <a:bodyPr/>
          <a:lstStyle/>
          <a:p>
            <a:r>
              <a:rPr lang="en-US" sz="3600" dirty="0"/>
              <a:t>Developing Data Routines</a:t>
            </a:r>
            <a:endParaRPr lang="en-US" sz="3600" i="1" dirty="0"/>
          </a:p>
        </p:txBody>
      </p:sp>
      <p:graphicFrame>
        <p:nvGraphicFramePr>
          <p:cNvPr id="3" name="Table 2">
            <a:extLst>
              <a:ext uri="{FF2B5EF4-FFF2-40B4-BE49-F238E27FC236}">
                <a16:creationId xmlns:a16="http://schemas.microsoft.com/office/drawing/2014/main" id="{F1DD4BED-4B6B-9244-83D1-8DEED5F2B2E1}"/>
              </a:ext>
            </a:extLst>
          </p:cNvPr>
          <p:cNvGraphicFramePr>
            <a:graphicFrameLocks noGrp="1"/>
          </p:cNvGraphicFramePr>
          <p:nvPr>
            <p:extLst>
              <p:ext uri="{D42A27DB-BD31-4B8C-83A1-F6EECF244321}">
                <p14:modId xmlns:p14="http://schemas.microsoft.com/office/powerpoint/2010/main" val="3188816832"/>
              </p:ext>
            </p:extLst>
          </p:nvPr>
        </p:nvGraphicFramePr>
        <p:xfrm>
          <a:off x="235619" y="1051416"/>
          <a:ext cx="11720762" cy="4963546"/>
        </p:xfrm>
        <a:graphic>
          <a:graphicData uri="http://schemas.openxmlformats.org/drawingml/2006/table">
            <a:tbl>
              <a:tblPr firstRow="1" firstCol="1" lastRow="1" lastCol="1" bandRow="1" bandCol="1"/>
              <a:tblGrid>
                <a:gridCol w="1630134">
                  <a:extLst>
                    <a:ext uri="{9D8B030D-6E8A-4147-A177-3AD203B41FA5}">
                      <a16:colId xmlns:a16="http://schemas.microsoft.com/office/drawing/2014/main" val="3957611466"/>
                    </a:ext>
                  </a:extLst>
                </a:gridCol>
                <a:gridCol w="2219973">
                  <a:extLst>
                    <a:ext uri="{9D8B030D-6E8A-4147-A177-3AD203B41FA5}">
                      <a16:colId xmlns:a16="http://schemas.microsoft.com/office/drawing/2014/main" val="1798173556"/>
                    </a:ext>
                  </a:extLst>
                </a:gridCol>
                <a:gridCol w="2982378">
                  <a:extLst>
                    <a:ext uri="{9D8B030D-6E8A-4147-A177-3AD203B41FA5}">
                      <a16:colId xmlns:a16="http://schemas.microsoft.com/office/drawing/2014/main" val="1011222601"/>
                    </a:ext>
                  </a:extLst>
                </a:gridCol>
                <a:gridCol w="2664729">
                  <a:extLst>
                    <a:ext uri="{9D8B030D-6E8A-4147-A177-3AD203B41FA5}">
                      <a16:colId xmlns:a16="http://schemas.microsoft.com/office/drawing/2014/main" val="324554808"/>
                    </a:ext>
                  </a:extLst>
                </a:gridCol>
                <a:gridCol w="2223548">
                  <a:extLst>
                    <a:ext uri="{9D8B030D-6E8A-4147-A177-3AD203B41FA5}">
                      <a16:colId xmlns:a16="http://schemas.microsoft.com/office/drawing/2014/main" val="1987873595"/>
                    </a:ext>
                  </a:extLst>
                </a:gridCol>
              </a:tblGrid>
              <a:tr h="1035412">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Source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Date(s) for administration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brings data to team meeting</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Meeting date to review data</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Plan to share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extLst>
                  <a:ext uri="{0D108BD9-81ED-4DB2-BD59-A6C34878D82A}">
                    <a16:rowId xmlns:a16="http://schemas.microsoft.com/office/drawing/2014/main" val="3342166291"/>
                  </a:ext>
                </a:extLst>
              </a:tr>
              <a:tr h="738364">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TFI</a:t>
                      </a:r>
                    </a:p>
                    <a:p>
                      <a:pPr marL="0" marR="0" algn="l">
                        <a:spcBef>
                          <a:spcPts val="0"/>
                        </a:spcBef>
                        <a:spcAft>
                          <a:spcPts val="0"/>
                        </a:spcAft>
                      </a:pPr>
                      <a:r>
                        <a:rPr lang="en-US" sz="1800" b="0" dirty="0">
                          <a:effectLst/>
                          <a:latin typeface="Arial" panose="020B0604020202020204" pitchFamily="34" charset="0"/>
                          <a:ea typeface="Times New Roman" panose="02020603050405020304" pitchFamily="18" charset="0"/>
                        </a:rPr>
                        <a:t>(Self-assessment)</a:t>
                      </a:r>
                      <a:endParaRPr lang="en-US" sz="1800" b="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403312"/>
                  </a:ext>
                </a:extLst>
              </a:tr>
              <a:tr h="671240">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TFI</a:t>
                      </a:r>
                    </a:p>
                    <a:p>
                      <a:pPr marL="0" marR="0" algn="l">
                        <a:spcBef>
                          <a:spcPts val="0"/>
                        </a:spcBef>
                        <a:spcAft>
                          <a:spcPts val="0"/>
                        </a:spcAft>
                      </a:pPr>
                      <a:r>
                        <a:rPr lang="en-US" sz="1800" b="0" dirty="0">
                          <a:effectLst/>
                          <a:latin typeface="Arial" panose="020B0604020202020204" pitchFamily="34" charset="0"/>
                          <a:ea typeface="Times New Roman" panose="02020603050405020304" pitchFamily="18" charset="0"/>
                        </a:rPr>
                        <a:t>(With Trainer)</a:t>
                      </a:r>
                      <a:endParaRPr lang="en-US" sz="1800" b="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1501213"/>
                  </a:ext>
                </a:extLst>
              </a:tr>
              <a:tr h="671240">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Referrals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i="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9231631"/>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School Climate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8655336"/>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Other Outcome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2443145"/>
                  </a:ext>
                </a:extLst>
              </a:tr>
            </a:tbl>
          </a:graphicData>
        </a:graphic>
      </p:graphicFrame>
      <p:sp>
        <p:nvSpPr>
          <p:cNvPr id="4" name="Rounded Rectangle 3">
            <a:extLst>
              <a:ext uri="{FF2B5EF4-FFF2-40B4-BE49-F238E27FC236}">
                <a16:creationId xmlns:a16="http://schemas.microsoft.com/office/drawing/2014/main" id="{8EC19712-82DD-DFE9-7DE7-226534D15C69}"/>
              </a:ext>
            </a:extLst>
          </p:cNvPr>
          <p:cNvSpPr/>
          <p:nvPr/>
        </p:nvSpPr>
        <p:spPr>
          <a:xfrm>
            <a:off x="235619" y="6014962"/>
            <a:ext cx="11720762" cy="8297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t>Establishing consistent, efficient data routines enhances </a:t>
            </a:r>
          </a:p>
          <a:p>
            <a:pPr algn="ctr"/>
            <a:r>
              <a:rPr lang="en-US" sz="2400" b="1" dirty="0"/>
              <a:t>your team’s ability to effectively use data for decision-making! </a:t>
            </a:r>
          </a:p>
        </p:txBody>
      </p:sp>
      <p:pic>
        <p:nvPicPr>
          <p:cNvPr id="2" name="Picture 1">
            <a:extLst>
              <a:ext uri="{FF2B5EF4-FFF2-40B4-BE49-F238E27FC236}">
                <a16:creationId xmlns:a16="http://schemas.microsoft.com/office/drawing/2014/main" id="{295FB348-8EBA-0E98-2992-C7ABB03C6627}"/>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77291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3073" name="Picture 1" descr="page4image55771968">
            <a:extLst>
              <a:ext uri="{FF2B5EF4-FFF2-40B4-BE49-F238E27FC236}">
                <a16:creationId xmlns:a16="http://schemas.microsoft.com/office/drawing/2014/main" id="{0F5867A5-72C9-844C-9F66-DE9657D4F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19" y="136356"/>
            <a:ext cx="4599643" cy="67216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1879339-3DC2-BA4F-9296-DD86EEAFAB89}"/>
              </a:ext>
            </a:extLst>
          </p:cNvPr>
          <p:cNvPicPr>
            <a:picLocks noChangeAspect="1"/>
          </p:cNvPicPr>
          <p:nvPr/>
        </p:nvPicPr>
        <p:blipFill>
          <a:blip r:embed="rId4"/>
          <a:stretch>
            <a:fillRect/>
          </a:stretch>
        </p:blipFill>
        <p:spPr>
          <a:xfrm>
            <a:off x="480790" y="1289050"/>
            <a:ext cx="3340100" cy="4279900"/>
          </a:xfrm>
          <a:prstGeom prst="rect">
            <a:avLst/>
          </a:prstGeom>
        </p:spPr>
      </p:pic>
      <p:sp>
        <p:nvSpPr>
          <p:cNvPr id="5" name="TextBox 4">
            <a:extLst>
              <a:ext uri="{FF2B5EF4-FFF2-40B4-BE49-F238E27FC236}">
                <a16:creationId xmlns:a16="http://schemas.microsoft.com/office/drawing/2014/main" id="{D9A418CC-17C5-0D40-9993-5D79DB82DA4C}"/>
              </a:ext>
            </a:extLst>
          </p:cNvPr>
          <p:cNvSpPr txBox="1"/>
          <p:nvPr/>
        </p:nvSpPr>
        <p:spPr>
          <a:xfrm>
            <a:off x="135467" y="6383090"/>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B287E-D7EF-9366-6643-B4A0ED433C66}"/>
              </a:ext>
            </a:extLst>
          </p:cNvPr>
          <p:cNvPicPr>
            <a:picLocks noChangeAspect="1"/>
          </p:cNvPicPr>
          <p:nvPr/>
        </p:nvPicPr>
        <p:blipFill>
          <a:blip r:embed="rId5"/>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46935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E0-6F69-A242-A2F1-BD4EABD8B38F}"/>
              </a:ext>
            </a:extLst>
          </p:cNvPr>
          <p:cNvSpPr>
            <a:spLocks noGrp="1"/>
          </p:cNvSpPr>
          <p:nvPr>
            <p:ph type="title"/>
          </p:nvPr>
        </p:nvSpPr>
        <p:spPr>
          <a:xfrm>
            <a:off x="172785" y="178748"/>
            <a:ext cx="9777127" cy="845600"/>
          </a:xfrm>
          <a:noFill/>
        </p:spPr>
        <p:txBody>
          <a:bodyPr/>
          <a:lstStyle/>
          <a:p>
            <a:pPr algn="l"/>
            <a:r>
              <a:rPr lang="en-US" dirty="0"/>
              <a:t>Establish and Strengthen Data Routines</a:t>
            </a:r>
          </a:p>
        </p:txBody>
      </p:sp>
      <p:graphicFrame>
        <p:nvGraphicFramePr>
          <p:cNvPr id="4" name="Content Placeholder 3">
            <a:extLst>
              <a:ext uri="{FF2B5EF4-FFF2-40B4-BE49-F238E27FC236}">
                <a16:creationId xmlns:a16="http://schemas.microsoft.com/office/drawing/2014/main" id="{B263684A-3E5C-344D-888C-8D7891EBF9EE}"/>
              </a:ext>
            </a:extLst>
          </p:cNvPr>
          <p:cNvGraphicFramePr>
            <a:graphicFrameLocks noGrp="1"/>
          </p:cNvGraphicFramePr>
          <p:nvPr>
            <p:ph idx="4294967295"/>
          </p:nvPr>
        </p:nvGraphicFramePr>
        <p:xfrm>
          <a:off x="172785" y="846161"/>
          <a:ext cx="11846430" cy="601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A9B2EAE-9046-B63C-8A8A-D9D57EEBFDA2}"/>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027448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solidFill>
                  <a:schemeClr val="bg1"/>
                </a:solidFill>
              </a:rPr>
              <a:t>ACTIVITY: Strengthening Data Routines</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6582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5</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 minutes</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72559" y="1021538"/>
            <a:ext cx="11314603" cy="4762093"/>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Identify how you will incorporate data routines into team meetings.</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lang="en-US" sz="2800" kern="0" dirty="0">
                <a:solidFill>
                  <a:srgbClr val="292C73">
                    <a:lumMod val="50000"/>
                  </a:srgbClr>
                </a:solidFill>
                <a:latin typeface="Calibri" panose="020F0502020204030204" pitchFamily="34" charset="0"/>
                <a:cs typeface="Calibri" panose="020F0502020204030204" pitchFamily="34" charset="0"/>
              </a:rPr>
              <a:t>P</a:t>
            </a:r>
            <a:r>
              <a:rPr kumimoji="0" lang="en-US" sz="2800" b="0" i="0" u="none" strike="noStrike" kern="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lan</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for:</a:t>
            </a:r>
          </a:p>
          <a:p>
            <a:pPr marL="971550" lvl="1" indent="-514350" defTabSz="1219170">
              <a:buClr>
                <a:srgbClr val="292C73">
                  <a:lumMod val="50000"/>
                </a:srgbClr>
              </a:buClr>
              <a:buFont typeface="Arial" panose="020B0604020202020204" pitchFamily="34" charset="0"/>
              <a:buChar char="•"/>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Admin</a:t>
            </a:r>
            <a:r>
              <a:rPr lang="en-US" sz="2800" kern="0" dirty="0" err="1">
                <a:solidFill>
                  <a:srgbClr val="292C73">
                    <a:lumMod val="50000"/>
                  </a:srgbClr>
                </a:solidFill>
                <a:latin typeface="Calibri" panose="020F0502020204030204" pitchFamily="34" charset="0"/>
                <a:cs typeface="Calibri" panose="020F0502020204030204" pitchFamily="34" charset="0"/>
              </a:rPr>
              <a:t>istration</a:t>
            </a:r>
            <a:r>
              <a:rPr lang="en-US" sz="2800" kern="0" dirty="0">
                <a:solidFill>
                  <a:srgbClr val="292C73">
                    <a:lumMod val="50000"/>
                  </a:srgbClr>
                </a:solidFill>
                <a:latin typeface="Calibri" panose="020F0502020204030204" pitchFamily="34" charset="0"/>
                <a:cs typeface="Calibri" panose="020F0502020204030204" pitchFamily="34" charset="0"/>
              </a:rPr>
              <a:t> of school climate surveys for students, families, staff</a:t>
            </a:r>
          </a:p>
          <a:p>
            <a:pPr marL="971550" lvl="1" indent="-514350" defTabSz="1219170">
              <a:buClr>
                <a:srgbClr val="292C73">
                  <a:lumMod val="50000"/>
                </a:srgbClr>
              </a:buClr>
              <a:buFont typeface="Arial" panose="020B0604020202020204" pitchFamily="34" charset="0"/>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Regular review of student outcome data</a:t>
            </a:r>
          </a:p>
          <a:p>
            <a:pPr marL="1428750" lvl="2" indent="-514350" defTabSz="1219170">
              <a:buClr>
                <a:srgbClr val="292C73">
                  <a:lumMod val="50000"/>
                </a:srgbClr>
              </a:buClr>
              <a:buSzPct val="75000"/>
              <a:buFont typeface="Courier New" panose="02070309020205020404" pitchFamily="49" charset="0"/>
              <a:buChar char="o"/>
              <a:defRPr/>
            </a:pPr>
            <a:r>
              <a:rPr lang="en-US" sz="2800" kern="0" dirty="0">
                <a:solidFill>
                  <a:srgbClr val="292C73">
                    <a:lumMod val="50000"/>
                  </a:srgbClr>
                </a:solidFill>
                <a:latin typeface="Calibri" panose="020F0502020204030204" pitchFamily="34" charset="0"/>
                <a:cs typeface="Calibri" panose="020F0502020204030204" pitchFamily="34" charset="0"/>
              </a:rPr>
              <a:t>School-wide behavior</a:t>
            </a:r>
          </a:p>
          <a:p>
            <a:pPr marL="1428750" lvl="2" indent="-514350" defTabSz="1219170">
              <a:buClr>
                <a:srgbClr val="292C73">
                  <a:lumMod val="50000"/>
                </a:srgbClr>
              </a:buClr>
              <a:buSzPct val="75000"/>
              <a:buFont typeface="Courier New" panose="02070309020205020404" pitchFamily="49" charset="0"/>
              <a:buChar char="o"/>
              <a:defRPr/>
            </a:pPr>
            <a:r>
              <a:rPr lang="en-US" sz="2800" kern="0" dirty="0">
                <a:solidFill>
                  <a:srgbClr val="292C73">
                    <a:lumMod val="50000"/>
                  </a:srgbClr>
                </a:solidFill>
                <a:latin typeface="Calibri" panose="020F0502020204030204" pitchFamily="34" charset="0"/>
                <a:cs typeface="Calibri" panose="020F0502020204030204" pitchFamily="34" charset="0"/>
              </a:rPr>
              <a:t>Other (e.g. attendance)</a:t>
            </a:r>
          </a:p>
          <a:p>
            <a:pPr marL="514350" indent="-514350" defTabSz="1219170">
              <a:buClr>
                <a:srgbClr val="292C73">
                  <a:lumMod val="50000"/>
                </a:srgbClr>
              </a:buClr>
              <a:buFont typeface="+mj-lt"/>
              <a:buAutoNum type="arabicPeriod"/>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514350" indent="-514350" defTabSz="1219170">
              <a:buClr>
                <a:srgbClr val="292C73">
                  <a:lumMod val="50000"/>
                </a:srgbClr>
              </a:buClr>
              <a:buFont typeface="+mj-lt"/>
              <a:buAutoNum type="arabicPeriod"/>
              <a:defRPr/>
            </a:pPr>
            <a:r>
              <a:rPr lang="en-US" sz="2800" kern="0" dirty="0">
                <a:solidFill>
                  <a:srgbClr val="292C73">
                    <a:lumMod val="50000"/>
                  </a:srgbClr>
                </a:solidFill>
                <a:latin typeface="Calibri" panose="020F0502020204030204" pitchFamily="34" charset="0"/>
                <a:cs typeface="Calibri" panose="020F0502020204030204" pitchFamily="34" charset="0"/>
              </a:rPr>
              <a:t>Be ready to share with whole group.</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indent="-514350" defTabSz="1219170">
              <a:buClr>
                <a:srgbClr val="292C73">
                  <a:lumMod val="50000"/>
                </a:srgbClr>
              </a:buClr>
              <a:buFont typeface="+mj-lt"/>
              <a:buAutoNum type="arabicPeriod"/>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983540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r>
              <a:rPr lang="en-US" b="1" dirty="0">
                <a:solidFill>
                  <a:schemeClr val="bg1"/>
                </a:solidFill>
              </a:rPr>
              <a:t>Strengthening Data Routines</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650495" y="1973412"/>
            <a:ext cx="11050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an action step to strengthen your data routines?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567307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596328" cy="36317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DATA-BASED DECISION-MAKING: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PRECISE PROBLEMS AND OUTCOMES</a:t>
            </a: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identify what we want to change and/or improve?</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28C9659B-B640-49FC-D56C-98A822D950CD}"/>
              </a:ext>
            </a:extLst>
          </p:cNvPr>
          <p:cNvSpPr/>
          <p:nvPr/>
        </p:nvSpPr>
        <p:spPr>
          <a:xfrm>
            <a:off x="5857875" y="5225143"/>
            <a:ext cx="6214110" cy="141854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1-2 precise problems, outcomes, solutions and implementation plans</a:t>
            </a:r>
          </a:p>
        </p:txBody>
      </p:sp>
    </p:spTree>
    <p:extLst>
      <p:ext uri="{BB962C8B-B14F-4D97-AF65-F5344CB8AC3E}">
        <p14:creationId xmlns:p14="http://schemas.microsoft.com/office/powerpoint/2010/main" val="37123969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t>Once data routines are established… </a:t>
            </a:r>
            <a:br>
              <a:rPr lang="en-US" sz="3200" dirty="0"/>
            </a:br>
            <a:endParaRPr lang="en-US" sz="3200" dirty="0"/>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3202575" y="6245662"/>
            <a:ext cx="70260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9FE0C74F-F0A7-11A9-FECF-F104BEBC9300}"/>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251108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299321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72E4-4CFA-192B-56FB-5C1AE8D233ED}"/>
              </a:ext>
            </a:extLst>
          </p:cNvPr>
          <p:cNvSpPr>
            <a:spLocks noGrp="1"/>
          </p:cNvSpPr>
          <p:nvPr>
            <p:ph type="title"/>
          </p:nvPr>
        </p:nvSpPr>
        <p:spPr>
          <a:xfrm>
            <a:off x="270860" y="275814"/>
            <a:ext cx="9273190" cy="845600"/>
          </a:xfrm>
        </p:spPr>
        <p:txBody>
          <a:bodyPr/>
          <a:lstStyle/>
          <a:p>
            <a:pPr algn="l"/>
            <a:r>
              <a:rPr lang="en-US" dirty="0"/>
              <a:t>Developing Precision Problem Statements</a:t>
            </a:r>
          </a:p>
        </p:txBody>
      </p:sp>
      <p:grpSp>
        <p:nvGrpSpPr>
          <p:cNvPr id="3" name="Group 2">
            <a:extLst>
              <a:ext uri="{FF2B5EF4-FFF2-40B4-BE49-F238E27FC236}">
                <a16:creationId xmlns:a16="http://schemas.microsoft.com/office/drawing/2014/main" id="{28581CC8-25ED-F54E-483F-F53DCC532AA0}"/>
              </a:ext>
            </a:extLst>
          </p:cNvPr>
          <p:cNvGrpSpPr/>
          <p:nvPr/>
        </p:nvGrpSpPr>
        <p:grpSpPr>
          <a:xfrm>
            <a:off x="4680004" y="1435739"/>
            <a:ext cx="2831992" cy="2122403"/>
            <a:chOff x="4954158" y="-254925"/>
            <a:chExt cx="2831992" cy="2122403"/>
          </a:xfrm>
        </p:grpSpPr>
        <p:sp>
          <p:nvSpPr>
            <p:cNvPr id="4" name="Oval 3">
              <a:extLst>
                <a:ext uri="{FF2B5EF4-FFF2-40B4-BE49-F238E27FC236}">
                  <a16:creationId xmlns:a16="http://schemas.microsoft.com/office/drawing/2014/main" id="{AEE8076F-1CA0-9EE0-A890-D9659AE4F1D2}"/>
                </a:ext>
              </a:extLst>
            </p:cNvPr>
            <p:cNvSpPr/>
            <p:nvPr/>
          </p:nvSpPr>
          <p:spPr>
            <a:xfrm>
              <a:off x="4954158" y="-254925"/>
              <a:ext cx="2831992" cy="2122403"/>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9D795583-A56A-E4A1-8192-CCAC2B4DE1D6}"/>
                </a:ext>
              </a:extLst>
            </p:cNvPr>
            <p:cNvSpPr txBox="1"/>
            <p:nvPr/>
          </p:nvSpPr>
          <p:spPr>
            <a:xfrm>
              <a:off x="5368894" y="55894"/>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p:txBody>
        </p:sp>
      </p:grpSp>
      <p:sp>
        <p:nvSpPr>
          <p:cNvPr id="9" name="TextBox 8">
            <a:extLst>
              <a:ext uri="{FF2B5EF4-FFF2-40B4-BE49-F238E27FC236}">
                <a16:creationId xmlns:a16="http://schemas.microsoft.com/office/drawing/2014/main" id="{B8FE8B63-D844-C6E2-239E-B94FE7CAC7CC}"/>
              </a:ext>
            </a:extLst>
          </p:cNvPr>
          <p:cNvSpPr txBox="1"/>
          <p:nvPr/>
        </p:nvSpPr>
        <p:spPr>
          <a:xfrm>
            <a:off x="429048" y="3868961"/>
            <a:ext cx="11415290" cy="24314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t>Questions to Consider:</a:t>
            </a:r>
          </a:p>
          <a:p>
            <a:pPr marL="285750" indent="-285750">
              <a:buFont typeface="Arial" panose="020B0604020202020204" pitchFamily="34" charset="0"/>
              <a:buChar char="•"/>
            </a:pPr>
            <a:r>
              <a:rPr lang="en-US" sz="2800" dirty="0"/>
              <a:t>What is our current reality or big picture?</a:t>
            </a:r>
          </a:p>
          <a:p>
            <a:pPr marL="285750" indent="-285750">
              <a:buFont typeface="Arial" panose="020B0604020202020204" pitchFamily="34" charset="0"/>
              <a:buChar char="•"/>
            </a:pPr>
            <a:r>
              <a:rPr lang="en-US" sz="2800" dirty="0"/>
              <a:t>Is there a problem (red flag)? </a:t>
            </a:r>
          </a:p>
          <a:p>
            <a:pPr marL="285750" indent="-285750">
              <a:buFont typeface="Arial" panose="020B0604020202020204" pitchFamily="34" charset="0"/>
              <a:buChar char="•"/>
            </a:pPr>
            <a:r>
              <a:rPr lang="en-US" sz="2800" dirty="0"/>
              <a:t>What is the precise context &amp; function of the problem? </a:t>
            </a:r>
          </a:p>
          <a:p>
            <a:endParaRPr lang="en-US" sz="2400" dirty="0"/>
          </a:p>
          <a:p>
            <a:r>
              <a:rPr lang="en-US" sz="1600" dirty="0"/>
              <a:t>(</a:t>
            </a:r>
            <a:r>
              <a:rPr lang="en-US" sz="1600" dirty="0" err="1"/>
              <a:t>PBISApps</a:t>
            </a:r>
            <a:r>
              <a:rPr lang="en-US" sz="1600" dirty="0"/>
              <a:t>, 2019)</a:t>
            </a:r>
          </a:p>
        </p:txBody>
      </p:sp>
      <p:sp>
        <p:nvSpPr>
          <p:cNvPr id="13" name="TextBox 12">
            <a:extLst>
              <a:ext uri="{FF2B5EF4-FFF2-40B4-BE49-F238E27FC236}">
                <a16:creationId xmlns:a16="http://schemas.microsoft.com/office/drawing/2014/main" id="{12B33D8C-5F88-CA79-4350-FB2779045BDF}"/>
              </a:ext>
            </a:extLst>
          </p:cNvPr>
          <p:cNvSpPr txBox="1"/>
          <p:nvPr/>
        </p:nvSpPr>
        <p:spPr>
          <a:xfrm>
            <a:off x="9219714" y="3155027"/>
            <a:ext cx="2831992" cy="36625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1200"/>
              </a:spcAft>
            </a:pPr>
            <a:r>
              <a:rPr lang="en-US" sz="3200" b="1" dirty="0"/>
              <a:t>What?</a:t>
            </a:r>
          </a:p>
          <a:p>
            <a:pPr algn="ctr">
              <a:spcAft>
                <a:spcPts val="1200"/>
              </a:spcAft>
            </a:pPr>
            <a:r>
              <a:rPr lang="en-US" sz="3200" b="1" dirty="0"/>
              <a:t>Where?</a:t>
            </a:r>
          </a:p>
          <a:p>
            <a:pPr algn="ctr">
              <a:spcAft>
                <a:spcPts val="1200"/>
              </a:spcAft>
            </a:pPr>
            <a:r>
              <a:rPr lang="en-US" sz="3200" b="1" dirty="0"/>
              <a:t>When?</a:t>
            </a:r>
          </a:p>
          <a:p>
            <a:pPr algn="ctr">
              <a:spcAft>
                <a:spcPts val="1200"/>
              </a:spcAft>
            </a:pPr>
            <a:r>
              <a:rPr lang="en-US" sz="3200" b="1" dirty="0"/>
              <a:t>Who?</a:t>
            </a:r>
          </a:p>
          <a:p>
            <a:pPr algn="ctr">
              <a:spcAft>
                <a:spcPts val="1200"/>
              </a:spcAft>
            </a:pPr>
            <a:r>
              <a:rPr lang="en-US" sz="3200" b="1" dirty="0"/>
              <a:t>How often? Why? </a:t>
            </a:r>
          </a:p>
        </p:txBody>
      </p:sp>
      <p:cxnSp>
        <p:nvCxnSpPr>
          <p:cNvPr id="21" name="Straight Arrow Connector 20">
            <a:extLst>
              <a:ext uri="{FF2B5EF4-FFF2-40B4-BE49-F238E27FC236}">
                <a16:creationId xmlns:a16="http://schemas.microsoft.com/office/drawing/2014/main" id="{9D7785C3-F3A7-B68C-D83B-B9B22BAC8EA4}"/>
              </a:ext>
            </a:extLst>
          </p:cNvPr>
          <p:cNvCxnSpPr>
            <a:cxnSpLocks/>
          </p:cNvCxnSpPr>
          <p:nvPr/>
        </p:nvCxnSpPr>
        <p:spPr>
          <a:xfrm flipV="1">
            <a:off x="8886826" y="3474899"/>
            <a:ext cx="1085850" cy="200998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5" name="Straight Arrow Connector 24">
            <a:extLst>
              <a:ext uri="{FF2B5EF4-FFF2-40B4-BE49-F238E27FC236}">
                <a16:creationId xmlns:a16="http://schemas.microsoft.com/office/drawing/2014/main" id="{813A2EE6-219B-95AB-4BAE-090EAEF7FB63}"/>
              </a:ext>
            </a:extLst>
          </p:cNvPr>
          <p:cNvCxnSpPr>
            <a:cxnSpLocks/>
          </p:cNvCxnSpPr>
          <p:nvPr/>
        </p:nvCxnSpPr>
        <p:spPr>
          <a:xfrm>
            <a:off x="8886826" y="5500079"/>
            <a:ext cx="1085850" cy="109730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8" name="Straight Arrow Connector 27">
            <a:extLst>
              <a:ext uri="{FF2B5EF4-FFF2-40B4-BE49-F238E27FC236}">
                <a16:creationId xmlns:a16="http://schemas.microsoft.com/office/drawing/2014/main" id="{27BE1EE2-8296-75A1-95D1-862B00BBF619}"/>
              </a:ext>
            </a:extLst>
          </p:cNvPr>
          <p:cNvCxnSpPr>
            <a:cxnSpLocks/>
          </p:cNvCxnSpPr>
          <p:nvPr/>
        </p:nvCxnSpPr>
        <p:spPr>
          <a:xfrm flipV="1">
            <a:off x="8891102" y="4171950"/>
            <a:ext cx="967273" cy="124908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0" name="Straight Arrow Connector 29">
            <a:extLst>
              <a:ext uri="{FF2B5EF4-FFF2-40B4-BE49-F238E27FC236}">
                <a16:creationId xmlns:a16="http://schemas.microsoft.com/office/drawing/2014/main" id="{F7C1E4DE-BE68-A145-D388-CB31BB85079B}"/>
              </a:ext>
            </a:extLst>
          </p:cNvPr>
          <p:cNvCxnSpPr>
            <a:cxnSpLocks/>
          </p:cNvCxnSpPr>
          <p:nvPr/>
        </p:nvCxnSpPr>
        <p:spPr>
          <a:xfrm>
            <a:off x="8886826" y="5421036"/>
            <a:ext cx="657224" cy="46570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3" name="Straight Arrow Connector 32">
            <a:extLst>
              <a:ext uri="{FF2B5EF4-FFF2-40B4-BE49-F238E27FC236}">
                <a16:creationId xmlns:a16="http://schemas.microsoft.com/office/drawing/2014/main" id="{1F04893F-FDA4-1F83-96F3-D4DC797FDBA2}"/>
              </a:ext>
            </a:extLst>
          </p:cNvPr>
          <p:cNvCxnSpPr>
            <a:cxnSpLocks/>
          </p:cNvCxnSpPr>
          <p:nvPr/>
        </p:nvCxnSpPr>
        <p:spPr>
          <a:xfrm flipV="1">
            <a:off x="8886826" y="4670600"/>
            <a:ext cx="1085850" cy="75043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5" name="Straight Arrow Connector 34">
            <a:extLst>
              <a:ext uri="{FF2B5EF4-FFF2-40B4-BE49-F238E27FC236}">
                <a16:creationId xmlns:a16="http://schemas.microsoft.com/office/drawing/2014/main" id="{E20431E9-409F-8A1E-5EC7-B63B3BFD584C}"/>
              </a:ext>
            </a:extLst>
          </p:cNvPr>
          <p:cNvCxnSpPr>
            <a:cxnSpLocks/>
          </p:cNvCxnSpPr>
          <p:nvPr/>
        </p:nvCxnSpPr>
        <p:spPr>
          <a:xfrm flipV="1">
            <a:off x="8886826" y="5341993"/>
            <a:ext cx="1085850" cy="7904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96504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880AED4-CAC9-1FC6-BE56-138979F8E55F}"/>
              </a:ext>
            </a:extLst>
          </p:cNvPr>
          <p:cNvSpPr txBox="1"/>
          <p:nvPr/>
        </p:nvSpPr>
        <p:spPr>
          <a:xfrm>
            <a:off x="675790" y="3036630"/>
            <a:ext cx="2831992" cy="38164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1200"/>
              </a:spcAft>
            </a:pPr>
            <a:r>
              <a:rPr lang="en-US" sz="3200" b="1" dirty="0"/>
              <a:t>What?</a:t>
            </a:r>
          </a:p>
          <a:p>
            <a:pPr algn="ctr">
              <a:spcAft>
                <a:spcPts val="1200"/>
              </a:spcAft>
            </a:pPr>
            <a:r>
              <a:rPr lang="en-US" sz="3200" b="1" dirty="0"/>
              <a:t>Where?</a:t>
            </a:r>
          </a:p>
          <a:p>
            <a:pPr algn="ctr">
              <a:spcAft>
                <a:spcPts val="1200"/>
              </a:spcAft>
            </a:pPr>
            <a:r>
              <a:rPr lang="en-US" sz="3200" b="1" dirty="0"/>
              <a:t>When?</a:t>
            </a:r>
          </a:p>
          <a:p>
            <a:pPr algn="ctr">
              <a:spcAft>
                <a:spcPts val="1200"/>
              </a:spcAft>
            </a:pPr>
            <a:r>
              <a:rPr lang="en-US" sz="3200" b="1" dirty="0"/>
              <a:t>Who?</a:t>
            </a:r>
          </a:p>
          <a:p>
            <a:pPr algn="ctr">
              <a:spcAft>
                <a:spcPts val="1200"/>
              </a:spcAft>
            </a:pPr>
            <a:r>
              <a:rPr lang="en-US" sz="3200" b="1" dirty="0"/>
              <a:t>How often?</a:t>
            </a:r>
          </a:p>
          <a:p>
            <a:pPr algn="ctr">
              <a:spcAft>
                <a:spcPts val="1200"/>
              </a:spcAft>
            </a:pPr>
            <a:r>
              <a:rPr lang="en-US" sz="3200" b="1" dirty="0"/>
              <a:t>Why? </a:t>
            </a:r>
          </a:p>
        </p:txBody>
      </p:sp>
      <p:grpSp>
        <p:nvGrpSpPr>
          <p:cNvPr id="4" name="Group 3">
            <a:extLst>
              <a:ext uri="{FF2B5EF4-FFF2-40B4-BE49-F238E27FC236}">
                <a16:creationId xmlns:a16="http://schemas.microsoft.com/office/drawing/2014/main" id="{7ED76122-99CA-2140-4E60-036BCFF4EFA4}"/>
              </a:ext>
            </a:extLst>
          </p:cNvPr>
          <p:cNvGrpSpPr/>
          <p:nvPr/>
        </p:nvGrpSpPr>
        <p:grpSpPr>
          <a:xfrm>
            <a:off x="557212" y="260237"/>
            <a:ext cx="2831992" cy="2122403"/>
            <a:chOff x="4954158" y="-254925"/>
            <a:chExt cx="2831992" cy="2122403"/>
          </a:xfrm>
        </p:grpSpPr>
        <p:sp>
          <p:nvSpPr>
            <p:cNvPr id="5" name="Oval 4">
              <a:extLst>
                <a:ext uri="{FF2B5EF4-FFF2-40B4-BE49-F238E27FC236}">
                  <a16:creationId xmlns:a16="http://schemas.microsoft.com/office/drawing/2014/main" id="{4268F23A-9F37-D74B-EE2B-223078460EDD}"/>
                </a:ext>
              </a:extLst>
            </p:cNvPr>
            <p:cNvSpPr/>
            <p:nvPr/>
          </p:nvSpPr>
          <p:spPr>
            <a:xfrm>
              <a:off x="4954158" y="-254925"/>
              <a:ext cx="2831992" cy="2122403"/>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Oval 4">
              <a:extLst>
                <a:ext uri="{FF2B5EF4-FFF2-40B4-BE49-F238E27FC236}">
                  <a16:creationId xmlns:a16="http://schemas.microsoft.com/office/drawing/2014/main" id="{040C3E53-A2C3-E9D8-C8D3-1E2D3F3F5331}"/>
                </a:ext>
              </a:extLst>
            </p:cNvPr>
            <p:cNvSpPr txBox="1"/>
            <p:nvPr/>
          </p:nvSpPr>
          <p:spPr>
            <a:xfrm>
              <a:off x="5368894" y="55894"/>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p:txBody>
        </p:sp>
      </p:grpSp>
      <p:sp>
        <p:nvSpPr>
          <p:cNvPr id="7" name="TextBox 6">
            <a:extLst>
              <a:ext uri="{FF2B5EF4-FFF2-40B4-BE49-F238E27FC236}">
                <a16:creationId xmlns:a16="http://schemas.microsoft.com/office/drawing/2014/main" id="{A056C32F-8128-709C-02B9-39753EC26B73}"/>
              </a:ext>
            </a:extLst>
          </p:cNvPr>
          <p:cNvSpPr txBox="1"/>
          <p:nvPr/>
        </p:nvSpPr>
        <p:spPr>
          <a:xfrm>
            <a:off x="3507782" y="457764"/>
            <a:ext cx="7973071" cy="2246769"/>
          </a:xfrm>
          <a:prstGeom prst="rect">
            <a:avLst/>
          </a:prstGeom>
          <a:noFill/>
        </p:spPr>
        <p:txBody>
          <a:bodyPr wrap="square" rtlCol="0">
            <a:spAutoFit/>
          </a:bodyPr>
          <a:lstStyle/>
          <a:p>
            <a:pPr algn="ctr"/>
            <a:endParaRPr lang="en-US" sz="2800" dirty="0">
              <a:solidFill>
                <a:schemeClr val="accent6">
                  <a:lumMod val="50000"/>
                </a:schemeClr>
              </a:solidFill>
            </a:endParaRPr>
          </a:p>
          <a:p>
            <a:pPr algn="ctr"/>
            <a:endParaRPr lang="en-US" sz="2800" dirty="0">
              <a:solidFill>
                <a:schemeClr val="accent6">
                  <a:lumMod val="50000"/>
                </a:schemeClr>
              </a:solidFill>
            </a:endParaRPr>
          </a:p>
          <a:p>
            <a:pPr algn="ctr"/>
            <a:r>
              <a:rPr lang="en-US" sz="2800" dirty="0">
                <a:solidFill>
                  <a:schemeClr val="accent6">
                    <a:lumMod val="50000"/>
                  </a:schemeClr>
                </a:solidFill>
              </a:rPr>
              <a:t>Dismissal time is too loud.</a:t>
            </a:r>
          </a:p>
          <a:p>
            <a:pPr algn="ctr"/>
            <a:endParaRPr lang="en-US" sz="2800" dirty="0">
              <a:solidFill>
                <a:schemeClr val="accent6">
                  <a:lumMod val="50000"/>
                </a:schemeClr>
              </a:solidFill>
            </a:endParaRPr>
          </a:p>
          <a:p>
            <a:pPr algn="ctr"/>
            <a:endParaRPr lang="en-US" sz="2800" dirty="0">
              <a:solidFill>
                <a:schemeClr val="accent6">
                  <a:lumMod val="50000"/>
                </a:schemeClr>
              </a:solidFill>
            </a:endParaRPr>
          </a:p>
        </p:txBody>
      </p:sp>
      <p:cxnSp>
        <p:nvCxnSpPr>
          <p:cNvPr id="13" name="Straight Arrow Connector 12">
            <a:extLst>
              <a:ext uri="{FF2B5EF4-FFF2-40B4-BE49-F238E27FC236}">
                <a16:creationId xmlns:a16="http://schemas.microsoft.com/office/drawing/2014/main" id="{970FBCFD-F0F4-D6A1-2863-687E270AD578}"/>
              </a:ext>
            </a:extLst>
          </p:cNvPr>
          <p:cNvCxnSpPr>
            <a:cxnSpLocks/>
          </p:cNvCxnSpPr>
          <p:nvPr/>
        </p:nvCxnSpPr>
        <p:spPr>
          <a:xfrm>
            <a:off x="3016197" y="342900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70170E4A-6341-2B88-64C6-91F53228F486}"/>
              </a:ext>
            </a:extLst>
          </p:cNvPr>
          <p:cNvCxnSpPr>
            <a:cxnSpLocks/>
          </p:cNvCxnSpPr>
          <p:nvPr/>
        </p:nvCxnSpPr>
        <p:spPr>
          <a:xfrm>
            <a:off x="3016197" y="466725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8" name="Straight Arrow Connector 17">
            <a:extLst>
              <a:ext uri="{FF2B5EF4-FFF2-40B4-BE49-F238E27FC236}">
                <a16:creationId xmlns:a16="http://schemas.microsoft.com/office/drawing/2014/main" id="{6D15BF6E-2543-244C-61F0-6801E7B3626D}"/>
              </a:ext>
            </a:extLst>
          </p:cNvPr>
          <p:cNvCxnSpPr>
            <a:cxnSpLocks/>
          </p:cNvCxnSpPr>
          <p:nvPr/>
        </p:nvCxnSpPr>
        <p:spPr>
          <a:xfrm>
            <a:off x="3016197" y="527685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8BD8B880-0B96-C070-9F6E-B10E0CA587E9}"/>
              </a:ext>
            </a:extLst>
          </p:cNvPr>
          <p:cNvCxnSpPr>
            <a:cxnSpLocks/>
          </p:cNvCxnSpPr>
          <p:nvPr/>
        </p:nvCxnSpPr>
        <p:spPr>
          <a:xfrm>
            <a:off x="3016197" y="6529387"/>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 name="Straight Arrow Connector 19">
            <a:extLst>
              <a:ext uri="{FF2B5EF4-FFF2-40B4-BE49-F238E27FC236}">
                <a16:creationId xmlns:a16="http://schemas.microsoft.com/office/drawing/2014/main" id="{DEB21AE7-D598-FCD1-A4A2-3C8E7648F91D}"/>
              </a:ext>
            </a:extLst>
          </p:cNvPr>
          <p:cNvCxnSpPr>
            <a:cxnSpLocks/>
          </p:cNvCxnSpPr>
          <p:nvPr/>
        </p:nvCxnSpPr>
        <p:spPr>
          <a:xfrm>
            <a:off x="3016197" y="592455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Straight Arrow Connector 20">
            <a:extLst>
              <a:ext uri="{FF2B5EF4-FFF2-40B4-BE49-F238E27FC236}">
                <a16:creationId xmlns:a16="http://schemas.microsoft.com/office/drawing/2014/main" id="{34379C81-D25F-D589-2D1A-0DD0D36D9745}"/>
              </a:ext>
            </a:extLst>
          </p:cNvPr>
          <p:cNvCxnSpPr>
            <a:cxnSpLocks/>
          </p:cNvCxnSpPr>
          <p:nvPr/>
        </p:nvCxnSpPr>
        <p:spPr>
          <a:xfrm>
            <a:off x="3016197" y="4014787"/>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5" name="TextBox 24">
            <a:extLst>
              <a:ext uri="{FF2B5EF4-FFF2-40B4-BE49-F238E27FC236}">
                <a16:creationId xmlns:a16="http://schemas.microsoft.com/office/drawing/2014/main" id="{AF3E36FF-3780-CAD4-08F1-9B92CFE9F227}"/>
              </a:ext>
            </a:extLst>
          </p:cNvPr>
          <p:cNvSpPr txBox="1"/>
          <p:nvPr/>
        </p:nvSpPr>
        <p:spPr>
          <a:xfrm>
            <a:off x="4072415" y="3041571"/>
            <a:ext cx="6445389" cy="38164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1200"/>
              </a:spcAft>
            </a:pPr>
            <a:r>
              <a:rPr lang="en-US" sz="3200" b="1" dirty="0"/>
              <a:t>Too loud</a:t>
            </a:r>
          </a:p>
          <a:p>
            <a:pPr algn="ctr">
              <a:spcAft>
                <a:spcPts val="1200"/>
              </a:spcAft>
            </a:pPr>
            <a:r>
              <a:rPr lang="en-US" sz="3200" b="1" dirty="0"/>
              <a:t>???</a:t>
            </a:r>
          </a:p>
          <a:p>
            <a:pPr algn="ctr">
              <a:spcAft>
                <a:spcPts val="1200"/>
              </a:spcAft>
            </a:pPr>
            <a:r>
              <a:rPr lang="en-US" sz="3200" b="1" dirty="0"/>
              <a:t>Dismissal</a:t>
            </a:r>
          </a:p>
          <a:p>
            <a:pPr algn="ctr">
              <a:spcAft>
                <a:spcPts val="1200"/>
              </a:spcAft>
            </a:pPr>
            <a:r>
              <a:rPr lang="en-US" sz="3200" b="1" dirty="0"/>
              <a:t>???</a:t>
            </a:r>
          </a:p>
          <a:p>
            <a:pPr algn="ctr">
              <a:spcAft>
                <a:spcPts val="1200"/>
              </a:spcAft>
            </a:pPr>
            <a:r>
              <a:rPr lang="en-US" sz="3200" b="1" dirty="0"/>
              <a:t>???</a:t>
            </a:r>
          </a:p>
          <a:p>
            <a:pPr algn="ctr">
              <a:spcAft>
                <a:spcPts val="1200"/>
              </a:spcAft>
            </a:pPr>
            <a:r>
              <a:rPr lang="en-US" sz="3200" b="1" dirty="0"/>
              <a:t>???</a:t>
            </a:r>
          </a:p>
        </p:txBody>
      </p:sp>
      <p:pic>
        <p:nvPicPr>
          <p:cNvPr id="2" name="Picture 1">
            <a:extLst>
              <a:ext uri="{FF2B5EF4-FFF2-40B4-BE49-F238E27FC236}">
                <a16:creationId xmlns:a16="http://schemas.microsoft.com/office/drawing/2014/main" id="{C3DAF7A2-A02E-08B4-E60D-2E1F86283C9A}"/>
              </a:ext>
            </a:extLst>
          </p:cNvPr>
          <p:cNvPicPr>
            <a:picLocks noChangeAspect="1"/>
          </p:cNvPicPr>
          <p:nvPr/>
        </p:nvPicPr>
        <p:blipFill rotWithShape="1">
          <a:blip r:embed="rId2"/>
          <a:srcRect l="22607" t="16464" r="18776" b="15253"/>
          <a:stretch/>
        </p:blipFill>
        <p:spPr>
          <a:xfrm>
            <a:off x="11056045" y="5768611"/>
            <a:ext cx="1135955" cy="1089389"/>
          </a:xfrm>
          <a:prstGeom prst="ellipse">
            <a:avLst/>
          </a:prstGeom>
          <a:ln w="19050">
            <a:solidFill>
              <a:schemeClr val="accent2">
                <a:lumMod val="50000"/>
              </a:schemeClr>
            </a:solidFill>
          </a:ln>
        </p:spPr>
      </p:pic>
      <p:sp>
        <p:nvSpPr>
          <p:cNvPr id="3" name="Rounded Rectangle 2">
            <a:extLst>
              <a:ext uri="{FF2B5EF4-FFF2-40B4-BE49-F238E27FC236}">
                <a16:creationId xmlns:a16="http://schemas.microsoft.com/office/drawing/2014/main" id="{EB79074A-378B-5DB6-7A5A-1353D10442A4}"/>
              </a:ext>
            </a:extLst>
          </p:cNvPr>
          <p:cNvSpPr/>
          <p:nvPr/>
        </p:nvSpPr>
        <p:spPr>
          <a:xfrm>
            <a:off x="9607950" y="3811390"/>
            <a:ext cx="2563759" cy="304661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We don’t have enough information to identify a goal and intervention!</a:t>
            </a:r>
          </a:p>
        </p:txBody>
      </p:sp>
    </p:spTree>
    <p:extLst>
      <p:ext uri="{BB962C8B-B14F-4D97-AF65-F5344CB8AC3E}">
        <p14:creationId xmlns:p14="http://schemas.microsoft.com/office/powerpoint/2010/main" val="5588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880AED4-CAC9-1FC6-BE56-138979F8E55F}"/>
              </a:ext>
            </a:extLst>
          </p:cNvPr>
          <p:cNvSpPr txBox="1"/>
          <p:nvPr/>
        </p:nvSpPr>
        <p:spPr>
          <a:xfrm>
            <a:off x="675790" y="3036630"/>
            <a:ext cx="2831992" cy="38164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1200"/>
              </a:spcAft>
            </a:pPr>
            <a:r>
              <a:rPr lang="en-US" sz="3200" b="1" dirty="0"/>
              <a:t>What?</a:t>
            </a:r>
          </a:p>
          <a:p>
            <a:pPr algn="ctr">
              <a:spcAft>
                <a:spcPts val="1200"/>
              </a:spcAft>
            </a:pPr>
            <a:r>
              <a:rPr lang="en-US" sz="3200" b="1" dirty="0"/>
              <a:t>Where?</a:t>
            </a:r>
          </a:p>
          <a:p>
            <a:pPr algn="ctr">
              <a:spcAft>
                <a:spcPts val="1200"/>
              </a:spcAft>
            </a:pPr>
            <a:r>
              <a:rPr lang="en-US" sz="3200" b="1" dirty="0"/>
              <a:t>When?</a:t>
            </a:r>
          </a:p>
          <a:p>
            <a:pPr algn="ctr">
              <a:spcAft>
                <a:spcPts val="1200"/>
              </a:spcAft>
            </a:pPr>
            <a:r>
              <a:rPr lang="en-US" sz="3200" b="1" dirty="0"/>
              <a:t>Who?</a:t>
            </a:r>
          </a:p>
          <a:p>
            <a:pPr algn="ctr">
              <a:spcAft>
                <a:spcPts val="1200"/>
              </a:spcAft>
            </a:pPr>
            <a:r>
              <a:rPr lang="en-US" sz="3200" b="1" dirty="0"/>
              <a:t>How often?</a:t>
            </a:r>
          </a:p>
          <a:p>
            <a:pPr algn="ctr">
              <a:spcAft>
                <a:spcPts val="1200"/>
              </a:spcAft>
            </a:pPr>
            <a:r>
              <a:rPr lang="en-US" sz="3200" b="1" dirty="0"/>
              <a:t>Why? </a:t>
            </a:r>
          </a:p>
        </p:txBody>
      </p:sp>
      <p:grpSp>
        <p:nvGrpSpPr>
          <p:cNvPr id="4" name="Group 3">
            <a:extLst>
              <a:ext uri="{FF2B5EF4-FFF2-40B4-BE49-F238E27FC236}">
                <a16:creationId xmlns:a16="http://schemas.microsoft.com/office/drawing/2014/main" id="{7ED76122-99CA-2140-4E60-036BCFF4EFA4}"/>
              </a:ext>
            </a:extLst>
          </p:cNvPr>
          <p:cNvGrpSpPr/>
          <p:nvPr/>
        </p:nvGrpSpPr>
        <p:grpSpPr>
          <a:xfrm>
            <a:off x="557212" y="260237"/>
            <a:ext cx="2831992" cy="2122403"/>
            <a:chOff x="4954158" y="-254925"/>
            <a:chExt cx="2831992" cy="2122403"/>
          </a:xfrm>
        </p:grpSpPr>
        <p:sp>
          <p:nvSpPr>
            <p:cNvPr id="5" name="Oval 4">
              <a:extLst>
                <a:ext uri="{FF2B5EF4-FFF2-40B4-BE49-F238E27FC236}">
                  <a16:creationId xmlns:a16="http://schemas.microsoft.com/office/drawing/2014/main" id="{4268F23A-9F37-D74B-EE2B-223078460EDD}"/>
                </a:ext>
              </a:extLst>
            </p:cNvPr>
            <p:cNvSpPr/>
            <p:nvPr/>
          </p:nvSpPr>
          <p:spPr>
            <a:xfrm>
              <a:off x="4954158" y="-254925"/>
              <a:ext cx="2831992" cy="2122403"/>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Oval 4">
              <a:extLst>
                <a:ext uri="{FF2B5EF4-FFF2-40B4-BE49-F238E27FC236}">
                  <a16:creationId xmlns:a16="http://schemas.microsoft.com/office/drawing/2014/main" id="{040C3E53-A2C3-E9D8-C8D3-1E2D3F3F5331}"/>
                </a:ext>
              </a:extLst>
            </p:cNvPr>
            <p:cNvSpPr txBox="1"/>
            <p:nvPr/>
          </p:nvSpPr>
          <p:spPr>
            <a:xfrm>
              <a:off x="5368894" y="55894"/>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p:txBody>
        </p:sp>
      </p:grpSp>
      <p:sp>
        <p:nvSpPr>
          <p:cNvPr id="7" name="TextBox 6">
            <a:extLst>
              <a:ext uri="{FF2B5EF4-FFF2-40B4-BE49-F238E27FC236}">
                <a16:creationId xmlns:a16="http://schemas.microsoft.com/office/drawing/2014/main" id="{A056C32F-8128-709C-02B9-39753EC26B73}"/>
              </a:ext>
            </a:extLst>
          </p:cNvPr>
          <p:cNvSpPr txBox="1"/>
          <p:nvPr/>
        </p:nvSpPr>
        <p:spPr>
          <a:xfrm>
            <a:off x="3507782" y="102248"/>
            <a:ext cx="7973071" cy="2677656"/>
          </a:xfrm>
          <a:prstGeom prst="rect">
            <a:avLst/>
          </a:prstGeom>
          <a:noFill/>
        </p:spPr>
        <p:txBody>
          <a:bodyPr wrap="square" rtlCol="0">
            <a:spAutoFit/>
          </a:bodyPr>
          <a:lstStyle/>
          <a:p>
            <a:pPr algn="ctr"/>
            <a:r>
              <a:rPr lang="en-US" sz="2800" dirty="0">
                <a:solidFill>
                  <a:schemeClr val="accent6">
                    <a:lumMod val="50000"/>
                  </a:schemeClr>
                </a:solidFill>
              </a:rPr>
              <a:t>According to SWIS data, incidents </a:t>
            </a:r>
            <a:r>
              <a:rPr lang="en-US" sz="2800" b="0" i="0" dirty="0">
                <a:solidFill>
                  <a:schemeClr val="accent6">
                    <a:lumMod val="50000"/>
                  </a:schemeClr>
                </a:solidFill>
                <a:effectLst/>
                <a:latin typeface="PT Sans" panose="020B0503020203020204" pitchFamily="34" charset="77"/>
              </a:rPr>
              <a:t>of inappropriate language use are increasing in grade 9. </a:t>
            </a:r>
          </a:p>
          <a:p>
            <a:pPr algn="ctr"/>
            <a:r>
              <a:rPr lang="en-US" sz="2800" b="0" i="0" dirty="0">
                <a:solidFill>
                  <a:schemeClr val="accent6">
                    <a:lumMod val="50000"/>
                  </a:schemeClr>
                </a:solidFill>
                <a:effectLst/>
                <a:latin typeface="PT Sans" panose="020B0503020203020204" pitchFamily="34" charset="77"/>
              </a:rPr>
              <a:t>This behavior occurs almost daily in the hallway after lunch and the referring staff members have indicated that students want to gain peer attention.</a:t>
            </a:r>
            <a:endParaRPr lang="en-US" sz="2800" dirty="0">
              <a:solidFill>
                <a:schemeClr val="accent6">
                  <a:lumMod val="50000"/>
                </a:schemeClr>
              </a:solidFill>
            </a:endParaRPr>
          </a:p>
        </p:txBody>
      </p:sp>
      <p:cxnSp>
        <p:nvCxnSpPr>
          <p:cNvPr id="13" name="Straight Arrow Connector 12">
            <a:extLst>
              <a:ext uri="{FF2B5EF4-FFF2-40B4-BE49-F238E27FC236}">
                <a16:creationId xmlns:a16="http://schemas.microsoft.com/office/drawing/2014/main" id="{970FBCFD-F0F4-D6A1-2863-687E270AD578}"/>
              </a:ext>
            </a:extLst>
          </p:cNvPr>
          <p:cNvCxnSpPr>
            <a:cxnSpLocks/>
          </p:cNvCxnSpPr>
          <p:nvPr/>
        </p:nvCxnSpPr>
        <p:spPr>
          <a:xfrm>
            <a:off x="3016197" y="342900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70170E4A-6341-2B88-64C6-91F53228F486}"/>
              </a:ext>
            </a:extLst>
          </p:cNvPr>
          <p:cNvCxnSpPr>
            <a:cxnSpLocks/>
          </p:cNvCxnSpPr>
          <p:nvPr/>
        </p:nvCxnSpPr>
        <p:spPr>
          <a:xfrm>
            <a:off x="3016197" y="466725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8" name="Straight Arrow Connector 17">
            <a:extLst>
              <a:ext uri="{FF2B5EF4-FFF2-40B4-BE49-F238E27FC236}">
                <a16:creationId xmlns:a16="http://schemas.microsoft.com/office/drawing/2014/main" id="{6D15BF6E-2543-244C-61F0-6801E7B3626D}"/>
              </a:ext>
            </a:extLst>
          </p:cNvPr>
          <p:cNvCxnSpPr>
            <a:cxnSpLocks/>
          </p:cNvCxnSpPr>
          <p:nvPr/>
        </p:nvCxnSpPr>
        <p:spPr>
          <a:xfrm>
            <a:off x="3016197" y="527685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8BD8B880-0B96-C070-9F6E-B10E0CA587E9}"/>
              </a:ext>
            </a:extLst>
          </p:cNvPr>
          <p:cNvCxnSpPr>
            <a:cxnSpLocks/>
          </p:cNvCxnSpPr>
          <p:nvPr/>
        </p:nvCxnSpPr>
        <p:spPr>
          <a:xfrm>
            <a:off x="3016197" y="6529387"/>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 name="Straight Arrow Connector 19">
            <a:extLst>
              <a:ext uri="{FF2B5EF4-FFF2-40B4-BE49-F238E27FC236}">
                <a16:creationId xmlns:a16="http://schemas.microsoft.com/office/drawing/2014/main" id="{DEB21AE7-D598-FCD1-A4A2-3C8E7648F91D}"/>
              </a:ext>
            </a:extLst>
          </p:cNvPr>
          <p:cNvCxnSpPr>
            <a:cxnSpLocks/>
          </p:cNvCxnSpPr>
          <p:nvPr/>
        </p:nvCxnSpPr>
        <p:spPr>
          <a:xfrm>
            <a:off x="3016197" y="5924550"/>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Straight Arrow Connector 20">
            <a:extLst>
              <a:ext uri="{FF2B5EF4-FFF2-40B4-BE49-F238E27FC236}">
                <a16:creationId xmlns:a16="http://schemas.microsoft.com/office/drawing/2014/main" id="{34379C81-D25F-D589-2D1A-0DD0D36D9745}"/>
              </a:ext>
            </a:extLst>
          </p:cNvPr>
          <p:cNvCxnSpPr>
            <a:cxnSpLocks/>
          </p:cNvCxnSpPr>
          <p:nvPr/>
        </p:nvCxnSpPr>
        <p:spPr>
          <a:xfrm>
            <a:off x="3016197" y="4014787"/>
            <a:ext cx="98317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pic>
        <p:nvPicPr>
          <p:cNvPr id="22" name="Picture 21">
            <a:extLst>
              <a:ext uri="{FF2B5EF4-FFF2-40B4-BE49-F238E27FC236}">
                <a16:creationId xmlns:a16="http://schemas.microsoft.com/office/drawing/2014/main" id="{8D618888-0C93-0D92-B6F3-E4C64C72C5A5}"/>
              </a:ext>
            </a:extLst>
          </p:cNvPr>
          <p:cNvPicPr>
            <a:picLocks noChangeAspect="1"/>
          </p:cNvPicPr>
          <p:nvPr/>
        </p:nvPicPr>
        <p:blipFill rotWithShape="1">
          <a:blip r:embed="rId2"/>
          <a:srcRect l="6733" t="15855" r="11160"/>
          <a:stretch/>
        </p:blipFill>
        <p:spPr>
          <a:xfrm>
            <a:off x="11082437" y="5666364"/>
            <a:ext cx="1109563" cy="1089388"/>
          </a:xfrm>
          <a:prstGeom prst="ellipse">
            <a:avLst/>
          </a:prstGeom>
          <a:ln w="19050">
            <a:solidFill>
              <a:schemeClr val="accent2">
                <a:lumMod val="50000"/>
              </a:schemeClr>
            </a:solidFill>
          </a:ln>
        </p:spPr>
      </p:pic>
      <p:sp>
        <p:nvSpPr>
          <p:cNvPr id="25" name="TextBox 24">
            <a:extLst>
              <a:ext uri="{FF2B5EF4-FFF2-40B4-BE49-F238E27FC236}">
                <a16:creationId xmlns:a16="http://schemas.microsoft.com/office/drawing/2014/main" id="{AF3E36FF-3780-CAD4-08F1-9B92CFE9F227}"/>
              </a:ext>
            </a:extLst>
          </p:cNvPr>
          <p:cNvSpPr txBox="1"/>
          <p:nvPr/>
        </p:nvSpPr>
        <p:spPr>
          <a:xfrm>
            <a:off x="4072415" y="3041571"/>
            <a:ext cx="6445389" cy="38164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1200"/>
              </a:spcAft>
            </a:pPr>
            <a:r>
              <a:rPr lang="en-US" sz="3200" b="1" dirty="0"/>
              <a:t>Inappropriate language</a:t>
            </a:r>
          </a:p>
          <a:p>
            <a:pPr algn="ctr">
              <a:spcAft>
                <a:spcPts val="1200"/>
              </a:spcAft>
            </a:pPr>
            <a:r>
              <a:rPr lang="en-US" sz="3200" b="1" dirty="0"/>
              <a:t>Hallway</a:t>
            </a:r>
          </a:p>
          <a:p>
            <a:pPr algn="ctr">
              <a:spcAft>
                <a:spcPts val="1200"/>
              </a:spcAft>
            </a:pPr>
            <a:r>
              <a:rPr lang="en-US" sz="3200" b="1" dirty="0"/>
              <a:t>After lunch</a:t>
            </a:r>
          </a:p>
          <a:p>
            <a:pPr algn="ctr">
              <a:spcAft>
                <a:spcPts val="1200"/>
              </a:spcAft>
            </a:pPr>
            <a:r>
              <a:rPr lang="en-US" sz="3200" b="1" dirty="0"/>
              <a:t>7</a:t>
            </a:r>
            <a:r>
              <a:rPr lang="en-US" sz="3200" b="1" baseline="30000" dirty="0"/>
              <a:t>th</a:t>
            </a:r>
            <a:r>
              <a:rPr lang="en-US" sz="3200" b="1" dirty="0"/>
              <a:t> and 8</a:t>
            </a:r>
            <a:r>
              <a:rPr lang="en-US" sz="3200" b="1" baseline="30000" dirty="0"/>
              <a:t>th</a:t>
            </a:r>
            <a:r>
              <a:rPr lang="en-US" sz="3200" b="1" dirty="0"/>
              <a:t> graders</a:t>
            </a:r>
          </a:p>
          <a:p>
            <a:pPr algn="ctr">
              <a:spcAft>
                <a:spcPts val="1200"/>
              </a:spcAft>
            </a:pPr>
            <a:r>
              <a:rPr lang="en-US" sz="3200" b="1" dirty="0"/>
              <a:t>Almost daily</a:t>
            </a:r>
          </a:p>
          <a:p>
            <a:pPr algn="ctr">
              <a:spcAft>
                <a:spcPts val="1200"/>
              </a:spcAft>
            </a:pPr>
            <a:r>
              <a:rPr lang="en-US" sz="3200" b="1" dirty="0"/>
              <a:t>Access to peer attention</a:t>
            </a:r>
          </a:p>
        </p:txBody>
      </p:sp>
      <p:sp>
        <p:nvSpPr>
          <p:cNvPr id="26" name="Rounded Rectangle 25">
            <a:extLst>
              <a:ext uri="{FF2B5EF4-FFF2-40B4-BE49-F238E27FC236}">
                <a16:creationId xmlns:a16="http://schemas.microsoft.com/office/drawing/2014/main" id="{B1EC82DC-388B-6A18-E6EB-67BF0F3F15C2}"/>
              </a:ext>
            </a:extLst>
          </p:cNvPr>
          <p:cNvSpPr/>
          <p:nvPr/>
        </p:nvSpPr>
        <p:spPr>
          <a:xfrm>
            <a:off x="9628241" y="3737716"/>
            <a:ext cx="2563759" cy="304661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Now we can identify a goal for change and intervene!</a:t>
            </a:r>
          </a:p>
        </p:txBody>
      </p:sp>
    </p:spTree>
    <p:extLst>
      <p:ext uri="{BB962C8B-B14F-4D97-AF65-F5344CB8AC3E}">
        <p14:creationId xmlns:p14="http://schemas.microsoft.com/office/powerpoint/2010/main" val="122977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393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6189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3542AE-A006-17A9-0C1C-C95E0E3FAE8F}"/>
              </a:ext>
            </a:extLst>
          </p:cNvPr>
          <p:cNvGrpSpPr/>
          <p:nvPr/>
        </p:nvGrpSpPr>
        <p:grpSpPr>
          <a:xfrm>
            <a:off x="7166028" y="866636"/>
            <a:ext cx="2831992" cy="2122403"/>
            <a:chOff x="7867303" y="755306"/>
            <a:chExt cx="2831992" cy="2122403"/>
          </a:xfrm>
        </p:grpSpPr>
        <p:sp>
          <p:nvSpPr>
            <p:cNvPr id="3" name="Oval 2">
              <a:extLst>
                <a:ext uri="{FF2B5EF4-FFF2-40B4-BE49-F238E27FC236}">
                  <a16:creationId xmlns:a16="http://schemas.microsoft.com/office/drawing/2014/main" id="{73B1653C-2921-A305-E267-ABABA401EE0A}"/>
                </a:ext>
              </a:extLst>
            </p:cNvPr>
            <p:cNvSpPr/>
            <p:nvPr/>
          </p:nvSpPr>
          <p:spPr>
            <a:xfrm>
              <a:off x="7867303" y="755306"/>
              <a:ext cx="2831992" cy="2122403"/>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Oval 4">
              <a:extLst>
                <a:ext uri="{FF2B5EF4-FFF2-40B4-BE49-F238E27FC236}">
                  <a16:creationId xmlns:a16="http://schemas.microsoft.com/office/drawing/2014/main" id="{D98EACE8-6A6F-3577-AFB6-F6D3898C4AF4}"/>
                </a:ext>
              </a:extLst>
            </p:cNvPr>
            <p:cNvSpPr txBox="1"/>
            <p:nvPr/>
          </p:nvSpPr>
          <p:spPr>
            <a:xfrm>
              <a:off x="8282039" y="1066125"/>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p:txBody>
        </p:sp>
      </p:grpSp>
      <p:sp>
        <p:nvSpPr>
          <p:cNvPr id="5" name="TextBox 4">
            <a:extLst>
              <a:ext uri="{FF2B5EF4-FFF2-40B4-BE49-F238E27FC236}">
                <a16:creationId xmlns:a16="http://schemas.microsoft.com/office/drawing/2014/main" id="{FFE2DA71-DE57-147E-55F1-6E418E906B79}"/>
              </a:ext>
            </a:extLst>
          </p:cNvPr>
          <p:cNvSpPr txBox="1"/>
          <p:nvPr/>
        </p:nvSpPr>
        <p:spPr>
          <a:xfrm>
            <a:off x="429048" y="3868961"/>
            <a:ext cx="11415290" cy="2369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t>Questions to Consider:</a:t>
            </a:r>
          </a:p>
          <a:p>
            <a:pPr marL="342900" indent="-342900">
              <a:buFont typeface="Arial" panose="020B0604020202020204" pitchFamily="34" charset="0"/>
              <a:buChar char="•"/>
            </a:pPr>
            <a:r>
              <a:rPr lang="en-US" sz="2400" dirty="0"/>
              <a:t>What do you want to change? </a:t>
            </a:r>
          </a:p>
          <a:p>
            <a:pPr marL="342900" indent="-342900">
              <a:buFont typeface="Arial" panose="020B0604020202020204" pitchFamily="34" charset="0"/>
              <a:buChar char="•"/>
            </a:pPr>
            <a:r>
              <a:rPr lang="en-US" sz="2400" dirty="0"/>
              <a:t>By when?</a:t>
            </a:r>
          </a:p>
          <a:p>
            <a:pPr marL="342900" indent="-342900">
              <a:buFont typeface="Arial" panose="020B0604020202020204" pitchFamily="34" charset="0"/>
              <a:buChar char="•"/>
            </a:pPr>
            <a:r>
              <a:rPr lang="en-US" sz="2400" dirty="0"/>
              <a:t>Where  will the change happen (context or condition)?</a:t>
            </a:r>
          </a:p>
          <a:p>
            <a:pPr marL="342900" indent="-342900">
              <a:buFont typeface="Arial" panose="020B0604020202020204" pitchFamily="34" charset="0"/>
              <a:buChar char="•"/>
            </a:pPr>
            <a:r>
              <a:rPr lang="en-US" sz="2400" dirty="0"/>
              <a:t>How it will be measured?</a:t>
            </a:r>
          </a:p>
          <a:p>
            <a:endParaRPr lang="en-US" sz="2400" dirty="0"/>
          </a:p>
        </p:txBody>
      </p:sp>
      <p:sp>
        <p:nvSpPr>
          <p:cNvPr id="9" name="TextBox 8">
            <a:extLst>
              <a:ext uri="{FF2B5EF4-FFF2-40B4-BE49-F238E27FC236}">
                <a16:creationId xmlns:a16="http://schemas.microsoft.com/office/drawing/2014/main" id="{EB89CF21-92EE-A374-6657-B091198D979C}"/>
              </a:ext>
            </a:extLst>
          </p:cNvPr>
          <p:cNvSpPr txBox="1"/>
          <p:nvPr/>
        </p:nvSpPr>
        <p:spPr>
          <a:xfrm>
            <a:off x="8343900" y="3658071"/>
            <a:ext cx="3848100"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a:t>Identifying an observable, measurable goal: </a:t>
            </a:r>
          </a:p>
          <a:p>
            <a:pPr marL="457200" indent="-457200">
              <a:buFont typeface="Arial" panose="020B0604020202020204" pitchFamily="34" charset="0"/>
              <a:buChar char="•"/>
            </a:pPr>
            <a:r>
              <a:rPr lang="en-US" sz="2800" dirty="0"/>
              <a:t>builds agreement </a:t>
            </a:r>
          </a:p>
          <a:p>
            <a:pPr marL="457200" indent="-457200">
              <a:buFont typeface="Arial" panose="020B0604020202020204" pitchFamily="34" charset="0"/>
              <a:buChar char="•"/>
            </a:pPr>
            <a:r>
              <a:rPr lang="en-US" sz="2800" dirty="0"/>
              <a:t>ensures a way of measuring success</a:t>
            </a:r>
          </a:p>
        </p:txBody>
      </p:sp>
      <p:sp>
        <p:nvSpPr>
          <p:cNvPr id="10" name="TextBox 9">
            <a:extLst>
              <a:ext uri="{FF2B5EF4-FFF2-40B4-BE49-F238E27FC236}">
                <a16:creationId xmlns:a16="http://schemas.microsoft.com/office/drawing/2014/main" id="{B82B04A3-1317-E247-0291-6BC473D05531}"/>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08A3D9D5-1296-BB58-A1E2-E18533A71362}"/>
              </a:ext>
            </a:extLst>
          </p:cNvPr>
          <p:cNvSpPr>
            <a:spLocks noGrp="1"/>
          </p:cNvSpPr>
          <p:nvPr>
            <p:ph type="title"/>
          </p:nvPr>
        </p:nvSpPr>
        <p:spPr>
          <a:xfrm>
            <a:off x="270860" y="275814"/>
            <a:ext cx="9273190" cy="845600"/>
          </a:xfrm>
        </p:spPr>
        <p:txBody>
          <a:bodyPr/>
          <a:lstStyle/>
          <a:p>
            <a:pPr algn="l"/>
            <a:r>
              <a:rPr lang="en-US" dirty="0"/>
              <a:t>Identify Goal for Change</a:t>
            </a:r>
          </a:p>
        </p:txBody>
      </p:sp>
    </p:spTree>
    <p:extLst>
      <p:ext uri="{BB962C8B-B14F-4D97-AF65-F5344CB8AC3E}">
        <p14:creationId xmlns:p14="http://schemas.microsoft.com/office/powerpoint/2010/main" val="31446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3542AE-A006-17A9-0C1C-C95E0E3FAE8F}"/>
              </a:ext>
            </a:extLst>
          </p:cNvPr>
          <p:cNvGrpSpPr/>
          <p:nvPr/>
        </p:nvGrpSpPr>
        <p:grpSpPr>
          <a:xfrm>
            <a:off x="8294740" y="698614"/>
            <a:ext cx="2831992" cy="2122403"/>
            <a:chOff x="7867303" y="755306"/>
            <a:chExt cx="2831992" cy="2122403"/>
          </a:xfrm>
        </p:grpSpPr>
        <p:sp>
          <p:nvSpPr>
            <p:cNvPr id="3" name="Oval 2">
              <a:extLst>
                <a:ext uri="{FF2B5EF4-FFF2-40B4-BE49-F238E27FC236}">
                  <a16:creationId xmlns:a16="http://schemas.microsoft.com/office/drawing/2014/main" id="{73B1653C-2921-A305-E267-ABABA401EE0A}"/>
                </a:ext>
              </a:extLst>
            </p:cNvPr>
            <p:cNvSpPr/>
            <p:nvPr/>
          </p:nvSpPr>
          <p:spPr>
            <a:xfrm>
              <a:off x="7867303" y="755306"/>
              <a:ext cx="2831992" cy="2122403"/>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Oval 4">
              <a:extLst>
                <a:ext uri="{FF2B5EF4-FFF2-40B4-BE49-F238E27FC236}">
                  <a16:creationId xmlns:a16="http://schemas.microsoft.com/office/drawing/2014/main" id="{D98EACE8-6A6F-3577-AFB6-F6D3898C4AF4}"/>
                </a:ext>
              </a:extLst>
            </p:cNvPr>
            <p:cNvSpPr txBox="1"/>
            <p:nvPr/>
          </p:nvSpPr>
          <p:spPr>
            <a:xfrm>
              <a:off x="8282039" y="1066125"/>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p:txBody>
        </p:sp>
      </p:grpSp>
      <p:sp>
        <p:nvSpPr>
          <p:cNvPr id="5" name="TextBox 4">
            <a:extLst>
              <a:ext uri="{FF2B5EF4-FFF2-40B4-BE49-F238E27FC236}">
                <a16:creationId xmlns:a16="http://schemas.microsoft.com/office/drawing/2014/main" id="{FFE2DA71-DE57-147E-55F1-6E418E906B79}"/>
              </a:ext>
            </a:extLst>
          </p:cNvPr>
          <p:cNvSpPr txBox="1"/>
          <p:nvPr/>
        </p:nvSpPr>
        <p:spPr>
          <a:xfrm>
            <a:off x="270860" y="3710496"/>
            <a:ext cx="11415290" cy="200054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t>Questions to Consider:</a:t>
            </a:r>
          </a:p>
          <a:p>
            <a:pPr marL="342900" indent="-342900">
              <a:buFont typeface="Arial" panose="020B0604020202020204" pitchFamily="34" charset="0"/>
              <a:buChar char="•"/>
            </a:pPr>
            <a:r>
              <a:rPr lang="en-US" sz="2400" dirty="0"/>
              <a:t>What do you want to change? </a:t>
            </a:r>
            <a:r>
              <a:rPr lang="en-US" sz="2400" b="1" dirty="0">
                <a:solidFill>
                  <a:schemeClr val="accent2">
                    <a:lumMod val="75000"/>
                  </a:schemeClr>
                </a:solidFill>
              </a:rPr>
              <a:t>Decrease volume at dismissal</a:t>
            </a:r>
          </a:p>
          <a:p>
            <a:pPr marL="342900" indent="-342900">
              <a:buFont typeface="Arial" panose="020B0604020202020204" pitchFamily="34" charset="0"/>
              <a:buChar char="•"/>
            </a:pPr>
            <a:r>
              <a:rPr lang="en-US" sz="2400" dirty="0"/>
              <a:t>By when? </a:t>
            </a:r>
            <a:r>
              <a:rPr lang="en-US" sz="2400" b="1" dirty="0">
                <a:solidFill>
                  <a:schemeClr val="accent2">
                    <a:lumMod val="75000"/>
                  </a:schemeClr>
                </a:solidFill>
              </a:rPr>
              <a:t>Next month</a:t>
            </a:r>
          </a:p>
          <a:p>
            <a:pPr marL="342900" indent="-342900">
              <a:buFont typeface="Arial" panose="020B0604020202020204" pitchFamily="34" charset="0"/>
              <a:buChar char="•"/>
            </a:pPr>
            <a:r>
              <a:rPr lang="en-US" sz="2400" dirty="0"/>
              <a:t>Where  will the change happen (context or condition)? </a:t>
            </a:r>
            <a:r>
              <a:rPr lang="en-US" sz="2400" b="1" dirty="0">
                <a:solidFill>
                  <a:schemeClr val="accent2">
                    <a:lumMod val="75000"/>
                  </a:schemeClr>
                </a:solidFill>
              </a:rPr>
              <a:t>All hallways</a:t>
            </a:r>
          </a:p>
          <a:p>
            <a:pPr marL="342900" indent="-342900">
              <a:buFont typeface="Arial" panose="020B0604020202020204" pitchFamily="34" charset="0"/>
              <a:buChar char="•"/>
            </a:pPr>
            <a:r>
              <a:rPr lang="en-US" sz="2400" dirty="0"/>
              <a:t>How it will be measured? </a:t>
            </a:r>
            <a:r>
              <a:rPr lang="en-US" sz="2400" b="1" dirty="0">
                <a:solidFill>
                  <a:schemeClr val="accent2">
                    <a:lumMod val="75000"/>
                  </a:schemeClr>
                </a:solidFill>
              </a:rPr>
              <a:t>???</a:t>
            </a:r>
          </a:p>
        </p:txBody>
      </p:sp>
      <p:sp>
        <p:nvSpPr>
          <p:cNvPr id="10" name="TextBox 9">
            <a:extLst>
              <a:ext uri="{FF2B5EF4-FFF2-40B4-BE49-F238E27FC236}">
                <a16:creationId xmlns:a16="http://schemas.microsoft.com/office/drawing/2014/main" id="{B82B04A3-1317-E247-0291-6BC473D05531}"/>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08A3D9D5-1296-BB58-A1E2-E18533A71362}"/>
              </a:ext>
            </a:extLst>
          </p:cNvPr>
          <p:cNvSpPr>
            <a:spLocks noGrp="1"/>
          </p:cNvSpPr>
          <p:nvPr>
            <p:ph type="title"/>
          </p:nvPr>
        </p:nvSpPr>
        <p:spPr>
          <a:xfrm>
            <a:off x="270860" y="275814"/>
            <a:ext cx="9273190" cy="845600"/>
          </a:xfrm>
        </p:spPr>
        <p:txBody>
          <a:bodyPr/>
          <a:lstStyle/>
          <a:p>
            <a:pPr algn="l"/>
            <a:r>
              <a:rPr lang="en-US" dirty="0"/>
              <a:t>Identify Goal for Change</a:t>
            </a:r>
          </a:p>
        </p:txBody>
      </p:sp>
      <p:sp>
        <p:nvSpPr>
          <p:cNvPr id="8" name="TextBox 7">
            <a:extLst>
              <a:ext uri="{FF2B5EF4-FFF2-40B4-BE49-F238E27FC236}">
                <a16:creationId xmlns:a16="http://schemas.microsoft.com/office/drawing/2014/main" id="{92F3C57D-F051-167F-6D9D-BED50491A72A}"/>
              </a:ext>
            </a:extLst>
          </p:cNvPr>
          <p:cNvSpPr txBox="1"/>
          <p:nvPr/>
        </p:nvSpPr>
        <p:spPr>
          <a:xfrm>
            <a:off x="270860" y="3802829"/>
            <a:ext cx="11415289" cy="1815882"/>
          </a:xfrm>
          <a:prstGeom prst="rect">
            <a:avLst/>
          </a:prstGeom>
          <a:ln w="5715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Students will be quieter during dismissal.</a:t>
            </a:r>
          </a:p>
          <a:p>
            <a:pPr algn="ctr"/>
            <a:endParaRPr lang="en-US" sz="2800" dirty="0"/>
          </a:p>
          <a:p>
            <a:pPr algn="ctr"/>
            <a:endParaRPr lang="en-US" sz="2800" dirty="0"/>
          </a:p>
        </p:txBody>
      </p:sp>
      <p:sp>
        <p:nvSpPr>
          <p:cNvPr id="7" name="TextBox 6">
            <a:extLst>
              <a:ext uri="{FF2B5EF4-FFF2-40B4-BE49-F238E27FC236}">
                <a16:creationId xmlns:a16="http://schemas.microsoft.com/office/drawing/2014/main" id="{7C22B6AB-2BED-307F-9D6F-445898DCA5D8}"/>
              </a:ext>
            </a:extLst>
          </p:cNvPr>
          <p:cNvSpPr txBox="1"/>
          <p:nvPr/>
        </p:nvSpPr>
        <p:spPr>
          <a:xfrm>
            <a:off x="-233037" y="1009433"/>
            <a:ext cx="7973071" cy="2246769"/>
          </a:xfrm>
          <a:prstGeom prst="rect">
            <a:avLst/>
          </a:prstGeom>
          <a:noFill/>
        </p:spPr>
        <p:txBody>
          <a:bodyPr wrap="square" rtlCol="0">
            <a:spAutoFit/>
          </a:bodyPr>
          <a:lstStyle/>
          <a:p>
            <a:pPr algn="ctr"/>
            <a:endParaRPr lang="en-US" sz="2800" dirty="0">
              <a:solidFill>
                <a:schemeClr val="accent6">
                  <a:lumMod val="50000"/>
                </a:schemeClr>
              </a:solidFill>
            </a:endParaRPr>
          </a:p>
          <a:p>
            <a:pPr algn="ctr"/>
            <a:endParaRPr lang="en-US" sz="2800" dirty="0">
              <a:solidFill>
                <a:schemeClr val="accent6">
                  <a:lumMod val="50000"/>
                </a:schemeClr>
              </a:solidFill>
            </a:endParaRPr>
          </a:p>
          <a:p>
            <a:pPr algn="ctr"/>
            <a:r>
              <a:rPr lang="en-US" sz="2800" dirty="0">
                <a:solidFill>
                  <a:schemeClr val="accent6">
                    <a:lumMod val="50000"/>
                  </a:schemeClr>
                </a:solidFill>
              </a:rPr>
              <a:t>Dismissal time is too loud.</a:t>
            </a:r>
          </a:p>
          <a:p>
            <a:pPr algn="ctr"/>
            <a:endParaRPr lang="en-US" sz="2800" dirty="0">
              <a:solidFill>
                <a:schemeClr val="accent6">
                  <a:lumMod val="50000"/>
                </a:schemeClr>
              </a:solidFill>
            </a:endParaRPr>
          </a:p>
          <a:p>
            <a:pPr algn="ctr"/>
            <a:endParaRPr lang="en-US" sz="2800" dirty="0">
              <a:solidFill>
                <a:schemeClr val="accent6">
                  <a:lumMod val="50000"/>
                </a:schemeClr>
              </a:solidFill>
            </a:endParaRPr>
          </a:p>
        </p:txBody>
      </p:sp>
      <p:pic>
        <p:nvPicPr>
          <p:cNvPr id="13" name="Picture 12">
            <a:extLst>
              <a:ext uri="{FF2B5EF4-FFF2-40B4-BE49-F238E27FC236}">
                <a16:creationId xmlns:a16="http://schemas.microsoft.com/office/drawing/2014/main" id="{7C2E8898-D7DB-87A4-DD43-42843AD1C4C9}"/>
              </a:ext>
            </a:extLst>
          </p:cNvPr>
          <p:cNvPicPr>
            <a:picLocks noChangeAspect="1"/>
          </p:cNvPicPr>
          <p:nvPr/>
        </p:nvPicPr>
        <p:blipFill rotWithShape="1">
          <a:blip r:embed="rId3"/>
          <a:srcRect l="22607" t="16464" r="18776" b="15253"/>
          <a:stretch/>
        </p:blipFill>
        <p:spPr>
          <a:xfrm>
            <a:off x="11056045" y="5711044"/>
            <a:ext cx="1135955" cy="1089389"/>
          </a:xfrm>
          <a:prstGeom prst="ellipse">
            <a:avLst/>
          </a:prstGeom>
          <a:ln w="19050">
            <a:solidFill>
              <a:schemeClr val="accent2">
                <a:lumMod val="50000"/>
              </a:schemeClr>
            </a:solidFill>
          </a:ln>
        </p:spPr>
      </p:pic>
      <p:sp>
        <p:nvSpPr>
          <p:cNvPr id="9" name="Rounded Rectangle 8">
            <a:extLst>
              <a:ext uri="{FF2B5EF4-FFF2-40B4-BE49-F238E27FC236}">
                <a16:creationId xmlns:a16="http://schemas.microsoft.com/office/drawing/2014/main" id="{91127F0E-A0D9-9C58-730B-A52731B5E783}"/>
              </a:ext>
            </a:extLst>
          </p:cNvPr>
          <p:cNvSpPr/>
          <p:nvPr/>
        </p:nvSpPr>
        <p:spPr>
          <a:xfrm>
            <a:off x="4743450" y="5841861"/>
            <a:ext cx="7448550" cy="8513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How do we know if this is happening?</a:t>
            </a:r>
          </a:p>
        </p:txBody>
      </p:sp>
    </p:spTree>
    <p:extLst>
      <p:ext uri="{BB962C8B-B14F-4D97-AF65-F5344CB8AC3E}">
        <p14:creationId xmlns:p14="http://schemas.microsoft.com/office/powerpoint/2010/main" val="299253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F7170D-8C13-A76D-BB33-BE7FB8DBFA92}"/>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grpSp>
        <p:nvGrpSpPr>
          <p:cNvPr id="2" name="Group 1">
            <a:extLst>
              <a:ext uri="{FF2B5EF4-FFF2-40B4-BE49-F238E27FC236}">
                <a16:creationId xmlns:a16="http://schemas.microsoft.com/office/drawing/2014/main" id="{8E3542AE-A006-17A9-0C1C-C95E0E3FAE8F}"/>
              </a:ext>
            </a:extLst>
          </p:cNvPr>
          <p:cNvGrpSpPr/>
          <p:nvPr/>
        </p:nvGrpSpPr>
        <p:grpSpPr>
          <a:xfrm>
            <a:off x="8294740" y="698614"/>
            <a:ext cx="2831992" cy="2122403"/>
            <a:chOff x="7867303" y="755306"/>
            <a:chExt cx="2831992" cy="2122403"/>
          </a:xfrm>
        </p:grpSpPr>
        <p:sp>
          <p:nvSpPr>
            <p:cNvPr id="3" name="Oval 2">
              <a:extLst>
                <a:ext uri="{FF2B5EF4-FFF2-40B4-BE49-F238E27FC236}">
                  <a16:creationId xmlns:a16="http://schemas.microsoft.com/office/drawing/2014/main" id="{73B1653C-2921-A305-E267-ABABA401EE0A}"/>
                </a:ext>
              </a:extLst>
            </p:cNvPr>
            <p:cNvSpPr/>
            <p:nvPr/>
          </p:nvSpPr>
          <p:spPr>
            <a:xfrm>
              <a:off x="7867303" y="755306"/>
              <a:ext cx="2831992" cy="2122403"/>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Oval 4">
              <a:extLst>
                <a:ext uri="{FF2B5EF4-FFF2-40B4-BE49-F238E27FC236}">
                  <a16:creationId xmlns:a16="http://schemas.microsoft.com/office/drawing/2014/main" id="{D98EACE8-6A6F-3577-AFB6-F6D3898C4AF4}"/>
                </a:ext>
              </a:extLst>
            </p:cNvPr>
            <p:cNvSpPr txBox="1"/>
            <p:nvPr/>
          </p:nvSpPr>
          <p:spPr>
            <a:xfrm>
              <a:off x="8282039" y="1066125"/>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p:txBody>
        </p:sp>
      </p:grpSp>
      <p:sp>
        <p:nvSpPr>
          <p:cNvPr id="5" name="TextBox 4">
            <a:extLst>
              <a:ext uri="{FF2B5EF4-FFF2-40B4-BE49-F238E27FC236}">
                <a16:creationId xmlns:a16="http://schemas.microsoft.com/office/drawing/2014/main" id="{FFE2DA71-DE57-147E-55F1-6E418E906B79}"/>
              </a:ext>
            </a:extLst>
          </p:cNvPr>
          <p:cNvSpPr txBox="1"/>
          <p:nvPr/>
        </p:nvSpPr>
        <p:spPr>
          <a:xfrm>
            <a:off x="270860" y="3710496"/>
            <a:ext cx="11415290" cy="2369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t>Questions to Consider:</a:t>
            </a:r>
          </a:p>
          <a:p>
            <a:pPr marL="342900" indent="-342900">
              <a:buFont typeface="Arial" panose="020B0604020202020204" pitchFamily="34" charset="0"/>
              <a:buChar char="•"/>
            </a:pPr>
            <a:r>
              <a:rPr lang="en-US" sz="2400" dirty="0"/>
              <a:t>What do you want to change? </a:t>
            </a:r>
            <a:r>
              <a:rPr lang="en-US" sz="2400" b="1" dirty="0">
                <a:solidFill>
                  <a:schemeClr val="accent2">
                    <a:lumMod val="75000"/>
                  </a:schemeClr>
                </a:solidFill>
              </a:rPr>
              <a:t>incidents of inappropriate language in grade 9</a:t>
            </a:r>
          </a:p>
          <a:p>
            <a:pPr marL="342900" indent="-342900">
              <a:buFont typeface="Arial" panose="020B0604020202020204" pitchFamily="34" charset="0"/>
              <a:buChar char="•"/>
            </a:pPr>
            <a:r>
              <a:rPr lang="en-US" sz="2400" dirty="0"/>
              <a:t>By when? </a:t>
            </a:r>
            <a:r>
              <a:rPr lang="en-US" sz="2400" b="1" dirty="0">
                <a:solidFill>
                  <a:schemeClr val="accent2">
                    <a:lumMod val="75000"/>
                  </a:schemeClr>
                </a:solidFill>
              </a:rPr>
              <a:t>next month</a:t>
            </a:r>
          </a:p>
          <a:p>
            <a:pPr marL="342900" indent="-342900">
              <a:buFont typeface="Arial" panose="020B0604020202020204" pitchFamily="34" charset="0"/>
              <a:buChar char="•"/>
            </a:pPr>
            <a:r>
              <a:rPr lang="en-US" sz="2400" dirty="0"/>
              <a:t>Where  will the change happen (context or condition)? </a:t>
            </a:r>
            <a:r>
              <a:rPr lang="en-US" sz="2400" b="1" dirty="0">
                <a:solidFill>
                  <a:schemeClr val="accent2">
                    <a:lumMod val="75000"/>
                  </a:schemeClr>
                </a:solidFill>
              </a:rPr>
              <a:t>during the hallway after lunch</a:t>
            </a:r>
          </a:p>
          <a:p>
            <a:pPr marL="342900" indent="-342900">
              <a:buFont typeface="Arial" panose="020B0604020202020204" pitchFamily="34" charset="0"/>
              <a:buChar char="•"/>
            </a:pPr>
            <a:r>
              <a:rPr lang="en-US" sz="2400" dirty="0"/>
              <a:t>How it will be measured? </a:t>
            </a:r>
            <a:r>
              <a:rPr lang="en-US" sz="2400" b="1" dirty="0">
                <a:solidFill>
                  <a:schemeClr val="accent2">
                    <a:lumMod val="75000"/>
                  </a:schemeClr>
                </a:solidFill>
              </a:rPr>
              <a:t>behavior referrals</a:t>
            </a:r>
          </a:p>
          <a:p>
            <a:endParaRPr lang="en-US" sz="2400" dirty="0"/>
          </a:p>
        </p:txBody>
      </p:sp>
      <p:sp>
        <p:nvSpPr>
          <p:cNvPr id="10" name="TextBox 9">
            <a:extLst>
              <a:ext uri="{FF2B5EF4-FFF2-40B4-BE49-F238E27FC236}">
                <a16:creationId xmlns:a16="http://schemas.microsoft.com/office/drawing/2014/main" id="{B82B04A3-1317-E247-0291-6BC473D05531}"/>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08A3D9D5-1296-BB58-A1E2-E18533A71362}"/>
              </a:ext>
            </a:extLst>
          </p:cNvPr>
          <p:cNvSpPr>
            <a:spLocks noGrp="1"/>
          </p:cNvSpPr>
          <p:nvPr>
            <p:ph type="title"/>
          </p:nvPr>
        </p:nvSpPr>
        <p:spPr>
          <a:xfrm>
            <a:off x="270860" y="275814"/>
            <a:ext cx="9273190" cy="845600"/>
          </a:xfrm>
        </p:spPr>
        <p:txBody>
          <a:bodyPr/>
          <a:lstStyle/>
          <a:p>
            <a:pPr algn="l"/>
            <a:r>
              <a:rPr lang="en-US" dirty="0"/>
              <a:t>Identify Goal for Change</a:t>
            </a:r>
          </a:p>
        </p:txBody>
      </p:sp>
      <p:sp>
        <p:nvSpPr>
          <p:cNvPr id="6" name="TextBox 5">
            <a:extLst>
              <a:ext uri="{FF2B5EF4-FFF2-40B4-BE49-F238E27FC236}">
                <a16:creationId xmlns:a16="http://schemas.microsoft.com/office/drawing/2014/main" id="{CDEFBA1F-DF80-8DD3-1211-EB3E9F60D643}"/>
              </a:ext>
            </a:extLst>
          </p:cNvPr>
          <p:cNvSpPr txBox="1"/>
          <p:nvPr/>
        </p:nvSpPr>
        <p:spPr>
          <a:xfrm>
            <a:off x="135467" y="1309496"/>
            <a:ext cx="8022696" cy="1323439"/>
          </a:xfrm>
          <a:prstGeom prst="rect">
            <a:avLst/>
          </a:prstGeom>
          <a:noFill/>
        </p:spPr>
        <p:txBody>
          <a:bodyPr wrap="square" rtlCol="0">
            <a:spAutoFit/>
          </a:bodyPr>
          <a:lstStyle/>
          <a:p>
            <a:pPr algn="ctr"/>
            <a:r>
              <a:rPr lang="en-US" sz="2000" dirty="0">
                <a:solidFill>
                  <a:schemeClr val="accent6">
                    <a:lumMod val="50000"/>
                  </a:schemeClr>
                </a:solidFill>
              </a:rPr>
              <a:t>According to SWIS data, incidents </a:t>
            </a:r>
            <a:r>
              <a:rPr lang="en-US" sz="2000" b="0" i="0" dirty="0">
                <a:solidFill>
                  <a:schemeClr val="accent6">
                    <a:lumMod val="50000"/>
                  </a:schemeClr>
                </a:solidFill>
                <a:effectLst/>
                <a:latin typeface="PT Sans" panose="020B0503020203020204" pitchFamily="34" charset="77"/>
              </a:rPr>
              <a:t>of inappropriate language use are increasing in grade 9. This behavior occurs almost daily in the hallway after lunch and the referring staff members have indicated that students want to gain peer attention.</a:t>
            </a:r>
            <a:endParaRPr lang="en-US" sz="2000" dirty="0">
              <a:solidFill>
                <a:schemeClr val="accent6">
                  <a:lumMod val="50000"/>
                </a:schemeClr>
              </a:solidFill>
            </a:endParaRPr>
          </a:p>
        </p:txBody>
      </p:sp>
      <p:sp>
        <p:nvSpPr>
          <p:cNvPr id="8" name="TextBox 7">
            <a:extLst>
              <a:ext uri="{FF2B5EF4-FFF2-40B4-BE49-F238E27FC236}">
                <a16:creationId xmlns:a16="http://schemas.microsoft.com/office/drawing/2014/main" id="{92F3C57D-F051-167F-6D9D-BED50491A72A}"/>
              </a:ext>
            </a:extLst>
          </p:cNvPr>
          <p:cNvSpPr txBox="1"/>
          <p:nvPr/>
        </p:nvSpPr>
        <p:spPr>
          <a:xfrm>
            <a:off x="270861" y="3772051"/>
            <a:ext cx="11415289" cy="2246769"/>
          </a:xfrm>
          <a:prstGeom prst="rect">
            <a:avLst/>
          </a:prstGeom>
          <a:ln w="5715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By the end of November, behavior referrals for 9</a:t>
            </a:r>
            <a:r>
              <a:rPr lang="en-US" sz="2800" baseline="30000" dirty="0"/>
              <a:t>th</a:t>
            </a:r>
            <a:r>
              <a:rPr lang="en-US" sz="2800" dirty="0"/>
              <a:t> graders related to inappropriate language occurring in the hallway after lunch will decrease by 20% compared to September.</a:t>
            </a:r>
          </a:p>
          <a:p>
            <a:pPr algn="ctr"/>
            <a:endParaRPr lang="en-US" sz="2800" dirty="0"/>
          </a:p>
        </p:txBody>
      </p:sp>
      <p:sp>
        <p:nvSpPr>
          <p:cNvPr id="12" name="Rounded Rectangle 11">
            <a:extLst>
              <a:ext uri="{FF2B5EF4-FFF2-40B4-BE49-F238E27FC236}">
                <a16:creationId xmlns:a16="http://schemas.microsoft.com/office/drawing/2014/main" id="{129D8343-6F34-CED9-3E76-6D886EAAB561}"/>
              </a:ext>
            </a:extLst>
          </p:cNvPr>
          <p:cNvSpPr/>
          <p:nvPr/>
        </p:nvSpPr>
        <p:spPr>
          <a:xfrm>
            <a:off x="4743450" y="5957403"/>
            <a:ext cx="7448550" cy="8513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Now we can plan how to intervene!</a:t>
            </a:r>
          </a:p>
        </p:txBody>
      </p:sp>
    </p:spTree>
    <p:extLst>
      <p:ext uri="{BB962C8B-B14F-4D97-AF65-F5344CB8AC3E}">
        <p14:creationId xmlns:p14="http://schemas.microsoft.com/office/powerpoint/2010/main" val="374460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solidFill>
                  <a:schemeClr val="bg1"/>
                </a:solidFill>
              </a:rPr>
              <a:t>ACTIVITY: Precise Problem and Outcome Statements </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10 minutes</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72559" y="1021538"/>
            <a:ext cx="11314603" cy="4762093"/>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Review your available data (e.g. behavior, school climate, attendance)</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Develop 1-2 precise problem statements</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lang="en-US" sz="2800" kern="0" dirty="0">
                <a:solidFill>
                  <a:srgbClr val="292C73">
                    <a:lumMod val="50000"/>
                  </a:srgbClr>
                </a:solidFill>
                <a:latin typeface="Calibri" panose="020F0502020204030204" pitchFamily="34" charset="0"/>
                <a:cs typeface="Calibri" panose="020F0502020204030204" pitchFamily="34" charset="0"/>
              </a:rPr>
              <a:t>Identify an observable, measurable goal for each precise problem statement</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ready to share with whole group.</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5848826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r>
              <a:rPr lang="en-US" b="1" dirty="0">
                <a:solidFill>
                  <a:schemeClr val="bg1"/>
                </a:solidFill>
              </a:rPr>
              <a:t>Precise Problem and Outcome Statements</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650495" y="1973412"/>
            <a:ext cx="11050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precise problem and outcome statements?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2064051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438854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3FBD82-D60D-85B7-A013-E0913A9DD9A4}"/>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
        <p:nvSpPr>
          <p:cNvPr id="2" name="Title 1">
            <a:extLst>
              <a:ext uri="{FF2B5EF4-FFF2-40B4-BE49-F238E27FC236}">
                <a16:creationId xmlns:a16="http://schemas.microsoft.com/office/drawing/2014/main" id="{F9AAEA20-957D-54C5-C674-29D1952B2190}"/>
              </a:ext>
            </a:extLst>
          </p:cNvPr>
          <p:cNvSpPr>
            <a:spLocks noGrp="1"/>
          </p:cNvSpPr>
          <p:nvPr>
            <p:ph type="title"/>
          </p:nvPr>
        </p:nvSpPr>
        <p:spPr>
          <a:xfrm>
            <a:off x="373370" y="328679"/>
            <a:ext cx="9094709" cy="845600"/>
          </a:xfrm>
        </p:spPr>
        <p:txBody>
          <a:bodyPr/>
          <a:lstStyle/>
          <a:p>
            <a:pPr algn="l"/>
            <a:r>
              <a:rPr lang="en-US" dirty="0"/>
              <a:t>As you seek to identify a solution, remember to consider:</a:t>
            </a:r>
            <a:br>
              <a:rPr lang="en-US" dirty="0"/>
            </a:br>
            <a:br>
              <a:rPr lang="en-US" dirty="0"/>
            </a:br>
            <a:endParaRPr lang="en-US" dirty="0"/>
          </a:p>
        </p:txBody>
      </p:sp>
      <p:grpSp>
        <p:nvGrpSpPr>
          <p:cNvPr id="3" name="Group 2">
            <a:extLst>
              <a:ext uri="{FF2B5EF4-FFF2-40B4-BE49-F238E27FC236}">
                <a16:creationId xmlns:a16="http://schemas.microsoft.com/office/drawing/2014/main" id="{62B10EDA-5990-6557-DFCF-614E6337C837}"/>
              </a:ext>
            </a:extLst>
          </p:cNvPr>
          <p:cNvGrpSpPr/>
          <p:nvPr/>
        </p:nvGrpSpPr>
        <p:grpSpPr>
          <a:xfrm>
            <a:off x="9258300" y="210199"/>
            <a:ext cx="2831992" cy="1575740"/>
            <a:chOff x="7946512" y="3305614"/>
            <a:chExt cx="2831992" cy="2122403"/>
          </a:xfrm>
        </p:grpSpPr>
        <p:sp>
          <p:nvSpPr>
            <p:cNvPr id="4" name="Oval 3">
              <a:extLst>
                <a:ext uri="{FF2B5EF4-FFF2-40B4-BE49-F238E27FC236}">
                  <a16:creationId xmlns:a16="http://schemas.microsoft.com/office/drawing/2014/main" id="{7194C310-8522-D33A-A8DF-44C497A8A408}"/>
                </a:ext>
              </a:extLst>
            </p:cNvPr>
            <p:cNvSpPr/>
            <p:nvPr/>
          </p:nvSpPr>
          <p:spPr>
            <a:xfrm>
              <a:off x="7946512" y="3305614"/>
              <a:ext cx="2831992" cy="2122403"/>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3D413916-4F8F-B827-F11B-71B354B1C067}"/>
                </a:ext>
              </a:extLst>
            </p:cNvPr>
            <p:cNvSpPr txBox="1"/>
            <p:nvPr/>
          </p:nvSpPr>
          <p:spPr>
            <a:xfrm>
              <a:off x="8218174" y="3670333"/>
              <a:ext cx="2288668"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sp>
        <p:nvSpPr>
          <p:cNvPr id="14" name="TextBox 13">
            <a:extLst>
              <a:ext uri="{FF2B5EF4-FFF2-40B4-BE49-F238E27FC236}">
                <a16:creationId xmlns:a16="http://schemas.microsoft.com/office/drawing/2014/main" id="{48C8BAB6-A295-401B-77E7-8802CAF4611E}"/>
              </a:ext>
            </a:extLst>
          </p:cNvPr>
          <p:cNvSpPr txBox="1"/>
          <p:nvPr/>
        </p:nvSpPr>
        <p:spPr>
          <a:xfrm>
            <a:off x="373370" y="1785939"/>
            <a:ext cx="11107430" cy="255454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800" dirty="0"/>
              <a:t>What is happening before the behavior </a:t>
            </a:r>
            <a:r>
              <a:rPr lang="en-US" sz="2800" b="1" i="1" dirty="0">
                <a:solidFill>
                  <a:schemeClr val="accent5">
                    <a:lumMod val="75000"/>
                  </a:schemeClr>
                </a:solidFill>
              </a:rPr>
              <a:t>(antecedent)</a:t>
            </a:r>
          </a:p>
          <a:p>
            <a:pPr marL="285750" indent="-285750">
              <a:spcAft>
                <a:spcPts val="1200"/>
              </a:spcAft>
              <a:buFont typeface="Arial" panose="020B0604020202020204" pitchFamily="34" charset="0"/>
              <a:buChar char="•"/>
            </a:pPr>
            <a:r>
              <a:rPr lang="en-US" sz="2800" dirty="0"/>
              <a:t>What is happening after the behavior to reinforce it </a:t>
            </a:r>
            <a:r>
              <a:rPr lang="en-US" sz="2800" b="1" i="1" dirty="0">
                <a:solidFill>
                  <a:schemeClr val="accent5">
                    <a:lumMod val="75000"/>
                  </a:schemeClr>
                </a:solidFill>
              </a:rPr>
              <a:t>(consequence)</a:t>
            </a:r>
          </a:p>
          <a:p>
            <a:pPr marL="285750" indent="-285750">
              <a:spcAft>
                <a:spcPts val="1200"/>
              </a:spcAft>
              <a:buFont typeface="Arial" panose="020B0604020202020204" pitchFamily="34" charset="0"/>
              <a:buChar char="•"/>
            </a:pPr>
            <a:r>
              <a:rPr lang="en-US" sz="2800" dirty="0"/>
              <a:t>Why the behavior is likely happening </a:t>
            </a:r>
            <a:r>
              <a:rPr lang="en-US" sz="2800" b="1" i="1" dirty="0">
                <a:solidFill>
                  <a:schemeClr val="accent5">
                    <a:lumMod val="75000"/>
                  </a:schemeClr>
                </a:solidFill>
              </a:rPr>
              <a:t>(function) </a:t>
            </a:r>
          </a:p>
          <a:p>
            <a:pPr marL="285750" indent="-285750">
              <a:buFont typeface="Arial" panose="020B0604020202020204" pitchFamily="34" charset="0"/>
              <a:buChar char="•"/>
            </a:pPr>
            <a:endParaRPr lang="en-US" sz="2800" dirty="0"/>
          </a:p>
          <a:p>
            <a:endParaRPr lang="en-US" dirty="0"/>
          </a:p>
        </p:txBody>
      </p:sp>
      <p:sp>
        <p:nvSpPr>
          <p:cNvPr id="16" name="TextBox 15">
            <a:extLst>
              <a:ext uri="{FF2B5EF4-FFF2-40B4-BE49-F238E27FC236}">
                <a16:creationId xmlns:a16="http://schemas.microsoft.com/office/drawing/2014/main" id="{019CC821-E39B-F46A-5395-6087B9588DAB}"/>
              </a:ext>
            </a:extLst>
          </p:cNvPr>
          <p:cNvSpPr txBox="1"/>
          <p:nvPr/>
        </p:nvSpPr>
        <p:spPr>
          <a:xfrm>
            <a:off x="2771268" y="4099475"/>
            <a:ext cx="7903028" cy="227754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1200"/>
              </a:spcAft>
            </a:pPr>
            <a:r>
              <a:rPr lang="en-US" sz="2800" b="1" dirty="0"/>
              <a:t>Then…</a:t>
            </a:r>
          </a:p>
          <a:p>
            <a:pPr marL="457200" indent="-457200">
              <a:spcAft>
                <a:spcPts val="1200"/>
              </a:spcAft>
              <a:buFont typeface="Arial" panose="020B0604020202020204" pitchFamily="34" charset="0"/>
              <a:buChar char="•"/>
            </a:pPr>
            <a:r>
              <a:rPr lang="en-US" sz="2800" dirty="0"/>
              <a:t>How can the behavior be </a:t>
            </a:r>
            <a:r>
              <a:rPr lang="en-US" sz="2800" b="1" i="1" dirty="0">
                <a:solidFill>
                  <a:schemeClr val="accent5">
                    <a:lumMod val="75000"/>
                  </a:schemeClr>
                </a:solidFill>
              </a:rPr>
              <a:t>prevented</a:t>
            </a:r>
            <a:r>
              <a:rPr lang="en-US" sz="2800" dirty="0"/>
              <a:t>?</a:t>
            </a:r>
          </a:p>
          <a:p>
            <a:pPr marL="457200" indent="-457200">
              <a:spcAft>
                <a:spcPts val="1200"/>
              </a:spcAft>
              <a:buFont typeface="Arial" panose="020B0604020202020204" pitchFamily="34" charset="0"/>
              <a:buChar char="•"/>
            </a:pPr>
            <a:r>
              <a:rPr lang="en-US" sz="2800" dirty="0"/>
              <a:t>What can be </a:t>
            </a:r>
            <a:r>
              <a:rPr lang="en-US" sz="2800" b="1" i="1" dirty="0">
                <a:solidFill>
                  <a:schemeClr val="accent5">
                    <a:lumMod val="75000"/>
                  </a:schemeClr>
                </a:solidFill>
              </a:rPr>
              <a:t>taught</a:t>
            </a:r>
            <a:r>
              <a:rPr lang="en-US" sz="2800" dirty="0"/>
              <a:t>?</a:t>
            </a:r>
          </a:p>
          <a:p>
            <a:pPr marL="457200" indent="-457200">
              <a:spcAft>
                <a:spcPts val="1200"/>
              </a:spcAft>
              <a:buFont typeface="Arial" panose="020B0604020202020204" pitchFamily="34" charset="0"/>
              <a:buChar char="•"/>
            </a:pPr>
            <a:r>
              <a:rPr lang="en-US" sz="2800" dirty="0"/>
              <a:t>How can the new behavior be </a:t>
            </a:r>
            <a:r>
              <a:rPr lang="en-US" sz="2800" b="1" i="1" dirty="0">
                <a:solidFill>
                  <a:schemeClr val="accent5">
                    <a:lumMod val="75000"/>
                  </a:schemeClr>
                </a:solidFill>
              </a:rPr>
              <a:t>reinforced</a:t>
            </a:r>
            <a:r>
              <a:rPr lang="en-US" sz="2800" dirty="0"/>
              <a:t>?</a:t>
            </a:r>
          </a:p>
        </p:txBody>
      </p:sp>
    </p:spTree>
    <p:extLst>
      <p:ext uri="{BB962C8B-B14F-4D97-AF65-F5344CB8AC3E}">
        <p14:creationId xmlns:p14="http://schemas.microsoft.com/office/powerpoint/2010/main" val="6712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1981200" y="88423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a:spLocks noChangeArrowheads="1"/>
          </p:cNvSpPr>
          <p:nvPr/>
        </p:nvSpPr>
        <p:spPr bwMode="auto">
          <a:xfrm>
            <a:off x="-232475" y="5562600"/>
            <a:ext cx="12600122" cy="1295400"/>
          </a:xfrm>
          <a:prstGeom prst="roundRect">
            <a:avLst>
              <a:gd name="adj" fmla="val 16667"/>
            </a:avLst>
          </a:prstGeom>
          <a:solidFill>
            <a:srgbClr val="CBE3E9"/>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Based on observing patterns across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we can infer the probable function of behavior.</a:t>
            </a:r>
          </a:p>
        </p:txBody>
      </p:sp>
      <p:sp>
        <p:nvSpPr>
          <p:cNvPr id="6" name="Rounded Rectangle 5"/>
          <p:cNvSpPr/>
          <p:nvPr/>
        </p:nvSpPr>
        <p:spPr>
          <a:xfrm>
            <a:off x="1981200" y="1676400"/>
            <a:ext cx="2667000" cy="457200"/>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Antecedent</a:t>
            </a:r>
          </a:p>
        </p:txBody>
      </p:sp>
      <p:sp>
        <p:nvSpPr>
          <p:cNvPr id="7" name="Rounded Rectangle 6"/>
          <p:cNvSpPr/>
          <p:nvPr/>
        </p:nvSpPr>
        <p:spPr>
          <a:xfrm>
            <a:off x="4800600" y="1676400"/>
            <a:ext cx="2667000" cy="457200"/>
          </a:xfrm>
          <a:prstGeom prst="roundRect">
            <a:avLst/>
          </a:prstGeom>
          <a:solidFill>
            <a:schemeClr val="tx1">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Behavior</a:t>
            </a:r>
          </a:p>
        </p:txBody>
      </p:sp>
      <p:sp>
        <p:nvSpPr>
          <p:cNvPr id="8" name="Rounded Rectangle 7"/>
          <p:cNvSpPr/>
          <p:nvPr/>
        </p:nvSpPr>
        <p:spPr>
          <a:xfrm>
            <a:off x="7543800" y="1676400"/>
            <a:ext cx="2667000" cy="457200"/>
          </a:xfrm>
          <a:prstGeom prst="round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9216C2D8-6258-BE42-BC90-76B3F3C44CDB}"/>
              </a:ext>
            </a:extLst>
          </p:cNvPr>
          <p:cNvSpPr>
            <a:spLocks noGrp="1"/>
          </p:cNvSpPr>
          <p:nvPr>
            <p:ph type="title"/>
          </p:nvPr>
        </p:nvSpPr>
        <p:spPr>
          <a:xfrm>
            <a:off x="264366" y="304800"/>
            <a:ext cx="7441531" cy="845600"/>
          </a:xfrm>
        </p:spPr>
        <p:txBody>
          <a:bodyPr/>
          <a:lstStyle/>
          <a:p>
            <a:pPr algn="l"/>
            <a:r>
              <a:rPr lang="en-US" dirty="0"/>
              <a:t>To determine function of behavior...</a:t>
            </a:r>
          </a:p>
        </p:txBody>
      </p:sp>
      <p:pic>
        <p:nvPicPr>
          <p:cNvPr id="2" name="Picture 1">
            <a:extLst>
              <a:ext uri="{FF2B5EF4-FFF2-40B4-BE49-F238E27FC236}">
                <a16:creationId xmlns:a16="http://schemas.microsoft.com/office/drawing/2014/main" id="{CB7AE1EA-3170-4920-1C7F-0C5345215AF9}"/>
              </a:ext>
            </a:extLst>
          </p:cNvPr>
          <p:cNvPicPr>
            <a:picLocks noChangeAspect="1"/>
          </p:cNvPicPr>
          <p:nvPr/>
        </p:nvPicPr>
        <p:blipFill>
          <a:blip r:embed="rId7"/>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75737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7441531" cy="845600"/>
          </a:xfrm>
        </p:spPr>
        <p:txBody>
          <a:bodyPr/>
          <a:lstStyle/>
          <a:p>
            <a:pPr algn="l"/>
            <a:r>
              <a:rPr lang="en-US" dirty="0"/>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pic>
        <p:nvPicPr>
          <p:cNvPr id="2" name="Picture 1">
            <a:extLst>
              <a:ext uri="{FF2B5EF4-FFF2-40B4-BE49-F238E27FC236}">
                <a16:creationId xmlns:a16="http://schemas.microsoft.com/office/drawing/2014/main" id="{ADEA8813-06F9-2A4C-915B-E040370964D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680143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2035796" y="11660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39485" y="5691981"/>
            <a:ext cx="12438739" cy="1185949"/>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We can make simple tweaks to the antecedents, behaviors, and consequences, to prevent, teach, and respond, respectively.</a:t>
            </a:r>
          </a:p>
        </p:txBody>
      </p:sp>
      <p:sp>
        <p:nvSpPr>
          <p:cNvPr id="6" name="Rounded Rectangle 5"/>
          <p:cNvSpPr/>
          <p:nvPr/>
        </p:nvSpPr>
        <p:spPr>
          <a:xfrm>
            <a:off x="2057400" y="2057400"/>
            <a:ext cx="2667000" cy="457200"/>
          </a:xfrm>
          <a:prstGeom prst="round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small" dirty="0">
                <a:solidFill>
                  <a:srgbClr val="FFFFFF"/>
                </a:solidFill>
                <a:latin typeface="Calibri" panose="020F0502020204030204"/>
              </a:rPr>
              <a:t>Prev</a:t>
            </a: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ent</a:t>
            </a:r>
          </a:p>
        </p:txBody>
      </p:sp>
      <p:sp>
        <p:nvSpPr>
          <p:cNvPr id="7" name="Rounded Rectangle 6"/>
          <p:cNvSpPr/>
          <p:nvPr/>
        </p:nvSpPr>
        <p:spPr>
          <a:xfrm>
            <a:off x="4837184" y="2057400"/>
            <a:ext cx="2667000" cy="457200"/>
          </a:xfrm>
          <a:prstGeom prst="roundRect">
            <a:avLst/>
          </a:prstGeom>
          <a:solidFill>
            <a:schemeClr val="tx1">
              <a:lumMod val="75000"/>
              <a:lumOff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small" dirty="0">
                <a:solidFill>
                  <a:srgbClr val="FFFFFF"/>
                </a:solidFill>
                <a:latin typeface="Calibri" panose="020F0502020204030204"/>
              </a:rPr>
              <a:t>Teach</a:t>
            </a:r>
            <a:endPar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endParaRPr>
          </a:p>
        </p:txBody>
      </p:sp>
      <p:sp>
        <p:nvSpPr>
          <p:cNvPr id="8" name="Rounded Rectangle 7"/>
          <p:cNvSpPr/>
          <p:nvPr/>
        </p:nvSpPr>
        <p:spPr>
          <a:xfrm>
            <a:off x="7631647" y="2057400"/>
            <a:ext cx="2667000" cy="457200"/>
          </a:xfrm>
          <a:prstGeom prst="round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small" dirty="0">
                <a:solidFill>
                  <a:srgbClr val="FFFFFF"/>
                </a:solidFill>
                <a:latin typeface="Calibri" panose="020F0502020204030204"/>
              </a:rPr>
              <a:t>Respond</a:t>
            </a:r>
            <a:endPar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0F8DABA-4ED6-EE4F-952A-5F2C278893E2}"/>
              </a:ext>
            </a:extLst>
          </p:cNvPr>
          <p:cNvSpPr>
            <a:spLocks noGrp="1"/>
          </p:cNvSpPr>
          <p:nvPr>
            <p:ph type="title"/>
          </p:nvPr>
        </p:nvSpPr>
        <p:spPr>
          <a:xfrm>
            <a:off x="231115" y="160713"/>
            <a:ext cx="9697052" cy="845600"/>
          </a:xfrm>
        </p:spPr>
        <p:txBody>
          <a:bodyPr/>
          <a:lstStyle/>
          <a:p>
            <a:pPr algn="l"/>
            <a:r>
              <a:rPr lang="en-US" dirty="0"/>
              <a:t>By understanding function, </a:t>
            </a:r>
            <a:br>
              <a:rPr lang="en-US" dirty="0"/>
            </a:br>
            <a:r>
              <a:rPr lang="en-US" dirty="0"/>
              <a:t>we can  intervene more effectively.</a:t>
            </a:r>
            <a:br>
              <a:rPr lang="en-US" dirty="0"/>
            </a:br>
            <a:endParaRPr lang="en-US" dirty="0"/>
          </a:p>
        </p:txBody>
      </p:sp>
      <p:pic>
        <p:nvPicPr>
          <p:cNvPr id="2" name="Picture 1">
            <a:extLst>
              <a:ext uri="{FF2B5EF4-FFF2-40B4-BE49-F238E27FC236}">
                <a16:creationId xmlns:a16="http://schemas.microsoft.com/office/drawing/2014/main" id="{6907C3B9-C77A-929E-6290-101B647704CA}"/>
              </a:ext>
            </a:extLst>
          </p:cNvPr>
          <p:cNvPicPr>
            <a:picLocks noChangeAspect="1"/>
          </p:cNvPicPr>
          <p:nvPr/>
        </p:nvPicPr>
        <p:blipFill>
          <a:blip r:embed="rId8"/>
          <a:stretch>
            <a:fillRect/>
          </a:stretch>
        </p:blipFill>
        <p:spPr>
          <a:xfrm>
            <a:off x="11306938" y="6096000"/>
            <a:ext cx="849442" cy="762000"/>
          </a:xfrm>
          <a:prstGeom prst="ellipse">
            <a:avLst/>
          </a:prstGeom>
          <a:ln w="19050">
            <a:solidFill>
              <a:schemeClr val="accent2">
                <a:lumMod val="50000"/>
              </a:schemeClr>
            </a:solidFill>
          </a:ln>
        </p:spPr>
      </p:pic>
    </p:spTree>
    <p:extLst>
      <p:ext uri="{BB962C8B-B14F-4D97-AF65-F5344CB8AC3E}">
        <p14:creationId xmlns:p14="http://schemas.microsoft.com/office/powerpoint/2010/main" val="3051927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dirty="0"/>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dirty="0"/>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dirty="0"/>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1540855537"/>
              </p:ext>
            </p:extLst>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1CD5507-6499-69BB-02D3-759498EBE222}"/>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928482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4BF2-FBA9-4323-61F7-0EFB06904347}"/>
              </a:ext>
            </a:extLst>
          </p:cNvPr>
          <p:cNvSpPr>
            <a:spLocks noGrp="1"/>
          </p:cNvSpPr>
          <p:nvPr>
            <p:ph type="title"/>
          </p:nvPr>
        </p:nvSpPr>
        <p:spPr>
          <a:xfrm>
            <a:off x="119063" y="105838"/>
            <a:ext cx="10144727" cy="845600"/>
          </a:xfrm>
        </p:spPr>
        <p:txBody>
          <a:bodyPr/>
          <a:lstStyle/>
          <a:p>
            <a:pPr algn="l"/>
            <a:r>
              <a:rPr lang="en-US" dirty="0"/>
              <a:t>Also consider…</a:t>
            </a:r>
          </a:p>
        </p:txBody>
      </p:sp>
      <p:graphicFrame>
        <p:nvGraphicFramePr>
          <p:cNvPr id="8" name="Diagram 7">
            <a:extLst>
              <a:ext uri="{FF2B5EF4-FFF2-40B4-BE49-F238E27FC236}">
                <a16:creationId xmlns:a16="http://schemas.microsoft.com/office/drawing/2014/main" id="{28DA6D24-AC8D-D1CC-0B7B-4197CC17D896}"/>
              </a:ext>
            </a:extLst>
          </p:cNvPr>
          <p:cNvGraphicFramePr/>
          <p:nvPr>
            <p:extLst>
              <p:ext uri="{D42A27DB-BD31-4B8C-83A1-F6EECF244321}">
                <p14:modId xmlns:p14="http://schemas.microsoft.com/office/powerpoint/2010/main" val="1889859605"/>
              </p:ext>
            </p:extLst>
          </p:nvPr>
        </p:nvGraphicFramePr>
        <p:xfrm>
          <a:off x="176212" y="951438"/>
          <a:ext cx="11682412" cy="602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6FB09F8A-C27C-F4DB-8E4B-2FC86AECB676}"/>
              </a:ext>
            </a:extLst>
          </p:cNvPr>
          <p:cNvGrpSpPr/>
          <p:nvPr/>
        </p:nvGrpSpPr>
        <p:grpSpPr>
          <a:xfrm>
            <a:off x="9732085" y="105838"/>
            <a:ext cx="2426578" cy="1414462"/>
            <a:chOff x="7946512" y="3305614"/>
            <a:chExt cx="2831992" cy="2122403"/>
          </a:xfrm>
        </p:grpSpPr>
        <p:sp>
          <p:nvSpPr>
            <p:cNvPr id="4" name="Oval 3">
              <a:extLst>
                <a:ext uri="{FF2B5EF4-FFF2-40B4-BE49-F238E27FC236}">
                  <a16:creationId xmlns:a16="http://schemas.microsoft.com/office/drawing/2014/main" id="{605C688B-1221-6AD5-788C-13C6E7424BCA}"/>
                </a:ext>
              </a:extLst>
            </p:cNvPr>
            <p:cNvSpPr/>
            <p:nvPr/>
          </p:nvSpPr>
          <p:spPr>
            <a:xfrm>
              <a:off x="7946512" y="3305614"/>
              <a:ext cx="2831992" cy="2122403"/>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6CFAF6C9-382D-932B-8268-DD05BBA8D566}"/>
                </a:ext>
              </a:extLst>
            </p:cNvPr>
            <p:cNvSpPr txBox="1"/>
            <p:nvPr/>
          </p:nvSpPr>
          <p:spPr>
            <a:xfrm>
              <a:off x="8210623" y="3616432"/>
              <a:ext cx="2301087"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chemeClr val="accent4">
                      <a:lumMod val="75000"/>
                    </a:schemeClr>
                  </a:solidFill>
                </a:rPr>
                <a:t>IDENTIFY</a:t>
              </a:r>
              <a:r>
                <a:rPr lang="en-US" sz="22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kern="1200" baseline="0" dirty="0"/>
                <a:t>and implementation plan</a:t>
              </a:r>
              <a:endParaRPr lang="en-US" kern="1200" dirty="0"/>
            </a:p>
          </p:txBody>
        </p:sp>
      </p:grpSp>
      <p:sp>
        <p:nvSpPr>
          <p:cNvPr id="15" name="TextBox 14">
            <a:extLst>
              <a:ext uri="{FF2B5EF4-FFF2-40B4-BE49-F238E27FC236}">
                <a16:creationId xmlns:a16="http://schemas.microsoft.com/office/drawing/2014/main" id="{1995F48A-5EEE-5078-ED54-8CBE57317F94}"/>
              </a:ext>
            </a:extLst>
          </p:cNvPr>
          <p:cNvSpPr txBox="1"/>
          <p:nvPr/>
        </p:nvSpPr>
        <p:spPr>
          <a:xfrm>
            <a:off x="9665411" y="6582885"/>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2A44C694-54E2-064D-A83B-CA9D65B6480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B63F5115-19E4-5240-9891-8AFB93887F2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dgm id="{4CA20247-37FE-4442-9331-34FBB17090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2D679A46-00BC-5D4A-9514-1085FCBE7EE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graphicEl>
                                              <a:dgm id="{C236FFFB-378B-714D-82B7-1BD5366F102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1DF4AE22-31FE-BF46-A08C-2218BB88C80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0DE761FB-E02D-924F-98F8-F0BB4D73A4D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555A7B8F-ABF9-CC43-A951-87B58592B72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A02E9E5D-E493-1F4B-868D-CAD7FC64A3F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3FBD82-D60D-85B7-A013-E0913A9DD9A4}"/>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
        <p:nvSpPr>
          <p:cNvPr id="2" name="Title 1">
            <a:extLst>
              <a:ext uri="{FF2B5EF4-FFF2-40B4-BE49-F238E27FC236}">
                <a16:creationId xmlns:a16="http://schemas.microsoft.com/office/drawing/2014/main" id="{F9AAEA20-957D-54C5-C674-29D1952B2190}"/>
              </a:ext>
            </a:extLst>
          </p:cNvPr>
          <p:cNvSpPr>
            <a:spLocks noGrp="1"/>
          </p:cNvSpPr>
          <p:nvPr>
            <p:ph type="title"/>
          </p:nvPr>
        </p:nvSpPr>
        <p:spPr/>
        <p:txBody>
          <a:bodyPr/>
          <a:lstStyle/>
          <a:p>
            <a:pPr algn="l"/>
            <a:endParaRPr lang="en-US" dirty="0"/>
          </a:p>
        </p:txBody>
      </p:sp>
      <p:grpSp>
        <p:nvGrpSpPr>
          <p:cNvPr id="3" name="Group 2">
            <a:extLst>
              <a:ext uri="{FF2B5EF4-FFF2-40B4-BE49-F238E27FC236}">
                <a16:creationId xmlns:a16="http://schemas.microsoft.com/office/drawing/2014/main" id="{62B10EDA-5990-6557-DFCF-614E6337C837}"/>
              </a:ext>
            </a:extLst>
          </p:cNvPr>
          <p:cNvGrpSpPr/>
          <p:nvPr/>
        </p:nvGrpSpPr>
        <p:grpSpPr>
          <a:xfrm>
            <a:off x="9258300" y="210199"/>
            <a:ext cx="2831992" cy="1575740"/>
            <a:chOff x="7946512" y="3305614"/>
            <a:chExt cx="2831992" cy="2122403"/>
          </a:xfrm>
        </p:grpSpPr>
        <p:sp>
          <p:nvSpPr>
            <p:cNvPr id="4" name="Oval 3">
              <a:extLst>
                <a:ext uri="{FF2B5EF4-FFF2-40B4-BE49-F238E27FC236}">
                  <a16:creationId xmlns:a16="http://schemas.microsoft.com/office/drawing/2014/main" id="{7194C310-8522-D33A-A8DF-44C497A8A408}"/>
                </a:ext>
              </a:extLst>
            </p:cNvPr>
            <p:cNvSpPr/>
            <p:nvPr/>
          </p:nvSpPr>
          <p:spPr>
            <a:xfrm>
              <a:off x="7946512" y="3305614"/>
              <a:ext cx="2831992" cy="2122403"/>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3D413916-4F8F-B827-F11B-71B354B1C067}"/>
                </a:ext>
              </a:extLst>
            </p:cNvPr>
            <p:cNvSpPr txBox="1"/>
            <p:nvPr/>
          </p:nvSpPr>
          <p:spPr>
            <a:xfrm>
              <a:off x="8218174" y="3670333"/>
              <a:ext cx="2288668"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sp>
        <p:nvSpPr>
          <p:cNvPr id="6" name="TextBox 5">
            <a:extLst>
              <a:ext uri="{FF2B5EF4-FFF2-40B4-BE49-F238E27FC236}">
                <a16:creationId xmlns:a16="http://schemas.microsoft.com/office/drawing/2014/main" id="{BF5AD8A4-5C4C-56A0-A6FF-56D5FE0B3887}"/>
              </a:ext>
            </a:extLst>
          </p:cNvPr>
          <p:cNvSpPr txBox="1"/>
          <p:nvPr/>
        </p:nvSpPr>
        <p:spPr>
          <a:xfrm>
            <a:off x="101708" y="210199"/>
            <a:ext cx="8998033" cy="1200329"/>
          </a:xfrm>
          <a:prstGeom prst="rect">
            <a:avLst/>
          </a:prstGeom>
          <a:ln w="5715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t>By the end of November, behavior referrals for 9</a:t>
            </a:r>
            <a:r>
              <a:rPr lang="en-US" sz="2400" baseline="30000" dirty="0"/>
              <a:t>th</a:t>
            </a:r>
            <a:r>
              <a:rPr lang="en-US" sz="2400" dirty="0"/>
              <a:t> graders  related to inappropriate language occurring in the hallway after lunch will decrease by 20% compared to September.</a:t>
            </a:r>
          </a:p>
        </p:txBody>
      </p:sp>
      <p:sp>
        <p:nvSpPr>
          <p:cNvPr id="7" name="Cloud Callout 6">
            <a:extLst>
              <a:ext uri="{FF2B5EF4-FFF2-40B4-BE49-F238E27FC236}">
                <a16:creationId xmlns:a16="http://schemas.microsoft.com/office/drawing/2014/main" id="{9B137835-BD2D-C4DB-FC6A-524A97E4D01C}"/>
              </a:ext>
            </a:extLst>
          </p:cNvPr>
          <p:cNvSpPr/>
          <p:nvPr/>
        </p:nvSpPr>
        <p:spPr>
          <a:xfrm>
            <a:off x="0" y="1476143"/>
            <a:ext cx="2728913" cy="2443163"/>
          </a:xfrm>
          <a:prstGeom prst="cloudCallout">
            <a:avLst>
              <a:gd name="adj1" fmla="val 41994"/>
              <a:gd name="adj2" fmla="val 54313"/>
            </a:avLst>
          </a:prstGeom>
          <a:solidFill>
            <a:schemeClr val="tx2">
              <a:lumMod val="20000"/>
              <a:lumOff val="80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50000"/>
                  </a:schemeClr>
                </a:solidFill>
              </a:rPr>
              <a:t>Perceived motivation is peer attention</a:t>
            </a:r>
          </a:p>
          <a:p>
            <a:pPr algn="ctr"/>
            <a:r>
              <a:rPr lang="en-US" sz="2400" b="1" i="1" dirty="0">
                <a:solidFill>
                  <a:schemeClr val="accent5">
                    <a:lumMod val="75000"/>
                  </a:schemeClr>
                </a:solidFill>
              </a:rPr>
              <a:t>(function)</a:t>
            </a:r>
          </a:p>
        </p:txBody>
      </p:sp>
      <p:sp>
        <p:nvSpPr>
          <p:cNvPr id="9" name="Cloud Callout 8">
            <a:extLst>
              <a:ext uri="{FF2B5EF4-FFF2-40B4-BE49-F238E27FC236}">
                <a16:creationId xmlns:a16="http://schemas.microsoft.com/office/drawing/2014/main" id="{104B47D6-B96B-5A7A-A759-55FA99E78198}"/>
              </a:ext>
            </a:extLst>
          </p:cNvPr>
          <p:cNvSpPr/>
          <p:nvPr/>
        </p:nvSpPr>
        <p:spPr>
          <a:xfrm>
            <a:off x="8557079" y="1879390"/>
            <a:ext cx="3634921" cy="2559348"/>
          </a:xfrm>
          <a:prstGeom prst="cloudCallout">
            <a:avLst/>
          </a:prstGeom>
          <a:solidFill>
            <a:schemeClr val="tx2">
              <a:lumMod val="20000"/>
              <a:lumOff val="80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50000"/>
                  </a:schemeClr>
                </a:solidFill>
              </a:rPr>
              <a:t>The staff know how to provide specific feedback</a:t>
            </a:r>
          </a:p>
          <a:p>
            <a:pPr algn="ctr"/>
            <a:r>
              <a:rPr lang="en-US" sz="2400" b="1" i="1" dirty="0">
                <a:solidFill>
                  <a:schemeClr val="accent5">
                    <a:lumMod val="75000"/>
                  </a:schemeClr>
                </a:solidFill>
              </a:rPr>
              <a:t>(reinforce)</a:t>
            </a:r>
          </a:p>
        </p:txBody>
      </p:sp>
      <p:sp>
        <p:nvSpPr>
          <p:cNvPr id="10" name="Cloud Callout 9">
            <a:extLst>
              <a:ext uri="{FF2B5EF4-FFF2-40B4-BE49-F238E27FC236}">
                <a16:creationId xmlns:a16="http://schemas.microsoft.com/office/drawing/2014/main" id="{E5534E92-2661-2FA7-CB2B-D0AA8B90ED44}"/>
              </a:ext>
            </a:extLst>
          </p:cNvPr>
          <p:cNvSpPr/>
          <p:nvPr/>
        </p:nvSpPr>
        <p:spPr>
          <a:xfrm>
            <a:off x="5409597" y="1445261"/>
            <a:ext cx="3669506" cy="2615105"/>
          </a:xfrm>
          <a:prstGeom prst="cloudCallout">
            <a:avLst>
              <a:gd name="adj1" fmla="val -17867"/>
              <a:gd name="adj2" fmla="val 67029"/>
            </a:avLst>
          </a:prstGeom>
          <a:solidFill>
            <a:schemeClr val="tx2">
              <a:lumMod val="20000"/>
              <a:lumOff val="80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50000"/>
                  </a:schemeClr>
                </a:solidFill>
              </a:rPr>
              <a:t>How can they get peer attention more appropriately?</a:t>
            </a:r>
          </a:p>
          <a:p>
            <a:pPr algn="ctr"/>
            <a:r>
              <a:rPr lang="en-US" sz="2400" b="1" i="1" dirty="0">
                <a:solidFill>
                  <a:schemeClr val="accent5">
                    <a:lumMod val="75000"/>
                  </a:schemeClr>
                </a:solidFill>
              </a:rPr>
              <a:t>(teach)</a:t>
            </a:r>
          </a:p>
        </p:txBody>
      </p:sp>
      <p:sp>
        <p:nvSpPr>
          <p:cNvPr id="11" name="Cloud Callout 10">
            <a:extLst>
              <a:ext uri="{FF2B5EF4-FFF2-40B4-BE49-F238E27FC236}">
                <a16:creationId xmlns:a16="http://schemas.microsoft.com/office/drawing/2014/main" id="{F863C16B-D886-1827-A72F-94F535A2DF89}"/>
              </a:ext>
            </a:extLst>
          </p:cNvPr>
          <p:cNvSpPr/>
          <p:nvPr/>
        </p:nvSpPr>
        <p:spPr>
          <a:xfrm>
            <a:off x="2262114" y="1734375"/>
            <a:ext cx="3669506" cy="2443163"/>
          </a:xfrm>
          <a:prstGeom prst="cloudCallout">
            <a:avLst>
              <a:gd name="adj1" fmla="val 38102"/>
              <a:gd name="adj2" fmla="val 65470"/>
            </a:avLst>
          </a:prstGeom>
          <a:solidFill>
            <a:schemeClr val="tx2">
              <a:lumMod val="20000"/>
              <a:lumOff val="80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lumMod val="50000"/>
                  </a:schemeClr>
                </a:solidFill>
              </a:rPr>
              <a:t>Precorrections are known to work to reduce problem behavior </a:t>
            </a:r>
            <a:r>
              <a:rPr lang="en-US" sz="2400" b="1" i="1" dirty="0">
                <a:solidFill>
                  <a:schemeClr val="accent5">
                    <a:lumMod val="75000"/>
                  </a:schemeClr>
                </a:solidFill>
              </a:rPr>
              <a:t>(prevent)</a:t>
            </a:r>
          </a:p>
        </p:txBody>
      </p:sp>
      <p:sp>
        <p:nvSpPr>
          <p:cNvPr id="12" name="TextBox 11">
            <a:extLst>
              <a:ext uri="{FF2B5EF4-FFF2-40B4-BE49-F238E27FC236}">
                <a16:creationId xmlns:a16="http://schemas.microsoft.com/office/drawing/2014/main" id="{D8350CF3-5BD4-D7BF-6ACE-DB06D8327971}"/>
              </a:ext>
            </a:extLst>
          </p:cNvPr>
          <p:cNvSpPr txBox="1"/>
          <p:nvPr/>
        </p:nvSpPr>
        <p:spPr>
          <a:xfrm>
            <a:off x="47544" y="1736739"/>
            <a:ext cx="11988584" cy="4031873"/>
          </a:xfrm>
          <a:prstGeom prst="rect">
            <a:avLst/>
          </a:prstGeom>
          <a:solidFill>
            <a:schemeClr val="bg1"/>
          </a:solidFill>
          <a:ln w="5715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3200" dirty="0"/>
          </a:p>
          <a:p>
            <a:pPr algn="ctr"/>
            <a:r>
              <a:rPr lang="en-US" sz="3200" dirty="0"/>
              <a:t>During the first week of November, advisory periods will reteach students how to interact with peers respectfully, including how to enter a conversation that is already underway. 9</a:t>
            </a:r>
            <a:r>
              <a:rPr lang="en-US" sz="3200" baseline="30000" dirty="0"/>
              <a:t>th</a:t>
            </a:r>
            <a:r>
              <a:rPr lang="en-US" sz="3200" dirty="0"/>
              <a:t> grade staff will actively supervise hallways near their classrooms and provide specific feedback to students about their peer interactions. Lunch monitors will provide a precorrection before students are dismissed from the cafeteria.</a:t>
            </a:r>
          </a:p>
          <a:p>
            <a:pPr algn="ctr"/>
            <a:endParaRPr lang="en-US" sz="3200" dirty="0"/>
          </a:p>
        </p:txBody>
      </p:sp>
    </p:spTree>
    <p:extLst>
      <p:ext uri="{BB962C8B-B14F-4D97-AF65-F5344CB8AC3E}">
        <p14:creationId xmlns:p14="http://schemas.microsoft.com/office/powerpoint/2010/main" val="352858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4BF2-FBA9-4323-61F7-0EFB06904347}"/>
              </a:ext>
            </a:extLst>
          </p:cNvPr>
          <p:cNvSpPr>
            <a:spLocks noGrp="1"/>
          </p:cNvSpPr>
          <p:nvPr>
            <p:ph type="title"/>
          </p:nvPr>
        </p:nvSpPr>
        <p:spPr>
          <a:xfrm>
            <a:off x="513748" y="275814"/>
            <a:ext cx="10144727" cy="845600"/>
          </a:xfrm>
        </p:spPr>
        <p:txBody>
          <a:bodyPr/>
          <a:lstStyle/>
          <a:p>
            <a:pPr algn="l"/>
            <a:r>
              <a:rPr lang="en-US" dirty="0"/>
              <a:t>Implementation Plan</a:t>
            </a:r>
          </a:p>
        </p:txBody>
      </p:sp>
      <p:graphicFrame>
        <p:nvGraphicFramePr>
          <p:cNvPr id="9" name="Diagram 8">
            <a:extLst>
              <a:ext uri="{FF2B5EF4-FFF2-40B4-BE49-F238E27FC236}">
                <a16:creationId xmlns:a16="http://schemas.microsoft.com/office/drawing/2014/main" id="{93FD2CD2-B461-7081-06F8-CB2BD5FBBEDA}"/>
              </a:ext>
            </a:extLst>
          </p:cNvPr>
          <p:cNvGraphicFramePr/>
          <p:nvPr>
            <p:extLst>
              <p:ext uri="{D42A27DB-BD31-4B8C-83A1-F6EECF244321}">
                <p14:modId xmlns:p14="http://schemas.microsoft.com/office/powerpoint/2010/main" val="2906375363"/>
              </p:ext>
            </p:extLst>
          </p:nvPr>
        </p:nvGraphicFramePr>
        <p:xfrm>
          <a:off x="415872" y="1187030"/>
          <a:ext cx="11674420" cy="4930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6FB09F8A-C27C-F4DB-8E4B-2FC86AECB676}"/>
              </a:ext>
            </a:extLst>
          </p:cNvPr>
          <p:cNvGrpSpPr/>
          <p:nvPr/>
        </p:nvGrpSpPr>
        <p:grpSpPr>
          <a:xfrm>
            <a:off x="9258300" y="210198"/>
            <a:ext cx="2831992" cy="1718427"/>
            <a:chOff x="7946512" y="3305614"/>
            <a:chExt cx="2831992" cy="2122403"/>
          </a:xfrm>
        </p:grpSpPr>
        <p:sp>
          <p:nvSpPr>
            <p:cNvPr id="4" name="Oval 3">
              <a:extLst>
                <a:ext uri="{FF2B5EF4-FFF2-40B4-BE49-F238E27FC236}">
                  <a16:creationId xmlns:a16="http://schemas.microsoft.com/office/drawing/2014/main" id="{605C688B-1221-6AD5-788C-13C6E7424BCA}"/>
                </a:ext>
              </a:extLst>
            </p:cNvPr>
            <p:cNvSpPr/>
            <p:nvPr/>
          </p:nvSpPr>
          <p:spPr>
            <a:xfrm>
              <a:off x="7946512" y="3305614"/>
              <a:ext cx="2831992" cy="2122403"/>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6CFAF6C9-382D-932B-8268-DD05BBA8D566}"/>
                </a:ext>
              </a:extLst>
            </p:cNvPr>
            <p:cNvSpPr txBox="1"/>
            <p:nvPr/>
          </p:nvSpPr>
          <p:spPr>
            <a:xfrm>
              <a:off x="8361248" y="3616433"/>
              <a:ext cx="2002520" cy="1500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sp>
        <p:nvSpPr>
          <p:cNvPr id="10" name="TextBox 9">
            <a:extLst>
              <a:ext uri="{FF2B5EF4-FFF2-40B4-BE49-F238E27FC236}">
                <a16:creationId xmlns:a16="http://schemas.microsoft.com/office/drawing/2014/main" id="{683196FB-81A6-EEA0-ECE0-CCAB227FD333}"/>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90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5EFC80B4-5CA6-1E42-9469-056B689D076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5010A565-2D76-9F4D-85E1-8303492465E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20862608-453C-D94D-A9F0-4FE90364B11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2D613546-5BB3-AD43-809A-179B2DCEF65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AAC18F6A-C382-524E-8DDC-CD9A6AA0965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910EFE77-21BC-E84B-A2A3-B0BBA03C2B7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3679-15BF-7F34-A0A8-0D170048D04D}"/>
              </a:ext>
            </a:extLst>
          </p:cNvPr>
          <p:cNvSpPr>
            <a:spLocks noGrp="1"/>
          </p:cNvSpPr>
          <p:nvPr>
            <p:ph type="title"/>
          </p:nvPr>
        </p:nvSpPr>
        <p:spPr/>
        <p:txBody>
          <a:bodyPr/>
          <a:lstStyle/>
          <a:p>
            <a:pPr algn="l"/>
            <a:r>
              <a:rPr lang="en-US" dirty="0"/>
              <a:t>Implementation Plan</a:t>
            </a:r>
          </a:p>
        </p:txBody>
      </p:sp>
      <p:graphicFrame>
        <p:nvGraphicFramePr>
          <p:cNvPr id="3" name="Table 3">
            <a:extLst>
              <a:ext uri="{FF2B5EF4-FFF2-40B4-BE49-F238E27FC236}">
                <a16:creationId xmlns:a16="http://schemas.microsoft.com/office/drawing/2014/main" id="{80C9B6F5-D4E5-32A1-EC7D-B848A3624AA8}"/>
              </a:ext>
            </a:extLst>
          </p:cNvPr>
          <p:cNvGraphicFramePr>
            <a:graphicFrameLocks noGrp="1"/>
          </p:cNvGraphicFramePr>
          <p:nvPr>
            <p:extLst>
              <p:ext uri="{D42A27DB-BD31-4B8C-83A1-F6EECF244321}">
                <p14:modId xmlns:p14="http://schemas.microsoft.com/office/powerpoint/2010/main" val="2160486836"/>
              </p:ext>
            </p:extLst>
          </p:nvPr>
        </p:nvGraphicFramePr>
        <p:xfrm>
          <a:off x="287830" y="1285875"/>
          <a:ext cx="11616339" cy="5212080"/>
        </p:xfrm>
        <a:graphic>
          <a:graphicData uri="http://schemas.openxmlformats.org/drawingml/2006/table">
            <a:tbl>
              <a:tblPr firstRow="1" bandRow="1">
                <a:tableStyleId>{5A111915-BE36-4E01-A7E5-04B1672EAD32}</a:tableStyleId>
              </a:tblPr>
              <a:tblGrid>
                <a:gridCol w="4158264">
                  <a:extLst>
                    <a:ext uri="{9D8B030D-6E8A-4147-A177-3AD203B41FA5}">
                      <a16:colId xmlns:a16="http://schemas.microsoft.com/office/drawing/2014/main" val="311549722"/>
                    </a:ext>
                  </a:extLst>
                </a:gridCol>
                <a:gridCol w="1771650">
                  <a:extLst>
                    <a:ext uri="{9D8B030D-6E8A-4147-A177-3AD203B41FA5}">
                      <a16:colId xmlns:a16="http://schemas.microsoft.com/office/drawing/2014/main" val="324149828"/>
                    </a:ext>
                  </a:extLst>
                </a:gridCol>
                <a:gridCol w="1900238">
                  <a:extLst>
                    <a:ext uri="{9D8B030D-6E8A-4147-A177-3AD203B41FA5}">
                      <a16:colId xmlns:a16="http://schemas.microsoft.com/office/drawing/2014/main" val="3578805073"/>
                    </a:ext>
                  </a:extLst>
                </a:gridCol>
                <a:gridCol w="3786187">
                  <a:extLst>
                    <a:ext uri="{9D8B030D-6E8A-4147-A177-3AD203B41FA5}">
                      <a16:colId xmlns:a16="http://schemas.microsoft.com/office/drawing/2014/main" val="840534996"/>
                    </a:ext>
                  </a:extLst>
                </a:gridCol>
              </a:tblGrid>
              <a:tr h="370840">
                <a:tc>
                  <a:txBody>
                    <a:bodyPr/>
                    <a:lstStyle/>
                    <a:p>
                      <a:r>
                        <a:rPr lang="en-US" sz="2000" dirty="0">
                          <a:solidFill>
                            <a:schemeClr val="accent6">
                              <a:lumMod val="50000"/>
                            </a:schemeClr>
                          </a:solidFill>
                        </a:rPr>
                        <a:t>What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000" dirty="0">
                          <a:solidFill>
                            <a:schemeClr val="accent6">
                              <a:lumMod val="50000"/>
                            </a:schemeClr>
                          </a:solidFill>
                        </a:rPr>
                        <a:t>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000" dirty="0">
                          <a:solidFill>
                            <a:schemeClr val="accent6">
                              <a:lumMod val="50000"/>
                            </a:schemeClr>
                          </a:solidFill>
                        </a:rPr>
                        <a:t>By 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000" dirty="0">
                          <a:solidFill>
                            <a:schemeClr val="accent6">
                              <a:lumMod val="50000"/>
                            </a:schemeClr>
                          </a:solidFill>
                        </a:rPr>
                        <a:t>How  to Monitor Fidelity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59574098"/>
                  </a:ext>
                </a:extLst>
              </a:tr>
              <a:tr h="370840">
                <a:tc>
                  <a:txBody>
                    <a:bodyPr/>
                    <a:lstStyle/>
                    <a:p>
                      <a:r>
                        <a:rPr lang="en-US" sz="2200" dirty="0"/>
                        <a:t>Develop booster lessons about respectful peer interactions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Team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October 23rd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Check during our team meeting on October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081926"/>
                  </a:ext>
                </a:extLst>
              </a:tr>
              <a:tr h="370840">
                <a:tc>
                  <a:txBody>
                    <a:bodyPr/>
                    <a:lstStyle/>
                    <a:p>
                      <a:r>
                        <a:rPr lang="en-US" sz="2200" dirty="0"/>
                        <a:t>Communicate plan to 9</a:t>
                      </a:r>
                      <a:r>
                        <a:rPr lang="en-US" sz="2200" baseline="30000" dirty="0"/>
                        <a:t>th</a:t>
                      </a:r>
                      <a:r>
                        <a:rPr lang="en-US" sz="2200" dirty="0"/>
                        <a:t> grade staff and cafeteria monitors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Coach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October 15th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Report back to team on October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6063254"/>
                  </a:ext>
                </a:extLst>
              </a:tr>
              <a:tr h="370840">
                <a:tc>
                  <a:txBody>
                    <a:bodyPr/>
                    <a:lstStyle/>
                    <a:p>
                      <a:r>
                        <a:rPr lang="en-US" sz="2200" dirty="0"/>
                        <a:t>Teach booster lessons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9</a:t>
                      </a:r>
                      <a:r>
                        <a:rPr lang="en-US" sz="2200" baseline="30000" dirty="0"/>
                        <a:t>th</a:t>
                      </a:r>
                      <a:r>
                        <a:rPr lang="en-US" sz="2200" dirty="0"/>
                        <a:t> grade advisory teachers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First week of November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9</a:t>
                      </a:r>
                      <a:r>
                        <a:rPr lang="en-US" sz="2200" baseline="30000" dirty="0"/>
                        <a:t>th</a:t>
                      </a:r>
                      <a:r>
                        <a:rPr lang="en-US" sz="2200" dirty="0"/>
                        <a:t> grade Leadership team rep will ask each 9</a:t>
                      </a:r>
                      <a:r>
                        <a:rPr lang="en-US" sz="2200" baseline="30000" dirty="0"/>
                        <a:t>th</a:t>
                      </a:r>
                      <a:r>
                        <a:rPr lang="en-US" sz="2200" dirty="0"/>
                        <a:t> grade teacher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1817067"/>
                  </a:ext>
                </a:extLst>
              </a:tr>
              <a:tr h="370840">
                <a:tc>
                  <a:txBody>
                    <a:bodyPr/>
                    <a:lstStyle/>
                    <a:p>
                      <a:r>
                        <a:rPr lang="en-US" sz="2200" dirty="0"/>
                        <a:t>Actively supervise and provide specific feedback in hallways after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9th grade staff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Throughout November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Coach will observe at least 2x/week</a:t>
                      </a:r>
                    </a:p>
                    <a:p>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778492"/>
                  </a:ext>
                </a:extLst>
              </a:tr>
              <a:tr h="370840">
                <a:tc>
                  <a:txBody>
                    <a:bodyPr/>
                    <a:lstStyle/>
                    <a:p>
                      <a:r>
                        <a:rPr lang="en-US" sz="2200" dirty="0"/>
                        <a:t>Provide precorrections about appropriate language before students leave the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Cafeteria monitors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Throughout November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Coach will observe at least 2x/week</a:t>
                      </a:r>
                    </a:p>
                    <a:p>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8826952"/>
                  </a:ext>
                </a:extLst>
              </a:tr>
            </a:tbl>
          </a:graphicData>
        </a:graphic>
      </p:graphicFrame>
      <p:grpSp>
        <p:nvGrpSpPr>
          <p:cNvPr id="5" name="Group 4">
            <a:extLst>
              <a:ext uri="{FF2B5EF4-FFF2-40B4-BE49-F238E27FC236}">
                <a16:creationId xmlns:a16="http://schemas.microsoft.com/office/drawing/2014/main" id="{612C7066-BC30-4D5E-C9F6-63B91A76DFBD}"/>
              </a:ext>
            </a:extLst>
          </p:cNvPr>
          <p:cNvGrpSpPr/>
          <p:nvPr/>
        </p:nvGrpSpPr>
        <p:grpSpPr>
          <a:xfrm>
            <a:off x="9401174" y="0"/>
            <a:ext cx="2790825" cy="1285875"/>
            <a:chOff x="7946512" y="3305614"/>
            <a:chExt cx="2831992" cy="2122403"/>
          </a:xfrm>
        </p:grpSpPr>
        <p:sp>
          <p:nvSpPr>
            <p:cNvPr id="6" name="Oval 5">
              <a:extLst>
                <a:ext uri="{FF2B5EF4-FFF2-40B4-BE49-F238E27FC236}">
                  <a16:creationId xmlns:a16="http://schemas.microsoft.com/office/drawing/2014/main" id="{28857524-5956-1ED6-F2BF-E06C943B78BF}"/>
                </a:ext>
              </a:extLst>
            </p:cNvPr>
            <p:cNvSpPr/>
            <p:nvPr/>
          </p:nvSpPr>
          <p:spPr>
            <a:xfrm>
              <a:off x="7946512" y="3305614"/>
              <a:ext cx="2831992" cy="2122403"/>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Oval 4">
              <a:extLst>
                <a:ext uri="{FF2B5EF4-FFF2-40B4-BE49-F238E27FC236}">
                  <a16:creationId xmlns:a16="http://schemas.microsoft.com/office/drawing/2014/main" id="{5B6D7F7F-B7ED-1D9E-9911-97A85A1EE5D3}"/>
                </a:ext>
              </a:extLst>
            </p:cNvPr>
            <p:cNvSpPr txBox="1"/>
            <p:nvPr/>
          </p:nvSpPr>
          <p:spPr>
            <a:xfrm>
              <a:off x="8184979" y="3726095"/>
              <a:ext cx="2355056" cy="12287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chemeClr val="accent4">
                      <a:lumMod val="75000"/>
                    </a:schemeClr>
                  </a:solidFill>
                </a:rPr>
                <a:t>IDENTIFY</a:t>
              </a:r>
              <a:r>
                <a:rPr lang="en-US" sz="22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kern="1200" baseline="0" dirty="0"/>
                <a:t>and implementation plan</a:t>
              </a:r>
              <a:endParaRPr lang="en-US" kern="1200" dirty="0"/>
            </a:p>
          </p:txBody>
        </p:sp>
      </p:grpSp>
      <p:pic>
        <p:nvPicPr>
          <p:cNvPr id="8" name="Picture 7">
            <a:extLst>
              <a:ext uri="{FF2B5EF4-FFF2-40B4-BE49-F238E27FC236}">
                <a16:creationId xmlns:a16="http://schemas.microsoft.com/office/drawing/2014/main" id="{87E3DB87-CCC7-0CAD-4533-A25CF673C410}"/>
              </a:ext>
            </a:extLst>
          </p:cNvPr>
          <p:cNvPicPr>
            <a:picLocks noChangeAspect="1"/>
          </p:cNvPicPr>
          <p:nvPr/>
        </p:nvPicPr>
        <p:blipFill rotWithShape="1">
          <a:blip r:embed="rId3"/>
          <a:srcRect l="6733" t="15855" r="11160"/>
          <a:stretch/>
        </p:blipFill>
        <p:spPr>
          <a:xfrm>
            <a:off x="11082436" y="5750811"/>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4013976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475109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1546884780"/>
              </p:ext>
            </p:extLst>
          </p:nvPr>
        </p:nvGraphicFramePr>
        <p:xfrm>
          <a:off x="-2461385" y="534564"/>
          <a:ext cx="13124623" cy="6182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FAE06AB-C07B-1BF1-515C-838BC20E57D6}"/>
              </a:ext>
            </a:extLst>
          </p:cNvPr>
          <p:cNvSpPr>
            <a:spLocks noGrp="1"/>
          </p:cNvSpPr>
          <p:nvPr>
            <p:ph type="title"/>
          </p:nvPr>
        </p:nvSpPr>
        <p:spPr>
          <a:xfrm>
            <a:off x="135467" y="111764"/>
            <a:ext cx="7441531" cy="845600"/>
          </a:xfrm>
        </p:spPr>
        <p:txBody>
          <a:bodyPr/>
          <a:lstStyle/>
          <a:p>
            <a:pPr algn="l"/>
            <a:r>
              <a:rPr lang="en-US" dirty="0"/>
              <a:t>Implementation and Adaptation</a:t>
            </a:r>
          </a:p>
        </p:txBody>
      </p:sp>
      <p:sp>
        <p:nvSpPr>
          <p:cNvPr id="13" name="TextBox 12">
            <a:extLst>
              <a:ext uri="{FF2B5EF4-FFF2-40B4-BE49-F238E27FC236}">
                <a16:creationId xmlns:a16="http://schemas.microsoft.com/office/drawing/2014/main" id="{10199ACF-05C2-A042-53B5-77101586BD55}"/>
              </a:ext>
            </a:extLst>
          </p:cNvPr>
          <p:cNvSpPr txBox="1"/>
          <p:nvPr/>
        </p:nvSpPr>
        <p:spPr>
          <a:xfrm>
            <a:off x="4386676" y="1755434"/>
            <a:ext cx="7441530"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Iterative process</a:t>
            </a:r>
          </a:p>
          <a:p>
            <a:pPr marL="457200" indent="-457200">
              <a:buFont typeface="Arial" panose="020B0604020202020204" pitchFamily="34" charset="0"/>
              <a:buChar char="•"/>
            </a:pPr>
            <a:r>
              <a:rPr lang="en-US" sz="2800" dirty="0"/>
              <a:t>Continuously review implementation</a:t>
            </a:r>
          </a:p>
          <a:p>
            <a:pPr marL="457200" indent="-457200">
              <a:buFont typeface="Arial" panose="020B0604020202020204" pitchFamily="34" charset="0"/>
              <a:buChar char="•"/>
            </a:pPr>
            <a:r>
              <a:rPr lang="en-US" sz="2800" dirty="0"/>
              <a:t>Modify or adapt in response to feedback from students, faculty, staff, and families</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4022562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FAE06AB-C07B-1BF1-515C-838BC20E57D6}"/>
              </a:ext>
            </a:extLst>
          </p:cNvPr>
          <p:cNvSpPr>
            <a:spLocks noGrp="1"/>
          </p:cNvSpPr>
          <p:nvPr>
            <p:ph type="title"/>
          </p:nvPr>
        </p:nvSpPr>
        <p:spPr>
          <a:xfrm>
            <a:off x="135467" y="111764"/>
            <a:ext cx="7441531" cy="845600"/>
          </a:xfrm>
        </p:spPr>
        <p:txBody>
          <a:bodyPr/>
          <a:lstStyle/>
          <a:p>
            <a:pPr algn="l"/>
            <a:r>
              <a:rPr lang="en-US" dirty="0"/>
              <a:t>Implementation and Adaptation</a:t>
            </a:r>
          </a:p>
        </p:txBody>
      </p:sp>
      <p:sp>
        <p:nvSpPr>
          <p:cNvPr id="13" name="TextBox 12">
            <a:extLst>
              <a:ext uri="{FF2B5EF4-FFF2-40B4-BE49-F238E27FC236}">
                <a16:creationId xmlns:a16="http://schemas.microsoft.com/office/drawing/2014/main" id="{10199ACF-05C2-A042-53B5-77101586BD55}"/>
              </a:ext>
            </a:extLst>
          </p:cNvPr>
          <p:cNvSpPr txBox="1"/>
          <p:nvPr/>
        </p:nvSpPr>
        <p:spPr>
          <a:xfrm>
            <a:off x="4543838" y="1255306"/>
            <a:ext cx="7441530"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Define the solution features </a:t>
            </a:r>
          </a:p>
          <a:p>
            <a:pPr marL="457200" indent="-457200">
              <a:buFont typeface="Arial" panose="020B0604020202020204" pitchFamily="34" charset="0"/>
              <a:buChar char="•"/>
            </a:pPr>
            <a:r>
              <a:rPr lang="en-US" sz="2800" dirty="0"/>
              <a:t>Develop and use a system for gathering, reporting, and sharing data on the extent to which what should be happening is happening</a:t>
            </a:r>
          </a:p>
          <a:p>
            <a:pPr marL="457200" indent="-457200">
              <a:buFont typeface="Arial" panose="020B0604020202020204" pitchFamily="34" charset="0"/>
              <a:buChar char="•"/>
            </a:pPr>
            <a:endParaRPr lang="en-US" sz="2800" dirty="0"/>
          </a:p>
        </p:txBody>
      </p:sp>
      <p:grpSp>
        <p:nvGrpSpPr>
          <p:cNvPr id="2" name="Group 1">
            <a:extLst>
              <a:ext uri="{FF2B5EF4-FFF2-40B4-BE49-F238E27FC236}">
                <a16:creationId xmlns:a16="http://schemas.microsoft.com/office/drawing/2014/main" id="{843E3CCB-371F-38FA-DDEE-0256498C569C}"/>
              </a:ext>
            </a:extLst>
          </p:cNvPr>
          <p:cNvGrpSpPr/>
          <p:nvPr/>
        </p:nvGrpSpPr>
        <p:grpSpPr>
          <a:xfrm>
            <a:off x="2498900" y="4823527"/>
            <a:ext cx="2714664" cy="2034473"/>
            <a:chOff x="5204979" y="4390918"/>
            <a:chExt cx="2714664" cy="2034473"/>
          </a:xfrm>
        </p:grpSpPr>
        <p:sp>
          <p:nvSpPr>
            <p:cNvPr id="5" name="Oval 4">
              <a:extLst>
                <a:ext uri="{FF2B5EF4-FFF2-40B4-BE49-F238E27FC236}">
                  <a16:creationId xmlns:a16="http://schemas.microsoft.com/office/drawing/2014/main" id="{F8DCB7F8-0981-7AEB-7364-50BD5C7FFC95}"/>
                </a:ext>
              </a:extLst>
            </p:cNvPr>
            <p:cNvSpPr/>
            <p:nvPr/>
          </p:nvSpPr>
          <p:spPr>
            <a:xfrm>
              <a:off x="5204979" y="4390918"/>
              <a:ext cx="2714664" cy="2034473"/>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Oval 4">
              <a:extLst>
                <a:ext uri="{FF2B5EF4-FFF2-40B4-BE49-F238E27FC236}">
                  <a16:creationId xmlns:a16="http://schemas.microsoft.com/office/drawing/2014/main" id="{814B108F-5BCF-C10E-9CD0-8FEC8959499A}"/>
                </a:ext>
              </a:extLst>
            </p:cNvPr>
            <p:cNvSpPr txBox="1"/>
            <p:nvPr/>
          </p:nvSpPr>
          <p:spPr>
            <a:xfrm>
              <a:off x="5602532" y="4688860"/>
              <a:ext cx="1919558" cy="1438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p:txBody>
        </p:sp>
      </p:grpSp>
      <p:graphicFrame>
        <p:nvGraphicFramePr>
          <p:cNvPr id="8" name="Table 3">
            <a:extLst>
              <a:ext uri="{FF2B5EF4-FFF2-40B4-BE49-F238E27FC236}">
                <a16:creationId xmlns:a16="http://schemas.microsoft.com/office/drawing/2014/main" id="{42FC5B5B-AB00-B6B8-F965-6C6FB918FF7E}"/>
              </a:ext>
            </a:extLst>
          </p:cNvPr>
          <p:cNvGraphicFramePr>
            <a:graphicFrameLocks noGrp="1"/>
          </p:cNvGraphicFramePr>
          <p:nvPr>
            <p:extLst>
              <p:ext uri="{D42A27DB-BD31-4B8C-83A1-F6EECF244321}">
                <p14:modId xmlns:p14="http://schemas.microsoft.com/office/powerpoint/2010/main" val="2535887162"/>
              </p:ext>
            </p:extLst>
          </p:nvPr>
        </p:nvGraphicFramePr>
        <p:xfrm>
          <a:off x="297865" y="1243888"/>
          <a:ext cx="11687503" cy="4693920"/>
        </p:xfrm>
        <a:graphic>
          <a:graphicData uri="http://schemas.openxmlformats.org/drawingml/2006/table">
            <a:tbl>
              <a:tblPr firstRow="1" bandRow="1">
                <a:tableStyleId>{5A111915-BE36-4E01-A7E5-04B1672EAD32}</a:tableStyleId>
              </a:tblPr>
              <a:tblGrid>
                <a:gridCol w="3188558">
                  <a:extLst>
                    <a:ext uri="{9D8B030D-6E8A-4147-A177-3AD203B41FA5}">
                      <a16:colId xmlns:a16="http://schemas.microsoft.com/office/drawing/2014/main" val="311549722"/>
                    </a:ext>
                  </a:extLst>
                </a:gridCol>
                <a:gridCol w="4143375">
                  <a:extLst>
                    <a:ext uri="{9D8B030D-6E8A-4147-A177-3AD203B41FA5}">
                      <a16:colId xmlns:a16="http://schemas.microsoft.com/office/drawing/2014/main" val="324149828"/>
                    </a:ext>
                  </a:extLst>
                </a:gridCol>
                <a:gridCol w="4355570">
                  <a:extLst>
                    <a:ext uri="{9D8B030D-6E8A-4147-A177-3AD203B41FA5}">
                      <a16:colId xmlns:a16="http://schemas.microsoft.com/office/drawing/2014/main" val="3578805073"/>
                    </a:ext>
                  </a:extLst>
                </a:gridCol>
              </a:tblGrid>
              <a:tr h="370840">
                <a:tc>
                  <a:txBody>
                    <a:bodyPr/>
                    <a:lstStyle/>
                    <a:p>
                      <a:r>
                        <a:rPr lang="en-US" sz="2000" dirty="0">
                          <a:solidFill>
                            <a:schemeClr val="accent6">
                              <a:lumMod val="50000"/>
                            </a:schemeClr>
                          </a:solidFill>
                        </a:rPr>
                        <a:t>Feature to Monitor Fidelity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000" dirty="0">
                          <a:solidFill>
                            <a:schemeClr val="accent6">
                              <a:lumMod val="50000"/>
                            </a:schemeClr>
                          </a:solidFill>
                        </a:rPr>
                        <a:t>Data to be Gathered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000" dirty="0">
                          <a:solidFill>
                            <a:schemeClr val="accent6">
                              <a:lumMod val="50000"/>
                            </a:schemeClr>
                          </a:solidFill>
                        </a:rPr>
                        <a:t>Reporting and Sharing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59574098"/>
                  </a:ext>
                </a:extLst>
              </a:tr>
              <a:tr h="370840">
                <a:tc>
                  <a:txBody>
                    <a:bodyPr/>
                    <a:lstStyle/>
                    <a:p>
                      <a:r>
                        <a:rPr lang="en-US" sz="2200" dirty="0"/>
                        <a:t>Teach booster lessons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9</a:t>
                      </a:r>
                      <a:r>
                        <a:rPr lang="en-US" sz="2200" baseline="30000" dirty="0"/>
                        <a:t>th</a:t>
                      </a:r>
                      <a:r>
                        <a:rPr lang="en-US" sz="2200" dirty="0"/>
                        <a:t> grade Leadership team rep will ask each 9</a:t>
                      </a:r>
                      <a:r>
                        <a:rPr lang="en-US" sz="2200" baseline="30000" dirty="0"/>
                        <a:t>th</a:t>
                      </a:r>
                      <a:r>
                        <a:rPr lang="en-US" sz="2200" dirty="0"/>
                        <a:t> grade teacher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Team meeting on November 18</a:t>
                      </a:r>
                    </a:p>
                    <a:p>
                      <a:r>
                        <a:rPr lang="en-US" sz="2200" dirty="0"/>
                        <a:t>Email to 9</a:t>
                      </a:r>
                      <a:r>
                        <a:rPr lang="en-US" sz="2200" baseline="30000" dirty="0"/>
                        <a:t>th</a:t>
                      </a:r>
                      <a:r>
                        <a:rPr lang="en-US" sz="2200" dirty="0"/>
                        <a:t> grade staff on Monday of second week of November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1817067"/>
                  </a:ext>
                </a:extLst>
              </a:tr>
              <a:tr h="370840">
                <a:tc>
                  <a:txBody>
                    <a:bodyPr/>
                    <a:lstStyle/>
                    <a:p>
                      <a:r>
                        <a:rPr lang="en-US" sz="2200" dirty="0"/>
                        <a:t>Actively supervise and provide specific feedback in hallways after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Coach will observe at least 2x/week and identify: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200" dirty="0"/>
                        <a:t>number of staff present</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200" dirty="0"/>
                        <a:t>% of staff providing specific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Team meeting on November 18</a:t>
                      </a:r>
                    </a:p>
                    <a:p>
                      <a:r>
                        <a:rPr lang="en-US" sz="2200" dirty="0"/>
                        <a:t>9</a:t>
                      </a:r>
                      <a:r>
                        <a:rPr lang="en-US" sz="2200" baseline="30000" dirty="0"/>
                        <a:t>th</a:t>
                      </a:r>
                      <a:r>
                        <a:rPr lang="en-US" sz="2200" dirty="0"/>
                        <a:t> grade level meeting on November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778492"/>
                  </a:ext>
                </a:extLst>
              </a:tr>
              <a:tr h="370840">
                <a:tc>
                  <a:txBody>
                    <a:bodyPr/>
                    <a:lstStyle/>
                    <a:p>
                      <a:r>
                        <a:rPr lang="en-US" sz="2200" dirty="0"/>
                        <a:t>Provide precorrections about appropriate language before students leave the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Coach will observe at least 2x/week and record whether or not a precorrection was given prior to dismissal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dirty="0"/>
                        <a:t>Team meeting on November 18</a:t>
                      </a:r>
                    </a:p>
                    <a:p>
                      <a:r>
                        <a:rPr lang="en-US" sz="2200" dirty="0"/>
                        <a:t>Email summary to monitors in mid-November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8826952"/>
                  </a:ext>
                </a:extLst>
              </a:tr>
            </a:tbl>
          </a:graphicData>
        </a:graphic>
      </p:graphicFrame>
      <p:pic>
        <p:nvPicPr>
          <p:cNvPr id="9" name="Picture 8">
            <a:extLst>
              <a:ext uri="{FF2B5EF4-FFF2-40B4-BE49-F238E27FC236}">
                <a16:creationId xmlns:a16="http://schemas.microsoft.com/office/drawing/2014/main" id="{E37CFF41-BA6D-F68A-B288-D0CA25EB5808}"/>
              </a:ext>
            </a:extLst>
          </p:cNvPr>
          <p:cNvPicPr>
            <a:picLocks noChangeAspect="1"/>
          </p:cNvPicPr>
          <p:nvPr/>
        </p:nvPicPr>
        <p:blipFill rotWithShape="1">
          <a:blip r:embed="rId3"/>
          <a:srcRect l="6733" t="15855" r="11160"/>
          <a:stretch/>
        </p:blipFill>
        <p:spPr>
          <a:xfrm>
            <a:off x="11037591" y="5704239"/>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8198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95833E-6 -3.7037E-7 L -0.19792 -0.48472 " pathEditMode="relative" rAng="0" ptsTypes="AA">
                                      <p:cBhvr>
                                        <p:cTn id="6" dur="2000" fill="hold"/>
                                        <p:tgtEl>
                                          <p:spTgt spid="2"/>
                                        </p:tgtEl>
                                        <p:attrNameLst>
                                          <p:attrName>ppt_x</p:attrName>
                                          <p:attrName>ppt_y</p:attrName>
                                        </p:attrNameLst>
                                      </p:cBhvr>
                                      <p:rCtr x="-9896" y="-2423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00F640-2E97-B947-23F1-19280F2FE548}"/>
              </a:ext>
            </a:extLst>
          </p:cNvPr>
          <p:cNvGrpSpPr/>
          <p:nvPr/>
        </p:nvGrpSpPr>
        <p:grpSpPr>
          <a:xfrm>
            <a:off x="133490" y="2202285"/>
            <a:ext cx="2714664" cy="2034473"/>
            <a:chOff x="2515427" y="3130596"/>
            <a:chExt cx="2714664" cy="2034473"/>
          </a:xfrm>
        </p:grpSpPr>
        <p:sp>
          <p:nvSpPr>
            <p:cNvPr id="4" name="Oval 3">
              <a:extLst>
                <a:ext uri="{FF2B5EF4-FFF2-40B4-BE49-F238E27FC236}">
                  <a16:creationId xmlns:a16="http://schemas.microsoft.com/office/drawing/2014/main" id="{FFD4C563-48B8-B5C0-63C2-BD2304C5081C}"/>
                </a:ext>
              </a:extLst>
            </p:cNvPr>
            <p:cNvSpPr/>
            <p:nvPr/>
          </p:nvSpPr>
          <p:spPr>
            <a:xfrm>
              <a:off x="2515427" y="3130596"/>
              <a:ext cx="2714664" cy="2034473"/>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B86C6D91-0302-48FB-CE2B-06CA6F395BAD}"/>
                </a:ext>
              </a:extLst>
            </p:cNvPr>
            <p:cNvSpPr txBox="1"/>
            <p:nvPr/>
          </p:nvSpPr>
          <p:spPr>
            <a:xfrm>
              <a:off x="2912980" y="3428538"/>
              <a:ext cx="1919558" cy="1438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p:txBody>
        </p:sp>
      </p:grpSp>
      <p:sp>
        <p:nvSpPr>
          <p:cNvPr id="6" name="Title 1">
            <a:extLst>
              <a:ext uri="{FF2B5EF4-FFF2-40B4-BE49-F238E27FC236}">
                <a16:creationId xmlns:a16="http://schemas.microsoft.com/office/drawing/2014/main" id="{2E5C6DA8-28F5-0ABC-5A0C-AC0D30847EAF}"/>
              </a:ext>
            </a:extLst>
          </p:cNvPr>
          <p:cNvSpPr>
            <a:spLocks noGrp="1"/>
          </p:cNvSpPr>
          <p:nvPr>
            <p:ph type="title"/>
          </p:nvPr>
        </p:nvSpPr>
        <p:spPr>
          <a:xfrm>
            <a:off x="135467" y="111764"/>
            <a:ext cx="7441531" cy="845600"/>
          </a:xfrm>
        </p:spPr>
        <p:txBody>
          <a:bodyPr/>
          <a:lstStyle/>
          <a:p>
            <a:pPr algn="l"/>
            <a:r>
              <a:rPr lang="en-US" dirty="0"/>
              <a:t>Implementation and Adaptation</a:t>
            </a:r>
          </a:p>
        </p:txBody>
      </p:sp>
      <p:sp>
        <p:nvSpPr>
          <p:cNvPr id="8" name="TextBox 7">
            <a:extLst>
              <a:ext uri="{FF2B5EF4-FFF2-40B4-BE49-F238E27FC236}">
                <a16:creationId xmlns:a16="http://schemas.microsoft.com/office/drawing/2014/main" id="{113AE2F8-9A69-A690-3282-DCC2864D5497}"/>
              </a:ext>
            </a:extLst>
          </p:cNvPr>
          <p:cNvSpPr txBox="1"/>
          <p:nvPr/>
        </p:nvSpPr>
        <p:spPr>
          <a:xfrm>
            <a:off x="5236368" y="2090172"/>
            <a:ext cx="5850731"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Review collected data </a:t>
            </a:r>
          </a:p>
          <a:p>
            <a:pPr marL="457200" indent="-457200">
              <a:buFont typeface="Arial" panose="020B0604020202020204" pitchFamily="34" charset="0"/>
              <a:buChar char="•"/>
            </a:pPr>
            <a:r>
              <a:rPr lang="en-US" sz="2800" dirty="0"/>
              <a:t>Determine:</a:t>
            </a:r>
          </a:p>
          <a:p>
            <a:pPr marL="914400" lvl="1" indent="-457200">
              <a:buFont typeface="Arial" panose="020B0604020202020204" pitchFamily="34" charset="0"/>
              <a:buChar char="•"/>
            </a:pPr>
            <a:r>
              <a:rPr lang="en-US" sz="2800" dirty="0"/>
              <a:t>Has the problem has changed? </a:t>
            </a:r>
          </a:p>
          <a:p>
            <a:pPr marL="914400" lvl="1" indent="-457200">
              <a:buFont typeface="Arial" panose="020B0604020202020204" pitchFamily="34" charset="0"/>
              <a:buChar char="•"/>
            </a:pPr>
            <a:r>
              <a:rPr lang="en-US" sz="2800" dirty="0"/>
              <a:t>Has the goal has been achieved?</a:t>
            </a:r>
          </a:p>
          <a:p>
            <a:pPr marL="914400" lvl="1" indent="-457200">
              <a:buFont typeface="Arial" panose="020B0604020202020204" pitchFamily="34" charset="0"/>
              <a:buChar char="•"/>
            </a:pPr>
            <a:endParaRPr lang="en-US" sz="2800" dirty="0"/>
          </a:p>
        </p:txBody>
      </p:sp>
      <p:sp>
        <p:nvSpPr>
          <p:cNvPr id="9" name="TextBox 8">
            <a:extLst>
              <a:ext uri="{FF2B5EF4-FFF2-40B4-BE49-F238E27FC236}">
                <a16:creationId xmlns:a16="http://schemas.microsoft.com/office/drawing/2014/main" id="{BDACD213-70E1-BE66-804A-C9636CEEB429}"/>
              </a:ext>
            </a:extLst>
          </p:cNvPr>
          <p:cNvSpPr txBox="1"/>
          <p:nvPr/>
        </p:nvSpPr>
        <p:spPr>
          <a:xfrm>
            <a:off x="3093949" y="1127601"/>
            <a:ext cx="8963025" cy="50783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1200"/>
              </a:spcAft>
            </a:pPr>
            <a:r>
              <a:rPr lang="en-US" sz="2400" dirty="0"/>
              <a:t>At the November 18</a:t>
            </a:r>
            <a:r>
              <a:rPr lang="en-US" sz="2400" baseline="30000" dirty="0"/>
              <a:t>th</a:t>
            </a:r>
            <a:r>
              <a:rPr lang="en-US" sz="2400" dirty="0"/>
              <a:t> team meeting:</a:t>
            </a:r>
          </a:p>
          <a:p>
            <a:pPr marL="457200" indent="-457200">
              <a:spcAft>
                <a:spcPts val="1200"/>
              </a:spcAft>
              <a:buFont typeface="Arial" panose="020B0604020202020204" pitchFamily="34" charset="0"/>
              <a:buChar char="•"/>
            </a:pPr>
            <a:r>
              <a:rPr lang="en-US" sz="2400" dirty="0"/>
              <a:t>9</a:t>
            </a:r>
            <a:r>
              <a:rPr lang="en-US" sz="2400" baseline="30000" dirty="0"/>
              <a:t>th</a:t>
            </a:r>
            <a:r>
              <a:rPr lang="en-US" sz="2400" dirty="0"/>
              <a:t> grade rep reported 100% of advisory teachers taught the booster lessons during the 1</a:t>
            </a:r>
            <a:r>
              <a:rPr lang="en-US" sz="2400" baseline="30000" dirty="0"/>
              <a:t>st</a:t>
            </a:r>
            <a:r>
              <a:rPr lang="en-US" sz="2400" dirty="0"/>
              <a:t> week of November </a:t>
            </a:r>
          </a:p>
          <a:p>
            <a:pPr marL="457200" indent="-457200">
              <a:spcAft>
                <a:spcPts val="1200"/>
              </a:spcAft>
              <a:buFont typeface="Arial" panose="020B0604020202020204" pitchFamily="34" charset="0"/>
              <a:buChar char="•"/>
            </a:pPr>
            <a:r>
              <a:rPr lang="en-US" sz="2400" dirty="0"/>
              <a:t>The PBIS coach reported: </a:t>
            </a:r>
          </a:p>
          <a:p>
            <a:pPr marL="914400" lvl="1" indent="-457200">
              <a:spcAft>
                <a:spcPts val="1200"/>
              </a:spcAft>
              <a:buFont typeface="Courier New" panose="02070309020205020404" pitchFamily="49" charset="0"/>
              <a:buChar char="o"/>
            </a:pPr>
            <a:r>
              <a:rPr lang="en-US" sz="2400" dirty="0"/>
              <a:t>During 4 out of 5 hallway observation times, 88% of 9</a:t>
            </a:r>
            <a:r>
              <a:rPr lang="en-US" sz="2400" baseline="30000" dirty="0"/>
              <a:t>th</a:t>
            </a:r>
            <a:r>
              <a:rPr lang="en-US" sz="2400" dirty="0"/>
              <a:t> grade staff actively supervised and provided specific feedback</a:t>
            </a:r>
          </a:p>
          <a:p>
            <a:pPr marL="1371600" lvl="2" indent="-457200">
              <a:spcAft>
                <a:spcPts val="1200"/>
              </a:spcAft>
              <a:buFont typeface="Wingdings" pitchFamily="2" charset="2"/>
              <a:buChar char="ü"/>
            </a:pPr>
            <a:r>
              <a:rPr lang="en-US" sz="2400" dirty="0"/>
              <a:t>1 staff member was not engaging. The PBIS coach provided individual support.</a:t>
            </a:r>
          </a:p>
          <a:p>
            <a:pPr marL="800100" lvl="1" indent="-342900">
              <a:spcAft>
                <a:spcPts val="1200"/>
              </a:spcAft>
              <a:buFont typeface="Courier New" panose="02070309020205020404" pitchFamily="49" charset="0"/>
              <a:buChar char="o"/>
            </a:pPr>
            <a:r>
              <a:rPr lang="en-US" sz="2400" dirty="0"/>
              <a:t>Cafeteria monitors provided precorrections 50% of the time</a:t>
            </a:r>
          </a:p>
          <a:p>
            <a:pPr marL="1371600" lvl="2" indent="-457200">
              <a:spcAft>
                <a:spcPts val="1200"/>
              </a:spcAft>
              <a:buFont typeface="Wingdings" pitchFamily="2" charset="2"/>
              <a:buChar char="ü"/>
            </a:pPr>
            <a:r>
              <a:rPr lang="en-US" sz="2400" dirty="0"/>
              <a:t>After a visual cue was provided precorrections increased to 95% of the time</a:t>
            </a:r>
          </a:p>
        </p:txBody>
      </p:sp>
      <p:sp>
        <p:nvSpPr>
          <p:cNvPr id="11" name="TextBox 10">
            <a:extLst>
              <a:ext uri="{FF2B5EF4-FFF2-40B4-BE49-F238E27FC236}">
                <a16:creationId xmlns:a16="http://schemas.microsoft.com/office/drawing/2014/main" id="{105C01EB-95D6-A300-AA46-FEDFFE895D3F}"/>
              </a:ext>
            </a:extLst>
          </p:cNvPr>
          <p:cNvSpPr txBox="1"/>
          <p:nvPr/>
        </p:nvSpPr>
        <p:spPr>
          <a:xfrm>
            <a:off x="3093950" y="1835488"/>
            <a:ext cx="8963025" cy="36625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en-US" sz="2800" dirty="0"/>
          </a:p>
          <a:p>
            <a:pPr algn="ctr"/>
            <a:r>
              <a:rPr lang="en-US" sz="2800" dirty="0"/>
              <a:t>The team reviewed behavior referrals in December. </a:t>
            </a:r>
          </a:p>
          <a:p>
            <a:pPr algn="ctr"/>
            <a:r>
              <a:rPr lang="en-US" sz="2800" dirty="0"/>
              <a:t>Behavior referrals for 9</a:t>
            </a:r>
            <a:r>
              <a:rPr lang="en-US" sz="2800" baseline="30000" dirty="0"/>
              <a:t>th</a:t>
            </a:r>
            <a:r>
              <a:rPr lang="en-US" sz="2800" dirty="0"/>
              <a:t> graders related to inappropriate language occurring in the hallway after lunch decrease by </a:t>
            </a:r>
            <a:r>
              <a:rPr lang="en-US" sz="3600" b="1" dirty="0">
                <a:solidFill>
                  <a:schemeClr val="accent5"/>
                </a:solidFill>
              </a:rPr>
              <a:t>40%</a:t>
            </a:r>
            <a:r>
              <a:rPr lang="en-US" sz="2800" dirty="0"/>
              <a:t> compared to September!</a:t>
            </a:r>
          </a:p>
          <a:p>
            <a:pPr algn="ctr"/>
            <a:endParaRPr lang="en-US" sz="2800" dirty="0"/>
          </a:p>
          <a:p>
            <a:pPr algn="ctr"/>
            <a:r>
              <a:rPr lang="en-US" sz="2800" dirty="0"/>
              <a:t>Goal was met! </a:t>
            </a:r>
          </a:p>
          <a:p>
            <a:endParaRPr lang="en-US" sz="2800" dirty="0"/>
          </a:p>
        </p:txBody>
      </p:sp>
      <p:pic>
        <p:nvPicPr>
          <p:cNvPr id="12" name="Picture 11">
            <a:extLst>
              <a:ext uri="{FF2B5EF4-FFF2-40B4-BE49-F238E27FC236}">
                <a16:creationId xmlns:a16="http://schemas.microsoft.com/office/drawing/2014/main" id="{5547D10C-99C7-15E1-EB60-AA77CA194D70}"/>
              </a:ext>
            </a:extLst>
          </p:cNvPr>
          <p:cNvPicPr>
            <a:picLocks noChangeAspect="1"/>
          </p:cNvPicPr>
          <p:nvPr/>
        </p:nvPicPr>
        <p:blipFill rotWithShape="1">
          <a:blip r:embed="rId3"/>
          <a:srcRect l="6733" t="15855" r="11160"/>
          <a:stretch/>
        </p:blipFill>
        <p:spPr>
          <a:xfrm>
            <a:off x="11037591" y="5704239"/>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9409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C6DA8-28F5-0ABC-5A0C-AC0D30847EAF}"/>
              </a:ext>
            </a:extLst>
          </p:cNvPr>
          <p:cNvSpPr>
            <a:spLocks noGrp="1"/>
          </p:cNvSpPr>
          <p:nvPr>
            <p:ph type="title"/>
          </p:nvPr>
        </p:nvSpPr>
        <p:spPr>
          <a:xfrm>
            <a:off x="135467" y="111764"/>
            <a:ext cx="7441531" cy="845600"/>
          </a:xfrm>
        </p:spPr>
        <p:txBody>
          <a:bodyPr/>
          <a:lstStyle/>
          <a:p>
            <a:pPr algn="l"/>
            <a:r>
              <a:rPr lang="en-US" dirty="0"/>
              <a:t>Implementation and Adaptation</a:t>
            </a:r>
          </a:p>
        </p:txBody>
      </p:sp>
      <p:sp>
        <p:nvSpPr>
          <p:cNvPr id="8" name="TextBox 7">
            <a:extLst>
              <a:ext uri="{FF2B5EF4-FFF2-40B4-BE49-F238E27FC236}">
                <a16:creationId xmlns:a16="http://schemas.microsoft.com/office/drawing/2014/main" id="{113AE2F8-9A69-A690-3282-DCC2864D5497}"/>
              </a:ext>
            </a:extLst>
          </p:cNvPr>
          <p:cNvSpPr txBox="1"/>
          <p:nvPr/>
        </p:nvSpPr>
        <p:spPr>
          <a:xfrm>
            <a:off x="4100373" y="1223393"/>
            <a:ext cx="7958137"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a:t>Team decides if the problem</a:t>
            </a:r>
          </a:p>
          <a:p>
            <a:pPr marL="457200" indent="-457200">
              <a:buFont typeface="Arial" panose="020B0604020202020204" pitchFamily="34" charset="0"/>
              <a:buChar char="•"/>
            </a:pPr>
            <a:r>
              <a:rPr lang="en-US" sz="2800" dirty="0"/>
              <a:t>improvement matches the goal</a:t>
            </a:r>
          </a:p>
          <a:p>
            <a:pPr marL="457200" indent="-457200">
              <a:buFont typeface="Arial" panose="020B0604020202020204" pitchFamily="34" charset="0"/>
              <a:buChar char="•"/>
            </a:pPr>
            <a:r>
              <a:rPr lang="en-US" sz="2800" dirty="0"/>
              <a:t>improvement happened, but goal was not met</a:t>
            </a:r>
          </a:p>
          <a:p>
            <a:pPr marL="457200" indent="-457200">
              <a:buFont typeface="Arial" panose="020B0604020202020204" pitchFamily="34" charset="0"/>
              <a:buChar char="•"/>
            </a:pPr>
            <a:r>
              <a:rPr lang="en-US" sz="2800" dirty="0"/>
              <a:t>did not improve</a:t>
            </a:r>
          </a:p>
          <a:p>
            <a:pPr marL="457200" indent="-457200">
              <a:buFont typeface="Arial" panose="020B0604020202020204" pitchFamily="34" charset="0"/>
              <a:buChar char="•"/>
            </a:pPr>
            <a:endParaRPr lang="en-US" sz="2800" dirty="0"/>
          </a:p>
          <a:p>
            <a:r>
              <a:rPr lang="en-US" sz="2800" dirty="0"/>
              <a:t>Then, decides to continue, adapt, or end the plan.</a:t>
            </a:r>
          </a:p>
          <a:p>
            <a:endParaRPr lang="en-US" sz="2800" dirty="0"/>
          </a:p>
        </p:txBody>
      </p:sp>
      <p:sp>
        <p:nvSpPr>
          <p:cNvPr id="11" name="TextBox 10">
            <a:extLst>
              <a:ext uri="{FF2B5EF4-FFF2-40B4-BE49-F238E27FC236}">
                <a16:creationId xmlns:a16="http://schemas.microsoft.com/office/drawing/2014/main" id="{105C01EB-95D6-A300-AA46-FEDFFE895D3F}"/>
              </a:ext>
            </a:extLst>
          </p:cNvPr>
          <p:cNvSpPr txBox="1"/>
          <p:nvPr/>
        </p:nvSpPr>
        <p:spPr>
          <a:xfrm>
            <a:off x="133490" y="4068580"/>
            <a:ext cx="11925020"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en-US" sz="2800" dirty="0"/>
          </a:p>
          <a:p>
            <a:pPr algn="ctr"/>
            <a:r>
              <a:rPr lang="en-US" sz="2800" dirty="0"/>
              <a:t>The goal of reducing behavior referrals for 9</a:t>
            </a:r>
            <a:r>
              <a:rPr lang="en-US" sz="2800" baseline="30000" dirty="0"/>
              <a:t>th</a:t>
            </a:r>
            <a:r>
              <a:rPr lang="en-US" sz="2800" dirty="0"/>
              <a:t> graders related to inappropriate language occurring in the hallway after lunch decrease by 20% compared to September was exceeded.</a:t>
            </a:r>
          </a:p>
          <a:p>
            <a:pPr algn="ctr"/>
            <a:endParaRPr lang="en-US" sz="2800" dirty="0"/>
          </a:p>
          <a:p>
            <a:pPr algn="ctr"/>
            <a:r>
              <a:rPr lang="en-US" sz="2800" dirty="0"/>
              <a:t>The team decided to continue the plan.</a:t>
            </a:r>
          </a:p>
        </p:txBody>
      </p:sp>
      <p:grpSp>
        <p:nvGrpSpPr>
          <p:cNvPr id="2" name="Group 1">
            <a:extLst>
              <a:ext uri="{FF2B5EF4-FFF2-40B4-BE49-F238E27FC236}">
                <a16:creationId xmlns:a16="http://schemas.microsoft.com/office/drawing/2014/main" id="{CE3BFC47-B5E3-1C08-CC54-EBC796D121A0}"/>
              </a:ext>
            </a:extLst>
          </p:cNvPr>
          <p:cNvGrpSpPr/>
          <p:nvPr/>
        </p:nvGrpSpPr>
        <p:grpSpPr>
          <a:xfrm>
            <a:off x="504965" y="1323404"/>
            <a:ext cx="2714664" cy="2034473"/>
            <a:chOff x="2517227" y="662107"/>
            <a:chExt cx="2714664" cy="2034473"/>
          </a:xfrm>
        </p:grpSpPr>
        <p:sp>
          <p:nvSpPr>
            <p:cNvPr id="7" name="Oval 6">
              <a:extLst>
                <a:ext uri="{FF2B5EF4-FFF2-40B4-BE49-F238E27FC236}">
                  <a16:creationId xmlns:a16="http://schemas.microsoft.com/office/drawing/2014/main" id="{E7B546C5-E852-B1CE-B106-84C7F80A5351}"/>
                </a:ext>
              </a:extLst>
            </p:cNvPr>
            <p:cNvSpPr/>
            <p:nvPr/>
          </p:nvSpPr>
          <p:spPr>
            <a:xfrm>
              <a:off x="2517227" y="662107"/>
              <a:ext cx="2714664" cy="2034473"/>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Oval 4">
              <a:extLst>
                <a:ext uri="{FF2B5EF4-FFF2-40B4-BE49-F238E27FC236}">
                  <a16:creationId xmlns:a16="http://schemas.microsoft.com/office/drawing/2014/main" id="{3BF6BAC5-703D-D5F2-FF87-96377BB4B9E9}"/>
                </a:ext>
              </a:extLst>
            </p:cNvPr>
            <p:cNvSpPr txBox="1"/>
            <p:nvPr/>
          </p:nvSpPr>
          <p:spPr>
            <a:xfrm>
              <a:off x="2914780" y="960049"/>
              <a:ext cx="1919558" cy="143858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p:txBody>
        </p:sp>
      </p:grpSp>
      <p:pic>
        <p:nvPicPr>
          <p:cNvPr id="12" name="Picture 11">
            <a:extLst>
              <a:ext uri="{FF2B5EF4-FFF2-40B4-BE49-F238E27FC236}">
                <a16:creationId xmlns:a16="http://schemas.microsoft.com/office/drawing/2014/main" id="{24F02EBE-5119-3254-DDE0-691D89AAF79B}"/>
              </a:ext>
            </a:extLst>
          </p:cNvPr>
          <p:cNvPicPr>
            <a:picLocks noChangeAspect="1"/>
          </p:cNvPicPr>
          <p:nvPr/>
        </p:nvPicPr>
        <p:blipFill rotWithShape="1">
          <a:blip r:embed="rId2"/>
          <a:srcRect l="6733" t="15855" r="11160"/>
          <a:stretch/>
        </p:blipFill>
        <p:spPr>
          <a:xfrm>
            <a:off x="11037591" y="5704239"/>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09995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ACTIVITY: Identify Solution, Implementation and Evaluation Plan</a:t>
            </a:r>
          </a:p>
        </p:txBody>
      </p:sp>
      <p:sp>
        <p:nvSpPr>
          <p:cNvPr id="139268" name="Rectangle 3"/>
          <p:cNvSpPr>
            <a:spLocks noGrp="1" noChangeArrowheads="1"/>
          </p:cNvSpPr>
          <p:nvPr>
            <p:ph type="body" idx="4294967295"/>
          </p:nvPr>
        </p:nvSpPr>
        <p:spPr>
          <a:xfrm>
            <a:off x="317282" y="1798319"/>
            <a:ext cx="11167467" cy="3927284"/>
          </a:xfrm>
          <a:solidFill>
            <a:srgbClr val="FFFFFF"/>
          </a:solidFill>
        </p:spPr>
        <p:txBody>
          <a:body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Identify an evidence-based, practical solution </a:t>
            </a:r>
            <a:r>
              <a:rPr lang="en-US" sz="2800" dirty="0">
                <a:solidFill>
                  <a:srgbClr val="292C73">
                    <a:lumMod val="50000"/>
                  </a:srgbClr>
                </a:solidFill>
                <a:latin typeface="Calibri" panose="020F0502020204030204" pitchFamily="34" charset="0"/>
                <a:cs typeface="Calibri" panose="020F0502020204030204" pitchFamily="34" charset="0"/>
                <a:sym typeface="Arial"/>
              </a:rPr>
              <a:t>for your identified goal(s).</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Then, decide how the solution will be implemented, monitored and evaluated.</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ready to share with whole group.</a:t>
            </a:r>
          </a:p>
          <a:p>
            <a:pPr marL="0" indent="0">
              <a:buClr>
                <a:schemeClr val="accent5"/>
              </a:buClr>
              <a:buNone/>
            </a:pPr>
            <a:endParaRPr lang="en-US" sz="2800"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1593137775"/>
      </p:ext>
    </p:extLst>
  </p:cSld>
  <p:clrMapOvr>
    <a:masterClrMapping/>
  </p:clrMapOvr>
  <p:transition/>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6.xml><?xml version="1.0" encoding="utf-8"?>
<a:theme xmlns:a="http://schemas.openxmlformats.org/drawingml/2006/main" name="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9.xml><?xml version="1.0" encoding="utf-8"?>
<a:theme xmlns:a="http://schemas.openxmlformats.org/drawingml/2006/main" name="1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8.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7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38432</TotalTime>
  <Words>9698</Words>
  <Application>Microsoft Macintosh PowerPoint</Application>
  <PresentationFormat>Widescreen</PresentationFormat>
  <Paragraphs>1879</Paragraphs>
  <Slides>161</Slides>
  <Notes>154</Notes>
  <HiddenSlides>4</HiddenSlides>
  <MMClips>0</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161</vt:i4>
      </vt:variant>
    </vt:vector>
  </HeadingPairs>
  <TitlesOfParts>
    <vt:vector size="199" baseType="lpstr">
      <vt:lpstr>Arial</vt:lpstr>
      <vt:lpstr>Calibri</vt:lpstr>
      <vt:lpstr>Courier New</vt:lpstr>
      <vt:lpstr>Fira Sans Extra Condensed Medium</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PT Sans</vt:lpstr>
      <vt:lpstr>Raleway Thin</vt:lpstr>
      <vt:lpstr>Roboto Condensed Light</vt:lpstr>
      <vt:lpstr>Times New Roman</vt:lpstr>
      <vt:lpstr>Wingdings</vt:lpstr>
      <vt:lpstr>Ophthalmology Center by Slidesgo</vt:lpstr>
      <vt:lpstr>1_Ophthalmology Center by Slidesgo</vt:lpstr>
      <vt:lpstr>9_Ophthalmology Center by Slidesgo</vt:lpstr>
      <vt:lpstr>10_Ophthalmology Center by Slidesgo</vt:lpstr>
      <vt:lpstr>11_Ophthalmology Center by Slidesgo</vt:lpstr>
      <vt:lpstr>6_Ophthalmology Center by Slidesgo</vt:lpstr>
      <vt:lpstr>12_Ophthalmology Center by Slidesgo</vt:lpstr>
      <vt:lpstr>5_Ophthalmology Center by Slidesgo</vt:lpstr>
      <vt:lpstr>7_Ophthalmology Center by Slidesgo</vt:lpstr>
      <vt:lpstr>8_Ophthalmology Center by Slidesgo</vt:lpstr>
      <vt:lpstr>13_Ophthalmology Center by Slidesgo</vt:lpstr>
      <vt:lpstr>14_Ophthalmology Center by Slidesgo</vt:lpstr>
      <vt:lpstr>2_Ophthalmology Center by Slidesgo</vt:lpstr>
      <vt:lpstr>3_Ophthalmology Center by Slidesgo</vt:lpstr>
      <vt:lpstr>15_Ophthalmology Center by Slidesgo</vt:lpstr>
      <vt:lpstr>4_Ophthalmology Center by Slidesgo</vt:lpstr>
      <vt:lpstr>16_Ophthalmology Center by Slidesgo</vt:lpstr>
      <vt:lpstr>17_Ophthalmology Center by Slidesgo</vt:lpstr>
      <vt:lpstr>18_Ophthalmology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PowerPoint Presentation</vt:lpstr>
      <vt:lpstr>TRAINING SCHEDULE</vt:lpstr>
      <vt:lpstr>nepbis.org</vt:lpstr>
      <vt:lpstr>WEBSITES</vt:lpstr>
      <vt:lpstr>LEGEND</vt:lpstr>
      <vt:lpstr>PowerPoint Presentation</vt:lpstr>
      <vt:lpstr>EXPECTATIONS</vt:lpstr>
      <vt:lpstr>AGENDA AND ACTION STEPS</vt:lpstr>
      <vt:lpstr>Progress Monitoring Implementation  </vt:lpstr>
      <vt:lpstr> Year 1  Review   </vt:lpstr>
      <vt:lpstr>WHY PBIS?</vt:lpstr>
      <vt:lpstr>PBIS is...</vt:lpstr>
      <vt:lpstr>Continuum of School-Wide Instructional  &amp; Positive Behavior Support</vt:lpstr>
      <vt:lpstr>Critical Features</vt:lpstr>
      <vt:lpstr>PowerPoint Presentation</vt:lpstr>
      <vt:lpstr>PowerPoint Presentation</vt:lpstr>
      <vt:lpstr>Outcomes are our GOALS for implementation</vt:lpstr>
      <vt:lpstr>PowerPoint Presentation</vt:lpstr>
      <vt:lpstr>PowerPoint Presentation</vt:lpstr>
      <vt:lpstr>School-wide Behavior Data Requirements</vt:lpstr>
      <vt:lpstr>PowerPoint Presentation</vt:lpstr>
      <vt:lpstr>Categories of PBIS Practices</vt:lpstr>
      <vt:lpstr>PowerPoint Presentation</vt:lpstr>
      <vt:lpstr>Systems SUPPORT implementation to occur with fidelity </vt:lpstr>
      <vt:lpstr>PowerPoint Presentation</vt:lpstr>
      <vt:lpstr>PowerPoint Presentation</vt:lpstr>
      <vt:lpstr>PowerPoint Presentation</vt:lpstr>
      <vt:lpstr>PowerPoint Presentation</vt:lpstr>
      <vt:lpstr>Purpose statement identifies WHY you are implementing PBIS at your school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Organizing Responses: 3 Important Components</vt:lpstr>
      <vt:lpstr>PowerPoint Presentation</vt:lpstr>
      <vt:lpstr>What are SYSTEMS?</vt:lpstr>
      <vt:lpstr>PowerPoint Presentation</vt:lpstr>
      <vt:lpstr>PowerPoint Presentation</vt:lpstr>
      <vt:lpstr>PowerPoint Presentation</vt:lpstr>
      <vt:lpstr>How do we keep the pieces all going?</vt:lpstr>
      <vt:lpstr> TFI  Self-Assessment  </vt:lpstr>
      <vt:lpstr>PowerPoint Presentation</vt:lpstr>
      <vt:lpstr>PowerPoint Presentation</vt:lpstr>
      <vt:lpstr>PowerPoint Presentation</vt:lpstr>
      <vt:lpstr>PowerPoint Presentation</vt:lpstr>
      <vt:lpstr>ACTIVITY: Using the TFI to Self-Assess and Action Plan </vt:lpstr>
      <vt:lpstr>WHOLE GROUP DEBRIEF:  Using the TFI to Self-Assess and Action Plan </vt:lpstr>
      <vt:lpstr>Break </vt:lpstr>
      <vt:lpstr>PowerPoint Presentation</vt:lpstr>
      <vt:lpstr>Shift in Team Meeting Focus</vt:lpstr>
      <vt:lpstr>What data? How often? What do we use it for?</vt:lpstr>
      <vt:lpstr>PowerPoint Presentation</vt:lpstr>
      <vt:lpstr>School Climate Survey</vt:lpstr>
      <vt:lpstr>Developing Data Routines</vt:lpstr>
      <vt:lpstr>PowerPoint Presentation</vt:lpstr>
      <vt:lpstr>Establish and Strengthen Data Routines</vt:lpstr>
      <vt:lpstr>ACTIVITY: Strengthening Data Routines </vt:lpstr>
      <vt:lpstr>WHOLE GROUP DEBRIEF:  Strengthening Data Routines </vt:lpstr>
      <vt:lpstr>PowerPoint Presentation</vt:lpstr>
      <vt:lpstr>Once data routines are established…  </vt:lpstr>
      <vt:lpstr>PowerPoint Presentation</vt:lpstr>
      <vt:lpstr>Developing Precision Problem Statements</vt:lpstr>
      <vt:lpstr>PowerPoint Presentation</vt:lpstr>
      <vt:lpstr>PowerPoint Presentation</vt:lpstr>
      <vt:lpstr>PowerPoint Presentation</vt:lpstr>
      <vt:lpstr>Identify Goal for Change</vt:lpstr>
      <vt:lpstr>Identify Goal for Change</vt:lpstr>
      <vt:lpstr>Identify Goal for Change</vt:lpstr>
      <vt:lpstr>ACTIVITY: Precise Problem and Outcome Statements  </vt:lpstr>
      <vt:lpstr>WHOLE GROUP DEBRIEF:  Precise Problem and Outcome Statements </vt:lpstr>
      <vt:lpstr>PowerPoint Presentation</vt:lpstr>
      <vt:lpstr>As you seek to identify a solution, remember to consider:  </vt:lpstr>
      <vt:lpstr>To determine function of behavior...</vt:lpstr>
      <vt:lpstr>All behavior serves a function...</vt:lpstr>
      <vt:lpstr>By understanding function,  we can  intervene more effectively. </vt:lpstr>
      <vt:lpstr>Also consider…</vt:lpstr>
      <vt:lpstr>PowerPoint Presentation</vt:lpstr>
      <vt:lpstr>Implementation Plan</vt:lpstr>
      <vt:lpstr>Implementation Plan</vt:lpstr>
      <vt:lpstr>PowerPoint Presentation</vt:lpstr>
      <vt:lpstr>Implementation and Adaptation</vt:lpstr>
      <vt:lpstr>Implementation and Adaptation</vt:lpstr>
      <vt:lpstr>Implementation and Adaptation</vt:lpstr>
      <vt:lpstr>Implementation and Adaptation</vt:lpstr>
      <vt:lpstr>ACTIVITY: Identify Solution, Implementation and Evaluation Plan</vt:lpstr>
      <vt:lpstr>WHOLE GROUP DEBRIEF: Identify Solution, Implementation and Evaluation Plan</vt:lpstr>
      <vt:lpstr>PowerPoint Presentation</vt:lpstr>
      <vt:lpstr>Supporting and Responding to Students’ SEB Needs  </vt:lpstr>
      <vt:lpstr>Supporting and Responding to Students’ SEB Needs  </vt:lpstr>
      <vt:lpstr>PowerPoint Presentation</vt:lpstr>
      <vt:lpstr>PowerPoint Presentation</vt:lpstr>
      <vt:lpstr>Design a Safe Environment</vt:lpstr>
      <vt:lpstr>Establish Positive Connections</vt:lpstr>
      <vt:lpstr>Develop Predictable Routines</vt:lpstr>
      <vt:lpstr>Define and Teach Positive Expectations</vt:lpstr>
      <vt:lpstr>Plan Relevant Instruction</vt:lpstr>
      <vt:lpstr>PowerPoint Presentation</vt:lpstr>
      <vt:lpstr>Engage Students in Relevant Instruction</vt:lpstr>
      <vt:lpstr>PowerPoint Presentation</vt:lpstr>
      <vt:lpstr>Additional Resources</vt:lpstr>
      <vt:lpstr>Foster Positive Relationships</vt:lpstr>
      <vt:lpstr>PowerPoint Presentation</vt:lpstr>
      <vt:lpstr>Prompt and Supervise SEB and Academic Skills </vt:lpstr>
      <vt:lpstr>PowerPoint Presentation</vt:lpstr>
      <vt:lpstr>Classroom Prompt Examples</vt:lpstr>
      <vt:lpstr>Provide Specific Feedback (&gt;5+ : 1- ratio)  </vt:lpstr>
      <vt:lpstr>PowerPoint Presentation</vt:lpstr>
      <vt:lpstr>PowerPoint Presentation</vt:lpstr>
      <vt:lpstr>PowerPoint Presentation</vt:lpstr>
      <vt:lpstr>Consider Other Response Strategies</vt:lpstr>
      <vt:lpstr>Helpful Resource </vt:lpstr>
      <vt:lpstr>Learn More</vt:lpstr>
      <vt:lpstr>ACTIVITY: Promoting Positive, Proactive Classroom Practices with Staff </vt:lpstr>
      <vt:lpstr>WHOLE GROUP DEBRIEF: Promoting Positive, Proactive Classroom Practices with Staff </vt:lpstr>
      <vt:lpstr>Supporting and Responding to Students’ SEB Needs  </vt:lpstr>
      <vt:lpstr>PowerPoint Presentation</vt:lpstr>
      <vt:lpstr>PowerPoint Presentation</vt:lpstr>
      <vt:lpstr>PowerPoint Presentation</vt:lpstr>
      <vt:lpstr>ACTIVITY: Monitor Fidelity</vt:lpstr>
      <vt:lpstr>WHOLE GROUP DEBRIEF:  Monitor Fidelity</vt:lpstr>
      <vt:lpstr>Lunch</vt:lpstr>
      <vt:lpstr>Quick Review</vt:lpstr>
      <vt:lpstr>PowerPoint Presentation</vt:lpstr>
      <vt:lpstr>Once data routines are established…  </vt:lpstr>
      <vt:lpstr>Supporting and Responding to Students’ SEB Needs  </vt:lpstr>
      <vt:lpstr>PowerPoint Presentation</vt:lpstr>
      <vt:lpstr>PowerPoint Presentation</vt:lpstr>
      <vt:lpstr>What is family engagement? </vt:lpstr>
      <vt:lpstr>Why family engagement? Students benefit!</vt:lpstr>
      <vt:lpstr>Why family engagement? Parents and teachers benefit, too!</vt:lpstr>
      <vt:lpstr>What are the foundational elements of family engagement? </vt:lpstr>
      <vt:lpstr>Family Engagement in PBIS </vt:lpstr>
      <vt:lpstr>Examining School Approaches to Family Engagement in PBIS </vt:lpstr>
      <vt:lpstr>ACTIVITY: Family-School Practices Survey </vt:lpstr>
      <vt:lpstr>WHOLE GROUP DEBRIEF:  Family-School Practices Survey </vt:lpstr>
      <vt:lpstr>PowerPoint Presentation</vt:lpstr>
      <vt:lpstr>PowerPoint Presentation</vt:lpstr>
      <vt:lpstr>PowerPoint Presentation</vt:lpstr>
      <vt:lpstr>PowerPoint Presentation</vt:lpstr>
      <vt:lpstr>Critical Features</vt:lpstr>
      <vt:lpstr>PowerPoint Presentation</vt:lpstr>
      <vt:lpstr>Once data routines are established…  </vt:lpstr>
      <vt:lpstr>Supporting and Responding to Students’ SEB Needs  </vt:lpstr>
      <vt:lpstr>PowerPoint Presentation</vt:lpstr>
      <vt:lpstr>Family Engagement in PBIS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138</cp:revision>
  <dcterms:created xsi:type="dcterms:W3CDTF">2021-12-07T21:19:55Z</dcterms:created>
  <dcterms:modified xsi:type="dcterms:W3CDTF">2023-09-14T17:16:38Z</dcterms:modified>
</cp:coreProperties>
</file>