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49" r:id="rId2"/>
    <p:sldMasterId id="2147483679" r:id="rId3"/>
    <p:sldMasterId id="2147483693" r:id="rId4"/>
  </p:sldMasterIdLst>
  <p:notesMasterIdLst>
    <p:notesMasterId r:id="rId48"/>
  </p:notesMasterIdLst>
  <p:handoutMasterIdLst>
    <p:handoutMasterId r:id="rId49"/>
  </p:handoutMasterIdLst>
  <p:sldIdLst>
    <p:sldId id="734" r:id="rId5"/>
    <p:sldId id="1066" r:id="rId6"/>
    <p:sldId id="746" r:id="rId7"/>
    <p:sldId id="735" r:id="rId8"/>
    <p:sldId id="736" r:id="rId9"/>
    <p:sldId id="812" r:id="rId10"/>
    <p:sldId id="1068" r:id="rId11"/>
    <p:sldId id="811" r:id="rId12"/>
    <p:sldId id="813" r:id="rId13"/>
    <p:sldId id="1202" r:id="rId14"/>
    <p:sldId id="1203" r:id="rId15"/>
    <p:sldId id="1204" r:id="rId16"/>
    <p:sldId id="1219" r:id="rId17"/>
    <p:sldId id="1220" r:id="rId18"/>
    <p:sldId id="1229" r:id="rId19"/>
    <p:sldId id="1230" r:id="rId20"/>
    <p:sldId id="1231" r:id="rId21"/>
    <p:sldId id="1232" r:id="rId22"/>
    <p:sldId id="1233" r:id="rId23"/>
    <p:sldId id="1234" r:id="rId24"/>
    <p:sldId id="1235" r:id="rId25"/>
    <p:sldId id="1236" r:id="rId26"/>
    <p:sldId id="1215" r:id="rId27"/>
    <p:sldId id="1216" r:id="rId28"/>
    <p:sldId id="1217" r:id="rId29"/>
    <p:sldId id="1218" r:id="rId30"/>
    <p:sldId id="730" r:id="rId31"/>
    <p:sldId id="866" r:id="rId32"/>
    <p:sldId id="1150" r:id="rId33"/>
    <p:sldId id="1151" r:id="rId34"/>
    <p:sldId id="1205" r:id="rId35"/>
    <p:sldId id="1237" r:id="rId36"/>
    <p:sldId id="1238" r:id="rId37"/>
    <p:sldId id="1239" r:id="rId38"/>
    <p:sldId id="1240" r:id="rId39"/>
    <p:sldId id="711" r:id="rId40"/>
    <p:sldId id="877" r:id="rId41"/>
    <p:sldId id="710" r:id="rId42"/>
    <p:sldId id="1191" r:id="rId43"/>
    <p:sldId id="1192" r:id="rId44"/>
    <p:sldId id="1193" r:id="rId45"/>
    <p:sldId id="1194" r:id="rId46"/>
    <p:sldId id="1195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" charset="0"/>
        <a:ea typeface="ＭＳ Ｐゴシック" pitchFamily="-108" charset="-128"/>
        <a:cs typeface="ＭＳ Ｐゴシック" pitchFamily="-108" charset="-128"/>
      </a:defRPr>
    </a:lvl9pPr>
  </p:defaultTextStyle>
  <p:extLst>
    <p:ext uri="{521415D9-36F7-43E2-AB2F-B90AF26B5E84}">
      <p14:sectionLst xmlns:p14="http://schemas.microsoft.com/office/powerpoint/2010/main">
        <p14:section name="Introduction Content" id="{95A9F30C-5C9E-7746-B096-9FEAA8057316}">
          <p14:sldIdLst>
            <p14:sldId id="734"/>
            <p14:sldId id="1066"/>
            <p14:sldId id="746"/>
            <p14:sldId id="735"/>
            <p14:sldId id="736"/>
            <p14:sldId id="812"/>
            <p14:sldId id="1068"/>
            <p14:sldId id="811"/>
            <p14:sldId id="813"/>
          </p14:sldIdLst>
        </p14:section>
        <p14:section name="Review of Days 7-9" id="{03654BD4-B385-1C4B-971A-832A771652F4}">
          <p14:sldIdLst/>
        </p14:section>
        <p14:section name="Introduction and Speaker Intro Slides" id="{FA47749F-B942-CB4F-BFF0-562C8D83588B}">
          <p14:sldIdLst>
            <p14:sldId id="1202"/>
            <p14:sldId id="1203"/>
            <p14:sldId id="1204"/>
            <p14:sldId id="1219"/>
            <p14:sldId id="1220"/>
            <p14:sldId id="1229"/>
            <p14:sldId id="1230"/>
            <p14:sldId id="1231"/>
            <p14:sldId id="1232"/>
            <p14:sldId id="1233"/>
            <p14:sldId id="1234"/>
            <p14:sldId id="1235"/>
            <p14:sldId id="1236"/>
            <p14:sldId id="1215"/>
            <p14:sldId id="1216"/>
            <p14:sldId id="1217"/>
            <p14:sldId id="1218"/>
          </p14:sldIdLst>
        </p14:section>
        <p14:section name="School &quot;Show &amp; Tell&quot; and Self-Assessment" id="{DA29B753-8650-D745-B7B2-F320B9DB57EF}">
          <p14:sldIdLst>
            <p14:sldId id="730"/>
            <p14:sldId id="866"/>
            <p14:sldId id="1150"/>
            <p14:sldId id="1151"/>
            <p14:sldId id="1205"/>
          </p14:sldIdLst>
        </p14:section>
        <p14:section name="Review of SWPBIS" id="{12268F4A-3877-FA44-AEBF-ACE1171D71FF}">
          <p14:sldIdLst>
            <p14:sldId id="1237"/>
            <p14:sldId id="1238"/>
            <p14:sldId id="1239"/>
            <p14:sldId id="1240"/>
            <p14:sldId id="711"/>
            <p14:sldId id="877"/>
            <p14:sldId id="710"/>
            <p14:sldId id="1191"/>
            <p14:sldId id="1192"/>
            <p14:sldId id="1193"/>
            <p14:sldId id="1194"/>
            <p14:sldId id="11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6FCF"/>
    <a:srgbClr val="EAEAEA"/>
    <a:srgbClr val="CAC0DE"/>
    <a:srgbClr val="B2ECC4"/>
    <a:srgbClr val="99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3"/>
    <p:restoredTop sz="92510" autoAdjust="0"/>
  </p:normalViewPr>
  <p:slideViewPr>
    <p:cSldViewPr>
      <p:cViewPr varScale="1">
        <p:scale>
          <a:sx n="92" d="100"/>
          <a:sy n="92" d="100"/>
        </p:scale>
        <p:origin x="11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-12936"/>
    </p:cViewPr>
  </p:sorterViewPr>
  <p:notesViewPr>
    <p:cSldViewPr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BB7C8E-C886-40C7-B54F-2F1274C488B6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7ABF3CFF-019E-4A09-B197-CF0920AF7E62}">
      <dgm:prSet phldrT="[Text]" custT="1"/>
      <dgm:spPr>
        <a:solidFill>
          <a:srgbClr val="008000"/>
        </a:solidFill>
      </dgm:spPr>
      <dgm:t>
        <a:bodyPr/>
        <a:lstStyle/>
        <a:p>
          <a:r>
            <a:rPr lang="en-US" sz="2800" b="1" dirty="0">
              <a:solidFill>
                <a:schemeClr val="bg1"/>
              </a:solidFill>
              <a:latin typeface="+mj-lt"/>
            </a:rPr>
            <a:t>SELF</a:t>
          </a:r>
        </a:p>
      </dgm:t>
    </dgm:pt>
    <dgm:pt modelId="{A3E855E8-ADF9-4FE1-ACB3-E766F9979ED9}" type="parTrans" cxnId="{B8207083-1AAF-4747-9E9A-2982942399EE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73A51555-675E-4BF8-AAF2-4CCF1A062A6F}" type="sibTrans" cxnId="{B8207083-1AAF-4747-9E9A-2982942399EE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0B004381-5F6F-462D-806D-A87F56CA9BB0}">
      <dgm:prSet phldrT="[Text]" custT="1"/>
      <dgm:spPr>
        <a:noFill/>
        <a:ln>
          <a:solidFill>
            <a:srgbClr val="008000">
              <a:alpha val="90000"/>
            </a:srgbClr>
          </a:solidFill>
        </a:ln>
      </dgm:spPr>
      <dgm:t>
        <a:bodyPr/>
        <a:lstStyle/>
        <a:p>
          <a:r>
            <a:rPr lang="en-US" sz="2000" dirty="0">
              <a:latin typeface="+mj-lt"/>
            </a:rPr>
            <a:t>Self-monitor (Are you participating? Engaged as a learner? Talking during allotted times?)</a:t>
          </a:r>
        </a:p>
      </dgm:t>
    </dgm:pt>
    <dgm:pt modelId="{82B8BAA3-AB11-4CA1-89B5-2B4BF6037BCF}" type="parTrans" cxnId="{2095DD25-9AA3-4062-85E9-1B50F364C982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F676F31F-2124-4D4B-8774-7C30D9E81FB0}" type="sibTrans" cxnId="{2095DD25-9AA3-4062-85E9-1B50F364C982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E7452455-03DA-4E14-8C7C-2BE3261DA132}">
      <dgm:prSet phldrT="[Text]" custT="1"/>
      <dgm:spPr>
        <a:noFill/>
        <a:ln>
          <a:solidFill>
            <a:srgbClr val="008000">
              <a:alpha val="90000"/>
            </a:srgbClr>
          </a:solidFill>
        </a:ln>
      </dgm:spPr>
      <dgm:t>
        <a:bodyPr/>
        <a:lstStyle/>
        <a:p>
          <a:r>
            <a:rPr lang="en-US" sz="2000" dirty="0">
              <a:latin typeface="+mj-lt"/>
            </a:rPr>
            <a:t>Stretch, break, stand as needed</a:t>
          </a:r>
        </a:p>
      </dgm:t>
    </dgm:pt>
    <dgm:pt modelId="{BB013D8D-AF52-40FA-BEF5-894593C1E5EA}" type="parTrans" cxnId="{ECC81BCA-CF39-4D2A-8D6D-1C01F92A3758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B963269D-AC38-4F9A-B370-38B4AB8DFD22}" type="sibTrans" cxnId="{ECC81BCA-CF39-4D2A-8D6D-1C01F92A3758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00DDD286-32BC-4E5F-A7F4-34675297FD88}">
      <dgm:prSet phldrT="[Text]" custT="1"/>
      <dgm:spPr>
        <a:solidFill>
          <a:srgbClr val="008000"/>
        </a:solidFill>
      </dgm:spPr>
      <dgm:t>
        <a:bodyPr/>
        <a:lstStyle/>
        <a:p>
          <a:r>
            <a:rPr lang="en-US" sz="2800" b="1" dirty="0">
              <a:solidFill>
                <a:schemeClr val="bg1"/>
              </a:solidFill>
              <a:latin typeface="+mj-lt"/>
            </a:rPr>
            <a:t>OTHERS</a:t>
          </a:r>
        </a:p>
      </dgm:t>
    </dgm:pt>
    <dgm:pt modelId="{2AEAF446-16F0-4A42-A381-979A84168679}" type="parTrans" cxnId="{D2CDD9B7-71B8-44D8-A625-2A3CA17A5414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9129805C-A7A5-4D62-B711-DF0E6F87A837}" type="sibTrans" cxnId="{D2CDD9B7-71B8-44D8-A625-2A3CA17A5414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02608EF9-02DE-4A7B-A461-EEDFB09DC0E4}">
      <dgm:prSet phldrT="[Text]" custT="1"/>
      <dgm:spPr>
        <a:noFill/>
        <a:ln>
          <a:solidFill>
            <a:srgbClr val="008000">
              <a:alpha val="90000"/>
            </a:srgbClr>
          </a:solidFill>
        </a:ln>
      </dgm:spPr>
      <dgm:t>
        <a:bodyPr/>
        <a:lstStyle/>
        <a:p>
          <a:r>
            <a:rPr lang="en-US" sz="2000" dirty="0">
              <a:latin typeface="+mj-lt"/>
            </a:rPr>
            <a:t>Cell phones (inaudible): Converse in lobbies and breaks</a:t>
          </a:r>
        </a:p>
      </dgm:t>
    </dgm:pt>
    <dgm:pt modelId="{E0D1859D-0DCE-44C0-AC3F-76E6D55B473F}" type="parTrans" cxnId="{92A3B07F-3765-4E48-B77F-0B7428DE0C2E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807A51B3-414F-400D-BC18-AFB672002CE9}" type="sibTrans" cxnId="{92A3B07F-3765-4E48-B77F-0B7428DE0C2E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706E71D6-CAFE-4EAD-9C57-0307F64B494D}">
      <dgm:prSet phldrT="[Text]" custT="1"/>
      <dgm:spPr>
        <a:solidFill>
          <a:srgbClr val="008000"/>
        </a:solidFill>
      </dgm:spPr>
      <dgm:t>
        <a:bodyPr/>
        <a:lstStyle/>
        <a:p>
          <a:r>
            <a:rPr lang="en-US" sz="2800" b="1" dirty="0">
              <a:solidFill>
                <a:schemeClr val="bg1"/>
              </a:solidFill>
              <a:latin typeface="+mj-lt"/>
            </a:rPr>
            <a:t>ENVIRONMENT</a:t>
          </a:r>
        </a:p>
      </dgm:t>
    </dgm:pt>
    <dgm:pt modelId="{A08CDEF2-1989-4D98-BB08-0DDDFABBD9CB}" type="parTrans" cxnId="{94DD3768-BAEC-4E28-83A3-65ADFFE17DFE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76CF6B7B-5D08-49B3-BB30-6F31F0653523}" type="sibTrans" cxnId="{94DD3768-BAEC-4E28-83A3-65ADFFE17DFE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0F8927F6-BE80-4596-9BAA-1A6006FC9A19}">
      <dgm:prSet phldrT="[Text]" custT="1"/>
      <dgm:spPr>
        <a:noFill/>
        <a:ln>
          <a:solidFill>
            <a:srgbClr val="008000">
              <a:alpha val="90000"/>
            </a:srgbClr>
          </a:solidFill>
        </a:ln>
      </dgm:spPr>
      <dgm:t>
        <a:bodyPr/>
        <a:lstStyle/>
        <a:p>
          <a:r>
            <a:rPr lang="en-US" sz="2000" dirty="0">
              <a:latin typeface="+mj-lt"/>
            </a:rPr>
            <a:t>Recycle</a:t>
          </a:r>
        </a:p>
      </dgm:t>
    </dgm:pt>
    <dgm:pt modelId="{A0ACF76A-1343-45DD-9C4A-5BB84A0F5E73}" type="parTrans" cxnId="{40F9B97D-2460-423C-94AE-0CAA08C03683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3E9B103D-85D3-419C-9A5E-BF0A42AF98FD}" type="sibTrans" cxnId="{40F9B97D-2460-423C-94AE-0CAA08C03683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9ADDCAEC-1D78-4949-908C-25CD2ABB84E9}">
      <dgm:prSet phldrT="[Text]" custT="1"/>
      <dgm:spPr>
        <a:noFill/>
        <a:ln>
          <a:solidFill>
            <a:srgbClr val="008000">
              <a:alpha val="90000"/>
            </a:srgbClr>
          </a:solidFill>
        </a:ln>
      </dgm:spPr>
      <dgm:t>
        <a:bodyPr/>
        <a:lstStyle/>
        <a:p>
          <a:r>
            <a:rPr lang="en-US" sz="2000" dirty="0">
              <a:latin typeface="+mj-lt"/>
            </a:rPr>
            <a:t>Work as a team: Room for every voice, reinforce participation</a:t>
          </a:r>
        </a:p>
      </dgm:t>
    </dgm:pt>
    <dgm:pt modelId="{4D8C6E70-C24C-4A4C-9280-D561EF827752}" type="parTrans" cxnId="{87ECFA67-BC78-40D3-9D19-98D7313B84AE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1FD1D884-2655-413F-A8DB-2F399D2946B3}" type="sibTrans" cxnId="{87ECFA67-BC78-40D3-9D19-98D7313B84AE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9B7C389F-29D8-4A65-97D5-D993500DDE1B}">
      <dgm:prSet phldrT="[Text]" custT="1"/>
      <dgm:spPr>
        <a:noFill/>
        <a:ln>
          <a:solidFill>
            <a:srgbClr val="008000">
              <a:alpha val="90000"/>
            </a:srgbClr>
          </a:solidFill>
        </a:ln>
      </dgm:spPr>
      <dgm:t>
        <a:bodyPr/>
        <a:lstStyle/>
        <a:p>
          <a:r>
            <a:rPr lang="en-US" sz="2000" dirty="0">
              <a:latin typeface="+mj-lt"/>
            </a:rPr>
            <a:t>Maintain neat working area</a:t>
          </a:r>
        </a:p>
      </dgm:t>
    </dgm:pt>
    <dgm:pt modelId="{9EE345E2-3B59-4EEF-8E8C-497E28885814}" type="parTrans" cxnId="{F283DA6B-8CC3-4EB5-B048-B5DC7DC9F832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AF2C7B60-C1E0-44B5-A25A-B84AAEE3EF6D}" type="sibTrans" cxnId="{F283DA6B-8CC3-4EB5-B048-B5DC7DC9F832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73B8297C-E026-4F7A-A91D-6D63AE093033}" type="pres">
      <dgm:prSet presAssocID="{90BB7C8E-C886-40C7-B54F-2F1274C488B6}" presName="Name0" presStyleCnt="0">
        <dgm:presLayoutVars>
          <dgm:dir/>
          <dgm:animLvl val="lvl"/>
          <dgm:resizeHandles val="exact"/>
        </dgm:presLayoutVars>
      </dgm:prSet>
      <dgm:spPr/>
    </dgm:pt>
    <dgm:pt modelId="{EC78A059-77B8-43F5-AC87-6EC05C703A1E}" type="pres">
      <dgm:prSet presAssocID="{7ABF3CFF-019E-4A09-B197-CF0920AF7E62}" presName="linNode" presStyleCnt="0"/>
      <dgm:spPr/>
    </dgm:pt>
    <dgm:pt modelId="{B07BA4AB-9C9A-482B-8183-E23712585A12}" type="pres">
      <dgm:prSet presAssocID="{7ABF3CFF-019E-4A09-B197-CF0920AF7E62}" presName="parentText" presStyleLbl="node1" presStyleIdx="0" presStyleCnt="3" custScaleX="99120" custLinFactNeighborY="-152">
        <dgm:presLayoutVars>
          <dgm:chMax val="1"/>
          <dgm:bulletEnabled val="1"/>
        </dgm:presLayoutVars>
      </dgm:prSet>
      <dgm:spPr/>
    </dgm:pt>
    <dgm:pt modelId="{708B5073-F319-4E3C-87A3-3AB41F2EB2D1}" type="pres">
      <dgm:prSet presAssocID="{7ABF3CFF-019E-4A09-B197-CF0920AF7E62}" presName="descendantText" presStyleLbl="alignAccFollowNode1" presStyleIdx="0" presStyleCnt="3" custLinFactNeighborX="694" custLinFactNeighborY="-568">
        <dgm:presLayoutVars>
          <dgm:bulletEnabled val="1"/>
        </dgm:presLayoutVars>
      </dgm:prSet>
      <dgm:spPr/>
    </dgm:pt>
    <dgm:pt modelId="{5C92703D-679B-4BED-B0CB-706AD20CE916}" type="pres">
      <dgm:prSet presAssocID="{73A51555-675E-4BF8-AAF2-4CCF1A062A6F}" presName="sp" presStyleCnt="0"/>
      <dgm:spPr/>
    </dgm:pt>
    <dgm:pt modelId="{F6F6BD18-C830-401B-AC53-6AA7ED8EEFC5}" type="pres">
      <dgm:prSet presAssocID="{00DDD286-32BC-4E5F-A7F4-34675297FD88}" presName="linNode" presStyleCnt="0"/>
      <dgm:spPr/>
    </dgm:pt>
    <dgm:pt modelId="{F4B4F11E-D463-4351-8E0E-A4D33BFB8F78}" type="pres">
      <dgm:prSet presAssocID="{00DDD286-32BC-4E5F-A7F4-34675297FD88}" presName="parentText" presStyleLbl="node1" presStyleIdx="1" presStyleCnt="3" custScaleX="99120" custLinFactNeighborY="3455">
        <dgm:presLayoutVars>
          <dgm:chMax val="1"/>
          <dgm:bulletEnabled val="1"/>
        </dgm:presLayoutVars>
      </dgm:prSet>
      <dgm:spPr/>
    </dgm:pt>
    <dgm:pt modelId="{38A38705-5C12-4DC9-AF98-210868F22923}" type="pres">
      <dgm:prSet presAssocID="{00DDD286-32BC-4E5F-A7F4-34675297FD88}" presName="descendantText" presStyleLbl="alignAccFollowNode1" presStyleIdx="1" presStyleCnt="3">
        <dgm:presLayoutVars>
          <dgm:bulletEnabled val="1"/>
        </dgm:presLayoutVars>
      </dgm:prSet>
      <dgm:spPr/>
    </dgm:pt>
    <dgm:pt modelId="{DDB50D69-068B-4B31-A3D8-EA4F6C301606}" type="pres">
      <dgm:prSet presAssocID="{9129805C-A7A5-4D62-B711-DF0E6F87A837}" presName="sp" presStyleCnt="0"/>
      <dgm:spPr/>
    </dgm:pt>
    <dgm:pt modelId="{B1AF7DE5-97BA-4E99-B2B1-55A67D809CA8}" type="pres">
      <dgm:prSet presAssocID="{706E71D6-CAFE-4EAD-9C57-0307F64B494D}" presName="linNode" presStyleCnt="0"/>
      <dgm:spPr/>
    </dgm:pt>
    <dgm:pt modelId="{3C485D32-904F-4F36-BE55-B91C3119B42E}" type="pres">
      <dgm:prSet presAssocID="{706E71D6-CAFE-4EAD-9C57-0307F64B494D}" presName="parentText" presStyleLbl="node1" presStyleIdx="2" presStyleCnt="3" custScaleX="99120">
        <dgm:presLayoutVars>
          <dgm:chMax val="1"/>
          <dgm:bulletEnabled val="1"/>
        </dgm:presLayoutVars>
      </dgm:prSet>
      <dgm:spPr/>
    </dgm:pt>
    <dgm:pt modelId="{8D309314-6CF2-442B-9C70-6BF1DCB0DB03}" type="pres">
      <dgm:prSet presAssocID="{706E71D6-CAFE-4EAD-9C57-0307F64B494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9CD4906-30B8-A449-BEDB-E887525CC69D}" type="presOf" srcId="{0F8927F6-BE80-4596-9BAA-1A6006FC9A19}" destId="{8D309314-6CF2-442B-9C70-6BF1DCB0DB03}" srcOrd="0" destOrd="0" presId="urn:microsoft.com/office/officeart/2005/8/layout/vList5"/>
    <dgm:cxn modelId="{B6AAF515-C806-1F48-97B3-AF3FD3D7C780}" type="presOf" srcId="{E7452455-03DA-4E14-8C7C-2BE3261DA132}" destId="{708B5073-F319-4E3C-87A3-3AB41F2EB2D1}" srcOrd="0" destOrd="1" presId="urn:microsoft.com/office/officeart/2005/8/layout/vList5"/>
    <dgm:cxn modelId="{2095DD25-9AA3-4062-85E9-1B50F364C982}" srcId="{7ABF3CFF-019E-4A09-B197-CF0920AF7E62}" destId="{0B004381-5F6F-462D-806D-A87F56CA9BB0}" srcOrd="0" destOrd="0" parTransId="{82B8BAA3-AB11-4CA1-89B5-2B4BF6037BCF}" sibTransId="{F676F31F-2124-4D4B-8774-7C30D9E81FB0}"/>
    <dgm:cxn modelId="{4B0C8628-A50E-8B40-9441-E7D0D23FA347}" type="presOf" srcId="{02608EF9-02DE-4A7B-A461-EEDFB09DC0E4}" destId="{38A38705-5C12-4DC9-AF98-210868F22923}" srcOrd="0" destOrd="0" presId="urn:microsoft.com/office/officeart/2005/8/layout/vList5"/>
    <dgm:cxn modelId="{9D34162D-3B9D-4342-8AA8-1E939284CF08}" type="presOf" srcId="{0B004381-5F6F-462D-806D-A87F56CA9BB0}" destId="{708B5073-F319-4E3C-87A3-3AB41F2EB2D1}" srcOrd="0" destOrd="0" presId="urn:microsoft.com/office/officeart/2005/8/layout/vList5"/>
    <dgm:cxn modelId="{8701A93D-D765-0545-8FA4-92576E9A1C2E}" type="presOf" srcId="{7ABF3CFF-019E-4A09-B197-CF0920AF7E62}" destId="{B07BA4AB-9C9A-482B-8183-E23712585A12}" srcOrd="0" destOrd="0" presId="urn:microsoft.com/office/officeart/2005/8/layout/vList5"/>
    <dgm:cxn modelId="{32C89662-698E-294F-B0AA-94B0D86F5570}" type="presOf" srcId="{00DDD286-32BC-4E5F-A7F4-34675297FD88}" destId="{F4B4F11E-D463-4351-8E0E-A4D33BFB8F78}" srcOrd="0" destOrd="0" presId="urn:microsoft.com/office/officeart/2005/8/layout/vList5"/>
    <dgm:cxn modelId="{87ECFA67-BC78-40D3-9D19-98D7313B84AE}" srcId="{00DDD286-32BC-4E5F-A7F4-34675297FD88}" destId="{9ADDCAEC-1D78-4949-908C-25CD2ABB84E9}" srcOrd="1" destOrd="0" parTransId="{4D8C6E70-C24C-4A4C-9280-D561EF827752}" sibTransId="{1FD1D884-2655-413F-A8DB-2F399D2946B3}"/>
    <dgm:cxn modelId="{94DD3768-BAEC-4E28-83A3-65ADFFE17DFE}" srcId="{90BB7C8E-C886-40C7-B54F-2F1274C488B6}" destId="{706E71D6-CAFE-4EAD-9C57-0307F64B494D}" srcOrd="2" destOrd="0" parTransId="{A08CDEF2-1989-4D98-BB08-0DDDFABBD9CB}" sibTransId="{76CF6B7B-5D08-49B3-BB30-6F31F0653523}"/>
    <dgm:cxn modelId="{F283DA6B-8CC3-4EB5-B048-B5DC7DC9F832}" srcId="{706E71D6-CAFE-4EAD-9C57-0307F64B494D}" destId="{9B7C389F-29D8-4A65-97D5-D993500DDE1B}" srcOrd="1" destOrd="0" parTransId="{9EE345E2-3B59-4EEF-8E8C-497E28885814}" sibTransId="{AF2C7B60-C1E0-44B5-A25A-B84AAEE3EF6D}"/>
    <dgm:cxn modelId="{A038AB73-731C-C54C-BBC3-F7EE757B2878}" type="presOf" srcId="{706E71D6-CAFE-4EAD-9C57-0307F64B494D}" destId="{3C485D32-904F-4F36-BE55-B91C3119B42E}" srcOrd="0" destOrd="0" presId="urn:microsoft.com/office/officeart/2005/8/layout/vList5"/>
    <dgm:cxn modelId="{40F9B97D-2460-423C-94AE-0CAA08C03683}" srcId="{706E71D6-CAFE-4EAD-9C57-0307F64B494D}" destId="{0F8927F6-BE80-4596-9BAA-1A6006FC9A19}" srcOrd="0" destOrd="0" parTransId="{A0ACF76A-1343-45DD-9C4A-5BB84A0F5E73}" sibTransId="{3E9B103D-85D3-419C-9A5E-BF0A42AF98FD}"/>
    <dgm:cxn modelId="{92A3B07F-3765-4E48-B77F-0B7428DE0C2E}" srcId="{00DDD286-32BC-4E5F-A7F4-34675297FD88}" destId="{02608EF9-02DE-4A7B-A461-EEDFB09DC0E4}" srcOrd="0" destOrd="0" parTransId="{E0D1859D-0DCE-44C0-AC3F-76E6D55B473F}" sibTransId="{807A51B3-414F-400D-BC18-AFB672002CE9}"/>
    <dgm:cxn modelId="{B8207083-1AAF-4747-9E9A-2982942399EE}" srcId="{90BB7C8E-C886-40C7-B54F-2F1274C488B6}" destId="{7ABF3CFF-019E-4A09-B197-CF0920AF7E62}" srcOrd="0" destOrd="0" parTransId="{A3E855E8-ADF9-4FE1-ACB3-E766F9979ED9}" sibTransId="{73A51555-675E-4BF8-AAF2-4CCF1A062A6F}"/>
    <dgm:cxn modelId="{D2CDD9B7-71B8-44D8-A625-2A3CA17A5414}" srcId="{90BB7C8E-C886-40C7-B54F-2F1274C488B6}" destId="{00DDD286-32BC-4E5F-A7F4-34675297FD88}" srcOrd="1" destOrd="0" parTransId="{2AEAF446-16F0-4A42-A381-979A84168679}" sibTransId="{9129805C-A7A5-4D62-B711-DF0E6F87A837}"/>
    <dgm:cxn modelId="{F17F7FC3-2930-004D-8295-C0D3B6834404}" type="presOf" srcId="{9ADDCAEC-1D78-4949-908C-25CD2ABB84E9}" destId="{38A38705-5C12-4DC9-AF98-210868F22923}" srcOrd="0" destOrd="1" presId="urn:microsoft.com/office/officeart/2005/8/layout/vList5"/>
    <dgm:cxn modelId="{ECC81BCA-CF39-4D2A-8D6D-1C01F92A3758}" srcId="{7ABF3CFF-019E-4A09-B197-CF0920AF7E62}" destId="{E7452455-03DA-4E14-8C7C-2BE3261DA132}" srcOrd="1" destOrd="0" parTransId="{BB013D8D-AF52-40FA-BEF5-894593C1E5EA}" sibTransId="{B963269D-AC38-4F9A-B370-38B4AB8DFD22}"/>
    <dgm:cxn modelId="{EC42E0E3-1A1C-0141-94FA-4C96DDD53952}" type="presOf" srcId="{90BB7C8E-C886-40C7-B54F-2F1274C488B6}" destId="{73B8297C-E026-4F7A-A91D-6D63AE093033}" srcOrd="0" destOrd="0" presId="urn:microsoft.com/office/officeart/2005/8/layout/vList5"/>
    <dgm:cxn modelId="{BA6B91F2-66C4-3D4E-BE8A-AA771E2BAEA1}" type="presOf" srcId="{9B7C389F-29D8-4A65-97D5-D993500DDE1B}" destId="{8D309314-6CF2-442B-9C70-6BF1DCB0DB03}" srcOrd="0" destOrd="1" presId="urn:microsoft.com/office/officeart/2005/8/layout/vList5"/>
    <dgm:cxn modelId="{459AFA11-4815-A245-A01D-29BEA6750506}" type="presParOf" srcId="{73B8297C-E026-4F7A-A91D-6D63AE093033}" destId="{EC78A059-77B8-43F5-AC87-6EC05C703A1E}" srcOrd="0" destOrd="0" presId="urn:microsoft.com/office/officeart/2005/8/layout/vList5"/>
    <dgm:cxn modelId="{AFF5CBDD-5624-5145-8522-89F87637CAA0}" type="presParOf" srcId="{EC78A059-77B8-43F5-AC87-6EC05C703A1E}" destId="{B07BA4AB-9C9A-482B-8183-E23712585A12}" srcOrd="0" destOrd="0" presId="urn:microsoft.com/office/officeart/2005/8/layout/vList5"/>
    <dgm:cxn modelId="{9F8922E3-D121-134B-88F4-29F024B3AA5A}" type="presParOf" srcId="{EC78A059-77B8-43F5-AC87-6EC05C703A1E}" destId="{708B5073-F319-4E3C-87A3-3AB41F2EB2D1}" srcOrd="1" destOrd="0" presId="urn:microsoft.com/office/officeart/2005/8/layout/vList5"/>
    <dgm:cxn modelId="{4B1A502D-DCBA-DB4C-AC63-AC025DDF8697}" type="presParOf" srcId="{73B8297C-E026-4F7A-A91D-6D63AE093033}" destId="{5C92703D-679B-4BED-B0CB-706AD20CE916}" srcOrd="1" destOrd="0" presId="urn:microsoft.com/office/officeart/2005/8/layout/vList5"/>
    <dgm:cxn modelId="{2009B34C-897A-7642-87A6-54E0D4EDA1C7}" type="presParOf" srcId="{73B8297C-E026-4F7A-A91D-6D63AE093033}" destId="{F6F6BD18-C830-401B-AC53-6AA7ED8EEFC5}" srcOrd="2" destOrd="0" presId="urn:microsoft.com/office/officeart/2005/8/layout/vList5"/>
    <dgm:cxn modelId="{2243FE10-0A05-2E45-9346-4D80D2F35288}" type="presParOf" srcId="{F6F6BD18-C830-401B-AC53-6AA7ED8EEFC5}" destId="{F4B4F11E-D463-4351-8E0E-A4D33BFB8F78}" srcOrd="0" destOrd="0" presId="urn:microsoft.com/office/officeart/2005/8/layout/vList5"/>
    <dgm:cxn modelId="{77055D75-3D75-1443-B33E-E3313436474D}" type="presParOf" srcId="{F6F6BD18-C830-401B-AC53-6AA7ED8EEFC5}" destId="{38A38705-5C12-4DC9-AF98-210868F22923}" srcOrd="1" destOrd="0" presId="urn:microsoft.com/office/officeart/2005/8/layout/vList5"/>
    <dgm:cxn modelId="{CD7E67FE-EF9D-A14B-85E8-4545C8373DAD}" type="presParOf" srcId="{73B8297C-E026-4F7A-A91D-6D63AE093033}" destId="{DDB50D69-068B-4B31-A3D8-EA4F6C301606}" srcOrd="3" destOrd="0" presId="urn:microsoft.com/office/officeart/2005/8/layout/vList5"/>
    <dgm:cxn modelId="{FDFAC30F-346D-394A-A783-2BB95D4360CA}" type="presParOf" srcId="{73B8297C-E026-4F7A-A91D-6D63AE093033}" destId="{B1AF7DE5-97BA-4E99-B2B1-55A67D809CA8}" srcOrd="4" destOrd="0" presId="urn:microsoft.com/office/officeart/2005/8/layout/vList5"/>
    <dgm:cxn modelId="{8938FE24-41A2-5344-97F8-A3B903DD494B}" type="presParOf" srcId="{B1AF7DE5-97BA-4E99-B2B1-55A67D809CA8}" destId="{3C485D32-904F-4F36-BE55-B91C3119B42E}" srcOrd="0" destOrd="0" presId="urn:microsoft.com/office/officeart/2005/8/layout/vList5"/>
    <dgm:cxn modelId="{D1077D38-284C-2744-A1A1-15A514E2586E}" type="presParOf" srcId="{B1AF7DE5-97BA-4E99-B2B1-55A67D809CA8}" destId="{8D309314-6CF2-442B-9C70-6BF1DCB0DB0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260AF8-92A3-5244-B018-BA95A978BAE1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74A15F-A633-EF47-A235-9997D2982056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sz="2000" b="1" dirty="0">
              <a:latin typeface="+mj-lt"/>
            </a:rPr>
            <a:t>Tier 3</a:t>
          </a:r>
        </a:p>
        <a:p>
          <a:r>
            <a:rPr lang="en-US" sz="2000" b="0" dirty="0">
              <a:latin typeface="+mj-lt"/>
            </a:rPr>
            <a:t>Intensive PD: Data-driven Consultation </a:t>
          </a:r>
        </a:p>
      </dgm:t>
    </dgm:pt>
    <dgm:pt modelId="{01E1C779-481C-214D-ADEE-5F8503C95D1D}" type="parTrans" cxnId="{22042F22-2EF3-9B49-A96D-40868E8056DA}">
      <dgm:prSet/>
      <dgm:spPr/>
      <dgm:t>
        <a:bodyPr/>
        <a:lstStyle/>
        <a:p>
          <a:endParaRPr lang="en-US"/>
        </a:p>
      </dgm:t>
    </dgm:pt>
    <dgm:pt modelId="{F2A3D8A8-7E13-3E40-BB50-ED3355C1707B}" type="sibTrans" cxnId="{22042F22-2EF3-9B49-A96D-40868E8056DA}">
      <dgm:prSet/>
      <dgm:spPr/>
      <dgm:t>
        <a:bodyPr/>
        <a:lstStyle/>
        <a:p>
          <a:endParaRPr lang="en-US"/>
        </a:p>
      </dgm:t>
    </dgm:pt>
    <dgm:pt modelId="{582164AB-1FCE-2746-B3EF-7F536957B164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000" b="1" dirty="0">
              <a:latin typeface="+mj-lt"/>
            </a:rPr>
            <a:t>Tier 2</a:t>
          </a:r>
        </a:p>
        <a:p>
          <a:r>
            <a:rPr lang="en-US" sz="2000" dirty="0">
              <a:latin typeface="+mj-lt"/>
            </a:rPr>
            <a:t>Targeted PD: Self-Management with Peer or Coaching Supports</a:t>
          </a:r>
        </a:p>
      </dgm:t>
    </dgm:pt>
    <dgm:pt modelId="{F5420C68-DE72-4745-ABDB-79403E2C16E7}" type="parTrans" cxnId="{411E5ABE-A970-134B-8BE3-B4F9B54A5ABF}">
      <dgm:prSet/>
      <dgm:spPr/>
      <dgm:t>
        <a:bodyPr/>
        <a:lstStyle/>
        <a:p>
          <a:endParaRPr lang="en-US"/>
        </a:p>
      </dgm:t>
    </dgm:pt>
    <dgm:pt modelId="{825ADA63-5E97-3549-95BB-685C3D203D54}" type="sibTrans" cxnId="{411E5ABE-A970-134B-8BE3-B4F9B54A5ABF}">
      <dgm:prSet/>
      <dgm:spPr/>
      <dgm:t>
        <a:bodyPr/>
        <a:lstStyle/>
        <a:p>
          <a:endParaRPr lang="en-US"/>
        </a:p>
      </dgm:t>
    </dgm:pt>
    <dgm:pt modelId="{E102CEA4-8E78-D64B-A65A-58122364E7D6}">
      <dgm:prSet phldrT="[Text]" custT="1"/>
      <dgm:spPr>
        <a:solidFill>
          <a:srgbClr val="008000">
            <a:alpha val="50000"/>
          </a:srgbClr>
        </a:solidFill>
      </dgm:spPr>
      <dgm:t>
        <a:bodyPr/>
        <a:lstStyle/>
        <a:p>
          <a:r>
            <a:rPr lang="en-US" sz="2000" b="1" dirty="0">
              <a:latin typeface="+mj-lt"/>
            </a:rPr>
            <a:t>Tier 1</a:t>
          </a:r>
          <a:endParaRPr lang="en-US" sz="2000" dirty="0">
            <a:latin typeface="+mj-lt"/>
          </a:endParaRPr>
        </a:p>
        <a:p>
          <a:r>
            <a:rPr lang="en-US" sz="2000" dirty="0">
              <a:latin typeface="+mj-lt"/>
            </a:rPr>
            <a:t>Universal PD: Training &amp; Self-Management</a:t>
          </a:r>
        </a:p>
      </dgm:t>
    </dgm:pt>
    <dgm:pt modelId="{F52B804A-1735-7348-9D97-84374D082C16}" type="parTrans" cxnId="{B10C4018-D6B4-0144-838C-67DBC02B3852}">
      <dgm:prSet/>
      <dgm:spPr/>
      <dgm:t>
        <a:bodyPr/>
        <a:lstStyle/>
        <a:p>
          <a:endParaRPr lang="en-US"/>
        </a:p>
      </dgm:t>
    </dgm:pt>
    <dgm:pt modelId="{C4F15C56-AAAC-9E4C-ADE8-F04D7F6C91C2}" type="sibTrans" cxnId="{B10C4018-D6B4-0144-838C-67DBC02B3852}">
      <dgm:prSet/>
      <dgm:spPr/>
      <dgm:t>
        <a:bodyPr/>
        <a:lstStyle/>
        <a:p>
          <a:endParaRPr lang="en-US"/>
        </a:p>
      </dgm:t>
    </dgm:pt>
    <dgm:pt modelId="{30B93ACE-7A45-AD42-9A35-90431675EB9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CE35C"/>
        </a:solidFill>
      </dgm:spPr>
      <dgm:t>
        <a:bodyPr/>
        <a:lstStyle/>
        <a:p>
          <a:r>
            <a:rPr lang="en-US" sz="2000" b="1" dirty="0">
              <a:latin typeface="+mj-lt"/>
            </a:rPr>
            <a:t>Progress Monitoring </a:t>
          </a:r>
        </a:p>
        <a:p>
          <a:r>
            <a:rPr lang="en-US" sz="2000" dirty="0">
              <a:latin typeface="+mj-lt"/>
            </a:rPr>
            <a:t>Walk-through, Student Data Review, Teacher Collected Data</a:t>
          </a:r>
        </a:p>
      </dgm:t>
    </dgm:pt>
    <dgm:pt modelId="{A4162002-70C6-4644-A8CF-D3E5077513A1}" type="parTrans" cxnId="{1E5B7D2E-CC96-1847-BDC2-688B5A077D22}">
      <dgm:prSet/>
      <dgm:spPr/>
      <dgm:t>
        <a:bodyPr/>
        <a:lstStyle/>
        <a:p>
          <a:endParaRPr lang="en-US"/>
        </a:p>
      </dgm:t>
    </dgm:pt>
    <dgm:pt modelId="{2FE70267-EE60-844F-9EC2-B1025C33FA0F}" type="sibTrans" cxnId="{1E5B7D2E-CC96-1847-BDC2-688B5A077D22}">
      <dgm:prSet/>
      <dgm:spPr/>
      <dgm:t>
        <a:bodyPr/>
        <a:lstStyle/>
        <a:p>
          <a:endParaRPr lang="en-US"/>
        </a:p>
      </dgm:t>
    </dgm:pt>
    <dgm:pt modelId="{B2005BDF-F532-404C-8CEC-044B7A398F7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>
              <a:latin typeface="+mj-lt"/>
            </a:rPr>
            <a:t>Universal Screening</a:t>
          </a:r>
        </a:p>
        <a:p>
          <a:r>
            <a:rPr lang="en-US" sz="2000" dirty="0">
              <a:latin typeface="+mj-lt"/>
            </a:rPr>
            <a:t>Walk-through &amp; Student Data Review</a:t>
          </a:r>
        </a:p>
      </dgm:t>
    </dgm:pt>
    <dgm:pt modelId="{E885063B-2A23-FB47-AC0B-1E4708BF8FC8}" type="parTrans" cxnId="{3CB7134A-5AFB-0345-89B5-199FED026E1B}">
      <dgm:prSet/>
      <dgm:spPr/>
      <dgm:t>
        <a:bodyPr/>
        <a:lstStyle/>
        <a:p>
          <a:endParaRPr lang="en-US"/>
        </a:p>
      </dgm:t>
    </dgm:pt>
    <dgm:pt modelId="{A55E2A3A-1F1B-E742-B2BB-3F13A7B9C1F5}" type="sibTrans" cxnId="{3CB7134A-5AFB-0345-89B5-199FED026E1B}">
      <dgm:prSet/>
      <dgm:spPr/>
      <dgm:t>
        <a:bodyPr/>
        <a:lstStyle/>
        <a:p>
          <a:endParaRPr lang="en-US"/>
        </a:p>
      </dgm:t>
    </dgm:pt>
    <dgm:pt modelId="{FFA665EF-1025-F64B-8CB6-28DC40305B4A}" type="pres">
      <dgm:prSet presAssocID="{92260AF8-92A3-5244-B018-BA95A978BAE1}" presName="compositeShape" presStyleCnt="0">
        <dgm:presLayoutVars>
          <dgm:dir/>
          <dgm:resizeHandles/>
        </dgm:presLayoutVars>
      </dgm:prSet>
      <dgm:spPr/>
    </dgm:pt>
    <dgm:pt modelId="{FD826A8F-2EC0-CF40-9613-FAB377CF63D0}" type="pres">
      <dgm:prSet presAssocID="{92260AF8-92A3-5244-B018-BA95A978BAE1}" presName="pyramid" presStyleLbl="node1" presStyleIdx="0" presStyleCnt="1" custScaleX="117953" custScaleY="99880" custLinFactNeighborX="3792"/>
      <dgm:spPr>
        <a:gradFill rotWithShape="0">
          <a:gsLst>
            <a:gs pos="35000">
              <a:srgbClr val="008000"/>
            </a:gs>
            <a:gs pos="100000">
              <a:srgbClr val="FF0000"/>
            </a:gs>
            <a:gs pos="73000">
              <a:srgbClr val="FFFF00"/>
            </a:gs>
            <a:gs pos="87000">
              <a:srgbClr val="FFFF00"/>
            </a:gs>
          </a:gsLst>
        </a:gradFill>
      </dgm:spPr>
    </dgm:pt>
    <dgm:pt modelId="{F6B3C4C1-D38F-E640-ACA6-6E2D73BD0A81}" type="pres">
      <dgm:prSet presAssocID="{92260AF8-92A3-5244-B018-BA95A978BAE1}" presName="theList" presStyleCnt="0"/>
      <dgm:spPr/>
    </dgm:pt>
    <dgm:pt modelId="{55D9A6DE-B76F-1546-852E-96CC55172117}" type="pres">
      <dgm:prSet presAssocID="{8974A15F-A633-EF47-A235-9997D2982056}" presName="aNode" presStyleLbl="fgAcc1" presStyleIdx="0" presStyleCnt="5" custScaleX="110851" custScaleY="2000000" custLinFactY="-1110609" custLinFactNeighborX="18948" custLinFactNeighborY="-1200000">
        <dgm:presLayoutVars>
          <dgm:bulletEnabled val="1"/>
        </dgm:presLayoutVars>
      </dgm:prSet>
      <dgm:spPr/>
    </dgm:pt>
    <dgm:pt modelId="{2668063B-044D-4342-A97E-B309A401D815}" type="pres">
      <dgm:prSet presAssocID="{8974A15F-A633-EF47-A235-9997D2982056}" presName="aSpace" presStyleCnt="0"/>
      <dgm:spPr/>
    </dgm:pt>
    <dgm:pt modelId="{3447A895-48A6-234B-BB6C-93922AB473CF}" type="pres">
      <dgm:prSet presAssocID="{582164AB-1FCE-2746-B3EF-7F536957B164}" presName="aNode" presStyleLbl="fgAcc1" presStyleIdx="1" presStyleCnt="5" custScaleX="110851" custScaleY="2000000" custLinFactY="-874034" custLinFactNeighborX="18944" custLinFactNeighborY="-900000">
        <dgm:presLayoutVars>
          <dgm:bulletEnabled val="1"/>
        </dgm:presLayoutVars>
      </dgm:prSet>
      <dgm:spPr/>
    </dgm:pt>
    <dgm:pt modelId="{A25A757C-611E-9345-9AB5-398174AF47E8}" type="pres">
      <dgm:prSet presAssocID="{582164AB-1FCE-2746-B3EF-7F536957B164}" presName="aSpace" presStyleCnt="0"/>
      <dgm:spPr/>
    </dgm:pt>
    <dgm:pt modelId="{CDD35B63-0B75-E041-9422-B7D4B9057E29}" type="pres">
      <dgm:prSet presAssocID="{E102CEA4-8E78-D64B-A65A-58122364E7D6}" presName="aNode" presStyleLbl="fgAcc1" presStyleIdx="2" presStyleCnt="5" custScaleX="110851" custScaleY="2000000" custLinFactY="333710" custLinFactNeighborX="19343" custLinFactNeighborY="400000">
        <dgm:presLayoutVars>
          <dgm:bulletEnabled val="1"/>
        </dgm:presLayoutVars>
      </dgm:prSet>
      <dgm:spPr/>
    </dgm:pt>
    <dgm:pt modelId="{9B43E22A-CC63-C843-B126-DCEF7D4564EC}" type="pres">
      <dgm:prSet presAssocID="{E102CEA4-8E78-D64B-A65A-58122364E7D6}" presName="aSpace" presStyleCnt="0"/>
      <dgm:spPr/>
    </dgm:pt>
    <dgm:pt modelId="{A684EC7D-5222-484E-BDEE-84BEDC0EC621}" type="pres">
      <dgm:prSet presAssocID="{30B93ACE-7A45-AD42-9A35-90431675EB91}" presName="aNode" presStyleLbl="fgAcc1" presStyleIdx="3" presStyleCnt="5" custScaleX="110851" custScaleY="2000000" custLinFactX="-6140" custLinFactY="-5284641" custLinFactNeighborX="-100000" custLinFactNeighborY="-5300000">
        <dgm:presLayoutVars>
          <dgm:bulletEnabled val="1"/>
        </dgm:presLayoutVars>
      </dgm:prSet>
      <dgm:spPr/>
    </dgm:pt>
    <dgm:pt modelId="{0CAC1044-A8C9-C94A-BDA5-271254F164ED}" type="pres">
      <dgm:prSet presAssocID="{30B93ACE-7A45-AD42-9A35-90431675EB91}" presName="aSpace" presStyleCnt="0"/>
      <dgm:spPr/>
    </dgm:pt>
    <dgm:pt modelId="{10924AC1-132E-1048-B929-023E0F8229BB}" type="pres">
      <dgm:prSet presAssocID="{B2005BDF-F532-404C-8CEC-044B7A398F71}" presName="aNode" presStyleLbl="fgAcc1" presStyleIdx="4" presStyleCnt="5" custScaleX="110851" custScaleY="2000000" custLinFactX="-6138" custLinFactY="-4066215" custLinFactNeighborX="-100000" custLinFactNeighborY="-4100000">
        <dgm:presLayoutVars>
          <dgm:bulletEnabled val="1"/>
        </dgm:presLayoutVars>
      </dgm:prSet>
      <dgm:spPr/>
    </dgm:pt>
    <dgm:pt modelId="{DF271458-3F40-B843-9094-ACE5293A96C1}" type="pres">
      <dgm:prSet presAssocID="{B2005BDF-F532-404C-8CEC-044B7A398F71}" presName="aSpace" presStyleCnt="0"/>
      <dgm:spPr/>
    </dgm:pt>
  </dgm:ptLst>
  <dgm:cxnLst>
    <dgm:cxn modelId="{B10C4018-D6B4-0144-838C-67DBC02B3852}" srcId="{92260AF8-92A3-5244-B018-BA95A978BAE1}" destId="{E102CEA4-8E78-D64B-A65A-58122364E7D6}" srcOrd="2" destOrd="0" parTransId="{F52B804A-1735-7348-9D97-84374D082C16}" sibTransId="{C4F15C56-AAAC-9E4C-ADE8-F04D7F6C91C2}"/>
    <dgm:cxn modelId="{22042F22-2EF3-9B49-A96D-40868E8056DA}" srcId="{92260AF8-92A3-5244-B018-BA95A978BAE1}" destId="{8974A15F-A633-EF47-A235-9997D2982056}" srcOrd="0" destOrd="0" parTransId="{01E1C779-481C-214D-ADEE-5F8503C95D1D}" sibTransId="{F2A3D8A8-7E13-3E40-BB50-ED3355C1707B}"/>
    <dgm:cxn modelId="{1E5B7D2E-CC96-1847-BDC2-688B5A077D22}" srcId="{92260AF8-92A3-5244-B018-BA95A978BAE1}" destId="{30B93ACE-7A45-AD42-9A35-90431675EB91}" srcOrd="3" destOrd="0" parTransId="{A4162002-70C6-4644-A8CF-D3E5077513A1}" sibTransId="{2FE70267-EE60-844F-9EC2-B1025C33FA0F}"/>
    <dgm:cxn modelId="{6AC8A03B-617C-054A-AECB-FF44205E6F11}" type="presOf" srcId="{582164AB-1FCE-2746-B3EF-7F536957B164}" destId="{3447A895-48A6-234B-BB6C-93922AB473CF}" srcOrd="0" destOrd="0" presId="urn:microsoft.com/office/officeart/2005/8/layout/pyramid2"/>
    <dgm:cxn modelId="{3CB7134A-5AFB-0345-89B5-199FED026E1B}" srcId="{92260AF8-92A3-5244-B018-BA95A978BAE1}" destId="{B2005BDF-F532-404C-8CEC-044B7A398F71}" srcOrd="4" destOrd="0" parTransId="{E885063B-2A23-FB47-AC0B-1E4708BF8FC8}" sibTransId="{A55E2A3A-1F1B-E742-B2BB-3F13A7B9C1F5}"/>
    <dgm:cxn modelId="{F78F4677-1AA6-D84B-B905-BB744790BCA7}" type="presOf" srcId="{E102CEA4-8E78-D64B-A65A-58122364E7D6}" destId="{CDD35B63-0B75-E041-9422-B7D4B9057E29}" srcOrd="0" destOrd="0" presId="urn:microsoft.com/office/officeart/2005/8/layout/pyramid2"/>
    <dgm:cxn modelId="{331EE47A-52CB-4944-8655-5DA95245CC13}" type="presOf" srcId="{B2005BDF-F532-404C-8CEC-044B7A398F71}" destId="{10924AC1-132E-1048-B929-023E0F8229BB}" srcOrd="0" destOrd="0" presId="urn:microsoft.com/office/officeart/2005/8/layout/pyramid2"/>
    <dgm:cxn modelId="{BE54CD81-3411-BE43-8EDC-E5F4021C7C5C}" type="presOf" srcId="{92260AF8-92A3-5244-B018-BA95A978BAE1}" destId="{FFA665EF-1025-F64B-8CB6-28DC40305B4A}" srcOrd="0" destOrd="0" presId="urn:microsoft.com/office/officeart/2005/8/layout/pyramid2"/>
    <dgm:cxn modelId="{5D47A1BD-E977-9241-9C90-398D0B888809}" type="presOf" srcId="{30B93ACE-7A45-AD42-9A35-90431675EB91}" destId="{A684EC7D-5222-484E-BDEE-84BEDC0EC621}" srcOrd="0" destOrd="0" presId="urn:microsoft.com/office/officeart/2005/8/layout/pyramid2"/>
    <dgm:cxn modelId="{411E5ABE-A970-134B-8BE3-B4F9B54A5ABF}" srcId="{92260AF8-92A3-5244-B018-BA95A978BAE1}" destId="{582164AB-1FCE-2746-B3EF-7F536957B164}" srcOrd="1" destOrd="0" parTransId="{F5420C68-DE72-4745-ABDB-79403E2C16E7}" sibTransId="{825ADA63-5E97-3549-95BB-685C3D203D54}"/>
    <dgm:cxn modelId="{E9C176DC-9275-BE42-9EC0-CB4F85DD0F1A}" type="presOf" srcId="{8974A15F-A633-EF47-A235-9997D2982056}" destId="{55D9A6DE-B76F-1546-852E-96CC55172117}" srcOrd="0" destOrd="0" presId="urn:microsoft.com/office/officeart/2005/8/layout/pyramid2"/>
    <dgm:cxn modelId="{98F26DD3-DA64-814D-B528-AEDEE25FD016}" type="presParOf" srcId="{FFA665EF-1025-F64B-8CB6-28DC40305B4A}" destId="{FD826A8F-2EC0-CF40-9613-FAB377CF63D0}" srcOrd="0" destOrd="0" presId="urn:microsoft.com/office/officeart/2005/8/layout/pyramid2"/>
    <dgm:cxn modelId="{180BCCA4-295A-2440-9ECA-69E4034E9269}" type="presParOf" srcId="{FFA665EF-1025-F64B-8CB6-28DC40305B4A}" destId="{F6B3C4C1-D38F-E640-ACA6-6E2D73BD0A81}" srcOrd="1" destOrd="0" presId="urn:microsoft.com/office/officeart/2005/8/layout/pyramid2"/>
    <dgm:cxn modelId="{7F51E686-726C-9244-B6E6-D0E161EDE6A7}" type="presParOf" srcId="{F6B3C4C1-D38F-E640-ACA6-6E2D73BD0A81}" destId="{55D9A6DE-B76F-1546-852E-96CC55172117}" srcOrd="0" destOrd="0" presId="urn:microsoft.com/office/officeart/2005/8/layout/pyramid2"/>
    <dgm:cxn modelId="{66C1F654-CF56-4A46-8D61-38264CEEF2EA}" type="presParOf" srcId="{F6B3C4C1-D38F-E640-ACA6-6E2D73BD0A81}" destId="{2668063B-044D-4342-A97E-B309A401D815}" srcOrd="1" destOrd="0" presId="urn:microsoft.com/office/officeart/2005/8/layout/pyramid2"/>
    <dgm:cxn modelId="{DA40527F-7AA0-4A4D-A4EC-644E224136D5}" type="presParOf" srcId="{F6B3C4C1-D38F-E640-ACA6-6E2D73BD0A81}" destId="{3447A895-48A6-234B-BB6C-93922AB473CF}" srcOrd="2" destOrd="0" presId="urn:microsoft.com/office/officeart/2005/8/layout/pyramid2"/>
    <dgm:cxn modelId="{C0F85D6E-2B55-9048-A9C6-F4F34633133C}" type="presParOf" srcId="{F6B3C4C1-D38F-E640-ACA6-6E2D73BD0A81}" destId="{A25A757C-611E-9345-9AB5-398174AF47E8}" srcOrd="3" destOrd="0" presId="urn:microsoft.com/office/officeart/2005/8/layout/pyramid2"/>
    <dgm:cxn modelId="{4789081C-524E-E244-8AB0-E2B2B0CE3943}" type="presParOf" srcId="{F6B3C4C1-D38F-E640-ACA6-6E2D73BD0A81}" destId="{CDD35B63-0B75-E041-9422-B7D4B9057E29}" srcOrd="4" destOrd="0" presId="urn:microsoft.com/office/officeart/2005/8/layout/pyramid2"/>
    <dgm:cxn modelId="{0C6B8CED-231B-CF42-B25A-03064EBE2AFD}" type="presParOf" srcId="{F6B3C4C1-D38F-E640-ACA6-6E2D73BD0A81}" destId="{9B43E22A-CC63-C843-B126-DCEF7D4564EC}" srcOrd="5" destOrd="0" presId="urn:microsoft.com/office/officeart/2005/8/layout/pyramid2"/>
    <dgm:cxn modelId="{3A69DBD2-4DFE-4A41-BE0D-14C32004CF42}" type="presParOf" srcId="{F6B3C4C1-D38F-E640-ACA6-6E2D73BD0A81}" destId="{A684EC7D-5222-484E-BDEE-84BEDC0EC621}" srcOrd="6" destOrd="0" presId="urn:microsoft.com/office/officeart/2005/8/layout/pyramid2"/>
    <dgm:cxn modelId="{9A1B48BA-59B2-9B47-90FC-20C474D7BA66}" type="presParOf" srcId="{F6B3C4C1-D38F-E640-ACA6-6E2D73BD0A81}" destId="{0CAC1044-A8C9-C94A-BDA5-271254F164ED}" srcOrd="7" destOrd="0" presId="urn:microsoft.com/office/officeart/2005/8/layout/pyramid2"/>
    <dgm:cxn modelId="{4CD5D5A6-BA86-2F4B-8996-F051D60C6304}" type="presParOf" srcId="{F6B3C4C1-D38F-E640-ACA6-6E2D73BD0A81}" destId="{10924AC1-132E-1048-B929-023E0F8229BB}" srcOrd="8" destOrd="0" presId="urn:microsoft.com/office/officeart/2005/8/layout/pyramid2"/>
    <dgm:cxn modelId="{A208CFE7-B0B9-3941-A3F8-86B6C8AC359E}" type="presParOf" srcId="{F6B3C4C1-D38F-E640-ACA6-6E2D73BD0A81}" destId="{DF271458-3F40-B843-9094-ACE5293A96C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D4DCC-7AA4-8046-9AB0-37E3DC7E4A27}" type="doc">
      <dgm:prSet loTypeId="urn:microsoft.com/office/officeart/2005/8/layout/default" loCatId="matrix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6003B1E-E653-4B41-9862-E5798AAA20E1}">
      <dgm:prSet phldrT="[Text]"/>
      <dgm:spPr>
        <a:gradFill rotWithShape="0">
          <a:gsLst>
            <a:gs pos="0">
              <a:srgbClr val="00B050"/>
            </a:gs>
            <a:gs pos="100000">
              <a:srgbClr val="92D050"/>
            </a:gs>
          </a:gsLst>
        </a:gradFill>
      </dgm:spPr>
      <dgm:t>
        <a:bodyPr/>
        <a:lstStyle/>
        <a:p>
          <a:r>
            <a:rPr lang="en-US" dirty="0"/>
            <a:t>Elementary: Systems</a:t>
          </a:r>
        </a:p>
      </dgm:t>
    </dgm:pt>
    <dgm:pt modelId="{298529B4-3423-6F4E-9683-069A8031CB9F}" type="parTrans" cxnId="{5443E1F0-E67C-6A47-B27F-94974A55A073}">
      <dgm:prSet/>
      <dgm:spPr/>
      <dgm:t>
        <a:bodyPr/>
        <a:lstStyle/>
        <a:p>
          <a:endParaRPr lang="en-US"/>
        </a:p>
      </dgm:t>
    </dgm:pt>
    <dgm:pt modelId="{C2E223DA-84CA-004E-951A-24EB6B33A00A}" type="sibTrans" cxnId="{5443E1F0-E67C-6A47-B27F-94974A55A073}">
      <dgm:prSet/>
      <dgm:spPr/>
      <dgm:t>
        <a:bodyPr/>
        <a:lstStyle/>
        <a:p>
          <a:endParaRPr lang="en-US"/>
        </a:p>
      </dgm:t>
    </dgm:pt>
    <dgm:pt modelId="{C4EFB5E2-DAE1-ED48-B3FD-E1B8FFE9F3B3}">
      <dgm:prSet phldrT="[Text]"/>
      <dgm:spPr>
        <a:gradFill rotWithShape="0">
          <a:gsLst>
            <a:gs pos="0">
              <a:srgbClr val="00B050"/>
            </a:gs>
            <a:gs pos="100000">
              <a:srgbClr val="92D050"/>
            </a:gs>
          </a:gsLst>
        </a:gradFill>
      </dgm:spPr>
      <dgm:t>
        <a:bodyPr/>
        <a:lstStyle/>
        <a:p>
          <a:r>
            <a:rPr lang="en-US" dirty="0"/>
            <a:t>Elementary: Data</a:t>
          </a:r>
        </a:p>
      </dgm:t>
    </dgm:pt>
    <dgm:pt modelId="{331901B4-1A5A-8149-8EF4-B2C6E434FE68}" type="parTrans" cxnId="{0B0EF039-145E-BE49-91A7-CB3A6CF8D7C4}">
      <dgm:prSet/>
      <dgm:spPr/>
      <dgm:t>
        <a:bodyPr/>
        <a:lstStyle/>
        <a:p>
          <a:endParaRPr lang="en-US"/>
        </a:p>
      </dgm:t>
    </dgm:pt>
    <dgm:pt modelId="{2638FCDA-1CCB-E646-9C64-CA83080C1BBF}" type="sibTrans" cxnId="{0B0EF039-145E-BE49-91A7-CB3A6CF8D7C4}">
      <dgm:prSet/>
      <dgm:spPr/>
      <dgm:t>
        <a:bodyPr/>
        <a:lstStyle/>
        <a:p>
          <a:endParaRPr lang="en-US"/>
        </a:p>
      </dgm:t>
    </dgm:pt>
    <dgm:pt modelId="{FECA5238-6785-CB44-BC2F-847157C70F75}">
      <dgm:prSet phldrT="[Text]"/>
      <dgm:spPr>
        <a:gradFill rotWithShape="0">
          <a:gsLst>
            <a:gs pos="0">
              <a:srgbClr val="00B050"/>
            </a:gs>
            <a:gs pos="100000">
              <a:srgbClr val="92D050"/>
            </a:gs>
          </a:gsLst>
        </a:gradFill>
      </dgm:spPr>
      <dgm:t>
        <a:bodyPr/>
        <a:lstStyle/>
        <a:p>
          <a:r>
            <a:rPr lang="en-US" dirty="0"/>
            <a:t>Elementary: Practices</a:t>
          </a:r>
        </a:p>
      </dgm:t>
    </dgm:pt>
    <dgm:pt modelId="{34791A75-3702-9B4B-83CD-1AE81221A554}" type="parTrans" cxnId="{386FCFB9-C3A2-7540-829F-A3C73FE55375}">
      <dgm:prSet/>
      <dgm:spPr/>
      <dgm:t>
        <a:bodyPr/>
        <a:lstStyle/>
        <a:p>
          <a:endParaRPr lang="en-US"/>
        </a:p>
      </dgm:t>
    </dgm:pt>
    <dgm:pt modelId="{4F1AFCB8-B32D-D248-A8E8-F80E002475D1}" type="sibTrans" cxnId="{386FCFB9-C3A2-7540-829F-A3C73FE55375}">
      <dgm:prSet/>
      <dgm:spPr/>
      <dgm:t>
        <a:bodyPr/>
        <a:lstStyle/>
        <a:p>
          <a:endParaRPr lang="en-US"/>
        </a:p>
      </dgm:t>
    </dgm:pt>
    <dgm:pt modelId="{1B675158-ECBF-394F-A096-B718DD3500B7}">
      <dgm:prSet phldrT="[Text]"/>
      <dgm:spPr>
        <a:gradFill rotWithShape="0">
          <a:gsLst>
            <a:gs pos="0">
              <a:srgbClr val="00B050"/>
            </a:gs>
            <a:gs pos="100000">
              <a:srgbClr val="92D050"/>
            </a:gs>
          </a:gsLst>
        </a:gradFill>
      </dgm:spPr>
      <dgm:t>
        <a:bodyPr/>
        <a:lstStyle/>
        <a:p>
          <a:r>
            <a:rPr lang="en-US" dirty="0"/>
            <a:t>Middle / High: Systems</a:t>
          </a:r>
        </a:p>
      </dgm:t>
    </dgm:pt>
    <dgm:pt modelId="{47AAADB1-89D6-8045-94A3-50F366FA665E}" type="parTrans" cxnId="{01431CEC-160E-4F4A-986E-E25596DA43F2}">
      <dgm:prSet/>
      <dgm:spPr/>
      <dgm:t>
        <a:bodyPr/>
        <a:lstStyle/>
        <a:p>
          <a:endParaRPr lang="en-US"/>
        </a:p>
      </dgm:t>
    </dgm:pt>
    <dgm:pt modelId="{E1AF2F42-1F87-AA48-947C-FB108A7D73A9}" type="sibTrans" cxnId="{01431CEC-160E-4F4A-986E-E25596DA43F2}">
      <dgm:prSet/>
      <dgm:spPr/>
      <dgm:t>
        <a:bodyPr/>
        <a:lstStyle/>
        <a:p>
          <a:endParaRPr lang="en-US"/>
        </a:p>
      </dgm:t>
    </dgm:pt>
    <dgm:pt modelId="{C781784A-9A9A-D14D-843D-35DF608697E8}">
      <dgm:prSet phldrT="[Text]"/>
      <dgm:spPr>
        <a:gradFill rotWithShape="0">
          <a:gsLst>
            <a:gs pos="0">
              <a:srgbClr val="00B050"/>
            </a:gs>
            <a:gs pos="100000">
              <a:srgbClr val="92D050"/>
            </a:gs>
          </a:gsLst>
        </a:gradFill>
      </dgm:spPr>
      <dgm:t>
        <a:bodyPr/>
        <a:lstStyle/>
        <a:p>
          <a:r>
            <a:rPr lang="en-US" dirty="0"/>
            <a:t>Middle / High: Practices</a:t>
          </a:r>
        </a:p>
      </dgm:t>
    </dgm:pt>
    <dgm:pt modelId="{528168EF-663C-8444-986F-AECEDC899999}" type="parTrans" cxnId="{FE46DC1E-7546-9D43-8B8E-25146CDB64AE}">
      <dgm:prSet/>
      <dgm:spPr/>
      <dgm:t>
        <a:bodyPr/>
        <a:lstStyle/>
        <a:p>
          <a:endParaRPr lang="en-US"/>
        </a:p>
      </dgm:t>
    </dgm:pt>
    <dgm:pt modelId="{A05572DA-4D0F-F24A-9930-624E032DB79A}" type="sibTrans" cxnId="{FE46DC1E-7546-9D43-8B8E-25146CDB64AE}">
      <dgm:prSet/>
      <dgm:spPr/>
      <dgm:t>
        <a:bodyPr/>
        <a:lstStyle/>
        <a:p>
          <a:endParaRPr lang="en-US"/>
        </a:p>
      </dgm:t>
    </dgm:pt>
    <dgm:pt modelId="{F490007E-F96F-E149-8B00-60E8E724DCAE}">
      <dgm:prSet phldrT="[Text]"/>
      <dgm:spPr>
        <a:gradFill rotWithShape="0">
          <a:gsLst>
            <a:gs pos="0">
              <a:srgbClr val="00B050"/>
            </a:gs>
            <a:gs pos="100000">
              <a:srgbClr val="92D050"/>
            </a:gs>
          </a:gsLst>
        </a:gradFill>
      </dgm:spPr>
      <dgm:t>
        <a:bodyPr/>
        <a:lstStyle/>
        <a:p>
          <a:r>
            <a:rPr lang="en-US" dirty="0"/>
            <a:t>Middle / High: Data</a:t>
          </a:r>
        </a:p>
      </dgm:t>
    </dgm:pt>
    <dgm:pt modelId="{E77921B5-9E9F-A543-A3A7-3DE348A4D8F1}" type="parTrans" cxnId="{D3F4A79D-F4DB-8C48-89D6-8B6CA2BE6F01}">
      <dgm:prSet/>
      <dgm:spPr/>
      <dgm:t>
        <a:bodyPr/>
        <a:lstStyle/>
        <a:p>
          <a:endParaRPr lang="en-US"/>
        </a:p>
      </dgm:t>
    </dgm:pt>
    <dgm:pt modelId="{975AAE1F-F8B2-4E48-9118-5535756444E3}" type="sibTrans" cxnId="{D3F4A79D-F4DB-8C48-89D6-8B6CA2BE6F01}">
      <dgm:prSet/>
      <dgm:spPr/>
      <dgm:t>
        <a:bodyPr/>
        <a:lstStyle/>
        <a:p>
          <a:endParaRPr lang="en-US"/>
        </a:p>
      </dgm:t>
    </dgm:pt>
    <dgm:pt modelId="{88F5C4F3-81B1-9A4D-9351-245BB01D9E50}" type="pres">
      <dgm:prSet presAssocID="{CB5D4DCC-7AA4-8046-9AB0-37E3DC7E4A27}" presName="diagram" presStyleCnt="0">
        <dgm:presLayoutVars>
          <dgm:dir/>
          <dgm:resizeHandles val="exact"/>
        </dgm:presLayoutVars>
      </dgm:prSet>
      <dgm:spPr/>
    </dgm:pt>
    <dgm:pt modelId="{A598C948-ED36-F049-995F-799E82EA401B}" type="pres">
      <dgm:prSet presAssocID="{46003B1E-E653-4B41-9862-E5798AAA20E1}" presName="node" presStyleLbl="node1" presStyleIdx="0" presStyleCnt="6">
        <dgm:presLayoutVars>
          <dgm:bulletEnabled val="1"/>
        </dgm:presLayoutVars>
      </dgm:prSet>
      <dgm:spPr/>
    </dgm:pt>
    <dgm:pt modelId="{2B7E96CB-A8CB-6544-8E7D-C46AA83CC445}" type="pres">
      <dgm:prSet presAssocID="{C2E223DA-84CA-004E-951A-24EB6B33A00A}" presName="sibTrans" presStyleCnt="0"/>
      <dgm:spPr/>
    </dgm:pt>
    <dgm:pt modelId="{21013419-B2D4-7143-AD9A-9BB2D57561BF}" type="pres">
      <dgm:prSet presAssocID="{C4EFB5E2-DAE1-ED48-B3FD-E1B8FFE9F3B3}" presName="node" presStyleLbl="node1" presStyleIdx="1" presStyleCnt="6">
        <dgm:presLayoutVars>
          <dgm:bulletEnabled val="1"/>
        </dgm:presLayoutVars>
      </dgm:prSet>
      <dgm:spPr/>
    </dgm:pt>
    <dgm:pt modelId="{C2DA1B19-4BBA-6843-967A-A307A3BF9CCE}" type="pres">
      <dgm:prSet presAssocID="{2638FCDA-1CCB-E646-9C64-CA83080C1BBF}" presName="sibTrans" presStyleCnt="0"/>
      <dgm:spPr/>
    </dgm:pt>
    <dgm:pt modelId="{6C87E897-568B-2749-97FC-0488B0919181}" type="pres">
      <dgm:prSet presAssocID="{FECA5238-6785-CB44-BC2F-847157C70F75}" presName="node" presStyleLbl="node1" presStyleIdx="2" presStyleCnt="6">
        <dgm:presLayoutVars>
          <dgm:bulletEnabled val="1"/>
        </dgm:presLayoutVars>
      </dgm:prSet>
      <dgm:spPr/>
    </dgm:pt>
    <dgm:pt modelId="{28D9BBC4-DBFB-B94E-8873-D3189208B24A}" type="pres">
      <dgm:prSet presAssocID="{4F1AFCB8-B32D-D248-A8E8-F80E002475D1}" presName="sibTrans" presStyleCnt="0"/>
      <dgm:spPr/>
    </dgm:pt>
    <dgm:pt modelId="{19A8E17A-5780-F049-9082-613B548869F5}" type="pres">
      <dgm:prSet presAssocID="{1B675158-ECBF-394F-A096-B718DD3500B7}" presName="node" presStyleLbl="node1" presStyleIdx="3" presStyleCnt="6">
        <dgm:presLayoutVars>
          <dgm:bulletEnabled val="1"/>
        </dgm:presLayoutVars>
      </dgm:prSet>
      <dgm:spPr/>
    </dgm:pt>
    <dgm:pt modelId="{AE62043F-BFA0-B94E-8045-FC7C4400FA7A}" type="pres">
      <dgm:prSet presAssocID="{E1AF2F42-1F87-AA48-947C-FB108A7D73A9}" presName="sibTrans" presStyleCnt="0"/>
      <dgm:spPr/>
    </dgm:pt>
    <dgm:pt modelId="{A56A52F1-03F4-C540-973C-D4140757FFF9}" type="pres">
      <dgm:prSet presAssocID="{F490007E-F96F-E149-8B00-60E8E724DCAE}" presName="node" presStyleLbl="node1" presStyleIdx="4" presStyleCnt="6">
        <dgm:presLayoutVars>
          <dgm:bulletEnabled val="1"/>
        </dgm:presLayoutVars>
      </dgm:prSet>
      <dgm:spPr/>
    </dgm:pt>
    <dgm:pt modelId="{20EF1237-7FFA-804A-BEBC-ADA529F5BB4C}" type="pres">
      <dgm:prSet presAssocID="{975AAE1F-F8B2-4E48-9118-5535756444E3}" presName="sibTrans" presStyleCnt="0"/>
      <dgm:spPr/>
    </dgm:pt>
    <dgm:pt modelId="{3E0DC8C6-14F6-DF43-8B6B-F023BE6EE997}" type="pres">
      <dgm:prSet presAssocID="{C781784A-9A9A-D14D-843D-35DF608697E8}" presName="node" presStyleLbl="node1" presStyleIdx="5" presStyleCnt="6">
        <dgm:presLayoutVars>
          <dgm:bulletEnabled val="1"/>
        </dgm:presLayoutVars>
      </dgm:prSet>
      <dgm:spPr/>
    </dgm:pt>
  </dgm:ptLst>
  <dgm:cxnLst>
    <dgm:cxn modelId="{CF28210F-02A8-054B-A39B-7D5791D0E4EF}" type="presOf" srcId="{C781784A-9A9A-D14D-843D-35DF608697E8}" destId="{3E0DC8C6-14F6-DF43-8B6B-F023BE6EE997}" srcOrd="0" destOrd="0" presId="urn:microsoft.com/office/officeart/2005/8/layout/default"/>
    <dgm:cxn modelId="{FE46DC1E-7546-9D43-8B8E-25146CDB64AE}" srcId="{CB5D4DCC-7AA4-8046-9AB0-37E3DC7E4A27}" destId="{C781784A-9A9A-D14D-843D-35DF608697E8}" srcOrd="5" destOrd="0" parTransId="{528168EF-663C-8444-986F-AECEDC899999}" sibTransId="{A05572DA-4D0F-F24A-9930-624E032DB79A}"/>
    <dgm:cxn modelId="{5C63CD23-53C5-284E-858E-A057511D0DD2}" type="presOf" srcId="{CB5D4DCC-7AA4-8046-9AB0-37E3DC7E4A27}" destId="{88F5C4F3-81B1-9A4D-9351-245BB01D9E50}" srcOrd="0" destOrd="0" presId="urn:microsoft.com/office/officeart/2005/8/layout/default"/>
    <dgm:cxn modelId="{A7EF672B-8C34-8649-977A-8F055069E9D6}" type="presOf" srcId="{FECA5238-6785-CB44-BC2F-847157C70F75}" destId="{6C87E897-568B-2749-97FC-0488B0919181}" srcOrd="0" destOrd="0" presId="urn:microsoft.com/office/officeart/2005/8/layout/default"/>
    <dgm:cxn modelId="{0B0EF039-145E-BE49-91A7-CB3A6CF8D7C4}" srcId="{CB5D4DCC-7AA4-8046-9AB0-37E3DC7E4A27}" destId="{C4EFB5E2-DAE1-ED48-B3FD-E1B8FFE9F3B3}" srcOrd="1" destOrd="0" parTransId="{331901B4-1A5A-8149-8EF4-B2C6E434FE68}" sibTransId="{2638FCDA-1CCB-E646-9C64-CA83080C1BBF}"/>
    <dgm:cxn modelId="{BF403067-01E8-BA4B-9959-DC349AB4130B}" type="presOf" srcId="{46003B1E-E653-4B41-9862-E5798AAA20E1}" destId="{A598C948-ED36-F049-995F-799E82EA401B}" srcOrd="0" destOrd="0" presId="urn:microsoft.com/office/officeart/2005/8/layout/default"/>
    <dgm:cxn modelId="{9B4D3D84-D01A-4F4F-B794-A2EDFB5BD967}" type="presOf" srcId="{1B675158-ECBF-394F-A096-B718DD3500B7}" destId="{19A8E17A-5780-F049-9082-613B548869F5}" srcOrd="0" destOrd="0" presId="urn:microsoft.com/office/officeart/2005/8/layout/default"/>
    <dgm:cxn modelId="{D3F4A79D-F4DB-8C48-89D6-8B6CA2BE6F01}" srcId="{CB5D4DCC-7AA4-8046-9AB0-37E3DC7E4A27}" destId="{F490007E-F96F-E149-8B00-60E8E724DCAE}" srcOrd="4" destOrd="0" parTransId="{E77921B5-9E9F-A543-A3A7-3DE348A4D8F1}" sibTransId="{975AAE1F-F8B2-4E48-9118-5535756444E3}"/>
    <dgm:cxn modelId="{386FCFB9-C3A2-7540-829F-A3C73FE55375}" srcId="{CB5D4DCC-7AA4-8046-9AB0-37E3DC7E4A27}" destId="{FECA5238-6785-CB44-BC2F-847157C70F75}" srcOrd="2" destOrd="0" parTransId="{34791A75-3702-9B4B-83CD-1AE81221A554}" sibTransId="{4F1AFCB8-B32D-D248-A8E8-F80E002475D1}"/>
    <dgm:cxn modelId="{DB7D54D6-C443-2147-AA53-26CBE48F547B}" type="presOf" srcId="{C4EFB5E2-DAE1-ED48-B3FD-E1B8FFE9F3B3}" destId="{21013419-B2D4-7143-AD9A-9BB2D57561BF}" srcOrd="0" destOrd="0" presId="urn:microsoft.com/office/officeart/2005/8/layout/default"/>
    <dgm:cxn modelId="{AC5A45E3-91B4-154F-A96A-39BAB2000B00}" type="presOf" srcId="{F490007E-F96F-E149-8B00-60E8E724DCAE}" destId="{A56A52F1-03F4-C540-973C-D4140757FFF9}" srcOrd="0" destOrd="0" presId="urn:microsoft.com/office/officeart/2005/8/layout/default"/>
    <dgm:cxn modelId="{01431CEC-160E-4F4A-986E-E25596DA43F2}" srcId="{CB5D4DCC-7AA4-8046-9AB0-37E3DC7E4A27}" destId="{1B675158-ECBF-394F-A096-B718DD3500B7}" srcOrd="3" destOrd="0" parTransId="{47AAADB1-89D6-8045-94A3-50F366FA665E}" sibTransId="{E1AF2F42-1F87-AA48-947C-FB108A7D73A9}"/>
    <dgm:cxn modelId="{5443E1F0-E67C-6A47-B27F-94974A55A073}" srcId="{CB5D4DCC-7AA4-8046-9AB0-37E3DC7E4A27}" destId="{46003B1E-E653-4B41-9862-E5798AAA20E1}" srcOrd="0" destOrd="0" parTransId="{298529B4-3423-6F4E-9683-069A8031CB9F}" sibTransId="{C2E223DA-84CA-004E-951A-24EB6B33A00A}"/>
    <dgm:cxn modelId="{271FAF1A-BFE1-3F4C-B1F9-7CC9638C5A1A}" type="presParOf" srcId="{88F5C4F3-81B1-9A4D-9351-245BB01D9E50}" destId="{A598C948-ED36-F049-995F-799E82EA401B}" srcOrd="0" destOrd="0" presId="urn:microsoft.com/office/officeart/2005/8/layout/default"/>
    <dgm:cxn modelId="{42BBACFF-FB96-3C44-A255-FAF8B391006D}" type="presParOf" srcId="{88F5C4F3-81B1-9A4D-9351-245BB01D9E50}" destId="{2B7E96CB-A8CB-6544-8E7D-C46AA83CC445}" srcOrd="1" destOrd="0" presId="urn:microsoft.com/office/officeart/2005/8/layout/default"/>
    <dgm:cxn modelId="{51D0B479-281F-E347-A6CC-21357E89EBBC}" type="presParOf" srcId="{88F5C4F3-81B1-9A4D-9351-245BB01D9E50}" destId="{21013419-B2D4-7143-AD9A-9BB2D57561BF}" srcOrd="2" destOrd="0" presId="urn:microsoft.com/office/officeart/2005/8/layout/default"/>
    <dgm:cxn modelId="{96276724-AAB1-E24E-9B3D-57F2C2410660}" type="presParOf" srcId="{88F5C4F3-81B1-9A4D-9351-245BB01D9E50}" destId="{C2DA1B19-4BBA-6843-967A-A307A3BF9CCE}" srcOrd="3" destOrd="0" presId="urn:microsoft.com/office/officeart/2005/8/layout/default"/>
    <dgm:cxn modelId="{3F2228C0-7C26-BA45-AE03-0F4DBD1C3968}" type="presParOf" srcId="{88F5C4F3-81B1-9A4D-9351-245BB01D9E50}" destId="{6C87E897-568B-2749-97FC-0488B0919181}" srcOrd="4" destOrd="0" presId="urn:microsoft.com/office/officeart/2005/8/layout/default"/>
    <dgm:cxn modelId="{39648B11-FE28-DD49-ABDD-AC730DF1A4FE}" type="presParOf" srcId="{88F5C4F3-81B1-9A4D-9351-245BB01D9E50}" destId="{28D9BBC4-DBFB-B94E-8873-D3189208B24A}" srcOrd="5" destOrd="0" presId="urn:microsoft.com/office/officeart/2005/8/layout/default"/>
    <dgm:cxn modelId="{1C3D3ED0-D9CB-1C47-B225-181D89DB9AC3}" type="presParOf" srcId="{88F5C4F3-81B1-9A4D-9351-245BB01D9E50}" destId="{19A8E17A-5780-F049-9082-613B548869F5}" srcOrd="6" destOrd="0" presId="urn:microsoft.com/office/officeart/2005/8/layout/default"/>
    <dgm:cxn modelId="{72EDBA3A-873D-9C4B-AAF7-78E01B2950B3}" type="presParOf" srcId="{88F5C4F3-81B1-9A4D-9351-245BB01D9E50}" destId="{AE62043F-BFA0-B94E-8045-FC7C4400FA7A}" srcOrd="7" destOrd="0" presId="urn:microsoft.com/office/officeart/2005/8/layout/default"/>
    <dgm:cxn modelId="{DA700CF2-EEB6-1140-A2FB-E31D7A44EF67}" type="presParOf" srcId="{88F5C4F3-81B1-9A4D-9351-245BB01D9E50}" destId="{A56A52F1-03F4-C540-973C-D4140757FFF9}" srcOrd="8" destOrd="0" presId="urn:microsoft.com/office/officeart/2005/8/layout/default"/>
    <dgm:cxn modelId="{495CE243-BDBF-0E46-AD71-C0779F548A5C}" type="presParOf" srcId="{88F5C4F3-81B1-9A4D-9351-245BB01D9E50}" destId="{20EF1237-7FFA-804A-BEBC-ADA529F5BB4C}" srcOrd="9" destOrd="0" presId="urn:microsoft.com/office/officeart/2005/8/layout/default"/>
    <dgm:cxn modelId="{C7C88EF7-B86E-8548-A731-2750BA86B3C9}" type="presParOf" srcId="{88F5C4F3-81B1-9A4D-9351-245BB01D9E50}" destId="{3E0DC8C6-14F6-DF43-8B6B-F023BE6EE99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5D4DCC-7AA4-8046-9AB0-37E3DC7E4A27}" type="doc">
      <dgm:prSet loTypeId="urn:microsoft.com/office/officeart/2005/8/layout/default" loCatId="matrix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6003B1E-E653-4B41-9862-E5798AAA20E1}">
      <dgm:prSet phldrT="[Text]" custT="1"/>
      <dgm:spPr>
        <a:gradFill rotWithShape="0">
          <a:gsLst>
            <a:gs pos="0">
              <a:srgbClr val="00B050"/>
            </a:gs>
            <a:gs pos="100000">
              <a:srgbClr val="92D050"/>
            </a:gs>
          </a:gsLst>
        </a:gradFill>
      </dgm:spPr>
      <dgm:t>
        <a:bodyPr/>
        <a:lstStyle/>
        <a:p>
          <a:r>
            <a:rPr lang="en-US" sz="2000" dirty="0"/>
            <a:t>Elementary: Systems</a:t>
          </a:r>
        </a:p>
      </dgm:t>
    </dgm:pt>
    <dgm:pt modelId="{298529B4-3423-6F4E-9683-069A8031CB9F}" type="parTrans" cxnId="{5443E1F0-E67C-6A47-B27F-94974A55A073}">
      <dgm:prSet/>
      <dgm:spPr/>
      <dgm:t>
        <a:bodyPr/>
        <a:lstStyle/>
        <a:p>
          <a:endParaRPr lang="en-US"/>
        </a:p>
      </dgm:t>
    </dgm:pt>
    <dgm:pt modelId="{C2E223DA-84CA-004E-951A-24EB6B33A00A}" type="sibTrans" cxnId="{5443E1F0-E67C-6A47-B27F-94974A55A073}">
      <dgm:prSet/>
      <dgm:spPr/>
      <dgm:t>
        <a:bodyPr/>
        <a:lstStyle/>
        <a:p>
          <a:endParaRPr lang="en-US"/>
        </a:p>
      </dgm:t>
    </dgm:pt>
    <dgm:pt modelId="{C4EFB5E2-DAE1-ED48-B3FD-E1B8FFE9F3B3}">
      <dgm:prSet phldrT="[Text]" custT="1"/>
      <dgm:spPr>
        <a:gradFill rotWithShape="0">
          <a:gsLst>
            <a:gs pos="0">
              <a:srgbClr val="00B050"/>
            </a:gs>
            <a:gs pos="100000">
              <a:srgbClr val="92D050"/>
            </a:gs>
          </a:gsLst>
        </a:gradFill>
      </dgm:spPr>
      <dgm:t>
        <a:bodyPr/>
        <a:lstStyle/>
        <a:p>
          <a:r>
            <a:rPr lang="en-US" sz="2000" dirty="0"/>
            <a:t>Elementary: Data</a:t>
          </a:r>
        </a:p>
      </dgm:t>
    </dgm:pt>
    <dgm:pt modelId="{331901B4-1A5A-8149-8EF4-B2C6E434FE68}" type="parTrans" cxnId="{0B0EF039-145E-BE49-91A7-CB3A6CF8D7C4}">
      <dgm:prSet/>
      <dgm:spPr/>
      <dgm:t>
        <a:bodyPr/>
        <a:lstStyle/>
        <a:p>
          <a:endParaRPr lang="en-US"/>
        </a:p>
      </dgm:t>
    </dgm:pt>
    <dgm:pt modelId="{2638FCDA-1CCB-E646-9C64-CA83080C1BBF}" type="sibTrans" cxnId="{0B0EF039-145E-BE49-91A7-CB3A6CF8D7C4}">
      <dgm:prSet/>
      <dgm:spPr/>
      <dgm:t>
        <a:bodyPr/>
        <a:lstStyle/>
        <a:p>
          <a:endParaRPr lang="en-US"/>
        </a:p>
      </dgm:t>
    </dgm:pt>
    <dgm:pt modelId="{FECA5238-6785-CB44-BC2F-847157C70F75}">
      <dgm:prSet phldrT="[Text]" custT="1"/>
      <dgm:spPr>
        <a:gradFill rotWithShape="0">
          <a:gsLst>
            <a:gs pos="0">
              <a:srgbClr val="00B050"/>
            </a:gs>
            <a:gs pos="100000">
              <a:srgbClr val="92D050"/>
            </a:gs>
          </a:gsLst>
        </a:gradFill>
      </dgm:spPr>
      <dgm:t>
        <a:bodyPr/>
        <a:lstStyle/>
        <a:p>
          <a:r>
            <a:rPr lang="en-US" sz="2000" dirty="0"/>
            <a:t>Elementary: Practices</a:t>
          </a:r>
        </a:p>
      </dgm:t>
    </dgm:pt>
    <dgm:pt modelId="{34791A75-3702-9B4B-83CD-1AE81221A554}" type="parTrans" cxnId="{386FCFB9-C3A2-7540-829F-A3C73FE55375}">
      <dgm:prSet/>
      <dgm:spPr/>
      <dgm:t>
        <a:bodyPr/>
        <a:lstStyle/>
        <a:p>
          <a:endParaRPr lang="en-US"/>
        </a:p>
      </dgm:t>
    </dgm:pt>
    <dgm:pt modelId="{4F1AFCB8-B32D-D248-A8E8-F80E002475D1}" type="sibTrans" cxnId="{386FCFB9-C3A2-7540-829F-A3C73FE55375}">
      <dgm:prSet/>
      <dgm:spPr/>
      <dgm:t>
        <a:bodyPr/>
        <a:lstStyle/>
        <a:p>
          <a:endParaRPr lang="en-US"/>
        </a:p>
      </dgm:t>
    </dgm:pt>
    <dgm:pt modelId="{1B675158-ECBF-394F-A096-B718DD3500B7}">
      <dgm:prSet phldrT="[Text]" custT="1"/>
      <dgm:spPr>
        <a:gradFill rotWithShape="0">
          <a:gsLst>
            <a:gs pos="0">
              <a:srgbClr val="00B050"/>
            </a:gs>
            <a:gs pos="100000">
              <a:srgbClr val="92D050"/>
            </a:gs>
          </a:gsLst>
        </a:gradFill>
      </dgm:spPr>
      <dgm:t>
        <a:bodyPr/>
        <a:lstStyle/>
        <a:p>
          <a:r>
            <a:rPr lang="en-US" sz="2000" dirty="0"/>
            <a:t>Middle / High: Systems</a:t>
          </a:r>
        </a:p>
      </dgm:t>
    </dgm:pt>
    <dgm:pt modelId="{47AAADB1-89D6-8045-94A3-50F366FA665E}" type="parTrans" cxnId="{01431CEC-160E-4F4A-986E-E25596DA43F2}">
      <dgm:prSet/>
      <dgm:spPr/>
      <dgm:t>
        <a:bodyPr/>
        <a:lstStyle/>
        <a:p>
          <a:endParaRPr lang="en-US"/>
        </a:p>
      </dgm:t>
    </dgm:pt>
    <dgm:pt modelId="{E1AF2F42-1F87-AA48-947C-FB108A7D73A9}" type="sibTrans" cxnId="{01431CEC-160E-4F4A-986E-E25596DA43F2}">
      <dgm:prSet/>
      <dgm:spPr/>
      <dgm:t>
        <a:bodyPr/>
        <a:lstStyle/>
        <a:p>
          <a:endParaRPr lang="en-US"/>
        </a:p>
      </dgm:t>
    </dgm:pt>
    <dgm:pt modelId="{C781784A-9A9A-D14D-843D-35DF608697E8}">
      <dgm:prSet phldrT="[Text]" custT="1"/>
      <dgm:spPr>
        <a:gradFill rotWithShape="0">
          <a:gsLst>
            <a:gs pos="0">
              <a:srgbClr val="00B050"/>
            </a:gs>
            <a:gs pos="100000">
              <a:srgbClr val="92D050"/>
            </a:gs>
          </a:gsLst>
        </a:gradFill>
      </dgm:spPr>
      <dgm:t>
        <a:bodyPr/>
        <a:lstStyle/>
        <a:p>
          <a:r>
            <a:rPr lang="en-US" sz="2000" dirty="0"/>
            <a:t>Middle / High: Practices</a:t>
          </a:r>
        </a:p>
      </dgm:t>
    </dgm:pt>
    <dgm:pt modelId="{528168EF-663C-8444-986F-AECEDC899999}" type="parTrans" cxnId="{FE46DC1E-7546-9D43-8B8E-25146CDB64AE}">
      <dgm:prSet/>
      <dgm:spPr/>
      <dgm:t>
        <a:bodyPr/>
        <a:lstStyle/>
        <a:p>
          <a:endParaRPr lang="en-US"/>
        </a:p>
      </dgm:t>
    </dgm:pt>
    <dgm:pt modelId="{A05572DA-4D0F-F24A-9930-624E032DB79A}" type="sibTrans" cxnId="{FE46DC1E-7546-9D43-8B8E-25146CDB64AE}">
      <dgm:prSet/>
      <dgm:spPr/>
      <dgm:t>
        <a:bodyPr/>
        <a:lstStyle/>
        <a:p>
          <a:endParaRPr lang="en-US"/>
        </a:p>
      </dgm:t>
    </dgm:pt>
    <dgm:pt modelId="{F490007E-F96F-E149-8B00-60E8E724DCAE}">
      <dgm:prSet phldrT="[Text]" custT="1"/>
      <dgm:spPr>
        <a:gradFill rotWithShape="0">
          <a:gsLst>
            <a:gs pos="0">
              <a:srgbClr val="00B050"/>
            </a:gs>
            <a:gs pos="100000">
              <a:srgbClr val="92D050"/>
            </a:gs>
          </a:gsLst>
        </a:gradFill>
      </dgm:spPr>
      <dgm:t>
        <a:bodyPr/>
        <a:lstStyle/>
        <a:p>
          <a:r>
            <a:rPr lang="en-US" sz="2000" dirty="0"/>
            <a:t>Middle / High: Data</a:t>
          </a:r>
        </a:p>
      </dgm:t>
    </dgm:pt>
    <dgm:pt modelId="{E77921B5-9E9F-A543-A3A7-3DE348A4D8F1}" type="parTrans" cxnId="{D3F4A79D-F4DB-8C48-89D6-8B6CA2BE6F01}">
      <dgm:prSet/>
      <dgm:spPr/>
      <dgm:t>
        <a:bodyPr/>
        <a:lstStyle/>
        <a:p>
          <a:endParaRPr lang="en-US"/>
        </a:p>
      </dgm:t>
    </dgm:pt>
    <dgm:pt modelId="{975AAE1F-F8B2-4E48-9118-5535756444E3}" type="sibTrans" cxnId="{D3F4A79D-F4DB-8C48-89D6-8B6CA2BE6F01}">
      <dgm:prSet/>
      <dgm:spPr/>
      <dgm:t>
        <a:bodyPr/>
        <a:lstStyle/>
        <a:p>
          <a:endParaRPr lang="en-US"/>
        </a:p>
      </dgm:t>
    </dgm:pt>
    <dgm:pt modelId="{88F5C4F3-81B1-9A4D-9351-245BB01D9E50}" type="pres">
      <dgm:prSet presAssocID="{CB5D4DCC-7AA4-8046-9AB0-37E3DC7E4A27}" presName="diagram" presStyleCnt="0">
        <dgm:presLayoutVars>
          <dgm:dir/>
          <dgm:resizeHandles val="exact"/>
        </dgm:presLayoutVars>
      </dgm:prSet>
      <dgm:spPr/>
    </dgm:pt>
    <dgm:pt modelId="{A598C948-ED36-F049-995F-799E82EA401B}" type="pres">
      <dgm:prSet presAssocID="{46003B1E-E653-4B41-9862-E5798AAA20E1}" presName="node" presStyleLbl="node1" presStyleIdx="0" presStyleCnt="6">
        <dgm:presLayoutVars>
          <dgm:bulletEnabled val="1"/>
        </dgm:presLayoutVars>
      </dgm:prSet>
      <dgm:spPr/>
    </dgm:pt>
    <dgm:pt modelId="{2B7E96CB-A8CB-6544-8E7D-C46AA83CC445}" type="pres">
      <dgm:prSet presAssocID="{C2E223DA-84CA-004E-951A-24EB6B33A00A}" presName="sibTrans" presStyleCnt="0"/>
      <dgm:spPr/>
    </dgm:pt>
    <dgm:pt modelId="{21013419-B2D4-7143-AD9A-9BB2D57561BF}" type="pres">
      <dgm:prSet presAssocID="{C4EFB5E2-DAE1-ED48-B3FD-E1B8FFE9F3B3}" presName="node" presStyleLbl="node1" presStyleIdx="1" presStyleCnt="6">
        <dgm:presLayoutVars>
          <dgm:bulletEnabled val="1"/>
        </dgm:presLayoutVars>
      </dgm:prSet>
      <dgm:spPr/>
    </dgm:pt>
    <dgm:pt modelId="{C2DA1B19-4BBA-6843-967A-A307A3BF9CCE}" type="pres">
      <dgm:prSet presAssocID="{2638FCDA-1CCB-E646-9C64-CA83080C1BBF}" presName="sibTrans" presStyleCnt="0"/>
      <dgm:spPr/>
    </dgm:pt>
    <dgm:pt modelId="{6C87E897-568B-2749-97FC-0488B0919181}" type="pres">
      <dgm:prSet presAssocID="{FECA5238-6785-CB44-BC2F-847157C70F75}" presName="node" presStyleLbl="node1" presStyleIdx="2" presStyleCnt="6">
        <dgm:presLayoutVars>
          <dgm:bulletEnabled val="1"/>
        </dgm:presLayoutVars>
      </dgm:prSet>
      <dgm:spPr/>
    </dgm:pt>
    <dgm:pt modelId="{28D9BBC4-DBFB-B94E-8873-D3189208B24A}" type="pres">
      <dgm:prSet presAssocID="{4F1AFCB8-B32D-D248-A8E8-F80E002475D1}" presName="sibTrans" presStyleCnt="0"/>
      <dgm:spPr/>
    </dgm:pt>
    <dgm:pt modelId="{19A8E17A-5780-F049-9082-613B548869F5}" type="pres">
      <dgm:prSet presAssocID="{1B675158-ECBF-394F-A096-B718DD3500B7}" presName="node" presStyleLbl="node1" presStyleIdx="3" presStyleCnt="6">
        <dgm:presLayoutVars>
          <dgm:bulletEnabled val="1"/>
        </dgm:presLayoutVars>
      </dgm:prSet>
      <dgm:spPr/>
    </dgm:pt>
    <dgm:pt modelId="{AE62043F-BFA0-B94E-8045-FC7C4400FA7A}" type="pres">
      <dgm:prSet presAssocID="{E1AF2F42-1F87-AA48-947C-FB108A7D73A9}" presName="sibTrans" presStyleCnt="0"/>
      <dgm:spPr/>
    </dgm:pt>
    <dgm:pt modelId="{A56A52F1-03F4-C540-973C-D4140757FFF9}" type="pres">
      <dgm:prSet presAssocID="{F490007E-F96F-E149-8B00-60E8E724DCAE}" presName="node" presStyleLbl="node1" presStyleIdx="4" presStyleCnt="6">
        <dgm:presLayoutVars>
          <dgm:bulletEnabled val="1"/>
        </dgm:presLayoutVars>
      </dgm:prSet>
      <dgm:spPr/>
    </dgm:pt>
    <dgm:pt modelId="{20EF1237-7FFA-804A-BEBC-ADA529F5BB4C}" type="pres">
      <dgm:prSet presAssocID="{975AAE1F-F8B2-4E48-9118-5535756444E3}" presName="sibTrans" presStyleCnt="0"/>
      <dgm:spPr/>
    </dgm:pt>
    <dgm:pt modelId="{3E0DC8C6-14F6-DF43-8B6B-F023BE6EE997}" type="pres">
      <dgm:prSet presAssocID="{C781784A-9A9A-D14D-843D-35DF608697E8}" presName="node" presStyleLbl="node1" presStyleIdx="5" presStyleCnt="6">
        <dgm:presLayoutVars>
          <dgm:bulletEnabled val="1"/>
        </dgm:presLayoutVars>
      </dgm:prSet>
      <dgm:spPr/>
    </dgm:pt>
  </dgm:ptLst>
  <dgm:cxnLst>
    <dgm:cxn modelId="{C1C68409-1823-0B4C-BB28-B8E04C795EAF}" type="presOf" srcId="{CB5D4DCC-7AA4-8046-9AB0-37E3DC7E4A27}" destId="{88F5C4F3-81B1-9A4D-9351-245BB01D9E50}" srcOrd="0" destOrd="0" presId="urn:microsoft.com/office/officeart/2005/8/layout/default"/>
    <dgm:cxn modelId="{0EDF920A-3FE7-C444-BF3D-2F631B044701}" type="presOf" srcId="{C781784A-9A9A-D14D-843D-35DF608697E8}" destId="{3E0DC8C6-14F6-DF43-8B6B-F023BE6EE997}" srcOrd="0" destOrd="0" presId="urn:microsoft.com/office/officeart/2005/8/layout/default"/>
    <dgm:cxn modelId="{FE46DC1E-7546-9D43-8B8E-25146CDB64AE}" srcId="{CB5D4DCC-7AA4-8046-9AB0-37E3DC7E4A27}" destId="{C781784A-9A9A-D14D-843D-35DF608697E8}" srcOrd="5" destOrd="0" parTransId="{528168EF-663C-8444-986F-AECEDC899999}" sibTransId="{A05572DA-4D0F-F24A-9930-624E032DB79A}"/>
    <dgm:cxn modelId="{0B0EF039-145E-BE49-91A7-CB3A6CF8D7C4}" srcId="{CB5D4DCC-7AA4-8046-9AB0-37E3DC7E4A27}" destId="{C4EFB5E2-DAE1-ED48-B3FD-E1B8FFE9F3B3}" srcOrd="1" destOrd="0" parTransId="{331901B4-1A5A-8149-8EF4-B2C6E434FE68}" sibTransId="{2638FCDA-1CCB-E646-9C64-CA83080C1BBF}"/>
    <dgm:cxn modelId="{ACA57860-46AE-134D-AAD1-91656717EAF6}" type="presOf" srcId="{46003B1E-E653-4B41-9862-E5798AAA20E1}" destId="{A598C948-ED36-F049-995F-799E82EA401B}" srcOrd="0" destOrd="0" presId="urn:microsoft.com/office/officeart/2005/8/layout/default"/>
    <dgm:cxn modelId="{530B196F-9D64-BD41-901D-88F0D60DACCE}" type="presOf" srcId="{C4EFB5E2-DAE1-ED48-B3FD-E1B8FFE9F3B3}" destId="{21013419-B2D4-7143-AD9A-9BB2D57561BF}" srcOrd="0" destOrd="0" presId="urn:microsoft.com/office/officeart/2005/8/layout/default"/>
    <dgm:cxn modelId="{35EEBE81-0C4A-4F4E-82BA-4B5D03644C0F}" type="presOf" srcId="{FECA5238-6785-CB44-BC2F-847157C70F75}" destId="{6C87E897-568B-2749-97FC-0488B0919181}" srcOrd="0" destOrd="0" presId="urn:microsoft.com/office/officeart/2005/8/layout/default"/>
    <dgm:cxn modelId="{D3F4A79D-F4DB-8C48-89D6-8B6CA2BE6F01}" srcId="{CB5D4DCC-7AA4-8046-9AB0-37E3DC7E4A27}" destId="{F490007E-F96F-E149-8B00-60E8E724DCAE}" srcOrd="4" destOrd="0" parTransId="{E77921B5-9E9F-A543-A3A7-3DE348A4D8F1}" sibTransId="{975AAE1F-F8B2-4E48-9118-5535756444E3}"/>
    <dgm:cxn modelId="{386FCFB9-C3A2-7540-829F-A3C73FE55375}" srcId="{CB5D4DCC-7AA4-8046-9AB0-37E3DC7E4A27}" destId="{FECA5238-6785-CB44-BC2F-847157C70F75}" srcOrd="2" destOrd="0" parTransId="{34791A75-3702-9B4B-83CD-1AE81221A554}" sibTransId="{4F1AFCB8-B32D-D248-A8E8-F80E002475D1}"/>
    <dgm:cxn modelId="{FEE48BBF-18F0-8B4D-9E57-939288740C28}" type="presOf" srcId="{1B675158-ECBF-394F-A096-B718DD3500B7}" destId="{19A8E17A-5780-F049-9082-613B548869F5}" srcOrd="0" destOrd="0" presId="urn:microsoft.com/office/officeart/2005/8/layout/default"/>
    <dgm:cxn modelId="{01431CEC-160E-4F4A-986E-E25596DA43F2}" srcId="{CB5D4DCC-7AA4-8046-9AB0-37E3DC7E4A27}" destId="{1B675158-ECBF-394F-A096-B718DD3500B7}" srcOrd="3" destOrd="0" parTransId="{47AAADB1-89D6-8045-94A3-50F366FA665E}" sibTransId="{E1AF2F42-1F87-AA48-947C-FB108A7D73A9}"/>
    <dgm:cxn modelId="{5443E1F0-E67C-6A47-B27F-94974A55A073}" srcId="{CB5D4DCC-7AA4-8046-9AB0-37E3DC7E4A27}" destId="{46003B1E-E653-4B41-9862-E5798AAA20E1}" srcOrd="0" destOrd="0" parTransId="{298529B4-3423-6F4E-9683-069A8031CB9F}" sibTransId="{C2E223DA-84CA-004E-951A-24EB6B33A00A}"/>
    <dgm:cxn modelId="{CF6616FB-BD10-9A40-966C-3AA7F1394FBB}" type="presOf" srcId="{F490007E-F96F-E149-8B00-60E8E724DCAE}" destId="{A56A52F1-03F4-C540-973C-D4140757FFF9}" srcOrd="0" destOrd="0" presId="urn:microsoft.com/office/officeart/2005/8/layout/default"/>
    <dgm:cxn modelId="{317FE9E8-EE6B-2C4E-8ED5-60D2E96936F0}" type="presParOf" srcId="{88F5C4F3-81B1-9A4D-9351-245BB01D9E50}" destId="{A598C948-ED36-F049-995F-799E82EA401B}" srcOrd="0" destOrd="0" presId="urn:microsoft.com/office/officeart/2005/8/layout/default"/>
    <dgm:cxn modelId="{BBB12067-772D-5E49-A47B-2308B9794976}" type="presParOf" srcId="{88F5C4F3-81B1-9A4D-9351-245BB01D9E50}" destId="{2B7E96CB-A8CB-6544-8E7D-C46AA83CC445}" srcOrd="1" destOrd="0" presId="urn:microsoft.com/office/officeart/2005/8/layout/default"/>
    <dgm:cxn modelId="{ADF67CA8-F120-6A49-95C0-7D3D0728C64A}" type="presParOf" srcId="{88F5C4F3-81B1-9A4D-9351-245BB01D9E50}" destId="{21013419-B2D4-7143-AD9A-9BB2D57561BF}" srcOrd="2" destOrd="0" presId="urn:microsoft.com/office/officeart/2005/8/layout/default"/>
    <dgm:cxn modelId="{24C72A8F-D731-FB49-91ED-8CB149FDB2F3}" type="presParOf" srcId="{88F5C4F3-81B1-9A4D-9351-245BB01D9E50}" destId="{C2DA1B19-4BBA-6843-967A-A307A3BF9CCE}" srcOrd="3" destOrd="0" presId="urn:microsoft.com/office/officeart/2005/8/layout/default"/>
    <dgm:cxn modelId="{28BBA7BE-F189-384F-901E-9247D0FD5E00}" type="presParOf" srcId="{88F5C4F3-81B1-9A4D-9351-245BB01D9E50}" destId="{6C87E897-568B-2749-97FC-0488B0919181}" srcOrd="4" destOrd="0" presId="urn:microsoft.com/office/officeart/2005/8/layout/default"/>
    <dgm:cxn modelId="{70FA6F7B-91EA-FF4C-8188-81D57522E98D}" type="presParOf" srcId="{88F5C4F3-81B1-9A4D-9351-245BB01D9E50}" destId="{28D9BBC4-DBFB-B94E-8873-D3189208B24A}" srcOrd="5" destOrd="0" presId="urn:microsoft.com/office/officeart/2005/8/layout/default"/>
    <dgm:cxn modelId="{A71DEAEA-B051-0846-929B-1D08E58763D6}" type="presParOf" srcId="{88F5C4F3-81B1-9A4D-9351-245BB01D9E50}" destId="{19A8E17A-5780-F049-9082-613B548869F5}" srcOrd="6" destOrd="0" presId="urn:microsoft.com/office/officeart/2005/8/layout/default"/>
    <dgm:cxn modelId="{B1938B1B-EE28-E149-BDCE-BE72B6774656}" type="presParOf" srcId="{88F5C4F3-81B1-9A4D-9351-245BB01D9E50}" destId="{AE62043F-BFA0-B94E-8045-FC7C4400FA7A}" srcOrd="7" destOrd="0" presId="urn:microsoft.com/office/officeart/2005/8/layout/default"/>
    <dgm:cxn modelId="{56991D4E-B952-C543-9FC9-F8A175FDD013}" type="presParOf" srcId="{88F5C4F3-81B1-9A4D-9351-245BB01D9E50}" destId="{A56A52F1-03F4-C540-973C-D4140757FFF9}" srcOrd="8" destOrd="0" presId="urn:microsoft.com/office/officeart/2005/8/layout/default"/>
    <dgm:cxn modelId="{C3408C9B-2CA1-C34A-AA96-5240F5037346}" type="presParOf" srcId="{88F5C4F3-81B1-9A4D-9351-245BB01D9E50}" destId="{20EF1237-7FFA-804A-BEBC-ADA529F5BB4C}" srcOrd="9" destOrd="0" presId="urn:microsoft.com/office/officeart/2005/8/layout/default"/>
    <dgm:cxn modelId="{97CE3A0A-B0C3-104E-BE80-F51D9F19DAA2}" type="presParOf" srcId="{88F5C4F3-81B1-9A4D-9351-245BB01D9E50}" destId="{3E0DC8C6-14F6-DF43-8B6B-F023BE6EE99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B5073-F319-4E3C-87A3-3AB41F2EB2D1}">
      <dsp:nvSpPr>
        <dsp:cNvPr id="0" name=""/>
        <dsp:cNvSpPr/>
      </dsp:nvSpPr>
      <dsp:spPr>
        <a:xfrm rot="5400000">
          <a:off x="5181458" y="-1941047"/>
          <a:ext cx="1288573" cy="5483054"/>
        </a:xfrm>
        <a:prstGeom prst="round2SameRect">
          <a:avLst/>
        </a:prstGeom>
        <a:noFill/>
        <a:ln w="25400" cap="flat" cmpd="sng" algn="ctr">
          <a:solidFill>
            <a:srgbClr val="008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j-lt"/>
            </a:rPr>
            <a:t>Self-monitor (Are you participating? Engaged as a learner? Talking during allotted times?)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j-lt"/>
            </a:rPr>
            <a:t>Stretch, break, stand as needed</a:t>
          </a:r>
        </a:p>
      </dsp:txBody>
      <dsp:txXfrm rot="-5400000">
        <a:off x="3084218" y="219096"/>
        <a:ext cx="5420151" cy="1162767"/>
      </dsp:txXfrm>
    </dsp:sp>
    <dsp:sp modelId="{B07BA4AB-9C9A-482B-8183-E23712585A12}">
      <dsp:nvSpPr>
        <dsp:cNvPr id="0" name=""/>
        <dsp:cNvSpPr/>
      </dsp:nvSpPr>
      <dsp:spPr>
        <a:xfrm>
          <a:off x="13570" y="0"/>
          <a:ext cx="3057076" cy="1610717"/>
        </a:xfrm>
        <a:prstGeom prst="roundRect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latin typeface="+mj-lt"/>
            </a:rPr>
            <a:t>SELF</a:t>
          </a:r>
        </a:p>
      </dsp:txBody>
      <dsp:txXfrm>
        <a:off x="92199" y="78629"/>
        <a:ext cx="2899818" cy="1453459"/>
      </dsp:txXfrm>
    </dsp:sp>
    <dsp:sp modelId="{38A38705-5C12-4DC9-AF98-210868F22923}">
      <dsp:nvSpPr>
        <dsp:cNvPr id="0" name=""/>
        <dsp:cNvSpPr/>
      </dsp:nvSpPr>
      <dsp:spPr>
        <a:xfrm rot="5400000">
          <a:off x="5167887" y="-242475"/>
          <a:ext cx="1288573" cy="5483054"/>
        </a:xfrm>
        <a:prstGeom prst="round2SameRect">
          <a:avLst/>
        </a:prstGeom>
        <a:noFill/>
        <a:ln w="25400" cap="flat" cmpd="sng" algn="ctr">
          <a:solidFill>
            <a:srgbClr val="008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j-lt"/>
            </a:rPr>
            <a:t>Cell phones (inaudible): Converse in lobbies and breaks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j-lt"/>
            </a:rPr>
            <a:t>Work as a team: Room for every voice, reinforce participation</a:t>
          </a:r>
        </a:p>
      </dsp:txBody>
      <dsp:txXfrm rot="-5400000">
        <a:off x="3070647" y="1917668"/>
        <a:ext cx="5420151" cy="1162767"/>
      </dsp:txXfrm>
    </dsp:sp>
    <dsp:sp modelId="{F4B4F11E-D463-4351-8E0E-A4D33BFB8F78}">
      <dsp:nvSpPr>
        <dsp:cNvPr id="0" name=""/>
        <dsp:cNvSpPr/>
      </dsp:nvSpPr>
      <dsp:spPr>
        <a:xfrm>
          <a:off x="13570" y="1749343"/>
          <a:ext cx="3057076" cy="1610717"/>
        </a:xfrm>
        <a:prstGeom prst="roundRect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latin typeface="+mj-lt"/>
            </a:rPr>
            <a:t>OTHERS</a:t>
          </a:r>
        </a:p>
      </dsp:txBody>
      <dsp:txXfrm>
        <a:off x="92199" y="1827972"/>
        <a:ext cx="2899818" cy="1453459"/>
      </dsp:txXfrm>
    </dsp:sp>
    <dsp:sp modelId="{8D309314-6CF2-442B-9C70-6BF1DCB0DB03}">
      <dsp:nvSpPr>
        <dsp:cNvPr id="0" name=""/>
        <dsp:cNvSpPr/>
      </dsp:nvSpPr>
      <dsp:spPr>
        <a:xfrm rot="5400000">
          <a:off x="5167887" y="1448777"/>
          <a:ext cx="1288573" cy="5483054"/>
        </a:xfrm>
        <a:prstGeom prst="round2SameRect">
          <a:avLst/>
        </a:prstGeom>
        <a:noFill/>
        <a:ln w="25400" cap="flat" cmpd="sng" algn="ctr">
          <a:solidFill>
            <a:srgbClr val="008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j-lt"/>
            </a:rPr>
            <a:t>Recycle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j-lt"/>
            </a:rPr>
            <a:t>Maintain neat working area</a:t>
          </a:r>
        </a:p>
      </dsp:txBody>
      <dsp:txXfrm rot="-5400000">
        <a:off x="3070647" y="3608921"/>
        <a:ext cx="5420151" cy="1162767"/>
      </dsp:txXfrm>
    </dsp:sp>
    <dsp:sp modelId="{3C485D32-904F-4F36-BE55-B91C3119B42E}">
      <dsp:nvSpPr>
        <dsp:cNvPr id="0" name=""/>
        <dsp:cNvSpPr/>
      </dsp:nvSpPr>
      <dsp:spPr>
        <a:xfrm>
          <a:off x="13570" y="3384946"/>
          <a:ext cx="3057076" cy="1610717"/>
        </a:xfrm>
        <a:prstGeom prst="roundRect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latin typeface="+mj-lt"/>
            </a:rPr>
            <a:t>ENVIRONMENT</a:t>
          </a:r>
        </a:p>
      </dsp:txBody>
      <dsp:txXfrm>
        <a:off x="92199" y="3463575"/>
        <a:ext cx="2899818" cy="14534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26A8F-2EC0-CF40-9613-FAB377CF63D0}">
      <dsp:nvSpPr>
        <dsp:cNvPr id="0" name=""/>
        <dsp:cNvSpPr/>
      </dsp:nvSpPr>
      <dsp:spPr>
        <a:xfrm>
          <a:off x="1084393" y="3489"/>
          <a:ext cx="6860854" cy="5809620"/>
        </a:xfrm>
        <a:prstGeom prst="triangle">
          <a:avLst/>
        </a:prstGeom>
        <a:gradFill rotWithShape="0">
          <a:gsLst>
            <a:gs pos="35000">
              <a:srgbClr val="008000"/>
            </a:gs>
            <a:gs pos="100000">
              <a:srgbClr val="FF0000"/>
            </a:gs>
            <a:gs pos="73000">
              <a:srgbClr val="FFFF00"/>
            </a:gs>
            <a:gs pos="87000">
              <a:srgbClr val="FFFF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D9A6DE-B76F-1546-852E-96CC55172117}">
      <dsp:nvSpPr>
        <dsp:cNvPr id="0" name=""/>
        <dsp:cNvSpPr/>
      </dsp:nvSpPr>
      <dsp:spPr>
        <a:xfrm>
          <a:off x="4805512" y="0"/>
          <a:ext cx="4191043" cy="924464"/>
        </a:xfrm>
        <a:prstGeom prst="roundRect">
          <a:avLst/>
        </a:prstGeom>
        <a:solidFill>
          <a:srgbClr val="FF0000">
            <a:alpha val="5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Tier 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j-lt"/>
            </a:rPr>
            <a:t>Intensive PD: Data-driven Consultation </a:t>
          </a:r>
        </a:p>
      </dsp:txBody>
      <dsp:txXfrm>
        <a:off x="4850641" y="45129"/>
        <a:ext cx="4100785" cy="834206"/>
      </dsp:txXfrm>
    </dsp:sp>
    <dsp:sp modelId="{3447A895-48A6-234B-BB6C-93922AB473CF}">
      <dsp:nvSpPr>
        <dsp:cNvPr id="0" name=""/>
        <dsp:cNvSpPr/>
      </dsp:nvSpPr>
      <dsp:spPr>
        <a:xfrm>
          <a:off x="4805361" y="1056928"/>
          <a:ext cx="4191043" cy="924464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Tier 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Targeted PD: Self-Management with Peer or Coaching Supports</a:t>
          </a:r>
        </a:p>
      </dsp:txBody>
      <dsp:txXfrm>
        <a:off x="4850490" y="1102057"/>
        <a:ext cx="4100785" cy="834206"/>
      </dsp:txXfrm>
    </dsp:sp>
    <dsp:sp modelId="{CDD35B63-0B75-E041-9422-B7D4B9057E29}">
      <dsp:nvSpPr>
        <dsp:cNvPr id="0" name=""/>
        <dsp:cNvSpPr/>
      </dsp:nvSpPr>
      <dsp:spPr>
        <a:xfrm>
          <a:off x="4820446" y="2620541"/>
          <a:ext cx="4191043" cy="924464"/>
        </a:xfrm>
        <a:prstGeom prst="roundRect">
          <a:avLst/>
        </a:prstGeom>
        <a:solidFill>
          <a:srgbClr val="008000">
            <a:alpha val="5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Tier 1</a:t>
          </a:r>
          <a:endParaRPr lang="en-US" sz="2000" kern="1200" dirty="0"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Universal PD: Training &amp; Self-Management</a:t>
          </a:r>
        </a:p>
      </dsp:txBody>
      <dsp:txXfrm>
        <a:off x="4865575" y="2665670"/>
        <a:ext cx="4100785" cy="834206"/>
      </dsp:txXfrm>
    </dsp:sp>
    <dsp:sp modelId="{A684EC7D-5222-484E-BDEE-84BEDC0EC621}">
      <dsp:nvSpPr>
        <dsp:cNvPr id="0" name=""/>
        <dsp:cNvSpPr/>
      </dsp:nvSpPr>
      <dsp:spPr>
        <a:xfrm>
          <a:off x="76197" y="624460"/>
          <a:ext cx="4191043" cy="924464"/>
        </a:xfrm>
        <a:prstGeom prst="roundRect">
          <a:avLst/>
        </a:prstGeom>
        <a:solidFill>
          <a:srgbClr val="FCE35C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Progress Monitoring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Walk-through, Student Data Review, Teacher Collected Data</a:t>
          </a:r>
        </a:p>
      </dsp:txBody>
      <dsp:txXfrm>
        <a:off x="121326" y="669589"/>
        <a:ext cx="4100785" cy="834206"/>
      </dsp:txXfrm>
    </dsp:sp>
    <dsp:sp modelId="{10924AC1-132E-1048-B929-023E0F8229BB}">
      <dsp:nvSpPr>
        <dsp:cNvPr id="0" name=""/>
        <dsp:cNvSpPr/>
      </dsp:nvSpPr>
      <dsp:spPr>
        <a:xfrm>
          <a:off x="76273" y="2187233"/>
          <a:ext cx="4191043" cy="924464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Universal Screening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Walk-through &amp; Student Data Review</a:t>
          </a:r>
        </a:p>
      </dsp:txBody>
      <dsp:txXfrm>
        <a:off x="121402" y="2232362"/>
        <a:ext cx="4100785" cy="834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8C948-ED36-F049-995F-799E82EA401B}">
      <dsp:nvSpPr>
        <dsp:cNvPr id="0" name=""/>
        <dsp:cNvSpPr/>
      </dsp:nvSpPr>
      <dsp:spPr>
        <a:xfrm>
          <a:off x="448448" y="16"/>
          <a:ext cx="1934281" cy="1160569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rgbClr val="92D05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Elementary: Systems</a:t>
          </a:r>
        </a:p>
      </dsp:txBody>
      <dsp:txXfrm>
        <a:off x="448448" y="16"/>
        <a:ext cx="1934281" cy="1160569"/>
      </dsp:txXfrm>
    </dsp:sp>
    <dsp:sp modelId="{21013419-B2D4-7143-AD9A-9BB2D57561BF}">
      <dsp:nvSpPr>
        <dsp:cNvPr id="0" name=""/>
        <dsp:cNvSpPr/>
      </dsp:nvSpPr>
      <dsp:spPr>
        <a:xfrm>
          <a:off x="2576159" y="16"/>
          <a:ext cx="1934281" cy="1160569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rgbClr val="92D05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Elementary: Data</a:t>
          </a:r>
        </a:p>
      </dsp:txBody>
      <dsp:txXfrm>
        <a:off x="2576159" y="16"/>
        <a:ext cx="1934281" cy="1160569"/>
      </dsp:txXfrm>
    </dsp:sp>
    <dsp:sp modelId="{6C87E897-568B-2749-97FC-0488B0919181}">
      <dsp:nvSpPr>
        <dsp:cNvPr id="0" name=""/>
        <dsp:cNvSpPr/>
      </dsp:nvSpPr>
      <dsp:spPr>
        <a:xfrm>
          <a:off x="4703869" y="16"/>
          <a:ext cx="1934281" cy="1160569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rgbClr val="92D05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Elementary: Practices</a:t>
          </a:r>
        </a:p>
      </dsp:txBody>
      <dsp:txXfrm>
        <a:off x="4703869" y="16"/>
        <a:ext cx="1934281" cy="1160569"/>
      </dsp:txXfrm>
    </dsp:sp>
    <dsp:sp modelId="{19A8E17A-5780-F049-9082-613B548869F5}">
      <dsp:nvSpPr>
        <dsp:cNvPr id="0" name=""/>
        <dsp:cNvSpPr/>
      </dsp:nvSpPr>
      <dsp:spPr>
        <a:xfrm>
          <a:off x="448448" y="1354014"/>
          <a:ext cx="1934281" cy="1160569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rgbClr val="92D05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Middle / High: Systems</a:t>
          </a:r>
        </a:p>
      </dsp:txBody>
      <dsp:txXfrm>
        <a:off x="448448" y="1354014"/>
        <a:ext cx="1934281" cy="1160569"/>
      </dsp:txXfrm>
    </dsp:sp>
    <dsp:sp modelId="{A56A52F1-03F4-C540-973C-D4140757FFF9}">
      <dsp:nvSpPr>
        <dsp:cNvPr id="0" name=""/>
        <dsp:cNvSpPr/>
      </dsp:nvSpPr>
      <dsp:spPr>
        <a:xfrm>
          <a:off x="2576159" y="1354014"/>
          <a:ext cx="1934281" cy="1160569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rgbClr val="92D05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Middle / High: Data</a:t>
          </a:r>
        </a:p>
      </dsp:txBody>
      <dsp:txXfrm>
        <a:off x="2576159" y="1354014"/>
        <a:ext cx="1934281" cy="1160569"/>
      </dsp:txXfrm>
    </dsp:sp>
    <dsp:sp modelId="{3E0DC8C6-14F6-DF43-8B6B-F023BE6EE997}">
      <dsp:nvSpPr>
        <dsp:cNvPr id="0" name=""/>
        <dsp:cNvSpPr/>
      </dsp:nvSpPr>
      <dsp:spPr>
        <a:xfrm>
          <a:off x="4703869" y="1354014"/>
          <a:ext cx="1934281" cy="1160569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rgbClr val="92D05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Middle / High: Practices</a:t>
          </a:r>
        </a:p>
      </dsp:txBody>
      <dsp:txXfrm>
        <a:off x="4703869" y="1354014"/>
        <a:ext cx="1934281" cy="11605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8C948-ED36-F049-995F-799E82EA401B}">
      <dsp:nvSpPr>
        <dsp:cNvPr id="0" name=""/>
        <dsp:cNvSpPr/>
      </dsp:nvSpPr>
      <dsp:spPr>
        <a:xfrm>
          <a:off x="1116" y="225772"/>
          <a:ext cx="1406425" cy="843855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rgbClr val="92D05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Elementary: Systems</a:t>
          </a:r>
        </a:p>
      </dsp:txBody>
      <dsp:txXfrm>
        <a:off x="1116" y="225772"/>
        <a:ext cx="1406425" cy="843855"/>
      </dsp:txXfrm>
    </dsp:sp>
    <dsp:sp modelId="{21013419-B2D4-7143-AD9A-9BB2D57561BF}">
      <dsp:nvSpPr>
        <dsp:cNvPr id="0" name=""/>
        <dsp:cNvSpPr/>
      </dsp:nvSpPr>
      <dsp:spPr>
        <a:xfrm>
          <a:off x="1548184" y="225772"/>
          <a:ext cx="1406425" cy="843855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rgbClr val="92D05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Elementary: Data</a:t>
          </a:r>
        </a:p>
      </dsp:txBody>
      <dsp:txXfrm>
        <a:off x="1548184" y="225772"/>
        <a:ext cx="1406425" cy="843855"/>
      </dsp:txXfrm>
    </dsp:sp>
    <dsp:sp modelId="{6C87E897-568B-2749-97FC-0488B0919181}">
      <dsp:nvSpPr>
        <dsp:cNvPr id="0" name=""/>
        <dsp:cNvSpPr/>
      </dsp:nvSpPr>
      <dsp:spPr>
        <a:xfrm>
          <a:off x="3095252" y="225772"/>
          <a:ext cx="1406425" cy="843855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rgbClr val="92D05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Elementary: Practices</a:t>
          </a:r>
        </a:p>
      </dsp:txBody>
      <dsp:txXfrm>
        <a:off x="3095252" y="225772"/>
        <a:ext cx="1406425" cy="843855"/>
      </dsp:txXfrm>
    </dsp:sp>
    <dsp:sp modelId="{19A8E17A-5780-F049-9082-613B548869F5}">
      <dsp:nvSpPr>
        <dsp:cNvPr id="0" name=""/>
        <dsp:cNvSpPr/>
      </dsp:nvSpPr>
      <dsp:spPr>
        <a:xfrm>
          <a:off x="4642321" y="225772"/>
          <a:ext cx="1406425" cy="843855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rgbClr val="92D05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Middle / High: Systems</a:t>
          </a:r>
        </a:p>
      </dsp:txBody>
      <dsp:txXfrm>
        <a:off x="4642321" y="225772"/>
        <a:ext cx="1406425" cy="843855"/>
      </dsp:txXfrm>
    </dsp:sp>
    <dsp:sp modelId="{A56A52F1-03F4-C540-973C-D4140757FFF9}">
      <dsp:nvSpPr>
        <dsp:cNvPr id="0" name=""/>
        <dsp:cNvSpPr/>
      </dsp:nvSpPr>
      <dsp:spPr>
        <a:xfrm>
          <a:off x="6189389" y="225772"/>
          <a:ext cx="1406425" cy="843855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rgbClr val="92D05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Middle / High: Data</a:t>
          </a:r>
        </a:p>
      </dsp:txBody>
      <dsp:txXfrm>
        <a:off x="6189389" y="225772"/>
        <a:ext cx="1406425" cy="843855"/>
      </dsp:txXfrm>
    </dsp:sp>
    <dsp:sp modelId="{3E0DC8C6-14F6-DF43-8B6B-F023BE6EE997}">
      <dsp:nvSpPr>
        <dsp:cNvPr id="0" name=""/>
        <dsp:cNvSpPr/>
      </dsp:nvSpPr>
      <dsp:spPr>
        <a:xfrm>
          <a:off x="7736458" y="225772"/>
          <a:ext cx="1406425" cy="843855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rgbClr val="92D05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Middle / High: Practices</a:t>
          </a:r>
        </a:p>
      </dsp:txBody>
      <dsp:txXfrm>
        <a:off x="7736458" y="225772"/>
        <a:ext cx="1406425" cy="843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fld id="{59A0837B-EFC4-B14E-A384-B25E1D18D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9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</a:defRPr>
            </a:lvl1pPr>
          </a:lstStyle>
          <a:p>
            <a:pPr>
              <a:defRPr/>
            </a:pPr>
            <a:fld id="{7C815DC9-AE46-024B-9D9C-C031869FF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3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ヒラギノ角ゴ Pro W3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ヒラギノ角ゴ Pro W3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ヒラギノ角ゴ Pro W3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latin typeface="Arial" pitchFamily="-1" charset="0"/>
                <a:ea typeface="ＭＳ Ｐゴシック" pitchFamily="-108" charset="-128"/>
                <a:cs typeface="ＭＳ Ｐゴシック" pitchFamily="-108" charset="-128"/>
              </a:rPr>
              <a:t>Add</a:t>
            </a:r>
            <a:r>
              <a:rPr lang="en-US" baseline="0" dirty="0">
                <a:latin typeface="Arial" pitchFamily="-1" charset="0"/>
                <a:ea typeface="ＭＳ Ｐゴシック" pitchFamily="-108" charset="-128"/>
                <a:cs typeface="ＭＳ Ｐゴシック" pitchFamily="-108" charset="-128"/>
              </a:rPr>
              <a:t> trainer names for your event</a:t>
            </a:r>
            <a:endParaRPr lang="en-US" dirty="0">
              <a:latin typeface="Arial" pitchFamily="-1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ACD24-F3E1-7541-A3C0-23C2C100C846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75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32E49-F89D-E342-BAEF-9A4CFB470C3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31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32E49-F89D-E342-BAEF-9A4CFB470C3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55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32E49-F89D-E342-BAEF-9A4CFB470C3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47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4D542E-2B52-AF43-9D4E-7CC125DE2899}" type="slidenum">
              <a:rPr lang="en-US">
                <a:latin typeface="Arial" pitchFamily="-1" charset="0"/>
              </a:rPr>
              <a:pPr/>
              <a:t>26</a:t>
            </a:fld>
            <a:endParaRPr lang="en-US">
              <a:latin typeface="Arial" pitchFamily="-1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520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4D542E-2B52-AF43-9D4E-7CC125DE2899}" type="slidenum">
              <a:rPr lang="en-US">
                <a:latin typeface="Arial" pitchFamily="-1" charset="0"/>
              </a:rPr>
              <a:pPr/>
              <a:t>28</a:t>
            </a:fld>
            <a:endParaRPr lang="en-US">
              <a:latin typeface="Arial" pitchFamily="-1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64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4D542E-2B52-AF43-9D4E-7CC125DE2899}" type="slidenum">
              <a:rPr lang="en-US">
                <a:latin typeface="Arial" pitchFamily="-1" charset="0"/>
              </a:rPr>
              <a:pPr/>
              <a:t>30</a:t>
            </a:fld>
            <a:endParaRPr lang="en-US">
              <a:latin typeface="Arial" pitchFamily="-1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126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-1" charset="0"/>
                <a:ea typeface="ＭＳ Ｐゴシック" pitchFamily="-108" charset="-128"/>
                <a:cs typeface="ＭＳ Ｐゴシック" pitchFamily="-108" charset="-128"/>
              </a:rPr>
              <a:t>Modify as appropriate to match your training</a:t>
            </a:r>
            <a:r>
              <a:rPr lang="en-US" baseline="0" dirty="0">
                <a:latin typeface="Arial" pitchFamily="-1" charset="0"/>
                <a:ea typeface="ＭＳ Ｐゴシック" pitchFamily="-108" charset="-128"/>
                <a:cs typeface="ＭＳ Ｐゴシック" pitchFamily="-108" charset="-128"/>
              </a:rPr>
              <a:t> approach (e.g., change number of TA days, but not training days)</a:t>
            </a:r>
            <a:endParaRPr lang="en-US" dirty="0">
              <a:latin typeface="Arial" pitchFamily="-1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B02EF1-07F5-9B4B-B939-BC8F171F663F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35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32E49-F89D-E342-BAEF-9A4CFB470C3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65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32E49-F89D-E342-BAEF-9A4CFB470C3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94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000" dirty="0">
                <a:latin typeface="Britannic Bold" pitchFamily="-108" charset="0"/>
              </a:rPr>
              <a:t>Use data</a:t>
            </a:r>
          </a:p>
          <a:p>
            <a:pPr lvl="1" eaLnBrk="1" hangingPunct="1"/>
            <a:r>
              <a:rPr lang="en-US" sz="2600" dirty="0">
                <a:latin typeface="Britannic Bold" pitchFamily="-108" charset="0"/>
              </a:rPr>
              <a:t>Focus on outcomes: Academic &amp; behavior success</a:t>
            </a:r>
          </a:p>
          <a:p>
            <a:pPr lvl="1" eaLnBrk="1" hangingPunct="1"/>
            <a:r>
              <a:rPr lang="en-US" sz="2600" dirty="0">
                <a:latin typeface="Britannic Bold" pitchFamily="-108" charset="0"/>
              </a:rPr>
              <a:t>On-going evaluation</a:t>
            </a:r>
          </a:p>
          <a:p>
            <a:pPr eaLnBrk="1" hangingPunct="1"/>
            <a:r>
              <a:rPr lang="en-US" sz="3000" dirty="0">
                <a:latin typeface="Britannic Bold" pitchFamily="-108" charset="0"/>
              </a:rPr>
              <a:t>Ensure cultural and contextual fit</a:t>
            </a:r>
          </a:p>
          <a:p>
            <a:pPr eaLnBrk="1" hangingPunct="1"/>
            <a:r>
              <a:rPr lang="en-US" sz="3000" dirty="0">
                <a:latin typeface="Britannic Bold" pitchFamily="-108" charset="0"/>
              </a:rPr>
              <a:t>Invest in systems</a:t>
            </a:r>
          </a:p>
          <a:p>
            <a:pPr eaLnBrk="1" hangingPunct="1"/>
            <a:r>
              <a:rPr lang="en-US" sz="3000" dirty="0">
                <a:latin typeface="Britannic Bold" pitchFamily="-108" charset="0"/>
              </a:rPr>
              <a:t>Organize research-validated practices within a continuum</a:t>
            </a:r>
          </a:p>
          <a:p>
            <a:pPr lvl="1" eaLnBrk="1" hangingPunct="1"/>
            <a:r>
              <a:rPr lang="en-US" sz="2600" dirty="0">
                <a:latin typeface="Britannic Bold" pitchFamily="-108" charset="0"/>
              </a:rPr>
              <a:t>Instructional &amp; preventative approach</a:t>
            </a:r>
          </a:p>
          <a:p>
            <a:pPr lvl="1" eaLnBrk="1" hangingPunct="1"/>
            <a:r>
              <a:rPr lang="en-US" sz="2600" dirty="0">
                <a:latin typeface="Britannic Bold" pitchFamily="-108" charset="0"/>
              </a:rPr>
              <a:t>Integration</a:t>
            </a:r>
          </a:p>
          <a:p>
            <a:pPr lvl="1" eaLnBrk="1" hangingPunct="1"/>
            <a:r>
              <a:rPr lang="en-US" sz="2600" dirty="0">
                <a:latin typeface="Britannic Bold" pitchFamily="-108" charset="0"/>
              </a:rPr>
              <a:t>Tier 1 for all</a:t>
            </a:r>
          </a:p>
          <a:p>
            <a:pPr eaLnBrk="1" hangingPunct="1"/>
            <a:endParaRPr lang="en-US" dirty="0">
              <a:latin typeface="Times New Roman" pitchFamily="-1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15DC9-AE46-024B-9D9C-C031869FF50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9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B02EF1-07F5-9B4B-B939-BC8F171F663F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84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15C51F-73BD-2247-B446-0E0135FFE519}" type="slidenum">
              <a:rPr lang="en-US">
                <a:latin typeface="Arial" pitchFamily="-1" charset="0"/>
              </a:rPr>
              <a:pPr/>
              <a:t>40</a:t>
            </a:fld>
            <a:endParaRPr lang="en-US">
              <a:latin typeface="Arial" pitchFamily="-1" charset="0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84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09CE8A-ECEC-2C4B-A235-5A8F45BC5259}" type="slidenum">
              <a:rPr lang="en-US">
                <a:latin typeface="Arial" pitchFamily="-1" charset="0"/>
              </a:rPr>
              <a:pPr/>
              <a:t>41</a:t>
            </a:fld>
            <a:endParaRPr lang="en-US">
              <a:latin typeface="Arial" pitchFamily="-1" charset="0"/>
            </a:endParaRPr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9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1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858E2-2B0F-D84F-BCCB-183C5C9B2DB7}" type="slidenum">
              <a:rPr lang="en-US">
                <a:solidFill>
                  <a:srgbClr val="000000"/>
                </a:solidFill>
                <a:latin typeface="Times New Roman" pitchFamily="-1" charset="0"/>
                <a:ea typeface="Arial" pitchFamily="-1" charset="0"/>
                <a:cs typeface="Arial" pitchFamily="-1" charset="0"/>
              </a:rPr>
              <a:pPr/>
              <a:t>43</a:t>
            </a:fld>
            <a:endParaRPr lang="en-US">
              <a:solidFill>
                <a:srgbClr val="000000"/>
              </a:solidFill>
              <a:latin typeface="Times New Roman" pitchFamily="-1" charset="0"/>
              <a:ea typeface="Arial" pitchFamily="-1" charset="0"/>
              <a:cs typeface="Arial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7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3A8AA-6ACE-AE42-A9F6-8D864995452C}" type="slidenum">
              <a:rPr lang="en-US"/>
              <a:pPr/>
              <a:t>4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2196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426384-DA04-9147-BD2C-A7E4A3624BF2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39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00DBBF-832F-9044-A6AE-C1F7F93D2EAE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83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D542E-2B52-AF43-9D4E-7CC125DE28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" charset="0"/>
              <a:ea typeface="ＭＳ Ｐゴシック" pitchFamily="-108" charset="-128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29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00DBBF-832F-9044-A6AE-C1F7F93D2EAE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18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000" dirty="0">
                <a:latin typeface="Britannic Bold" pitchFamily="-108" charset="0"/>
              </a:rPr>
              <a:t>Use data</a:t>
            </a:r>
          </a:p>
          <a:p>
            <a:pPr lvl="1" eaLnBrk="1" hangingPunct="1"/>
            <a:r>
              <a:rPr lang="en-US" sz="2600" dirty="0">
                <a:latin typeface="Britannic Bold" pitchFamily="-108" charset="0"/>
              </a:rPr>
              <a:t>Focus on outcomes: Academic &amp; behavior success</a:t>
            </a:r>
          </a:p>
          <a:p>
            <a:pPr lvl="1" eaLnBrk="1" hangingPunct="1"/>
            <a:r>
              <a:rPr lang="en-US" sz="2600" dirty="0">
                <a:latin typeface="Britannic Bold" pitchFamily="-108" charset="0"/>
              </a:rPr>
              <a:t>On-going evaluation</a:t>
            </a:r>
          </a:p>
          <a:p>
            <a:pPr eaLnBrk="1" hangingPunct="1"/>
            <a:r>
              <a:rPr lang="en-US" sz="3000" dirty="0">
                <a:latin typeface="Britannic Bold" pitchFamily="-108" charset="0"/>
              </a:rPr>
              <a:t>Ensure cultural and contextual fit</a:t>
            </a:r>
          </a:p>
          <a:p>
            <a:pPr eaLnBrk="1" hangingPunct="1"/>
            <a:r>
              <a:rPr lang="en-US" sz="3000" dirty="0">
                <a:latin typeface="Britannic Bold" pitchFamily="-108" charset="0"/>
              </a:rPr>
              <a:t>Invest in systems</a:t>
            </a:r>
          </a:p>
          <a:p>
            <a:pPr eaLnBrk="1" hangingPunct="1"/>
            <a:r>
              <a:rPr lang="en-US" sz="3000" dirty="0">
                <a:latin typeface="Britannic Bold" pitchFamily="-108" charset="0"/>
              </a:rPr>
              <a:t>Organize research-validated practices within a continuum</a:t>
            </a:r>
          </a:p>
          <a:p>
            <a:pPr lvl="1" eaLnBrk="1" hangingPunct="1"/>
            <a:r>
              <a:rPr lang="en-US" sz="2600" dirty="0">
                <a:latin typeface="Britannic Bold" pitchFamily="-108" charset="0"/>
              </a:rPr>
              <a:t>Instructional &amp; preventative approach</a:t>
            </a:r>
          </a:p>
          <a:p>
            <a:pPr lvl="1" eaLnBrk="1" hangingPunct="1"/>
            <a:r>
              <a:rPr lang="en-US" sz="2600" dirty="0">
                <a:latin typeface="Britannic Bold" pitchFamily="-108" charset="0"/>
              </a:rPr>
              <a:t>Integration</a:t>
            </a:r>
          </a:p>
          <a:p>
            <a:pPr lvl="1" eaLnBrk="1" hangingPunct="1"/>
            <a:r>
              <a:rPr lang="en-US" sz="2600" dirty="0">
                <a:latin typeface="Britannic Bold" pitchFamily="-108" charset="0"/>
              </a:rPr>
              <a:t>Tier 1 for all</a:t>
            </a:r>
          </a:p>
          <a:p>
            <a:pPr eaLnBrk="1" hangingPunct="1"/>
            <a:endParaRPr lang="en-US" dirty="0">
              <a:latin typeface="Times New Roman" pitchFamily="-1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15DC9-AE46-024B-9D9C-C031869FF5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16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32E49-F89D-E342-BAEF-9A4CFB470C3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03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2A03D-E5E7-1A4A-9300-92307F79F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6E6D4-BA02-F743-877A-B32E56E4B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3A7C-5F5D-194A-A053-726C4F1AC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C0EE8-7DE5-934B-B0CC-78364372E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BEF70-12B5-544D-A82B-8B628807D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A8DAE-3FE6-8C4A-93B9-D550CA82B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26EE9-C46C-2647-BBE5-033A000BC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2861-886E-CF4A-A0C2-21940944D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BA3C-11EE-A64A-9641-95A331C24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85B05-9D22-1D46-B6BC-B4ED0B20D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BA52C-99B0-AD4C-9FF8-9C1C71567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EB705-1921-1246-8907-2D8FC4ED1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8149D-D116-484D-BFC8-1D75767E1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B2C4F-BF71-2946-83D0-9A20DC9E1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82684-A39E-A24A-9EED-F9BB7A8A6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E3C92-AF02-5244-AE59-F615E8447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00AC1-F78A-C041-999B-421B1D1DC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EAE9B-D8ED-CC4B-B546-E70EEF656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CF666-F077-8949-B326-17A38DBCB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gradFill flip="none" rotWithShape="1">
                  <a:gsLst>
                    <a:gs pos="0">
                      <a:schemeClr val="accent1"/>
                    </a:gs>
                    <a:gs pos="8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318938"/>
            <a:ext cx="1371600" cy="46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318938"/>
            <a:ext cx="1371600" cy="46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45C6F-1118-7642-8127-C87AA7BBC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318938"/>
            <a:ext cx="1371600" cy="46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318938"/>
            <a:ext cx="1371600" cy="46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318938"/>
            <a:ext cx="1371600" cy="46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318938"/>
            <a:ext cx="1371600" cy="46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318938"/>
            <a:ext cx="1371600" cy="46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318938"/>
            <a:ext cx="1371600" cy="46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318938"/>
            <a:ext cx="1371600" cy="46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318938"/>
            <a:ext cx="1371600" cy="46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318938"/>
            <a:ext cx="1371600" cy="462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318938"/>
            <a:ext cx="1371600" cy="462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318938"/>
            <a:ext cx="1371600" cy="46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7E45C6F-1118-7642-8127-C87AA7BBC9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318938"/>
            <a:ext cx="1371600" cy="462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59729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2861-886E-CF4A-A0C2-21940944D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370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BA3C-11EE-A64A-9641-95A331C24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19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801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85B05-9D22-1D46-B6BC-B4ED0B20D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46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EB705-1921-1246-8907-2D8FC4ED1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480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8149D-D116-484D-BFC8-1D75767E1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872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B2C4F-BF71-2946-83D0-9A20DC9E1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708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82684-A39E-A24A-9EED-F9BB7A8A6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805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E3C92-AF02-5244-AE59-F615E8447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2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5388B-A0DB-D24D-8E1F-7062AA0F0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00AC1-F78A-C041-999B-421B1D1DC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876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EAE9B-D8ED-CC4B-B546-E70EEF656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2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23481-AC41-EE41-A77A-E2D7F9A22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6B131-856A-974D-B0BA-6DA0129A1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96A74-180D-D44B-A58C-6E14100CC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26CE9-D091-7C4E-9815-2B48E9C4C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</a:defRPr>
            </a:lvl1pPr>
          </a:lstStyle>
          <a:p>
            <a:pPr>
              <a:defRPr/>
            </a:pPr>
            <a:fld id="{B5A9E75F-C4C2-CB44-B95A-166144F71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7391400" y="6248400"/>
            <a:ext cx="1748495" cy="609600"/>
            <a:chOff x="7391400" y="6248400"/>
            <a:chExt cx="1748495" cy="609600"/>
          </a:xfrm>
        </p:grpSpPr>
        <p:grpSp>
          <p:nvGrpSpPr>
            <p:cNvPr id="38" name="Group 37"/>
            <p:cNvGrpSpPr/>
            <p:nvPr userDrawn="1"/>
          </p:nvGrpSpPr>
          <p:grpSpPr>
            <a:xfrm>
              <a:off x="7391400" y="6248400"/>
              <a:ext cx="1676400" cy="609600"/>
              <a:chOff x="-990600" y="2057400"/>
              <a:chExt cx="6019800" cy="2692400"/>
            </a:xfrm>
          </p:grpSpPr>
          <p:pic>
            <p:nvPicPr>
              <p:cNvPr id="40" name="Picture 39"/>
              <p:cNvPicPr>
                <a:picLocks noChangeAspect="1"/>
              </p:cNvPicPr>
              <p:nvPr userDrawn="1"/>
            </p:nvPicPr>
            <p:blipFill>
              <a:blip r:embed="rId17"/>
              <a:stretch>
                <a:fillRect/>
              </a:stretch>
            </p:blipFill>
            <p:spPr>
              <a:xfrm>
                <a:off x="-990600" y="2057400"/>
                <a:ext cx="6019800" cy="269240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 userDrawn="1"/>
            </p:nvPicPr>
            <p:blipFill>
              <a:blip r:embed="rId18"/>
              <a:stretch>
                <a:fillRect/>
              </a:stretch>
            </p:blipFill>
            <p:spPr>
              <a:xfrm>
                <a:off x="2819400" y="4267200"/>
                <a:ext cx="2209800" cy="444500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 userDrawn="1"/>
            </p:nvPicPr>
            <p:blipFill>
              <a:blip r:embed="rId19"/>
              <a:stretch>
                <a:fillRect/>
              </a:stretch>
            </p:blipFill>
            <p:spPr>
              <a:xfrm>
                <a:off x="1219200" y="3810000"/>
                <a:ext cx="3797300" cy="482600"/>
              </a:xfrm>
              <a:prstGeom prst="rect">
                <a:avLst/>
              </a:prstGeom>
            </p:spPr>
          </p:pic>
        </p:grpSp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20"/>
            <a:stretch>
              <a:fillRect/>
            </a:stretch>
          </p:blipFill>
          <p:spPr>
            <a:xfrm>
              <a:off x="8016950" y="6248401"/>
              <a:ext cx="1122945" cy="60959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</a:defRPr>
            </a:lvl1pPr>
          </a:lstStyle>
          <a:p>
            <a:pPr>
              <a:defRPr/>
            </a:pPr>
            <a:fld id="{548EE23A-9B83-294B-A4F5-E03C51B32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391400" y="6248400"/>
            <a:ext cx="1748495" cy="609600"/>
            <a:chOff x="7391400" y="6248400"/>
            <a:chExt cx="1748495" cy="609600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7391400" y="6248400"/>
              <a:ext cx="1676400" cy="609600"/>
              <a:chOff x="-990600" y="2057400"/>
              <a:chExt cx="6019800" cy="2692400"/>
            </a:xfrm>
          </p:grpSpPr>
          <p:pic>
            <p:nvPicPr>
              <p:cNvPr id="16" name="Picture 15"/>
              <p:cNvPicPr>
                <a:picLocks noChangeAspect="1"/>
              </p:cNvPicPr>
              <p:nvPr userDrawn="1"/>
            </p:nvPicPr>
            <p:blipFill>
              <a:blip r:embed="rId14"/>
              <a:stretch>
                <a:fillRect/>
              </a:stretch>
            </p:blipFill>
            <p:spPr>
              <a:xfrm>
                <a:off x="-990600" y="2057400"/>
                <a:ext cx="6019800" cy="269240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>
              <a:blip r:embed="rId15"/>
              <a:stretch>
                <a:fillRect/>
              </a:stretch>
            </p:blipFill>
            <p:spPr>
              <a:xfrm>
                <a:off x="2819400" y="4267200"/>
                <a:ext cx="2209800" cy="44450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 userDrawn="1"/>
            </p:nvPicPr>
            <p:blipFill>
              <a:blip r:embed="rId16"/>
              <a:stretch>
                <a:fillRect/>
              </a:stretch>
            </p:blipFill>
            <p:spPr>
              <a:xfrm>
                <a:off x="1219200" y="3810000"/>
                <a:ext cx="3797300" cy="482600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8016950" y="6248401"/>
              <a:ext cx="1122945" cy="60959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pitchFamily="-108" charset="-128"/>
          <a:cs typeface="Britannic Bold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08" charset="0"/>
          <a:ea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08" charset="0"/>
          <a:ea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08" charset="0"/>
          <a:ea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08" charset="0"/>
          <a:ea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Britannic Bol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  <a:cs typeface="Britannic Bold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  <a:cs typeface="Britannic Bold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  <a:cs typeface="Britannic Bold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  <a:cs typeface="Britannic Bold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chemeClr val="accent1"/>
              </a:gs>
              <a:gs pos="8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</a:defRPr>
            </a:lvl1pPr>
          </a:lstStyle>
          <a:p>
            <a:pPr>
              <a:defRPr/>
            </a:pPr>
            <a:fld id="{548EE23A-9B83-294B-A4F5-E03C51B32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391400" y="6248400"/>
            <a:ext cx="1748495" cy="609600"/>
            <a:chOff x="7391400" y="6248400"/>
            <a:chExt cx="1748495" cy="609600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7391400" y="6248400"/>
              <a:ext cx="1676400" cy="609600"/>
              <a:chOff x="-990600" y="2057400"/>
              <a:chExt cx="6019800" cy="2692400"/>
            </a:xfrm>
          </p:grpSpPr>
          <p:pic>
            <p:nvPicPr>
              <p:cNvPr id="16" name="Picture 15"/>
              <p:cNvPicPr>
                <a:picLocks noChangeAspect="1"/>
              </p:cNvPicPr>
              <p:nvPr userDrawn="1"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990600" y="2057400"/>
                <a:ext cx="6019800" cy="269240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19400" y="4267200"/>
                <a:ext cx="2209800" cy="44450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 userDrawn="1"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19200" y="3810000"/>
                <a:ext cx="3797300" cy="482600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8016950" y="6248401"/>
              <a:ext cx="1122945" cy="609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29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pitchFamily="-108" charset="-128"/>
          <a:cs typeface="Britannic Bold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08" charset="0"/>
          <a:ea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08" charset="0"/>
          <a:ea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08" charset="0"/>
          <a:ea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itannic Bold" pitchFamily="-108" charset="0"/>
          <a:ea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Britannic Bol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  <a:cs typeface="Britannic Bold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  <a:cs typeface="Britannic Bold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  <a:cs typeface="Britannic Bold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  <a:cs typeface="Britannic Bold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543800" cy="2514600"/>
          </a:xfrm>
          <a:solidFill>
            <a:srgbClr val="008000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n-US" sz="4800" dirty="0">
                <a:latin typeface="+mj-lt"/>
                <a:ea typeface="ＭＳ Ｐゴシック" pitchFamily="-108" charset="-128"/>
                <a:cs typeface="ＭＳ Ｐゴシック" pitchFamily="-108" charset="-128"/>
              </a:rPr>
              <a:t>School-Wide Positive Behavioral Interventions and Supports (SWPBIS)</a:t>
            </a:r>
            <a:endParaRPr lang="en-US" sz="3600" i="1" dirty="0"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429000"/>
            <a:ext cx="7543800" cy="32924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>
                <a:latin typeface="+mj-lt"/>
                <a:ea typeface="ＭＳ Ｐゴシック" pitchFamily="-108" charset="-128"/>
                <a:cs typeface="ＭＳ Ｐゴシック" pitchFamily="-108" charset="-128"/>
              </a:rPr>
              <a:t>Northeast PBIS (NEPBIS) School-Wide Team Training</a:t>
            </a:r>
          </a:p>
          <a:p>
            <a:pPr eaLnBrk="1" hangingPunct="1">
              <a:lnSpc>
                <a:spcPct val="80000"/>
              </a:lnSpc>
            </a:pPr>
            <a:endParaRPr lang="en-US" sz="1200" dirty="0"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rgbClr val="008000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Day </a:t>
            </a:r>
            <a:r>
              <a:rPr lang="en-US" sz="3600" b="1" dirty="0">
                <a:solidFill>
                  <a:srgbClr val="008000"/>
                </a:solidFill>
                <a:latin typeface="+mj-lt"/>
                <a:cs typeface="ＭＳ Ｐゴシック" pitchFamily="-108" charset="-128"/>
              </a:rPr>
              <a:t>10</a:t>
            </a:r>
            <a:endParaRPr lang="en-US" sz="3600" b="1" dirty="0">
              <a:solidFill>
                <a:srgbClr val="008000"/>
              </a:solidFill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200" dirty="0"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latin typeface="+mj-lt"/>
                <a:ea typeface="ＭＳ Ｐゴシック" pitchFamily="-108" charset="-128"/>
                <a:cs typeface="ＭＳ Ｐゴシック" pitchFamily="-108" charset="-128"/>
              </a:rPr>
              <a:t>INSERT TRAINER NAMES</a:t>
            </a:r>
          </a:p>
          <a:p>
            <a:pPr eaLnBrk="1" hangingPunct="1">
              <a:lnSpc>
                <a:spcPct val="80000"/>
              </a:lnSpc>
            </a:pPr>
            <a:endParaRPr lang="en-US" sz="1200" dirty="0"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i="1" dirty="0">
                <a:latin typeface="+mj-lt"/>
                <a:ea typeface="ＭＳ Ｐゴシック" pitchFamily="-108" charset="-128"/>
                <a:cs typeface="ＭＳ Ｐゴシック" pitchFamily="-108" charset="-128"/>
              </a:rPr>
              <a:t>with support from Brandi </a:t>
            </a:r>
            <a:r>
              <a:rPr lang="en-US" sz="2200" i="1" dirty="0" err="1">
                <a:latin typeface="+mj-lt"/>
                <a:ea typeface="ＭＳ Ｐゴシック" pitchFamily="-108" charset="-128"/>
                <a:cs typeface="ＭＳ Ｐゴシック" pitchFamily="-108" charset="-128"/>
              </a:rPr>
              <a:t>Simonsen</a:t>
            </a:r>
            <a:r>
              <a:rPr lang="en-US" sz="2200" i="1" dirty="0">
                <a:latin typeface="+mj-lt"/>
                <a:ea typeface="ＭＳ Ｐゴシック" pitchFamily="-108" charset="-128"/>
                <a:cs typeface="ＭＳ Ｐゴシック" pitchFamily="-108" charset="-128"/>
              </a:rPr>
              <a:t>, Jen Freeman,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i="1" dirty="0">
                <a:latin typeface="+mj-lt"/>
                <a:ea typeface="ＭＳ Ｐゴシック" pitchFamily="-108" charset="-128"/>
                <a:cs typeface="ＭＳ Ｐゴシック" pitchFamily="-108" charset="-128"/>
              </a:rPr>
              <a:t>Susannah Everett, Adam Feinberg, &amp; George </a:t>
            </a:r>
            <a:r>
              <a:rPr lang="en-US" sz="2200" i="1" dirty="0" err="1">
                <a:latin typeface="+mj-lt"/>
                <a:ea typeface="ＭＳ Ｐゴシック" pitchFamily="-108" charset="-128"/>
                <a:cs typeface="ＭＳ Ｐゴシック" pitchFamily="-108" charset="-128"/>
              </a:rPr>
              <a:t>Sugai</a:t>
            </a:r>
            <a:endParaRPr lang="en-US" sz="2200" i="1" dirty="0"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381000" y="914400"/>
            <a:ext cx="8382000" cy="4343400"/>
          </a:xfrm>
          <a:prstGeom prst="rect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57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Britannic Bold" pitchFamily="-108" charset="0"/>
                <a:cs typeface="Britannic Bold" pitchFamily="-108" charset="0"/>
              </a:rPr>
              <a:t>Review of SWPBIS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00600"/>
            <a:ext cx="1092200" cy="109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574745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5"/>
          <p:cNvGrpSpPr/>
          <p:nvPr/>
        </p:nvGrpSpPr>
        <p:grpSpPr>
          <a:xfrm>
            <a:off x="7772400" y="4648200"/>
            <a:ext cx="1588180" cy="1676401"/>
            <a:chOff x="-140380" y="5333999"/>
            <a:chExt cx="1588180" cy="1676401"/>
          </a:xfrm>
        </p:grpSpPr>
        <p:pic>
          <p:nvPicPr>
            <p:cNvPr id="28" name="Content Placeholder 3"/>
            <p:cNvPicPr>
              <a:picLocks noChangeAspect="1"/>
            </p:cNvPicPr>
            <p:nvPr/>
          </p:nvPicPr>
          <p:blipFill>
            <a:blip r:embed="rId3"/>
            <a:srcRect l="-14630" t="-1331" r="-15973" b="-5609"/>
            <a:stretch>
              <a:fillRect/>
            </a:stretch>
          </p:blipFill>
          <p:spPr bwMode="auto">
            <a:xfrm>
              <a:off x="-140380" y="5333999"/>
              <a:ext cx="1588180" cy="1676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6"/>
            <p:cNvSpPr txBox="1">
              <a:spLocks noChangeArrowheads="1"/>
            </p:cNvSpPr>
            <p:nvPr/>
          </p:nvSpPr>
          <p:spPr bwMode="auto">
            <a:xfrm>
              <a:off x="248456" y="6380946"/>
              <a:ext cx="742144" cy="40011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+mj-lt"/>
                </a:rPr>
                <a:t>I.C</a:t>
              </a: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28637" y="815975"/>
            <a:ext cx="8229600" cy="58674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76200" y="76200"/>
            <a:ext cx="8991600" cy="60960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Critical Features of PBIS</a:t>
            </a:r>
          </a:p>
        </p:txBody>
      </p:sp>
      <p:sp>
        <p:nvSpPr>
          <p:cNvPr id="53251" name="Oval 3"/>
          <p:cNvSpPr>
            <a:spLocks noChangeArrowheads="1"/>
          </p:cNvSpPr>
          <p:nvPr/>
        </p:nvSpPr>
        <p:spPr bwMode="auto">
          <a:xfrm>
            <a:off x="2693987" y="1485900"/>
            <a:ext cx="4267200" cy="4511675"/>
          </a:xfrm>
          <a:prstGeom prst="ellipse">
            <a:avLst/>
          </a:prstGeom>
          <a:solidFill>
            <a:schemeClr val="bg1"/>
          </a:solidFill>
          <a:ln w="63500">
            <a:solidFill>
              <a:srgbClr val="33339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1"/>
          </a:p>
        </p:txBody>
      </p:sp>
      <p:sp>
        <p:nvSpPr>
          <p:cNvPr id="53252" name="Oval 4"/>
          <p:cNvSpPr>
            <a:spLocks noChangeArrowheads="1"/>
          </p:cNvSpPr>
          <p:nvPr/>
        </p:nvSpPr>
        <p:spPr bwMode="auto">
          <a:xfrm>
            <a:off x="3608387" y="3406775"/>
            <a:ext cx="2362200" cy="2209800"/>
          </a:xfrm>
          <a:prstGeom prst="ellipse">
            <a:avLst/>
          </a:prstGeom>
          <a:solidFill>
            <a:srgbClr val="3366FF">
              <a:alpha val="50195"/>
            </a:srgbClr>
          </a:solidFill>
          <a:ln w="635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000" b="1">
              <a:ea typeface="Arial" pitchFamily="-1" charset="0"/>
              <a:cs typeface="Arial" pitchFamily="-1" charset="0"/>
            </a:endParaRPr>
          </a:p>
        </p:txBody>
      </p:sp>
      <p:sp>
        <p:nvSpPr>
          <p:cNvPr id="53253" name="Oval 5"/>
          <p:cNvSpPr>
            <a:spLocks noChangeArrowheads="1"/>
          </p:cNvSpPr>
          <p:nvPr/>
        </p:nvSpPr>
        <p:spPr bwMode="auto">
          <a:xfrm>
            <a:off x="4294187" y="2263775"/>
            <a:ext cx="2286000" cy="2209800"/>
          </a:xfrm>
          <a:prstGeom prst="ellipse">
            <a:avLst/>
          </a:prstGeom>
          <a:solidFill>
            <a:srgbClr val="B2ECC4">
              <a:alpha val="50195"/>
            </a:srgbClr>
          </a:solidFill>
          <a:ln w="63500">
            <a:solidFill>
              <a:srgbClr val="B2ECC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1"/>
          </a:p>
        </p:txBody>
      </p:sp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2998787" y="2263775"/>
            <a:ext cx="2209800" cy="2209800"/>
          </a:xfrm>
          <a:prstGeom prst="ellipse">
            <a:avLst/>
          </a:prstGeom>
          <a:solidFill>
            <a:srgbClr val="FF99CC">
              <a:alpha val="50195"/>
            </a:srgbClr>
          </a:solidFill>
          <a:ln w="63500">
            <a:solidFill>
              <a:srgbClr val="FF99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1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 rot="-3258865">
            <a:off x="3055143" y="3036094"/>
            <a:ext cx="1411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1" dirty="0">
                <a:ea typeface="Arial" pitchFamily="-1" charset="0"/>
                <a:cs typeface="Arial" pitchFamily="-1" charset="0"/>
              </a:rPr>
              <a:t>SYSTEMS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973512" y="4708525"/>
            <a:ext cx="1665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1" dirty="0">
                <a:ea typeface="Arial" pitchFamily="-1" charset="0"/>
                <a:cs typeface="Arial" pitchFamily="-1" charset="0"/>
              </a:rPr>
              <a:t>PRACTICES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 rot="2905354">
            <a:off x="5316537" y="2965450"/>
            <a:ext cx="850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1" dirty="0">
                <a:ea typeface="Arial" pitchFamily="-1" charset="0"/>
                <a:cs typeface="Arial" pitchFamily="-1" charset="0"/>
              </a:rPr>
              <a:t>DATA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457200" y="1958975"/>
            <a:ext cx="21288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1">
                <a:ea typeface="Arial" pitchFamily="-1" charset="0"/>
                <a:cs typeface="Arial" pitchFamily="-1" charset="0"/>
              </a:rPr>
              <a:t>Supporting </a:t>
            </a:r>
          </a:p>
          <a:p>
            <a:pPr algn="ctr" eaLnBrk="0" hangingPunct="0"/>
            <a:r>
              <a:rPr lang="en-US" sz="2000" b="1" i="1">
                <a:ea typeface="Arial" pitchFamily="-1" charset="0"/>
                <a:cs typeface="Arial" pitchFamily="-1" charset="0"/>
              </a:rPr>
              <a:t>Culturally </a:t>
            </a:r>
          </a:p>
          <a:p>
            <a:pPr algn="ctr" eaLnBrk="0" hangingPunct="0"/>
            <a:r>
              <a:rPr lang="en-US" sz="2000" b="1" i="1">
                <a:ea typeface="Arial" pitchFamily="-1" charset="0"/>
                <a:cs typeface="Arial" pitchFamily="-1" charset="0"/>
              </a:rPr>
              <a:t>Knowledgeable </a:t>
            </a:r>
          </a:p>
          <a:p>
            <a:pPr algn="ctr" eaLnBrk="0" hangingPunct="0"/>
            <a:r>
              <a:rPr lang="en-US" sz="2000" b="1">
                <a:ea typeface="Arial" pitchFamily="-1" charset="0"/>
                <a:cs typeface="Arial" pitchFamily="-1" charset="0"/>
              </a:rPr>
              <a:t>Staff Behavior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2900362" y="5997575"/>
            <a:ext cx="3995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1">
                <a:ea typeface="Arial" pitchFamily="-1" charset="0"/>
                <a:cs typeface="Arial" pitchFamily="-1" charset="0"/>
              </a:rPr>
              <a:t>Supporting </a:t>
            </a:r>
            <a:r>
              <a:rPr lang="en-US" sz="2000" b="1" i="1">
                <a:ea typeface="Arial" pitchFamily="-1" charset="0"/>
                <a:cs typeface="Arial" pitchFamily="-1" charset="0"/>
              </a:rPr>
              <a:t>Culturally Relevant</a:t>
            </a:r>
          </a:p>
          <a:p>
            <a:pPr algn="ctr" eaLnBrk="0" hangingPunct="0"/>
            <a:r>
              <a:rPr lang="en-US" sz="2000" b="1">
                <a:ea typeface="Arial" pitchFamily="-1" charset="0"/>
                <a:cs typeface="Arial" pitchFamily="-1" charset="0"/>
              </a:rPr>
              <a:t>Evidence-based Interventions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3937000" y="1714500"/>
            <a:ext cx="1665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1">
                <a:ea typeface="Arial" pitchFamily="-1" charset="0"/>
                <a:cs typeface="Arial" pitchFamily="-1" charset="0"/>
              </a:rPr>
              <a:t>OUTCOMES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757237" y="793750"/>
            <a:ext cx="80343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1">
                <a:ea typeface="Arial" pitchFamily="-1" charset="0"/>
                <a:cs typeface="Arial" pitchFamily="-1" charset="0"/>
              </a:rPr>
              <a:t>Supporting </a:t>
            </a:r>
            <a:r>
              <a:rPr lang="en-US" sz="2000" b="1" i="1">
                <a:ea typeface="Arial" pitchFamily="-1" charset="0"/>
                <a:cs typeface="Arial" pitchFamily="-1" charset="0"/>
              </a:rPr>
              <a:t>Culturally Equitable </a:t>
            </a:r>
          </a:p>
          <a:p>
            <a:pPr algn="ctr" eaLnBrk="0" hangingPunct="0"/>
            <a:r>
              <a:rPr lang="en-US" sz="2000" b="1">
                <a:ea typeface="Arial" pitchFamily="-1" charset="0"/>
                <a:cs typeface="Arial" pitchFamily="-1" charset="0"/>
              </a:rPr>
              <a:t>Social Competence &amp; Academic Achievement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6700837" y="1958975"/>
            <a:ext cx="21034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1">
                <a:ea typeface="Arial" pitchFamily="-1" charset="0"/>
                <a:cs typeface="Arial" pitchFamily="-1" charset="0"/>
              </a:rPr>
              <a:t>Supporting</a:t>
            </a:r>
          </a:p>
          <a:p>
            <a:pPr algn="ctr" eaLnBrk="0" hangingPunct="0"/>
            <a:r>
              <a:rPr lang="en-US" sz="2000" b="1" i="1">
                <a:ea typeface="Arial" pitchFamily="-1" charset="0"/>
                <a:cs typeface="Arial" pitchFamily="-1" charset="0"/>
              </a:rPr>
              <a:t>Culturally Valid </a:t>
            </a:r>
          </a:p>
          <a:p>
            <a:pPr algn="ctr" eaLnBrk="0" hangingPunct="0"/>
            <a:r>
              <a:rPr lang="en-US" sz="2000" b="1">
                <a:ea typeface="Arial" pitchFamily="-1" charset="0"/>
                <a:cs typeface="Arial" pitchFamily="-1" charset="0"/>
              </a:rPr>
              <a:t>Decision</a:t>
            </a:r>
          </a:p>
          <a:p>
            <a:pPr algn="ctr" eaLnBrk="0" hangingPunct="0"/>
            <a:r>
              <a:rPr lang="en-US" sz="2000" b="1">
                <a:ea typeface="Arial" pitchFamily="-1" charset="0"/>
                <a:cs typeface="Arial" pitchFamily="-1" charset="0"/>
              </a:rPr>
              <a:t>Making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962400"/>
            <a:ext cx="1219200" cy="2936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80" dirty="0">
                <a:solidFill>
                  <a:schemeClr val="bg2"/>
                </a:solidFill>
                <a:latin typeface="Arial" pitchFamily="-83" charset="0"/>
                <a:ea typeface="ヒラギノ角ゴ Pro W3" pitchFamily="-83" charset="-128"/>
                <a:cs typeface="ヒラギノ角ゴ Pro W3" pitchFamily="-83" charset="-128"/>
              </a:rPr>
              <a:t>(Vincent, Randal, </a:t>
            </a:r>
            <a:r>
              <a:rPr lang="en-US" sz="1680" dirty="0" err="1">
                <a:solidFill>
                  <a:schemeClr val="bg2"/>
                </a:solidFill>
                <a:latin typeface="Arial" pitchFamily="-83" charset="0"/>
                <a:ea typeface="ヒラギノ角ゴ Pro W3" pitchFamily="-83" charset="-128"/>
                <a:cs typeface="ヒラギノ角ゴ Pro W3" pitchFamily="-83" charset="-128"/>
              </a:rPr>
              <a:t>Cartledge</a:t>
            </a:r>
            <a:r>
              <a:rPr lang="en-US" sz="1680" dirty="0">
                <a:solidFill>
                  <a:schemeClr val="bg2"/>
                </a:solidFill>
                <a:latin typeface="Arial" pitchFamily="-83" charset="0"/>
                <a:ea typeface="ヒラギノ角ゴ Pro W3" pitchFamily="-83" charset="-128"/>
                <a:cs typeface="ヒラギノ角ゴ Pro W3" pitchFamily="-83" charset="-128"/>
              </a:rPr>
              <a:t>, Tobin, &amp; Swain-</a:t>
            </a:r>
            <a:r>
              <a:rPr lang="en-US" sz="1680" dirty="0" err="1">
                <a:solidFill>
                  <a:schemeClr val="bg2"/>
                </a:solidFill>
                <a:latin typeface="Arial" pitchFamily="-83" charset="0"/>
                <a:ea typeface="ヒラギノ角ゴ Pro W3" pitchFamily="-83" charset="-128"/>
                <a:cs typeface="ヒラギノ角ゴ Pro W3" pitchFamily="-83" charset="-128"/>
              </a:rPr>
              <a:t>Bradway</a:t>
            </a:r>
            <a:r>
              <a:rPr lang="en-US" sz="1680" dirty="0">
                <a:solidFill>
                  <a:schemeClr val="bg2"/>
                </a:solidFill>
                <a:latin typeface="Arial" pitchFamily="-83" charset="0"/>
                <a:ea typeface="ヒラギノ角ゴ Pro W3" pitchFamily="-83" charset="-128"/>
                <a:cs typeface="ヒラギノ角ゴ Pro W3" pitchFamily="-83" charset="-128"/>
              </a:rPr>
              <a:t>, 2011; </a:t>
            </a:r>
            <a:r>
              <a:rPr lang="en-US" sz="1680" dirty="0" err="1">
                <a:solidFill>
                  <a:schemeClr val="bg2"/>
                </a:solidFill>
                <a:latin typeface="Arial" pitchFamily="-83" charset="0"/>
                <a:ea typeface="ヒラギノ角ゴ Pro W3" pitchFamily="-83" charset="-128"/>
                <a:cs typeface="ヒラギノ角ゴ Pro W3" pitchFamily="-83" charset="-128"/>
              </a:rPr>
              <a:t>Sugai</a:t>
            </a:r>
            <a:r>
              <a:rPr lang="en-US" sz="1680" dirty="0">
                <a:solidFill>
                  <a:schemeClr val="bg2"/>
                </a:solidFill>
                <a:latin typeface="Arial" pitchFamily="-83" charset="0"/>
                <a:ea typeface="ヒラギノ角ゴ Pro W3" pitchFamily="-83" charset="-128"/>
                <a:cs typeface="ヒラギノ角ゴ Pro W3" pitchFamily="-83" charset="-128"/>
              </a:rPr>
              <a:t>, O’Keefe, &amp; Fallon 2012 </a:t>
            </a:r>
            <a:r>
              <a:rPr lang="en-US" sz="1680" dirty="0" err="1">
                <a:solidFill>
                  <a:schemeClr val="bg2"/>
                </a:solidFill>
                <a:latin typeface="Arial" pitchFamily="-83" charset="0"/>
                <a:ea typeface="ヒラギノ角ゴ Pro W3" pitchFamily="-83" charset="-128"/>
                <a:cs typeface="ヒラギノ角ゴ Pro W3" pitchFamily="-83" charset="-128"/>
              </a:rPr>
              <a:t>ab</a:t>
            </a:r>
            <a:r>
              <a:rPr lang="en-US" sz="1680" dirty="0">
                <a:solidFill>
                  <a:schemeClr val="bg2"/>
                </a:solidFill>
                <a:latin typeface="Arial" pitchFamily="-83" charset="0"/>
                <a:ea typeface="ヒラギノ角ゴ Pro W3" pitchFamily="-83" charset="-128"/>
                <a:cs typeface="ヒラギノ角ゴ Pro W3" pitchFamily="-83" charset="-128"/>
              </a:rPr>
              <a:t>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338637" y="1196975"/>
            <a:ext cx="2286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53237" y="2644775"/>
            <a:ext cx="1828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14837" y="6378575"/>
            <a:ext cx="2286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4837" y="2644775"/>
            <a:ext cx="1828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4837" y="2949575"/>
            <a:ext cx="1828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506" y="228600"/>
            <a:ext cx="1142494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092200" cy="109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555798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 1"/>
          <p:cNvGraphicFramePr/>
          <p:nvPr>
            <p:extLst/>
          </p:nvPr>
        </p:nvGraphicFramePr>
        <p:xfrm>
          <a:off x="0" y="685800"/>
          <a:ext cx="9144000" cy="581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533400" y="6488113"/>
            <a:ext cx="678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>
                <a:solidFill>
                  <a:srgbClr val="7575D1"/>
                </a:solidFill>
                <a:latin typeface="Arial"/>
                <a:cs typeface="Arial"/>
              </a:rPr>
              <a:t>(adapted from Simonsen, </a:t>
            </a:r>
            <a:r>
              <a:rPr lang="en-US" sz="1400" dirty="0" err="1">
                <a:solidFill>
                  <a:srgbClr val="7575D1"/>
                </a:solidFill>
                <a:latin typeface="Arial"/>
                <a:cs typeface="Arial"/>
              </a:rPr>
              <a:t>MacSuga</a:t>
            </a:r>
            <a:r>
              <a:rPr lang="en-US" sz="1400" dirty="0">
                <a:solidFill>
                  <a:srgbClr val="7575D1"/>
                </a:solidFill>
                <a:latin typeface="Arial"/>
                <a:cs typeface="Arial"/>
              </a:rPr>
              <a:t>, </a:t>
            </a:r>
            <a:r>
              <a:rPr lang="en-US" sz="1400" dirty="0" err="1">
                <a:solidFill>
                  <a:srgbClr val="7575D1"/>
                </a:solidFill>
                <a:latin typeface="Arial"/>
                <a:cs typeface="Arial"/>
              </a:rPr>
              <a:t>Briere</a:t>
            </a:r>
            <a:r>
              <a:rPr lang="en-US" sz="1400" dirty="0">
                <a:solidFill>
                  <a:srgbClr val="7575D1"/>
                </a:solidFill>
                <a:latin typeface="Arial"/>
                <a:cs typeface="Arial"/>
              </a:rPr>
              <a:t>, Freeman, Myers, Scott, &amp; </a:t>
            </a:r>
            <a:r>
              <a:rPr lang="en-US" sz="1400" dirty="0" err="1">
                <a:solidFill>
                  <a:srgbClr val="7575D1"/>
                </a:solidFill>
                <a:latin typeface="Arial"/>
                <a:cs typeface="Arial"/>
              </a:rPr>
              <a:t>Sugai</a:t>
            </a:r>
            <a:r>
              <a:rPr lang="en-US" sz="1400" dirty="0">
                <a:solidFill>
                  <a:srgbClr val="7575D1"/>
                </a:solidFill>
                <a:latin typeface="Arial"/>
                <a:cs typeface="Arial"/>
              </a:rPr>
              <a:t>, 2013)</a:t>
            </a:r>
          </a:p>
        </p:txBody>
      </p:sp>
      <p:sp>
        <p:nvSpPr>
          <p:cNvPr id="47109" name="Title 4"/>
          <p:cNvSpPr>
            <a:spLocks noGrp="1"/>
          </p:cNvSpPr>
          <p:nvPr>
            <p:ph type="title"/>
          </p:nvPr>
        </p:nvSpPr>
        <p:spPr>
          <a:xfrm>
            <a:off x="-152400" y="0"/>
            <a:ext cx="9448800" cy="533400"/>
          </a:xfrm>
        </p:spPr>
        <p:txBody>
          <a:bodyPr/>
          <a:lstStyle/>
          <a:p>
            <a:r>
              <a:rPr lang="en-US" sz="2400" b="1" dirty="0">
                <a:ea typeface="ＭＳ Ｐゴシック" pitchFamily="34" charset="-128"/>
              </a:rPr>
              <a:t>Multi-tiered Framework of Professional Development Support</a:t>
            </a:r>
          </a:p>
        </p:txBody>
      </p:sp>
      <p:pic>
        <p:nvPicPr>
          <p:cNvPr id="5" name="Picture 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1092200" cy="109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119191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B050"/>
                </a:solidFill>
              </a:rPr>
              <a:t>Support implementation and sustainability of the PBIS framework</a:t>
            </a:r>
          </a:p>
          <a:p>
            <a:pPr lvl="1"/>
            <a:r>
              <a:rPr lang="en-US" sz="2000" dirty="0"/>
              <a:t>Review current school implementation related to specific framework principles</a:t>
            </a:r>
          </a:p>
          <a:p>
            <a:pPr lvl="1"/>
            <a:r>
              <a:rPr lang="en-US" sz="2000" dirty="0"/>
              <a:t>Gather information on other exemplars of implementation of framework principles.</a:t>
            </a:r>
          </a:p>
          <a:p>
            <a:r>
              <a:rPr lang="en-US" sz="3200" dirty="0">
                <a:solidFill>
                  <a:srgbClr val="00B050"/>
                </a:solidFill>
              </a:rPr>
              <a:t>Build coaching knowledge and fluency with PBIS content</a:t>
            </a:r>
          </a:p>
          <a:p>
            <a:pPr lvl="1"/>
            <a:r>
              <a:rPr lang="en-US" sz="2000" dirty="0"/>
              <a:t>Connect specific school systems, features, or practices with PBIS content principles</a:t>
            </a:r>
          </a:p>
          <a:p>
            <a:pPr lvl="1"/>
            <a:r>
              <a:rPr lang="en-US" sz="2000" dirty="0"/>
              <a:t>Practice communicating important framework features present or needed in your school</a:t>
            </a:r>
          </a:p>
          <a:p>
            <a:pPr lvl="1"/>
            <a:endParaRPr 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9144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9pPr>
          </a:lstStyle>
          <a:p>
            <a:pPr eaLnBrk="1" hangingPunct="1"/>
            <a:r>
              <a:rPr lang="en-US" kern="0" dirty="0">
                <a:solidFill>
                  <a:srgbClr val="FFFFFF"/>
                </a:solidFill>
              </a:rPr>
              <a:t>MA PBIS Academy Year 3 Goals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066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51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B050"/>
                </a:solidFill>
              </a:rPr>
              <a:t>Training Day 10</a:t>
            </a:r>
          </a:p>
          <a:p>
            <a:pPr lvl="1"/>
            <a:r>
              <a:rPr lang="en-US" sz="2000" dirty="0"/>
              <a:t>Guest Speaker on School Climate: Dr. Tamika La Salle</a:t>
            </a:r>
          </a:p>
          <a:p>
            <a:pPr lvl="1"/>
            <a:r>
              <a:rPr lang="en-US" sz="2000" dirty="0"/>
              <a:t>Roundtable Discussions w/School Leaders</a:t>
            </a:r>
          </a:p>
          <a:p>
            <a:pPr lvl="1"/>
            <a:r>
              <a:rPr lang="en-US" sz="2000" dirty="0"/>
              <a:t>Action Planning</a:t>
            </a:r>
          </a:p>
          <a:p>
            <a:r>
              <a:rPr lang="en-US" sz="3200" dirty="0">
                <a:solidFill>
                  <a:srgbClr val="00B050"/>
                </a:solidFill>
              </a:rPr>
              <a:t>Training Day 11</a:t>
            </a:r>
          </a:p>
          <a:p>
            <a:pPr lvl="1"/>
            <a:r>
              <a:rPr lang="en-US" sz="2000" dirty="0"/>
              <a:t>Guest Speaker on Sustainability: Dr. Adam Feinberg</a:t>
            </a:r>
          </a:p>
          <a:p>
            <a:pPr lvl="1"/>
            <a:r>
              <a:rPr lang="en-US" sz="2000" dirty="0"/>
              <a:t>Poster Session</a:t>
            </a:r>
          </a:p>
          <a:p>
            <a:pPr lvl="1"/>
            <a:r>
              <a:rPr lang="en-US" sz="2000" dirty="0"/>
              <a:t>Action Planning</a:t>
            </a:r>
            <a:endParaRPr 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9144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9pPr>
          </a:lstStyle>
          <a:p>
            <a:pPr eaLnBrk="1" hangingPunct="1"/>
            <a:r>
              <a:rPr lang="en-US" sz="4400" kern="0" dirty="0">
                <a:solidFill>
                  <a:srgbClr val="FFFFFF"/>
                </a:solidFill>
              </a:rPr>
              <a:t>MA PBIS Academy Year 3 Activities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066800" y="2514600"/>
            <a:ext cx="6400800" cy="457200"/>
          </a:xfrm>
          <a:prstGeom prst="roundRect">
            <a:avLst/>
          </a:prstGeom>
          <a:solidFill>
            <a:srgbClr val="FFFF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066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4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1905000"/>
          </a:xfrm>
        </p:spPr>
        <p:txBody>
          <a:bodyPr/>
          <a:lstStyle/>
          <a:p>
            <a:r>
              <a:rPr lang="en-US" sz="2800" dirty="0">
                <a:solidFill>
                  <a:srgbClr val="00B050"/>
                </a:solidFill>
              </a:rPr>
              <a:t>Target Goal:</a:t>
            </a:r>
          </a:p>
          <a:p>
            <a:pPr lvl="1"/>
            <a:r>
              <a:rPr lang="en-US" sz="2000" dirty="0"/>
              <a:t>Networking across districts and schools through sharing examples of PBIS framework implementation</a:t>
            </a:r>
          </a:p>
          <a:p>
            <a:r>
              <a:rPr lang="en-US" sz="2800" dirty="0">
                <a:solidFill>
                  <a:srgbClr val="00B050"/>
                </a:solidFill>
              </a:rPr>
              <a:t>Roundtable Discussions (75 Minutes)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9144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9pPr>
          </a:lstStyle>
          <a:p>
            <a:pPr eaLnBrk="1" hangingPunct="1"/>
            <a:r>
              <a:rPr lang="en-US" sz="4400" kern="0" dirty="0">
                <a:solidFill>
                  <a:srgbClr val="FFFFFF"/>
                </a:solidFill>
              </a:rPr>
              <a:t>Roundtable Discussions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066800"/>
            <a:ext cx="914400" cy="91440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/>
          </p:nvPr>
        </p:nvGraphicFramePr>
        <p:xfrm>
          <a:off x="1219200" y="3733800"/>
          <a:ext cx="70866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3279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3581400"/>
          </a:xfrm>
        </p:spPr>
        <p:txBody>
          <a:bodyPr/>
          <a:lstStyle/>
          <a:p>
            <a:r>
              <a:rPr lang="en-US" sz="2800" dirty="0">
                <a:solidFill>
                  <a:srgbClr val="00B050"/>
                </a:solidFill>
              </a:rPr>
              <a:t>Structure (75 Minutes)</a:t>
            </a:r>
          </a:p>
          <a:p>
            <a:pPr lvl="1"/>
            <a:r>
              <a:rPr lang="en-US" sz="2000" dirty="0"/>
              <a:t>5 to 6 separate tables / groups with each table having a discussion focus on implementation</a:t>
            </a:r>
          </a:p>
          <a:p>
            <a:pPr lvl="1"/>
            <a:r>
              <a:rPr lang="en-US" sz="2000" dirty="0"/>
              <a:t>Each school team will divide up and send team members to two or three tables.</a:t>
            </a:r>
          </a:p>
          <a:p>
            <a:pPr lvl="1"/>
            <a:r>
              <a:rPr lang="en-US" sz="2000" dirty="0"/>
              <a:t>Peer leaders from schools in your Cohort that will be identified to lead discussions.</a:t>
            </a:r>
          </a:p>
          <a:p>
            <a:pPr lvl="1"/>
            <a:r>
              <a:rPr lang="en-US" sz="2000" dirty="0"/>
              <a:t>After roundtable discussions, teams will have action planning time to process content discussed previously.</a:t>
            </a:r>
            <a:endParaRPr 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9144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9pPr>
          </a:lstStyle>
          <a:p>
            <a:pPr eaLnBrk="1" hangingPunct="1"/>
            <a:r>
              <a:rPr lang="en-US" sz="4400" kern="0" dirty="0">
                <a:solidFill>
                  <a:srgbClr val="FFFFFF"/>
                </a:solidFill>
              </a:rPr>
              <a:t>Roundtable Discussions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066800"/>
            <a:ext cx="914400" cy="9144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0" y="5044440"/>
          <a:ext cx="91440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6077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B050"/>
                </a:solidFill>
              </a:rPr>
              <a:t>Sample Roundtable Discussion Format</a:t>
            </a:r>
          </a:p>
          <a:p>
            <a:pPr lvl="1"/>
            <a:r>
              <a:rPr lang="en-US" sz="2400" dirty="0"/>
              <a:t>First 10 minutes: School exemplar discussion leaders will review current features present in their school related to the table’s topic</a:t>
            </a:r>
          </a:p>
          <a:p>
            <a:pPr lvl="1"/>
            <a:r>
              <a:rPr lang="en-US" sz="2400" dirty="0"/>
              <a:t>Second 65 minutes: Tables will engage in a discussion sharing examples of features relative to the tables topic including</a:t>
            </a:r>
            <a:r>
              <a:rPr lang="is-IS" sz="2400" dirty="0"/>
              <a:t>…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9144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9pPr>
          </a:lstStyle>
          <a:p>
            <a:pPr eaLnBrk="1" hangingPunct="1"/>
            <a:r>
              <a:rPr lang="en-US" sz="4400" kern="0" dirty="0">
                <a:solidFill>
                  <a:srgbClr val="FFFFFF"/>
                </a:solidFill>
              </a:rPr>
              <a:t>Roundtable Discussions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066800"/>
            <a:ext cx="914400" cy="914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228600" y="4572000"/>
            <a:ext cx="8686800" cy="838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  <a:lin ang="162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2"/>
            <a:r>
              <a:rPr lang="is-IS" sz="2000" dirty="0">
                <a:solidFill>
                  <a:schemeClr val="bg1"/>
                </a:solidFill>
                <a:latin typeface="+mn-lt"/>
              </a:rPr>
              <a:t>Asking questions of school exemplar discussion leaders on the content initially reviewed.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28600" y="5562600"/>
            <a:ext cx="8686800" cy="838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  <a:lin ang="162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2"/>
            <a:r>
              <a:rPr lang="is-IS" sz="2000" dirty="0">
                <a:solidFill>
                  <a:schemeClr val="bg1"/>
                </a:solidFill>
                <a:latin typeface="+mn-lt"/>
              </a:rPr>
              <a:t>Other round table participants share other examples of features from their school as comparision</a:t>
            </a:r>
          </a:p>
        </p:txBody>
      </p:sp>
    </p:spTree>
    <p:extLst>
      <p:ext uri="{BB962C8B-B14F-4D97-AF65-F5344CB8AC3E}">
        <p14:creationId xmlns:p14="http://schemas.microsoft.com/office/powerpoint/2010/main" val="95442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257800"/>
          </a:xfrm>
        </p:spPr>
        <p:txBody>
          <a:bodyPr/>
          <a:lstStyle/>
          <a:p>
            <a:r>
              <a:rPr lang="en-US" sz="3200" dirty="0">
                <a:solidFill>
                  <a:srgbClr val="00B050"/>
                </a:solidFill>
              </a:rPr>
              <a:t>Roundtable Discussion Format</a:t>
            </a:r>
          </a:p>
          <a:p>
            <a:pPr lvl="1"/>
            <a:r>
              <a:rPr lang="is-IS" sz="2400" dirty="0"/>
              <a:t>Table members discuss at-large questions provided at the table</a:t>
            </a:r>
          </a:p>
          <a:p>
            <a:pPr lvl="2"/>
            <a:r>
              <a:rPr lang="is-IS" sz="2000" dirty="0"/>
              <a:t>At-large questions will be previously drafted by having school teams earlier in the day draft questions they have for that domain.</a:t>
            </a:r>
          </a:p>
          <a:p>
            <a:pPr lvl="2"/>
            <a:r>
              <a:rPr lang="is-IS" sz="2000" dirty="0"/>
              <a:t>School teams will be given time to write down questions for round table discussion that will occur later in the day.</a:t>
            </a:r>
          </a:p>
          <a:p>
            <a:pPr lvl="2"/>
            <a:r>
              <a:rPr lang="is-IS" sz="2000" dirty="0"/>
              <a:t>These questions will be collected and distributed later for table discussions</a:t>
            </a:r>
          </a:p>
          <a:p>
            <a:pPr lvl="2"/>
            <a:r>
              <a:rPr lang="is-IS" sz="2000" dirty="0"/>
              <a:t>Roundtable discussions structure will include (1) exemplar school discussion related to topic, (2) questions from table participants, and (3) discussion based on submited questions.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9144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9pPr>
          </a:lstStyle>
          <a:p>
            <a:pPr eaLnBrk="1" hangingPunct="1"/>
            <a:r>
              <a:rPr lang="en-US" sz="4400" kern="0" dirty="0">
                <a:solidFill>
                  <a:srgbClr val="FFFFFF"/>
                </a:solidFill>
              </a:rPr>
              <a:t>Roundtable Discussions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066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46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B050"/>
                </a:solidFill>
              </a:rPr>
              <a:t>Training Day 10</a:t>
            </a:r>
          </a:p>
          <a:p>
            <a:pPr lvl="1"/>
            <a:r>
              <a:rPr lang="en-US" sz="2000" dirty="0"/>
              <a:t>Guest Speaker on School Climate: Dr. Tamika La Salle</a:t>
            </a:r>
          </a:p>
          <a:p>
            <a:pPr lvl="1"/>
            <a:r>
              <a:rPr lang="en-US" sz="2000" dirty="0"/>
              <a:t>Roundtable Discussions w/School Leaders</a:t>
            </a:r>
          </a:p>
          <a:p>
            <a:pPr lvl="1"/>
            <a:r>
              <a:rPr lang="en-US" sz="2000" dirty="0"/>
              <a:t>Action Planning</a:t>
            </a:r>
          </a:p>
          <a:p>
            <a:r>
              <a:rPr lang="en-US" sz="3200" dirty="0">
                <a:solidFill>
                  <a:srgbClr val="00B050"/>
                </a:solidFill>
              </a:rPr>
              <a:t>Training Day 11</a:t>
            </a:r>
          </a:p>
          <a:p>
            <a:pPr lvl="1"/>
            <a:r>
              <a:rPr lang="en-US" sz="2000" dirty="0"/>
              <a:t>Guest Speaker on Sustainability: Dr. Adam Feinberg</a:t>
            </a:r>
          </a:p>
          <a:p>
            <a:pPr lvl="1"/>
            <a:r>
              <a:rPr lang="en-US" sz="2000" dirty="0"/>
              <a:t>Poster Session</a:t>
            </a:r>
          </a:p>
          <a:p>
            <a:pPr lvl="1"/>
            <a:r>
              <a:rPr lang="en-US" sz="2000" dirty="0"/>
              <a:t>Action Planning</a:t>
            </a:r>
            <a:endParaRPr 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9144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9pPr>
          </a:lstStyle>
          <a:p>
            <a:pPr eaLnBrk="1" hangingPunct="1"/>
            <a:r>
              <a:rPr lang="en-US" sz="4400" kern="0" dirty="0">
                <a:solidFill>
                  <a:srgbClr val="FFFFFF"/>
                </a:solidFill>
              </a:rPr>
              <a:t>MA PBIS Academy Year 3 Activities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066800" y="4572000"/>
            <a:ext cx="6400800" cy="457200"/>
          </a:xfrm>
          <a:prstGeom prst="roundRect">
            <a:avLst/>
          </a:prstGeom>
          <a:solidFill>
            <a:srgbClr val="FFFF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066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6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990600"/>
          </a:xfrm>
          <a:solidFill>
            <a:srgbClr val="FFFFFF">
              <a:alpha val="50195"/>
            </a:srgbClr>
          </a:solidFill>
          <a:ln w="38100" cmpd="sng">
            <a:solidFill>
              <a:srgbClr val="008000"/>
            </a:solidFill>
          </a:ln>
        </p:spPr>
        <p:txBody>
          <a:bodyPr/>
          <a:lstStyle/>
          <a:p>
            <a:pPr eaLnBrk="1" hangingPunct="1"/>
            <a:r>
              <a:rPr lang="en-US" b="1" dirty="0">
                <a:latin typeface="+mj-lt"/>
              </a:rPr>
              <a:t>Advance Organizer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5257800"/>
          </a:xfrm>
          <a:solidFill>
            <a:srgbClr val="FFFFFF">
              <a:alpha val="50195"/>
            </a:srgbClr>
          </a:solidFill>
          <a:ln>
            <a:noFill/>
          </a:ln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>
                <a:latin typeface="+mj-lt"/>
              </a:rPr>
              <a:t>Quick Recap of Day 7-9 Training</a:t>
            </a:r>
          </a:p>
          <a:p>
            <a:pPr eaLnBrk="1" hangingPunct="1">
              <a:lnSpc>
                <a:spcPct val="150000"/>
              </a:lnSpc>
            </a:pPr>
            <a:endParaRPr lang="en-US" sz="900" dirty="0"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800" dirty="0">
                <a:latin typeface="+mj-lt"/>
              </a:rPr>
              <a:t>Guest Speaker</a:t>
            </a:r>
          </a:p>
          <a:p>
            <a:pPr eaLnBrk="1" hangingPunct="1">
              <a:lnSpc>
                <a:spcPct val="150000"/>
              </a:lnSpc>
            </a:pPr>
            <a:endParaRPr lang="en-US" sz="900" dirty="0"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800" dirty="0">
                <a:latin typeface="+mj-lt"/>
              </a:rPr>
              <a:t>Roundtable Discussions</a:t>
            </a:r>
            <a:endParaRPr lang="en-US" sz="2400" dirty="0">
              <a:latin typeface="+mj-lt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900" dirty="0"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800" dirty="0">
                <a:latin typeface="+mj-lt"/>
              </a:rPr>
              <a:t>TIC &amp; Action Planning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838200"/>
            <a:ext cx="1066800" cy="1066800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>
          <a:xfrm>
            <a:off x="11582400" y="5791200"/>
            <a:ext cx="155448" cy="914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7259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648200"/>
          </a:xfrm>
        </p:spPr>
        <p:txBody>
          <a:bodyPr/>
          <a:lstStyle/>
          <a:p>
            <a:r>
              <a:rPr lang="en-US" sz="2800" dirty="0">
                <a:solidFill>
                  <a:srgbClr val="00B050"/>
                </a:solidFill>
              </a:rPr>
              <a:t>Target Goal:</a:t>
            </a:r>
          </a:p>
          <a:p>
            <a:pPr lvl="1"/>
            <a:r>
              <a:rPr lang="en-US" sz="2000" dirty="0"/>
              <a:t>Share examples of implementation of the PBIS Framework across districts and schools</a:t>
            </a:r>
          </a:p>
          <a:p>
            <a:r>
              <a:rPr lang="en-US" sz="2800" dirty="0">
                <a:solidFill>
                  <a:srgbClr val="00B050"/>
                </a:solidFill>
              </a:rPr>
              <a:t>Structure</a:t>
            </a:r>
          </a:p>
          <a:p>
            <a:pPr lvl="1"/>
            <a:r>
              <a:rPr lang="en-US" sz="2000" b="1" dirty="0">
                <a:solidFill>
                  <a:srgbClr val="C00000"/>
                </a:solidFill>
              </a:rPr>
              <a:t>Show off!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Each school will present a </a:t>
            </a:r>
            <a:br>
              <a:rPr lang="en-US" sz="2000" dirty="0"/>
            </a:br>
            <a:r>
              <a:rPr lang="en-US" sz="2000" dirty="0"/>
              <a:t>poster and have at least 1 or 2 team</a:t>
            </a:r>
            <a:br>
              <a:rPr lang="en-US" sz="2000" dirty="0"/>
            </a:br>
            <a:r>
              <a:rPr lang="en-US" sz="2000" dirty="0"/>
              <a:t>members  present at poster during the</a:t>
            </a:r>
            <a:br>
              <a:rPr lang="en-US" sz="2000" dirty="0"/>
            </a:br>
            <a:r>
              <a:rPr lang="en-US" sz="2000" dirty="0"/>
              <a:t>session</a:t>
            </a:r>
          </a:p>
          <a:p>
            <a:pPr lvl="1"/>
            <a:r>
              <a:rPr lang="en-US" sz="2000" b="1" dirty="0">
                <a:solidFill>
                  <a:srgbClr val="C00000"/>
                </a:solidFill>
              </a:rPr>
              <a:t>Take turns!</a:t>
            </a:r>
            <a:r>
              <a:rPr lang="en-US" sz="2000" dirty="0"/>
              <a:t> Other team members walk</a:t>
            </a:r>
            <a:br>
              <a:rPr lang="en-US" sz="2000" dirty="0"/>
            </a:br>
            <a:r>
              <a:rPr lang="en-US" sz="2000" dirty="0"/>
              <a:t>around browse other posters to review </a:t>
            </a:r>
            <a:br>
              <a:rPr lang="en-US" sz="2000" dirty="0"/>
            </a:br>
            <a:r>
              <a:rPr lang="en-US" sz="2000" dirty="0"/>
              <a:t>PBIS features of other schools</a:t>
            </a:r>
          </a:p>
          <a:p>
            <a:pPr lvl="1"/>
            <a:r>
              <a:rPr lang="en-US" sz="2000" b="1" dirty="0">
                <a:solidFill>
                  <a:srgbClr val="C00000"/>
                </a:solidFill>
              </a:rPr>
              <a:t>Get ideas! </a:t>
            </a:r>
            <a:r>
              <a:rPr lang="en-US" sz="2000" dirty="0"/>
              <a:t>Bring ideas back to your</a:t>
            </a:r>
            <a:br>
              <a:rPr lang="en-US" sz="2000" dirty="0"/>
            </a:br>
            <a:r>
              <a:rPr lang="en-US" sz="2000" dirty="0"/>
              <a:t>school for follow up action planning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9144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9pPr>
          </a:lstStyle>
          <a:p>
            <a:pPr eaLnBrk="1" hangingPunct="1"/>
            <a:r>
              <a:rPr lang="en-US" sz="4400" kern="0" dirty="0">
                <a:solidFill>
                  <a:srgbClr val="FFFFFF"/>
                </a:solidFill>
              </a:rPr>
              <a:t>Poster Session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352800"/>
            <a:ext cx="3247799" cy="2425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066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28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648200"/>
          </a:xfrm>
        </p:spPr>
        <p:txBody>
          <a:bodyPr/>
          <a:lstStyle/>
          <a:p>
            <a:r>
              <a:rPr lang="en-US" sz="2800" dirty="0">
                <a:solidFill>
                  <a:srgbClr val="00B050"/>
                </a:solidFill>
              </a:rPr>
              <a:t>Ideas Examples of Systems, Data, and Practices!</a:t>
            </a:r>
          </a:p>
          <a:p>
            <a:pPr lvl="1"/>
            <a:r>
              <a:rPr lang="en-US" sz="2400" dirty="0"/>
              <a:t>Data Examples:</a:t>
            </a:r>
          </a:p>
          <a:p>
            <a:pPr lvl="2"/>
            <a:r>
              <a:rPr lang="en-US" sz="2000" dirty="0"/>
              <a:t>Fidelity Data (e.g., TFI or TIC)</a:t>
            </a:r>
          </a:p>
          <a:p>
            <a:pPr lvl="2"/>
            <a:r>
              <a:rPr lang="en-US" sz="2000" dirty="0"/>
              <a:t>Outcome Data (e.g., ODR or attendance)</a:t>
            </a:r>
          </a:p>
          <a:p>
            <a:pPr lvl="1"/>
            <a:r>
              <a:rPr lang="en-US" sz="2400" dirty="0"/>
              <a:t>System Examples</a:t>
            </a:r>
          </a:p>
          <a:p>
            <a:pPr lvl="2"/>
            <a:r>
              <a:rPr lang="en-US" sz="2000" dirty="0"/>
              <a:t>Team action plans</a:t>
            </a:r>
          </a:p>
          <a:p>
            <a:pPr lvl="2"/>
            <a:r>
              <a:rPr lang="en-US" sz="2000" dirty="0"/>
              <a:t>Staff Survey</a:t>
            </a:r>
          </a:p>
          <a:p>
            <a:pPr lvl="1"/>
            <a:r>
              <a:rPr lang="en-US" sz="2400" dirty="0"/>
              <a:t>Practice Examples</a:t>
            </a:r>
          </a:p>
          <a:p>
            <a:pPr lvl="2"/>
            <a:r>
              <a:rPr lang="en-US" sz="2000" dirty="0"/>
              <a:t>Lesson plan</a:t>
            </a:r>
          </a:p>
          <a:p>
            <a:pPr lvl="2"/>
            <a:r>
              <a:rPr lang="en-US" sz="2000" dirty="0"/>
              <a:t>Teaching Matrix</a:t>
            </a:r>
          </a:p>
          <a:p>
            <a:pPr lvl="2"/>
            <a:r>
              <a:rPr lang="en-US" sz="2000" dirty="0"/>
              <a:t>Consequence Flow-chart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9144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9pPr>
          </a:lstStyle>
          <a:p>
            <a:pPr eaLnBrk="1" hangingPunct="1"/>
            <a:r>
              <a:rPr lang="en-US" sz="4400" kern="0" dirty="0">
                <a:solidFill>
                  <a:srgbClr val="FFFFFF"/>
                </a:solidFill>
              </a:rPr>
              <a:t>What to include in your Poster?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21" y="3454400"/>
            <a:ext cx="3757925" cy="280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 bwMode="auto">
          <a:xfrm>
            <a:off x="685800" y="1981200"/>
            <a:ext cx="5181599" cy="1206500"/>
          </a:xfrm>
          <a:prstGeom prst="roundRect">
            <a:avLst/>
          </a:prstGeom>
          <a:solidFill>
            <a:srgbClr val="FFFF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066800"/>
            <a:ext cx="914400" cy="9144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750209" y="1933575"/>
            <a:ext cx="5052779" cy="1301750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  <a:latin typeface="Times New Roman" pitchFamily="-108" charset="0"/>
              </a:rPr>
              <a:t>Please include data as part of your poster!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4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648200"/>
          </a:xfrm>
        </p:spPr>
        <p:txBody>
          <a:bodyPr/>
          <a:lstStyle/>
          <a:p>
            <a:r>
              <a:rPr lang="en-US" sz="2800" dirty="0">
                <a:solidFill>
                  <a:srgbClr val="00B050"/>
                </a:solidFill>
              </a:rPr>
              <a:t>Invite your colleagues and administrators:</a:t>
            </a:r>
          </a:p>
          <a:p>
            <a:pPr lvl="1"/>
            <a:r>
              <a:rPr lang="en-US" sz="2000" dirty="0"/>
              <a:t>We will email you in the winter to </a:t>
            </a:r>
            <a:br>
              <a:rPr lang="en-US" sz="2000" dirty="0"/>
            </a:br>
            <a:r>
              <a:rPr lang="en-US" sz="2000" dirty="0"/>
              <a:t>alert you of the time of the poster </a:t>
            </a:r>
            <a:br>
              <a:rPr lang="en-US" sz="2000" dirty="0"/>
            </a:br>
            <a:r>
              <a:rPr lang="en-US" sz="2000" dirty="0"/>
              <a:t>sessions. </a:t>
            </a:r>
          </a:p>
          <a:p>
            <a:pPr lvl="1"/>
            <a:r>
              <a:rPr lang="en-US" sz="2000" dirty="0"/>
              <a:t>Please invite colleagues with whom</a:t>
            </a:r>
            <a:br>
              <a:rPr lang="en-US" sz="2000" dirty="0"/>
            </a:br>
            <a:r>
              <a:rPr lang="en-US" sz="2000" dirty="0"/>
              <a:t>you want to share your work with.</a:t>
            </a:r>
            <a:br>
              <a:rPr lang="en-US" sz="2000" dirty="0"/>
            </a:br>
            <a:r>
              <a:rPr lang="en-US" sz="2000" dirty="0"/>
              <a:t>Consider important stakeholders!</a:t>
            </a:r>
            <a:br>
              <a:rPr lang="en-US" sz="2000" dirty="0"/>
            </a:br>
            <a:r>
              <a:rPr lang="en-US" sz="2000" dirty="0"/>
              <a:t>(e.g., school board, PTO, etc.)</a:t>
            </a:r>
          </a:p>
          <a:p>
            <a:pPr lvl="1"/>
            <a:r>
              <a:rPr lang="en-US" sz="2000" dirty="0"/>
              <a:t>Consider inviting relevant </a:t>
            </a:r>
            <a:br>
              <a:rPr lang="en-US" sz="2000" dirty="0"/>
            </a:br>
            <a:r>
              <a:rPr lang="en-US" sz="2000" dirty="0"/>
              <a:t>administrators</a:t>
            </a:r>
            <a:endParaRPr lang="en-US" sz="1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9144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9pPr>
          </a:lstStyle>
          <a:p>
            <a:pPr eaLnBrk="1" hangingPunct="1"/>
            <a:r>
              <a:rPr lang="en-US" sz="4400" kern="0" dirty="0">
                <a:solidFill>
                  <a:srgbClr val="FFFFFF"/>
                </a:solidFill>
              </a:rPr>
              <a:t>Poster Session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066800"/>
            <a:ext cx="914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927" y="2133600"/>
            <a:ext cx="3345873" cy="2499078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668879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381000" y="914400"/>
            <a:ext cx="8382000" cy="4343400"/>
          </a:xfrm>
          <a:prstGeom prst="rect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57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Britannic Bold" pitchFamily="-108" charset="0"/>
                <a:cs typeface="Britannic Bold" pitchFamily="-108" charset="0"/>
              </a:rPr>
              <a:t>Guest Speaker</a:t>
            </a:r>
          </a:p>
        </p:txBody>
      </p:sp>
    </p:spTree>
    <p:extLst>
      <p:ext uri="{BB962C8B-B14F-4D97-AF65-F5344CB8AC3E}">
        <p14:creationId xmlns:p14="http://schemas.microsoft.com/office/powerpoint/2010/main" val="191776173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381000" y="914400"/>
            <a:ext cx="8382000" cy="4343400"/>
          </a:xfrm>
          <a:prstGeom prst="rect">
            <a:avLst/>
          </a:prstGeom>
          <a:solidFill>
            <a:srgbClr val="0070C0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5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Britannic Bold" pitchFamily="-108" charset="0"/>
                <a:cs typeface="Britannic Bold" pitchFamily="-108" charset="0"/>
              </a:rPr>
              <a:t>Guest Speaker Activity &amp; Action Planning</a:t>
            </a:r>
          </a:p>
        </p:txBody>
      </p:sp>
    </p:spTree>
    <p:extLst>
      <p:ext uri="{BB962C8B-B14F-4D97-AF65-F5344CB8AC3E}">
        <p14:creationId xmlns:p14="http://schemas.microsoft.com/office/powerpoint/2010/main" val="205744880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381000" y="914400"/>
            <a:ext cx="8382000" cy="4343400"/>
          </a:xfrm>
          <a:prstGeom prst="rect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57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Britannic Bold" pitchFamily="-108" charset="0"/>
                <a:cs typeface="Britannic Bold" pitchFamily="-108" charset="0"/>
              </a:rPr>
              <a:t>Roundtable Discussions</a:t>
            </a:r>
          </a:p>
        </p:txBody>
      </p:sp>
    </p:spTree>
    <p:extLst>
      <p:ext uri="{BB962C8B-B14F-4D97-AF65-F5344CB8AC3E}">
        <p14:creationId xmlns:p14="http://schemas.microsoft.com/office/powerpoint/2010/main" val="32472628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 txBox="1">
            <a:spLocks noChangeArrowheads="1"/>
          </p:cNvSpPr>
          <p:nvPr/>
        </p:nvSpPr>
        <p:spPr bwMode="auto">
          <a:xfrm>
            <a:off x="228600" y="1600200"/>
            <a:ext cx="1905000" cy="1981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>
                <a:latin typeface="+mj-lt"/>
              </a:rPr>
              <a:t>Work as team for  75 min</a:t>
            </a:r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219200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3366FF"/>
                </a:solidFill>
              </a:rPr>
              <a:t>Activity:</a:t>
            </a:r>
            <a:br>
              <a:rPr lang="en-US" sz="4000" b="1" dirty="0">
                <a:solidFill>
                  <a:srgbClr val="3366FF"/>
                </a:solidFill>
              </a:rPr>
            </a:br>
            <a:r>
              <a:rPr lang="en-US" sz="4000" b="1" dirty="0">
                <a:solidFill>
                  <a:srgbClr val="3366FF"/>
                </a:solidFill>
              </a:rPr>
              <a:t>Roundtable Discussions</a:t>
            </a:r>
            <a:endParaRPr lang="en-US" sz="4000" b="1" i="1" dirty="0">
              <a:solidFill>
                <a:srgbClr val="3366FF"/>
              </a:solidFill>
            </a:endParaRPr>
          </a:p>
        </p:txBody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600200"/>
            <a:ext cx="6477000" cy="4648200"/>
          </a:xfrm>
          <a:solidFill>
            <a:srgbClr val="FFFF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111" charset="-128"/>
              </a:rPr>
              <a:t>Roundtable Discussion Leaders initially move to tables labeled by your discussion topic.</a:t>
            </a:r>
            <a:endParaRPr lang="en-US" sz="2400" b="1" dirty="0">
              <a:ea typeface="ＭＳ Ｐゴシック" pitchFamily="-111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800" dirty="0">
              <a:ea typeface="ＭＳ Ｐゴシック" pitchFamily="-111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111" charset="-128"/>
              </a:rPr>
              <a:t>Remaining school teams determine who will participate in which table discussions (</a:t>
            </a:r>
            <a:r>
              <a:rPr lang="en-US" sz="2400" dirty="0">
                <a:solidFill>
                  <a:srgbClr val="00B050"/>
                </a:solidFill>
                <a:ea typeface="ＭＳ Ｐゴシック" pitchFamily="-111" charset="-128"/>
              </a:rPr>
              <a:t>divide up </a:t>
            </a:r>
            <a:r>
              <a:rPr lang="en-US" sz="2400" dirty="0">
                <a:ea typeface="ＭＳ Ｐゴシック" pitchFamily="-111" charset="-128"/>
              </a:rPr>
              <a:t>and get the most info)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111" charset="-128"/>
              </a:rPr>
              <a:t>In a few minutes move to roundtable tables according to your topic.</a:t>
            </a:r>
          </a:p>
          <a:p>
            <a:pPr eaLnBrk="1" hangingPunct="1">
              <a:lnSpc>
                <a:spcPct val="90000"/>
              </a:lnSpc>
            </a:pPr>
            <a:endParaRPr lang="en-US" sz="900" dirty="0">
              <a:ea typeface="ＭＳ Ｐゴシック" pitchFamily="-111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111" charset="-128"/>
              </a:rPr>
              <a:t>Bring information back for discussions with your team during action planning time.</a:t>
            </a:r>
          </a:p>
        </p:txBody>
      </p:sp>
    </p:spTree>
    <p:extLst>
      <p:ext uri="{BB962C8B-B14F-4D97-AF65-F5344CB8AC3E}">
        <p14:creationId xmlns:p14="http://schemas.microsoft.com/office/powerpoint/2010/main" val="114424261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381000" y="914400"/>
            <a:ext cx="8382000" cy="4343400"/>
          </a:xfrm>
          <a:prstGeom prst="rect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57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Britannic Bold" pitchFamily="-108" charset="0"/>
                <a:cs typeface="Britannic Bold" pitchFamily="-108" charset="0"/>
              </a:rPr>
              <a:t>SWPBIS Action Planning with the TIC</a:t>
            </a:r>
          </a:p>
        </p:txBody>
      </p:sp>
      <p:pic>
        <p:nvPicPr>
          <p:cNvPr id="20070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5888" y="4495800"/>
            <a:ext cx="26781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 txBox="1">
            <a:spLocks noChangeArrowheads="1"/>
          </p:cNvSpPr>
          <p:nvPr/>
        </p:nvSpPr>
        <p:spPr bwMode="auto">
          <a:xfrm>
            <a:off x="228600" y="1600200"/>
            <a:ext cx="1905000" cy="1981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>
                <a:latin typeface="+mj-lt"/>
              </a:rPr>
              <a:t>Work as team for  75 min</a:t>
            </a:r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219200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3366FF"/>
                </a:solidFill>
              </a:rPr>
              <a:t>Activity:</a:t>
            </a:r>
            <a:br>
              <a:rPr lang="en-US" sz="4000" b="1" dirty="0">
                <a:solidFill>
                  <a:srgbClr val="3366FF"/>
                </a:solidFill>
              </a:rPr>
            </a:br>
            <a:r>
              <a:rPr lang="en-US" sz="4000" b="1" dirty="0">
                <a:solidFill>
                  <a:srgbClr val="3366FF"/>
                </a:solidFill>
              </a:rPr>
              <a:t>Action Planning</a:t>
            </a:r>
            <a:endParaRPr lang="en-US" sz="4000" b="1" i="1" dirty="0">
              <a:solidFill>
                <a:srgbClr val="3366FF"/>
              </a:solidFill>
            </a:endParaRPr>
          </a:p>
        </p:txBody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600200"/>
            <a:ext cx="6477000" cy="4648200"/>
          </a:xfrm>
          <a:solidFill>
            <a:srgbClr val="FFFF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111" charset="-128"/>
              </a:rPr>
              <a:t>Complete the </a:t>
            </a:r>
            <a:r>
              <a:rPr lang="en-US" sz="2400" b="1" dirty="0">
                <a:ea typeface="ＭＳ Ｐゴシック" pitchFamily="-111" charset="-128"/>
              </a:rPr>
              <a:t>Team Implementation Checklist</a:t>
            </a:r>
          </a:p>
          <a:p>
            <a:pPr eaLnBrk="1" hangingPunct="1">
              <a:lnSpc>
                <a:spcPct val="90000"/>
              </a:lnSpc>
            </a:pPr>
            <a:endParaRPr lang="en-US" sz="800" dirty="0">
              <a:ea typeface="ＭＳ Ｐゴシック" pitchFamily="-111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111" charset="-128"/>
              </a:rPr>
              <a:t>Return to your </a:t>
            </a:r>
            <a:r>
              <a:rPr lang="en-US" sz="2400" b="1" dirty="0">
                <a:ea typeface="ＭＳ Ｐゴシック" pitchFamily="-111" charset="-128"/>
              </a:rPr>
              <a:t>Action Plan</a:t>
            </a:r>
            <a:endParaRPr lang="en-US" sz="2400" dirty="0">
              <a:ea typeface="ＭＳ Ｐゴシック" pitchFamily="-111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900" dirty="0">
              <a:ea typeface="ＭＳ Ｐゴシック" pitchFamily="-111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111" charset="-128"/>
              </a:rPr>
              <a:t>Focus on items in your action plan, new ideas from roundtable discussions, as well as content reviewed today.  </a:t>
            </a:r>
          </a:p>
          <a:p>
            <a:pPr eaLnBrk="1" hangingPunct="1">
              <a:lnSpc>
                <a:spcPct val="90000"/>
              </a:lnSpc>
            </a:pPr>
            <a:endParaRPr lang="en-US" sz="900" dirty="0">
              <a:ea typeface="ＭＳ Ｐゴシック" pitchFamily="-111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111" charset="-128"/>
              </a:rPr>
              <a:t>Identify relevant resources and steps to help move your school forward.</a:t>
            </a:r>
          </a:p>
          <a:p>
            <a:pPr eaLnBrk="1" hangingPunct="1">
              <a:lnSpc>
                <a:spcPct val="90000"/>
              </a:lnSpc>
            </a:pPr>
            <a:endParaRPr lang="en-US" sz="800" dirty="0">
              <a:ea typeface="ＭＳ Ｐゴシック" pitchFamily="-111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111" charset="-128"/>
              </a:rPr>
              <a:t>Present 2-3 “</a:t>
            </a:r>
            <a:r>
              <a:rPr lang="en-US" sz="2400" b="1" dirty="0">
                <a:ea typeface="ＭＳ Ｐゴシック" pitchFamily="-111" charset="-128"/>
              </a:rPr>
              <a:t>big ideas</a:t>
            </a:r>
            <a:r>
              <a:rPr lang="en-US" sz="2400" dirty="0">
                <a:ea typeface="ＭＳ Ｐゴシック" pitchFamily="-111" charset="-128"/>
              </a:rPr>
              <a:t>” from your group (1 min. reports)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9144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5281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381000" y="914400"/>
            <a:ext cx="8382000" cy="4343400"/>
          </a:xfrm>
          <a:prstGeom prst="rect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Britannic Bold" pitchFamily="-108" charset="0"/>
                <a:cs typeface="Britannic Bold" pitchFamily="-108" charset="0"/>
              </a:rPr>
              <a:t>School </a:t>
            </a:r>
          </a:p>
          <a:p>
            <a:pPr algn="ctr">
              <a:defRPr/>
            </a:pP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Britannic Bold" pitchFamily="-108" charset="0"/>
                <a:cs typeface="Britannic Bold" pitchFamily="-108" charset="0"/>
              </a:rPr>
              <a:t>“Show and Tell”</a:t>
            </a:r>
          </a:p>
        </p:txBody>
      </p:sp>
    </p:spTree>
    <p:extLst>
      <p:ext uri="{BB962C8B-B14F-4D97-AF65-F5344CB8AC3E}">
        <p14:creationId xmlns:p14="http://schemas.microsoft.com/office/powerpoint/2010/main" val="15130524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598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cap="small" dirty="0">
                <a:ea typeface="+mj-ea"/>
                <a:cs typeface="+mj-cs"/>
              </a:rPr>
              <a:t>Tier 1 Leadership Team &amp; Coaches Meetings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0700" y="517526"/>
          <a:ext cx="8077200" cy="427037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037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WHAT</a:t>
                      </a:r>
                    </a:p>
                  </a:txBody>
                  <a:tcPr marT="45725" marB="45725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WHO</a:t>
                      </a:r>
                    </a:p>
                  </a:txBody>
                  <a:tcPr marT="45725" marB="45725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580487"/>
              </p:ext>
            </p:extLst>
          </p:nvPr>
        </p:nvGraphicFramePr>
        <p:xfrm>
          <a:off x="520700" y="1022351"/>
          <a:ext cx="8083550" cy="1826144"/>
        </p:xfrm>
        <a:graphic>
          <a:graphicData uri="http://schemas.openxmlformats.org/drawingml/2006/table">
            <a:tbl>
              <a:tblPr/>
              <a:tblGrid>
                <a:gridCol w="4087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95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6 days of Team Training</a:t>
                      </a:r>
                    </a:p>
                  </a:txBody>
                  <a:tcPr marL="91433" marR="91433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Minimum membership: administrator, grade level representatives, support staff</a:t>
                      </a:r>
                    </a:p>
                  </a:txBody>
                  <a:tcPr marL="91432" marR="91432" marT="40214" marB="402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3 days Coaches Meetings</a:t>
                      </a:r>
                    </a:p>
                  </a:txBody>
                  <a:tcPr marL="91433" marR="91433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2 Coaches</a:t>
                      </a:r>
                    </a:p>
                  </a:txBody>
                  <a:tcPr marL="91432" marR="91432" marT="40214" marB="402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2 days of TA per district</a:t>
                      </a:r>
                    </a:p>
                  </a:txBody>
                  <a:tcPr marL="91432" marR="91432" marT="40214" marB="402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Admin, Coach, Data Entry</a:t>
                      </a:r>
                    </a:p>
                  </a:txBody>
                  <a:tcPr marL="91432" marR="91432" marT="40214" marB="402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305620"/>
              </p:ext>
            </p:extLst>
          </p:nvPr>
        </p:nvGraphicFramePr>
        <p:xfrm>
          <a:off x="520700" y="3200400"/>
          <a:ext cx="8137525" cy="1381126"/>
        </p:xfrm>
        <a:graphic>
          <a:graphicData uri="http://schemas.openxmlformats.org/drawingml/2006/table">
            <a:tbl>
              <a:tblPr/>
              <a:tblGrid>
                <a:gridCol w="4087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9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213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3 days of Team Training</a:t>
                      </a:r>
                    </a:p>
                  </a:txBody>
                  <a:tcPr marL="91433" marR="91433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Same above</a:t>
                      </a:r>
                    </a:p>
                  </a:txBody>
                  <a:tcPr marL="91433" marR="91433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3 days Coaches Meetings</a:t>
                      </a:r>
                    </a:p>
                  </a:txBody>
                  <a:tcPr marL="91433" marR="91433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Same above</a:t>
                      </a:r>
                    </a:p>
                  </a:txBody>
                  <a:tcPr marL="91433" marR="91433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2 days of TA per district</a:t>
                      </a:r>
                    </a:p>
                  </a:txBody>
                  <a:tcPr marL="91433" marR="91433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Same above</a:t>
                      </a:r>
                    </a:p>
                  </a:txBody>
                  <a:tcPr marL="91433" marR="91433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833778"/>
              </p:ext>
            </p:extLst>
          </p:nvPr>
        </p:nvGraphicFramePr>
        <p:xfrm>
          <a:off x="538163" y="4849813"/>
          <a:ext cx="8137525" cy="1439864"/>
        </p:xfrm>
        <a:graphic>
          <a:graphicData uri="http://schemas.openxmlformats.org/drawingml/2006/table">
            <a:tbl>
              <a:tblPr/>
              <a:tblGrid>
                <a:gridCol w="4068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213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2 days of Team Training</a:t>
                      </a:r>
                    </a:p>
                  </a:txBody>
                  <a:tcPr marL="91433" marR="91433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Same above</a:t>
                      </a:r>
                    </a:p>
                  </a:txBody>
                  <a:tcPr marL="91433" marR="91433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3 days Coaches Meetings</a:t>
                      </a:r>
                    </a:p>
                  </a:txBody>
                  <a:tcPr marL="91433" marR="91433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Same above</a:t>
                      </a:r>
                    </a:p>
                  </a:txBody>
                  <a:tcPr marL="91433" marR="91433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2 days of TA per district</a:t>
                      </a:r>
                    </a:p>
                  </a:txBody>
                  <a:tcPr marL="91433" marR="91433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Same above</a:t>
                      </a:r>
                    </a:p>
                  </a:txBody>
                  <a:tcPr marL="91433" marR="91433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 rot="16200000">
            <a:off x="-382102" y="1573820"/>
            <a:ext cx="1309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sz="2400" b="1" dirty="0">
                <a:solidFill>
                  <a:srgbClr val="000000"/>
                </a:solidFill>
              </a:rPr>
              <a:t>YEAR 1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-423804" y="3700404"/>
            <a:ext cx="1309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sz="2400" b="1" dirty="0">
                <a:solidFill>
                  <a:srgbClr val="000000"/>
                </a:solidFill>
              </a:rPr>
              <a:t>YEAR 2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-513672" y="5376804"/>
            <a:ext cx="1489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sz="2400" b="1" dirty="0">
                <a:solidFill>
                  <a:srgbClr val="000000"/>
                </a:solidFill>
              </a:rPr>
              <a:t>YEAR 3+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39633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en-US" sz="2000" b="1" dirty="0">
                <a:solidFill>
                  <a:srgbClr val="000000"/>
                </a:solidFill>
              </a:rPr>
              <a:t>Tier 2 Training </a:t>
            </a:r>
            <a:r>
              <a:rPr lang="en-US" sz="2000" dirty="0">
                <a:solidFill>
                  <a:srgbClr val="000000"/>
                </a:solidFill>
              </a:rPr>
              <a:t>will also be offered to schools implementing Tier 1 with fidelity.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 txBox="1">
            <a:spLocks noChangeArrowheads="1"/>
          </p:cNvSpPr>
          <p:nvPr/>
        </p:nvSpPr>
        <p:spPr bwMode="auto">
          <a:xfrm>
            <a:off x="228600" y="1600200"/>
            <a:ext cx="1905000" cy="1981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>
                <a:latin typeface="+mj-lt"/>
              </a:rPr>
              <a:t>Work as team for 10 min</a:t>
            </a:r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219200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3366FF"/>
                </a:solidFill>
              </a:rPr>
              <a:t>Activity:</a:t>
            </a:r>
            <a:br>
              <a:rPr lang="en-US" sz="4000" b="1" dirty="0">
                <a:solidFill>
                  <a:srgbClr val="3366FF"/>
                </a:solidFill>
              </a:rPr>
            </a:br>
            <a:r>
              <a:rPr lang="en-US" sz="4000" b="1" dirty="0">
                <a:solidFill>
                  <a:srgbClr val="3366FF"/>
                </a:solidFill>
              </a:rPr>
              <a:t>Show, Tell, and Ask</a:t>
            </a:r>
            <a:endParaRPr lang="en-US" sz="4000" b="1" i="1" dirty="0">
              <a:solidFill>
                <a:srgbClr val="3366FF"/>
              </a:solidFill>
            </a:endParaRPr>
          </a:p>
        </p:txBody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600200"/>
            <a:ext cx="6477000" cy="4648200"/>
          </a:xfrm>
          <a:solidFill>
            <a:srgbClr val="FFFFFF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+mj-lt"/>
                <a:ea typeface="ＭＳ Ｐゴシック" pitchFamily="-111" charset="-128"/>
              </a:rPr>
              <a:t>Review your action plan and identify 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+mj-lt"/>
              <a:ea typeface="ＭＳ Ｐゴシック" pitchFamily="-111" charset="-128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pitchFamily="-111" charset="-128"/>
              </a:rPr>
              <a:t>1-2 accomplishments since last time we met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+mj-lt"/>
              <a:ea typeface="ＭＳ Ｐゴシック" pitchFamily="-111" charset="-128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+mj-lt"/>
                <a:ea typeface="ＭＳ Ｐゴシック" pitchFamily="-111" charset="-128"/>
              </a:rPr>
              <a:t>1-2 questions or concerns shared by most members of team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+mj-lt"/>
              <a:ea typeface="ＭＳ Ｐゴシック" pitchFamily="-111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+mj-lt"/>
                <a:ea typeface="ＭＳ Ｐゴシック" pitchFamily="-111" charset="-128"/>
              </a:rPr>
              <a:t>You’ll have 3-5 min to show, tell, and ask!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9144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3162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598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cap="small" dirty="0">
                <a:ea typeface="+mj-ea"/>
                <a:cs typeface="+mj-cs"/>
              </a:rPr>
              <a:t>Tier 1 Leadership Team &amp; Coaches Meetings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0700" y="517526"/>
          <a:ext cx="8077200" cy="427037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037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WHAT</a:t>
                      </a:r>
                    </a:p>
                  </a:txBody>
                  <a:tcPr marT="45725" marB="45725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WHO</a:t>
                      </a:r>
                    </a:p>
                  </a:txBody>
                  <a:tcPr marT="45725" marB="45725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20700" y="1022351"/>
          <a:ext cx="8083550" cy="1826144"/>
        </p:xfrm>
        <a:graphic>
          <a:graphicData uri="http://schemas.openxmlformats.org/drawingml/2006/table">
            <a:tbl>
              <a:tblPr/>
              <a:tblGrid>
                <a:gridCol w="4087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95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6 days of Team Training</a:t>
                      </a:r>
                    </a:p>
                  </a:txBody>
                  <a:tcPr marL="91433" marR="91433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Minimum membership: administrator, grade level representatives, support staff</a:t>
                      </a:r>
                    </a:p>
                  </a:txBody>
                  <a:tcPr marL="91432" marR="91432" marT="40214" marB="402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3 days Coaches Meetings</a:t>
                      </a:r>
                    </a:p>
                  </a:txBody>
                  <a:tcPr marL="91433" marR="91433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2 Coaches</a:t>
                      </a:r>
                    </a:p>
                  </a:txBody>
                  <a:tcPr marL="91432" marR="91432" marT="40214" marB="402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2 days of TA per district</a:t>
                      </a:r>
                    </a:p>
                  </a:txBody>
                  <a:tcPr marL="91432" marR="91432" marT="40214" marB="402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Admin, Coach, Data Entry</a:t>
                      </a:r>
                    </a:p>
                  </a:txBody>
                  <a:tcPr marL="91432" marR="91432" marT="40214" marB="402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20700" y="3200400"/>
          <a:ext cx="8137525" cy="1381126"/>
        </p:xfrm>
        <a:graphic>
          <a:graphicData uri="http://schemas.openxmlformats.org/drawingml/2006/table">
            <a:tbl>
              <a:tblPr/>
              <a:tblGrid>
                <a:gridCol w="4087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9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213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3 days of Team Training</a:t>
                      </a:r>
                    </a:p>
                  </a:txBody>
                  <a:tcPr marL="91433" marR="91433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Same above</a:t>
                      </a:r>
                    </a:p>
                  </a:txBody>
                  <a:tcPr marL="91433" marR="91433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3 days Coaches Meetings</a:t>
                      </a:r>
                    </a:p>
                  </a:txBody>
                  <a:tcPr marL="91433" marR="91433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Same above</a:t>
                      </a:r>
                    </a:p>
                  </a:txBody>
                  <a:tcPr marL="91433" marR="91433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2 days of TA per district</a:t>
                      </a:r>
                    </a:p>
                  </a:txBody>
                  <a:tcPr marL="91433" marR="91433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Same above</a:t>
                      </a:r>
                    </a:p>
                  </a:txBody>
                  <a:tcPr marL="91433" marR="91433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38163" y="4849813"/>
          <a:ext cx="8137525" cy="1439864"/>
        </p:xfrm>
        <a:graphic>
          <a:graphicData uri="http://schemas.openxmlformats.org/drawingml/2006/table">
            <a:tbl>
              <a:tblPr/>
              <a:tblGrid>
                <a:gridCol w="4068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213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2 days of Team Training</a:t>
                      </a:r>
                    </a:p>
                  </a:txBody>
                  <a:tcPr marL="91433" marR="91433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Same above</a:t>
                      </a:r>
                    </a:p>
                  </a:txBody>
                  <a:tcPr marL="91433" marR="91433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3 days Coaches Meetings</a:t>
                      </a:r>
                    </a:p>
                  </a:txBody>
                  <a:tcPr marL="91433" marR="91433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Same above</a:t>
                      </a:r>
                    </a:p>
                  </a:txBody>
                  <a:tcPr marL="91433" marR="91433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2 days of TA per district</a:t>
                      </a:r>
                    </a:p>
                  </a:txBody>
                  <a:tcPr marL="91433" marR="91433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Same above</a:t>
                      </a:r>
                    </a:p>
                  </a:txBody>
                  <a:tcPr marL="91433" marR="91433" marT="45734" marB="457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 rot="16200000">
            <a:off x="-382102" y="1573820"/>
            <a:ext cx="1309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sz="2400" b="1" dirty="0">
                <a:solidFill>
                  <a:srgbClr val="000000"/>
                </a:solidFill>
              </a:rPr>
              <a:t>YEAR 1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-423804" y="3700404"/>
            <a:ext cx="1309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sz="2400" b="1" dirty="0">
                <a:solidFill>
                  <a:srgbClr val="000000"/>
                </a:solidFill>
              </a:rPr>
              <a:t>YEAR 2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-513672" y="5376804"/>
            <a:ext cx="1489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sz="2400" b="1" dirty="0">
                <a:solidFill>
                  <a:srgbClr val="000000"/>
                </a:solidFill>
              </a:rPr>
              <a:t>YEAR 3+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39633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en-US" sz="2000" b="1" dirty="0">
                <a:solidFill>
                  <a:srgbClr val="000000"/>
                </a:solidFill>
              </a:rPr>
              <a:t>Tier 2 Training </a:t>
            </a:r>
            <a:r>
              <a:rPr lang="en-US" sz="2000" dirty="0">
                <a:solidFill>
                  <a:srgbClr val="000000"/>
                </a:solidFill>
              </a:rPr>
              <a:t>will also be offered to schools implementing Tier 1 with fidelity. </a:t>
            </a:r>
          </a:p>
        </p:txBody>
      </p:sp>
    </p:spTree>
    <p:extLst>
      <p:ext uri="{BB962C8B-B14F-4D97-AF65-F5344CB8AC3E}">
        <p14:creationId xmlns:p14="http://schemas.microsoft.com/office/powerpoint/2010/main" val="4402657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B050"/>
                </a:solidFill>
              </a:rPr>
              <a:t>Training Day 10</a:t>
            </a:r>
          </a:p>
          <a:p>
            <a:pPr lvl="1"/>
            <a:r>
              <a:rPr lang="en-US" sz="2000" dirty="0"/>
              <a:t>Guest Speaker on School Climate: Dr. Tamika La Salle</a:t>
            </a:r>
          </a:p>
          <a:p>
            <a:pPr lvl="1"/>
            <a:r>
              <a:rPr lang="en-US" sz="2000" dirty="0"/>
              <a:t>Roundtable Discussions w/School Leaders</a:t>
            </a:r>
          </a:p>
          <a:p>
            <a:pPr lvl="1"/>
            <a:r>
              <a:rPr lang="en-US" sz="2000" dirty="0"/>
              <a:t>Action Planning</a:t>
            </a:r>
          </a:p>
          <a:p>
            <a:r>
              <a:rPr lang="en-US" sz="3200" dirty="0">
                <a:solidFill>
                  <a:srgbClr val="00B050"/>
                </a:solidFill>
              </a:rPr>
              <a:t>Training Day 11</a:t>
            </a:r>
          </a:p>
          <a:p>
            <a:pPr lvl="1"/>
            <a:r>
              <a:rPr lang="en-US" sz="2000" dirty="0"/>
              <a:t>Guest Speaker on Sustainability: Dr. Adam Feinberg</a:t>
            </a:r>
          </a:p>
          <a:p>
            <a:pPr lvl="1"/>
            <a:r>
              <a:rPr lang="en-US" sz="2000" dirty="0"/>
              <a:t>Poster Session</a:t>
            </a:r>
          </a:p>
          <a:p>
            <a:pPr lvl="1"/>
            <a:r>
              <a:rPr lang="en-US" sz="2000" dirty="0"/>
              <a:t>Action Planning</a:t>
            </a:r>
            <a:endParaRPr 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9144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9pPr>
          </a:lstStyle>
          <a:p>
            <a:pPr eaLnBrk="1" hangingPunct="1"/>
            <a:r>
              <a:rPr lang="en-US" sz="4400" kern="0" dirty="0">
                <a:solidFill>
                  <a:srgbClr val="FFFFFF"/>
                </a:solidFill>
              </a:rPr>
              <a:t>MA PBIS Academy Year 3 Activities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066800" y="4572000"/>
            <a:ext cx="6400800" cy="457200"/>
          </a:xfrm>
          <a:prstGeom prst="roundRect">
            <a:avLst/>
          </a:prstGeom>
          <a:solidFill>
            <a:srgbClr val="FFFF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066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6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648200"/>
          </a:xfrm>
        </p:spPr>
        <p:txBody>
          <a:bodyPr/>
          <a:lstStyle/>
          <a:p>
            <a:r>
              <a:rPr lang="en-US" sz="2800" dirty="0">
                <a:solidFill>
                  <a:srgbClr val="00B050"/>
                </a:solidFill>
              </a:rPr>
              <a:t>Target Goal:</a:t>
            </a:r>
          </a:p>
          <a:p>
            <a:pPr lvl="1"/>
            <a:r>
              <a:rPr lang="en-US" sz="2000" dirty="0"/>
              <a:t>Share examples of implementation of the PBIS Framework across districts and schools</a:t>
            </a:r>
          </a:p>
          <a:p>
            <a:r>
              <a:rPr lang="en-US" sz="2800" dirty="0">
                <a:solidFill>
                  <a:srgbClr val="00B050"/>
                </a:solidFill>
              </a:rPr>
              <a:t>Structure</a:t>
            </a:r>
          </a:p>
          <a:p>
            <a:pPr lvl="1"/>
            <a:r>
              <a:rPr lang="en-US" sz="2000" b="1" dirty="0">
                <a:solidFill>
                  <a:srgbClr val="C00000"/>
                </a:solidFill>
              </a:rPr>
              <a:t>Show off!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Each school will present a </a:t>
            </a:r>
            <a:br>
              <a:rPr lang="en-US" sz="2000" dirty="0"/>
            </a:br>
            <a:r>
              <a:rPr lang="en-US" sz="2000" dirty="0"/>
              <a:t>poster and have at least 1 or 2 team</a:t>
            </a:r>
            <a:br>
              <a:rPr lang="en-US" sz="2000" dirty="0"/>
            </a:br>
            <a:r>
              <a:rPr lang="en-US" sz="2000" dirty="0"/>
              <a:t>members  present at poster during the</a:t>
            </a:r>
            <a:br>
              <a:rPr lang="en-US" sz="2000" dirty="0"/>
            </a:br>
            <a:r>
              <a:rPr lang="en-US" sz="2000" dirty="0"/>
              <a:t>session</a:t>
            </a:r>
          </a:p>
          <a:p>
            <a:pPr lvl="1"/>
            <a:r>
              <a:rPr lang="en-US" sz="2000" b="1" dirty="0">
                <a:solidFill>
                  <a:srgbClr val="C00000"/>
                </a:solidFill>
              </a:rPr>
              <a:t>Take turns!</a:t>
            </a:r>
            <a:r>
              <a:rPr lang="en-US" sz="2000" dirty="0"/>
              <a:t> Other team members walk</a:t>
            </a:r>
            <a:br>
              <a:rPr lang="en-US" sz="2000" dirty="0"/>
            </a:br>
            <a:r>
              <a:rPr lang="en-US" sz="2000" dirty="0"/>
              <a:t>around browse other posters to review </a:t>
            </a:r>
            <a:br>
              <a:rPr lang="en-US" sz="2000" dirty="0"/>
            </a:br>
            <a:r>
              <a:rPr lang="en-US" sz="2000" dirty="0"/>
              <a:t>PBIS features of other schools</a:t>
            </a:r>
          </a:p>
          <a:p>
            <a:pPr lvl="1"/>
            <a:r>
              <a:rPr lang="en-US" sz="2000" b="1" dirty="0">
                <a:solidFill>
                  <a:srgbClr val="C00000"/>
                </a:solidFill>
              </a:rPr>
              <a:t>Get ideas! </a:t>
            </a:r>
            <a:r>
              <a:rPr lang="en-US" sz="2000" dirty="0"/>
              <a:t>Bring ideas back to your</a:t>
            </a:r>
            <a:br>
              <a:rPr lang="en-US" sz="2000" dirty="0"/>
            </a:br>
            <a:r>
              <a:rPr lang="en-US" sz="2000" dirty="0"/>
              <a:t>school for follow up action planning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9144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9pPr>
          </a:lstStyle>
          <a:p>
            <a:pPr eaLnBrk="1" hangingPunct="1"/>
            <a:r>
              <a:rPr lang="en-US" sz="4400" kern="0" dirty="0">
                <a:solidFill>
                  <a:srgbClr val="FFFFFF"/>
                </a:solidFill>
              </a:rPr>
              <a:t>Poster Session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352800"/>
            <a:ext cx="3247799" cy="2425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066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552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648200"/>
          </a:xfrm>
        </p:spPr>
        <p:txBody>
          <a:bodyPr/>
          <a:lstStyle/>
          <a:p>
            <a:r>
              <a:rPr lang="en-US" sz="2800" dirty="0">
                <a:solidFill>
                  <a:srgbClr val="00B050"/>
                </a:solidFill>
              </a:rPr>
              <a:t>Ideas Examples of Systems, Data, and Practices!</a:t>
            </a:r>
          </a:p>
          <a:p>
            <a:pPr lvl="1"/>
            <a:r>
              <a:rPr lang="en-US" sz="2400" dirty="0"/>
              <a:t>Data Examples:</a:t>
            </a:r>
          </a:p>
          <a:p>
            <a:pPr lvl="2"/>
            <a:r>
              <a:rPr lang="en-US" sz="2000" dirty="0"/>
              <a:t>Fidelity Data (e.g., TFI or TIC)</a:t>
            </a:r>
          </a:p>
          <a:p>
            <a:pPr lvl="2"/>
            <a:r>
              <a:rPr lang="en-US" sz="2000" dirty="0"/>
              <a:t>Outcome Data (e.g., ODR or attendance)</a:t>
            </a:r>
          </a:p>
          <a:p>
            <a:pPr lvl="1"/>
            <a:r>
              <a:rPr lang="en-US" sz="2400" dirty="0"/>
              <a:t>System Examples</a:t>
            </a:r>
          </a:p>
          <a:p>
            <a:pPr lvl="2"/>
            <a:r>
              <a:rPr lang="en-US" sz="2000" dirty="0"/>
              <a:t>Team action plans</a:t>
            </a:r>
          </a:p>
          <a:p>
            <a:pPr lvl="2"/>
            <a:r>
              <a:rPr lang="en-US" sz="2000" dirty="0"/>
              <a:t>Staff Survey</a:t>
            </a:r>
          </a:p>
          <a:p>
            <a:pPr lvl="1"/>
            <a:r>
              <a:rPr lang="en-US" sz="2400" dirty="0"/>
              <a:t>Practice Examples</a:t>
            </a:r>
          </a:p>
          <a:p>
            <a:pPr lvl="2"/>
            <a:r>
              <a:rPr lang="en-US" sz="2000" dirty="0"/>
              <a:t>Lesson plan</a:t>
            </a:r>
          </a:p>
          <a:p>
            <a:pPr lvl="2"/>
            <a:r>
              <a:rPr lang="en-US" sz="2000" dirty="0"/>
              <a:t>Teaching Matrix</a:t>
            </a:r>
          </a:p>
          <a:p>
            <a:pPr lvl="2"/>
            <a:r>
              <a:rPr lang="en-US" sz="2000" dirty="0"/>
              <a:t>Consequence Flow-chart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9144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9pPr>
          </a:lstStyle>
          <a:p>
            <a:pPr eaLnBrk="1" hangingPunct="1"/>
            <a:r>
              <a:rPr lang="en-US" sz="4400" kern="0" dirty="0">
                <a:solidFill>
                  <a:srgbClr val="FFFFFF"/>
                </a:solidFill>
              </a:rPr>
              <a:t>What to include in your Poster?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21" y="3454400"/>
            <a:ext cx="3757925" cy="280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 bwMode="auto">
          <a:xfrm>
            <a:off x="685800" y="1981200"/>
            <a:ext cx="5181599" cy="1206500"/>
          </a:xfrm>
          <a:prstGeom prst="roundRect">
            <a:avLst/>
          </a:prstGeom>
          <a:solidFill>
            <a:srgbClr val="FFFF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066800"/>
            <a:ext cx="914400" cy="9144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750209" y="1933575"/>
            <a:ext cx="5052779" cy="1301750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  <a:latin typeface="Times New Roman" pitchFamily="-108" charset="0"/>
              </a:rPr>
              <a:t>Please include data as part of your poster!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43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648200"/>
          </a:xfrm>
        </p:spPr>
        <p:txBody>
          <a:bodyPr/>
          <a:lstStyle/>
          <a:p>
            <a:r>
              <a:rPr lang="en-US" sz="2800" dirty="0">
                <a:solidFill>
                  <a:srgbClr val="00B050"/>
                </a:solidFill>
              </a:rPr>
              <a:t>Invite your colleagues and administrators:</a:t>
            </a:r>
          </a:p>
          <a:p>
            <a:pPr lvl="1"/>
            <a:r>
              <a:rPr lang="en-US" sz="2000" dirty="0"/>
              <a:t>We will email you in the winter to </a:t>
            </a:r>
            <a:br>
              <a:rPr lang="en-US" sz="2000" dirty="0"/>
            </a:br>
            <a:r>
              <a:rPr lang="en-US" sz="2000" dirty="0"/>
              <a:t>alert you of the time of the poster </a:t>
            </a:r>
            <a:br>
              <a:rPr lang="en-US" sz="2000" dirty="0"/>
            </a:br>
            <a:r>
              <a:rPr lang="en-US" sz="2000" dirty="0"/>
              <a:t>sessions. </a:t>
            </a:r>
          </a:p>
          <a:p>
            <a:pPr lvl="1"/>
            <a:r>
              <a:rPr lang="en-US" sz="2000" dirty="0"/>
              <a:t>Please invite colleagues with whom</a:t>
            </a:r>
            <a:br>
              <a:rPr lang="en-US" sz="2000" dirty="0"/>
            </a:br>
            <a:r>
              <a:rPr lang="en-US" sz="2000" dirty="0"/>
              <a:t>you want to share your work with.</a:t>
            </a:r>
            <a:br>
              <a:rPr lang="en-US" sz="2000" dirty="0"/>
            </a:br>
            <a:r>
              <a:rPr lang="en-US" sz="2000" dirty="0"/>
              <a:t>Consider important stakeholders!</a:t>
            </a:r>
            <a:br>
              <a:rPr lang="en-US" sz="2000" dirty="0"/>
            </a:br>
            <a:r>
              <a:rPr lang="en-US" sz="2000" dirty="0"/>
              <a:t>(e.g., school board, PTO, etc.)</a:t>
            </a:r>
          </a:p>
          <a:p>
            <a:pPr lvl="1"/>
            <a:r>
              <a:rPr lang="en-US" sz="2000" dirty="0"/>
              <a:t>Consider inviting relevant </a:t>
            </a:r>
            <a:br>
              <a:rPr lang="en-US" sz="2000" dirty="0"/>
            </a:br>
            <a:r>
              <a:rPr lang="en-US" sz="2000" dirty="0"/>
              <a:t>administrators</a:t>
            </a:r>
            <a:endParaRPr lang="en-US" sz="1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763000" cy="9144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itchFamily="-108" charset="0"/>
              </a:defRPr>
            </a:lvl9pPr>
          </a:lstStyle>
          <a:p>
            <a:pPr eaLnBrk="1" hangingPunct="1"/>
            <a:r>
              <a:rPr lang="en-US" sz="4400" kern="0" dirty="0">
                <a:solidFill>
                  <a:srgbClr val="FFFFFF"/>
                </a:solidFill>
              </a:rPr>
              <a:t>Poster Session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066800"/>
            <a:ext cx="914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927" y="2133600"/>
            <a:ext cx="3345873" cy="2499078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02571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381000" y="914400"/>
            <a:ext cx="8382000" cy="4343400"/>
          </a:xfrm>
          <a:prstGeom prst="rect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57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Britannic Bold" pitchFamily="-108" charset="0"/>
                <a:cs typeface="Britannic Bold" pitchFamily="-108" charset="0"/>
              </a:rPr>
              <a:t>Review of SWPBIS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00600"/>
            <a:ext cx="1092200" cy="10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5"/>
          <p:cNvGrpSpPr/>
          <p:nvPr/>
        </p:nvGrpSpPr>
        <p:grpSpPr>
          <a:xfrm>
            <a:off x="7772400" y="4648200"/>
            <a:ext cx="1588180" cy="1676401"/>
            <a:chOff x="-140380" y="5333999"/>
            <a:chExt cx="1588180" cy="1676401"/>
          </a:xfrm>
        </p:grpSpPr>
        <p:pic>
          <p:nvPicPr>
            <p:cNvPr id="28" name="Content Placeholder 3"/>
            <p:cNvPicPr>
              <a:picLocks noChangeAspect="1"/>
            </p:cNvPicPr>
            <p:nvPr/>
          </p:nvPicPr>
          <p:blipFill>
            <a:blip r:embed="rId3"/>
            <a:srcRect l="-14630" t="-1331" r="-15973" b="-5609"/>
            <a:stretch>
              <a:fillRect/>
            </a:stretch>
          </p:blipFill>
          <p:spPr bwMode="auto">
            <a:xfrm>
              <a:off x="-140380" y="5333999"/>
              <a:ext cx="1588180" cy="1676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6"/>
            <p:cNvSpPr txBox="1">
              <a:spLocks noChangeArrowheads="1"/>
            </p:cNvSpPr>
            <p:nvPr/>
          </p:nvSpPr>
          <p:spPr bwMode="auto">
            <a:xfrm>
              <a:off x="248456" y="6380946"/>
              <a:ext cx="742144" cy="40011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+mj-lt"/>
                </a:rPr>
                <a:t>I.C</a:t>
              </a: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28637" y="815975"/>
            <a:ext cx="8229600" cy="58674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76200" y="76200"/>
            <a:ext cx="8991600" cy="60960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Critical Features of PBIS</a:t>
            </a:r>
          </a:p>
        </p:txBody>
      </p:sp>
      <p:sp>
        <p:nvSpPr>
          <p:cNvPr id="53251" name="Oval 3"/>
          <p:cNvSpPr>
            <a:spLocks noChangeArrowheads="1"/>
          </p:cNvSpPr>
          <p:nvPr/>
        </p:nvSpPr>
        <p:spPr bwMode="auto">
          <a:xfrm>
            <a:off x="2693987" y="1485900"/>
            <a:ext cx="4267200" cy="4511675"/>
          </a:xfrm>
          <a:prstGeom prst="ellipse">
            <a:avLst/>
          </a:prstGeom>
          <a:solidFill>
            <a:schemeClr val="bg1"/>
          </a:solidFill>
          <a:ln w="63500">
            <a:solidFill>
              <a:srgbClr val="33339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1"/>
          </a:p>
        </p:txBody>
      </p:sp>
      <p:sp>
        <p:nvSpPr>
          <p:cNvPr id="53252" name="Oval 4"/>
          <p:cNvSpPr>
            <a:spLocks noChangeArrowheads="1"/>
          </p:cNvSpPr>
          <p:nvPr/>
        </p:nvSpPr>
        <p:spPr bwMode="auto">
          <a:xfrm>
            <a:off x="3608387" y="3406775"/>
            <a:ext cx="2362200" cy="2209800"/>
          </a:xfrm>
          <a:prstGeom prst="ellipse">
            <a:avLst/>
          </a:prstGeom>
          <a:solidFill>
            <a:srgbClr val="3366FF">
              <a:alpha val="50195"/>
            </a:srgbClr>
          </a:solidFill>
          <a:ln w="635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000" b="1">
              <a:ea typeface="Arial" pitchFamily="-1" charset="0"/>
              <a:cs typeface="Arial" pitchFamily="-1" charset="0"/>
            </a:endParaRPr>
          </a:p>
        </p:txBody>
      </p:sp>
      <p:sp>
        <p:nvSpPr>
          <p:cNvPr id="53253" name="Oval 5"/>
          <p:cNvSpPr>
            <a:spLocks noChangeArrowheads="1"/>
          </p:cNvSpPr>
          <p:nvPr/>
        </p:nvSpPr>
        <p:spPr bwMode="auto">
          <a:xfrm>
            <a:off x="4294187" y="2263775"/>
            <a:ext cx="2286000" cy="2209800"/>
          </a:xfrm>
          <a:prstGeom prst="ellipse">
            <a:avLst/>
          </a:prstGeom>
          <a:solidFill>
            <a:srgbClr val="B2ECC4">
              <a:alpha val="50195"/>
            </a:srgbClr>
          </a:solidFill>
          <a:ln w="63500">
            <a:solidFill>
              <a:srgbClr val="B2ECC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1"/>
          </a:p>
        </p:txBody>
      </p:sp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2998787" y="2263775"/>
            <a:ext cx="2209800" cy="2209800"/>
          </a:xfrm>
          <a:prstGeom prst="ellipse">
            <a:avLst/>
          </a:prstGeom>
          <a:solidFill>
            <a:srgbClr val="FF99CC">
              <a:alpha val="50195"/>
            </a:srgbClr>
          </a:solidFill>
          <a:ln w="63500">
            <a:solidFill>
              <a:srgbClr val="FF99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1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 rot="-3258865">
            <a:off x="3055143" y="3036094"/>
            <a:ext cx="1411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1" dirty="0">
                <a:ea typeface="Arial" pitchFamily="-1" charset="0"/>
                <a:cs typeface="Arial" pitchFamily="-1" charset="0"/>
              </a:rPr>
              <a:t>SYSTEMS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973512" y="4708525"/>
            <a:ext cx="1665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1" dirty="0">
                <a:ea typeface="Arial" pitchFamily="-1" charset="0"/>
                <a:cs typeface="Arial" pitchFamily="-1" charset="0"/>
              </a:rPr>
              <a:t>PRACTICES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 rot="2905354">
            <a:off x="5316537" y="2965450"/>
            <a:ext cx="850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1" dirty="0">
                <a:ea typeface="Arial" pitchFamily="-1" charset="0"/>
                <a:cs typeface="Arial" pitchFamily="-1" charset="0"/>
              </a:rPr>
              <a:t>DATA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457200" y="1958975"/>
            <a:ext cx="21288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1">
                <a:ea typeface="Arial" pitchFamily="-1" charset="0"/>
                <a:cs typeface="Arial" pitchFamily="-1" charset="0"/>
              </a:rPr>
              <a:t>Supporting </a:t>
            </a:r>
          </a:p>
          <a:p>
            <a:pPr algn="ctr" eaLnBrk="0" hangingPunct="0"/>
            <a:r>
              <a:rPr lang="en-US" sz="2000" b="1" i="1">
                <a:ea typeface="Arial" pitchFamily="-1" charset="0"/>
                <a:cs typeface="Arial" pitchFamily="-1" charset="0"/>
              </a:rPr>
              <a:t>Culturally </a:t>
            </a:r>
          </a:p>
          <a:p>
            <a:pPr algn="ctr" eaLnBrk="0" hangingPunct="0"/>
            <a:r>
              <a:rPr lang="en-US" sz="2000" b="1" i="1">
                <a:ea typeface="Arial" pitchFamily="-1" charset="0"/>
                <a:cs typeface="Arial" pitchFamily="-1" charset="0"/>
              </a:rPr>
              <a:t>Knowledgeable </a:t>
            </a:r>
          </a:p>
          <a:p>
            <a:pPr algn="ctr" eaLnBrk="0" hangingPunct="0"/>
            <a:r>
              <a:rPr lang="en-US" sz="2000" b="1">
                <a:ea typeface="Arial" pitchFamily="-1" charset="0"/>
                <a:cs typeface="Arial" pitchFamily="-1" charset="0"/>
              </a:rPr>
              <a:t>Staff Behavior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2900362" y="5997575"/>
            <a:ext cx="3995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1">
                <a:ea typeface="Arial" pitchFamily="-1" charset="0"/>
                <a:cs typeface="Arial" pitchFamily="-1" charset="0"/>
              </a:rPr>
              <a:t>Supporting </a:t>
            </a:r>
            <a:r>
              <a:rPr lang="en-US" sz="2000" b="1" i="1">
                <a:ea typeface="Arial" pitchFamily="-1" charset="0"/>
                <a:cs typeface="Arial" pitchFamily="-1" charset="0"/>
              </a:rPr>
              <a:t>Culturally Relevant</a:t>
            </a:r>
          </a:p>
          <a:p>
            <a:pPr algn="ctr" eaLnBrk="0" hangingPunct="0"/>
            <a:r>
              <a:rPr lang="en-US" sz="2000" b="1">
                <a:ea typeface="Arial" pitchFamily="-1" charset="0"/>
                <a:cs typeface="Arial" pitchFamily="-1" charset="0"/>
              </a:rPr>
              <a:t>Evidence-based Interventions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3937000" y="1714500"/>
            <a:ext cx="1665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1">
                <a:ea typeface="Arial" pitchFamily="-1" charset="0"/>
                <a:cs typeface="Arial" pitchFamily="-1" charset="0"/>
              </a:rPr>
              <a:t>OUTCOMES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757237" y="793750"/>
            <a:ext cx="80343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1">
                <a:ea typeface="Arial" pitchFamily="-1" charset="0"/>
                <a:cs typeface="Arial" pitchFamily="-1" charset="0"/>
              </a:rPr>
              <a:t>Supporting </a:t>
            </a:r>
            <a:r>
              <a:rPr lang="en-US" sz="2000" b="1" i="1">
                <a:ea typeface="Arial" pitchFamily="-1" charset="0"/>
                <a:cs typeface="Arial" pitchFamily="-1" charset="0"/>
              </a:rPr>
              <a:t>Culturally Equitable </a:t>
            </a:r>
          </a:p>
          <a:p>
            <a:pPr algn="ctr" eaLnBrk="0" hangingPunct="0"/>
            <a:r>
              <a:rPr lang="en-US" sz="2000" b="1">
                <a:ea typeface="Arial" pitchFamily="-1" charset="0"/>
                <a:cs typeface="Arial" pitchFamily="-1" charset="0"/>
              </a:rPr>
              <a:t>Social Competence &amp; Academic Achievement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6700837" y="1958975"/>
            <a:ext cx="21034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1">
                <a:ea typeface="Arial" pitchFamily="-1" charset="0"/>
                <a:cs typeface="Arial" pitchFamily="-1" charset="0"/>
              </a:rPr>
              <a:t>Supporting</a:t>
            </a:r>
          </a:p>
          <a:p>
            <a:pPr algn="ctr" eaLnBrk="0" hangingPunct="0"/>
            <a:r>
              <a:rPr lang="en-US" sz="2000" b="1" i="1">
                <a:ea typeface="Arial" pitchFamily="-1" charset="0"/>
                <a:cs typeface="Arial" pitchFamily="-1" charset="0"/>
              </a:rPr>
              <a:t>Culturally Valid </a:t>
            </a:r>
          </a:p>
          <a:p>
            <a:pPr algn="ctr" eaLnBrk="0" hangingPunct="0"/>
            <a:r>
              <a:rPr lang="en-US" sz="2000" b="1">
                <a:ea typeface="Arial" pitchFamily="-1" charset="0"/>
                <a:cs typeface="Arial" pitchFamily="-1" charset="0"/>
              </a:rPr>
              <a:t>Decision</a:t>
            </a:r>
          </a:p>
          <a:p>
            <a:pPr algn="ctr" eaLnBrk="0" hangingPunct="0"/>
            <a:r>
              <a:rPr lang="en-US" sz="2000" b="1">
                <a:ea typeface="Arial" pitchFamily="-1" charset="0"/>
                <a:cs typeface="Arial" pitchFamily="-1" charset="0"/>
              </a:rPr>
              <a:t>Making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962400"/>
            <a:ext cx="1219200" cy="2936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80" dirty="0">
                <a:solidFill>
                  <a:schemeClr val="bg2"/>
                </a:solidFill>
                <a:latin typeface="Arial" pitchFamily="-83" charset="0"/>
                <a:ea typeface="ヒラギノ角ゴ Pro W3" pitchFamily="-83" charset="-128"/>
                <a:cs typeface="ヒラギノ角ゴ Pro W3" pitchFamily="-83" charset="-128"/>
              </a:rPr>
              <a:t>(Vincent, Randal, </a:t>
            </a:r>
            <a:r>
              <a:rPr lang="en-US" sz="1680" dirty="0" err="1">
                <a:solidFill>
                  <a:schemeClr val="bg2"/>
                </a:solidFill>
                <a:latin typeface="Arial" pitchFamily="-83" charset="0"/>
                <a:ea typeface="ヒラギノ角ゴ Pro W3" pitchFamily="-83" charset="-128"/>
                <a:cs typeface="ヒラギノ角ゴ Pro W3" pitchFamily="-83" charset="-128"/>
              </a:rPr>
              <a:t>Cartledge</a:t>
            </a:r>
            <a:r>
              <a:rPr lang="en-US" sz="1680" dirty="0">
                <a:solidFill>
                  <a:schemeClr val="bg2"/>
                </a:solidFill>
                <a:latin typeface="Arial" pitchFamily="-83" charset="0"/>
                <a:ea typeface="ヒラギノ角ゴ Pro W3" pitchFamily="-83" charset="-128"/>
                <a:cs typeface="ヒラギノ角ゴ Pro W3" pitchFamily="-83" charset="-128"/>
              </a:rPr>
              <a:t>, Tobin, &amp; Swain-</a:t>
            </a:r>
            <a:r>
              <a:rPr lang="en-US" sz="1680" dirty="0" err="1">
                <a:solidFill>
                  <a:schemeClr val="bg2"/>
                </a:solidFill>
                <a:latin typeface="Arial" pitchFamily="-83" charset="0"/>
                <a:ea typeface="ヒラギノ角ゴ Pro W3" pitchFamily="-83" charset="-128"/>
                <a:cs typeface="ヒラギノ角ゴ Pro W3" pitchFamily="-83" charset="-128"/>
              </a:rPr>
              <a:t>Bradway</a:t>
            </a:r>
            <a:r>
              <a:rPr lang="en-US" sz="1680" dirty="0">
                <a:solidFill>
                  <a:schemeClr val="bg2"/>
                </a:solidFill>
                <a:latin typeface="Arial" pitchFamily="-83" charset="0"/>
                <a:ea typeface="ヒラギノ角ゴ Pro W3" pitchFamily="-83" charset="-128"/>
                <a:cs typeface="ヒラギノ角ゴ Pro W3" pitchFamily="-83" charset="-128"/>
              </a:rPr>
              <a:t>, 2011; </a:t>
            </a:r>
            <a:r>
              <a:rPr lang="en-US" sz="1680" dirty="0" err="1">
                <a:solidFill>
                  <a:schemeClr val="bg2"/>
                </a:solidFill>
                <a:latin typeface="Arial" pitchFamily="-83" charset="0"/>
                <a:ea typeface="ヒラギノ角ゴ Pro W3" pitchFamily="-83" charset="-128"/>
                <a:cs typeface="ヒラギノ角ゴ Pro W3" pitchFamily="-83" charset="-128"/>
              </a:rPr>
              <a:t>Sugai</a:t>
            </a:r>
            <a:r>
              <a:rPr lang="en-US" sz="1680" dirty="0">
                <a:solidFill>
                  <a:schemeClr val="bg2"/>
                </a:solidFill>
                <a:latin typeface="Arial" pitchFamily="-83" charset="0"/>
                <a:ea typeface="ヒラギノ角ゴ Pro W3" pitchFamily="-83" charset="-128"/>
                <a:cs typeface="ヒラギノ角ゴ Pro W3" pitchFamily="-83" charset="-128"/>
              </a:rPr>
              <a:t>, O’Keefe, &amp; Fallon 2012 </a:t>
            </a:r>
            <a:r>
              <a:rPr lang="en-US" sz="1680" dirty="0" err="1">
                <a:solidFill>
                  <a:schemeClr val="bg2"/>
                </a:solidFill>
                <a:latin typeface="Arial" pitchFamily="-83" charset="0"/>
                <a:ea typeface="ヒラギノ角ゴ Pro W3" pitchFamily="-83" charset="-128"/>
                <a:cs typeface="ヒラギノ角ゴ Pro W3" pitchFamily="-83" charset="-128"/>
              </a:rPr>
              <a:t>ab</a:t>
            </a:r>
            <a:r>
              <a:rPr lang="en-US" sz="1680" dirty="0">
                <a:solidFill>
                  <a:schemeClr val="bg2"/>
                </a:solidFill>
                <a:latin typeface="Arial" pitchFamily="-83" charset="0"/>
                <a:ea typeface="ヒラギノ角ゴ Pro W3" pitchFamily="-83" charset="-128"/>
                <a:cs typeface="ヒラギノ角ゴ Pro W3" pitchFamily="-83" charset="-128"/>
              </a:rPr>
              <a:t>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338637" y="1196975"/>
            <a:ext cx="2286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53237" y="2644775"/>
            <a:ext cx="1828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14837" y="6378575"/>
            <a:ext cx="2286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4837" y="2644775"/>
            <a:ext cx="1828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4837" y="2949575"/>
            <a:ext cx="1828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506" y="228600"/>
            <a:ext cx="1142494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092200" cy="109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44412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8000" dirty="0">
                <a:ea typeface="Britannic Bold" pitchFamily="-108" charset="0"/>
                <a:cs typeface="Britannic Bold" pitchFamily="-108" charset="0"/>
              </a:rPr>
              <a:t>Consider Tattoos!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2438400"/>
            <a:ext cx="3221038" cy="2444750"/>
            <a:chOff x="3822" y="128"/>
            <a:chExt cx="1850" cy="1540"/>
          </a:xfrm>
        </p:grpSpPr>
        <p:sp>
          <p:nvSpPr>
            <p:cNvPr id="227361" name="Oval 4"/>
            <p:cNvSpPr>
              <a:spLocks noChangeArrowheads="1"/>
            </p:cNvSpPr>
            <p:nvPr/>
          </p:nvSpPr>
          <p:spPr bwMode="auto">
            <a:xfrm>
              <a:off x="4321" y="322"/>
              <a:ext cx="957" cy="1058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635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227362" name="Oval 5"/>
            <p:cNvSpPr>
              <a:spLocks noChangeArrowheads="1"/>
            </p:cNvSpPr>
            <p:nvPr/>
          </p:nvSpPr>
          <p:spPr bwMode="auto">
            <a:xfrm>
              <a:off x="4526" y="772"/>
              <a:ext cx="530" cy="519"/>
            </a:xfrm>
            <a:prstGeom prst="ellipse">
              <a:avLst/>
            </a:prstGeom>
            <a:noFill/>
            <a:ln w="63500">
              <a:solidFill>
                <a:srgbClr val="99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800">
                <a:latin typeface="+mj-lt"/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227363" name="Oval 6"/>
            <p:cNvSpPr>
              <a:spLocks noChangeArrowheads="1"/>
            </p:cNvSpPr>
            <p:nvPr/>
          </p:nvSpPr>
          <p:spPr bwMode="auto">
            <a:xfrm>
              <a:off x="4680" y="504"/>
              <a:ext cx="513" cy="519"/>
            </a:xfrm>
            <a:prstGeom prst="ellipse">
              <a:avLst/>
            </a:prstGeom>
            <a:noFill/>
            <a:ln w="63500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227364" name="Oval 7"/>
            <p:cNvSpPr>
              <a:spLocks noChangeArrowheads="1"/>
            </p:cNvSpPr>
            <p:nvPr/>
          </p:nvSpPr>
          <p:spPr bwMode="auto">
            <a:xfrm>
              <a:off x="4390" y="504"/>
              <a:ext cx="495" cy="519"/>
            </a:xfrm>
            <a:prstGeom prst="ellipse">
              <a:avLst/>
            </a:prstGeom>
            <a:noFill/>
            <a:ln w="635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227365" name="Text Box 8"/>
            <p:cNvSpPr txBox="1">
              <a:spLocks noChangeArrowheads="1"/>
            </p:cNvSpPr>
            <p:nvPr/>
          </p:nvSpPr>
          <p:spPr bwMode="auto">
            <a:xfrm rot="18341135">
              <a:off x="4382" y="625"/>
              <a:ext cx="383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800">
                  <a:latin typeface="+mj-lt"/>
                  <a:ea typeface="Arial" pitchFamily="-1" charset="0"/>
                  <a:cs typeface="Arial" pitchFamily="-1" charset="0"/>
                </a:rPr>
                <a:t>SYSTEMS</a:t>
              </a:r>
            </a:p>
          </p:txBody>
        </p:sp>
        <p:sp>
          <p:nvSpPr>
            <p:cNvPr id="227366" name="Text Box 9"/>
            <p:cNvSpPr txBox="1">
              <a:spLocks noChangeArrowheads="1"/>
            </p:cNvSpPr>
            <p:nvPr/>
          </p:nvSpPr>
          <p:spPr bwMode="auto">
            <a:xfrm>
              <a:off x="4560" y="1056"/>
              <a:ext cx="39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800">
                  <a:latin typeface="+mj-lt"/>
                  <a:ea typeface="Arial" pitchFamily="-1" charset="0"/>
                  <a:cs typeface="Arial" pitchFamily="-1" charset="0"/>
                </a:rPr>
                <a:t>PRACTICES</a:t>
              </a:r>
            </a:p>
          </p:txBody>
        </p:sp>
        <p:sp>
          <p:nvSpPr>
            <p:cNvPr id="227367" name="Text Box 10"/>
            <p:cNvSpPr txBox="1">
              <a:spLocks noChangeArrowheads="1"/>
            </p:cNvSpPr>
            <p:nvPr/>
          </p:nvSpPr>
          <p:spPr bwMode="auto">
            <a:xfrm rot="2905354">
              <a:off x="4887" y="608"/>
              <a:ext cx="26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800">
                  <a:latin typeface="+mj-lt"/>
                  <a:ea typeface="Arial" pitchFamily="-1" charset="0"/>
                  <a:cs typeface="Arial" pitchFamily="-1" charset="0"/>
                </a:rPr>
                <a:t>DATA</a:t>
              </a:r>
            </a:p>
          </p:txBody>
        </p:sp>
        <p:sp>
          <p:nvSpPr>
            <p:cNvPr id="227368" name="Text Box 11"/>
            <p:cNvSpPr txBox="1">
              <a:spLocks noChangeArrowheads="1"/>
            </p:cNvSpPr>
            <p:nvPr/>
          </p:nvSpPr>
          <p:spPr bwMode="auto">
            <a:xfrm>
              <a:off x="3822" y="737"/>
              <a:ext cx="47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800">
                  <a:latin typeface="+mj-lt"/>
                  <a:ea typeface="Arial" pitchFamily="-1" charset="0"/>
                  <a:cs typeface="Arial" pitchFamily="-1" charset="0"/>
                </a:rPr>
                <a:t>Supporting</a:t>
              </a:r>
            </a:p>
            <a:p>
              <a:pPr algn="ctr" eaLnBrk="0" hangingPunct="0"/>
              <a:r>
                <a:rPr lang="en-US" sz="800">
                  <a:latin typeface="+mj-lt"/>
                  <a:ea typeface="Arial" pitchFamily="-1" charset="0"/>
                  <a:cs typeface="Arial" pitchFamily="-1" charset="0"/>
                </a:rPr>
                <a:t>Staff Behavior</a:t>
              </a:r>
            </a:p>
          </p:txBody>
        </p:sp>
        <p:sp>
          <p:nvSpPr>
            <p:cNvPr id="227369" name="Text Box 12"/>
            <p:cNvSpPr txBox="1">
              <a:spLocks noChangeArrowheads="1"/>
            </p:cNvSpPr>
            <p:nvPr/>
          </p:nvSpPr>
          <p:spPr bwMode="auto">
            <a:xfrm>
              <a:off x="4513" y="1456"/>
              <a:ext cx="5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800">
                  <a:latin typeface="+mj-lt"/>
                  <a:ea typeface="Arial" pitchFamily="-1" charset="0"/>
                  <a:cs typeface="Arial" pitchFamily="-1" charset="0"/>
                </a:rPr>
                <a:t>Supporting</a:t>
              </a:r>
            </a:p>
            <a:p>
              <a:pPr algn="ctr" eaLnBrk="0" hangingPunct="0"/>
              <a:r>
                <a:rPr lang="en-US" sz="800">
                  <a:latin typeface="+mj-lt"/>
                  <a:ea typeface="Arial" pitchFamily="-1" charset="0"/>
                  <a:cs typeface="Arial" pitchFamily="-1" charset="0"/>
                </a:rPr>
                <a:t>Student Behavior</a:t>
              </a:r>
            </a:p>
          </p:txBody>
        </p:sp>
        <p:sp>
          <p:nvSpPr>
            <p:cNvPr id="227370" name="Text Box 13"/>
            <p:cNvSpPr txBox="1">
              <a:spLocks noChangeArrowheads="1"/>
            </p:cNvSpPr>
            <p:nvPr/>
          </p:nvSpPr>
          <p:spPr bwMode="auto">
            <a:xfrm>
              <a:off x="4560" y="384"/>
              <a:ext cx="39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800">
                  <a:latin typeface="+mj-lt"/>
                  <a:ea typeface="Arial" pitchFamily="-1" charset="0"/>
                  <a:cs typeface="Arial" pitchFamily="-1" charset="0"/>
                </a:rPr>
                <a:t>OUTCOMES</a:t>
              </a:r>
            </a:p>
          </p:txBody>
        </p:sp>
        <p:sp>
          <p:nvSpPr>
            <p:cNvPr id="227371" name="Text Box 14"/>
            <p:cNvSpPr txBox="1">
              <a:spLocks noChangeArrowheads="1"/>
            </p:cNvSpPr>
            <p:nvPr/>
          </p:nvSpPr>
          <p:spPr bwMode="auto">
            <a:xfrm>
              <a:off x="4332" y="128"/>
              <a:ext cx="9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800">
                  <a:latin typeface="+mj-lt"/>
                  <a:ea typeface="Arial" pitchFamily="-1" charset="0"/>
                  <a:cs typeface="Arial" pitchFamily="-1" charset="0"/>
                </a:rPr>
                <a:t>Supporting Social Competence &amp;</a:t>
              </a:r>
            </a:p>
            <a:p>
              <a:pPr algn="ctr" eaLnBrk="0" hangingPunct="0"/>
              <a:r>
                <a:rPr lang="en-US" sz="800">
                  <a:latin typeface="+mj-lt"/>
                  <a:ea typeface="Arial" pitchFamily="-1" charset="0"/>
                  <a:cs typeface="Arial" pitchFamily="-1" charset="0"/>
                </a:rPr>
                <a:t>Academic Achievement</a:t>
              </a:r>
            </a:p>
          </p:txBody>
        </p:sp>
        <p:sp>
          <p:nvSpPr>
            <p:cNvPr id="227372" name="Text Box 15"/>
            <p:cNvSpPr txBox="1">
              <a:spLocks noChangeArrowheads="1"/>
            </p:cNvSpPr>
            <p:nvPr/>
          </p:nvSpPr>
          <p:spPr bwMode="auto">
            <a:xfrm>
              <a:off x="5282" y="683"/>
              <a:ext cx="390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800">
                  <a:latin typeface="+mj-lt"/>
                  <a:ea typeface="Arial" pitchFamily="-1" charset="0"/>
                  <a:cs typeface="Arial" pitchFamily="-1" charset="0"/>
                </a:rPr>
                <a:t>Supporting</a:t>
              </a:r>
            </a:p>
            <a:p>
              <a:pPr algn="ctr" eaLnBrk="0" hangingPunct="0"/>
              <a:r>
                <a:rPr lang="en-US" sz="800">
                  <a:latin typeface="+mj-lt"/>
                  <a:ea typeface="Arial" pitchFamily="-1" charset="0"/>
                  <a:cs typeface="Arial" pitchFamily="-1" charset="0"/>
                </a:rPr>
                <a:t>Decision</a:t>
              </a:r>
            </a:p>
            <a:p>
              <a:pPr algn="ctr" eaLnBrk="0" hangingPunct="0"/>
              <a:r>
                <a:rPr lang="en-US" sz="800">
                  <a:latin typeface="+mj-lt"/>
                  <a:ea typeface="Arial" pitchFamily="-1" charset="0"/>
                  <a:cs typeface="Arial" pitchFamily="-1" charset="0"/>
                </a:rPr>
                <a:t>Making</a:t>
              </a:r>
            </a:p>
          </p:txBody>
        </p:sp>
      </p:grpSp>
      <p:sp>
        <p:nvSpPr>
          <p:cNvPr id="129040" name="Rectangle 16"/>
          <p:cNvSpPr>
            <a:spLocks noChangeArrowheads="1"/>
          </p:cNvSpPr>
          <p:nvPr/>
        </p:nvSpPr>
        <p:spPr bwMode="auto">
          <a:xfrm>
            <a:off x="838200" y="1524000"/>
            <a:ext cx="1706563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+mj-lt"/>
              </a:rPr>
              <a:t>4 PBIS Elements</a:t>
            </a:r>
          </a:p>
        </p:txBody>
      </p:sp>
      <p:sp>
        <p:nvSpPr>
          <p:cNvPr id="129041" name="Rectangle 17"/>
          <p:cNvSpPr>
            <a:spLocks noChangeArrowheads="1"/>
          </p:cNvSpPr>
          <p:nvPr/>
        </p:nvSpPr>
        <p:spPr bwMode="auto">
          <a:xfrm>
            <a:off x="6705600" y="1524000"/>
            <a:ext cx="1706563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+mj-lt"/>
              </a:rPr>
              <a:t>School Systems</a:t>
            </a:r>
          </a:p>
        </p:txBody>
      </p:sp>
      <p:sp>
        <p:nvSpPr>
          <p:cNvPr id="129042" name="Rectangle 18"/>
          <p:cNvSpPr>
            <a:spLocks noChangeArrowheads="1"/>
          </p:cNvSpPr>
          <p:nvPr/>
        </p:nvSpPr>
        <p:spPr bwMode="auto">
          <a:xfrm>
            <a:off x="3733800" y="2971800"/>
            <a:ext cx="1706563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+mj-lt"/>
              </a:rPr>
              <a:t>SWPBIS</a:t>
            </a: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2624138" y="3962400"/>
            <a:ext cx="4005262" cy="2824163"/>
            <a:chOff x="2624138" y="3962400"/>
            <a:chExt cx="4005262" cy="2824163"/>
          </a:xfrm>
        </p:grpSpPr>
        <p:sp>
          <p:nvSpPr>
            <p:cNvPr id="227347" name="Text Box 20"/>
            <p:cNvSpPr txBox="1">
              <a:spLocks noChangeArrowheads="1"/>
            </p:cNvSpPr>
            <p:nvPr/>
          </p:nvSpPr>
          <p:spPr bwMode="auto">
            <a:xfrm>
              <a:off x="2624138" y="4657256"/>
              <a:ext cx="1088809" cy="71294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800">
                  <a:solidFill>
                    <a:schemeClr val="accent1"/>
                  </a:solidFill>
                  <a:latin typeface="+mj-lt"/>
                </a:rPr>
                <a:t>Primary Prevention</a:t>
              </a:r>
              <a:r>
                <a:rPr lang="en-US" sz="800">
                  <a:latin typeface="+mj-lt"/>
                </a:rPr>
                <a:t>:</a:t>
              </a:r>
            </a:p>
            <a:p>
              <a:pPr algn="ctr" eaLnBrk="0" hangingPunct="0"/>
              <a:r>
                <a:rPr lang="en-US" sz="800">
                  <a:latin typeface="+mj-lt"/>
                </a:rPr>
                <a:t>School-/Classroom-</a:t>
              </a:r>
            </a:p>
            <a:p>
              <a:pPr algn="ctr" eaLnBrk="0" hangingPunct="0"/>
              <a:r>
                <a:rPr lang="en-US" sz="800">
                  <a:latin typeface="+mj-lt"/>
                </a:rPr>
                <a:t>Wide Systems for</a:t>
              </a:r>
            </a:p>
            <a:p>
              <a:pPr algn="ctr" eaLnBrk="0" hangingPunct="0"/>
              <a:r>
                <a:rPr lang="en-US" sz="800">
                  <a:latin typeface="+mj-lt"/>
                </a:rPr>
                <a:t>All Students,</a:t>
              </a:r>
            </a:p>
            <a:p>
              <a:pPr algn="ctr" eaLnBrk="0" hangingPunct="0"/>
              <a:r>
                <a:rPr lang="en-US" sz="800">
                  <a:latin typeface="+mj-lt"/>
                </a:rPr>
                <a:t>Staff, &amp; Settings</a:t>
              </a:r>
            </a:p>
          </p:txBody>
        </p:sp>
        <p:sp>
          <p:nvSpPr>
            <p:cNvPr id="227348" name="Text Box 21"/>
            <p:cNvSpPr txBox="1">
              <a:spLocks noChangeArrowheads="1"/>
            </p:cNvSpPr>
            <p:nvPr/>
          </p:nvSpPr>
          <p:spPr bwMode="auto">
            <a:xfrm>
              <a:off x="5285054" y="4967562"/>
              <a:ext cx="1344346" cy="59015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800">
                  <a:solidFill>
                    <a:schemeClr val="accent1"/>
                  </a:solidFill>
                  <a:latin typeface="+mj-lt"/>
                </a:rPr>
                <a:t>Secondary Prevention</a:t>
              </a:r>
              <a:r>
                <a:rPr lang="en-US" sz="800">
                  <a:latin typeface="+mj-lt"/>
                </a:rPr>
                <a:t>:</a:t>
              </a:r>
            </a:p>
            <a:p>
              <a:pPr algn="ctr" eaLnBrk="0" hangingPunct="0"/>
              <a:r>
                <a:rPr lang="en-US" sz="800">
                  <a:latin typeface="+mj-lt"/>
                </a:rPr>
                <a:t>Specialized Group</a:t>
              </a:r>
            </a:p>
            <a:p>
              <a:pPr algn="ctr" eaLnBrk="0" hangingPunct="0"/>
              <a:r>
                <a:rPr lang="en-US" sz="800">
                  <a:latin typeface="+mj-lt"/>
                </a:rPr>
                <a:t>Systems for Students with At-Risk Behavior</a:t>
              </a:r>
            </a:p>
          </p:txBody>
        </p:sp>
        <p:sp>
          <p:nvSpPr>
            <p:cNvPr id="227349" name="Text Box 22"/>
            <p:cNvSpPr txBox="1">
              <a:spLocks noChangeArrowheads="1"/>
            </p:cNvSpPr>
            <p:nvPr/>
          </p:nvSpPr>
          <p:spPr bwMode="auto">
            <a:xfrm>
              <a:off x="5285054" y="4008089"/>
              <a:ext cx="1334823" cy="71294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800">
                  <a:solidFill>
                    <a:schemeClr val="accent1"/>
                  </a:solidFill>
                  <a:latin typeface="+mj-lt"/>
                </a:rPr>
                <a:t>Tertiary Prevention</a:t>
              </a:r>
              <a:r>
                <a:rPr lang="en-US" sz="800">
                  <a:latin typeface="+mj-lt"/>
                </a:rPr>
                <a:t>:</a:t>
              </a:r>
            </a:p>
            <a:p>
              <a:pPr algn="ctr" eaLnBrk="0" hangingPunct="0"/>
              <a:r>
                <a:rPr lang="en-US" sz="800">
                  <a:latin typeface="+mj-lt"/>
                </a:rPr>
                <a:t>Specialized </a:t>
              </a:r>
            </a:p>
            <a:p>
              <a:pPr algn="ctr" eaLnBrk="0" hangingPunct="0"/>
              <a:r>
                <a:rPr lang="en-US" sz="800">
                  <a:latin typeface="+mj-lt"/>
                </a:rPr>
                <a:t>Individualized</a:t>
              </a:r>
            </a:p>
            <a:p>
              <a:pPr algn="ctr" eaLnBrk="0" hangingPunct="0"/>
              <a:r>
                <a:rPr lang="en-US" sz="800">
                  <a:latin typeface="+mj-lt"/>
                </a:rPr>
                <a:t>Systems for Students with High-Risk Behavior</a:t>
              </a:r>
            </a:p>
          </p:txBody>
        </p:sp>
        <p:sp>
          <p:nvSpPr>
            <p:cNvPr id="227350" name="AutoShape 23"/>
            <p:cNvSpPr>
              <a:spLocks noChangeArrowheads="1"/>
            </p:cNvSpPr>
            <p:nvPr/>
          </p:nvSpPr>
          <p:spPr bwMode="auto">
            <a:xfrm>
              <a:off x="3418524" y="4203220"/>
              <a:ext cx="2361732" cy="258334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227351" name="AutoShape 24"/>
            <p:cNvSpPr>
              <a:spLocks noChangeArrowheads="1"/>
            </p:cNvSpPr>
            <p:nvPr/>
          </p:nvSpPr>
          <p:spPr bwMode="auto">
            <a:xfrm>
              <a:off x="4304174" y="4166098"/>
              <a:ext cx="590433" cy="67391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227352" name="AutoShape 25"/>
            <p:cNvSpPr>
              <a:spLocks noChangeArrowheads="1"/>
            </p:cNvSpPr>
            <p:nvPr/>
          </p:nvSpPr>
          <p:spPr bwMode="auto">
            <a:xfrm>
              <a:off x="4471622" y="4166098"/>
              <a:ext cx="261092" cy="299835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227353" name="AutoShape 26"/>
            <p:cNvSpPr>
              <a:spLocks/>
            </p:cNvSpPr>
            <p:nvPr/>
          </p:nvSpPr>
          <p:spPr bwMode="auto">
            <a:xfrm rot="1672209">
              <a:off x="3685171" y="3962400"/>
              <a:ext cx="295216" cy="2787041"/>
            </a:xfrm>
            <a:prstGeom prst="leftBrace">
              <a:avLst>
                <a:gd name="adj1" fmla="val 65604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227354" name="AutoShape 27"/>
            <p:cNvSpPr>
              <a:spLocks/>
            </p:cNvSpPr>
            <p:nvPr/>
          </p:nvSpPr>
          <p:spPr bwMode="auto">
            <a:xfrm rot="-1359906">
              <a:off x="4866037" y="4008089"/>
              <a:ext cx="196811" cy="298883"/>
            </a:xfrm>
            <a:prstGeom prst="rightBrace">
              <a:avLst>
                <a:gd name="adj1" fmla="val 10553"/>
                <a:gd name="adj2" fmla="val 5676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227355" name="AutoShape 28"/>
            <p:cNvSpPr>
              <a:spLocks/>
            </p:cNvSpPr>
            <p:nvPr/>
          </p:nvSpPr>
          <p:spPr bwMode="auto">
            <a:xfrm rot="-1676041">
              <a:off x="4828738" y="4101371"/>
              <a:ext cx="196811" cy="711038"/>
            </a:xfrm>
            <a:prstGeom prst="rightBrace">
              <a:avLst>
                <a:gd name="adj1" fmla="val 25106"/>
                <a:gd name="adj2" fmla="val 83333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227356" name="Text Box 29"/>
            <p:cNvSpPr txBox="1">
              <a:spLocks noChangeArrowheads="1"/>
            </p:cNvSpPr>
            <p:nvPr/>
          </p:nvSpPr>
          <p:spPr bwMode="auto">
            <a:xfrm>
              <a:off x="3859762" y="6563828"/>
              <a:ext cx="1529253" cy="215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800">
                  <a:solidFill>
                    <a:schemeClr val="bg1"/>
                  </a:solidFill>
                  <a:latin typeface="+mj-lt"/>
                </a:rPr>
                <a:t>~80% of Students</a:t>
              </a:r>
            </a:p>
          </p:txBody>
        </p:sp>
        <p:sp>
          <p:nvSpPr>
            <p:cNvPr id="227357" name="Text Box 30"/>
            <p:cNvSpPr txBox="1">
              <a:spLocks noChangeArrowheads="1"/>
            </p:cNvSpPr>
            <p:nvPr/>
          </p:nvSpPr>
          <p:spPr bwMode="auto">
            <a:xfrm>
              <a:off x="4339885" y="4652497"/>
              <a:ext cx="540437" cy="215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800">
                  <a:solidFill>
                    <a:schemeClr val="bg1"/>
                  </a:solidFill>
                  <a:latin typeface="+mj-lt"/>
                </a:rPr>
                <a:t>~15%</a:t>
              </a:r>
              <a:r>
                <a:rPr lang="en-US" sz="800">
                  <a:latin typeface="+mj-lt"/>
                </a:rPr>
                <a:t> </a:t>
              </a:r>
            </a:p>
          </p:txBody>
        </p:sp>
        <p:sp>
          <p:nvSpPr>
            <p:cNvPr id="227358" name="Text Box 31"/>
            <p:cNvSpPr txBox="1">
              <a:spLocks noChangeArrowheads="1"/>
            </p:cNvSpPr>
            <p:nvPr/>
          </p:nvSpPr>
          <p:spPr bwMode="auto">
            <a:xfrm>
              <a:off x="4333537" y="4238439"/>
              <a:ext cx="541230" cy="214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800">
                  <a:solidFill>
                    <a:schemeClr val="bg1"/>
                  </a:solidFill>
                  <a:latin typeface="+mj-lt"/>
                </a:rPr>
                <a:t>~5%</a:t>
              </a:r>
              <a:r>
                <a:rPr lang="en-US" sz="800">
                  <a:latin typeface="+mj-lt"/>
                </a:rPr>
                <a:t> </a:t>
              </a:r>
            </a:p>
          </p:txBody>
        </p:sp>
        <p:cxnSp>
          <p:nvCxnSpPr>
            <p:cNvPr id="227359" name="AutoShape 32"/>
            <p:cNvCxnSpPr>
              <a:cxnSpLocks noChangeShapeType="1"/>
              <a:stCxn id="227355" idx="1"/>
              <a:endCxn id="227348" idx="1"/>
            </p:cNvCxnSpPr>
            <p:nvPr/>
          </p:nvCxnSpPr>
          <p:spPr bwMode="auto">
            <a:xfrm>
              <a:off x="5109670" y="4607760"/>
              <a:ext cx="175384" cy="719605"/>
            </a:xfrm>
            <a:prstGeom prst="curvedConnector3">
              <a:avLst>
                <a:gd name="adj1" fmla="val 6199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7360" name="AutoShape 33"/>
            <p:cNvCxnSpPr>
              <a:cxnSpLocks noChangeShapeType="1"/>
              <a:stCxn id="227354" idx="1"/>
              <a:endCxn id="227349" idx="1"/>
            </p:cNvCxnSpPr>
            <p:nvPr/>
          </p:nvCxnSpPr>
          <p:spPr bwMode="auto">
            <a:xfrm>
              <a:off x="5066023" y="4128023"/>
              <a:ext cx="219032" cy="322680"/>
            </a:xfrm>
            <a:prstGeom prst="curvedConnector3">
              <a:avLst>
                <a:gd name="adj1" fmla="val 58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27336" name="Group 42"/>
          <p:cNvGrpSpPr>
            <a:grpSpLocks/>
          </p:cNvGrpSpPr>
          <p:nvPr/>
        </p:nvGrpSpPr>
        <p:grpSpPr bwMode="auto">
          <a:xfrm>
            <a:off x="6324600" y="2438400"/>
            <a:ext cx="2497138" cy="2438400"/>
            <a:chOff x="474663" y="304800"/>
            <a:chExt cx="6934200" cy="6324600"/>
          </a:xfrm>
        </p:grpSpPr>
        <p:sp>
          <p:nvSpPr>
            <p:cNvPr id="227337" name="Oval 2"/>
            <p:cNvSpPr>
              <a:spLocks noChangeArrowheads="1"/>
            </p:cNvSpPr>
            <p:nvPr/>
          </p:nvSpPr>
          <p:spPr bwMode="auto">
            <a:xfrm>
              <a:off x="474663" y="304800"/>
              <a:ext cx="6934200" cy="632460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27338" name="Oval 3"/>
            <p:cNvSpPr>
              <a:spLocks noChangeArrowheads="1"/>
            </p:cNvSpPr>
            <p:nvPr/>
          </p:nvSpPr>
          <p:spPr bwMode="auto">
            <a:xfrm rot="-5462048">
              <a:off x="2152650" y="1125538"/>
              <a:ext cx="3708400" cy="2781300"/>
            </a:xfrm>
            <a:prstGeom prst="ellipse">
              <a:avLst/>
            </a:prstGeom>
            <a:solidFill>
              <a:srgbClr val="3366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+mj-lt"/>
                <a:ea typeface="Britannic Bold" pitchFamily="-108" charset="0"/>
                <a:cs typeface="Britannic Bold" pitchFamily="-108" charset="0"/>
              </a:endParaRPr>
            </a:p>
          </p:txBody>
        </p:sp>
        <p:sp>
          <p:nvSpPr>
            <p:cNvPr id="227339" name="Text Box 7"/>
            <p:cNvSpPr txBox="1">
              <a:spLocks noChangeArrowheads="1"/>
            </p:cNvSpPr>
            <p:nvPr/>
          </p:nvSpPr>
          <p:spPr bwMode="auto">
            <a:xfrm>
              <a:off x="2962274" y="1519238"/>
              <a:ext cx="2143125" cy="558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latin typeface="+mj-lt"/>
                  <a:ea typeface="Britannic Bold" pitchFamily="-108" charset="0"/>
                  <a:cs typeface="Britannic Bold" pitchFamily="-108" charset="0"/>
                </a:rPr>
                <a:t>Classroom</a:t>
              </a:r>
            </a:p>
          </p:txBody>
        </p:sp>
        <p:sp>
          <p:nvSpPr>
            <p:cNvPr id="227340" name="Oval 4"/>
            <p:cNvSpPr>
              <a:spLocks noChangeArrowheads="1"/>
            </p:cNvSpPr>
            <p:nvPr/>
          </p:nvSpPr>
          <p:spPr bwMode="auto">
            <a:xfrm rot="10800000">
              <a:off x="3497263" y="2033588"/>
              <a:ext cx="3708400" cy="2781300"/>
            </a:xfrm>
            <a:prstGeom prst="ellipse">
              <a:avLst/>
            </a:prstGeom>
            <a:solidFill>
              <a:srgbClr val="3366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  <a:latin typeface="+mj-lt"/>
                <a:ea typeface="Britannic Bold" pitchFamily="-108" charset="0"/>
                <a:cs typeface="Britannic Bold" pitchFamily="-108" charset="0"/>
              </a:endParaRPr>
            </a:p>
          </p:txBody>
        </p:sp>
        <p:sp>
          <p:nvSpPr>
            <p:cNvPr id="227341" name="Oval 4"/>
            <p:cNvSpPr>
              <a:spLocks noChangeArrowheads="1"/>
            </p:cNvSpPr>
            <p:nvPr/>
          </p:nvSpPr>
          <p:spPr bwMode="auto">
            <a:xfrm rot="10800000">
              <a:off x="779463" y="2109788"/>
              <a:ext cx="3708400" cy="2781300"/>
            </a:xfrm>
            <a:prstGeom prst="ellipse">
              <a:avLst/>
            </a:prstGeom>
            <a:solidFill>
              <a:srgbClr val="3366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  <a:latin typeface="+mj-lt"/>
                <a:ea typeface="Britannic Bold" pitchFamily="-108" charset="0"/>
                <a:cs typeface="Britannic Bold" pitchFamily="-108" charset="0"/>
              </a:endParaRPr>
            </a:p>
          </p:txBody>
        </p:sp>
        <p:sp>
          <p:nvSpPr>
            <p:cNvPr id="227342" name="Oval 3"/>
            <p:cNvSpPr>
              <a:spLocks noChangeArrowheads="1"/>
            </p:cNvSpPr>
            <p:nvPr/>
          </p:nvSpPr>
          <p:spPr bwMode="auto">
            <a:xfrm rot="-5462048">
              <a:off x="2327275" y="2978150"/>
              <a:ext cx="3708400" cy="2781300"/>
            </a:xfrm>
            <a:prstGeom prst="ellipse">
              <a:avLst/>
            </a:prstGeom>
            <a:solidFill>
              <a:srgbClr val="3366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27343" name="Text Box 7"/>
            <p:cNvSpPr txBox="1">
              <a:spLocks noChangeArrowheads="1"/>
            </p:cNvSpPr>
            <p:nvPr/>
          </p:nvSpPr>
          <p:spPr bwMode="auto">
            <a:xfrm>
              <a:off x="1112838" y="3200400"/>
              <a:ext cx="2940051" cy="558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latin typeface="+mj-lt"/>
                  <a:ea typeface="Britannic Bold" pitchFamily="-108" charset="0"/>
                  <a:cs typeface="Britannic Bold" pitchFamily="-108" charset="0"/>
                </a:rPr>
                <a:t>Non-classroom</a:t>
              </a:r>
            </a:p>
          </p:txBody>
        </p:sp>
        <p:sp>
          <p:nvSpPr>
            <p:cNvPr id="227344" name="Text Box 7"/>
            <p:cNvSpPr txBox="1">
              <a:spLocks noChangeArrowheads="1"/>
            </p:cNvSpPr>
            <p:nvPr/>
          </p:nvSpPr>
          <p:spPr bwMode="auto">
            <a:xfrm>
              <a:off x="5541963" y="3200400"/>
              <a:ext cx="1392237" cy="558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latin typeface="+mj-lt"/>
                  <a:ea typeface="Britannic Bold" pitchFamily="-108" charset="0"/>
                  <a:cs typeface="Britannic Bold" pitchFamily="-108" charset="0"/>
                </a:rPr>
                <a:t>Family</a:t>
              </a:r>
            </a:p>
          </p:txBody>
        </p:sp>
        <p:sp>
          <p:nvSpPr>
            <p:cNvPr id="227345" name="Text Box 7"/>
            <p:cNvSpPr txBox="1">
              <a:spLocks noChangeArrowheads="1"/>
            </p:cNvSpPr>
            <p:nvPr/>
          </p:nvSpPr>
          <p:spPr bwMode="auto">
            <a:xfrm>
              <a:off x="3429001" y="4953000"/>
              <a:ext cx="1597025" cy="558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latin typeface="+mj-lt"/>
                  <a:ea typeface="Britannic Bold" pitchFamily="-108" charset="0"/>
                  <a:cs typeface="Britannic Bold" pitchFamily="-108" charset="0"/>
                </a:rPr>
                <a:t>Student</a:t>
              </a:r>
            </a:p>
          </p:txBody>
        </p:sp>
        <p:sp>
          <p:nvSpPr>
            <p:cNvPr id="227346" name="TextBox 17"/>
            <p:cNvSpPr txBox="1">
              <a:spLocks noChangeArrowheads="1"/>
            </p:cNvSpPr>
            <p:nvPr/>
          </p:nvSpPr>
          <p:spPr bwMode="auto">
            <a:xfrm rot="-2363248">
              <a:off x="631825" y="1254914"/>
              <a:ext cx="2590799" cy="558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+mj-lt"/>
                  <a:ea typeface="Britannic Bold" pitchFamily="-108" charset="0"/>
                  <a:cs typeface="Britannic Bold" pitchFamily="-108" charset="0"/>
                </a:rPr>
                <a:t>School-wide</a:t>
              </a:r>
            </a:p>
          </p:txBody>
        </p:sp>
      </p:grpSp>
      <p:pic>
        <p:nvPicPr>
          <p:cNvPr id="45" name="Picture 4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7800"/>
            <a:ext cx="1092200" cy="10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381000" y="914400"/>
            <a:ext cx="8382000" cy="4343400"/>
          </a:xfrm>
          <a:prstGeom prst="rect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57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Britannic Bold" pitchFamily="-111" charset="0"/>
                <a:cs typeface="Britannic Bold" pitchFamily="-111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03477829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eaLnBrk="1" hangingPunct="1"/>
            <a:r>
              <a:rPr lang="en-US" sz="3600" b="1" dirty="0">
                <a:latin typeface="+mj-lt"/>
                <a:ea typeface="ＭＳ Ｐゴシック" pitchFamily="-108" charset="-128"/>
                <a:cs typeface="ＭＳ Ｐゴシック" pitchFamily="-108" charset="-128"/>
              </a:rPr>
              <a:t>MAIN TRAINING OBJECTIVES in YEAR 3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2400"/>
              </a:spcAft>
            </a:pPr>
            <a:r>
              <a:rPr lang="en-US" b="1" dirty="0">
                <a:latin typeface="+mj-lt"/>
                <a:ea typeface="ＭＳ Ｐゴシック" pitchFamily="-108" charset="-128"/>
                <a:cs typeface="ＭＳ Ｐゴシック" pitchFamily="-108" charset="-128"/>
              </a:rPr>
              <a:t>Enhance leadership </a:t>
            </a:r>
            <a:r>
              <a:rPr lang="en-US" b="1" dirty="0">
                <a:solidFill>
                  <a:srgbClr val="FF0000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team</a:t>
            </a:r>
          </a:p>
          <a:p>
            <a:pPr eaLnBrk="1" hangingPunct="1">
              <a:lnSpc>
                <a:spcPct val="90000"/>
              </a:lnSpc>
              <a:spcAft>
                <a:spcPts val="2400"/>
              </a:spcAft>
            </a:pPr>
            <a:r>
              <a:rPr lang="en-US" b="1" dirty="0">
                <a:latin typeface="+mj-lt"/>
                <a:ea typeface="ＭＳ Ｐゴシック" pitchFamily="-108" charset="-128"/>
                <a:cs typeface="ＭＳ Ｐゴシック" pitchFamily="-108" charset="-128"/>
              </a:rPr>
              <a:t>Maintain staff </a:t>
            </a:r>
            <a:r>
              <a:rPr lang="en-US" b="1" dirty="0">
                <a:solidFill>
                  <a:srgbClr val="FF0000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agreements</a:t>
            </a:r>
          </a:p>
          <a:p>
            <a:pPr eaLnBrk="1" hangingPunct="1">
              <a:lnSpc>
                <a:spcPct val="90000"/>
              </a:lnSpc>
              <a:spcAft>
                <a:spcPts val="2400"/>
              </a:spcAft>
            </a:pPr>
            <a:r>
              <a:rPr lang="en-US" b="1" dirty="0">
                <a:latin typeface="+mj-lt"/>
                <a:ea typeface="ＭＳ Ｐゴシック" pitchFamily="-108" charset="-128"/>
                <a:cs typeface="ＭＳ Ｐゴシック" pitchFamily="-108" charset="-128"/>
              </a:rPr>
              <a:t>Enhance knowledge of SWPBIS </a:t>
            </a:r>
            <a:r>
              <a:rPr lang="en-US" b="1" dirty="0">
                <a:solidFill>
                  <a:srgbClr val="FF0000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outcomes, data, practices, and systems</a:t>
            </a:r>
          </a:p>
          <a:p>
            <a:pPr eaLnBrk="1" hangingPunct="1">
              <a:lnSpc>
                <a:spcPct val="90000"/>
              </a:lnSpc>
              <a:spcAft>
                <a:spcPts val="2400"/>
              </a:spcAft>
            </a:pPr>
            <a:r>
              <a:rPr lang="en-US" b="1" dirty="0">
                <a:latin typeface="+mj-lt"/>
                <a:ea typeface="ＭＳ Ｐゴシック" pitchFamily="-108" charset="-128"/>
                <a:cs typeface="ＭＳ Ｐゴシック" pitchFamily="-108" charset="-128"/>
              </a:rPr>
              <a:t>Refine </a:t>
            </a:r>
            <a:r>
              <a:rPr lang="en-US" b="1" dirty="0">
                <a:solidFill>
                  <a:srgbClr val="FF0000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individualized action plan </a:t>
            </a:r>
            <a:r>
              <a:rPr lang="en-US" b="1" dirty="0">
                <a:latin typeface="+mj-lt"/>
                <a:ea typeface="ＭＳ Ｐゴシック" pitchFamily="-108" charset="-128"/>
                <a:cs typeface="ＭＳ Ｐゴシック" pitchFamily="-108" charset="-128"/>
              </a:rPr>
              <a:t>for SWPBIS</a:t>
            </a:r>
          </a:p>
          <a:p>
            <a:pPr eaLnBrk="1" hangingPunct="1">
              <a:lnSpc>
                <a:spcPct val="90000"/>
              </a:lnSpc>
              <a:spcAft>
                <a:spcPts val="2400"/>
              </a:spcAft>
            </a:pPr>
            <a:r>
              <a:rPr lang="en-US" b="1" dirty="0">
                <a:solidFill>
                  <a:srgbClr val="FF0000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Enhance and sustain </a:t>
            </a:r>
            <a:r>
              <a:rPr lang="en-US" b="1" dirty="0">
                <a:latin typeface="+mj-lt"/>
                <a:ea typeface="ＭＳ Ｐゴシック" pitchFamily="-108" charset="-128"/>
                <a:cs typeface="ＭＳ Ｐゴシック" pitchFamily="-108" charset="-128"/>
              </a:rPr>
              <a:t>implementation in future years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685800"/>
            <a:ext cx="1066800" cy="1066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533400" y="5638800"/>
            <a:ext cx="7696200" cy="914400"/>
          </a:xfrm>
          <a:prstGeom prst="roundRect">
            <a:avLst/>
          </a:prstGeom>
          <a:solidFill>
            <a:srgbClr val="FFFF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en-US" sz="5400" b="1">
                <a:solidFill>
                  <a:schemeClr val="bg1"/>
                </a:solidFill>
              </a:rPr>
              <a:t>Implement Action Plan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52964" name="Rectangle 4"/>
          <p:cNvSpPr>
            <a:spLocks noChangeArrowheads="1"/>
          </p:cNvSpPr>
          <p:nvPr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Communicate information to staff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Meet monthly with team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</a:rPr>
              <a:t>Review school 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data</a:t>
            </a:r>
            <a:endParaRPr lang="en-US" sz="2600" b="1" dirty="0">
              <a:latin typeface="+mj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</a:rPr>
              <a:t>Review/update 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action</a:t>
            </a:r>
            <a:r>
              <a:rPr lang="en-US" sz="2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plan </a:t>
            </a:r>
            <a:r>
              <a:rPr lang="en-US" sz="2600" b="1" dirty="0">
                <a:latin typeface="+mj-lt"/>
              </a:rPr>
              <a:t>including aspects of sustainability.</a:t>
            </a: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Implement activities on action plan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Use fidelity (e.g., TFI) and outcome (e.g., ODR) data to guide your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2410153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8000"/>
          </a:solidFill>
          <a:ln>
            <a:noFill/>
          </a:ln>
        </p:spPr>
        <p:txBody>
          <a:bodyPr/>
          <a:lstStyle/>
          <a:p>
            <a:pPr eaLnBrk="1" hangingPunct="1"/>
            <a:r>
              <a:rPr lang="en-US" sz="5400" b="1">
                <a:solidFill>
                  <a:srgbClr val="FFFFFF"/>
                </a:solidFill>
              </a:rPr>
              <a:t>Future Support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94308" name="Rectangle 4"/>
          <p:cNvSpPr>
            <a:spLocks noChangeArrowheads="1"/>
          </p:cNvSpPr>
          <p:nvPr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Use your action plan, data, TIC, and TFI to hold your team accountable (and share info with us).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Keep in touch with us.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Share your examples with other schools in / and across your </a:t>
            </a:r>
            <a:r>
              <a:rPr lang="en-US" sz="3200">
                <a:latin typeface="+mj-lt"/>
              </a:rPr>
              <a:t>district(s).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Start on your posters, contact us to get feedback on what you will include?</a:t>
            </a:r>
          </a:p>
        </p:txBody>
      </p:sp>
    </p:spTree>
    <p:extLst>
      <p:ext uri="{BB962C8B-B14F-4D97-AF65-F5344CB8AC3E}">
        <p14:creationId xmlns:p14="http://schemas.microsoft.com/office/powerpoint/2010/main" val="14505199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8000" dirty="0">
                <a:ea typeface="ＭＳ Ｐゴシック" pitchFamily="-108" charset="-128"/>
                <a:cs typeface="ＭＳ Ｐゴシック" pitchFamily="-108" charset="-128"/>
              </a:rPr>
              <a:t>Consider Tattoos!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2438400"/>
            <a:ext cx="3221038" cy="2444750"/>
            <a:chOff x="3822" y="128"/>
            <a:chExt cx="1850" cy="1540"/>
          </a:xfrm>
        </p:grpSpPr>
        <p:sp>
          <p:nvSpPr>
            <p:cNvPr id="212001" name="Oval 4"/>
            <p:cNvSpPr>
              <a:spLocks noChangeArrowheads="1"/>
            </p:cNvSpPr>
            <p:nvPr/>
          </p:nvSpPr>
          <p:spPr bwMode="auto">
            <a:xfrm>
              <a:off x="4321" y="322"/>
              <a:ext cx="957" cy="1058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635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2002" name="Oval 5"/>
            <p:cNvSpPr>
              <a:spLocks noChangeArrowheads="1"/>
            </p:cNvSpPr>
            <p:nvPr/>
          </p:nvSpPr>
          <p:spPr bwMode="auto">
            <a:xfrm>
              <a:off x="4526" y="772"/>
              <a:ext cx="530" cy="519"/>
            </a:xfrm>
            <a:prstGeom prst="ellipse">
              <a:avLst/>
            </a:prstGeom>
            <a:noFill/>
            <a:ln w="63500">
              <a:solidFill>
                <a:srgbClr val="99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800">
                <a:latin typeface="+mj-lt"/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212003" name="Oval 6"/>
            <p:cNvSpPr>
              <a:spLocks noChangeArrowheads="1"/>
            </p:cNvSpPr>
            <p:nvPr/>
          </p:nvSpPr>
          <p:spPr bwMode="auto">
            <a:xfrm>
              <a:off x="4680" y="504"/>
              <a:ext cx="513" cy="519"/>
            </a:xfrm>
            <a:prstGeom prst="ellipse">
              <a:avLst/>
            </a:prstGeom>
            <a:noFill/>
            <a:ln w="63500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2004" name="Oval 7"/>
            <p:cNvSpPr>
              <a:spLocks noChangeArrowheads="1"/>
            </p:cNvSpPr>
            <p:nvPr/>
          </p:nvSpPr>
          <p:spPr bwMode="auto">
            <a:xfrm>
              <a:off x="4390" y="504"/>
              <a:ext cx="495" cy="519"/>
            </a:xfrm>
            <a:prstGeom prst="ellipse">
              <a:avLst/>
            </a:prstGeom>
            <a:noFill/>
            <a:ln w="635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2005" name="Text Box 8"/>
            <p:cNvSpPr txBox="1">
              <a:spLocks noChangeArrowheads="1"/>
            </p:cNvSpPr>
            <p:nvPr/>
          </p:nvSpPr>
          <p:spPr bwMode="auto">
            <a:xfrm rot="18341135">
              <a:off x="4382" y="625"/>
              <a:ext cx="383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800">
                  <a:latin typeface="+mj-lt"/>
                  <a:ea typeface="Arial" pitchFamily="-1" charset="0"/>
                  <a:cs typeface="Arial" pitchFamily="-1" charset="0"/>
                </a:rPr>
                <a:t>SYSTEMS</a:t>
              </a:r>
            </a:p>
          </p:txBody>
        </p:sp>
        <p:sp>
          <p:nvSpPr>
            <p:cNvPr id="212006" name="Text Box 9"/>
            <p:cNvSpPr txBox="1">
              <a:spLocks noChangeArrowheads="1"/>
            </p:cNvSpPr>
            <p:nvPr/>
          </p:nvSpPr>
          <p:spPr bwMode="auto">
            <a:xfrm>
              <a:off x="4560" y="1056"/>
              <a:ext cx="39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800">
                  <a:latin typeface="+mj-lt"/>
                  <a:ea typeface="Arial" pitchFamily="-1" charset="0"/>
                  <a:cs typeface="Arial" pitchFamily="-1" charset="0"/>
                </a:rPr>
                <a:t>PRACTICES</a:t>
              </a:r>
            </a:p>
          </p:txBody>
        </p:sp>
        <p:sp>
          <p:nvSpPr>
            <p:cNvPr id="212007" name="Text Box 10"/>
            <p:cNvSpPr txBox="1">
              <a:spLocks noChangeArrowheads="1"/>
            </p:cNvSpPr>
            <p:nvPr/>
          </p:nvSpPr>
          <p:spPr bwMode="auto">
            <a:xfrm rot="2905354">
              <a:off x="4887" y="608"/>
              <a:ext cx="26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800">
                  <a:latin typeface="+mj-lt"/>
                  <a:ea typeface="Arial" pitchFamily="-1" charset="0"/>
                  <a:cs typeface="Arial" pitchFamily="-1" charset="0"/>
                </a:rPr>
                <a:t>DATA</a:t>
              </a:r>
            </a:p>
          </p:txBody>
        </p:sp>
        <p:sp>
          <p:nvSpPr>
            <p:cNvPr id="212008" name="Text Box 11"/>
            <p:cNvSpPr txBox="1">
              <a:spLocks noChangeArrowheads="1"/>
            </p:cNvSpPr>
            <p:nvPr/>
          </p:nvSpPr>
          <p:spPr bwMode="auto">
            <a:xfrm>
              <a:off x="3822" y="737"/>
              <a:ext cx="47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800">
                  <a:latin typeface="+mj-lt"/>
                  <a:ea typeface="Arial" pitchFamily="-1" charset="0"/>
                  <a:cs typeface="Arial" pitchFamily="-1" charset="0"/>
                </a:rPr>
                <a:t>Supporting</a:t>
              </a:r>
            </a:p>
            <a:p>
              <a:pPr algn="ctr" eaLnBrk="0" hangingPunct="0"/>
              <a:r>
                <a:rPr lang="en-US" sz="800">
                  <a:latin typeface="+mj-lt"/>
                  <a:ea typeface="Arial" pitchFamily="-1" charset="0"/>
                  <a:cs typeface="Arial" pitchFamily="-1" charset="0"/>
                </a:rPr>
                <a:t>Staff Behavior</a:t>
              </a:r>
            </a:p>
          </p:txBody>
        </p:sp>
        <p:sp>
          <p:nvSpPr>
            <p:cNvPr id="212009" name="Text Box 12"/>
            <p:cNvSpPr txBox="1">
              <a:spLocks noChangeArrowheads="1"/>
            </p:cNvSpPr>
            <p:nvPr/>
          </p:nvSpPr>
          <p:spPr bwMode="auto">
            <a:xfrm>
              <a:off x="4513" y="1456"/>
              <a:ext cx="5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800">
                  <a:latin typeface="+mj-lt"/>
                  <a:ea typeface="Arial" pitchFamily="-1" charset="0"/>
                  <a:cs typeface="Arial" pitchFamily="-1" charset="0"/>
                </a:rPr>
                <a:t>Supporting</a:t>
              </a:r>
            </a:p>
            <a:p>
              <a:pPr algn="ctr" eaLnBrk="0" hangingPunct="0"/>
              <a:r>
                <a:rPr lang="en-US" sz="800">
                  <a:latin typeface="+mj-lt"/>
                  <a:ea typeface="Arial" pitchFamily="-1" charset="0"/>
                  <a:cs typeface="Arial" pitchFamily="-1" charset="0"/>
                </a:rPr>
                <a:t>Student Behavior</a:t>
              </a:r>
            </a:p>
          </p:txBody>
        </p:sp>
        <p:sp>
          <p:nvSpPr>
            <p:cNvPr id="212010" name="Text Box 13"/>
            <p:cNvSpPr txBox="1">
              <a:spLocks noChangeArrowheads="1"/>
            </p:cNvSpPr>
            <p:nvPr/>
          </p:nvSpPr>
          <p:spPr bwMode="auto">
            <a:xfrm>
              <a:off x="4560" y="384"/>
              <a:ext cx="39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800">
                  <a:latin typeface="+mj-lt"/>
                  <a:ea typeface="Arial" pitchFamily="-1" charset="0"/>
                  <a:cs typeface="Arial" pitchFamily="-1" charset="0"/>
                </a:rPr>
                <a:t>OUTCOMES</a:t>
              </a:r>
            </a:p>
          </p:txBody>
        </p:sp>
        <p:sp>
          <p:nvSpPr>
            <p:cNvPr id="212011" name="Text Box 14"/>
            <p:cNvSpPr txBox="1">
              <a:spLocks noChangeArrowheads="1"/>
            </p:cNvSpPr>
            <p:nvPr/>
          </p:nvSpPr>
          <p:spPr bwMode="auto">
            <a:xfrm>
              <a:off x="4332" y="128"/>
              <a:ext cx="9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800">
                  <a:latin typeface="+mj-lt"/>
                  <a:ea typeface="Arial" pitchFamily="-1" charset="0"/>
                  <a:cs typeface="Arial" pitchFamily="-1" charset="0"/>
                </a:rPr>
                <a:t>Supporting Social Competence &amp;</a:t>
              </a:r>
            </a:p>
            <a:p>
              <a:pPr algn="ctr" eaLnBrk="0" hangingPunct="0"/>
              <a:r>
                <a:rPr lang="en-US" sz="800">
                  <a:latin typeface="+mj-lt"/>
                  <a:ea typeface="Arial" pitchFamily="-1" charset="0"/>
                  <a:cs typeface="Arial" pitchFamily="-1" charset="0"/>
                </a:rPr>
                <a:t>Academic Achievement</a:t>
              </a:r>
            </a:p>
          </p:txBody>
        </p:sp>
        <p:sp>
          <p:nvSpPr>
            <p:cNvPr id="212012" name="Text Box 15"/>
            <p:cNvSpPr txBox="1">
              <a:spLocks noChangeArrowheads="1"/>
            </p:cNvSpPr>
            <p:nvPr/>
          </p:nvSpPr>
          <p:spPr bwMode="auto">
            <a:xfrm>
              <a:off x="5282" y="683"/>
              <a:ext cx="390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800">
                  <a:latin typeface="+mj-lt"/>
                  <a:ea typeface="Arial" pitchFamily="-1" charset="0"/>
                  <a:cs typeface="Arial" pitchFamily="-1" charset="0"/>
                </a:rPr>
                <a:t>Supporting</a:t>
              </a:r>
            </a:p>
            <a:p>
              <a:pPr algn="ctr" eaLnBrk="0" hangingPunct="0"/>
              <a:r>
                <a:rPr lang="en-US" sz="800">
                  <a:latin typeface="+mj-lt"/>
                  <a:ea typeface="Arial" pitchFamily="-1" charset="0"/>
                  <a:cs typeface="Arial" pitchFamily="-1" charset="0"/>
                </a:rPr>
                <a:t>Decision</a:t>
              </a:r>
            </a:p>
            <a:p>
              <a:pPr algn="ctr" eaLnBrk="0" hangingPunct="0"/>
              <a:r>
                <a:rPr lang="en-US" sz="800">
                  <a:latin typeface="+mj-lt"/>
                  <a:ea typeface="Arial" pitchFamily="-1" charset="0"/>
                  <a:cs typeface="Arial" pitchFamily="-1" charset="0"/>
                </a:rPr>
                <a:t>Making</a:t>
              </a:r>
            </a:p>
          </p:txBody>
        </p:sp>
      </p:grpSp>
      <p:sp>
        <p:nvSpPr>
          <p:cNvPr id="129040" name="Rectangle 16"/>
          <p:cNvSpPr>
            <a:spLocks noChangeArrowheads="1"/>
          </p:cNvSpPr>
          <p:nvPr/>
        </p:nvSpPr>
        <p:spPr bwMode="auto">
          <a:xfrm>
            <a:off x="838200" y="1524000"/>
            <a:ext cx="1706563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+mj-lt"/>
              </a:rPr>
              <a:t>4 PBIS Elements</a:t>
            </a:r>
          </a:p>
        </p:txBody>
      </p:sp>
      <p:sp>
        <p:nvSpPr>
          <p:cNvPr id="129041" name="Rectangle 17"/>
          <p:cNvSpPr>
            <a:spLocks noChangeArrowheads="1"/>
          </p:cNvSpPr>
          <p:nvPr/>
        </p:nvSpPr>
        <p:spPr bwMode="auto">
          <a:xfrm>
            <a:off x="6705600" y="1524000"/>
            <a:ext cx="1706563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+mj-lt"/>
              </a:rPr>
              <a:t>School Systems</a:t>
            </a:r>
          </a:p>
        </p:txBody>
      </p:sp>
      <p:sp>
        <p:nvSpPr>
          <p:cNvPr id="129042" name="Rectangle 18"/>
          <p:cNvSpPr>
            <a:spLocks noChangeArrowheads="1"/>
          </p:cNvSpPr>
          <p:nvPr/>
        </p:nvSpPr>
        <p:spPr bwMode="auto">
          <a:xfrm>
            <a:off x="3733800" y="2971800"/>
            <a:ext cx="1706563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+mj-lt"/>
              </a:rPr>
              <a:t>SWPBIS</a:t>
            </a: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2624138" y="3962400"/>
            <a:ext cx="4005262" cy="2824163"/>
            <a:chOff x="2624138" y="3962400"/>
            <a:chExt cx="4005262" cy="2824163"/>
          </a:xfrm>
        </p:grpSpPr>
        <p:sp>
          <p:nvSpPr>
            <p:cNvPr id="211987" name="Text Box 20"/>
            <p:cNvSpPr txBox="1">
              <a:spLocks noChangeArrowheads="1"/>
            </p:cNvSpPr>
            <p:nvPr/>
          </p:nvSpPr>
          <p:spPr bwMode="auto">
            <a:xfrm>
              <a:off x="2624138" y="4657256"/>
              <a:ext cx="1088809" cy="71294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800">
                  <a:solidFill>
                    <a:schemeClr val="accent1"/>
                  </a:solidFill>
                  <a:latin typeface="+mj-lt"/>
                </a:rPr>
                <a:t>Primary Prevention</a:t>
              </a:r>
              <a:r>
                <a:rPr lang="en-US" sz="800">
                  <a:latin typeface="+mj-lt"/>
                </a:rPr>
                <a:t>:</a:t>
              </a:r>
            </a:p>
            <a:p>
              <a:pPr algn="ctr" eaLnBrk="0" hangingPunct="0"/>
              <a:r>
                <a:rPr lang="en-US" sz="800">
                  <a:latin typeface="+mj-lt"/>
                </a:rPr>
                <a:t>School-/Classroom-</a:t>
              </a:r>
            </a:p>
            <a:p>
              <a:pPr algn="ctr" eaLnBrk="0" hangingPunct="0"/>
              <a:r>
                <a:rPr lang="en-US" sz="800">
                  <a:latin typeface="+mj-lt"/>
                </a:rPr>
                <a:t>Wide Systems for</a:t>
              </a:r>
            </a:p>
            <a:p>
              <a:pPr algn="ctr" eaLnBrk="0" hangingPunct="0"/>
              <a:r>
                <a:rPr lang="en-US" sz="800">
                  <a:latin typeface="+mj-lt"/>
                </a:rPr>
                <a:t>All Students,</a:t>
              </a:r>
            </a:p>
            <a:p>
              <a:pPr algn="ctr" eaLnBrk="0" hangingPunct="0"/>
              <a:r>
                <a:rPr lang="en-US" sz="800">
                  <a:latin typeface="+mj-lt"/>
                </a:rPr>
                <a:t>Staff, &amp; Settings</a:t>
              </a:r>
            </a:p>
          </p:txBody>
        </p:sp>
        <p:sp>
          <p:nvSpPr>
            <p:cNvPr id="211988" name="Text Box 21"/>
            <p:cNvSpPr txBox="1">
              <a:spLocks noChangeArrowheads="1"/>
            </p:cNvSpPr>
            <p:nvPr/>
          </p:nvSpPr>
          <p:spPr bwMode="auto">
            <a:xfrm>
              <a:off x="5285054" y="4967562"/>
              <a:ext cx="1344346" cy="59015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800">
                  <a:solidFill>
                    <a:schemeClr val="accent1"/>
                  </a:solidFill>
                  <a:latin typeface="+mj-lt"/>
                </a:rPr>
                <a:t>Secondary Prevention</a:t>
              </a:r>
              <a:r>
                <a:rPr lang="en-US" sz="800">
                  <a:latin typeface="+mj-lt"/>
                </a:rPr>
                <a:t>:</a:t>
              </a:r>
            </a:p>
            <a:p>
              <a:pPr algn="ctr" eaLnBrk="0" hangingPunct="0"/>
              <a:r>
                <a:rPr lang="en-US" sz="800">
                  <a:latin typeface="+mj-lt"/>
                </a:rPr>
                <a:t>Specialized Group</a:t>
              </a:r>
            </a:p>
            <a:p>
              <a:pPr algn="ctr" eaLnBrk="0" hangingPunct="0"/>
              <a:r>
                <a:rPr lang="en-US" sz="800">
                  <a:latin typeface="+mj-lt"/>
                </a:rPr>
                <a:t>Systems for Students with At-Risk Behavior</a:t>
              </a:r>
            </a:p>
          </p:txBody>
        </p:sp>
        <p:sp>
          <p:nvSpPr>
            <p:cNvPr id="211989" name="Text Box 22"/>
            <p:cNvSpPr txBox="1">
              <a:spLocks noChangeArrowheads="1"/>
            </p:cNvSpPr>
            <p:nvPr/>
          </p:nvSpPr>
          <p:spPr bwMode="auto">
            <a:xfrm>
              <a:off x="5285054" y="4008089"/>
              <a:ext cx="1334823" cy="71294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800">
                  <a:solidFill>
                    <a:schemeClr val="accent1"/>
                  </a:solidFill>
                  <a:latin typeface="+mj-lt"/>
                </a:rPr>
                <a:t>Tertiary Prevention</a:t>
              </a:r>
              <a:r>
                <a:rPr lang="en-US" sz="800">
                  <a:latin typeface="+mj-lt"/>
                </a:rPr>
                <a:t>:</a:t>
              </a:r>
            </a:p>
            <a:p>
              <a:pPr algn="ctr" eaLnBrk="0" hangingPunct="0"/>
              <a:r>
                <a:rPr lang="en-US" sz="800">
                  <a:latin typeface="+mj-lt"/>
                </a:rPr>
                <a:t>Specialized </a:t>
              </a:r>
            </a:p>
            <a:p>
              <a:pPr algn="ctr" eaLnBrk="0" hangingPunct="0"/>
              <a:r>
                <a:rPr lang="en-US" sz="800">
                  <a:latin typeface="+mj-lt"/>
                </a:rPr>
                <a:t>Individualized</a:t>
              </a:r>
            </a:p>
            <a:p>
              <a:pPr algn="ctr" eaLnBrk="0" hangingPunct="0"/>
              <a:r>
                <a:rPr lang="en-US" sz="800">
                  <a:latin typeface="+mj-lt"/>
                </a:rPr>
                <a:t>Systems for Students with High-Risk Behavior</a:t>
              </a:r>
            </a:p>
          </p:txBody>
        </p:sp>
        <p:sp>
          <p:nvSpPr>
            <p:cNvPr id="211990" name="AutoShape 23"/>
            <p:cNvSpPr>
              <a:spLocks noChangeArrowheads="1"/>
            </p:cNvSpPr>
            <p:nvPr/>
          </p:nvSpPr>
          <p:spPr bwMode="auto">
            <a:xfrm>
              <a:off x="3418524" y="4203220"/>
              <a:ext cx="2361732" cy="258334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1991" name="AutoShape 24"/>
            <p:cNvSpPr>
              <a:spLocks noChangeArrowheads="1"/>
            </p:cNvSpPr>
            <p:nvPr/>
          </p:nvSpPr>
          <p:spPr bwMode="auto">
            <a:xfrm>
              <a:off x="4304174" y="4166098"/>
              <a:ext cx="590433" cy="67391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1992" name="AutoShape 25"/>
            <p:cNvSpPr>
              <a:spLocks noChangeArrowheads="1"/>
            </p:cNvSpPr>
            <p:nvPr/>
          </p:nvSpPr>
          <p:spPr bwMode="auto">
            <a:xfrm>
              <a:off x="4471622" y="4166098"/>
              <a:ext cx="261092" cy="299835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1993" name="AutoShape 26"/>
            <p:cNvSpPr>
              <a:spLocks/>
            </p:cNvSpPr>
            <p:nvPr/>
          </p:nvSpPr>
          <p:spPr bwMode="auto">
            <a:xfrm rot="1672209">
              <a:off x="3685171" y="3962400"/>
              <a:ext cx="295216" cy="2787041"/>
            </a:xfrm>
            <a:prstGeom prst="leftBrace">
              <a:avLst>
                <a:gd name="adj1" fmla="val 65604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1994" name="AutoShape 27"/>
            <p:cNvSpPr>
              <a:spLocks/>
            </p:cNvSpPr>
            <p:nvPr/>
          </p:nvSpPr>
          <p:spPr bwMode="auto">
            <a:xfrm rot="-1359906">
              <a:off x="4866037" y="4008089"/>
              <a:ext cx="196811" cy="298883"/>
            </a:xfrm>
            <a:prstGeom prst="rightBrace">
              <a:avLst>
                <a:gd name="adj1" fmla="val 10553"/>
                <a:gd name="adj2" fmla="val 5676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1995" name="AutoShape 28"/>
            <p:cNvSpPr>
              <a:spLocks/>
            </p:cNvSpPr>
            <p:nvPr/>
          </p:nvSpPr>
          <p:spPr bwMode="auto">
            <a:xfrm rot="-1676041">
              <a:off x="4828738" y="4101371"/>
              <a:ext cx="196811" cy="711038"/>
            </a:xfrm>
            <a:prstGeom prst="rightBrace">
              <a:avLst>
                <a:gd name="adj1" fmla="val 25106"/>
                <a:gd name="adj2" fmla="val 83333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1996" name="Text Box 29"/>
            <p:cNvSpPr txBox="1">
              <a:spLocks noChangeArrowheads="1"/>
            </p:cNvSpPr>
            <p:nvPr/>
          </p:nvSpPr>
          <p:spPr bwMode="auto">
            <a:xfrm>
              <a:off x="3859762" y="6563828"/>
              <a:ext cx="1529253" cy="215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800">
                  <a:solidFill>
                    <a:schemeClr val="bg1"/>
                  </a:solidFill>
                  <a:latin typeface="+mj-lt"/>
                </a:rPr>
                <a:t>~80% of Students</a:t>
              </a:r>
            </a:p>
          </p:txBody>
        </p:sp>
        <p:sp>
          <p:nvSpPr>
            <p:cNvPr id="211997" name="Text Box 30"/>
            <p:cNvSpPr txBox="1">
              <a:spLocks noChangeArrowheads="1"/>
            </p:cNvSpPr>
            <p:nvPr/>
          </p:nvSpPr>
          <p:spPr bwMode="auto">
            <a:xfrm>
              <a:off x="4339885" y="4652497"/>
              <a:ext cx="540437" cy="215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800">
                  <a:solidFill>
                    <a:schemeClr val="bg1"/>
                  </a:solidFill>
                  <a:latin typeface="+mj-lt"/>
                </a:rPr>
                <a:t>~15%</a:t>
              </a:r>
              <a:r>
                <a:rPr lang="en-US" sz="800">
                  <a:latin typeface="+mj-lt"/>
                </a:rPr>
                <a:t> </a:t>
              </a:r>
            </a:p>
          </p:txBody>
        </p:sp>
        <p:sp>
          <p:nvSpPr>
            <p:cNvPr id="211998" name="Text Box 31"/>
            <p:cNvSpPr txBox="1">
              <a:spLocks noChangeArrowheads="1"/>
            </p:cNvSpPr>
            <p:nvPr/>
          </p:nvSpPr>
          <p:spPr bwMode="auto">
            <a:xfrm>
              <a:off x="4333537" y="4238439"/>
              <a:ext cx="541230" cy="214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800">
                  <a:solidFill>
                    <a:schemeClr val="bg1"/>
                  </a:solidFill>
                  <a:latin typeface="+mj-lt"/>
                </a:rPr>
                <a:t>~5%</a:t>
              </a:r>
              <a:r>
                <a:rPr lang="en-US" sz="800">
                  <a:latin typeface="+mj-lt"/>
                </a:rPr>
                <a:t> </a:t>
              </a:r>
            </a:p>
          </p:txBody>
        </p:sp>
        <p:cxnSp>
          <p:nvCxnSpPr>
            <p:cNvPr id="211999" name="AutoShape 32"/>
            <p:cNvCxnSpPr>
              <a:cxnSpLocks noChangeShapeType="1"/>
              <a:stCxn id="211995" idx="1"/>
              <a:endCxn id="211988" idx="1"/>
            </p:cNvCxnSpPr>
            <p:nvPr/>
          </p:nvCxnSpPr>
          <p:spPr bwMode="auto">
            <a:xfrm>
              <a:off x="5109670" y="4607760"/>
              <a:ext cx="175384" cy="719605"/>
            </a:xfrm>
            <a:prstGeom prst="curvedConnector3">
              <a:avLst>
                <a:gd name="adj1" fmla="val 6199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2000" name="AutoShape 33"/>
            <p:cNvCxnSpPr>
              <a:cxnSpLocks noChangeShapeType="1"/>
              <a:stCxn id="211994" idx="1"/>
              <a:endCxn id="211989" idx="1"/>
            </p:cNvCxnSpPr>
            <p:nvPr/>
          </p:nvCxnSpPr>
          <p:spPr bwMode="auto">
            <a:xfrm>
              <a:off x="5066023" y="4128023"/>
              <a:ext cx="219032" cy="322680"/>
            </a:xfrm>
            <a:prstGeom prst="curvedConnector3">
              <a:avLst>
                <a:gd name="adj1" fmla="val 58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11976" name="Group 42"/>
          <p:cNvGrpSpPr>
            <a:grpSpLocks/>
          </p:cNvGrpSpPr>
          <p:nvPr/>
        </p:nvGrpSpPr>
        <p:grpSpPr bwMode="auto">
          <a:xfrm>
            <a:off x="6324600" y="2438400"/>
            <a:ext cx="2497138" cy="2438400"/>
            <a:chOff x="474663" y="304800"/>
            <a:chExt cx="6934200" cy="6324600"/>
          </a:xfrm>
        </p:grpSpPr>
        <p:sp>
          <p:nvSpPr>
            <p:cNvPr id="211977" name="Oval 2"/>
            <p:cNvSpPr>
              <a:spLocks noChangeArrowheads="1"/>
            </p:cNvSpPr>
            <p:nvPr/>
          </p:nvSpPr>
          <p:spPr bwMode="auto">
            <a:xfrm>
              <a:off x="474663" y="304800"/>
              <a:ext cx="6934200" cy="632460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11978" name="Oval 3"/>
            <p:cNvSpPr>
              <a:spLocks noChangeArrowheads="1"/>
            </p:cNvSpPr>
            <p:nvPr/>
          </p:nvSpPr>
          <p:spPr bwMode="auto">
            <a:xfrm rot="-5462048">
              <a:off x="2152650" y="1125538"/>
              <a:ext cx="3708400" cy="2781300"/>
            </a:xfrm>
            <a:prstGeom prst="ellipse">
              <a:avLst/>
            </a:prstGeom>
            <a:solidFill>
              <a:srgbClr val="3366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11979" name="Text Box 7"/>
            <p:cNvSpPr txBox="1">
              <a:spLocks noChangeArrowheads="1"/>
            </p:cNvSpPr>
            <p:nvPr/>
          </p:nvSpPr>
          <p:spPr bwMode="auto">
            <a:xfrm>
              <a:off x="2962274" y="1519238"/>
              <a:ext cx="2143125" cy="558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latin typeface="+mj-lt"/>
                </a:rPr>
                <a:t>Classroom</a:t>
              </a:r>
            </a:p>
          </p:txBody>
        </p:sp>
        <p:sp>
          <p:nvSpPr>
            <p:cNvPr id="211980" name="Oval 4"/>
            <p:cNvSpPr>
              <a:spLocks noChangeArrowheads="1"/>
            </p:cNvSpPr>
            <p:nvPr/>
          </p:nvSpPr>
          <p:spPr bwMode="auto">
            <a:xfrm rot="10800000">
              <a:off x="3497263" y="2033588"/>
              <a:ext cx="3708400" cy="2781300"/>
            </a:xfrm>
            <a:prstGeom prst="ellipse">
              <a:avLst/>
            </a:prstGeom>
            <a:solidFill>
              <a:srgbClr val="3366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11981" name="Oval 4"/>
            <p:cNvSpPr>
              <a:spLocks noChangeArrowheads="1"/>
            </p:cNvSpPr>
            <p:nvPr/>
          </p:nvSpPr>
          <p:spPr bwMode="auto">
            <a:xfrm rot="10800000">
              <a:off x="779463" y="2109788"/>
              <a:ext cx="3708400" cy="2781300"/>
            </a:xfrm>
            <a:prstGeom prst="ellipse">
              <a:avLst/>
            </a:prstGeom>
            <a:solidFill>
              <a:srgbClr val="3366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11982" name="Oval 3"/>
            <p:cNvSpPr>
              <a:spLocks noChangeArrowheads="1"/>
            </p:cNvSpPr>
            <p:nvPr/>
          </p:nvSpPr>
          <p:spPr bwMode="auto">
            <a:xfrm rot="-5462048">
              <a:off x="2327275" y="2978150"/>
              <a:ext cx="3708400" cy="2781300"/>
            </a:xfrm>
            <a:prstGeom prst="ellipse">
              <a:avLst/>
            </a:prstGeom>
            <a:solidFill>
              <a:srgbClr val="3366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11983" name="Text Box 7"/>
            <p:cNvSpPr txBox="1">
              <a:spLocks noChangeArrowheads="1"/>
            </p:cNvSpPr>
            <p:nvPr/>
          </p:nvSpPr>
          <p:spPr bwMode="auto">
            <a:xfrm>
              <a:off x="1112838" y="3200400"/>
              <a:ext cx="2940051" cy="558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latin typeface="+mj-lt"/>
                </a:rPr>
                <a:t>Non-classroom</a:t>
              </a:r>
            </a:p>
          </p:txBody>
        </p:sp>
        <p:sp>
          <p:nvSpPr>
            <p:cNvPr id="211984" name="Text Box 7"/>
            <p:cNvSpPr txBox="1">
              <a:spLocks noChangeArrowheads="1"/>
            </p:cNvSpPr>
            <p:nvPr/>
          </p:nvSpPr>
          <p:spPr bwMode="auto">
            <a:xfrm>
              <a:off x="5541963" y="3200400"/>
              <a:ext cx="1392237" cy="558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latin typeface="+mj-lt"/>
                </a:rPr>
                <a:t>Family</a:t>
              </a:r>
            </a:p>
          </p:txBody>
        </p:sp>
        <p:sp>
          <p:nvSpPr>
            <p:cNvPr id="211985" name="Text Box 7"/>
            <p:cNvSpPr txBox="1">
              <a:spLocks noChangeArrowheads="1"/>
            </p:cNvSpPr>
            <p:nvPr/>
          </p:nvSpPr>
          <p:spPr bwMode="auto">
            <a:xfrm>
              <a:off x="3429001" y="4953000"/>
              <a:ext cx="1597025" cy="558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latin typeface="+mj-lt"/>
                </a:rPr>
                <a:t>Student</a:t>
              </a:r>
            </a:p>
          </p:txBody>
        </p:sp>
        <p:sp>
          <p:nvSpPr>
            <p:cNvPr id="211986" name="TextBox 17"/>
            <p:cNvSpPr txBox="1">
              <a:spLocks noChangeArrowheads="1"/>
            </p:cNvSpPr>
            <p:nvPr/>
          </p:nvSpPr>
          <p:spPr bwMode="auto">
            <a:xfrm rot="-2363248">
              <a:off x="631825" y="1254914"/>
              <a:ext cx="2590799" cy="558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+mj-lt"/>
                </a:rPr>
                <a:t>School-wide</a:t>
              </a:r>
            </a:p>
          </p:txBody>
        </p:sp>
      </p:grpSp>
      <p:pic>
        <p:nvPicPr>
          <p:cNvPr id="45" name="Picture 4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0"/>
            <a:ext cx="93980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20212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/>
          <p:cNvSpPr>
            <a:spLocks noChangeArrowheads="1"/>
          </p:cNvSpPr>
          <p:nvPr/>
        </p:nvSpPr>
        <p:spPr bwMode="auto">
          <a:xfrm rot="-872082">
            <a:off x="4189534" y="4961763"/>
            <a:ext cx="3234651" cy="1008063"/>
          </a:xfrm>
          <a:prstGeom prst="left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B5E5E9"/>
              </a:gs>
              <a:gs pos="100000">
                <a:srgbClr val="CBFFFF"/>
              </a:gs>
            </a:gsLst>
            <a:lin ang="162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neswpbs.org</a:t>
            </a:r>
            <a:endParaRPr lang="en-US" sz="3200" b="1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8371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8775" y="381000"/>
            <a:ext cx="4975225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>
            <a:spLocks noChangeArrowheads="1"/>
          </p:cNvSpPr>
          <p:nvPr/>
        </p:nvSpPr>
        <p:spPr bwMode="auto">
          <a:xfrm rot="648524">
            <a:off x="919525" y="306758"/>
            <a:ext cx="3383875" cy="1187450"/>
          </a:xfrm>
          <a:prstGeom prst="right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B5E5E9"/>
              </a:gs>
              <a:gs pos="100000">
                <a:srgbClr val="CBFFFF"/>
              </a:gs>
            </a:gsLst>
            <a:lin ang="162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pbis.org</a:t>
            </a:r>
            <a:endParaRPr lang="en-US" sz="3200" b="1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8373" name="Content Placeholder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667000"/>
            <a:ext cx="38639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8924127"/>
      </p:ext>
    </p:extLst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389264"/>
              </p:ext>
            </p:extLst>
          </p:nvPr>
        </p:nvGraphicFramePr>
        <p:xfrm>
          <a:off x="304800" y="1828800"/>
          <a:ext cx="8567272" cy="499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sz="5400" b="1" cap="small" dirty="0">
                <a:latin typeface="+mj-lt"/>
              </a:rPr>
              <a:t>Training Expectations: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066800"/>
            <a:ext cx="28309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cap="small" dirty="0">
                <a:solidFill>
                  <a:srgbClr val="008000"/>
                </a:solidFill>
                <a:latin typeface="+mj-lt"/>
              </a:rPr>
              <a:t>RESPECT…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7200" y="5334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9489">
            <a:off x="3124200" y="3886200"/>
            <a:ext cx="3200400" cy="320040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/>
          <a:srcRect l="-14630" t="-1331" r="-15973" b="-5609"/>
          <a:stretch>
            <a:fillRect/>
          </a:stretch>
        </p:blipFill>
        <p:spPr bwMode="auto">
          <a:xfrm rot="20565071">
            <a:off x="304800" y="1295400"/>
            <a:ext cx="28875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/>
          <p:nvPr/>
        </p:nvGrpSpPr>
        <p:grpSpPr>
          <a:xfrm>
            <a:off x="2819400" y="685800"/>
            <a:ext cx="3810000" cy="3352800"/>
            <a:chOff x="3124200" y="1447800"/>
            <a:chExt cx="3810000" cy="33528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2800" y="1447800"/>
              <a:ext cx="3352800" cy="3352800"/>
            </a:xfrm>
            <a:prstGeom prst="rect">
              <a:avLst/>
            </a:prstGeom>
          </p:spPr>
        </p:pic>
        <p:sp>
          <p:nvSpPr>
            <p:cNvPr id="14" name="Text Placeholder 2"/>
            <p:cNvSpPr txBox="1">
              <a:spLocks/>
            </p:cNvSpPr>
            <p:nvPr/>
          </p:nvSpPr>
          <p:spPr bwMode="auto">
            <a:xfrm>
              <a:off x="3124200" y="2286000"/>
              <a:ext cx="38100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itchFamily="-108" charset="-128"/>
                  <a:cs typeface="ＭＳ Ｐゴシック" pitchFamily="-108" charset="-128"/>
                </a:rPr>
                <a:t>nepbis.org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ＭＳ Ｐゴシック" pitchFamily="-108" charset="-128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 err="1">
                  <a:solidFill>
                    <a:srgbClr val="FFFFFF"/>
                  </a:solidFill>
                  <a:latin typeface="+mn-lt"/>
                </a:rPr>
                <a:t>pbis.org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ＭＳ Ｐゴシック" pitchFamily="-108" charset="-128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ＭＳ Ｐゴシック" pitchFamily="-108" charset="-128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 rot="1571284">
            <a:off x="5122280" y="3930001"/>
            <a:ext cx="4572000" cy="986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en-US" sz="3200" b="1" dirty="0"/>
          </a:p>
          <a:p>
            <a:pPr algn="ctr">
              <a:lnSpc>
                <a:spcPct val="90000"/>
              </a:lnSpc>
            </a:pPr>
            <a:r>
              <a:rPr lang="en-US" sz="3200" b="1" dirty="0"/>
              <a:t>Evaluation Plan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71284">
            <a:off x="6468378" y="2583183"/>
            <a:ext cx="2849120" cy="2004936"/>
          </a:xfrm>
          <a:prstGeom prst="rect">
            <a:avLst/>
          </a:prstGeom>
        </p:spPr>
      </p:pic>
      <p:sp>
        <p:nvSpPr>
          <p:cNvPr id="56323" name="Text Placeholder 2"/>
          <p:cNvSpPr>
            <a:spLocks noGrp="1"/>
          </p:cNvSpPr>
          <p:nvPr>
            <p:ph type="body" sz="half" idx="1"/>
          </p:nvPr>
        </p:nvSpPr>
        <p:spPr>
          <a:xfrm rot="20565071">
            <a:off x="433777" y="3885118"/>
            <a:ext cx="3810000" cy="1447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>
                <a:ea typeface="ＭＳ Ｐゴシック" pitchFamily="-108" charset="-128"/>
                <a:cs typeface="ＭＳ Ｐゴシック" pitchFamily="-108" charset="-128"/>
              </a:rPr>
              <a:t>School-wide PBIS Workbook and Appendices</a:t>
            </a:r>
          </a:p>
          <a:p>
            <a:pPr>
              <a:lnSpc>
                <a:spcPct val="90000"/>
              </a:lnSpc>
            </a:pPr>
            <a:endParaRPr lang="en-US" sz="1200" b="1" dirty="0">
              <a:ea typeface="ＭＳ Ｐゴシック" pitchFamily="-108" charset="-128"/>
              <a:cs typeface="ＭＳ Ｐゴシック" pitchFamily="-108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300" b="1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43200" y="6248400"/>
            <a:ext cx="4572000" cy="5437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/>
              <a:t>Action Plan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685800" y="304800"/>
            <a:ext cx="7772400" cy="7620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8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ritannic Bold"/>
                <a:ea typeface="ＭＳ Ｐゴシック" pitchFamily="-108" charset="-128"/>
                <a:cs typeface="Britannic Bold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ritannic Bold" pitchFamily="-108" charset="0"/>
                <a:ea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ritannic Bold" pitchFamily="-108" charset="0"/>
                <a:ea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ritannic Bold" pitchFamily="-108" charset="0"/>
                <a:ea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ritannic Bold" pitchFamily="-108" charset="0"/>
                <a:ea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pPr>
              <a:defRPr/>
            </a:pPr>
            <a:r>
              <a:rPr lang="en-US" sz="5400" b="1">
                <a:solidFill>
                  <a:srgbClr val="008000"/>
                </a:solidFill>
                <a:latin typeface="+mj-lt"/>
              </a:rPr>
              <a:t> Tools!</a:t>
            </a:r>
            <a:endParaRPr lang="en-US" sz="5400" b="1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200" y="6096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38538"/>
      </p:ext>
    </p:extLst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 txBox="1">
            <a:spLocks noChangeArrowheads="1"/>
          </p:cNvSpPr>
          <p:nvPr/>
        </p:nvSpPr>
        <p:spPr bwMode="auto">
          <a:xfrm>
            <a:off x="228600" y="1600200"/>
            <a:ext cx="1905000" cy="1981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ＭＳ Ｐゴシック" pitchFamily="-108" charset="-128"/>
              </a:rPr>
              <a:t>1 min</a:t>
            </a:r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219200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3366FF"/>
                </a:solidFill>
              </a:rPr>
              <a:t>Activity:</a:t>
            </a:r>
            <a:br>
              <a:rPr lang="en-US" sz="4000" b="1" dirty="0">
                <a:solidFill>
                  <a:srgbClr val="3366FF"/>
                </a:solidFill>
              </a:rPr>
            </a:br>
            <a:r>
              <a:rPr lang="en-US" sz="4000" b="1" dirty="0">
                <a:solidFill>
                  <a:srgbClr val="3366FF"/>
                </a:solidFill>
              </a:rPr>
              <a:t>Please Enter Attendance</a:t>
            </a:r>
            <a:endParaRPr lang="en-US" sz="4000" b="1" i="1" dirty="0">
              <a:solidFill>
                <a:srgbClr val="3366FF"/>
              </a:solidFill>
            </a:endParaRPr>
          </a:p>
        </p:txBody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600200"/>
            <a:ext cx="6477000" cy="4648200"/>
          </a:xfrm>
          <a:solidFill>
            <a:srgbClr val="FFFF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500" dirty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+mj-lt"/>
              </a:rPr>
              <a:t>Please login on nepbis.org, go to the coaches’ tab, and click on the Team Training Attendance Link.  Follow prompts to enter team attendance.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244" y="618067"/>
            <a:ext cx="1066800" cy="106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7DD29-ADC9-4482-A410-7D9DE6E03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2895255"/>
            <a:ext cx="5029200" cy="3372901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 rot="19578596">
            <a:off x="4875042" y="4913324"/>
            <a:ext cx="536917" cy="430969"/>
          </a:xfrm>
          <a:prstGeom prst="lef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Left Arrow 3"/>
          <p:cNvSpPr/>
          <p:nvPr/>
        </p:nvSpPr>
        <p:spPr>
          <a:xfrm rot="19578596">
            <a:off x="6094242" y="2527371"/>
            <a:ext cx="536917" cy="430969"/>
          </a:xfrm>
          <a:prstGeom prst="lef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80127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181600" y="1524000"/>
            <a:ext cx="2819400" cy="14478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99260" y="1600200"/>
            <a:ext cx="1824318" cy="637031"/>
          </a:xfrm>
          <a:solidFill>
            <a:srgbClr val="008000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New Content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242060" y="1524000"/>
            <a:ext cx="2819400" cy="144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+mj-lt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1699260" y="3276600"/>
            <a:ext cx="1824318" cy="637031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Britannic Bold"/>
                <a:ea typeface="ＭＳ Ｐゴシック" pitchFamily="-108" charset="-128"/>
                <a:cs typeface="Britannic Bold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Britannic Bold"/>
                <a:ea typeface="ＭＳ Ｐゴシック" pitchFamily="-108" charset="-128"/>
                <a:cs typeface="Britannic Bold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Britannic Bold"/>
                <a:ea typeface="ＭＳ Ｐゴシック" pitchFamily="-108" charset="-128"/>
                <a:cs typeface="Britannic Bold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Britannic Bold"/>
                <a:ea typeface="ＭＳ Ｐゴシック" pitchFamily="-108" charset="-128"/>
                <a:cs typeface="Britannic Bold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ritannic Bold"/>
                <a:ea typeface="ＭＳ Ｐゴシック" pitchFamily="-108" charset="-128"/>
                <a:cs typeface="Britannic Bold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Guidelines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42060" y="3200400"/>
            <a:ext cx="2819400" cy="144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+mj-lt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 bwMode="auto">
          <a:xfrm>
            <a:off x="1699260" y="5029200"/>
            <a:ext cx="1824318" cy="637031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Britannic Bold"/>
                <a:ea typeface="ＭＳ Ｐゴシック" pitchFamily="-108" charset="-128"/>
                <a:cs typeface="Britannic Bold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Britannic Bold"/>
                <a:ea typeface="ＭＳ Ｐゴシック" pitchFamily="-108" charset="-128"/>
                <a:cs typeface="Britannic Bold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Britannic Bold"/>
                <a:ea typeface="ＭＳ Ｐゴシック" pitchFamily="-108" charset="-128"/>
                <a:cs typeface="Britannic Bold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Britannic Bold"/>
                <a:ea typeface="ＭＳ Ｐゴシック" pitchFamily="-108" charset="-128"/>
                <a:cs typeface="Britannic Bold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ritannic Bold"/>
                <a:ea typeface="ＭＳ Ｐゴシック" pitchFamily="-108" charset="-128"/>
                <a:cs typeface="Britannic Bold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b="1" dirty="0">
                <a:solidFill>
                  <a:srgbClr val="008000"/>
                </a:solidFill>
                <a:latin typeface="+mj-lt"/>
              </a:rPr>
              <a:t>Training Organization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42060" y="4953000"/>
            <a:ext cx="2819400" cy="144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+mj-lt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 bwMode="auto">
          <a:xfrm>
            <a:off x="5638800" y="1600200"/>
            <a:ext cx="1824318" cy="6370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Britannic Bold"/>
                <a:ea typeface="ＭＳ Ｐゴシック" pitchFamily="-108" charset="-128"/>
                <a:cs typeface="Britannic Bold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Britannic Bold"/>
                <a:ea typeface="ＭＳ Ｐゴシック" pitchFamily="-108" charset="-128"/>
                <a:cs typeface="Britannic Bold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Britannic Bold"/>
                <a:ea typeface="ＭＳ Ｐゴシック" pitchFamily="-108" charset="-128"/>
                <a:cs typeface="Britannic Bold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Britannic Bold"/>
                <a:ea typeface="ＭＳ Ｐゴシック" pitchFamily="-108" charset="-128"/>
                <a:cs typeface="Britannic Bold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ritannic Bold"/>
                <a:ea typeface="ＭＳ Ｐゴシック" pitchFamily="-108" charset="-128"/>
                <a:cs typeface="Britannic Bold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b="1" dirty="0">
                <a:solidFill>
                  <a:srgbClr val="008000"/>
                </a:solidFill>
                <a:latin typeface="+mj-lt"/>
              </a:rPr>
              <a:t>Review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81600" y="3200400"/>
            <a:ext cx="1371600" cy="1447800"/>
          </a:xfrm>
          <a:prstGeom prst="rect">
            <a:avLst/>
          </a:prstGeom>
          <a:solidFill>
            <a:srgbClr val="008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+mj-lt"/>
            </a:endParaRPr>
          </a:p>
        </p:txBody>
      </p:sp>
      <p:sp>
        <p:nvSpPr>
          <p:cNvPr id="29" name="Text Placeholder 2"/>
          <p:cNvSpPr txBox="1">
            <a:spLocks/>
          </p:cNvSpPr>
          <p:nvPr/>
        </p:nvSpPr>
        <p:spPr bwMode="auto">
          <a:xfrm>
            <a:off x="5486400" y="3276600"/>
            <a:ext cx="887506" cy="6370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Britannic Bold"/>
                <a:ea typeface="ＭＳ Ｐゴシック" pitchFamily="-108" charset="-128"/>
                <a:cs typeface="Britannic Bold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Britannic Bold"/>
                <a:ea typeface="ＭＳ Ｐゴシック" pitchFamily="-108" charset="-128"/>
                <a:cs typeface="Britannic Bold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Britannic Bold"/>
                <a:ea typeface="ＭＳ Ｐゴシック" pitchFamily="-108" charset="-128"/>
                <a:cs typeface="Britannic Bold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Britannic Bold"/>
                <a:ea typeface="ＭＳ Ｐゴシック" pitchFamily="-108" charset="-128"/>
                <a:cs typeface="Britannic Bold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ritannic Bold"/>
                <a:ea typeface="ＭＳ Ｐゴシック" pitchFamily="-108" charset="-128"/>
                <a:cs typeface="Britannic Bold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b="1" dirty="0">
                <a:solidFill>
                  <a:srgbClr val="008000"/>
                </a:solidFill>
                <a:latin typeface="+mj-lt"/>
              </a:rPr>
              <a:t>+Ex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629400" y="3200400"/>
            <a:ext cx="1371600" cy="1447800"/>
          </a:xfrm>
          <a:prstGeom prst="rect">
            <a:avLst/>
          </a:prstGeom>
          <a:solidFill>
            <a:srgbClr val="8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+mj-lt"/>
            </a:endParaRPr>
          </a:p>
        </p:txBody>
      </p:sp>
      <p:sp>
        <p:nvSpPr>
          <p:cNvPr id="31" name="Text Placeholder 2"/>
          <p:cNvSpPr txBox="1">
            <a:spLocks/>
          </p:cNvSpPr>
          <p:nvPr/>
        </p:nvSpPr>
        <p:spPr bwMode="auto">
          <a:xfrm>
            <a:off x="6934200" y="3276600"/>
            <a:ext cx="887506" cy="6370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Britannic Bold"/>
                <a:ea typeface="ＭＳ Ｐゴシック" pitchFamily="-108" charset="-128"/>
                <a:cs typeface="Britannic Bold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Britannic Bold"/>
                <a:ea typeface="ＭＳ Ｐゴシック" pitchFamily="-108" charset="-128"/>
                <a:cs typeface="Britannic Bold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Britannic Bold"/>
                <a:ea typeface="ＭＳ Ｐゴシック" pitchFamily="-108" charset="-128"/>
                <a:cs typeface="Britannic Bold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Britannic Bold"/>
                <a:ea typeface="ＭＳ Ｐゴシック" pitchFamily="-108" charset="-128"/>
                <a:cs typeface="Britannic Bold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ritannic Bold"/>
                <a:ea typeface="ＭＳ Ｐゴシック" pitchFamily="-108" charset="-128"/>
                <a:cs typeface="Britannic Bold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b="1" dirty="0">
                <a:solidFill>
                  <a:srgbClr val="800000"/>
                </a:solidFill>
                <a:latin typeface="+mj-lt"/>
              </a:rPr>
              <a:t>-Ex</a:t>
            </a:r>
          </a:p>
        </p:txBody>
      </p:sp>
      <p:pic>
        <p:nvPicPr>
          <p:cNvPr id="32" name="Picture 3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795020" cy="79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14800"/>
            <a:ext cx="795020" cy="79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362200"/>
            <a:ext cx="8382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34"/>
          <p:cNvSpPr/>
          <p:nvPr/>
        </p:nvSpPr>
        <p:spPr>
          <a:xfrm>
            <a:off x="5257800" y="4876800"/>
            <a:ext cx="2819400" cy="14478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+mj-lt"/>
            </a:endParaRPr>
          </a:p>
        </p:txBody>
      </p:sp>
      <p:sp>
        <p:nvSpPr>
          <p:cNvPr id="36" name="Text Placeholder 2"/>
          <p:cNvSpPr txBox="1">
            <a:spLocks/>
          </p:cNvSpPr>
          <p:nvPr/>
        </p:nvSpPr>
        <p:spPr bwMode="auto">
          <a:xfrm>
            <a:off x="5715000" y="4953000"/>
            <a:ext cx="1824318" cy="6370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Britannic Bold"/>
                <a:ea typeface="ＭＳ Ｐゴシック" pitchFamily="-108" charset="-128"/>
                <a:cs typeface="Britannic Bold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Britannic Bold"/>
                <a:ea typeface="ＭＳ Ｐゴシック" pitchFamily="-108" charset="-128"/>
                <a:cs typeface="Britannic Bold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Britannic Bold"/>
                <a:ea typeface="ＭＳ Ｐゴシック" pitchFamily="-108" charset="-128"/>
                <a:cs typeface="Britannic Bold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Britannic Bold"/>
                <a:ea typeface="ＭＳ Ｐゴシック" pitchFamily="-108" charset="-128"/>
                <a:cs typeface="Britannic Bold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ritannic Bold"/>
                <a:ea typeface="ＭＳ Ｐゴシック" pitchFamily="-108" charset="-128"/>
                <a:cs typeface="Britannic Bold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b="1" dirty="0">
                <a:solidFill>
                  <a:srgbClr val="3366FF"/>
                </a:solidFill>
                <a:latin typeface="+mj-lt"/>
              </a:rPr>
              <a:t>Activity</a:t>
            </a:r>
          </a:p>
        </p:txBody>
      </p:sp>
      <p:pic>
        <p:nvPicPr>
          <p:cNvPr id="38" name="Picture 3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60" y="2362200"/>
            <a:ext cx="815340" cy="81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4114800"/>
            <a:ext cx="838200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600" y="5791200"/>
            <a:ext cx="838200" cy="838200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 bwMode="auto">
          <a:xfrm>
            <a:off x="685800" y="304800"/>
            <a:ext cx="7772400" cy="7620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8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ritannic Bold"/>
                <a:ea typeface="ＭＳ Ｐゴシック" pitchFamily="-108" charset="-128"/>
                <a:cs typeface="Britannic Bold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ritannic Bold" pitchFamily="-108" charset="0"/>
                <a:ea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ritannic Bold" pitchFamily="-108" charset="0"/>
                <a:ea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ritannic Bold" pitchFamily="-108" charset="0"/>
                <a:ea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ritannic Bold" pitchFamily="-108" charset="0"/>
                <a:ea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pPr>
              <a:defRPr/>
            </a:pPr>
            <a:r>
              <a:rPr lang="en-US" sz="5400" b="1" dirty="0">
                <a:solidFill>
                  <a:srgbClr val="008000"/>
                </a:solidFill>
                <a:latin typeface="+mj-lt"/>
              </a:rPr>
              <a:t> Legend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7200" y="609600"/>
            <a:ext cx="1066800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400" y="57912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38538"/>
      </p:ext>
    </p:extLst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0"/>
            <a:ext cx="3792838" cy="2806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008410"/>
            <a:ext cx="3765037" cy="28194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685800" y="304800"/>
            <a:ext cx="7772400" cy="7620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8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ritannic Bold"/>
                <a:ea typeface="ＭＳ Ｐゴシック" pitchFamily="-108" charset="-128"/>
                <a:cs typeface="Britannic Bold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ritannic Bold" pitchFamily="-108" charset="0"/>
                <a:ea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ritannic Bold" pitchFamily="-108" charset="0"/>
                <a:ea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ritannic Bold" pitchFamily="-108" charset="0"/>
                <a:ea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ritannic Bold" pitchFamily="-108" charset="0"/>
                <a:ea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pPr>
              <a:defRPr/>
            </a:pPr>
            <a:r>
              <a:rPr lang="en-US" sz="5400" b="1" dirty="0">
                <a:solidFill>
                  <a:srgbClr val="008000"/>
                </a:solidFill>
                <a:latin typeface="+mj-lt"/>
              </a:rPr>
              <a:t> Legend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609600"/>
            <a:ext cx="1066800" cy="1066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7045" y="4419600"/>
            <a:ext cx="3434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Chapter Header (e.g., I)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5400" y="3429000"/>
            <a:ext cx="2972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Section Header (I.A)</a:t>
            </a:r>
          </a:p>
        </p:txBody>
      </p:sp>
    </p:spTree>
    <p:extLst>
      <p:ext uri="{BB962C8B-B14F-4D97-AF65-F5344CB8AC3E}">
        <p14:creationId xmlns:p14="http://schemas.microsoft.com/office/powerpoint/2010/main" val="244921360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WIS 5.0 Look and Feel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15703</TotalTime>
  <Words>1977</Words>
  <Application>Microsoft Office PowerPoint</Application>
  <PresentationFormat>On-screen Show (4:3)</PresentationFormat>
  <Paragraphs>447</Paragraphs>
  <Slides>43</Slides>
  <Notes>22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Arial</vt:lpstr>
      <vt:lpstr>Britannic Bold</vt:lpstr>
      <vt:lpstr>Calibri</vt:lpstr>
      <vt:lpstr>Franklin Gothic Book</vt:lpstr>
      <vt:lpstr>Franklin Gothic Medium</vt:lpstr>
      <vt:lpstr>Times New Roman</vt:lpstr>
      <vt:lpstr>Wingdings</vt:lpstr>
      <vt:lpstr>Default Design</vt:lpstr>
      <vt:lpstr>1_Default Design</vt:lpstr>
      <vt:lpstr>SWIS 5.0 Look and Feel</vt:lpstr>
      <vt:lpstr>2_Default Design</vt:lpstr>
      <vt:lpstr>School-Wide Positive Behavioral Interventions and Supports (SWPBIS)</vt:lpstr>
      <vt:lpstr>Advance Organizer</vt:lpstr>
      <vt:lpstr>Tier 1 Leadership Team &amp; Coaches Meetings</vt:lpstr>
      <vt:lpstr>MAIN TRAINING OBJECTIVES in YEAR 3</vt:lpstr>
      <vt:lpstr>Training Expectations:</vt:lpstr>
      <vt:lpstr>PowerPoint Presentation</vt:lpstr>
      <vt:lpstr>Activity: Please Enter Attendance</vt:lpstr>
      <vt:lpstr>PowerPoint Presentation</vt:lpstr>
      <vt:lpstr>PowerPoint Presentation</vt:lpstr>
      <vt:lpstr>PowerPoint Presentation</vt:lpstr>
      <vt:lpstr>PowerPoint Presentation</vt:lpstr>
      <vt:lpstr>Multi-tiered Framework of Professional Development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Activity: Roundtable Discussions</vt:lpstr>
      <vt:lpstr>PowerPoint Presentation</vt:lpstr>
      <vt:lpstr>Activity: Action Planning</vt:lpstr>
      <vt:lpstr>PowerPoint Presentation</vt:lpstr>
      <vt:lpstr>Activity: Show, Tell, and Ask</vt:lpstr>
      <vt:lpstr>Tier 1 Leadership Team &amp; Coaches Meetings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Consider Tattoos!</vt:lpstr>
      <vt:lpstr>PowerPoint Presentation</vt:lpstr>
      <vt:lpstr>Implement Action Plan</vt:lpstr>
      <vt:lpstr>Future Support</vt:lpstr>
      <vt:lpstr>Consider Tattoos!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Review:   Universal     Secondary       Primary</dc:title>
  <dc:creator>Brandi Simonsen</dc:creator>
  <cp:lastModifiedBy>Michael L</cp:lastModifiedBy>
  <cp:revision>436</cp:revision>
  <dcterms:created xsi:type="dcterms:W3CDTF">2015-04-22T02:25:07Z</dcterms:created>
  <dcterms:modified xsi:type="dcterms:W3CDTF">2019-04-03T22:55:56Z</dcterms:modified>
</cp:coreProperties>
</file>