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79" r:id="rId3"/>
  </p:sldMasterIdLst>
  <p:notesMasterIdLst>
    <p:notesMasterId r:id="rId88"/>
  </p:notesMasterIdLst>
  <p:handoutMasterIdLst>
    <p:handoutMasterId r:id="rId89"/>
  </p:handoutMasterIdLst>
  <p:sldIdLst>
    <p:sldId id="734" r:id="rId4"/>
    <p:sldId id="1066" r:id="rId5"/>
    <p:sldId id="746" r:id="rId6"/>
    <p:sldId id="735" r:id="rId7"/>
    <p:sldId id="736" r:id="rId8"/>
    <p:sldId id="812" r:id="rId9"/>
    <p:sldId id="811" r:id="rId10"/>
    <p:sldId id="813" r:id="rId11"/>
    <p:sldId id="1068" r:id="rId12"/>
    <p:sldId id="752" r:id="rId13"/>
    <p:sldId id="1069" r:id="rId14"/>
    <p:sldId id="1070" r:id="rId15"/>
    <p:sldId id="1074" r:id="rId16"/>
    <p:sldId id="1075" r:id="rId17"/>
    <p:sldId id="1078" r:id="rId18"/>
    <p:sldId id="1082" r:id="rId19"/>
    <p:sldId id="1084" r:id="rId20"/>
    <p:sldId id="1132" r:id="rId21"/>
    <p:sldId id="1142" r:id="rId22"/>
    <p:sldId id="1144" r:id="rId23"/>
    <p:sldId id="1150" r:id="rId24"/>
    <p:sldId id="1151" r:id="rId25"/>
    <p:sldId id="1152" r:id="rId26"/>
    <p:sldId id="1190" r:id="rId27"/>
    <p:sldId id="1154" r:id="rId28"/>
    <p:sldId id="1155" r:id="rId29"/>
    <p:sldId id="1156" r:id="rId30"/>
    <p:sldId id="1157" r:id="rId31"/>
    <p:sldId id="1158" r:id="rId32"/>
    <p:sldId id="1159" r:id="rId33"/>
    <p:sldId id="1160" r:id="rId34"/>
    <p:sldId id="1161" r:id="rId35"/>
    <p:sldId id="1162" r:id="rId36"/>
    <p:sldId id="1163" r:id="rId37"/>
    <p:sldId id="1164" r:id="rId38"/>
    <p:sldId id="1165" r:id="rId39"/>
    <p:sldId id="1166" r:id="rId40"/>
    <p:sldId id="1167" r:id="rId41"/>
    <p:sldId id="1168" r:id="rId42"/>
    <p:sldId id="1169" r:id="rId43"/>
    <p:sldId id="1170" r:id="rId44"/>
    <p:sldId id="1171" r:id="rId45"/>
    <p:sldId id="1172" r:id="rId46"/>
    <p:sldId id="1173" r:id="rId47"/>
    <p:sldId id="1174" r:id="rId48"/>
    <p:sldId id="1175" r:id="rId49"/>
    <p:sldId id="1176" r:id="rId50"/>
    <p:sldId id="1177" r:id="rId51"/>
    <p:sldId id="1178" r:id="rId52"/>
    <p:sldId id="1179" r:id="rId53"/>
    <p:sldId id="1180" r:id="rId54"/>
    <p:sldId id="1181" r:id="rId55"/>
    <p:sldId id="1182" r:id="rId56"/>
    <p:sldId id="1183" r:id="rId57"/>
    <p:sldId id="1184" r:id="rId58"/>
    <p:sldId id="1241" r:id="rId59"/>
    <p:sldId id="309" r:id="rId60"/>
    <p:sldId id="351" r:id="rId61"/>
    <p:sldId id="520" r:id="rId62"/>
    <p:sldId id="523" r:id="rId63"/>
    <p:sldId id="544" r:id="rId64"/>
    <p:sldId id="545" r:id="rId65"/>
    <p:sldId id="521" r:id="rId66"/>
    <p:sldId id="538" r:id="rId67"/>
    <p:sldId id="539" r:id="rId68"/>
    <p:sldId id="540" r:id="rId69"/>
    <p:sldId id="543" r:id="rId70"/>
    <p:sldId id="1242" r:id="rId71"/>
    <p:sldId id="1185" r:id="rId72"/>
    <p:sldId id="730" r:id="rId73"/>
    <p:sldId id="866" r:id="rId74"/>
    <p:sldId id="711" r:id="rId75"/>
    <p:sldId id="877" r:id="rId76"/>
    <p:sldId id="1148" r:id="rId77"/>
    <p:sldId id="1186" r:id="rId78"/>
    <p:sldId id="1187" r:id="rId79"/>
    <p:sldId id="1188" r:id="rId80"/>
    <p:sldId id="1189" r:id="rId81"/>
    <p:sldId id="710" r:id="rId82"/>
    <p:sldId id="1191" r:id="rId83"/>
    <p:sldId id="1192" r:id="rId84"/>
    <p:sldId id="1193" r:id="rId85"/>
    <p:sldId id="1194" r:id="rId86"/>
    <p:sldId id="1195" r:id="rId8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1pPr>
    <a:lvl2pPr marL="4572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2pPr>
    <a:lvl3pPr marL="9144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3pPr>
    <a:lvl4pPr marL="13716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4pPr>
    <a:lvl5pPr marL="18288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5pPr>
    <a:lvl6pPr marL="22860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6pPr>
    <a:lvl7pPr marL="27432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7pPr>
    <a:lvl8pPr marL="32004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8pPr>
    <a:lvl9pPr marL="36576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CF"/>
    <a:srgbClr val="FFFFCC"/>
    <a:srgbClr val="EAEAEA"/>
    <a:srgbClr val="CAC0DE"/>
    <a:srgbClr val="B2ECC4"/>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p:restoredTop sz="77809" autoAdjust="0"/>
  </p:normalViewPr>
  <p:slideViewPr>
    <p:cSldViewPr>
      <p:cViewPr varScale="1">
        <p:scale>
          <a:sx n="101" d="100"/>
          <a:sy n="101" d="100"/>
        </p:scale>
        <p:origin x="20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7840"/>
    </p:cViewPr>
  </p:sorterViewPr>
  <p:notesViewPr>
    <p:cSldViewPr>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39CD4906-30B8-A449-BEDB-E887525CC69D}" type="presOf" srcId="{0F8927F6-BE80-4596-9BAA-1A6006FC9A19}" destId="{8D309314-6CF2-442B-9C70-6BF1DCB0DB03}" srcOrd="0" destOrd="0" presId="urn:microsoft.com/office/officeart/2005/8/layout/vList5"/>
    <dgm:cxn modelId="{B6AAF515-C806-1F48-97B3-AF3FD3D7C780}" type="presOf" srcId="{E7452455-03DA-4E14-8C7C-2BE3261DA132}" destId="{708B5073-F319-4E3C-87A3-3AB41F2EB2D1}" srcOrd="0" destOrd="1" presId="urn:microsoft.com/office/officeart/2005/8/layout/vList5"/>
    <dgm:cxn modelId="{2095DD25-9AA3-4062-85E9-1B50F364C982}" srcId="{7ABF3CFF-019E-4A09-B197-CF0920AF7E62}" destId="{0B004381-5F6F-462D-806D-A87F56CA9BB0}" srcOrd="0" destOrd="0" parTransId="{82B8BAA3-AB11-4CA1-89B5-2B4BF6037BCF}" sibTransId="{F676F31F-2124-4D4B-8774-7C30D9E81FB0}"/>
    <dgm:cxn modelId="{4B0C8628-A50E-8B40-9441-E7D0D23FA347}" type="presOf" srcId="{02608EF9-02DE-4A7B-A461-EEDFB09DC0E4}" destId="{38A38705-5C12-4DC9-AF98-210868F22923}" srcOrd="0" destOrd="0" presId="urn:microsoft.com/office/officeart/2005/8/layout/vList5"/>
    <dgm:cxn modelId="{9D34162D-3B9D-4342-8AA8-1E939284CF08}" type="presOf" srcId="{0B004381-5F6F-462D-806D-A87F56CA9BB0}" destId="{708B5073-F319-4E3C-87A3-3AB41F2EB2D1}" srcOrd="0" destOrd="0" presId="urn:microsoft.com/office/officeart/2005/8/layout/vList5"/>
    <dgm:cxn modelId="{8701A93D-D765-0545-8FA4-92576E9A1C2E}" type="presOf" srcId="{7ABF3CFF-019E-4A09-B197-CF0920AF7E62}" destId="{B07BA4AB-9C9A-482B-8183-E23712585A12}" srcOrd="0" destOrd="0" presId="urn:microsoft.com/office/officeart/2005/8/layout/vList5"/>
    <dgm:cxn modelId="{32C89662-698E-294F-B0AA-94B0D86F5570}" type="presOf" srcId="{00DDD286-32BC-4E5F-A7F4-34675297FD88}" destId="{F4B4F11E-D463-4351-8E0E-A4D33BFB8F78}"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F283DA6B-8CC3-4EB5-B048-B5DC7DC9F832}" srcId="{706E71D6-CAFE-4EAD-9C57-0307F64B494D}" destId="{9B7C389F-29D8-4A65-97D5-D993500DDE1B}" srcOrd="1" destOrd="0" parTransId="{9EE345E2-3B59-4EEF-8E8C-497E28885814}" sibTransId="{AF2C7B60-C1E0-44B5-A25A-B84AAEE3EF6D}"/>
    <dgm:cxn modelId="{A038AB73-731C-C54C-BBC3-F7EE757B2878}" type="presOf" srcId="{706E71D6-CAFE-4EAD-9C57-0307F64B494D}" destId="{3C485D32-904F-4F36-BE55-B91C3119B42E}" srcOrd="0" destOrd="0" presId="urn:microsoft.com/office/officeart/2005/8/layout/vList5"/>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D2CDD9B7-71B8-44D8-A625-2A3CA17A5414}" srcId="{90BB7C8E-C886-40C7-B54F-2F1274C488B6}" destId="{00DDD286-32BC-4E5F-A7F4-34675297FD88}" srcOrd="1" destOrd="0" parTransId="{2AEAF446-16F0-4A42-A381-979A84168679}" sibTransId="{9129805C-A7A5-4D62-B711-DF0E6F87A837}"/>
    <dgm:cxn modelId="{F17F7FC3-2930-004D-8295-C0D3B6834404}" type="presOf" srcId="{9ADDCAEC-1D78-4949-908C-25CD2ABB84E9}" destId="{38A38705-5C12-4DC9-AF98-210868F22923}" srcOrd="0" destOrd="1"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EC42E0E3-1A1C-0141-94FA-4C96DDD53952}" type="presOf" srcId="{90BB7C8E-C886-40C7-B54F-2F1274C488B6}" destId="{73B8297C-E026-4F7A-A91D-6D63AE093033}" srcOrd="0" destOrd="0" presId="urn:microsoft.com/office/officeart/2005/8/layout/vList5"/>
    <dgm:cxn modelId="{BA6B91F2-66C4-3D4E-BE8A-AA771E2BAEA1}" type="presOf" srcId="{9B7C389F-29D8-4A65-97D5-D993500DDE1B}" destId="{8D309314-6CF2-442B-9C70-6BF1DCB0DB03}" srcOrd="0" destOrd="1" presId="urn:microsoft.com/office/officeart/2005/8/layout/vList5"/>
    <dgm:cxn modelId="{459AFA11-4815-A245-A01D-29BEA6750506}" type="presParOf" srcId="{73B8297C-E026-4F7A-A91D-6D63AE093033}" destId="{EC78A059-77B8-43F5-AC87-6EC05C703A1E}" srcOrd="0" destOrd="0" presId="urn:microsoft.com/office/officeart/2005/8/layout/vList5"/>
    <dgm:cxn modelId="{AFF5CBDD-5624-5145-8522-89F87637CAA0}" type="presParOf" srcId="{EC78A059-77B8-43F5-AC87-6EC05C703A1E}" destId="{B07BA4AB-9C9A-482B-8183-E23712585A12}" srcOrd="0" destOrd="0" presId="urn:microsoft.com/office/officeart/2005/8/layout/vList5"/>
    <dgm:cxn modelId="{9F8922E3-D121-134B-88F4-29F024B3AA5A}" type="presParOf" srcId="{EC78A059-77B8-43F5-AC87-6EC05C703A1E}" destId="{708B5073-F319-4E3C-87A3-3AB41F2EB2D1}" srcOrd="1" destOrd="0" presId="urn:microsoft.com/office/officeart/2005/8/layout/vList5"/>
    <dgm:cxn modelId="{4B1A502D-DCBA-DB4C-AC63-AC025DDF8697}" type="presParOf" srcId="{73B8297C-E026-4F7A-A91D-6D63AE093033}" destId="{5C92703D-679B-4BED-B0CB-706AD20CE916}" srcOrd="1" destOrd="0" presId="urn:microsoft.com/office/officeart/2005/8/layout/vList5"/>
    <dgm:cxn modelId="{2009B34C-897A-7642-87A6-54E0D4EDA1C7}" type="presParOf" srcId="{73B8297C-E026-4F7A-A91D-6D63AE093033}" destId="{F6F6BD18-C830-401B-AC53-6AA7ED8EEFC5}" srcOrd="2" destOrd="0" presId="urn:microsoft.com/office/officeart/2005/8/layout/vList5"/>
    <dgm:cxn modelId="{2243FE10-0A05-2E45-9346-4D80D2F35288}" type="presParOf" srcId="{F6F6BD18-C830-401B-AC53-6AA7ED8EEFC5}" destId="{F4B4F11E-D463-4351-8E0E-A4D33BFB8F78}" srcOrd="0" destOrd="0" presId="urn:microsoft.com/office/officeart/2005/8/layout/vList5"/>
    <dgm:cxn modelId="{77055D75-3D75-1443-B33E-E3313436474D}" type="presParOf" srcId="{F6F6BD18-C830-401B-AC53-6AA7ED8EEFC5}" destId="{38A38705-5C12-4DC9-AF98-210868F22923}" srcOrd="1" destOrd="0" presId="urn:microsoft.com/office/officeart/2005/8/layout/vList5"/>
    <dgm:cxn modelId="{CD7E67FE-EF9D-A14B-85E8-4545C8373DAD}" type="presParOf" srcId="{73B8297C-E026-4F7A-A91D-6D63AE093033}" destId="{DDB50D69-068B-4B31-A3D8-EA4F6C301606}" srcOrd="3" destOrd="0" presId="urn:microsoft.com/office/officeart/2005/8/layout/vList5"/>
    <dgm:cxn modelId="{FDFAC30F-346D-394A-A783-2BB95D4360CA}" type="presParOf" srcId="{73B8297C-E026-4F7A-A91D-6D63AE093033}" destId="{B1AF7DE5-97BA-4E99-B2B1-55A67D809CA8}" srcOrd="4" destOrd="0" presId="urn:microsoft.com/office/officeart/2005/8/layout/vList5"/>
    <dgm:cxn modelId="{8938FE24-41A2-5344-97F8-A3B903DD494B}" type="presParOf" srcId="{B1AF7DE5-97BA-4E99-B2B1-55A67D809CA8}" destId="{3C485D32-904F-4F36-BE55-B91C3119B42E}" srcOrd="0" destOrd="0" presId="urn:microsoft.com/office/officeart/2005/8/layout/vList5"/>
    <dgm:cxn modelId="{D1077D38-284C-2744-A1A1-15A514E2586E}"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260AF8-92A3-5244-B018-BA95A978BAE1}"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8974A15F-A633-EF47-A235-9997D2982056}">
      <dgm:prSet phldrT="[Text]" custT="1"/>
      <dgm:spPr>
        <a:solidFill>
          <a:srgbClr val="FF0000">
            <a:alpha val="50000"/>
          </a:srgbClr>
        </a:solidFill>
      </dgm:spPr>
      <dgm:t>
        <a:bodyPr/>
        <a:lstStyle/>
        <a:p>
          <a:r>
            <a:rPr lang="en-US" sz="2000" b="1" dirty="0">
              <a:latin typeface="+mj-lt"/>
            </a:rPr>
            <a:t>Tier 3</a:t>
          </a:r>
        </a:p>
        <a:p>
          <a:r>
            <a:rPr lang="en-US" sz="2000" b="0" dirty="0">
              <a:latin typeface="+mj-lt"/>
            </a:rPr>
            <a:t>Intensive PD: Data-driven Consultation </a:t>
          </a:r>
        </a:p>
      </dgm:t>
    </dgm:pt>
    <dgm:pt modelId="{01E1C779-481C-214D-ADEE-5F8503C95D1D}" type="parTrans" cxnId="{22042F22-2EF3-9B49-A96D-40868E8056DA}">
      <dgm:prSet/>
      <dgm:spPr/>
      <dgm:t>
        <a:bodyPr/>
        <a:lstStyle/>
        <a:p>
          <a:endParaRPr lang="en-US"/>
        </a:p>
      </dgm:t>
    </dgm:pt>
    <dgm:pt modelId="{F2A3D8A8-7E13-3E40-BB50-ED3355C1707B}" type="sibTrans" cxnId="{22042F22-2EF3-9B49-A96D-40868E8056DA}">
      <dgm:prSet/>
      <dgm:spPr/>
      <dgm:t>
        <a:bodyPr/>
        <a:lstStyle/>
        <a:p>
          <a:endParaRPr lang="en-US"/>
        </a:p>
      </dgm:t>
    </dgm:pt>
    <dgm:pt modelId="{582164AB-1FCE-2746-B3EF-7F536957B164}">
      <dgm:prSet phldrT="[Text]" custT="1"/>
      <dgm:spPr>
        <a:solidFill>
          <a:srgbClr val="FFFF00">
            <a:alpha val="90000"/>
          </a:srgbClr>
        </a:solidFill>
      </dgm:spPr>
      <dgm:t>
        <a:bodyPr/>
        <a:lstStyle/>
        <a:p>
          <a:r>
            <a:rPr lang="en-US" sz="2000" b="1" dirty="0">
              <a:latin typeface="+mj-lt"/>
            </a:rPr>
            <a:t>Tier 2</a:t>
          </a:r>
        </a:p>
        <a:p>
          <a:r>
            <a:rPr lang="en-US" sz="2000" dirty="0">
              <a:latin typeface="+mj-lt"/>
            </a:rPr>
            <a:t>Targeted PD: Self-Management with Peer or Coaching Supports</a:t>
          </a:r>
        </a:p>
      </dgm:t>
    </dgm:pt>
    <dgm:pt modelId="{F5420C68-DE72-4745-ABDB-79403E2C16E7}" type="parTrans" cxnId="{411E5ABE-A970-134B-8BE3-B4F9B54A5ABF}">
      <dgm:prSet/>
      <dgm:spPr/>
      <dgm:t>
        <a:bodyPr/>
        <a:lstStyle/>
        <a:p>
          <a:endParaRPr lang="en-US"/>
        </a:p>
      </dgm:t>
    </dgm:pt>
    <dgm:pt modelId="{825ADA63-5E97-3549-95BB-685C3D203D54}" type="sibTrans" cxnId="{411E5ABE-A970-134B-8BE3-B4F9B54A5ABF}">
      <dgm:prSet/>
      <dgm:spPr/>
      <dgm:t>
        <a:bodyPr/>
        <a:lstStyle/>
        <a:p>
          <a:endParaRPr lang="en-US"/>
        </a:p>
      </dgm:t>
    </dgm:pt>
    <dgm:pt modelId="{E102CEA4-8E78-D64B-A65A-58122364E7D6}">
      <dgm:prSet phldrT="[Text]" custT="1"/>
      <dgm:spPr>
        <a:solidFill>
          <a:srgbClr val="008000">
            <a:alpha val="50000"/>
          </a:srgbClr>
        </a:solidFill>
      </dgm:spPr>
      <dgm:t>
        <a:bodyPr/>
        <a:lstStyle/>
        <a:p>
          <a:r>
            <a:rPr lang="en-US" sz="2000" b="1" dirty="0">
              <a:latin typeface="+mj-lt"/>
            </a:rPr>
            <a:t>Tier 1</a:t>
          </a:r>
          <a:endParaRPr lang="en-US" sz="2000" dirty="0">
            <a:latin typeface="+mj-lt"/>
          </a:endParaRPr>
        </a:p>
        <a:p>
          <a:r>
            <a:rPr lang="en-US" sz="2000" dirty="0">
              <a:latin typeface="+mj-lt"/>
            </a:rPr>
            <a:t>Universal PD: Training &amp; Self-Management</a:t>
          </a:r>
        </a:p>
      </dgm:t>
    </dgm:pt>
    <dgm:pt modelId="{F52B804A-1735-7348-9D97-84374D082C16}" type="parTrans" cxnId="{B10C4018-D6B4-0144-838C-67DBC02B3852}">
      <dgm:prSet/>
      <dgm:spPr/>
      <dgm:t>
        <a:bodyPr/>
        <a:lstStyle/>
        <a:p>
          <a:endParaRPr lang="en-US"/>
        </a:p>
      </dgm:t>
    </dgm:pt>
    <dgm:pt modelId="{C4F15C56-AAAC-9E4C-ADE8-F04D7F6C91C2}" type="sibTrans" cxnId="{B10C4018-D6B4-0144-838C-67DBC02B3852}">
      <dgm:prSet/>
      <dgm:spPr/>
      <dgm:t>
        <a:bodyPr/>
        <a:lstStyle/>
        <a:p>
          <a:endParaRPr lang="en-US"/>
        </a:p>
      </dgm:t>
    </dgm:pt>
    <dgm:pt modelId="{30B93ACE-7A45-AD42-9A35-90431675EB91}">
      <dgm:prSet phldrT="[Text]" custT="1">
        <dgm:style>
          <a:lnRef idx="1">
            <a:schemeClr val="accent3"/>
          </a:lnRef>
          <a:fillRef idx="2">
            <a:schemeClr val="accent3"/>
          </a:fillRef>
          <a:effectRef idx="1">
            <a:schemeClr val="accent3"/>
          </a:effectRef>
          <a:fontRef idx="minor">
            <a:schemeClr val="dk1"/>
          </a:fontRef>
        </dgm:style>
      </dgm:prSet>
      <dgm:spPr>
        <a:solidFill>
          <a:srgbClr val="FCE35C"/>
        </a:solidFill>
      </dgm:spPr>
      <dgm:t>
        <a:bodyPr/>
        <a:lstStyle/>
        <a:p>
          <a:r>
            <a:rPr lang="en-US" sz="2000" b="1" dirty="0">
              <a:latin typeface="+mj-lt"/>
            </a:rPr>
            <a:t>Progress Monitoring </a:t>
          </a:r>
        </a:p>
        <a:p>
          <a:r>
            <a:rPr lang="en-US" sz="2000" dirty="0">
              <a:latin typeface="+mj-lt"/>
            </a:rPr>
            <a:t>Walk-through, Student Data Review, Teacher Collected Data</a:t>
          </a:r>
        </a:p>
      </dgm:t>
    </dgm:pt>
    <dgm:pt modelId="{A4162002-70C6-4644-A8CF-D3E5077513A1}" type="parTrans" cxnId="{1E5B7D2E-CC96-1847-BDC2-688B5A077D22}">
      <dgm:prSet/>
      <dgm:spPr/>
      <dgm:t>
        <a:bodyPr/>
        <a:lstStyle/>
        <a:p>
          <a:endParaRPr lang="en-US"/>
        </a:p>
      </dgm:t>
    </dgm:pt>
    <dgm:pt modelId="{2FE70267-EE60-844F-9EC2-B1025C33FA0F}" type="sibTrans" cxnId="{1E5B7D2E-CC96-1847-BDC2-688B5A077D22}">
      <dgm:prSet/>
      <dgm:spPr/>
      <dgm:t>
        <a:bodyPr/>
        <a:lstStyle/>
        <a:p>
          <a:endParaRPr lang="en-US"/>
        </a:p>
      </dgm:t>
    </dgm:pt>
    <dgm:pt modelId="{B2005BDF-F532-404C-8CEC-044B7A398F71}">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a:latin typeface="+mj-lt"/>
            </a:rPr>
            <a:t>Universal Screening</a:t>
          </a:r>
        </a:p>
        <a:p>
          <a:r>
            <a:rPr lang="en-US" sz="2000" dirty="0">
              <a:latin typeface="+mj-lt"/>
            </a:rPr>
            <a:t>Walk-through &amp; Student Data Review</a:t>
          </a:r>
        </a:p>
      </dgm:t>
    </dgm:pt>
    <dgm:pt modelId="{E885063B-2A23-FB47-AC0B-1E4708BF8FC8}" type="parTrans" cxnId="{3CB7134A-5AFB-0345-89B5-199FED026E1B}">
      <dgm:prSet/>
      <dgm:spPr/>
      <dgm:t>
        <a:bodyPr/>
        <a:lstStyle/>
        <a:p>
          <a:endParaRPr lang="en-US"/>
        </a:p>
      </dgm:t>
    </dgm:pt>
    <dgm:pt modelId="{A55E2A3A-1F1B-E742-B2BB-3F13A7B9C1F5}" type="sibTrans" cxnId="{3CB7134A-5AFB-0345-89B5-199FED026E1B}">
      <dgm:prSet/>
      <dgm:spPr/>
      <dgm:t>
        <a:bodyPr/>
        <a:lstStyle/>
        <a:p>
          <a:endParaRPr lang="en-US"/>
        </a:p>
      </dgm:t>
    </dgm:pt>
    <dgm:pt modelId="{FFA665EF-1025-F64B-8CB6-28DC40305B4A}" type="pres">
      <dgm:prSet presAssocID="{92260AF8-92A3-5244-B018-BA95A978BAE1}" presName="compositeShape" presStyleCnt="0">
        <dgm:presLayoutVars>
          <dgm:dir/>
          <dgm:resizeHandles/>
        </dgm:presLayoutVars>
      </dgm:prSet>
      <dgm:spPr/>
    </dgm:pt>
    <dgm:pt modelId="{FD826A8F-2EC0-CF40-9613-FAB377CF63D0}" type="pres">
      <dgm:prSet presAssocID="{92260AF8-92A3-5244-B018-BA95A978BAE1}" presName="pyramid" presStyleLbl="node1" presStyleIdx="0" presStyleCnt="1" custScaleX="117953" custScaleY="99880" custLinFactNeighborX="3792"/>
      <dgm:spPr>
        <a:gradFill rotWithShape="0">
          <a:gsLst>
            <a:gs pos="35000">
              <a:srgbClr val="008000"/>
            </a:gs>
            <a:gs pos="100000">
              <a:srgbClr val="FF0000"/>
            </a:gs>
            <a:gs pos="73000">
              <a:srgbClr val="FFFF00"/>
            </a:gs>
            <a:gs pos="87000">
              <a:srgbClr val="FFFF00"/>
            </a:gs>
          </a:gsLst>
        </a:gradFill>
      </dgm:spPr>
    </dgm:pt>
    <dgm:pt modelId="{F6B3C4C1-D38F-E640-ACA6-6E2D73BD0A81}" type="pres">
      <dgm:prSet presAssocID="{92260AF8-92A3-5244-B018-BA95A978BAE1}" presName="theList" presStyleCnt="0"/>
      <dgm:spPr/>
    </dgm:pt>
    <dgm:pt modelId="{55D9A6DE-B76F-1546-852E-96CC55172117}" type="pres">
      <dgm:prSet presAssocID="{8974A15F-A633-EF47-A235-9997D2982056}" presName="aNode" presStyleLbl="fgAcc1" presStyleIdx="0" presStyleCnt="5" custScaleX="110851" custScaleY="2000000" custLinFactY="-1110609" custLinFactNeighborX="18948" custLinFactNeighborY="-1200000">
        <dgm:presLayoutVars>
          <dgm:bulletEnabled val="1"/>
        </dgm:presLayoutVars>
      </dgm:prSet>
      <dgm:spPr/>
    </dgm:pt>
    <dgm:pt modelId="{2668063B-044D-4342-A97E-B309A401D815}" type="pres">
      <dgm:prSet presAssocID="{8974A15F-A633-EF47-A235-9997D2982056}" presName="aSpace" presStyleCnt="0"/>
      <dgm:spPr/>
    </dgm:pt>
    <dgm:pt modelId="{3447A895-48A6-234B-BB6C-93922AB473CF}" type="pres">
      <dgm:prSet presAssocID="{582164AB-1FCE-2746-B3EF-7F536957B164}" presName="aNode" presStyleLbl="fgAcc1" presStyleIdx="1" presStyleCnt="5" custScaleX="110851" custScaleY="2000000" custLinFactY="-874034" custLinFactNeighborX="18944" custLinFactNeighborY="-900000">
        <dgm:presLayoutVars>
          <dgm:bulletEnabled val="1"/>
        </dgm:presLayoutVars>
      </dgm:prSet>
      <dgm:spPr/>
    </dgm:pt>
    <dgm:pt modelId="{A25A757C-611E-9345-9AB5-398174AF47E8}" type="pres">
      <dgm:prSet presAssocID="{582164AB-1FCE-2746-B3EF-7F536957B164}" presName="aSpace" presStyleCnt="0"/>
      <dgm:spPr/>
    </dgm:pt>
    <dgm:pt modelId="{CDD35B63-0B75-E041-9422-B7D4B9057E29}" type="pres">
      <dgm:prSet presAssocID="{E102CEA4-8E78-D64B-A65A-58122364E7D6}" presName="aNode" presStyleLbl="fgAcc1" presStyleIdx="2" presStyleCnt="5" custScaleX="110851" custScaleY="2000000" custLinFactY="333710" custLinFactNeighborX="19343" custLinFactNeighborY="400000">
        <dgm:presLayoutVars>
          <dgm:bulletEnabled val="1"/>
        </dgm:presLayoutVars>
      </dgm:prSet>
      <dgm:spPr/>
    </dgm:pt>
    <dgm:pt modelId="{9B43E22A-CC63-C843-B126-DCEF7D4564EC}" type="pres">
      <dgm:prSet presAssocID="{E102CEA4-8E78-D64B-A65A-58122364E7D6}" presName="aSpace" presStyleCnt="0"/>
      <dgm:spPr/>
    </dgm:pt>
    <dgm:pt modelId="{A684EC7D-5222-484E-BDEE-84BEDC0EC621}" type="pres">
      <dgm:prSet presAssocID="{30B93ACE-7A45-AD42-9A35-90431675EB91}" presName="aNode" presStyleLbl="fgAcc1" presStyleIdx="3" presStyleCnt="5" custScaleX="110851" custScaleY="2000000" custLinFactX="-6140" custLinFactY="-5284641" custLinFactNeighborX="-100000" custLinFactNeighborY="-5300000">
        <dgm:presLayoutVars>
          <dgm:bulletEnabled val="1"/>
        </dgm:presLayoutVars>
      </dgm:prSet>
      <dgm:spPr/>
    </dgm:pt>
    <dgm:pt modelId="{0CAC1044-A8C9-C94A-BDA5-271254F164ED}" type="pres">
      <dgm:prSet presAssocID="{30B93ACE-7A45-AD42-9A35-90431675EB91}" presName="aSpace" presStyleCnt="0"/>
      <dgm:spPr/>
    </dgm:pt>
    <dgm:pt modelId="{10924AC1-132E-1048-B929-023E0F8229BB}" type="pres">
      <dgm:prSet presAssocID="{B2005BDF-F532-404C-8CEC-044B7A398F71}" presName="aNode" presStyleLbl="fgAcc1" presStyleIdx="4" presStyleCnt="5" custScaleX="110851" custScaleY="2000000" custLinFactX="-6138" custLinFactY="-4066215" custLinFactNeighborX="-100000" custLinFactNeighborY="-4100000">
        <dgm:presLayoutVars>
          <dgm:bulletEnabled val="1"/>
        </dgm:presLayoutVars>
      </dgm:prSet>
      <dgm:spPr/>
    </dgm:pt>
    <dgm:pt modelId="{DF271458-3F40-B843-9094-ACE5293A96C1}" type="pres">
      <dgm:prSet presAssocID="{B2005BDF-F532-404C-8CEC-044B7A398F71}" presName="aSpace" presStyleCnt="0"/>
      <dgm:spPr/>
    </dgm:pt>
  </dgm:ptLst>
  <dgm:cxnLst>
    <dgm:cxn modelId="{B10C4018-D6B4-0144-838C-67DBC02B3852}" srcId="{92260AF8-92A3-5244-B018-BA95A978BAE1}" destId="{E102CEA4-8E78-D64B-A65A-58122364E7D6}" srcOrd="2" destOrd="0" parTransId="{F52B804A-1735-7348-9D97-84374D082C16}" sibTransId="{C4F15C56-AAAC-9E4C-ADE8-F04D7F6C91C2}"/>
    <dgm:cxn modelId="{22042F22-2EF3-9B49-A96D-40868E8056DA}" srcId="{92260AF8-92A3-5244-B018-BA95A978BAE1}" destId="{8974A15F-A633-EF47-A235-9997D2982056}" srcOrd="0" destOrd="0" parTransId="{01E1C779-481C-214D-ADEE-5F8503C95D1D}" sibTransId="{F2A3D8A8-7E13-3E40-BB50-ED3355C1707B}"/>
    <dgm:cxn modelId="{1E5B7D2E-CC96-1847-BDC2-688B5A077D22}" srcId="{92260AF8-92A3-5244-B018-BA95A978BAE1}" destId="{30B93ACE-7A45-AD42-9A35-90431675EB91}" srcOrd="3" destOrd="0" parTransId="{A4162002-70C6-4644-A8CF-D3E5077513A1}" sibTransId="{2FE70267-EE60-844F-9EC2-B1025C33FA0F}"/>
    <dgm:cxn modelId="{F5E7AD44-F9AE-4849-A867-121A751546F9}" type="presOf" srcId="{B2005BDF-F532-404C-8CEC-044B7A398F71}" destId="{10924AC1-132E-1048-B929-023E0F8229BB}" srcOrd="0" destOrd="0" presId="urn:microsoft.com/office/officeart/2005/8/layout/pyramid2"/>
    <dgm:cxn modelId="{F76D1847-D9C9-2241-8A64-2840728BC73B}" type="presOf" srcId="{8974A15F-A633-EF47-A235-9997D2982056}" destId="{55D9A6DE-B76F-1546-852E-96CC55172117}" srcOrd="0" destOrd="0" presId="urn:microsoft.com/office/officeart/2005/8/layout/pyramid2"/>
    <dgm:cxn modelId="{3CB7134A-5AFB-0345-89B5-199FED026E1B}" srcId="{92260AF8-92A3-5244-B018-BA95A978BAE1}" destId="{B2005BDF-F532-404C-8CEC-044B7A398F71}" srcOrd="4" destOrd="0" parTransId="{E885063B-2A23-FB47-AC0B-1E4708BF8FC8}" sibTransId="{A55E2A3A-1F1B-E742-B2BB-3F13A7B9C1F5}"/>
    <dgm:cxn modelId="{44BE164D-5B1E-AD49-919E-A196C05F99AE}" type="presOf" srcId="{E102CEA4-8E78-D64B-A65A-58122364E7D6}" destId="{CDD35B63-0B75-E041-9422-B7D4B9057E29}" srcOrd="0" destOrd="0" presId="urn:microsoft.com/office/officeart/2005/8/layout/pyramid2"/>
    <dgm:cxn modelId="{AB73AC5A-0B3F-354A-AF06-B8D4D4A5EE47}" type="presOf" srcId="{30B93ACE-7A45-AD42-9A35-90431675EB91}" destId="{A684EC7D-5222-484E-BDEE-84BEDC0EC621}" srcOrd="0" destOrd="0" presId="urn:microsoft.com/office/officeart/2005/8/layout/pyramid2"/>
    <dgm:cxn modelId="{5FB528BB-C568-5F4F-ABE1-EC3C07F41A46}" type="presOf" srcId="{92260AF8-92A3-5244-B018-BA95A978BAE1}" destId="{FFA665EF-1025-F64B-8CB6-28DC40305B4A}" srcOrd="0" destOrd="0" presId="urn:microsoft.com/office/officeart/2005/8/layout/pyramid2"/>
    <dgm:cxn modelId="{411E5ABE-A970-134B-8BE3-B4F9B54A5ABF}" srcId="{92260AF8-92A3-5244-B018-BA95A978BAE1}" destId="{582164AB-1FCE-2746-B3EF-7F536957B164}" srcOrd="1" destOrd="0" parTransId="{F5420C68-DE72-4745-ABDB-79403E2C16E7}" sibTransId="{825ADA63-5E97-3549-95BB-685C3D203D54}"/>
    <dgm:cxn modelId="{746809DC-CBBF-314E-9A97-39CAFC466532}" type="presOf" srcId="{582164AB-1FCE-2746-B3EF-7F536957B164}" destId="{3447A895-48A6-234B-BB6C-93922AB473CF}" srcOrd="0" destOrd="0" presId="urn:microsoft.com/office/officeart/2005/8/layout/pyramid2"/>
    <dgm:cxn modelId="{C1A39D11-8943-0D4E-B57A-DFA656073BAC}" type="presParOf" srcId="{FFA665EF-1025-F64B-8CB6-28DC40305B4A}" destId="{FD826A8F-2EC0-CF40-9613-FAB377CF63D0}" srcOrd="0" destOrd="0" presId="urn:microsoft.com/office/officeart/2005/8/layout/pyramid2"/>
    <dgm:cxn modelId="{32D94FF4-DF5C-5A48-B6DE-C4DF38132D3B}" type="presParOf" srcId="{FFA665EF-1025-F64B-8CB6-28DC40305B4A}" destId="{F6B3C4C1-D38F-E640-ACA6-6E2D73BD0A81}" srcOrd="1" destOrd="0" presId="urn:microsoft.com/office/officeart/2005/8/layout/pyramid2"/>
    <dgm:cxn modelId="{42034105-772F-FD44-8F20-B2FECB2A91CE}" type="presParOf" srcId="{F6B3C4C1-D38F-E640-ACA6-6E2D73BD0A81}" destId="{55D9A6DE-B76F-1546-852E-96CC55172117}" srcOrd="0" destOrd="0" presId="urn:microsoft.com/office/officeart/2005/8/layout/pyramid2"/>
    <dgm:cxn modelId="{55A2014E-BB98-2940-929D-499508C420A2}" type="presParOf" srcId="{F6B3C4C1-D38F-E640-ACA6-6E2D73BD0A81}" destId="{2668063B-044D-4342-A97E-B309A401D815}" srcOrd="1" destOrd="0" presId="urn:microsoft.com/office/officeart/2005/8/layout/pyramid2"/>
    <dgm:cxn modelId="{C5BC03CC-A40F-4147-ADF6-D703DD036ECE}" type="presParOf" srcId="{F6B3C4C1-D38F-E640-ACA6-6E2D73BD0A81}" destId="{3447A895-48A6-234B-BB6C-93922AB473CF}" srcOrd="2" destOrd="0" presId="urn:microsoft.com/office/officeart/2005/8/layout/pyramid2"/>
    <dgm:cxn modelId="{266DA114-F524-6143-804E-1930C9A17952}" type="presParOf" srcId="{F6B3C4C1-D38F-E640-ACA6-6E2D73BD0A81}" destId="{A25A757C-611E-9345-9AB5-398174AF47E8}" srcOrd="3" destOrd="0" presId="urn:microsoft.com/office/officeart/2005/8/layout/pyramid2"/>
    <dgm:cxn modelId="{5A086B6F-653D-284E-A8F8-46A14E568EAA}" type="presParOf" srcId="{F6B3C4C1-D38F-E640-ACA6-6E2D73BD0A81}" destId="{CDD35B63-0B75-E041-9422-B7D4B9057E29}" srcOrd="4" destOrd="0" presId="urn:microsoft.com/office/officeart/2005/8/layout/pyramid2"/>
    <dgm:cxn modelId="{2FC3266A-C79F-E64F-84B5-2D461F00573E}" type="presParOf" srcId="{F6B3C4C1-D38F-E640-ACA6-6E2D73BD0A81}" destId="{9B43E22A-CC63-C843-B126-DCEF7D4564EC}" srcOrd="5" destOrd="0" presId="urn:microsoft.com/office/officeart/2005/8/layout/pyramid2"/>
    <dgm:cxn modelId="{8849D615-336B-6447-80AF-DA5CA0D2ED31}" type="presParOf" srcId="{F6B3C4C1-D38F-E640-ACA6-6E2D73BD0A81}" destId="{A684EC7D-5222-484E-BDEE-84BEDC0EC621}" srcOrd="6" destOrd="0" presId="urn:microsoft.com/office/officeart/2005/8/layout/pyramid2"/>
    <dgm:cxn modelId="{0982EAFE-BF4E-2E44-AB5D-AF396FAB0BE3}" type="presParOf" srcId="{F6B3C4C1-D38F-E640-ACA6-6E2D73BD0A81}" destId="{0CAC1044-A8C9-C94A-BDA5-271254F164ED}" srcOrd="7" destOrd="0" presId="urn:microsoft.com/office/officeart/2005/8/layout/pyramid2"/>
    <dgm:cxn modelId="{86B097F0-444A-D24B-8206-63A354BB487C}" type="presParOf" srcId="{F6B3C4C1-D38F-E640-ACA6-6E2D73BD0A81}" destId="{10924AC1-132E-1048-B929-023E0F8229BB}" srcOrd="8" destOrd="0" presId="urn:microsoft.com/office/officeart/2005/8/layout/pyramid2"/>
    <dgm:cxn modelId="{86AA8C20-C587-EE4C-A045-D3D8901DA8F0}" type="presParOf" srcId="{F6B3C4C1-D38F-E640-ACA6-6E2D73BD0A81}" destId="{DF271458-3F40-B843-9094-ACE5293A96C1}"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2DA15-282A-604F-9ED0-799A1F19A657}" type="doc">
      <dgm:prSet loTypeId="urn:microsoft.com/office/officeart/2005/8/layout/chevron2" loCatId="process" qsTypeId="urn:microsoft.com/office/officeart/2005/8/quickstyle/simple4" qsCatId="simple" csTypeId="urn:microsoft.com/office/officeart/2005/8/colors/accent6_5" csCatId="accent6" phldr="1"/>
      <dgm:spPr/>
      <dgm:t>
        <a:bodyPr/>
        <a:lstStyle/>
        <a:p>
          <a:endParaRPr lang="en-US"/>
        </a:p>
      </dgm:t>
    </dgm:pt>
    <dgm:pt modelId="{4BB4A079-D0E1-4841-82FF-AC56A64C1746}">
      <dgm:prSet phldrT="[Text]"/>
      <dgm:spPr/>
      <dgm:t>
        <a:bodyPr/>
        <a:lstStyle/>
        <a:p>
          <a:r>
            <a:rPr lang="en-US" dirty="0"/>
            <a:t>Goal 1</a:t>
          </a:r>
        </a:p>
      </dgm:t>
    </dgm:pt>
    <dgm:pt modelId="{3A4C3CD6-BEFE-7D48-BA5C-DBC4CAFC6FCC}" type="parTrans" cxnId="{7F75FE21-D436-5848-A041-A773538C5BA0}">
      <dgm:prSet/>
      <dgm:spPr/>
      <dgm:t>
        <a:bodyPr/>
        <a:lstStyle/>
        <a:p>
          <a:endParaRPr lang="en-US"/>
        </a:p>
      </dgm:t>
    </dgm:pt>
    <dgm:pt modelId="{9AB58492-4D64-1344-85DE-6E97548C6302}" type="sibTrans" cxnId="{7F75FE21-D436-5848-A041-A773538C5BA0}">
      <dgm:prSet/>
      <dgm:spPr/>
      <dgm:t>
        <a:bodyPr/>
        <a:lstStyle/>
        <a:p>
          <a:endParaRPr lang="en-US"/>
        </a:p>
      </dgm:t>
    </dgm:pt>
    <dgm:pt modelId="{E4112E07-2759-B349-BBA2-078114E55CAB}">
      <dgm:prSet phldrT="[Text]"/>
      <dgm:spPr/>
      <dgm:t>
        <a:bodyPr/>
        <a:lstStyle/>
        <a:p>
          <a:r>
            <a:rPr lang="en-US" dirty="0"/>
            <a:t>Establish positive, predictable, consistent, rewarding school culture for all across all settings</a:t>
          </a:r>
        </a:p>
      </dgm:t>
    </dgm:pt>
    <dgm:pt modelId="{587AE375-4C11-0843-BB1F-C9863F266CB7}" type="parTrans" cxnId="{54060868-FAA0-0844-8256-ED6CC8FE9792}">
      <dgm:prSet/>
      <dgm:spPr/>
      <dgm:t>
        <a:bodyPr/>
        <a:lstStyle/>
        <a:p>
          <a:endParaRPr lang="en-US"/>
        </a:p>
      </dgm:t>
    </dgm:pt>
    <dgm:pt modelId="{7C26A573-898F-F648-883A-27E3253B70F6}" type="sibTrans" cxnId="{54060868-FAA0-0844-8256-ED6CC8FE9792}">
      <dgm:prSet/>
      <dgm:spPr/>
      <dgm:t>
        <a:bodyPr/>
        <a:lstStyle/>
        <a:p>
          <a:endParaRPr lang="en-US"/>
        </a:p>
      </dgm:t>
    </dgm:pt>
    <dgm:pt modelId="{04F7901B-031C-C94A-B870-632EE58050C0}">
      <dgm:prSet phldrT="[Text]"/>
      <dgm:spPr/>
      <dgm:t>
        <a:bodyPr/>
        <a:lstStyle/>
        <a:p>
          <a:r>
            <a:rPr lang="en-US" dirty="0"/>
            <a:t>Goal 2</a:t>
          </a:r>
        </a:p>
      </dgm:t>
    </dgm:pt>
    <dgm:pt modelId="{11540990-C072-6D4A-BDE0-29FB3946CD50}" type="parTrans" cxnId="{346B7F0D-A954-A549-900C-123DAF74452C}">
      <dgm:prSet/>
      <dgm:spPr/>
      <dgm:t>
        <a:bodyPr/>
        <a:lstStyle/>
        <a:p>
          <a:endParaRPr lang="en-US"/>
        </a:p>
      </dgm:t>
    </dgm:pt>
    <dgm:pt modelId="{1E75AFCC-C09C-7843-8536-D1876B1ED116}" type="sibTrans" cxnId="{346B7F0D-A954-A549-900C-123DAF74452C}">
      <dgm:prSet/>
      <dgm:spPr/>
      <dgm:t>
        <a:bodyPr/>
        <a:lstStyle/>
        <a:p>
          <a:endParaRPr lang="en-US"/>
        </a:p>
      </dgm:t>
    </dgm:pt>
    <dgm:pt modelId="{FB0670FF-67D8-4849-8CE9-EC8FEAB2C98A}">
      <dgm:prSet phldrT="[Text]"/>
      <dgm:spPr/>
      <dgm:t>
        <a:bodyPr/>
        <a:lstStyle/>
        <a:p>
          <a:r>
            <a:rPr lang="en-US" dirty="0"/>
            <a:t>Teach social skills that work at least as well as or better than problem behavior</a:t>
          </a:r>
        </a:p>
      </dgm:t>
    </dgm:pt>
    <dgm:pt modelId="{3934119C-B6E5-D24C-80D0-6DAD37E88AEB}" type="parTrans" cxnId="{83EB71DB-9B58-DA48-B646-F2E72F83568A}">
      <dgm:prSet/>
      <dgm:spPr/>
      <dgm:t>
        <a:bodyPr/>
        <a:lstStyle/>
        <a:p>
          <a:endParaRPr lang="en-US"/>
        </a:p>
      </dgm:t>
    </dgm:pt>
    <dgm:pt modelId="{5F7EC28B-3C56-1648-98AB-4B90AD834B82}" type="sibTrans" cxnId="{83EB71DB-9B58-DA48-B646-F2E72F83568A}">
      <dgm:prSet/>
      <dgm:spPr/>
      <dgm:t>
        <a:bodyPr/>
        <a:lstStyle/>
        <a:p>
          <a:endParaRPr lang="en-US"/>
        </a:p>
      </dgm:t>
    </dgm:pt>
    <dgm:pt modelId="{B5F855A7-EF16-B548-8BF3-5C730D2C1DAD}">
      <dgm:prSet phldrT="[Text]"/>
      <dgm:spPr/>
      <dgm:t>
        <a:bodyPr/>
        <a:lstStyle/>
        <a:p>
          <a:r>
            <a:rPr lang="en-US" dirty="0"/>
            <a:t>Goal 3</a:t>
          </a:r>
        </a:p>
      </dgm:t>
    </dgm:pt>
    <dgm:pt modelId="{6CB15799-C31B-314C-BDF3-6A73A5FEAC81}" type="parTrans" cxnId="{00748BD4-98F0-4242-96A3-C6E6555016F5}">
      <dgm:prSet/>
      <dgm:spPr/>
      <dgm:t>
        <a:bodyPr/>
        <a:lstStyle/>
        <a:p>
          <a:endParaRPr lang="en-US"/>
        </a:p>
      </dgm:t>
    </dgm:pt>
    <dgm:pt modelId="{2B87F76E-238E-1C4A-BD61-83B36DD549A7}" type="sibTrans" cxnId="{00748BD4-98F0-4242-96A3-C6E6555016F5}">
      <dgm:prSet/>
      <dgm:spPr/>
      <dgm:t>
        <a:bodyPr/>
        <a:lstStyle/>
        <a:p>
          <a:endParaRPr lang="en-US"/>
        </a:p>
      </dgm:t>
    </dgm:pt>
    <dgm:pt modelId="{28681454-A5EE-0047-8286-646AAC81B3DE}">
      <dgm:prSet phldrT="[Text]"/>
      <dgm:spPr/>
      <dgm:t>
        <a:bodyPr/>
        <a:lstStyle/>
        <a:p>
          <a:r>
            <a:rPr lang="en-US" dirty="0"/>
            <a:t>Respond to nonresponsive behavior proactively &amp; differently, rather than reactively &amp; more of same</a:t>
          </a:r>
        </a:p>
      </dgm:t>
    </dgm:pt>
    <dgm:pt modelId="{2586C89B-AAD1-C143-8BC1-6435878EF2C4}" type="parTrans" cxnId="{88B4B703-1799-7647-BFF7-132ACC3A09F2}">
      <dgm:prSet/>
      <dgm:spPr/>
      <dgm:t>
        <a:bodyPr/>
        <a:lstStyle/>
        <a:p>
          <a:endParaRPr lang="en-US"/>
        </a:p>
      </dgm:t>
    </dgm:pt>
    <dgm:pt modelId="{ED6E7AE3-891E-ED45-BCCC-0F3232700422}" type="sibTrans" cxnId="{88B4B703-1799-7647-BFF7-132ACC3A09F2}">
      <dgm:prSet/>
      <dgm:spPr/>
      <dgm:t>
        <a:bodyPr/>
        <a:lstStyle/>
        <a:p>
          <a:endParaRPr lang="en-US"/>
        </a:p>
      </dgm:t>
    </dgm:pt>
    <dgm:pt modelId="{D44F207C-D114-4048-A8F7-90DFBF7B5C45}">
      <dgm:prSet phldrT="[Text]"/>
      <dgm:spPr/>
      <dgm:t>
        <a:bodyPr/>
        <a:lstStyle/>
        <a:p>
          <a:r>
            <a:rPr lang="en-US" dirty="0"/>
            <a:t>Goal 4</a:t>
          </a:r>
        </a:p>
      </dgm:t>
    </dgm:pt>
    <dgm:pt modelId="{7ECFA0DC-4F5B-AB40-8D79-5C3D4535C19E}" type="parTrans" cxnId="{04517885-2A9C-4C4B-8A42-ECC95EC82376}">
      <dgm:prSet/>
      <dgm:spPr/>
      <dgm:t>
        <a:bodyPr/>
        <a:lstStyle/>
        <a:p>
          <a:endParaRPr lang="en-US"/>
        </a:p>
      </dgm:t>
    </dgm:pt>
    <dgm:pt modelId="{31A7F69E-9315-9F43-B50A-BB7363F5E8AD}" type="sibTrans" cxnId="{04517885-2A9C-4C4B-8A42-ECC95EC82376}">
      <dgm:prSet/>
      <dgm:spPr/>
      <dgm:t>
        <a:bodyPr/>
        <a:lstStyle/>
        <a:p>
          <a:endParaRPr lang="en-US"/>
        </a:p>
      </dgm:t>
    </dgm:pt>
    <dgm:pt modelId="{E9B01148-62A7-8E4D-8D4E-416EDA1C6619}">
      <dgm:prSet phldrT="[Text]"/>
      <dgm:spPr/>
      <dgm:t>
        <a:bodyPr/>
        <a:lstStyle/>
        <a:p>
          <a:r>
            <a:rPr lang="en-US" dirty="0"/>
            <a:t>Actively supervise &amp; </a:t>
          </a:r>
          <a:r>
            <a:rPr lang="en-US" dirty="0" err="1"/>
            <a:t>precorrect</a:t>
          </a:r>
          <a:r>
            <a:rPr lang="en-US" dirty="0"/>
            <a:t> for problem behaviors &amp; settings, especially </a:t>
          </a:r>
          <a:r>
            <a:rPr lang="en-US" dirty="0" err="1"/>
            <a:t>nonclassroom</a:t>
          </a:r>
          <a:endParaRPr lang="en-US" dirty="0"/>
        </a:p>
      </dgm:t>
    </dgm:pt>
    <dgm:pt modelId="{37BAF069-BC2D-0747-907E-6CE255E6537A}" type="parTrans" cxnId="{08F40074-DC92-1143-A44B-2DABACED293C}">
      <dgm:prSet/>
      <dgm:spPr/>
      <dgm:t>
        <a:bodyPr/>
        <a:lstStyle/>
        <a:p>
          <a:endParaRPr lang="en-US"/>
        </a:p>
      </dgm:t>
    </dgm:pt>
    <dgm:pt modelId="{79AB1323-2C4F-EF4B-8C83-05B256713413}" type="sibTrans" cxnId="{08F40074-DC92-1143-A44B-2DABACED293C}">
      <dgm:prSet/>
      <dgm:spPr/>
      <dgm:t>
        <a:bodyPr/>
        <a:lstStyle/>
        <a:p>
          <a:endParaRPr lang="en-US"/>
        </a:p>
      </dgm:t>
    </dgm:pt>
    <dgm:pt modelId="{1400A0B3-E3F5-E544-854E-AFD49AE55BA4}" type="pres">
      <dgm:prSet presAssocID="{6672DA15-282A-604F-9ED0-799A1F19A657}" presName="linearFlow" presStyleCnt="0">
        <dgm:presLayoutVars>
          <dgm:dir/>
          <dgm:animLvl val="lvl"/>
          <dgm:resizeHandles val="exact"/>
        </dgm:presLayoutVars>
      </dgm:prSet>
      <dgm:spPr/>
    </dgm:pt>
    <dgm:pt modelId="{2725E63E-ACE5-AA4F-8F1D-C57223A92043}" type="pres">
      <dgm:prSet presAssocID="{4BB4A079-D0E1-4841-82FF-AC56A64C1746}" presName="composite" presStyleCnt="0"/>
      <dgm:spPr/>
    </dgm:pt>
    <dgm:pt modelId="{FDCFF3A1-BC0B-D249-8260-14E78296BCDD}" type="pres">
      <dgm:prSet presAssocID="{4BB4A079-D0E1-4841-82FF-AC56A64C1746}" presName="parentText" presStyleLbl="alignNode1" presStyleIdx="0" presStyleCnt="4">
        <dgm:presLayoutVars>
          <dgm:chMax val="1"/>
          <dgm:bulletEnabled val="1"/>
        </dgm:presLayoutVars>
      </dgm:prSet>
      <dgm:spPr/>
    </dgm:pt>
    <dgm:pt modelId="{1995FEE6-7C79-3045-B3A4-5601D605055B}" type="pres">
      <dgm:prSet presAssocID="{4BB4A079-D0E1-4841-82FF-AC56A64C1746}" presName="descendantText" presStyleLbl="alignAcc1" presStyleIdx="0" presStyleCnt="4" custLinFactNeighborX="-893" custLinFactNeighborY="-154">
        <dgm:presLayoutVars>
          <dgm:bulletEnabled val="1"/>
        </dgm:presLayoutVars>
      </dgm:prSet>
      <dgm:spPr/>
    </dgm:pt>
    <dgm:pt modelId="{67701B6F-1F75-1541-9E88-C9E8531A6A58}" type="pres">
      <dgm:prSet presAssocID="{9AB58492-4D64-1344-85DE-6E97548C6302}" presName="sp" presStyleCnt="0"/>
      <dgm:spPr/>
    </dgm:pt>
    <dgm:pt modelId="{6B59998F-C356-404D-858A-883B1C8F73A8}" type="pres">
      <dgm:prSet presAssocID="{04F7901B-031C-C94A-B870-632EE58050C0}" presName="composite" presStyleCnt="0"/>
      <dgm:spPr/>
    </dgm:pt>
    <dgm:pt modelId="{5F038856-E102-EC47-8C06-8230DB132CF6}" type="pres">
      <dgm:prSet presAssocID="{04F7901B-031C-C94A-B870-632EE58050C0}" presName="parentText" presStyleLbl="alignNode1" presStyleIdx="1" presStyleCnt="4">
        <dgm:presLayoutVars>
          <dgm:chMax val="1"/>
          <dgm:bulletEnabled val="1"/>
        </dgm:presLayoutVars>
      </dgm:prSet>
      <dgm:spPr/>
    </dgm:pt>
    <dgm:pt modelId="{31ACDB7A-82B3-204C-9847-160034533351}" type="pres">
      <dgm:prSet presAssocID="{04F7901B-031C-C94A-B870-632EE58050C0}" presName="descendantText" presStyleLbl="alignAcc1" presStyleIdx="1" presStyleCnt="4">
        <dgm:presLayoutVars>
          <dgm:bulletEnabled val="1"/>
        </dgm:presLayoutVars>
      </dgm:prSet>
      <dgm:spPr/>
    </dgm:pt>
    <dgm:pt modelId="{CC669C5D-854F-AF46-A2C7-16A21DDA707F}" type="pres">
      <dgm:prSet presAssocID="{1E75AFCC-C09C-7843-8536-D1876B1ED116}" presName="sp" presStyleCnt="0"/>
      <dgm:spPr/>
    </dgm:pt>
    <dgm:pt modelId="{B87829E2-9620-3E4B-A984-60778F6C8EA8}" type="pres">
      <dgm:prSet presAssocID="{B5F855A7-EF16-B548-8BF3-5C730D2C1DAD}" presName="composite" presStyleCnt="0"/>
      <dgm:spPr/>
    </dgm:pt>
    <dgm:pt modelId="{5922916B-CEF1-F54C-9AEF-19DF39335D75}" type="pres">
      <dgm:prSet presAssocID="{B5F855A7-EF16-B548-8BF3-5C730D2C1DAD}" presName="parentText" presStyleLbl="alignNode1" presStyleIdx="2" presStyleCnt="4">
        <dgm:presLayoutVars>
          <dgm:chMax val="1"/>
          <dgm:bulletEnabled val="1"/>
        </dgm:presLayoutVars>
      </dgm:prSet>
      <dgm:spPr/>
    </dgm:pt>
    <dgm:pt modelId="{6126B2EC-D656-9B40-A4A0-EFCDEA4EE0BC}" type="pres">
      <dgm:prSet presAssocID="{B5F855A7-EF16-B548-8BF3-5C730D2C1DAD}" presName="descendantText" presStyleLbl="alignAcc1" presStyleIdx="2" presStyleCnt="4">
        <dgm:presLayoutVars>
          <dgm:bulletEnabled val="1"/>
        </dgm:presLayoutVars>
      </dgm:prSet>
      <dgm:spPr/>
    </dgm:pt>
    <dgm:pt modelId="{6C77C5C3-0194-554E-A274-9B20659E0FE7}" type="pres">
      <dgm:prSet presAssocID="{2B87F76E-238E-1C4A-BD61-83B36DD549A7}" presName="sp" presStyleCnt="0"/>
      <dgm:spPr/>
    </dgm:pt>
    <dgm:pt modelId="{802F2C0C-B1AB-9F4C-A2F9-3B17D4F4496C}" type="pres">
      <dgm:prSet presAssocID="{D44F207C-D114-4048-A8F7-90DFBF7B5C45}" presName="composite" presStyleCnt="0"/>
      <dgm:spPr/>
    </dgm:pt>
    <dgm:pt modelId="{A55B154D-D373-6848-8E8C-00669F954707}" type="pres">
      <dgm:prSet presAssocID="{D44F207C-D114-4048-A8F7-90DFBF7B5C45}" presName="parentText" presStyleLbl="alignNode1" presStyleIdx="3" presStyleCnt="4">
        <dgm:presLayoutVars>
          <dgm:chMax val="1"/>
          <dgm:bulletEnabled val="1"/>
        </dgm:presLayoutVars>
      </dgm:prSet>
      <dgm:spPr/>
    </dgm:pt>
    <dgm:pt modelId="{43846855-AC87-CC40-8BEA-A2C7D8301E1F}" type="pres">
      <dgm:prSet presAssocID="{D44F207C-D114-4048-A8F7-90DFBF7B5C45}" presName="descendantText" presStyleLbl="alignAcc1" presStyleIdx="3" presStyleCnt="4">
        <dgm:presLayoutVars>
          <dgm:bulletEnabled val="1"/>
        </dgm:presLayoutVars>
      </dgm:prSet>
      <dgm:spPr/>
    </dgm:pt>
  </dgm:ptLst>
  <dgm:cxnLst>
    <dgm:cxn modelId="{88B4B703-1799-7647-BFF7-132ACC3A09F2}" srcId="{B5F855A7-EF16-B548-8BF3-5C730D2C1DAD}" destId="{28681454-A5EE-0047-8286-646AAC81B3DE}" srcOrd="0" destOrd="0" parTransId="{2586C89B-AAD1-C143-8BC1-6435878EF2C4}" sibTransId="{ED6E7AE3-891E-ED45-BCCC-0F3232700422}"/>
    <dgm:cxn modelId="{346B7F0D-A954-A549-900C-123DAF74452C}" srcId="{6672DA15-282A-604F-9ED0-799A1F19A657}" destId="{04F7901B-031C-C94A-B870-632EE58050C0}" srcOrd="1" destOrd="0" parTransId="{11540990-C072-6D4A-BDE0-29FB3946CD50}" sibTransId="{1E75AFCC-C09C-7843-8536-D1876B1ED116}"/>
    <dgm:cxn modelId="{B601BB10-3487-3D42-8A9F-E49DBF55B744}" type="presOf" srcId="{D44F207C-D114-4048-A8F7-90DFBF7B5C45}" destId="{A55B154D-D373-6848-8E8C-00669F954707}" srcOrd="0" destOrd="0" presId="urn:microsoft.com/office/officeart/2005/8/layout/chevron2"/>
    <dgm:cxn modelId="{F48E2F18-9182-624B-962F-98C416018F41}" type="presOf" srcId="{B5F855A7-EF16-B548-8BF3-5C730D2C1DAD}" destId="{5922916B-CEF1-F54C-9AEF-19DF39335D75}" srcOrd="0" destOrd="0" presId="urn:microsoft.com/office/officeart/2005/8/layout/chevron2"/>
    <dgm:cxn modelId="{7F75FE21-D436-5848-A041-A773538C5BA0}" srcId="{6672DA15-282A-604F-9ED0-799A1F19A657}" destId="{4BB4A079-D0E1-4841-82FF-AC56A64C1746}" srcOrd="0" destOrd="0" parTransId="{3A4C3CD6-BEFE-7D48-BA5C-DBC4CAFC6FCC}" sibTransId="{9AB58492-4D64-1344-85DE-6E97548C6302}"/>
    <dgm:cxn modelId="{8984305E-B25C-9141-B2F6-7F67A267EFF7}" type="presOf" srcId="{E4112E07-2759-B349-BBA2-078114E55CAB}" destId="{1995FEE6-7C79-3045-B3A4-5601D605055B}" srcOrd="0" destOrd="0" presId="urn:microsoft.com/office/officeart/2005/8/layout/chevron2"/>
    <dgm:cxn modelId="{54060868-FAA0-0844-8256-ED6CC8FE9792}" srcId="{4BB4A079-D0E1-4841-82FF-AC56A64C1746}" destId="{E4112E07-2759-B349-BBA2-078114E55CAB}" srcOrd="0" destOrd="0" parTransId="{587AE375-4C11-0843-BB1F-C9863F266CB7}" sibTransId="{7C26A573-898F-F648-883A-27E3253B70F6}"/>
    <dgm:cxn modelId="{08F40074-DC92-1143-A44B-2DABACED293C}" srcId="{D44F207C-D114-4048-A8F7-90DFBF7B5C45}" destId="{E9B01148-62A7-8E4D-8D4E-416EDA1C6619}" srcOrd="0" destOrd="0" parTransId="{37BAF069-BC2D-0747-907E-6CE255E6537A}" sibTransId="{79AB1323-2C4F-EF4B-8C83-05B256713413}"/>
    <dgm:cxn modelId="{9E04C37C-F233-274A-A946-5BA9B4CD9EA3}" type="presOf" srcId="{E9B01148-62A7-8E4D-8D4E-416EDA1C6619}" destId="{43846855-AC87-CC40-8BEA-A2C7D8301E1F}" srcOrd="0" destOrd="0" presId="urn:microsoft.com/office/officeart/2005/8/layout/chevron2"/>
    <dgm:cxn modelId="{F1E9C681-1ED4-A548-9A44-C3E60919A10F}" type="presOf" srcId="{4BB4A079-D0E1-4841-82FF-AC56A64C1746}" destId="{FDCFF3A1-BC0B-D249-8260-14E78296BCDD}" srcOrd="0" destOrd="0" presId="urn:microsoft.com/office/officeart/2005/8/layout/chevron2"/>
    <dgm:cxn modelId="{04517885-2A9C-4C4B-8A42-ECC95EC82376}" srcId="{6672DA15-282A-604F-9ED0-799A1F19A657}" destId="{D44F207C-D114-4048-A8F7-90DFBF7B5C45}" srcOrd="3" destOrd="0" parTransId="{7ECFA0DC-4F5B-AB40-8D79-5C3D4535C19E}" sibTransId="{31A7F69E-9315-9F43-B50A-BB7363F5E8AD}"/>
    <dgm:cxn modelId="{78654B9E-015D-2547-BBDD-3345D70D3AD3}" type="presOf" srcId="{04F7901B-031C-C94A-B870-632EE58050C0}" destId="{5F038856-E102-EC47-8C06-8230DB132CF6}" srcOrd="0" destOrd="0" presId="urn:microsoft.com/office/officeart/2005/8/layout/chevron2"/>
    <dgm:cxn modelId="{5C0D3AB8-C297-A84F-8611-78FB5113B9A7}" type="presOf" srcId="{FB0670FF-67D8-4849-8CE9-EC8FEAB2C98A}" destId="{31ACDB7A-82B3-204C-9847-160034533351}" srcOrd="0" destOrd="0" presId="urn:microsoft.com/office/officeart/2005/8/layout/chevron2"/>
    <dgm:cxn modelId="{00748BD4-98F0-4242-96A3-C6E6555016F5}" srcId="{6672DA15-282A-604F-9ED0-799A1F19A657}" destId="{B5F855A7-EF16-B548-8BF3-5C730D2C1DAD}" srcOrd="2" destOrd="0" parTransId="{6CB15799-C31B-314C-BDF3-6A73A5FEAC81}" sibTransId="{2B87F76E-238E-1C4A-BD61-83B36DD549A7}"/>
    <dgm:cxn modelId="{83EB71DB-9B58-DA48-B646-F2E72F83568A}" srcId="{04F7901B-031C-C94A-B870-632EE58050C0}" destId="{FB0670FF-67D8-4849-8CE9-EC8FEAB2C98A}" srcOrd="0" destOrd="0" parTransId="{3934119C-B6E5-D24C-80D0-6DAD37E88AEB}" sibTransId="{5F7EC28B-3C56-1648-98AB-4B90AD834B82}"/>
    <dgm:cxn modelId="{5C78EAFA-E0FD-6648-AD01-C94C4122A3CA}" type="presOf" srcId="{28681454-A5EE-0047-8286-646AAC81B3DE}" destId="{6126B2EC-D656-9B40-A4A0-EFCDEA4EE0BC}" srcOrd="0" destOrd="0" presId="urn:microsoft.com/office/officeart/2005/8/layout/chevron2"/>
    <dgm:cxn modelId="{EF3DFAFB-ED86-2C43-A31E-3B2F528A4F97}" type="presOf" srcId="{6672DA15-282A-604F-9ED0-799A1F19A657}" destId="{1400A0B3-E3F5-E544-854E-AFD49AE55BA4}" srcOrd="0" destOrd="0" presId="urn:microsoft.com/office/officeart/2005/8/layout/chevron2"/>
    <dgm:cxn modelId="{725A4F87-1A07-064C-9EE7-C02F8C4C6B67}" type="presParOf" srcId="{1400A0B3-E3F5-E544-854E-AFD49AE55BA4}" destId="{2725E63E-ACE5-AA4F-8F1D-C57223A92043}" srcOrd="0" destOrd="0" presId="urn:microsoft.com/office/officeart/2005/8/layout/chevron2"/>
    <dgm:cxn modelId="{C31F5E7C-0223-6442-B339-196631255F95}" type="presParOf" srcId="{2725E63E-ACE5-AA4F-8F1D-C57223A92043}" destId="{FDCFF3A1-BC0B-D249-8260-14E78296BCDD}" srcOrd="0" destOrd="0" presId="urn:microsoft.com/office/officeart/2005/8/layout/chevron2"/>
    <dgm:cxn modelId="{20D3EFD6-5445-C24C-AE05-FD39811CFD7D}" type="presParOf" srcId="{2725E63E-ACE5-AA4F-8F1D-C57223A92043}" destId="{1995FEE6-7C79-3045-B3A4-5601D605055B}" srcOrd="1" destOrd="0" presId="urn:microsoft.com/office/officeart/2005/8/layout/chevron2"/>
    <dgm:cxn modelId="{FD5DF17F-DD7B-4143-B891-45924C82F958}" type="presParOf" srcId="{1400A0B3-E3F5-E544-854E-AFD49AE55BA4}" destId="{67701B6F-1F75-1541-9E88-C9E8531A6A58}" srcOrd="1" destOrd="0" presId="urn:microsoft.com/office/officeart/2005/8/layout/chevron2"/>
    <dgm:cxn modelId="{A4979E25-8FE5-DF47-A332-76994AD34F18}" type="presParOf" srcId="{1400A0B3-E3F5-E544-854E-AFD49AE55BA4}" destId="{6B59998F-C356-404D-858A-883B1C8F73A8}" srcOrd="2" destOrd="0" presId="urn:microsoft.com/office/officeart/2005/8/layout/chevron2"/>
    <dgm:cxn modelId="{B91A8472-BBCA-9B4F-8386-4A0CDC946A23}" type="presParOf" srcId="{6B59998F-C356-404D-858A-883B1C8F73A8}" destId="{5F038856-E102-EC47-8C06-8230DB132CF6}" srcOrd="0" destOrd="0" presId="urn:microsoft.com/office/officeart/2005/8/layout/chevron2"/>
    <dgm:cxn modelId="{22FC94BE-47B0-4B49-B27B-53E95580682E}" type="presParOf" srcId="{6B59998F-C356-404D-858A-883B1C8F73A8}" destId="{31ACDB7A-82B3-204C-9847-160034533351}" srcOrd="1" destOrd="0" presId="urn:microsoft.com/office/officeart/2005/8/layout/chevron2"/>
    <dgm:cxn modelId="{B18B997B-19CE-A045-834B-7319A400553B}" type="presParOf" srcId="{1400A0B3-E3F5-E544-854E-AFD49AE55BA4}" destId="{CC669C5D-854F-AF46-A2C7-16A21DDA707F}" srcOrd="3" destOrd="0" presId="urn:microsoft.com/office/officeart/2005/8/layout/chevron2"/>
    <dgm:cxn modelId="{12A54CDB-B8C7-8F4E-88C6-2919BCDFA139}" type="presParOf" srcId="{1400A0B3-E3F5-E544-854E-AFD49AE55BA4}" destId="{B87829E2-9620-3E4B-A984-60778F6C8EA8}" srcOrd="4" destOrd="0" presId="urn:microsoft.com/office/officeart/2005/8/layout/chevron2"/>
    <dgm:cxn modelId="{62F90FAC-B1EA-A24D-BBDF-8C5346A9FAE3}" type="presParOf" srcId="{B87829E2-9620-3E4B-A984-60778F6C8EA8}" destId="{5922916B-CEF1-F54C-9AEF-19DF39335D75}" srcOrd="0" destOrd="0" presId="urn:microsoft.com/office/officeart/2005/8/layout/chevron2"/>
    <dgm:cxn modelId="{9840A1B2-F651-F445-9A19-C0D91C7795A9}" type="presParOf" srcId="{B87829E2-9620-3E4B-A984-60778F6C8EA8}" destId="{6126B2EC-D656-9B40-A4A0-EFCDEA4EE0BC}" srcOrd="1" destOrd="0" presId="urn:microsoft.com/office/officeart/2005/8/layout/chevron2"/>
    <dgm:cxn modelId="{E716E67E-0B03-C04C-8344-DF5C921575CB}" type="presParOf" srcId="{1400A0B3-E3F5-E544-854E-AFD49AE55BA4}" destId="{6C77C5C3-0194-554E-A274-9B20659E0FE7}" srcOrd="5" destOrd="0" presId="urn:microsoft.com/office/officeart/2005/8/layout/chevron2"/>
    <dgm:cxn modelId="{223C40FA-F85D-1E46-80CE-D85830ABE6BB}" type="presParOf" srcId="{1400A0B3-E3F5-E544-854E-AFD49AE55BA4}" destId="{802F2C0C-B1AB-9F4C-A2F9-3B17D4F4496C}" srcOrd="6" destOrd="0" presId="urn:microsoft.com/office/officeart/2005/8/layout/chevron2"/>
    <dgm:cxn modelId="{5001C968-9D27-684E-A29B-3E294B2D0EA8}" type="presParOf" srcId="{802F2C0C-B1AB-9F4C-A2F9-3B17D4F4496C}" destId="{A55B154D-D373-6848-8E8C-00669F954707}" srcOrd="0" destOrd="0" presId="urn:microsoft.com/office/officeart/2005/8/layout/chevron2"/>
    <dgm:cxn modelId="{5BAAA9FF-AF64-F44F-9C70-5FB88EDF4B9E}" type="presParOf" srcId="{802F2C0C-B1AB-9F4C-A2F9-3B17D4F4496C}" destId="{43846855-AC87-CC40-8BEA-A2C7D8301E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BCBF45-CC86-8F42-94AC-248C8B8470E2}" type="doc">
      <dgm:prSet loTypeId="urn:microsoft.com/office/officeart/2005/8/layout/bProcess2" loCatId="process" qsTypeId="urn:microsoft.com/office/officeart/2005/8/quickstyle/simple4" qsCatId="simple" csTypeId="urn:microsoft.com/office/officeart/2005/8/colors/accent2_2" csCatId="accent2" phldr="1"/>
      <dgm:spPr/>
    </dgm:pt>
    <dgm:pt modelId="{1F072D73-81B1-F348-B11D-2D98A5677B28}">
      <dgm:prSet phldrT="[Text]" custT="1"/>
      <dgm:spPr/>
      <dgm:t>
        <a:bodyPr/>
        <a:lstStyle/>
        <a:p>
          <a:r>
            <a:rPr lang="en-US" sz="2000" b="1" dirty="0">
              <a:solidFill>
                <a:schemeClr val="bg1"/>
              </a:solidFill>
            </a:rPr>
            <a:t>It: </a:t>
          </a:r>
        </a:p>
        <a:p>
          <a:r>
            <a:rPr lang="en-US" sz="2000" i="1" dirty="0"/>
            <a:t>EBP</a:t>
          </a:r>
        </a:p>
      </dgm:t>
    </dgm:pt>
    <dgm:pt modelId="{DD05CD3D-CC99-924A-9E55-4D20F3F6AEBD}" type="parTrans" cxnId="{8CB1F0FD-C589-3D4D-8E06-581708D3C36F}">
      <dgm:prSet/>
      <dgm:spPr/>
      <dgm:t>
        <a:bodyPr/>
        <a:lstStyle/>
        <a:p>
          <a:endParaRPr lang="en-US" sz="2000"/>
        </a:p>
      </dgm:t>
    </dgm:pt>
    <dgm:pt modelId="{DBE5BA8F-349B-D547-95DC-B4CCAAE06D1E}" type="sibTrans" cxnId="{8CB1F0FD-C589-3D4D-8E06-581708D3C36F}">
      <dgm:prSet/>
      <dgm:spPr>
        <a:solidFill>
          <a:schemeClr val="bg1"/>
        </a:solidFill>
        <a:ln>
          <a:solidFill>
            <a:srgbClr val="FFFFFF"/>
          </a:solidFill>
        </a:ln>
        <a:effectLst/>
      </dgm:spPr>
      <dgm:t>
        <a:bodyPr/>
        <a:lstStyle/>
        <a:p>
          <a:endParaRPr lang="en-US" sz="2000"/>
        </a:p>
      </dgm:t>
    </dgm:pt>
    <dgm:pt modelId="{C1BC16E0-B4F7-0A44-BB2B-4B2B393C67B5}">
      <dgm:prSet phldrT="[Text]" custT="1"/>
      <dgm:spPr/>
      <dgm:t>
        <a:bodyPr/>
        <a:lstStyle/>
        <a:p>
          <a:r>
            <a:rPr lang="en-US" sz="2000" b="1" dirty="0"/>
            <a:t>Who:</a:t>
          </a:r>
        </a:p>
        <a:p>
          <a:r>
            <a:rPr lang="en-US" sz="2000" i="1" dirty="0"/>
            <a:t>Implementation “Supporters”</a:t>
          </a:r>
        </a:p>
      </dgm:t>
    </dgm:pt>
    <dgm:pt modelId="{CA90E2EF-C02A-2C4F-9BCA-0D7AAED7F887}" type="parTrans" cxnId="{A0562BEE-49C6-5249-9964-758023C6A731}">
      <dgm:prSet/>
      <dgm:spPr/>
      <dgm:t>
        <a:bodyPr/>
        <a:lstStyle/>
        <a:p>
          <a:endParaRPr lang="en-US" sz="2000"/>
        </a:p>
      </dgm:t>
    </dgm:pt>
    <dgm:pt modelId="{2E483CDF-8E5F-CD44-92CD-A599DE1CA97D}" type="sibTrans" cxnId="{A0562BEE-49C6-5249-9964-758023C6A731}">
      <dgm:prSet/>
      <dgm:spPr>
        <a:solidFill>
          <a:srgbClr val="FFFFFF"/>
        </a:solidFill>
        <a:ln>
          <a:solidFill>
            <a:srgbClr val="FFFFFF"/>
          </a:solidFill>
        </a:ln>
        <a:effectLst/>
      </dgm:spPr>
      <dgm:t>
        <a:bodyPr/>
        <a:lstStyle/>
        <a:p>
          <a:endParaRPr lang="en-US" sz="2000"/>
        </a:p>
      </dgm:t>
    </dgm:pt>
    <dgm:pt modelId="{686210B3-0543-3240-B66D-699E239EE193}">
      <dgm:prSet phldrT="[Text]" custT="1"/>
      <dgm:spPr/>
      <dgm:t>
        <a:bodyPr/>
        <a:lstStyle/>
        <a:p>
          <a:r>
            <a:rPr lang="en-US" sz="2000" b="1" dirty="0"/>
            <a:t>How: </a:t>
          </a:r>
        </a:p>
        <a:p>
          <a:r>
            <a:rPr lang="en-US" sz="2000" i="1" dirty="0"/>
            <a:t>Train, prompt, use data</a:t>
          </a:r>
        </a:p>
      </dgm:t>
    </dgm:pt>
    <dgm:pt modelId="{1052612B-2C77-7043-B355-0E50919DB063}" type="parTrans" cxnId="{9C04E982-068A-4A4A-8508-306F872797E8}">
      <dgm:prSet/>
      <dgm:spPr/>
      <dgm:t>
        <a:bodyPr/>
        <a:lstStyle/>
        <a:p>
          <a:endParaRPr lang="en-US" sz="2000"/>
        </a:p>
      </dgm:t>
    </dgm:pt>
    <dgm:pt modelId="{B2F4056D-5B5E-D144-A9CC-6D438617E25B}" type="sibTrans" cxnId="{9C04E982-068A-4A4A-8508-306F872797E8}">
      <dgm:prSet/>
      <dgm:spPr>
        <a:solidFill>
          <a:srgbClr val="FFFFFF"/>
        </a:solidFill>
        <a:ln>
          <a:solidFill>
            <a:srgbClr val="FFFFFF"/>
          </a:solidFill>
        </a:ln>
        <a:effectLst/>
      </dgm:spPr>
      <dgm:t>
        <a:bodyPr/>
        <a:lstStyle/>
        <a:p>
          <a:endParaRPr lang="en-US" sz="2000"/>
        </a:p>
      </dgm:t>
    </dgm:pt>
    <dgm:pt modelId="{8165CE88-D246-0043-8524-783CB525BECB}">
      <dgm:prSet phldrT="[Text]" custT="1"/>
      <dgm:spPr/>
      <dgm:t>
        <a:bodyPr/>
        <a:lstStyle/>
        <a:p>
          <a:r>
            <a:rPr lang="en-US" sz="2000" b="1" dirty="0"/>
            <a:t>Where:</a:t>
          </a:r>
        </a:p>
        <a:p>
          <a:r>
            <a:rPr lang="en-US" sz="2000" dirty="0"/>
            <a:t> </a:t>
          </a:r>
          <a:r>
            <a:rPr lang="en-US" sz="2000" i="1" dirty="0"/>
            <a:t>Teacher / Classroom</a:t>
          </a:r>
        </a:p>
      </dgm:t>
    </dgm:pt>
    <dgm:pt modelId="{7F08CECE-472F-E448-B6F2-4B450D5E7D5D}" type="parTrans" cxnId="{8F86B1EF-0A2B-BB4A-A78A-BA42CA8EE40F}">
      <dgm:prSet/>
      <dgm:spPr/>
      <dgm:t>
        <a:bodyPr/>
        <a:lstStyle/>
        <a:p>
          <a:endParaRPr lang="en-US" sz="2000"/>
        </a:p>
      </dgm:t>
    </dgm:pt>
    <dgm:pt modelId="{DF3417BE-4303-F648-B019-0A22B0C99B43}" type="sibTrans" cxnId="{8F86B1EF-0A2B-BB4A-A78A-BA42CA8EE40F}">
      <dgm:prSet/>
      <dgm:spPr/>
      <dgm:t>
        <a:bodyPr/>
        <a:lstStyle/>
        <a:p>
          <a:endParaRPr lang="en-US" sz="2000"/>
        </a:p>
      </dgm:t>
    </dgm:pt>
    <dgm:pt modelId="{675B8B44-E0FF-B44C-B6DC-33777552854A}" type="pres">
      <dgm:prSet presAssocID="{F1BCBF45-CC86-8F42-94AC-248C8B8470E2}" presName="diagram" presStyleCnt="0">
        <dgm:presLayoutVars>
          <dgm:dir/>
          <dgm:resizeHandles/>
        </dgm:presLayoutVars>
      </dgm:prSet>
      <dgm:spPr/>
    </dgm:pt>
    <dgm:pt modelId="{502382E5-BE8A-7E46-A74A-A302738CA854}" type="pres">
      <dgm:prSet presAssocID="{1F072D73-81B1-F348-B11D-2D98A5677B28}" presName="firstNode" presStyleLbl="node1" presStyleIdx="0" presStyleCnt="4" custScaleX="214746">
        <dgm:presLayoutVars>
          <dgm:bulletEnabled val="1"/>
        </dgm:presLayoutVars>
      </dgm:prSet>
      <dgm:spPr/>
    </dgm:pt>
    <dgm:pt modelId="{4C2E0022-A92E-D54B-88F6-286CA91F6998}" type="pres">
      <dgm:prSet presAssocID="{DBE5BA8F-349B-D547-95DC-B4CCAAE06D1E}" presName="sibTrans" presStyleLbl="sibTrans2D1" presStyleIdx="0" presStyleCnt="3"/>
      <dgm:spPr/>
    </dgm:pt>
    <dgm:pt modelId="{B7121738-1341-8A4F-BA88-70E4E24697CE}" type="pres">
      <dgm:prSet presAssocID="{C1BC16E0-B4F7-0A44-BB2B-4B2B393C67B5}" presName="middleNode" presStyleCnt="0"/>
      <dgm:spPr/>
    </dgm:pt>
    <dgm:pt modelId="{F7AC1E71-0291-B044-A6F3-033AB87AF0D1}" type="pres">
      <dgm:prSet presAssocID="{C1BC16E0-B4F7-0A44-BB2B-4B2B393C67B5}" presName="padding" presStyleLbl="node1" presStyleIdx="0" presStyleCnt="4"/>
      <dgm:spPr/>
    </dgm:pt>
    <dgm:pt modelId="{F6BED337-F61C-6B44-9F2A-2F71262CD4EA}" type="pres">
      <dgm:prSet presAssocID="{C1BC16E0-B4F7-0A44-BB2B-4B2B393C67B5}" presName="shape" presStyleLbl="node1" presStyleIdx="1" presStyleCnt="4" custScaleX="280673">
        <dgm:presLayoutVars>
          <dgm:bulletEnabled val="1"/>
        </dgm:presLayoutVars>
      </dgm:prSet>
      <dgm:spPr/>
    </dgm:pt>
    <dgm:pt modelId="{070F27C2-6823-9F4F-AC38-039F0A0B1D20}" type="pres">
      <dgm:prSet presAssocID="{2E483CDF-8E5F-CD44-92CD-A599DE1CA97D}" presName="sibTrans" presStyleLbl="sibTrans2D1" presStyleIdx="1" presStyleCnt="3"/>
      <dgm:spPr/>
    </dgm:pt>
    <dgm:pt modelId="{5C3FDCA2-C83C-2841-9A8F-E5D1D96BFD24}" type="pres">
      <dgm:prSet presAssocID="{686210B3-0543-3240-B66D-699E239EE193}" presName="middleNode" presStyleCnt="0"/>
      <dgm:spPr/>
    </dgm:pt>
    <dgm:pt modelId="{EE9D012E-A5A7-8244-B01B-815B504BA3DC}" type="pres">
      <dgm:prSet presAssocID="{686210B3-0543-3240-B66D-699E239EE193}" presName="padding" presStyleLbl="node1" presStyleIdx="1" presStyleCnt="4"/>
      <dgm:spPr/>
    </dgm:pt>
    <dgm:pt modelId="{ACDEF832-BE8B-514A-B41A-6797F1E43642}" type="pres">
      <dgm:prSet presAssocID="{686210B3-0543-3240-B66D-699E239EE193}" presName="shape" presStyleLbl="node1" presStyleIdx="2" presStyleCnt="4" custScaleX="280673">
        <dgm:presLayoutVars>
          <dgm:bulletEnabled val="1"/>
        </dgm:presLayoutVars>
      </dgm:prSet>
      <dgm:spPr/>
    </dgm:pt>
    <dgm:pt modelId="{9FF52A3B-DE56-2641-8240-87A07CEF7F53}" type="pres">
      <dgm:prSet presAssocID="{B2F4056D-5B5E-D144-A9CC-6D438617E25B}" presName="sibTrans" presStyleLbl="sibTrans2D1" presStyleIdx="2" presStyleCnt="3"/>
      <dgm:spPr/>
    </dgm:pt>
    <dgm:pt modelId="{501F945E-BE77-B84C-A376-07AEE91BF3D8}" type="pres">
      <dgm:prSet presAssocID="{8165CE88-D246-0043-8524-783CB525BECB}" presName="lastNode" presStyleLbl="node1" presStyleIdx="3" presStyleCnt="4" custScaleX="214746">
        <dgm:presLayoutVars>
          <dgm:bulletEnabled val="1"/>
        </dgm:presLayoutVars>
      </dgm:prSet>
      <dgm:spPr/>
    </dgm:pt>
  </dgm:ptLst>
  <dgm:cxnLst>
    <dgm:cxn modelId="{377B110A-26AE-6A44-AA5C-2EF4AD46214C}" type="presOf" srcId="{1F072D73-81B1-F348-B11D-2D98A5677B28}" destId="{502382E5-BE8A-7E46-A74A-A302738CA854}" srcOrd="0" destOrd="0" presId="urn:microsoft.com/office/officeart/2005/8/layout/bProcess2"/>
    <dgm:cxn modelId="{80D9CD15-C790-2040-9272-47D4C4469858}" type="presOf" srcId="{C1BC16E0-B4F7-0A44-BB2B-4B2B393C67B5}" destId="{F6BED337-F61C-6B44-9F2A-2F71262CD4EA}" srcOrd="0" destOrd="0" presId="urn:microsoft.com/office/officeart/2005/8/layout/bProcess2"/>
    <dgm:cxn modelId="{4C349528-0965-444D-B19B-936E0A590D44}" type="presOf" srcId="{8165CE88-D246-0043-8524-783CB525BECB}" destId="{501F945E-BE77-B84C-A376-07AEE91BF3D8}" srcOrd="0" destOrd="0" presId="urn:microsoft.com/office/officeart/2005/8/layout/bProcess2"/>
    <dgm:cxn modelId="{4573243A-9CE2-EB40-A3AD-AADF2AA34B1F}" type="presOf" srcId="{B2F4056D-5B5E-D144-A9CC-6D438617E25B}" destId="{9FF52A3B-DE56-2641-8240-87A07CEF7F53}" srcOrd="0" destOrd="0" presId="urn:microsoft.com/office/officeart/2005/8/layout/bProcess2"/>
    <dgm:cxn modelId="{C46A114F-025B-534B-BDED-0A6C60984011}" type="presOf" srcId="{F1BCBF45-CC86-8F42-94AC-248C8B8470E2}" destId="{675B8B44-E0FF-B44C-B6DC-33777552854A}" srcOrd="0" destOrd="0" presId="urn:microsoft.com/office/officeart/2005/8/layout/bProcess2"/>
    <dgm:cxn modelId="{0946896F-266F-BA4A-9E64-33DDCE6D16FD}" type="presOf" srcId="{686210B3-0543-3240-B66D-699E239EE193}" destId="{ACDEF832-BE8B-514A-B41A-6797F1E43642}" srcOrd="0" destOrd="0" presId="urn:microsoft.com/office/officeart/2005/8/layout/bProcess2"/>
    <dgm:cxn modelId="{9C04E982-068A-4A4A-8508-306F872797E8}" srcId="{F1BCBF45-CC86-8F42-94AC-248C8B8470E2}" destId="{686210B3-0543-3240-B66D-699E239EE193}" srcOrd="2" destOrd="0" parTransId="{1052612B-2C77-7043-B355-0E50919DB063}" sibTransId="{B2F4056D-5B5E-D144-A9CC-6D438617E25B}"/>
    <dgm:cxn modelId="{310A8FB6-F94D-BF4C-ACF0-2774157762B0}" type="presOf" srcId="{2E483CDF-8E5F-CD44-92CD-A599DE1CA97D}" destId="{070F27C2-6823-9F4F-AC38-039F0A0B1D20}" srcOrd="0" destOrd="0" presId="urn:microsoft.com/office/officeart/2005/8/layout/bProcess2"/>
    <dgm:cxn modelId="{03CD6DB9-9F25-044F-BCF5-896DBE4E8260}" type="presOf" srcId="{DBE5BA8F-349B-D547-95DC-B4CCAAE06D1E}" destId="{4C2E0022-A92E-D54B-88F6-286CA91F6998}" srcOrd="0" destOrd="0" presId="urn:microsoft.com/office/officeart/2005/8/layout/bProcess2"/>
    <dgm:cxn modelId="{A0562BEE-49C6-5249-9964-758023C6A731}" srcId="{F1BCBF45-CC86-8F42-94AC-248C8B8470E2}" destId="{C1BC16E0-B4F7-0A44-BB2B-4B2B393C67B5}" srcOrd="1" destOrd="0" parTransId="{CA90E2EF-C02A-2C4F-9BCA-0D7AAED7F887}" sibTransId="{2E483CDF-8E5F-CD44-92CD-A599DE1CA97D}"/>
    <dgm:cxn modelId="{8F86B1EF-0A2B-BB4A-A78A-BA42CA8EE40F}" srcId="{F1BCBF45-CC86-8F42-94AC-248C8B8470E2}" destId="{8165CE88-D246-0043-8524-783CB525BECB}" srcOrd="3" destOrd="0" parTransId="{7F08CECE-472F-E448-B6F2-4B450D5E7D5D}" sibTransId="{DF3417BE-4303-F648-B019-0A22B0C99B43}"/>
    <dgm:cxn modelId="{8CB1F0FD-C589-3D4D-8E06-581708D3C36F}" srcId="{F1BCBF45-CC86-8F42-94AC-248C8B8470E2}" destId="{1F072D73-81B1-F348-B11D-2D98A5677B28}" srcOrd="0" destOrd="0" parTransId="{DD05CD3D-CC99-924A-9E55-4D20F3F6AEBD}" sibTransId="{DBE5BA8F-349B-D547-95DC-B4CCAAE06D1E}"/>
    <dgm:cxn modelId="{FE58B8F5-A472-C541-BE81-2B6BE6A64538}" type="presParOf" srcId="{675B8B44-E0FF-B44C-B6DC-33777552854A}" destId="{502382E5-BE8A-7E46-A74A-A302738CA854}" srcOrd="0" destOrd="0" presId="urn:microsoft.com/office/officeart/2005/8/layout/bProcess2"/>
    <dgm:cxn modelId="{E22B800C-DECF-5149-9162-71A4FD15770B}" type="presParOf" srcId="{675B8B44-E0FF-B44C-B6DC-33777552854A}" destId="{4C2E0022-A92E-D54B-88F6-286CA91F6998}" srcOrd="1" destOrd="0" presId="urn:microsoft.com/office/officeart/2005/8/layout/bProcess2"/>
    <dgm:cxn modelId="{D7DCF3A8-A0BE-FE45-959A-C467A363A26A}" type="presParOf" srcId="{675B8B44-E0FF-B44C-B6DC-33777552854A}" destId="{B7121738-1341-8A4F-BA88-70E4E24697CE}" srcOrd="2" destOrd="0" presId="urn:microsoft.com/office/officeart/2005/8/layout/bProcess2"/>
    <dgm:cxn modelId="{1C98B022-1CDD-704D-8FA7-9046FE1282BB}" type="presParOf" srcId="{B7121738-1341-8A4F-BA88-70E4E24697CE}" destId="{F7AC1E71-0291-B044-A6F3-033AB87AF0D1}" srcOrd="0" destOrd="0" presId="urn:microsoft.com/office/officeart/2005/8/layout/bProcess2"/>
    <dgm:cxn modelId="{4DC1DB73-E6FA-F74A-8C5F-6659EF74194F}" type="presParOf" srcId="{B7121738-1341-8A4F-BA88-70E4E24697CE}" destId="{F6BED337-F61C-6B44-9F2A-2F71262CD4EA}" srcOrd="1" destOrd="0" presId="urn:microsoft.com/office/officeart/2005/8/layout/bProcess2"/>
    <dgm:cxn modelId="{968A5EB3-8CA1-4A4D-ABC8-EB760111904A}" type="presParOf" srcId="{675B8B44-E0FF-B44C-B6DC-33777552854A}" destId="{070F27C2-6823-9F4F-AC38-039F0A0B1D20}" srcOrd="3" destOrd="0" presId="urn:microsoft.com/office/officeart/2005/8/layout/bProcess2"/>
    <dgm:cxn modelId="{EA7ECFC4-F3F7-C24B-8B83-BA0393A07E71}" type="presParOf" srcId="{675B8B44-E0FF-B44C-B6DC-33777552854A}" destId="{5C3FDCA2-C83C-2841-9A8F-E5D1D96BFD24}" srcOrd="4" destOrd="0" presId="urn:microsoft.com/office/officeart/2005/8/layout/bProcess2"/>
    <dgm:cxn modelId="{886E9AF6-984F-3B4A-9236-CE68C3AEFF2B}" type="presParOf" srcId="{5C3FDCA2-C83C-2841-9A8F-E5D1D96BFD24}" destId="{EE9D012E-A5A7-8244-B01B-815B504BA3DC}" srcOrd="0" destOrd="0" presId="urn:microsoft.com/office/officeart/2005/8/layout/bProcess2"/>
    <dgm:cxn modelId="{9F7E9C20-EB91-A546-8C42-5DAF8A21C18B}" type="presParOf" srcId="{5C3FDCA2-C83C-2841-9A8F-E5D1D96BFD24}" destId="{ACDEF832-BE8B-514A-B41A-6797F1E43642}" srcOrd="1" destOrd="0" presId="urn:microsoft.com/office/officeart/2005/8/layout/bProcess2"/>
    <dgm:cxn modelId="{891A1216-2B7F-4B4B-86F3-79D3DE5ECCD2}" type="presParOf" srcId="{675B8B44-E0FF-B44C-B6DC-33777552854A}" destId="{9FF52A3B-DE56-2641-8240-87A07CEF7F53}" srcOrd="5" destOrd="0" presId="urn:microsoft.com/office/officeart/2005/8/layout/bProcess2"/>
    <dgm:cxn modelId="{590A87B6-683E-9F48-BA3C-552B5FB6402B}" type="presParOf" srcId="{675B8B44-E0FF-B44C-B6DC-33777552854A}" destId="{501F945E-BE77-B84C-A376-07AEE91BF3D8}" srcOrd="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260AF8-92A3-5244-B018-BA95A978BAE1}"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8974A15F-A633-EF47-A235-9997D2982056}">
      <dgm:prSet phldrT="[Text]" custT="1"/>
      <dgm:spPr>
        <a:solidFill>
          <a:srgbClr val="FF0000">
            <a:alpha val="50000"/>
          </a:srgbClr>
        </a:solidFill>
      </dgm:spPr>
      <dgm:t>
        <a:bodyPr/>
        <a:lstStyle/>
        <a:p>
          <a:r>
            <a:rPr lang="en-US" sz="2000" b="1" dirty="0">
              <a:latin typeface="+mj-lt"/>
            </a:rPr>
            <a:t>Tier 3</a:t>
          </a:r>
        </a:p>
        <a:p>
          <a:r>
            <a:rPr lang="en-US" sz="2000" b="0" dirty="0">
              <a:latin typeface="+mj-lt"/>
            </a:rPr>
            <a:t>Intensive PD: Data-driven Consultation </a:t>
          </a:r>
        </a:p>
      </dgm:t>
    </dgm:pt>
    <dgm:pt modelId="{01E1C779-481C-214D-ADEE-5F8503C95D1D}" type="parTrans" cxnId="{22042F22-2EF3-9B49-A96D-40868E8056DA}">
      <dgm:prSet/>
      <dgm:spPr/>
      <dgm:t>
        <a:bodyPr/>
        <a:lstStyle/>
        <a:p>
          <a:endParaRPr lang="en-US"/>
        </a:p>
      </dgm:t>
    </dgm:pt>
    <dgm:pt modelId="{F2A3D8A8-7E13-3E40-BB50-ED3355C1707B}" type="sibTrans" cxnId="{22042F22-2EF3-9B49-A96D-40868E8056DA}">
      <dgm:prSet/>
      <dgm:spPr/>
      <dgm:t>
        <a:bodyPr/>
        <a:lstStyle/>
        <a:p>
          <a:endParaRPr lang="en-US"/>
        </a:p>
      </dgm:t>
    </dgm:pt>
    <dgm:pt modelId="{582164AB-1FCE-2746-B3EF-7F536957B164}">
      <dgm:prSet phldrT="[Text]" custT="1"/>
      <dgm:spPr>
        <a:solidFill>
          <a:srgbClr val="FFFF00">
            <a:alpha val="90000"/>
          </a:srgbClr>
        </a:solidFill>
      </dgm:spPr>
      <dgm:t>
        <a:bodyPr/>
        <a:lstStyle/>
        <a:p>
          <a:r>
            <a:rPr lang="en-US" sz="2000" b="1" dirty="0">
              <a:latin typeface="+mj-lt"/>
            </a:rPr>
            <a:t>Tier 2</a:t>
          </a:r>
        </a:p>
        <a:p>
          <a:r>
            <a:rPr lang="en-US" sz="2000" dirty="0">
              <a:latin typeface="+mj-lt"/>
            </a:rPr>
            <a:t>Targeted PD: Self-Management with Peer or Coaching Supports</a:t>
          </a:r>
        </a:p>
      </dgm:t>
    </dgm:pt>
    <dgm:pt modelId="{F5420C68-DE72-4745-ABDB-79403E2C16E7}" type="parTrans" cxnId="{411E5ABE-A970-134B-8BE3-B4F9B54A5ABF}">
      <dgm:prSet/>
      <dgm:spPr/>
      <dgm:t>
        <a:bodyPr/>
        <a:lstStyle/>
        <a:p>
          <a:endParaRPr lang="en-US"/>
        </a:p>
      </dgm:t>
    </dgm:pt>
    <dgm:pt modelId="{825ADA63-5E97-3549-95BB-685C3D203D54}" type="sibTrans" cxnId="{411E5ABE-A970-134B-8BE3-B4F9B54A5ABF}">
      <dgm:prSet/>
      <dgm:spPr/>
      <dgm:t>
        <a:bodyPr/>
        <a:lstStyle/>
        <a:p>
          <a:endParaRPr lang="en-US"/>
        </a:p>
      </dgm:t>
    </dgm:pt>
    <dgm:pt modelId="{E102CEA4-8E78-D64B-A65A-58122364E7D6}">
      <dgm:prSet phldrT="[Text]" custT="1"/>
      <dgm:spPr>
        <a:solidFill>
          <a:srgbClr val="008000">
            <a:alpha val="50000"/>
          </a:srgbClr>
        </a:solidFill>
      </dgm:spPr>
      <dgm:t>
        <a:bodyPr/>
        <a:lstStyle/>
        <a:p>
          <a:r>
            <a:rPr lang="en-US" sz="2000" b="1" dirty="0">
              <a:latin typeface="+mj-lt"/>
            </a:rPr>
            <a:t>Tier 1</a:t>
          </a:r>
          <a:endParaRPr lang="en-US" sz="2000" dirty="0">
            <a:latin typeface="+mj-lt"/>
          </a:endParaRPr>
        </a:p>
        <a:p>
          <a:r>
            <a:rPr lang="en-US" sz="2000" dirty="0">
              <a:latin typeface="+mj-lt"/>
            </a:rPr>
            <a:t>Universal PD: Training &amp; Self-Management</a:t>
          </a:r>
        </a:p>
      </dgm:t>
    </dgm:pt>
    <dgm:pt modelId="{F52B804A-1735-7348-9D97-84374D082C16}" type="parTrans" cxnId="{B10C4018-D6B4-0144-838C-67DBC02B3852}">
      <dgm:prSet/>
      <dgm:spPr/>
      <dgm:t>
        <a:bodyPr/>
        <a:lstStyle/>
        <a:p>
          <a:endParaRPr lang="en-US"/>
        </a:p>
      </dgm:t>
    </dgm:pt>
    <dgm:pt modelId="{C4F15C56-AAAC-9E4C-ADE8-F04D7F6C91C2}" type="sibTrans" cxnId="{B10C4018-D6B4-0144-838C-67DBC02B3852}">
      <dgm:prSet/>
      <dgm:spPr/>
      <dgm:t>
        <a:bodyPr/>
        <a:lstStyle/>
        <a:p>
          <a:endParaRPr lang="en-US"/>
        </a:p>
      </dgm:t>
    </dgm:pt>
    <dgm:pt modelId="{30B93ACE-7A45-AD42-9A35-90431675EB91}">
      <dgm:prSet phldrT="[Text]" custT="1">
        <dgm:style>
          <a:lnRef idx="1">
            <a:schemeClr val="accent3"/>
          </a:lnRef>
          <a:fillRef idx="2">
            <a:schemeClr val="accent3"/>
          </a:fillRef>
          <a:effectRef idx="1">
            <a:schemeClr val="accent3"/>
          </a:effectRef>
          <a:fontRef idx="minor">
            <a:schemeClr val="dk1"/>
          </a:fontRef>
        </dgm:style>
      </dgm:prSet>
      <dgm:spPr>
        <a:solidFill>
          <a:srgbClr val="FCE35C"/>
        </a:solidFill>
      </dgm:spPr>
      <dgm:t>
        <a:bodyPr/>
        <a:lstStyle/>
        <a:p>
          <a:r>
            <a:rPr lang="en-US" sz="2000" b="1" dirty="0">
              <a:latin typeface="+mj-lt"/>
            </a:rPr>
            <a:t>Progress Monitoring </a:t>
          </a:r>
        </a:p>
        <a:p>
          <a:r>
            <a:rPr lang="en-US" sz="2000" dirty="0">
              <a:latin typeface="+mj-lt"/>
            </a:rPr>
            <a:t>Walk-through, Student Data Review, Teacher Collected Data</a:t>
          </a:r>
        </a:p>
      </dgm:t>
    </dgm:pt>
    <dgm:pt modelId="{A4162002-70C6-4644-A8CF-D3E5077513A1}" type="parTrans" cxnId="{1E5B7D2E-CC96-1847-BDC2-688B5A077D22}">
      <dgm:prSet/>
      <dgm:spPr/>
      <dgm:t>
        <a:bodyPr/>
        <a:lstStyle/>
        <a:p>
          <a:endParaRPr lang="en-US"/>
        </a:p>
      </dgm:t>
    </dgm:pt>
    <dgm:pt modelId="{2FE70267-EE60-844F-9EC2-B1025C33FA0F}" type="sibTrans" cxnId="{1E5B7D2E-CC96-1847-BDC2-688B5A077D22}">
      <dgm:prSet/>
      <dgm:spPr/>
      <dgm:t>
        <a:bodyPr/>
        <a:lstStyle/>
        <a:p>
          <a:endParaRPr lang="en-US"/>
        </a:p>
      </dgm:t>
    </dgm:pt>
    <dgm:pt modelId="{B2005BDF-F532-404C-8CEC-044B7A398F71}">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a:latin typeface="+mj-lt"/>
            </a:rPr>
            <a:t>Universal Screening</a:t>
          </a:r>
        </a:p>
        <a:p>
          <a:r>
            <a:rPr lang="en-US" sz="2000" dirty="0">
              <a:latin typeface="+mj-lt"/>
            </a:rPr>
            <a:t>Walk-through &amp; Student Data Review</a:t>
          </a:r>
        </a:p>
      </dgm:t>
    </dgm:pt>
    <dgm:pt modelId="{E885063B-2A23-FB47-AC0B-1E4708BF8FC8}" type="parTrans" cxnId="{3CB7134A-5AFB-0345-89B5-199FED026E1B}">
      <dgm:prSet/>
      <dgm:spPr/>
      <dgm:t>
        <a:bodyPr/>
        <a:lstStyle/>
        <a:p>
          <a:endParaRPr lang="en-US"/>
        </a:p>
      </dgm:t>
    </dgm:pt>
    <dgm:pt modelId="{A55E2A3A-1F1B-E742-B2BB-3F13A7B9C1F5}" type="sibTrans" cxnId="{3CB7134A-5AFB-0345-89B5-199FED026E1B}">
      <dgm:prSet/>
      <dgm:spPr/>
      <dgm:t>
        <a:bodyPr/>
        <a:lstStyle/>
        <a:p>
          <a:endParaRPr lang="en-US"/>
        </a:p>
      </dgm:t>
    </dgm:pt>
    <dgm:pt modelId="{FFA665EF-1025-F64B-8CB6-28DC40305B4A}" type="pres">
      <dgm:prSet presAssocID="{92260AF8-92A3-5244-B018-BA95A978BAE1}" presName="compositeShape" presStyleCnt="0">
        <dgm:presLayoutVars>
          <dgm:dir/>
          <dgm:resizeHandles/>
        </dgm:presLayoutVars>
      </dgm:prSet>
      <dgm:spPr/>
    </dgm:pt>
    <dgm:pt modelId="{FD826A8F-2EC0-CF40-9613-FAB377CF63D0}" type="pres">
      <dgm:prSet presAssocID="{92260AF8-92A3-5244-B018-BA95A978BAE1}" presName="pyramid" presStyleLbl="node1" presStyleIdx="0" presStyleCnt="1" custScaleX="117953" custScaleY="99880" custLinFactNeighborX="3792"/>
      <dgm:spPr>
        <a:gradFill rotWithShape="0">
          <a:gsLst>
            <a:gs pos="35000">
              <a:srgbClr val="008000"/>
            </a:gs>
            <a:gs pos="100000">
              <a:srgbClr val="FF0000"/>
            </a:gs>
            <a:gs pos="73000">
              <a:srgbClr val="FFFF00"/>
            </a:gs>
            <a:gs pos="87000">
              <a:srgbClr val="FFFF00"/>
            </a:gs>
          </a:gsLst>
        </a:gradFill>
      </dgm:spPr>
    </dgm:pt>
    <dgm:pt modelId="{F6B3C4C1-D38F-E640-ACA6-6E2D73BD0A81}" type="pres">
      <dgm:prSet presAssocID="{92260AF8-92A3-5244-B018-BA95A978BAE1}" presName="theList" presStyleCnt="0"/>
      <dgm:spPr/>
    </dgm:pt>
    <dgm:pt modelId="{55D9A6DE-B76F-1546-852E-96CC55172117}" type="pres">
      <dgm:prSet presAssocID="{8974A15F-A633-EF47-A235-9997D2982056}" presName="aNode" presStyleLbl="fgAcc1" presStyleIdx="0" presStyleCnt="5" custScaleX="110851" custScaleY="2000000" custLinFactY="-1110609" custLinFactNeighborX="18948" custLinFactNeighborY="-1200000">
        <dgm:presLayoutVars>
          <dgm:bulletEnabled val="1"/>
        </dgm:presLayoutVars>
      </dgm:prSet>
      <dgm:spPr/>
    </dgm:pt>
    <dgm:pt modelId="{2668063B-044D-4342-A97E-B309A401D815}" type="pres">
      <dgm:prSet presAssocID="{8974A15F-A633-EF47-A235-9997D2982056}" presName="aSpace" presStyleCnt="0"/>
      <dgm:spPr/>
    </dgm:pt>
    <dgm:pt modelId="{3447A895-48A6-234B-BB6C-93922AB473CF}" type="pres">
      <dgm:prSet presAssocID="{582164AB-1FCE-2746-B3EF-7F536957B164}" presName="aNode" presStyleLbl="fgAcc1" presStyleIdx="1" presStyleCnt="5" custScaleX="110851" custScaleY="2000000" custLinFactY="-874034" custLinFactNeighborX="18944" custLinFactNeighborY="-900000">
        <dgm:presLayoutVars>
          <dgm:bulletEnabled val="1"/>
        </dgm:presLayoutVars>
      </dgm:prSet>
      <dgm:spPr/>
    </dgm:pt>
    <dgm:pt modelId="{A25A757C-611E-9345-9AB5-398174AF47E8}" type="pres">
      <dgm:prSet presAssocID="{582164AB-1FCE-2746-B3EF-7F536957B164}" presName="aSpace" presStyleCnt="0"/>
      <dgm:spPr/>
    </dgm:pt>
    <dgm:pt modelId="{CDD35B63-0B75-E041-9422-B7D4B9057E29}" type="pres">
      <dgm:prSet presAssocID="{E102CEA4-8E78-D64B-A65A-58122364E7D6}" presName="aNode" presStyleLbl="fgAcc1" presStyleIdx="2" presStyleCnt="5" custScaleX="110851" custScaleY="2000000" custLinFactY="333710" custLinFactNeighborX="19343" custLinFactNeighborY="400000">
        <dgm:presLayoutVars>
          <dgm:bulletEnabled val="1"/>
        </dgm:presLayoutVars>
      </dgm:prSet>
      <dgm:spPr/>
    </dgm:pt>
    <dgm:pt modelId="{9B43E22A-CC63-C843-B126-DCEF7D4564EC}" type="pres">
      <dgm:prSet presAssocID="{E102CEA4-8E78-D64B-A65A-58122364E7D6}" presName="aSpace" presStyleCnt="0"/>
      <dgm:spPr/>
    </dgm:pt>
    <dgm:pt modelId="{A684EC7D-5222-484E-BDEE-84BEDC0EC621}" type="pres">
      <dgm:prSet presAssocID="{30B93ACE-7A45-AD42-9A35-90431675EB91}" presName="aNode" presStyleLbl="fgAcc1" presStyleIdx="3" presStyleCnt="5" custScaleX="110851" custScaleY="2000000" custLinFactX="-6140" custLinFactY="-5284641" custLinFactNeighborX="-100000" custLinFactNeighborY="-5300000">
        <dgm:presLayoutVars>
          <dgm:bulletEnabled val="1"/>
        </dgm:presLayoutVars>
      </dgm:prSet>
      <dgm:spPr/>
    </dgm:pt>
    <dgm:pt modelId="{0CAC1044-A8C9-C94A-BDA5-271254F164ED}" type="pres">
      <dgm:prSet presAssocID="{30B93ACE-7A45-AD42-9A35-90431675EB91}" presName="aSpace" presStyleCnt="0"/>
      <dgm:spPr/>
    </dgm:pt>
    <dgm:pt modelId="{10924AC1-132E-1048-B929-023E0F8229BB}" type="pres">
      <dgm:prSet presAssocID="{B2005BDF-F532-404C-8CEC-044B7A398F71}" presName="aNode" presStyleLbl="fgAcc1" presStyleIdx="4" presStyleCnt="5" custScaleX="110851" custScaleY="2000000" custLinFactX="-6138" custLinFactY="-4066215" custLinFactNeighborX="-100000" custLinFactNeighborY="-4100000">
        <dgm:presLayoutVars>
          <dgm:bulletEnabled val="1"/>
        </dgm:presLayoutVars>
      </dgm:prSet>
      <dgm:spPr/>
    </dgm:pt>
    <dgm:pt modelId="{DF271458-3F40-B843-9094-ACE5293A96C1}" type="pres">
      <dgm:prSet presAssocID="{B2005BDF-F532-404C-8CEC-044B7A398F71}" presName="aSpace" presStyleCnt="0"/>
      <dgm:spPr/>
    </dgm:pt>
  </dgm:ptLst>
  <dgm:cxnLst>
    <dgm:cxn modelId="{B10C4018-D6B4-0144-838C-67DBC02B3852}" srcId="{92260AF8-92A3-5244-B018-BA95A978BAE1}" destId="{E102CEA4-8E78-D64B-A65A-58122364E7D6}" srcOrd="2" destOrd="0" parTransId="{F52B804A-1735-7348-9D97-84374D082C16}" sibTransId="{C4F15C56-AAAC-9E4C-ADE8-F04D7F6C91C2}"/>
    <dgm:cxn modelId="{AFEB491B-7F72-F64F-80AA-910B14D468B2}" type="presOf" srcId="{582164AB-1FCE-2746-B3EF-7F536957B164}" destId="{3447A895-48A6-234B-BB6C-93922AB473CF}" srcOrd="0" destOrd="0" presId="urn:microsoft.com/office/officeart/2005/8/layout/pyramid2"/>
    <dgm:cxn modelId="{22042F22-2EF3-9B49-A96D-40868E8056DA}" srcId="{92260AF8-92A3-5244-B018-BA95A978BAE1}" destId="{8974A15F-A633-EF47-A235-9997D2982056}" srcOrd="0" destOrd="0" parTransId="{01E1C779-481C-214D-ADEE-5F8503C95D1D}" sibTransId="{F2A3D8A8-7E13-3E40-BB50-ED3355C1707B}"/>
    <dgm:cxn modelId="{1E5B7D2E-CC96-1847-BDC2-688B5A077D22}" srcId="{92260AF8-92A3-5244-B018-BA95A978BAE1}" destId="{30B93ACE-7A45-AD42-9A35-90431675EB91}" srcOrd="3" destOrd="0" parTransId="{A4162002-70C6-4644-A8CF-D3E5077513A1}" sibTransId="{2FE70267-EE60-844F-9EC2-B1025C33FA0F}"/>
    <dgm:cxn modelId="{3CB7134A-5AFB-0345-89B5-199FED026E1B}" srcId="{92260AF8-92A3-5244-B018-BA95A978BAE1}" destId="{B2005BDF-F532-404C-8CEC-044B7A398F71}" srcOrd="4" destOrd="0" parTransId="{E885063B-2A23-FB47-AC0B-1E4708BF8FC8}" sibTransId="{A55E2A3A-1F1B-E742-B2BB-3F13A7B9C1F5}"/>
    <dgm:cxn modelId="{A7981653-6A57-264B-B68B-66B9B9ED2D51}" type="presOf" srcId="{B2005BDF-F532-404C-8CEC-044B7A398F71}" destId="{10924AC1-132E-1048-B929-023E0F8229BB}" srcOrd="0" destOrd="0" presId="urn:microsoft.com/office/officeart/2005/8/layout/pyramid2"/>
    <dgm:cxn modelId="{D371F28C-A714-B54A-82B5-210EEBB7CEF2}" type="presOf" srcId="{30B93ACE-7A45-AD42-9A35-90431675EB91}" destId="{A684EC7D-5222-484E-BDEE-84BEDC0EC621}" srcOrd="0" destOrd="0" presId="urn:microsoft.com/office/officeart/2005/8/layout/pyramid2"/>
    <dgm:cxn modelId="{C2B90AA6-C22C-FA46-9074-90DECDDCE52C}" type="presOf" srcId="{8974A15F-A633-EF47-A235-9997D2982056}" destId="{55D9A6DE-B76F-1546-852E-96CC55172117}" srcOrd="0" destOrd="0" presId="urn:microsoft.com/office/officeart/2005/8/layout/pyramid2"/>
    <dgm:cxn modelId="{411E5ABE-A970-134B-8BE3-B4F9B54A5ABF}" srcId="{92260AF8-92A3-5244-B018-BA95A978BAE1}" destId="{582164AB-1FCE-2746-B3EF-7F536957B164}" srcOrd="1" destOrd="0" parTransId="{F5420C68-DE72-4745-ABDB-79403E2C16E7}" sibTransId="{825ADA63-5E97-3549-95BB-685C3D203D54}"/>
    <dgm:cxn modelId="{67B9DAD8-7B8B-2D4C-AE56-2D26E0248920}" type="presOf" srcId="{92260AF8-92A3-5244-B018-BA95A978BAE1}" destId="{FFA665EF-1025-F64B-8CB6-28DC40305B4A}" srcOrd="0" destOrd="0" presId="urn:microsoft.com/office/officeart/2005/8/layout/pyramid2"/>
    <dgm:cxn modelId="{E7453DDC-0E53-FC4A-8422-191C551E2A95}" type="presOf" srcId="{E102CEA4-8E78-D64B-A65A-58122364E7D6}" destId="{CDD35B63-0B75-E041-9422-B7D4B9057E29}" srcOrd="0" destOrd="0" presId="urn:microsoft.com/office/officeart/2005/8/layout/pyramid2"/>
    <dgm:cxn modelId="{5A48E21A-738D-E545-9101-4D5E3F02B399}" type="presParOf" srcId="{FFA665EF-1025-F64B-8CB6-28DC40305B4A}" destId="{FD826A8F-2EC0-CF40-9613-FAB377CF63D0}" srcOrd="0" destOrd="0" presId="urn:microsoft.com/office/officeart/2005/8/layout/pyramid2"/>
    <dgm:cxn modelId="{0C2CF826-8406-6041-914F-2F303F3703D2}" type="presParOf" srcId="{FFA665EF-1025-F64B-8CB6-28DC40305B4A}" destId="{F6B3C4C1-D38F-E640-ACA6-6E2D73BD0A81}" srcOrd="1" destOrd="0" presId="urn:microsoft.com/office/officeart/2005/8/layout/pyramid2"/>
    <dgm:cxn modelId="{CF5A5D63-8BF3-C84B-8077-D77CA3C06923}" type="presParOf" srcId="{F6B3C4C1-D38F-E640-ACA6-6E2D73BD0A81}" destId="{55D9A6DE-B76F-1546-852E-96CC55172117}" srcOrd="0" destOrd="0" presId="urn:microsoft.com/office/officeart/2005/8/layout/pyramid2"/>
    <dgm:cxn modelId="{93B0A13A-2C35-B041-9A9F-9A7F58D8C66B}" type="presParOf" srcId="{F6B3C4C1-D38F-E640-ACA6-6E2D73BD0A81}" destId="{2668063B-044D-4342-A97E-B309A401D815}" srcOrd="1" destOrd="0" presId="urn:microsoft.com/office/officeart/2005/8/layout/pyramid2"/>
    <dgm:cxn modelId="{12D78CEA-09C4-2846-A603-CC615667D1B0}" type="presParOf" srcId="{F6B3C4C1-D38F-E640-ACA6-6E2D73BD0A81}" destId="{3447A895-48A6-234B-BB6C-93922AB473CF}" srcOrd="2" destOrd="0" presId="urn:microsoft.com/office/officeart/2005/8/layout/pyramid2"/>
    <dgm:cxn modelId="{D52F5AFA-B0C9-C049-BF2D-DEB141E9F6FA}" type="presParOf" srcId="{F6B3C4C1-D38F-E640-ACA6-6E2D73BD0A81}" destId="{A25A757C-611E-9345-9AB5-398174AF47E8}" srcOrd="3" destOrd="0" presId="urn:microsoft.com/office/officeart/2005/8/layout/pyramid2"/>
    <dgm:cxn modelId="{EE63A994-91A4-0F4A-B0C7-56DA8323ACC1}" type="presParOf" srcId="{F6B3C4C1-D38F-E640-ACA6-6E2D73BD0A81}" destId="{CDD35B63-0B75-E041-9422-B7D4B9057E29}" srcOrd="4" destOrd="0" presId="urn:microsoft.com/office/officeart/2005/8/layout/pyramid2"/>
    <dgm:cxn modelId="{D5BD8CF4-C1F8-4F47-B49D-89AB8B05F009}" type="presParOf" srcId="{F6B3C4C1-D38F-E640-ACA6-6E2D73BD0A81}" destId="{9B43E22A-CC63-C843-B126-DCEF7D4564EC}" srcOrd="5" destOrd="0" presId="urn:microsoft.com/office/officeart/2005/8/layout/pyramid2"/>
    <dgm:cxn modelId="{9D571930-75FA-5B4E-982D-EF6135E3A580}" type="presParOf" srcId="{F6B3C4C1-D38F-E640-ACA6-6E2D73BD0A81}" destId="{A684EC7D-5222-484E-BDEE-84BEDC0EC621}" srcOrd="6" destOrd="0" presId="urn:microsoft.com/office/officeart/2005/8/layout/pyramid2"/>
    <dgm:cxn modelId="{71415DB9-D99E-7F44-B6C3-DE2914290D29}" type="presParOf" srcId="{F6B3C4C1-D38F-E640-ACA6-6E2D73BD0A81}" destId="{0CAC1044-A8C9-C94A-BDA5-271254F164ED}" srcOrd="7" destOrd="0" presId="urn:microsoft.com/office/officeart/2005/8/layout/pyramid2"/>
    <dgm:cxn modelId="{5F33F809-2FC5-5042-ABFE-CB35175EDFAB}" type="presParOf" srcId="{F6B3C4C1-D38F-E640-ACA6-6E2D73BD0A81}" destId="{10924AC1-132E-1048-B929-023E0F8229BB}" srcOrd="8" destOrd="0" presId="urn:microsoft.com/office/officeart/2005/8/layout/pyramid2"/>
    <dgm:cxn modelId="{B7642BAE-68D0-D341-9E2E-546ED44C5D20}" type="presParOf" srcId="{F6B3C4C1-D38F-E640-ACA6-6E2D73BD0A81}" destId="{DF271458-3F40-B843-9094-ACE5293A96C1}"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What typically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D1B99006-47CA-E545-9F9F-98F810E0B508}" type="presOf" srcId="{ED86E4E3-AE16-5E4E-8B95-3646250C7181}" destId="{054043CF-2D09-FE4C-B6BA-8C7A8F4DD86F}" srcOrd="0" destOrd="0" presId="urn:microsoft.com/office/officeart/2005/8/layout/hProcess9"/>
    <dgm:cxn modelId="{B8295528-EC82-C94D-8DDF-550C5E8F2704}" type="presOf" srcId="{800436A6-0ECE-8944-8376-785ACFC0B177}" destId="{06A65EF5-CB1C-0A4F-853C-D31241EEF64D}" srcOrd="0" destOrd="0" presId="urn:microsoft.com/office/officeart/2005/8/layout/hProcess9"/>
    <dgm:cxn modelId="{2A0E712D-1A37-3043-9135-3D8889DBBAAA}" type="presOf" srcId="{A156AEF1-B32D-9042-8BE2-3D5BBC1AB577}" destId="{948F76B2-BF44-C44C-BABF-4914E998AE07}"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D2B53358-9E7D-ED44-8D2B-C9C28B545381}" type="presOf" srcId="{93007476-6EF1-F64E-A519-1ACAF287E549}" destId="{A0866A59-B2FB-4644-B18A-C6FBC1F9B5F8}"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1A186483-A9F0-B048-BA09-215593CDFCA7}" srcId="{A156AEF1-B32D-9042-8BE2-3D5BBC1AB577}" destId="{93007476-6EF1-F64E-A519-1ACAF287E549}" srcOrd="2" destOrd="0" parTransId="{08885007-BEA3-CE44-885E-A15F0AC51D9F}" sibTransId="{6038BB7C-71AB-4947-84C2-3554F575A1F9}"/>
    <dgm:cxn modelId="{3AA2E063-EDDE-9F43-AB5A-1393904662C2}" type="presParOf" srcId="{948F76B2-BF44-C44C-BABF-4914E998AE07}" destId="{DA96B8C7-BDCC-8745-9B2D-EAAD7FDD145C}" srcOrd="0" destOrd="0" presId="urn:microsoft.com/office/officeart/2005/8/layout/hProcess9"/>
    <dgm:cxn modelId="{0F04A4A8-7164-204F-B3CC-98778FB72FF4}" type="presParOf" srcId="{948F76B2-BF44-C44C-BABF-4914E998AE07}" destId="{590ABE32-E8AB-254E-8C86-446184EA5374}" srcOrd="1" destOrd="0" presId="urn:microsoft.com/office/officeart/2005/8/layout/hProcess9"/>
    <dgm:cxn modelId="{92484599-7126-CE4B-91FA-B46BB2562046}" type="presParOf" srcId="{590ABE32-E8AB-254E-8C86-446184EA5374}" destId="{054043CF-2D09-FE4C-B6BA-8C7A8F4DD86F}" srcOrd="0" destOrd="0" presId="urn:microsoft.com/office/officeart/2005/8/layout/hProcess9"/>
    <dgm:cxn modelId="{915ABF33-27B7-454D-909D-F8457920AE70}" type="presParOf" srcId="{590ABE32-E8AB-254E-8C86-446184EA5374}" destId="{84A1A111-CFD6-FC41-8116-F3EC8AAC7E42}" srcOrd="1" destOrd="0" presId="urn:microsoft.com/office/officeart/2005/8/layout/hProcess9"/>
    <dgm:cxn modelId="{37EC3D48-5FA7-354D-A502-ABDA7927C0E8}" type="presParOf" srcId="{590ABE32-E8AB-254E-8C86-446184EA5374}" destId="{06A65EF5-CB1C-0A4F-853C-D31241EEF64D}" srcOrd="2" destOrd="0" presId="urn:microsoft.com/office/officeart/2005/8/layout/hProcess9"/>
    <dgm:cxn modelId="{B38EE9FA-ED40-FB4E-B907-54EADBBDBC0E}" type="presParOf" srcId="{590ABE32-E8AB-254E-8C86-446184EA5374}" destId="{943BC318-C5FB-2D47-96D2-5232ACB11E7B}" srcOrd="3" destOrd="0" presId="urn:microsoft.com/office/officeart/2005/8/layout/hProcess9"/>
    <dgm:cxn modelId="{9010BEF6-6885-B545-8E42-52643EF62FE3}"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F6AAF0-A92A-E94C-8A9A-39FE3776C547}"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en-US"/>
        </a:p>
      </dgm:t>
    </dgm:pt>
    <dgm:pt modelId="{2BBDC6F0-0D0A-0F4F-AF14-0D1EB2BA3425}">
      <dgm:prSet/>
      <dgm:spPr/>
      <dgm:t>
        <a:bodyPr/>
        <a:lstStyle/>
        <a:p>
          <a:pPr rtl="0"/>
          <a:r>
            <a:rPr lang="en-US" dirty="0"/>
            <a:t>Records Reviews</a:t>
          </a:r>
        </a:p>
      </dgm:t>
    </dgm:pt>
    <dgm:pt modelId="{1E06D53D-F53D-A84B-BDD1-9F88C679A0A1}" type="parTrans" cxnId="{1C7A08D7-DD96-534F-AE00-BF6389DDB579}">
      <dgm:prSet/>
      <dgm:spPr/>
      <dgm:t>
        <a:bodyPr/>
        <a:lstStyle/>
        <a:p>
          <a:endParaRPr lang="en-US"/>
        </a:p>
      </dgm:t>
    </dgm:pt>
    <dgm:pt modelId="{CDB4A071-0E3D-AD45-8C96-14293DF19EC5}" type="sibTrans" cxnId="{1C7A08D7-DD96-534F-AE00-BF6389DDB579}">
      <dgm:prSet/>
      <dgm:spPr/>
      <dgm:t>
        <a:bodyPr/>
        <a:lstStyle/>
        <a:p>
          <a:endParaRPr lang="en-US"/>
        </a:p>
      </dgm:t>
    </dgm:pt>
    <dgm:pt modelId="{952B61A0-A6AC-444E-9ED1-CEF1ACBF625F}">
      <dgm:prSet/>
      <dgm:spPr/>
      <dgm:t>
        <a:bodyPr/>
        <a:lstStyle/>
        <a:p>
          <a:pPr rtl="0"/>
          <a:r>
            <a:rPr lang="en-US" dirty="0"/>
            <a:t>Interviews</a:t>
          </a:r>
        </a:p>
      </dgm:t>
    </dgm:pt>
    <dgm:pt modelId="{2932C0F3-2FD5-D543-A1F3-EA7C8B28670E}" type="parTrans" cxnId="{05AA866E-F19C-1548-8408-2DB9C6B9BCB5}">
      <dgm:prSet/>
      <dgm:spPr/>
      <dgm:t>
        <a:bodyPr/>
        <a:lstStyle/>
        <a:p>
          <a:endParaRPr lang="en-US"/>
        </a:p>
      </dgm:t>
    </dgm:pt>
    <dgm:pt modelId="{7F4982AA-849C-1546-B96C-0A1918EF05A2}" type="sibTrans" cxnId="{05AA866E-F19C-1548-8408-2DB9C6B9BCB5}">
      <dgm:prSet/>
      <dgm:spPr/>
      <dgm:t>
        <a:bodyPr/>
        <a:lstStyle/>
        <a:p>
          <a:endParaRPr lang="en-US"/>
        </a:p>
      </dgm:t>
    </dgm:pt>
    <dgm:pt modelId="{CF50C510-5269-3C4B-88F1-4244A1A2EB09}">
      <dgm:prSet/>
      <dgm:spPr/>
      <dgm:t>
        <a:bodyPr/>
        <a:lstStyle/>
        <a:p>
          <a:pPr rtl="0"/>
          <a:r>
            <a:rPr lang="en-US" dirty="0"/>
            <a:t>Direct Observations</a:t>
          </a:r>
        </a:p>
      </dgm:t>
    </dgm:pt>
    <dgm:pt modelId="{B68F6824-DDB8-884D-8FA3-B5B2F6C41BD4}" type="parTrans" cxnId="{A02AA134-68C2-174B-B1A8-B163798671FE}">
      <dgm:prSet/>
      <dgm:spPr/>
      <dgm:t>
        <a:bodyPr/>
        <a:lstStyle/>
        <a:p>
          <a:endParaRPr lang="en-US"/>
        </a:p>
      </dgm:t>
    </dgm:pt>
    <dgm:pt modelId="{CC0C2E79-193F-3440-9BB7-C6D93FC7CB47}" type="sibTrans" cxnId="{A02AA134-68C2-174B-B1A8-B163798671FE}">
      <dgm:prSet/>
      <dgm:spPr/>
      <dgm:t>
        <a:bodyPr/>
        <a:lstStyle/>
        <a:p>
          <a:endParaRPr lang="en-US"/>
        </a:p>
      </dgm:t>
    </dgm:pt>
    <dgm:pt modelId="{885F5D5B-77B9-9F41-93D1-816C71987642}">
      <dgm:prSet>
        <dgm:style>
          <a:lnRef idx="1">
            <a:schemeClr val="accent2"/>
          </a:lnRef>
          <a:fillRef idx="3">
            <a:schemeClr val="accent2"/>
          </a:fillRef>
          <a:effectRef idx="2">
            <a:schemeClr val="accent2"/>
          </a:effectRef>
          <a:fontRef idx="minor">
            <a:schemeClr val="lt1"/>
          </a:fontRef>
        </dgm:style>
      </dgm:prSet>
      <dgm:spPr>
        <a:gradFill flip="none" rotWithShape="0">
          <a:gsLst>
            <a:gs pos="0">
              <a:schemeClr val="accent2">
                <a:shade val="51000"/>
                <a:satMod val="130000"/>
                <a:alpha val="50000"/>
              </a:schemeClr>
            </a:gs>
            <a:gs pos="80000">
              <a:schemeClr val="accent2">
                <a:shade val="93000"/>
                <a:satMod val="130000"/>
                <a:alpha val="50000"/>
              </a:schemeClr>
            </a:gs>
            <a:gs pos="100000">
              <a:schemeClr val="accent2">
                <a:shade val="94000"/>
                <a:satMod val="135000"/>
                <a:alpha val="50000"/>
              </a:schemeClr>
            </a:gs>
          </a:gsLst>
          <a:lin ang="16200000" scaled="0"/>
          <a:tileRect/>
        </a:gradFill>
      </dgm:spPr>
      <dgm:t>
        <a:bodyPr/>
        <a:lstStyle/>
        <a:p>
          <a:pPr rtl="0"/>
          <a:r>
            <a:rPr lang="en-US" dirty="0"/>
            <a:t>Experimental Analysis (Structural/Functional)</a:t>
          </a:r>
        </a:p>
      </dgm:t>
    </dgm:pt>
    <dgm:pt modelId="{B29CEAA9-A185-E74E-9ADB-B6AFEB92D05F}" type="parTrans" cxnId="{4207867B-BAB7-A640-93F6-526A961CCEFE}">
      <dgm:prSet/>
      <dgm:spPr/>
      <dgm:t>
        <a:bodyPr/>
        <a:lstStyle/>
        <a:p>
          <a:endParaRPr lang="en-US"/>
        </a:p>
      </dgm:t>
    </dgm:pt>
    <dgm:pt modelId="{6E61BE22-EEDB-FB4B-979A-450A52BB5B9B}" type="sibTrans" cxnId="{4207867B-BAB7-A640-93F6-526A961CCEFE}">
      <dgm:prSet/>
      <dgm:spPr/>
      <dgm:t>
        <a:bodyPr/>
        <a:lstStyle/>
        <a:p>
          <a:endParaRPr lang="en-US"/>
        </a:p>
      </dgm:t>
    </dgm:pt>
    <dgm:pt modelId="{9E7F4B7E-9D35-DF44-B217-155C870824A1}">
      <dgm:prSet/>
      <dgm:spPr/>
      <dgm:t>
        <a:bodyPr/>
        <a:lstStyle/>
        <a:p>
          <a:r>
            <a:rPr lang="en-US" dirty="0"/>
            <a:t>Review relevant school records to look for patterns across time</a:t>
          </a:r>
        </a:p>
      </dgm:t>
    </dgm:pt>
    <dgm:pt modelId="{64914DE7-D035-124E-B03E-9C43CFCD772E}" type="parTrans" cxnId="{762BAAE2-EA6F-6744-9577-F5C1F7BB1E4D}">
      <dgm:prSet/>
      <dgm:spPr/>
      <dgm:t>
        <a:bodyPr/>
        <a:lstStyle/>
        <a:p>
          <a:endParaRPr lang="en-US"/>
        </a:p>
      </dgm:t>
    </dgm:pt>
    <dgm:pt modelId="{48377D7E-908F-E44F-9546-93E2D3916974}" type="sibTrans" cxnId="{762BAAE2-EA6F-6744-9577-F5C1F7BB1E4D}">
      <dgm:prSet/>
      <dgm:spPr/>
      <dgm:t>
        <a:bodyPr/>
        <a:lstStyle/>
        <a:p>
          <a:endParaRPr lang="en-US"/>
        </a:p>
      </dgm:t>
    </dgm:pt>
    <dgm:pt modelId="{BEE06BD7-1B40-1848-BF49-D5DBF09BBC7C}">
      <dgm:prSet/>
      <dgm:spPr/>
      <dgm:t>
        <a:bodyPr/>
        <a:lstStyle/>
        <a:p>
          <a:r>
            <a:rPr lang="en-US" dirty="0"/>
            <a:t>Interview parents, teachers, staff, and student about patterns</a:t>
          </a:r>
        </a:p>
      </dgm:t>
    </dgm:pt>
    <dgm:pt modelId="{BBDE633E-8FAD-8D44-96D3-30BAF22729E6}" type="parTrans" cxnId="{12076128-3F1E-7B4B-B781-8CFE92746DC7}">
      <dgm:prSet/>
      <dgm:spPr/>
      <dgm:t>
        <a:bodyPr/>
        <a:lstStyle/>
        <a:p>
          <a:endParaRPr lang="en-US"/>
        </a:p>
      </dgm:t>
    </dgm:pt>
    <dgm:pt modelId="{5D2317E5-3B72-5F4A-B428-D888DDFC6DB2}" type="sibTrans" cxnId="{12076128-3F1E-7B4B-B781-8CFE92746DC7}">
      <dgm:prSet/>
      <dgm:spPr/>
      <dgm:t>
        <a:bodyPr/>
        <a:lstStyle/>
        <a:p>
          <a:endParaRPr lang="en-US"/>
        </a:p>
      </dgm:t>
    </dgm:pt>
    <dgm:pt modelId="{5C00F348-DE9F-2040-AC7A-A8C7616CE96C}">
      <dgm:prSet/>
      <dgm:spPr/>
      <dgm:t>
        <a:bodyPr/>
        <a:lstStyle/>
        <a:p>
          <a:r>
            <a:rPr lang="en-US" dirty="0"/>
            <a:t>Systematically observe behaviors and the context in which they occur</a:t>
          </a:r>
        </a:p>
      </dgm:t>
    </dgm:pt>
    <dgm:pt modelId="{04256592-AE5C-9442-A895-CD2FFEA4E690}" type="parTrans" cxnId="{EFBF4212-8B0B-7349-BE82-25799A56A097}">
      <dgm:prSet/>
      <dgm:spPr/>
      <dgm:t>
        <a:bodyPr/>
        <a:lstStyle/>
        <a:p>
          <a:endParaRPr lang="en-US"/>
        </a:p>
      </dgm:t>
    </dgm:pt>
    <dgm:pt modelId="{B55B4F9E-D377-D84A-9E57-6AF63078C4F5}" type="sibTrans" cxnId="{EFBF4212-8B0B-7349-BE82-25799A56A097}">
      <dgm:prSet/>
      <dgm:spPr/>
      <dgm:t>
        <a:bodyPr/>
        <a:lstStyle/>
        <a:p>
          <a:endParaRPr lang="en-US"/>
        </a:p>
      </dgm:t>
    </dgm:pt>
    <dgm:pt modelId="{B05689E0-C40E-1C4F-859E-CF50316DEE8F}">
      <dgm:prSet/>
      <dgm:spPr/>
      <dgm:t>
        <a:bodyPr/>
        <a:lstStyle/>
        <a:p>
          <a:r>
            <a:rPr lang="en-US" dirty="0"/>
            <a:t>Occasionally, a trained person will need to conduct additional analyses</a:t>
          </a:r>
        </a:p>
      </dgm:t>
    </dgm:pt>
    <dgm:pt modelId="{5104D4BA-9BD6-674C-8EBA-BC3E1B9534A6}" type="parTrans" cxnId="{5AFF6F3C-2503-A441-8039-AF49E3C4280A}">
      <dgm:prSet/>
      <dgm:spPr/>
      <dgm:t>
        <a:bodyPr/>
        <a:lstStyle/>
        <a:p>
          <a:endParaRPr lang="en-US"/>
        </a:p>
      </dgm:t>
    </dgm:pt>
    <dgm:pt modelId="{2906A312-7B86-644D-BE53-8A5C0F8B0AE5}" type="sibTrans" cxnId="{5AFF6F3C-2503-A441-8039-AF49E3C4280A}">
      <dgm:prSet/>
      <dgm:spPr/>
      <dgm:t>
        <a:bodyPr/>
        <a:lstStyle/>
        <a:p>
          <a:endParaRPr lang="en-US"/>
        </a:p>
      </dgm:t>
    </dgm:pt>
    <dgm:pt modelId="{AAFB3E4D-74DF-BD44-9DBF-3C1B1FEF5DE1}" type="pres">
      <dgm:prSet presAssocID="{1FF6AAF0-A92A-E94C-8A9A-39FE3776C547}" presName="Name0" presStyleCnt="0">
        <dgm:presLayoutVars>
          <dgm:dir/>
          <dgm:animLvl val="lvl"/>
          <dgm:resizeHandles/>
        </dgm:presLayoutVars>
      </dgm:prSet>
      <dgm:spPr/>
    </dgm:pt>
    <dgm:pt modelId="{ED4BBCCB-0E67-9941-A717-4B36671A663F}" type="pres">
      <dgm:prSet presAssocID="{2BBDC6F0-0D0A-0F4F-AF14-0D1EB2BA3425}" presName="linNode" presStyleCnt="0"/>
      <dgm:spPr/>
    </dgm:pt>
    <dgm:pt modelId="{2A496B35-10BF-384B-B611-A19A894529E0}" type="pres">
      <dgm:prSet presAssocID="{2BBDC6F0-0D0A-0F4F-AF14-0D1EB2BA3425}" presName="parentShp" presStyleLbl="node1" presStyleIdx="0" presStyleCnt="4">
        <dgm:presLayoutVars>
          <dgm:bulletEnabled val="1"/>
        </dgm:presLayoutVars>
      </dgm:prSet>
      <dgm:spPr/>
    </dgm:pt>
    <dgm:pt modelId="{71CA6347-E3DB-1C43-8162-168A8CD8B751}" type="pres">
      <dgm:prSet presAssocID="{2BBDC6F0-0D0A-0F4F-AF14-0D1EB2BA3425}" presName="childShp" presStyleLbl="bgAccFollowNode1" presStyleIdx="0" presStyleCnt="4">
        <dgm:presLayoutVars>
          <dgm:bulletEnabled val="1"/>
        </dgm:presLayoutVars>
      </dgm:prSet>
      <dgm:spPr/>
    </dgm:pt>
    <dgm:pt modelId="{FE8E7DEE-0B2B-7241-AC2D-D552D00B99C1}" type="pres">
      <dgm:prSet presAssocID="{CDB4A071-0E3D-AD45-8C96-14293DF19EC5}" presName="spacing" presStyleCnt="0"/>
      <dgm:spPr/>
    </dgm:pt>
    <dgm:pt modelId="{61E8EAB1-7F47-3341-A0FD-E0B901C8F9C1}" type="pres">
      <dgm:prSet presAssocID="{952B61A0-A6AC-444E-9ED1-CEF1ACBF625F}" presName="linNode" presStyleCnt="0"/>
      <dgm:spPr/>
    </dgm:pt>
    <dgm:pt modelId="{DB7EB4FC-A33C-B349-BC50-4177F05B0CBF}" type="pres">
      <dgm:prSet presAssocID="{952B61A0-A6AC-444E-9ED1-CEF1ACBF625F}" presName="parentShp" presStyleLbl="node1" presStyleIdx="1" presStyleCnt="4">
        <dgm:presLayoutVars>
          <dgm:bulletEnabled val="1"/>
        </dgm:presLayoutVars>
      </dgm:prSet>
      <dgm:spPr/>
    </dgm:pt>
    <dgm:pt modelId="{60953916-5212-3148-95D2-6AC19DD243A4}" type="pres">
      <dgm:prSet presAssocID="{952B61A0-A6AC-444E-9ED1-CEF1ACBF625F}" presName="childShp" presStyleLbl="bgAccFollowNode1" presStyleIdx="1" presStyleCnt="4">
        <dgm:presLayoutVars>
          <dgm:bulletEnabled val="1"/>
        </dgm:presLayoutVars>
      </dgm:prSet>
      <dgm:spPr/>
    </dgm:pt>
    <dgm:pt modelId="{6EF45B76-9102-254B-98AA-3B2C787992BD}" type="pres">
      <dgm:prSet presAssocID="{7F4982AA-849C-1546-B96C-0A1918EF05A2}" presName="spacing" presStyleCnt="0"/>
      <dgm:spPr/>
    </dgm:pt>
    <dgm:pt modelId="{F35CF055-9C0D-8347-B419-E303BCF55E5A}" type="pres">
      <dgm:prSet presAssocID="{CF50C510-5269-3C4B-88F1-4244A1A2EB09}" presName="linNode" presStyleCnt="0"/>
      <dgm:spPr/>
    </dgm:pt>
    <dgm:pt modelId="{72852071-67E5-0448-9EF1-44316CCE91ED}" type="pres">
      <dgm:prSet presAssocID="{CF50C510-5269-3C4B-88F1-4244A1A2EB09}" presName="parentShp" presStyleLbl="node1" presStyleIdx="2" presStyleCnt="4">
        <dgm:presLayoutVars>
          <dgm:bulletEnabled val="1"/>
        </dgm:presLayoutVars>
      </dgm:prSet>
      <dgm:spPr/>
    </dgm:pt>
    <dgm:pt modelId="{A06ACEA6-DCF9-A14B-8E19-FD08BCE5F985}" type="pres">
      <dgm:prSet presAssocID="{CF50C510-5269-3C4B-88F1-4244A1A2EB09}" presName="childShp" presStyleLbl="bgAccFollowNode1" presStyleIdx="2" presStyleCnt="4">
        <dgm:presLayoutVars>
          <dgm:bulletEnabled val="1"/>
        </dgm:presLayoutVars>
      </dgm:prSet>
      <dgm:spPr/>
    </dgm:pt>
    <dgm:pt modelId="{7341033E-55A2-7C4A-BF4D-93AAA2042CD6}" type="pres">
      <dgm:prSet presAssocID="{CC0C2E79-193F-3440-9BB7-C6D93FC7CB47}" presName="spacing" presStyleCnt="0"/>
      <dgm:spPr/>
    </dgm:pt>
    <dgm:pt modelId="{31275247-7309-3C4F-AED5-F77032617D5E}" type="pres">
      <dgm:prSet presAssocID="{885F5D5B-77B9-9F41-93D1-816C71987642}" presName="linNode" presStyleCnt="0"/>
      <dgm:spPr/>
    </dgm:pt>
    <dgm:pt modelId="{41E835FC-47FD-894D-846D-E96AB29F2210}" type="pres">
      <dgm:prSet presAssocID="{885F5D5B-77B9-9F41-93D1-816C71987642}" presName="parentShp" presStyleLbl="node1" presStyleIdx="3" presStyleCnt="4">
        <dgm:presLayoutVars>
          <dgm:bulletEnabled val="1"/>
        </dgm:presLayoutVars>
      </dgm:prSet>
      <dgm:spPr/>
    </dgm:pt>
    <dgm:pt modelId="{E9A0B44B-B6E8-E046-8F3A-11E95F1F399A}" type="pres">
      <dgm:prSet presAssocID="{885F5D5B-77B9-9F41-93D1-816C71987642}" presName="childShp" presStyleLbl="bgAccFollowNode1" presStyleIdx="3" presStyleCnt="4">
        <dgm:presLayoutVars>
          <dgm:bulletEnabled val="1"/>
        </dgm:presLayoutVars>
      </dgm:prSet>
      <dgm:spPr/>
    </dgm:pt>
  </dgm:ptLst>
  <dgm:cxnLst>
    <dgm:cxn modelId="{EFBF4212-8B0B-7349-BE82-25799A56A097}" srcId="{CF50C510-5269-3C4B-88F1-4244A1A2EB09}" destId="{5C00F348-DE9F-2040-AC7A-A8C7616CE96C}" srcOrd="0" destOrd="0" parTransId="{04256592-AE5C-9442-A895-CD2FFEA4E690}" sibTransId="{B55B4F9E-D377-D84A-9E57-6AF63078C4F5}"/>
    <dgm:cxn modelId="{12076128-3F1E-7B4B-B781-8CFE92746DC7}" srcId="{952B61A0-A6AC-444E-9ED1-CEF1ACBF625F}" destId="{BEE06BD7-1B40-1848-BF49-D5DBF09BBC7C}" srcOrd="0" destOrd="0" parTransId="{BBDE633E-8FAD-8D44-96D3-30BAF22729E6}" sibTransId="{5D2317E5-3B72-5F4A-B428-D888DDFC6DB2}"/>
    <dgm:cxn modelId="{A02AA134-68C2-174B-B1A8-B163798671FE}" srcId="{1FF6AAF0-A92A-E94C-8A9A-39FE3776C547}" destId="{CF50C510-5269-3C4B-88F1-4244A1A2EB09}" srcOrd="2" destOrd="0" parTransId="{B68F6824-DDB8-884D-8FA3-B5B2F6C41BD4}" sibTransId="{CC0C2E79-193F-3440-9BB7-C6D93FC7CB47}"/>
    <dgm:cxn modelId="{5AFF6F3C-2503-A441-8039-AF49E3C4280A}" srcId="{885F5D5B-77B9-9F41-93D1-816C71987642}" destId="{B05689E0-C40E-1C4F-859E-CF50316DEE8F}" srcOrd="0" destOrd="0" parTransId="{5104D4BA-9BD6-674C-8EBA-BC3E1B9534A6}" sibTransId="{2906A312-7B86-644D-BE53-8A5C0F8B0AE5}"/>
    <dgm:cxn modelId="{F3736763-23F1-A945-AC6A-A91A7FA1C532}" type="presOf" srcId="{1FF6AAF0-A92A-E94C-8A9A-39FE3776C547}" destId="{AAFB3E4D-74DF-BD44-9DBF-3C1B1FEF5DE1}" srcOrd="0" destOrd="0" presId="urn:microsoft.com/office/officeart/2005/8/layout/vList6"/>
    <dgm:cxn modelId="{05AA866E-F19C-1548-8408-2DB9C6B9BCB5}" srcId="{1FF6AAF0-A92A-E94C-8A9A-39FE3776C547}" destId="{952B61A0-A6AC-444E-9ED1-CEF1ACBF625F}" srcOrd="1" destOrd="0" parTransId="{2932C0F3-2FD5-D543-A1F3-EA7C8B28670E}" sibTransId="{7F4982AA-849C-1546-B96C-0A1918EF05A2}"/>
    <dgm:cxn modelId="{A6D57B72-21C9-E34B-9047-09A9A9D0F117}" type="presOf" srcId="{885F5D5B-77B9-9F41-93D1-816C71987642}" destId="{41E835FC-47FD-894D-846D-E96AB29F2210}" srcOrd="0" destOrd="0" presId="urn:microsoft.com/office/officeart/2005/8/layout/vList6"/>
    <dgm:cxn modelId="{3D169279-0CEE-6343-9786-35D8B093352B}" type="presOf" srcId="{5C00F348-DE9F-2040-AC7A-A8C7616CE96C}" destId="{A06ACEA6-DCF9-A14B-8E19-FD08BCE5F985}" srcOrd="0" destOrd="0" presId="urn:microsoft.com/office/officeart/2005/8/layout/vList6"/>
    <dgm:cxn modelId="{4207867B-BAB7-A640-93F6-526A961CCEFE}" srcId="{1FF6AAF0-A92A-E94C-8A9A-39FE3776C547}" destId="{885F5D5B-77B9-9F41-93D1-816C71987642}" srcOrd="3" destOrd="0" parTransId="{B29CEAA9-A185-E74E-9ADB-B6AFEB92D05F}" sibTransId="{6E61BE22-EEDB-FB4B-979A-450A52BB5B9B}"/>
    <dgm:cxn modelId="{E2A60585-76B5-AA49-8A00-2788CCC6B08E}" type="presOf" srcId="{952B61A0-A6AC-444E-9ED1-CEF1ACBF625F}" destId="{DB7EB4FC-A33C-B349-BC50-4177F05B0CBF}" srcOrd="0" destOrd="0" presId="urn:microsoft.com/office/officeart/2005/8/layout/vList6"/>
    <dgm:cxn modelId="{7A3B3B98-72B2-2644-A071-25954FB944E4}" type="presOf" srcId="{CF50C510-5269-3C4B-88F1-4244A1A2EB09}" destId="{72852071-67E5-0448-9EF1-44316CCE91ED}" srcOrd="0" destOrd="0" presId="urn:microsoft.com/office/officeart/2005/8/layout/vList6"/>
    <dgm:cxn modelId="{24F93F98-ABF9-8C41-B730-7DDE81BE81BB}" type="presOf" srcId="{BEE06BD7-1B40-1848-BF49-D5DBF09BBC7C}" destId="{60953916-5212-3148-95D2-6AC19DD243A4}" srcOrd="0" destOrd="0" presId="urn:microsoft.com/office/officeart/2005/8/layout/vList6"/>
    <dgm:cxn modelId="{00843C9D-CBD9-0143-843C-AF743AAF2E49}" type="presOf" srcId="{B05689E0-C40E-1C4F-859E-CF50316DEE8F}" destId="{E9A0B44B-B6E8-E046-8F3A-11E95F1F399A}" srcOrd="0" destOrd="0" presId="urn:microsoft.com/office/officeart/2005/8/layout/vList6"/>
    <dgm:cxn modelId="{E2A46EAC-CDE0-6F47-B752-6CCF2388E36D}" type="presOf" srcId="{9E7F4B7E-9D35-DF44-B217-155C870824A1}" destId="{71CA6347-E3DB-1C43-8162-168A8CD8B751}" srcOrd="0" destOrd="0" presId="urn:microsoft.com/office/officeart/2005/8/layout/vList6"/>
    <dgm:cxn modelId="{1C7A08D7-DD96-534F-AE00-BF6389DDB579}" srcId="{1FF6AAF0-A92A-E94C-8A9A-39FE3776C547}" destId="{2BBDC6F0-0D0A-0F4F-AF14-0D1EB2BA3425}" srcOrd="0" destOrd="0" parTransId="{1E06D53D-F53D-A84B-BDD1-9F88C679A0A1}" sibTransId="{CDB4A071-0E3D-AD45-8C96-14293DF19EC5}"/>
    <dgm:cxn modelId="{AECA6FDF-0A34-8540-8AE6-ABB94DCF8553}" type="presOf" srcId="{2BBDC6F0-0D0A-0F4F-AF14-0D1EB2BA3425}" destId="{2A496B35-10BF-384B-B611-A19A894529E0}" srcOrd="0" destOrd="0" presId="urn:microsoft.com/office/officeart/2005/8/layout/vList6"/>
    <dgm:cxn modelId="{762BAAE2-EA6F-6744-9577-F5C1F7BB1E4D}" srcId="{2BBDC6F0-0D0A-0F4F-AF14-0D1EB2BA3425}" destId="{9E7F4B7E-9D35-DF44-B217-155C870824A1}" srcOrd="0" destOrd="0" parTransId="{64914DE7-D035-124E-B03E-9C43CFCD772E}" sibTransId="{48377D7E-908F-E44F-9546-93E2D3916974}"/>
    <dgm:cxn modelId="{29AB2222-A62E-7C40-B98D-9074AB95CEB2}" type="presParOf" srcId="{AAFB3E4D-74DF-BD44-9DBF-3C1B1FEF5DE1}" destId="{ED4BBCCB-0E67-9941-A717-4B36671A663F}" srcOrd="0" destOrd="0" presId="urn:microsoft.com/office/officeart/2005/8/layout/vList6"/>
    <dgm:cxn modelId="{809A2AE6-537D-D74F-9BAC-F56B6C2CBDCF}" type="presParOf" srcId="{ED4BBCCB-0E67-9941-A717-4B36671A663F}" destId="{2A496B35-10BF-384B-B611-A19A894529E0}" srcOrd="0" destOrd="0" presId="urn:microsoft.com/office/officeart/2005/8/layout/vList6"/>
    <dgm:cxn modelId="{DBDEF071-98FB-E84D-AF8C-B8B0C3B6E092}" type="presParOf" srcId="{ED4BBCCB-0E67-9941-A717-4B36671A663F}" destId="{71CA6347-E3DB-1C43-8162-168A8CD8B751}" srcOrd="1" destOrd="0" presId="urn:microsoft.com/office/officeart/2005/8/layout/vList6"/>
    <dgm:cxn modelId="{B447593B-9CE9-BE45-96D8-05C857C3D921}" type="presParOf" srcId="{AAFB3E4D-74DF-BD44-9DBF-3C1B1FEF5DE1}" destId="{FE8E7DEE-0B2B-7241-AC2D-D552D00B99C1}" srcOrd="1" destOrd="0" presId="urn:microsoft.com/office/officeart/2005/8/layout/vList6"/>
    <dgm:cxn modelId="{0C564461-5D22-E845-BA17-DF80AC4ED247}" type="presParOf" srcId="{AAFB3E4D-74DF-BD44-9DBF-3C1B1FEF5DE1}" destId="{61E8EAB1-7F47-3341-A0FD-E0B901C8F9C1}" srcOrd="2" destOrd="0" presId="urn:microsoft.com/office/officeart/2005/8/layout/vList6"/>
    <dgm:cxn modelId="{28CC321A-3D80-934A-9F97-00AAC647B248}" type="presParOf" srcId="{61E8EAB1-7F47-3341-A0FD-E0B901C8F9C1}" destId="{DB7EB4FC-A33C-B349-BC50-4177F05B0CBF}" srcOrd="0" destOrd="0" presId="urn:microsoft.com/office/officeart/2005/8/layout/vList6"/>
    <dgm:cxn modelId="{A3C7946A-C6BC-124F-B236-A046F9397F1A}" type="presParOf" srcId="{61E8EAB1-7F47-3341-A0FD-E0B901C8F9C1}" destId="{60953916-5212-3148-95D2-6AC19DD243A4}" srcOrd="1" destOrd="0" presId="urn:microsoft.com/office/officeart/2005/8/layout/vList6"/>
    <dgm:cxn modelId="{A79D42D4-4102-524B-807E-4AF2DCF0EE14}" type="presParOf" srcId="{AAFB3E4D-74DF-BD44-9DBF-3C1B1FEF5DE1}" destId="{6EF45B76-9102-254B-98AA-3B2C787992BD}" srcOrd="3" destOrd="0" presId="urn:microsoft.com/office/officeart/2005/8/layout/vList6"/>
    <dgm:cxn modelId="{8DF7B415-D7DA-434C-BB7E-B8DE950A7D14}" type="presParOf" srcId="{AAFB3E4D-74DF-BD44-9DBF-3C1B1FEF5DE1}" destId="{F35CF055-9C0D-8347-B419-E303BCF55E5A}" srcOrd="4" destOrd="0" presId="urn:microsoft.com/office/officeart/2005/8/layout/vList6"/>
    <dgm:cxn modelId="{86C678AB-D1DD-9147-A9A4-4A16E5133892}" type="presParOf" srcId="{F35CF055-9C0D-8347-B419-E303BCF55E5A}" destId="{72852071-67E5-0448-9EF1-44316CCE91ED}" srcOrd="0" destOrd="0" presId="urn:microsoft.com/office/officeart/2005/8/layout/vList6"/>
    <dgm:cxn modelId="{1A9A5986-BCC1-AC44-83C8-04154A6BA6B1}" type="presParOf" srcId="{F35CF055-9C0D-8347-B419-E303BCF55E5A}" destId="{A06ACEA6-DCF9-A14B-8E19-FD08BCE5F985}" srcOrd="1" destOrd="0" presId="urn:microsoft.com/office/officeart/2005/8/layout/vList6"/>
    <dgm:cxn modelId="{92B9534A-9D02-BD4F-9EEF-64EF245BBBDC}" type="presParOf" srcId="{AAFB3E4D-74DF-BD44-9DBF-3C1B1FEF5DE1}" destId="{7341033E-55A2-7C4A-BF4D-93AAA2042CD6}" srcOrd="5" destOrd="0" presId="urn:microsoft.com/office/officeart/2005/8/layout/vList6"/>
    <dgm:cxn modelId="{A78BB5AD-98A1-6243-A84B-E2CE85F2D6AE}" type="presParOf" srcId="{AAFB3E4D-74DF-BD44-9DBF-3C1B1FEF5DE1}" destId="{31275247-7309-3C4F-AED5-F77032617D5E}" srcOrd="6" destOrd="0" presId="urn:microsoft.com/office/officeart/2005/8/layout/vList6"/>
    <dgm:cxn modelId="{46CDB65D-F68B-F44E-871C-A3D7651B89E4}" type="presParOf" srcId="{31275247-7309-3C4F-AED5-F77032617D5E}" destId="{41E835FC-47FD-894D-846D-E96AB29F2210}" srcOrd="0" destOrd="0" presId="urn:microsoft.com/office/officeart/2005/8/layout/vList6"/>
    <dgm:cxn modelId="{461666D9-8DA0-6B49-AEAB-3B053092B274}" type="presParOf" srcId="{31275247-7309-3C4F-AED5-F77032617D5E}" destId="{E9A0B44B-B6E8-E046-8F3A-11E95F1F399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6AAF0-A92A-E94C-8A9A-39FE3776C547}"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en-US"/>
        </a:p>
      </dgm:t>
    </dgm:pt>
    <dgm:pt modelId="{2BBDC6F0-0D0A-0F4F-AF14-0D1EB2BA3425}">
      <dgm:prSet/>
      <dgm:spPr/>
      <dgm:t>
        <a:bodyPr/>
        <a:lstStyle/>
        <a:p>
          <a:pPr rtl="0"/>
          <a:r>
            <a:rPr lang="en-US" dirty="0"/>
            <a:t>Records Reviews</a:t>
          </a:r>
        </a:p>
      </dgm:t>
    </dgm:pt>
    <dgm:pt modelId="{1E06D53D-F53D-A84B-BDD1-9F88C679A0A1}" type="parTrans" cxnId="{1C7A08D7-DD96-534F-AE00-BF6389DDB579}">
      <dgm:prSet/>
      <dgm:spPr/>
      <dgm:t>
        <a:bodyPr/>
        <a:lstStyle/>
        <a:p>
          <a:endParaRPr lang="en-US"/>
        </a:p>
      </dgm:t>
    </dgm:pt>
    <dgm:pt modelId="{CDB4A071-0E3D-AD45-8C96-14293DF19EC5}" type="sibTrans" cxnId="{1C7A08D7-DD96-534F-AE00-BF6389DDB579}">
      <dgm:prSet/>
      <dgm:spPr/>
      <dgm:t>
        <a:bodyPr/>
        <a:lstStyle/>
        <a:p>
          <a:endParaRPr lang="en-US"/>
        </a:p>
      </dgm:t>
    </dgm:pt>
    <dgm:pt modelId="{952B61A0-A6AC-444E-9ED1-CEF1ACBF625F}">
      <dgm:prSet/>
      <dgm:spPr/>
      <dgm:t>
        <a:bodyPr/>
        <a:lstStyle/>
        <a:p>
          <a:pPr rtl="0"/>
          <a:r>
            <a:rPr lang="en-US" dirty="0"/>
            <a:t>Interviews</a:t>
          </a:r>
        </a:p>
      </dgm:t>
    </dgm:pt>
    <dgm:pt modelId="{2932C0F3-2FD5-D543-A1F3-EA7C8B28670E}" type="parTrans" cxnId="{05AA866E-F19C-1548-8408-2DB9C6B9BCB5}">
      <dgm:prSet/>
      <dgm:spPr/>
      <dgm:t>
        <a:bodyPr/>
        <a:lstStyle/>
        <a:p>
          <a:endParaRPr lang="en-US"/>
        </a:p>
      </dgm:t>
    </dgm:pt>
    <dgm:pt modelId="{7F4982AA-849C-1546-B96C-0A1918EF05A2}" type="sibTrans" cxnId="{05AA866E-F19C-1548-8408-2DB9C6B9BCB5}">
      <dgm:prSet/>
      <dgm:spPr/>
      <dgm:t>
        <a:bodyPr/>
        <a:lstStyle/>
        <a:p>
          <a:endParaRPr lang="en-US"/>
        </a:p>
      </dgm:t>
    </dgm:pt>
    <dgm:pt modelId="{9E7F4B7E-9D35-DF44-B217-155C870824A1}">
      <dgm:prSet/>
      <dgm:spPr/>
      <dgm:t>
        <a:bodyPr/>
        <a:lstStyle/>
        <a:p>
          <a:endParaRPr lang="en-US" dirty="0"/>
        </a:p>
      </dgm:t>
    </dgm:pt>
    <dgm:pt modelId="{64914DE7-D035-124E-B03E-9C43CFCD772E}" type="parTrans" cxnId="{762BAAE2-EA6F-6744-9577-F5C1F7BB1E4D}">
      <dgm:prSet/>
      <dgm:spPr/>
      <dgm:t>
        <a:bodyPr/>
        <a:lstStyle/>
        <a:p>
          <a:endParaRPr lang="en-US"/>
        </a:p>
      </dgm:t>
    </dgm:pt>
    <dgm:pt modelId="{48377D7E-908F-E44F-9546-93E2D3916974}" type="sibTrans" cxnId="{762BAAE2-EA6F-6744-9577-F5C1F7BB1E4D}">
      <dgm:prSet/>
      <dgm:spPr/>
      <dgm:t>
        <a:bodyPr/>
        <a:lstStyle/>
        <a:p>
          <a:endParaRPr lang="en-US"/>
        </a:p>
      </dgm:t>
    </dgm:pt>
    <dgm:pt modelId="{BEE06BD7-1B40-1848-BF49-D5DBF09BBC7C}">
      <dgm:prSet/>
      <dgm:spPr/>
      <dgm:t>
        <a:bodyPr/>
        <a:lstStyle/>
        <a:p>
          <a:endParaRPr lang="en-US" dirty="0"/>
        </a:p>
      </dgm:t>
    </dgm:pt>
    <dgm:pt modelId="{BBDE633E-8FAD-8D44-96D3-30BAF22729E6}" type="parTrans" cxnId="{12076128-3F1E-7B4B-B781-8CFE92746DC7}">
      <dgm:prSet/>
      <dgm:spPr/>
      <dgm:t>
        <a:bodyPr/>
        <a:lstStyle/>
        <a:p>
          <a:endParaRPr lang="en-US"/>
        </a:p>
      </dgm:t>
    </dgm:pt>
    <dgm:pt modelId="{5D2317E5-3B72-5F4A-B428-D888DDFC6DB2}" type="sibTrans" cxnId="{12076128-3F1E-7B4B-B781-8CFE92746DC7}">
      <dgm:prSet/>
      <dgm:spPr/>
      <dgm:t>
        <a:bodyPr/>
        <a:lstStyle/>
        <a:p>
          <a:endParaRPr lang="en-US"/>
        </a:p>
      </dgm:t>
    </dgm:pt>
    <dgm:pt modelId="{CF50C510-5269-3C4B-88F1-4244A1A2EB09}">
      <dgm:prSet/>
      <dgm:spPr/>
      <dgm:t>
        <a:bodyPr/>
        <a:lstStyle/>
        <a:p>
          <a:pPr rtl="0"/>
          <a:r>
            <a:rPr lang="en-US" dirty="0"/>
            <a:t>Direct Observations</a:t>
          </a:r>
        </a:p>
      </dgm:t>
    </dgm:pt>
    <dgm:pt modelId="{CC0C2E79-193F-3440-9BB7-C6D93FC7CB47}" type="sibTrans" cxnId="{A02AA134-68C2-174B-B1A8-B163798671FE}">
      <dgm:prSet/>
      <dgm:spPr/>
      <dgm:t>
        <a:bodyPr/>
        <a:lstStyle/>
        <a:p>
          <a:endParaRPr lang="en-US"/>
        </a:p>
      </dgm:t>
    </dgm:pt>
    <dgm:pt modelId="{B68F6824-DDB8-884D-8FA3-B5B2F6C41BD4}" type="parTrans" cxnId="{A02AA134-68C2-174B-B1A8-B163798671FE}">
      <dgm:prSet/>
      <dgm:spPr/>
      <dgm:t>
        <a:bodyPr/>
        <a:lstStyle/>
        <a:p>
          <a:endParaRPr lang="en-US"/>
        </a:p>
      </dgm:t>
    </dgm:pt>
    <dgm:pt modelId="{885F5D5B-77B9-9F41-93D1-816C71987642}">
      <dgm:prSet>
        <dgm:style>
          <a:lnRef idx="1">
            <a:schemeClr val="accent2"/>
          </a:lnRef>
          <a:fillRef idx="3">
            <a:schemeClr val="accent2"/>
          </a:fillRef>
          <a:effectRef idx="2">
            <a:schemeClr val="accent2"/>
          </a:effectRef>
          <a:fontRef idx="minor">
            <a:schemeClr val="lt1"/>
          </a:fontRef>
        </dgm:style>
      </dgm:prSet>
      <dgm:spPr>
        <a:gradFill flip="none" rotWithShape="0">
          <a:gsLst>
            <a:gs pos="0">
              <a:schemeClr val="accent2">
                <a:shade val="51000"/>
                <a:satMod val="130000"/>
                <a:alpha val="50000"/>
              </a:schemeClr>
            </a:gs>
            <a:gs pos="80000">
              <a:schemeClr val="accent2">
                <a:shade val="93000"/>
                <a:satMod val="130000"/>
                <a:alpha val="50000"/>
              </a:schemeClr>
            </a:gs>
            <a:gs pos="100000">
              <a:schemeClr val="accent2">
                <a:shade val="94000"/>
                <a:satMod val="135000"/>
                <a:alpha val="50000"/>
              </a:schemeClr>
            </a:gs>
          </a:gsLst>
          <a:lin ang="16200000" scaled="0"/>
          <a:tileRect/>
        </a:gradFill>
      </dgm:spPr>
      <dgm:t>
        <a:bodyPr/>
        <a:lstStyle/>
        <a:p>
          <a:pPr rtl="0"/>
          <a:r>
            <a:rPr lang="en-US" dirty="0"/>
            <a:t>Experimental Analysis (Structural/Functional)</a:t>
          </a:r>
        </a:p>
      </dgm:t>
    </dgm:pt>
    <dgm:pt modelId="{6E61BE22-EEDB-FB4B-979A-450A52BB5B9B}" type="sibTrans" cxnId="{4207867B-BAB7-A640-93F6-526A961CCEFE}">
      <dgm:prSet/>
      <dgm:spPr/>
      <dgm:t>
        <a:bodyPr/>
        <a:lstStyle/>
        <a:p>
          <a:endParaRPr lang="en-US"/>
        </a:p>
      </dgm:t>
    </dgm:pt>
    <dgm:pt modelId="{B29CEAA9-A185-E74E-9ADB-B6AFEB92D05F}" type="parTrans" cxnId="{4207867B-BAB7-A640-93F6-526A961CCEFE}">
      <dgm:prSet/>
      <dgm:spPr/>
      <dgm:t>
        <a:bodyPr/>
        <a:lstStyle/>
        <a:p>
          <a:endParaRPr lang="en-US"/>
        </a:p>
      </dgm:t>
    </dgm:pt>
    <dgm:pt modelId="{5C00F348-DE9F-2040-AC7A-A8C7616CE96C}">
      <dgm:prSet/>
      <dgm:spPr/>
      <dgm:t>
        <a:bodyPr/>
        <a:lstStyle/>
        <a:p>
          <a:endParaRPr lang="en-US" dirty="0"/>
        </a:p>
      </dgm:t>
    </dgm:pt>
    <dgm:pt modelId="{B55B4F9E-D377-D84A-9E57-6AF63078C4F5}" type="sibTrans" cxnId="{EFBF4212-8B0B-7349-BE82-25799A56A097}">
      <dgm:prSet/>
      <dgm:spPr/>
      <dgm:t>
        <a:bodyPr/>
        <a:lstStyle/>
        <a:p>
          <a:endParaRPr lang="en-US"/>
        </a:p>
      </dgm:t>
    </dgm:pt>
    <dgm:pt modelId="{04256592-AE5C-9442-A895-CD2FFEA4E690}" type="parTrans" cxnId="{EFBF4212-8B0B-7349-BE82-25799A56A097}">
      <dgm:prSet/>
      <dgm:spPr/>
      <dgm:t>
        <a:bodyPr/>
        <a:lstStyle/>
        <a:p>
          <a:endParaRPr lang="en-US"/>
        </a:p>
      </dgm:t>
    </dgm:pt>
    <dgm:pt modelId="{AAFB3E4D-74DF-BD44-9DBF-3C1B1FEF5DE1}" type="pres">
      <dgm:prSet presAssocID="{1FF6AAF0-A92A-E94C-8A9A-39FE3776C547}" presName="Name0" presStyleCnt="0">
        <dgm:presLayoutVars>
          <dgm:dir/>
          <dgm:animLvl val="lvl"/>
          <dgm:resizeHandles/>
        </dgm:presLayoutVars>
      </dgm:prSet>
      <dgm:spPr/>
    </dgm:pt>
    <dgm:pt modelId="{ED4BBCCB-0E67-9941-A717-4B36671A663F}" type="pres">
      <dgm:prSet presAssocID="{2BBDC6F0-0D0A-0F4F-AF14-0D1EB2BA3425}" presName="linNode" presStyleCnt="0"/>
      <dgm:spPr/>
    </dgm:pt>
    <dgm:pt modelId="{2A496B35-10BF-384B-B611-A19A894529E0}" type="pres">
      <dgm:prSet presAssocID="{2BBDC6F0-0D0A-0F4F-AF14-0D1EB2BA3425}" presName="parentShp" presStyleLbl="node1" presStyleIdx="0" presStyleCnt="4">
        <dgm:presLayoutVars>
          <dgm:bulletEnabled val="1"/>
        </dgm:presLayoutVars>
      </dgm:prSet>
      <dgm:spPr/>
    </dgm:pt>
    <dgm:pt modelId="{71CA6347-E3DB-1C43-8162-168A8CD8B751}" type="pres">
      <dgm:prSet presAssocID="{2BBDC6F0-0D0A-0F4F-AF14-0D1EB2BA3425}" presName="childShp" presStyleLbl="bgAccFollowNode1" presStyleIdx="0" presStyleCnt="4">
        <dgm:presLayoutVars>
          <dgm:bulletEnabled val="1"/>
        </dgm:presLayoutVars>
      </dgm:prSet>
      <dgm:spPr/>
    </dgm:pt>
    <dgm:pt modelId="{FE8E7DEE-0B2B-7241-AC2D-D552D00B99C1}" type="pres">
      <dgm:prSet presAssocID="{CDB4A071-0E3D-AD45-8C96-14293DF19EC5}" presName="spacing" presStyleCnt="0"/>
      <dgm:spPr/>
    </dgm:pt>
    <dgm:pt modelId="{61E8EAB1-7F47-3341-A0FD-E0B901C8F9C1}" type="pres">
      <dgm:prSet presAssocID="{952B61A0-A6AC-444E-9ED1-CEF1ACBF625F}" presName="linNode" presStyleCnt="0"/>
      <dgm:spPr/>
    </dgm:pt>
    <dgm:pt modelId="{DB7EB4FC-A33C-B349-BC50-4177F05B0CBF}" type="pres">
      <dgm:prSet presAssocID="{952B61A0-A6AC-444E-9ED1-CEF1ACBF625F}" presName="parentShp" presStyleLbl="node1" presStyleIdx="1" presStyleCnt="4">
        <dgm:presLayoutVars>
          <dgm:bulletEnabled val="1"/>
        </dgm:presLayoutVars>
      </dgm:prSet>
      <dgm:spPr/>
    </dgm:pt>
    <dgm:pt modelId="{60953916-5212-3148-95D2-6AC19DD243A4}" type="pres">
      <dgm:prSet presAssocID="{952B61A0-A6AC-444E-9ED1-CEF1ACBF625F}" presName="childShp" presStyleLbl="bgAccFollowNode1" presStyleIdx="1" presStyleCnt="4">
        <dgm:presLayoutVars>
          <dgm:bulletEnabled val="1"/>
        </dgm:presLayoutVars>
      </dgm:prSet>
      <dgm:spPr/>
    </dgm:pt>
    <dgm:pt modelId="{6EF45B76-9102-254B-98AA-3B2C787992BD}" type="pres">
      <dgm:prSet presAssocID="{7F4982AA-849C-1546-B96C-0A1918EF05A2}" presName="spacing" presStyleCnt="0"/>
      <dgm:spPr/>
    </dgm:pt>
    <dgm:pt modelId="{F35CF055-9C0D-8347-B419-E303BCF55E5A}" type="pres">
      <dgm:prSet presAssocID="{CF50C510-5269-3C4B-88F1-4244A1A2EB09}" presName="linNode" presStyleCnt="0"/>
      <dgm:spPr/>
    </dgm:pt>
    <dgm:pt modelId="{72852071-67E5-0448-9EF1-44316CCE91ED}" type="pres">
      <dgm:prSet presAssocID="{CF50C510-5269-3C4B-88F1-4244A1A2EB09}" presName="parentShp" presStyleLbl="node1" presStyleIdx="2" presStyleCnt="4">
        <dgm:presLayoutVars>
          <dgm:bulletEnabled val="1"/>
        </dgm:presLayoutVars>
      </dgm:prSet>
      <dgm:spPr/>
    </dgm:pt>
    <dgm:pt modelId="{A06ACEA6-DCF9-A14B-8E19-FD08BCE5F985}" type="pres">
      <dgm:prSet presAssocID="{CF50C510-5269-3C4B-88F1-4244A1A2EB09}" presName="childShp" presStyleLbl="bgAccFollowNode1" presStyleIdx="2" presStyleCnt="4">
        <dgm:presLayoutVars>
          <dgm:bulletEnabled val="1"/>
        </dgm:presLayoutVars>
      </dgm:prSet>
      <dgm:spPr/>
    </dgm:pt>
    <dgm:pt modelId="{7341033E-55A2-7C4A-BF4D-93AAA2042CD6}" type="pres">
      <dgm:prSet presAssocID="{CC0C2E79-193F-3440-9BB7-C6D93FC7CB47}" presName="spacing" presStyleCnt="0"/>
      <dgm:spPr/>
    </dgm:pt>
    <dgm:pt modelId="{31275247-7309-3C4F-AED5-F77032617D5E}" type="pres">
      <dgm:prSet presAssocID="{885F5D5B-77B9-9F41-93D1-816C71987642}" presName="linNode" presStyleCnt="0"/>
      <dgm:spPr/>
    </dgm:pt>
    <dgm:pt modelId="{41E835FC-47FD-894D-846D-E96AB29F2210}" type="pres">
      <dgm:prSet presAssocID="{885F5D5B-77B9-9F41-93D1-816C71987642}" presName="parentShp" presStyleLbl="node1" presStyleIdx="3" presStyleCnt="4">
        <dgm:presLayoutVars>
          <dgm:bulletEnabled val="1"/>
        </dgm:presLayoutVars>
      </dgm:prSet>
      <dgm:spPr/>
    </dgm:pt>
    <dgm:pt modelId="{E9A0B44B-B6E8-E046-8F3A-11E95F1F399A}" type="pres">
      <dgm:prSet presAssocID="{885F5D5B-77B9-9F41-93D1-816C71987642}" presName="childShp" presStyleLbl="bgAccFollowNode1" presStyleIdx="3" presStyleCnt="4">
        <dgm:presLayoutVars>
          <dgm:bulletEnabled val="1"/>
        </dgm:presLayoutVars>
      </dgm:prSet>
      <dgm:spPr/>
    </dgm:pt>
  </dgm:ptLst>
  <dgm:cxnLst>
    <dgm:cxn modelId="{EFBF4212-8B0B-7349-BE82-25799A56A097}" srcId="{CF50C510-5269-3C4B-88F1-4244A1A2EB09}" destId="{5C00F348-DE9F-2040-AC7A-A8C7616CE96C}" srcOrd="0" destOrd="0" parTransId="{04256592-AE5C-9442-A895-CD2FFEA4E690}" sibTransId="{B55B4F9E-D377-D84A-9E57-6AF63078C4F5}"/>
    <dgm:cxn modelId="{12076128-3F1E-7B4B-B781-8CFE92746DC7}" srcId="{952B61A0-A6AC-444E-9ED1-CEF1ACBF625F}" destId="{BEE06BD7-1B40-1848-BF49-D5DBF09BBC7C}" srcOrd="0" destOrd="0" parTransId="{BBDE633E-8FAD-8D44-96D3-30BAF22729E6}" sibTransId="{5D2317E5-3B72-5F4A-B428-D888DDFC6DB2}"/>
    <dgm:cxn modelId="{A02AA134-68C2-174B-B1A8-B163798671FE}" srcId="{1FF6AAF0-A92A-E94C-8A9A-39FE3776C547}" destId="{CF50C510-5269-3C4B-88F1-4244A1A2EB09}" srcOrd="2" destOrd="0" parTransId="{B68F6824-DDB8-884D-8FA3-B5B2F6C41BD4}" sibTransId="{CC0C2E79-193F-3440-9BB7-C6D93FC7CB47}"/>
    <dgm:cxn modelId="{BF58B041-707A-2D4D-9C78-387133F44726}" type="presOf" srcId="{9E7F4B7E-9D35-DF44-B217-155C870824A1}" destId="{71CA6347-E3DB-1C43-8162-168A8CD8B751}" srcOrd="0" destOrd="0" presId="urn:microsoft.com/office/officeart/2005/8/layout/vList6"/>
    <dgm:cxn modelId="{85F3924B-F264-F94D-9BE0-42B23DDED280}" type="presOf" srcId="{885F5D5B-77B9-9F41-93D1-816C71987642}" destId="{41E835FC-47FD-894D-846D-E96AB29F2210}" srcOrd="0" destOrd="0" presId="urn:microsoft.com/office/officeart/2005/8/layout/vList6"/>
    <dgm:cxn modelId="{F08D624D-9928-614E-A492-8ABACE2BAC1E}" type="presOf" srcId="{952B61A0-A6AC-444E-9ED1-CEF1ACBF625F}" destId="{DB7EB4FC-A33C-B349-BC50-4177F05B0CBF}" srcOrd="0" destOrd="0" presId="urn:microsoft.com/office/officeart/2005/8/layout/vList6"/>
    <dgm:cxn modelId="{5D14CC5F-CB53-F948-A861-C28796B5D3E5}" type="presOf" srcId="{2BBDC6F0-0D0A-0F4F-AF14-0D1EB2BA3425}" destId="{2A496B35-10BF-384B-B611-A19A894529E0}" srcOrd="0" destOrd="0" presId="urn:microsoft.com/office/officeart/2005/8/layout/vList6"/>
    <dgm:cxn modelId="{05AA866E-F19C-1548-8408-2DB9C6B9BCB5}" srcId="{1FF6AAF0-A92A-E94C-8A9A-39FE3776C547}" destId="{952B61A0-A6AC-444E-9ED1-CEF1ACBF625F}" srcOrd="1" destOrd="0" parTransId="{2932C0F3-2FD5-D543-A1F3-EA7C8B28670E}" sibTransId="{7F4982AA-849C-1546-B96C-0A1918EF05A2}"/>
    <dgm:cxn modelId="{4207867B-BAB7-A640-93F6-526A961CCEFE}" srcId="{1FF6AAF0-A92A-E94C-8A9A-39FE3776C547}" destId="{885F5D5B-77B9-9F41-93D1-816C71987642}" srcOrd="3" destOrd="0" parTransId="{B29CEAA9-A185-E74E-9ADB-B6AFEB92D05F}" sibTransId="{6E61BE22-EEDB-FB4B-979A-450A52BB5B9B}"/>
    <dgm:cxn modelId="{86AE7D83-3306-C448-87CA-4CB0D5D1F5E6}" type="presOf" srcId="{BEE06BD7-1B40-1848-BF49-D5DBF09BBC7C}" destId="{60953916-5212-3148-95D2-6AC19DD243A4}" srcOrd="0" destOrd="0" presId="urn:microsoft.com/office/officeart/2005/8/layout/vList6"/>
    <dgm:cxn modelId="{CA251D8B-3111-3040-BA3B-8D58EB79486E}" type="presOf" srcId="{1FF6AAF0-A92A-E94C-8A9A-39FE3776C547}" destId="{AAFB3E4D-74DF-BD44-9DBF-3C1B1FEF5DE1}" srcOrd="0" destOrd="0" presId="urn:microsoft.com/office/officeart/2005/8/layout/vList6"/>
    <dgm:cxn modelId="{ED929E92-DC15-4744-A37E-D04323DCEE30}" type="presOf" srcId="{5C00F348-DE9F-2040-AC7A-A8C7616CE96C}" destId="{A06ACEA6-DCF9-A14B-8E19-FD08BCE5F985}" srcOrd="0" destOrd="0" presId="urn:microsoft.com/office/officeart/2005/8/layout/vList6"/>
    <dgm:cxn modelId="{1C7A08D7-DD96-534F-AE00-BF6389DDB579}" srcId="{1FF6AAF0-A92A-E94C-8A9A-39FE3776C547}" destId="{2BBDC6F0-0D0A-0F4F-AF14-0D1EB2BA3425}" srcOrd="0" destOrd="0" parTransId="{1E06D53D-F53D-A84B-BDD1-9F88C679A0A1}" sibTransId="{CDB4A071-0E3D-AD45-8C96-14293DF19EC5}"/>
    <dgm:cxn modelId="{762BAAE2-EA6F-6744-9577-F5C1F7BB1E4D}" srcId="{2BBDC6F0-0D0A-0F4F-AF14-0D1EB2BA3425}" destId="{9E7F4B7E-9D35-DF44-B217-155C870824A1}" srcOrd="0" destOrd="0" parTransId="{64914DE7-D035-124E-B03E-9C43CFCD772E}" sibTransId="{48377D7E-908F-E44F-9546-93E2D3916974}"/>
    <dgm:cxn modelId="{A0C453FC-B695-DB46-9FC5-C353DC3C9199}" type="presOf" srcId="{CF50C510-5269-3C4B-88F1-4244A1A2EB09}" destId="{72852071-67E5-0448-9EF1-44316CCE91ED}" srcOrd="0" destOrd="0" presId="urn:microsoft.com/office/officeart/2005/8/layout/vList6"/>
    <dgm:cxn modelId="{0C4AAFFC-7F69-E844-A46A-CE4FF2368C83}" type="presParOf" srcId="{AAFB3E4D-74DF-BD44-9DBF-3C1B1FEF5DE1}" destId="{ED4BBCCB-0E67-9941-A717-4B36671A663F}" srcOrd="0" destOrd="0" presId="urn:microsoft.com/office/officeart/2005/8/layout/vList6"/>
    <dgm:cxn modelId="{705A8D7B-8E16-4C40-9973-FB2A57C7F8C5}" type="presParOf" srcId="{ED4BBCCB-0E67-9941-A717-4B36671A663F}" destId="{2A496B35-10BF-384B-B611-A19A894529E0}" srcOrd="0" destOrd="0" presId="urn:microsoft.com/office/officeart/2005/8/layout/vList6"/>
    <dgm:cxn modelId="{7AA65BA6-A7FB-624B-A389-1CA59A7C4840}" type="presParOf" srcId="{ED4BBCCB-0E67-9941-A717-4B36671A663F}" destId="{71CA6347-E3DB-1C43-8162-168A8CD8B751}" srcOrd="1" destOrd="0" presId="urn:microsoft.com/office/officeart/2005/8/layout/vList6"/>
    <dgm:cxn modelId="{1B4ED206-37C4-2C44-924A-AA209445808E}" type="presParOf" srcId="{AAFB3E4D-74DF-BD44-9DBF-3C1B1FEF5DE1}" destId="{FE8E7DEE-0B2B-7241-AC2D-D552D00B99C1}" srcOrd="1" destOrd="0" presId="urn:microsoft.com/office/officeart/2005/8/layout/vList6"/>
    <dgm:cxn modelId="{7EE37C4F-0599-B740-9A06-3C9F1C00929B}" type="presParOf" srcId="{AAFB3E4D-74DF-BD44-9DBF-3C1B1FEF5DE1}" destId="{61E8EAB1-7F47-3341-A0FD-E0B901C8F9C1}" srcOrd="2" destOrd="0" presId="urn:microsoft.com/office/officeart/2005/8/layout/vList6"/>
    <dgm:cxn modelId="{C66C2D85-070B-9F40-B8C1-F49D934F8BBB}" type="presParOf" srcId="{61E8EAB1-7F47-3341-A0FD-E0B901C8F9C1}" destId="{DB7EB4FC-A33C-B349-BC50-4177F05B0CBF}" srcOrd="0" destOrd="0" presId="urn:microsoft.com/office/officeart/2005/8/layout/vList6"/>
    <dgm:cxn modelId="{A5D034B8-D5CF-044A-B65C-92E21B25830A}" type="presParOf" srcId="{61E8EAB1-7F47-3341-A0FD-E0B901C8F9C1}" destId="{60953916-5212-3148-95D2-6AC19DD243A4}" srcOrd="1" destOrd="0" presId="urn:microsoft.com/office/officeart/2005/8/layout/vList6"/>
    <dgm:cxn modelId="{596AA0EC-F4CC-2345-BDF0-9C9E66DA8FBE}" type="presParOf" srcId="{AAFB3E4D-74DF-BD44-9DBF-3C1B1FEF5DE1}" destId="{6EF45B76-9102-254B-98AA-3B2C787992BD}" srcOrd="3" destOrd="0" presId="urn:microsoft.com/office/officeart/2005/8/layout/vList6"/>
    <dgm:cxn modelId="{4CE17A1A-2041-464B-AB4C-774531A3CA3D}" type="presParOf" srcId="{AAFB3E4D-74DF-BD44-9DBF-3C1B1FEF5DE1}" destId="{F35CF055-9C0D-8347-B419-E303BCF55E5A}" srcOrd="4" destOrd="0" presId="urn:microsoft.com/office/officeart/2005/8/layout/vList6"/>
    <dgm:cxn modelId="{AC702B92-DE7B-5441-A6A8-5750DD93CD8D}" type="presParOf" srcId="{F35CF055-9C0D-8347-B419-E303BCF55E5A}" destId="{72852071-67E5-0448-9EF1-44316CCE91ED}" srcOrd="0" destOrd="0" presId="urn:microsoft.com/office/officeart/2005/8/layout/vList6"/>
    <dgm:cxn modelId="{3438CCDF-5760-E846-8D9F-FD260F1CE1E1}" type="presParOf" srcId="{F35CF055-9C0D-8347-B419-E303BCF55E5A}" destId="{A06ACEA6-DCF9-A14B-8E19-FD08BCE5F985}" srcOrd="1" destOrd="0" presId="urn:microsoft.com/office/officeart/2005/8/layout/vList6"/>
    <dgm:cxn modelId="{40D6BB25-48C6-AE47-9FA7-22DE3DBE5C94}" type="presParOf" srcId="{AAFB3E4D-74DF-BD44-9DBF-3C1B1FEF5DE1}" destId="{7341033E-55A2-7C4A-BF4D-93AAA2042CD6}" srcOrd="5" destOrd="0" presId="urn:microsoft.com/office/officeart/2005/8/layout/vList6"/>
    <dgm:cxn modelId="{0B2B5986-9F3A-744E-AC96-5452B0D66B6B}" type="presParOf" srcId="{AAFB3E4D-74DF-BD44-9DBF-3C1B1FEF5DE1}" destId="{31275247-7309-3C4F-AED5-F77032617D5E}" srcOrd="6" destOrd="0" presId="urn:microsoft.com/office/officeart/2005/8/layout/vList6"/>
    <dgm:cxn modelId="{5189DBB3-876A-204B-80A1-FE632D3DC0B7}" type="presParOf" srcId="{31275247-7309-3C4F-AED5-F77032617D5E}" destId="{41E835FC-47FD-894D-846D-E96AB29F2210}" srcOrd="0" destOrd="0" presId="urn:microsoft.com/office/officeart/2005/8/layout/vList6"/>
    <dgm:cxn modelId="{4CC96249-D98F-1A4C-B232-2E7D534B0BE4}" type="presParOf" srcId="{31275247-7309-3C4F-AED5-F77032617D5E}" destId="{E9A0B44B-B6E8-E046-8F3A-11E95F1F399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57A532-9E2B-AF44-A74C-FD6BEEBD2B58}" type="doc">
      <dgm:prSet loTypeId="urn:microsoft.com/office/officeart/2005/8/layout/hProcess9" loCatId="process" qsTypeId="urn:microsoft.com/office/officeart/2005/8/quickstyle/simple4" qsCatId="simple" csTypeId="urn:microsoft.com/office/officeart/2005/8/colors/accent2_2" csCatId="accent2" phldr="1"/>
      <dgm:spPr/>
    </dgm:pt>
    <dgm:pt modelId="{22B71876-7F22-2441-A2EE-BB5E2C9C9022}">
      <dgm:prSet phldrT="[Text]"/>
      <dgm:spPr/>
      <dgm:t>
        <a:bodyPr/>
        <a:lstStyle/>
        <a:p>
          <a:r>
            <a:rPr lang="en-US" dirty="0"/>
            <a:t>Setting Event</a:t>
          </a:r>
        </a:p>
      </dgm:t>
    </dgm:pt>
    <dgm:pt modelId="{F13CAEEC-04DF-B14B-800D-6A58BD6D3314}" type="parTrans" cxnId="{3CCCA2E3-7097-FC4B-8B45-EF15A3DEAAC2}">
      <dgm:prSet/>
      <dgm:spPr/>
      <dgm:t>
        <a:bodyPr/>
        <a:lstStyle/>
        <a:p>
          <a:endParaRPr lang="en-US"/>
        </a:p>
      </dgm:t>
    </dgm:pt>
    <dgm:pt modelId="{062573B3-3A31-3A4C-A6A3-87D8092B415C}" type="sibTrans" cxnId="{3CCCA2E3-7097-FC4B-8B45-EF15A3DEAAC2}">
      <dgm:prSet/>
      <dgm:spPr/>
      <dgm:t>
        <a:bodyPr/>
        <a:lstStyle/>
        <a:p>
          <a:endParaRPr lang="en-US"/>
        </a:p>
      </dgm:t>
    </dgm:pt>
    <dgm:pt modelId="{9CFBD9EC-14A0-D742-9322-011E95F3D45C}">
      <dgm:prSet phldrT="[Text]"/>
      <dgm:spPr/>
      <dgm:t>
        <a:bodyPr/>
        <a:lstStyle/>
        <a:p>
          <a:r>
            <a:rPr lang="en-US" dirty="0"/>
            <a:t>Triggering Antecedent</a:t>
          </a:r>
        </a:p>
      </dgm:t>
    </dgm:pt>
    <dgm:pt modelId="{CB3E4D00-335B-D14F-BC3C-A231910E7E26}" type="parTrans" cxnId="{A3EAE2B8-93A2-6347-8783-F97CADC2FC47}">
      <dgm:prSet/>
      <dgm:spPr/>
      <dgm:t>
        <a:bodyPr/>
        <a:lstStyle/>
        <a:p>
          <a:endParaRPr lang="en-US"/>
        </a:p>
      </dgm:t>
    </dgm:pt>
    <dgm:pt modelId="{AFDF2B28-8215-2247-985C-53723F729B6B}" type="sibTrans" cxnId="{A3EAE2B8-93A2-6347-8783-F97CADC2FC47}">
      <dgm:prSet/>
      <dgm:spPr/>
      <dgm:t>
        <a:bodyPr/>
        <a:lstStyle/>
        <a:p>
          <a:endParaRPr lang="en-US"/>
        </a:p>
      </dgm:t>
    </dgm:pt>
    <dgm:pt modelId="{6571B4D5-9A7C-CA4B-82AC-18D1A5750DE4}">
      <dgm:prSet phldrT="[Text]"/>
      <dgm:spPr/>
      <dgm:t>
        <a:bodyPr/>
        <a:lstStyle/>
        <a:p>
          <a:r>
            <a:rPr lang="en-US" dirty="0"/>
            <a:t>Problem </a:t>
          </a:r>
          <a:r>
            <a:rPr lang="en-US" dirty="0" err="1"/>
            <a:t>Behavior(s</a:t>
          </a:r>
          <a:r>
            <a:rPr lang="en-US" dirty="0"/>
            <a:t>)</a:t>
          </a:r>
        </a:p>
      </dgm:t>
    </dgm:pt>
    <dgm:pt modelId="{05E3093E-587B-B144-BB91-E9B2ED4151C4}" type="parTrans" cxnId="{E4E58FE8-1A7E-B145-9940-52A74A0C90C2}">
      <dgm:prSet/>
      <dgm:spPr/>
      <dgm:t>
        <a:bodyPr/>
        <a:lstStyle/>
        <a:p>
          <a:endParaRPr lang="en-US"/>
        </a:p>
      </dgm:t>
    </dgm:pt>
    <dgm:pt modelId="{E54C9A0D-68F7-5E49-AD5B-8A1D28F4B69B}" type="sibTrans" cxnId="{E4E58FE8-1A7E-B145-9940-52A74A0C90C2}">
      <dgm:prSet/>
      <dgm:spPr/>
      <dgm:t>
        <a:bodyPr/>
        <a:lstStyle/>
        <a:p>
          <a:endParaRPr lang="en-US"/>
        </a:p>
      </dgm:t>
    </dgm:pt>
    <dgm:pt modelId="{1471CCD6-A76A-814B-B7A1-B737F39B7E0C}">
      <dgm:prSet phldrT="[Text]"/>
      <dgm:spPr/>
      <dgm:t>
        <a:bodyPr/>
        <a:lstStyle/>
        <a:p>
          <a:r>
            <a:rPr lang="en-US" dirty="0"/>
            <a:t>Maintaining Consequences</a:t>
          </a:r>
        </a:p>
      </dgm:t>
    </dgm:pt>
    <dgm:pt modelId="{F991D48C-CF57-4246-8142-0C78990C8E50}" type="parTrans" cxnId="{84BA0DA6-DD21-2E43-813C-7E6AB30DC344}">
      <dgm:prSet/>
      <dgm:spPr/>
      <dgm:t>
        <a:bodyPr/>
        <a:lstStyle/>
        <a:p>
          <a:endParaRPr lang="en-US"/>
        </a:p>
      </dgm:t>
    </dgm:pt>
    <dgm:pt modelId="{D6A44595-4F22-FD45-A3F2-FCC85E6AEFDD}" type="sibTrans" cxnId="{84BA0DA6-DD21-2E43-813C-7E6AB30DC344}">
      <dgm:prSet/>
      <dgm:spPr/>
      <dgm:t>
        <a:bodyPr/>
        <a:lstStyle/>
        <a:p>
          <a:endParaRPr lang="en-US"/>
        </a:p>
      </dgm:t>
    </dgm:pt>
    <dgm:pt modelId="{1238264B-160B-E749-9A9B-D8BA11BD784B}" type="pres">
      <dgm:prSet presAssocID="{9A57A532-9E2B-AF44-A74C-FD6BEEBD2B58}" presName="CompostProcess" presStyleCnt="0">
        <dgm:presLayoutVars>
          <dgm:dir/>
          <dgm:resizeHandles val="exact"/>
        </dgm:presLayoutVars>
      </dgm:prSet>
      <dgm:spPr/>
    </dgm:pt>
    <dgm:pt modelId="{421373D9-4DE6-2A43-BA22-B062206ED3A8}" type="pres">
      <dgm:prSet presAssocID="{9A57A532-9E2B-AF44-A74C-FD6BEEBD2B58}" presName="arrow" presStyleLbl="bgShp" presStyleIdx="0" presStyleCnt="1"/>
      <dgm:spPr/>
    </dgm:pt>
    <dgm:pt modelId="{68588300-4C6B-DF40-96E2-40C3AB92FAA9}" type="pres">
      <dgm:prSet presAssocID="{9A57A532-9E2B-AF44-A74C-FD6BEEBD2B58}" presName="linearProcess" presStyleCnt="0"/>
      <dgm:spPr/>
    </dgm:pt>
    <dgm:pt modelId="{EEE280C4-A0B3-EF45-9962-2F5A064DDE67}" type="pres">
      <dgm:prSet presAssocID="{22B71876-7F22-2441-A2EE-BB5E2C9C9022}" presName="textNode" presStyleLbl="node1" presStyleIdx="0" presStyleCnt="4">
        <dgm:presLayoutVars>
          <dgm:bulletEnabled val="1"/>
        </dgm:presLayoutVars>
      </dgm:prSet>
      <dgm:spPr/>
    </dgm:pt>
    <dgm:pt modelId="{5B176163-A04B-AE46-9570-703726C289BB}" type="pres">
      <dgm:prSet presAssocID="{062573B3-3A31-3A4C-A6A3-87D8092B415C}" presName="sibTrans" presStyleCnt="0"/>
      <dgm:spPr/>
    </dgm:pt>
    <dgm:pt modelId="{9A2F38F2-55EE-D34B-8DA0-E0FFFE76B7C3}" type="pres">
      <dgm:prSet presAssocID="{9CFBD9EC-14A0-D742-9322-011E95F3D45C}" presName="textNode" presStyleLbl="node1" presStyleIdx="1" presStyleCnt="4">
        <dgm:presLayoutVars>
          <dgm:bulletEnabled val="1"/>
        </dgm:presLayoutVars>
      </dgm:prSet>
      <dgm:spPr/>
    </dgm:pt>
    <dgm:pt modelId="{1DFE8E42-F940-0640-B545-C649B24E9083}" type="pres">
      <dgm:prSet presAssocID="{AFDF2B28-8215-2247-985C-53723F729B6B}" presName="sibTrans" presStyleCnt="0"/>
      <dgm:spPr/>
    </dgm:pt>
    <dgm:pt modelId="{D112F9A6-35FC-2643-B68F-74323073C33A}" type="pres">
      <dgm:prSet presAssocID="{6571B4D5-9A7C-CA4B-82AC-18D1A5750DE4}" presName="textNode" presStyleLbl="node1" presStyleIdx="2" presStyleCnt="4">
        <dgm:presLayoutVars>
          <dgm:bulletEnabled val="1"/>
        </dgm:presLayoutVars>
      </dgm:prSet>
      <dgm:spPr/>
    </dgm:pt>
    <dgm:pt modelId="{77E47186-0153-DF4B-BAB2-35F6F6D45F5E}" type="pres">
      <dgm:prSet presAssocID="{E54C9A0D-68F7-5E49-AD5B-8A1D28F4B69B}" presName="sibTrans" presStyleCnt="0"/>
      <dgm:spPr/>
    </dgm:pt>
    <dgm:pt modelId="{5C686A3F-E9BB-924E-A19F-92755001A805}" type="pres">
      <dgm:prSet presAssocID="{1471CCD6-A76A-814B-B7A1-B737F39B7E0C}" presName="textNode" presStyleLbl="node1" presStyleIdx="3" presStyleCnt="4">
        <dgm:presLayoutVars>
          <dgm:bulletEnabled val="1"/>
        </dgm:presLayoutVars>
      </dgm:prSet>
      <dgm:spPr/>
    </dgm:pt>
  </dgm:ptLst>
  <dgm:cxnLst>
    <dgm:cxn modelId="{95F0BA2C-73DA-484A-874C-5FC42E70299F}" type="presOf" srcId="{9A57A532-9E2B-AF44-A74C-FD6BEEBD2B58}" destId="{1238264B-160B-E749-9A9B-D8BA11BD784B}" srcOrd="0" destOrd="0" presId="urn:microsoft.com/office/officeart/2005/8/layout/hProcess9"/>
    <dgm:cxn modelId="{8A6D2982-4F04-194F-8826-F6B1305AD994}" type="presOf" srcId="{9CFBD9EC-14A0-D742-9322-011E95F3D45C}" destId="{9A2F38F2-55EE-D34B-8DA0-E0FFFE76B7C3}" srcOrd="0" destOrd="0" presId="urn:microsoft.com/office/officeart/2005/8/layout/hProcess9"/>
    <dgm:cxn modelId="{59B4C390-D9CB-F04A-BB38-DFA1AD3C458A}" type="presOf" srcId="{1471CCD6-A76A-814B-B7A1-B737F39B7E0C}" destId="{5C686A3F-E9BB-924E-A19F-92755001A805}" srcOrd="0" destOrd="0" presId="urn:microsoft.com/office/officeart/2005/8/layout/hProcess9"/>
    <dgm:cxn modelId="{84BA0DA6-DD21-2E43-813C-7E6AB30DC344}" srcId="{9A57A532-9E2B-AF44-A74C-FD6BEEBD2B58}" destId="{1471CCD6-A76A-814B-B7A1-B737F39B7E0C}" srcOrd="3" destOrd="0" parTransId="{F991D48C-CF57-4246-8142-0C78990C8E50}" sibTransId="{D6A44595-4F22-FD45-A3F2-FCC85E6AEFDD}"/>
    <dgm:cxn modelId="{0858CFB3-C9C3-614D-B578-1FB44967B577}" type="presOf" srcId="{6571B4D5-9A7C-CA4B-82AC-18D1A5750DE4}" destId="{D112F9A6-35FC-2643-B68F-74323073C33A}" srcOrd="0" destOrd="0" presId="urn:microsoft.com/office/officeart/2005/8/layout/hProcess9"/>
    <dgm:cxn modelId="{A3EAE2B8-93A2-6347-8783-F97CADC2FC47}" srcId="{9A57A532-9E2B-AF44-A74C-FD6BEEBD2B58}" destId="{9CFBD9EC-14A0-D742-9322-011E95F3D45C}" srcOrd="1" destOrd="0" parTransId="{CB3E4D00-335B-D14F-BC3C-A231910E7E26}" sibTransId="{AFDF2B28-8215-2247-985C-53723F729B6B}"/>
    <dgm:cxn modelId="{6EDEA5DB-71DF-C642-83D7-DF5027BB6D60}" type="presOf" srcId="{22B71876-7F22-2441-A2EE-BB5E2C9C9022}" destId="{EEE280C4-A0B3-EF45-9962-2F5A064DDE67}" srcOrd="0" destOrd="0" presId="urn:microsoft.com/office/officeart/2005/8/layout/hProcess9"/>
    <dgm:cxn modelId="{3CCCA2E3-7097-FC4B-8B45-EF15A3DEAAC2}" srcId="{9A57A532-9E2B-AF44-A74C-FD6BEEBD2B58}" destId="{22B71876-7F22-2441-A2EE-BB5E2C9C9022}" srcOrd="0" destOrd="0" parTransId="{F13CAEEC-04DF-B14B-800D-6A58BD6D3314}" sibTransId="{062573B3-3A31-3A4C-A6A3-87D8092B415C}"/>
    <dgm:cxn modelId="{E4E58FE8-1A7E-B145-9940-52A74A0C90C2}" srcId="{9A57A532-9E2B-AF44-A74C-FD6BEEBD2B58}" destId="{6571B4D5-9A7C-CA4B-82AC-18D1A5750DE4}" srcOrd="2" destOrd="0" parTransId="{05E3093E-587B-B144-BB91-E9B2ED4151C4}" sibTransId="{E54C9A0D-68F7-5E49-AD5B-8A1D28F4B69B}"/>
    <dgm:cxn modelId="{E2DF625B-89A9-AA4D-82D1-F948F9B37707}" type="presParOf" srcId="{1238264B-160B-E749-9A9B-D8BA11BD784B}" destId="{421373D9-4DE6-2A43-BA22-B062206ED3A8}" srcOrd="0" destOrd="0" presId="urn:microsoft.com/office/officeart/2005/8/layout/hProcess9"/>
    <dgm:cxn modelId="{97D4EE02-3A16-5445-9D5B-2733F1EE0A10}" type="presParOf" srcId="{1238264B-160B-E749-9A9B-D8BA11BD784B}" destId="{68588300-4C6B-DF40-96E2-40C3AB92FAA9}" srcOrd="1" destOrd="0" presId="urn:microsoft.com/office/officeart/2005/8/layout/hProcess9"/>
    <dgm:cxn modelId="{EF4EE957-0ADD-1C4D-BFD3-0F2DA2F2834B}" type="presParOf" srcId="{68588300-4C6B-DF40-96E2-40C3AB92FAA9}" destId="{EEE280C4-A0B3-EF45-9962-2F5A064DDE67}" srcOrd="0" destOrd="0" presId="urn:microsoft.com/office/officeart/2005/8/layout/hProcess9"/>
    <dgm:cxn modelId="{40C59DAF-1521-1142-9B36-500EC6C07CB9}" type="presParOf" srcId="{68588300-4C6B-DF40-96E2-40C3AB92FAA9}" destId="{5B176163-A04B-AE46-9570-703726C289BB}" srcOrd="1" destOrd="0" presId="urn:microsoft.com/office/officeart/2005/8/layout/hProcess9"/>
    <dgm:cxn modelId="{85D772BF-BF3A-7449-BE8C-B38366611DA4}" type="presParOf" srcId="{68588300-4C6B-DF40-96E2-40C3AB92FAA9}" destId="{9A2F38F2-55EE-D34B-8DA0-E0FFFE76B7C3}" srcOrd="2" destOrd="0" presId="urn:microsoft.com/office/officeart/2005/8/layout/hProcess9"/>
    <dgm:cxn modelId="{DDF85EDD-006A-F944-A0EF-EA40783D2FB2}" type="presParOf" srcId="{68588300-4C6B-DF40-96E2-40C3AB92FAA9}" destId="{1DFE8E42-F940-0640-B545-C649B24E9083}" srcOrd="3" destOrd="0" presId="urn:microsoft.com/office/officeart/2005/8/layout/hProcess9"/>
    <dgm:cxn modelId="{4EF0C3F7-1251-EB49-A881-5DF0B885713A}" type="presParOf" srcId="{68588300-4C6B-DF40-96E2-40C3AB92FAA9}" destId="{D112F9A6-35FC-2643-B68F-74323073C33A}" srcOrd="4" destOrd="0" presId="urn:microsoft.com/office/officeart/2005/8/layout/hProcess9"/>
    <dgm:cxn modelId="{C4A0CC89-A4DB-E748-9D65-EE1A27225804}" type="presParOf" srcId="{68588300-4C6B-DF40-96E2-40C3AB92FAA9}" destId="{77E47186-0153-DF4B-BAB2-35F6F6D45F5E}" srcOrd="5" destOrd="0" presId="urn:microsoft.com/office/officeart/2005/8/layout/hProcess9"/>
    <dgm:cxn modelId="{95BA11BC-43F2-7643-BFBE-2223DBC137B3}" type="presParOf" srcId="{68588300-4C6B-DF40-96E2-40C3AB92FAA9}" destId="{5C686A3F-E9BB-924E-A19F-92755001A80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979A64-3436-834B-BEF0-AF94F1026B3A}"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75011DAB-A8F7-294A-84DF-209F01FFB265}">
      <dgm:prSet custT="1"/>
      <dgm:spPr>
        <a:solidFill>
          <a:schemeClr val="accent2">
            <a:alpha val="20000"/>
          </a:schemeClr>
        </a:solidFill>
      </dgm:spPr>
      <dgm:t>
        <a:bodyPr anchor="t"/>
        <a:lstStyle/>
        <a:p>
          <a:pPr rtl="0"/>
          <a:r>
            <a:rPr lang="en-US" sz="2000" dirty="0">
              <a:solidFill>
                <a:srgbClr val="2D2D8A"/>
              </a:solidFill>
            </a:rPr>
            <a:t>Ways to </a:t>
          </a:r>
          <a:r>
            <a:rPr lang="en-US" sz="2000" b="1" dirty="0">
              <a:solidFill>
                <a:srgbClr val="2D2D8A"/>
              </a:solidFill>
            </a:rPr>
            <a:t>prevent</a:t>
          </a:r>
          <a:r>
            <a:rPr lang="en-US" sz="2000" dirty="0">
              <a:solidFill>
                <a:srgbClr val="2D2D8A"/>
              </a:solidFill>
            </a:rPr>
            <a:t> the occurrence of behavior</a:t>
          </a:r>
        </a:p>
      </dgm:t>
    </dgm:pt>
    <dgm:pt modelId="{E7E6E938-8419-BD4D-9768-2F2F76ABAC2D}" type="parTrans" cxnId="{CE2676B3-6923-014D-93DB-A2130303F5E5}">
      <dgm:prSet/>
      <dgm:spPr/>
      <dgm:t>
        <a:bodyPr/>
        <a:lstStyle/>
        <a:p>
          <a:endParaRPr lang="en-US" sz="2400">
            <a:solidFill>
              <a:srgbClr val="2D2D8A"/>
            </a:solidFill>
          </a:endParaRPr>
        </a:p>
      </dgm:t>
    </dgm:pt>
    <dgm:pt modelId="{A60BD48C-500C-9349-B9D5-A792ED057548}" type="sibTrans" cxnId="{CE2676B3-6923-014D-93DB-A2130303F5E5}">
      <dgm:prSet custT="1"/>
      <dgm:spPr>
        <a:solidFill>
          <a:schemeClr val="accent2">
            <a:alpha val="20000"/>
          </a:schemeClr>
        </a:solidFill>
      </dgm:spPr>
      <dgm:t>
        <a:bodyPr/>
        <a:lstStyle/>
        <a:p>
          <a:endParaRPr lang="en-US" sz="1600">
            <a:solidFill>
              <a:srgbClr val="2D2D8A"/>
            </a:solidFill>
          </a:endParaRPr>
        </a:p>
      </dgm:t>
    </dgm:pt>
    <dgm:pt modelId="{DAC8B5CE-250D-FD41-8342-F692A30B31D0}">
      <dgm:prSet custT="1"/>
      <dgm:spPr>
        <a:solidFill>
          <a:schemeClr val="accent2">
            <a:alpha val="20000"/>
          </a:schemeClr>
        </a:solidFill>
      </dgm:spPr>
      <dgm:t>
        <a:bodyPr anchor="t"/>
        <a:lstStyle/>
        <a:p>
          <a:pPr rtl="0"/>
          <a:r>
            <a:rPr lang="en-US" sz="2000" dirty="0">
              <a:solidFill>
                <a:srgbClr val="2D2D8A"/>
              </a:solidFill>
            </a:rPr>
            <a:t>Ways to </a:t>
          </a:r>
          <a:r>
            <a:rPr lang="en-US" sz="2000" b="1" dirty="0">
              <a:solidFill>
                <a:srgbClr val="2D2D8A"/>
              </a:solidFill>
            </a:rPr>
            <a:t>teach</a:t>
          </a:r>
          <a:r>
            <a:rPr lang="en-US" sz="2000" dirty="0">
              <a:solidFill>
                <a:srgbClr val="2D2D8A"/>
              </a:solidFill>
            </a:rPr>
            <a:t> replacement behavior AND </a:t>
          </a:r>
          <a:r>
            <a:rPr lang="en-US" sz="2000" b="1" dirty="0">
              <a:solidFill>
                <a:srgbClr val="2D2D8A"/>
              </a:solidFill>
            </a:rPr>
            <a:t>shape</a:t>
          </a:r>
          <a:r>
            <a:rPr lang="en-US" sz="2000" dirty="0">
              <a:solidFill>
                <a:srgbClr val="2D2D8A"/>
              </a:solidFill>
            </a:rPr>
            <a:t> replacement behavior into desired behavior</a:t>
          </a:r>
        </a:p>
      </dgm:t>
    </dgm:pt>
    <dgm:pt modelId="{8222D5D0-50EE-EA43-84E2-8060D667CAC7}" type="parTrans" cxnId="{7CDB6355-9534-D748-9FB7-8CD5BDBA6F0D}">
      <dgm:prSet/>
      <dgm:spPr/>
      <dgm:t>
        <a:bodyPr/>
        <a:lstStyle/>
        <a:p>
          <a:endParaRPr lang="en-US" sz="2400">
            <a:solidFill>
              <a:srgbClr val="2D2D8A"/>
            </a:solidFill>
          </a:endParaRPr>
        </a:p>
      </dgm:t>
    </dgm:pt>
    <dgm:pt modelId="{E947419D-B5CF-994E-9471-4AEFE46D29AA}" type="sibTrans" cxnId="{7CDB6355-9534-D748-9FB7-8CD5BDBA6F0D}">
      <dgm:prSet custT="1"/>
      <dgm:spPr>
        <a:solidFill>
          <a:schemeClr val="accent2">
            <a:alpha val="20000"/>
          </a:schemeClr>
        </a:solidFill>
      </dgm:spPr>
      <dgm:t>
        <a:bodyPr/>
        <a:lstStyle/>
        <a:p>
          <a:endParaRPr lang="en-US" sz="1600">
            <a:solidFill>
              <a:srgbClr val="2D2D8A"/>
            </a:solidFill>
          </a:endParaRPr>
        </a:p>
      </dgm:t>
    </dgm:pt>
    <dgm:pt modelId="{C2647DF3-FE01-FF48-A005-EDFF24215F82}">
      <dgm:prSet custT="1"/>
      <dgm:spPr>
        <a:solidFill>
          <a:schemeClr val="accent2">
            <a:alpha val="20000"/>
          </a:schemeClr>
        </a:solidFill>
      </dgm:spPr>
      <dgm:t>
        <a:bodyPr anchor="t"/>
        <a:lstStyle/>
        <a:p>
          <a:pPr rtl="0"/>
          <a:r>
            <a:rPr lang="en-US" sz="2000" dirty="0">
              <a:solidFill>
                <a:srgbClr val="2D2D8A"/>
              </a:solidFill>
            </a:rPr>
            <a:t>Ways to (a) </a:t>
          </a:r>
          <a:r>
            <a:rPr lang="en-US" sz="2000" b="1" dirty="0">
              <a:solidFill>
                <a:srgbClr val="2D2D8A"/>
              </a:solidFill>
            </a:rPr>
            <a:t>increase</a:t>
          </a:r>
          <a:r>
            <a:rPr lang="en-US" sz="2000" dirty="0">
              <a:solidFill>
                <a:srgbClr val="2D2D8A"/>
              </a:solidFill>
            </a:rPr>
            <a:t> occurrences of replacement and desired behaviors and (</a:t>
          </a:r>
          <a:r>
            <a:rPr lang="en-US" sz="2000" dirty="0" err="1">
              <a:solidFill>
                <a:srgbClr val="2D2D8A"/>
              </a:solidFill>
            </a:rPr>
            <a:t>b</a:t>
          </a:r>
          <a:r>
            <a:rPr lang="en-US" sz="2000" dirty="0">
              <a:solidFill>
                <a:srgbClr val="2D2D8A"/>
              </a:solidFill>
            </a:rPr>
            <a:t>) </a:t>
          </a:r>
          <a:r>
            <a:rPr lang="en-US" sz="2000" b="1" dirty="0">
              <a:solidFill>
                <a:srgbClr val="2D2D8A"/>
              </a:solidFill>
            </a:rPr>
            <a:t>decrease</a:t>
          </a:r>
          <a:r>
            <a:rPr lang="en-US" sz="2000" dirty="0">
              <a:solidFill>
                <a:srgbClr val="2D2D8A"/>
              </a:solidFill>
            </a:rPr>
            <a:t> occurrences of target behaviors</a:t>
          </a:r>
        </a:p>
      </dgm:t>
    </dgm:pt>
    <dgm:pt modelId="{F7BFCD71-C8D5-D44B-9EB2-D7113CA8F9C4}" type="parTrans" cxnId="{4817ED25-FC04-BF4C-987A-5EFFC0E5384F}">
      <dgm:prSet/>
      <dgm:spPr/>
      <dgm:t>
        <a:bodyPr/>
        <a:lstStyle/>
        <a:p>
          <a:endParaRPr lang="en-US" sz="2400">
            <a:solidFill>
              <a:srgbClr val="2D2D8A"/>
            </a:solidFill>
          </a:endParaRPr>
        </a:p>
      </dgm:t>
    </dgm:pt>
    <dgm:pt modelId="{022A56A1-7BE5-974D-A376-739F407076A3}" type="sibTrans" cxnId="{4817ED25-FC04-BF4C-987A-5EFFC0E5384F}">
      <dgm:prSet custT="1"/>
      <dgm:spPr/>
      <dgm:t>
        <a:bodyPr/>
        <a:lstStyle/>
        <a:p>
          <a:endParaRPr lang="en-US" sz="1600">
            <a:solidFill>
              <a:srgbClr val="2D2D8A"/>
            </a:solidFill>
          </a:endParaRPr>
        </a:p>
      </dgm:t>
    </dgm:pt>
    <dgm:pt modelId="{6A298EAB-DA1C-8E4D-8C51-F05A84E09E6D}" type="pres">
      <dgm:prSet presAssocID="{38979A64-3436-834B-BEF0-AF94F1026B3A}" presName="Name0" presStyleCnt="0">
        <dgm:presLayoutVars>
          <dgm:dir/>
          <dgm:resizeHandles val="exact"/>
        </dgm:presLayoutVars>
      </dgm:prSet>
      <dgm:spPr/>
    </dgm:pt>
    <dgm:pt modelId="{0B08FE42-D6F6-AE45-A4ED-904DBF0CD2E7}" type="pres">
      <dgm:prSet presAssocID="{75011DAB-A8F7-294A-84DF-209F01FFB265}" presName="node" presStyleLbl="node1" presStyleIdx="0" presStyleCnt="3" custScaleY="107059" custLinFactNeighborY="-10633">
        <dgm:presLayoutVars>
          <dgm:bulletEnabled val="1"/>
        </dgm:presLayoutVars>
      </dgm:prSet>
      <dgm:spPr/>
    </dgm:pt>
    <dgm:pt modelId="{B3B73B35-0BAE-114A-925E-D5378AB0CF31}" type="pres">
      <dgm:prSet presAssocID="{A60BD48C-500C-9349-B9D5-A792ED057548}" presName="sibTrans" presStyleLbl="sibTrans2D1" presStyleIdx="0" presStyleCnt="2"/>
      <dgm:spPr/>
    </dgm:pt>
    <dgm:pt modelId="{5701F7F9-9C33-F344-A754-3925DDBB7BB5}" type="pres">
      <dgm:prSet presAssocID="{A60BD48C-500C-9349-B9D5-A792ED057548}" presName="connectorText" presStyleLbl="sibTrans2D1" presStyleIdx="0" presStyleCnt="2"/>
      <dgm:spPr/>
    </dgm:pt>
    <dgm:pt modelId="{E774B495-B0E4-1244-904B-7689041A6D67}" type="pres">
      <dgm:prSet presAssocID="{DAC8B5CE-250D-FD41-8342-F692A30B31D0}" presName="node" presStyleLbl="node1" presStyleIdx="1" presStyleCnt="3" custScaleY="107059" custLinFactNeighborY="-10631">
        <dgm:presLayoutVars>
          <dgm:bulletEnabled val="1"/>
        </dgm:presLayoutVars>
      </dgm:prSet>
      <dgm:spPr/>
    </dgm:pt>
    <dgm:pt modelId="{F005EEDD-367C-494B-B49F-67771E7A3A6E}" type="pres">
      <dgm:prSet presAssocID="{E947419D-B5CF-994E-9471-4AEFE46D29AA}" presName="sibTrans" presStyleLbl="sibTrans2D1" presStyleIdx="1" presStyleCnt="2"/>
      <dgm:spPr/>
    </dgm:pt>
    <dgm:pt modelId="{4835CFFE-58A3-9445-BFB9-848BF38FA700}" type="pres">
      <dgm:prSet presAssocID="{E947419D-B5CF-994E-9471-4AEFE46D29AA}" presName="connectorText" presStyleLbl="sibTrans2D1" presStyleIdx="1" presStyleCnt="2"/>
      <dgm:spPr/>
    </dgm:pt>
    <dgm:pt modelId="{28EB82EB-1672-4145-B8B9-085972F45316}" type="pres">
      <dgm:prSet presAssocID="{C2647DF3-FE01-FF48-A005-EDFF24215F82}" presName="node" presStyleLbl="node1" presStyleIdx="2" presStyleCnt="3" custScaleY="107059" custLinFactNeighborY="-10014">
        <dgm:presLayoutVars>
          <dgm:bulletEnabled val="1"/>
        </dgm:presLayoutVars>
      </dgm:prSet>
      <dgm:spPr/>
    </dgm:pt>
  </dgm:ptLst>
  <dgm:cxnLst>
    <dgm:cxn modelId="{4817ED25-FC04-BF4C-987A-5EFFC0E5384F}" srcId="{38979A64-3436-834B-BEF0-AF94F1026B3A}" destId="{C2647DF3-FE01-FF48-A005-EDFF24215F82}" srcOrd="2" destOrd="0" parTransId="{F7BFCD71-C8D5-D44B-9EB2-D7113CA8F9C4}" sibTransId="{022A56A1-7BE5-974D-A376-739F407076A3}"/>
    <dgm:cxn modelId="{4A2A3344-13F3-3B41-AC7C-BE8181280D45}" type="presOf" srcId="{75011DAB-A8F7-294A-84DF-209F01FFB265}" destId="{0B08FE42-D6F6-AE45-A4ED-904DBF0CD2E7}" srcOrd="0" destOrd="0" presId="urn:microsoft.com/office/officeart/2005/8/layout/process1"/>
    <dgm:cxn modelId="{567D7C4C-C4AA-274F-9463-10DD1294A039}" type="presOf" srcId="{A60BD48C-500C-9349-B9D5-A792ED057548}" destId="{B3B73B35-0BAE-114A-925E-D5378AB0CF31}" srcOrd="0" destOrd="0" presId="urn:microsoft.com/office/officeart/2005/8/layout/process1"/>
    <dgm:cxn modelId="{1FAEBF4D-170A-C843-91E8-8D9195750855}" type="presOf" srcId="{E947419D-B5CF-994E-9471-4AEFE46D29AA}" destId="{4835CFFE-58A3-9445-BFB9-848BF38FA700}" srcOrd="1" destOrd="0" presId="urn:microsoft.com/office/officeart/2005/8/layout/process1"/>
    <dgm:cxn modelId="{7CDB6355-9534-D748-9FB7-8CD5BDBA6F0D}" srcId="{38979A64-3436-834B-BEF0-AF94F1026B3A}" destId="{DAC8B5CE-250D-FD41-8342-F692A30B31D0}" srcOrd="1" destOrd="0" parTransId="{8222D5D0-50EE-EA43-84E2-8060D667CAC7}" sibTransId="{E947419D-B5CF-994E-9471-4AEFE46D29AA}"/>
    <dgm:cxn modelId="{3E6FFB5A-3AE4-BD4C-ADB1-2CB488D3D83D}" type="presOf" srcId="{A60BD48C-500C-9349-B9D5-A792ED057548}" destId="{5701F7F9-9C33-F344-A754-3925DDBB7BB5}" srcOrd="1" destOrd="0" presId="urn:microsoft.com/office/officeart/2005/8/layout/process1"/>
    <dgm:cxn modelId="{FA433261-E793-554E-8F07-99E11F14B119}" type="presOf" srcId="{DAC8B5CE-250D-FD41-8342-F692A30B31D0}" destId="{E774B495-B0E4-1244-904B-7689041A6D67}" srcOrd="0" destOrd="0" presId="urn:microsoft.com/office/officeart/2005/8/layout/process1"/>
    <dgm:cxn modelId="{3C1E5C6A-EA03-624C-A809-3899088FD9BD}" type="presOf" srcId="{38979A64-3436-834B-BEF0-AF94F1026B3A}" destId="{6A298EAB-DA1C-8E4D-8C51-F05A84E09E6D}" srcOrd="0" destOrd="0" presId="urn:microsoft.com/office/officeart/2005/8/layout/process1"/>
    <dgm:cxn modelId="{CE2676B3-6923-014D-93DB-A2130303F5E5}" srcId="{38979A64-3436-834B-BEF0-AF94F1026B3A}" destId="{75011DAB-A8F7-294A-84DF-209F01FFB265}" srcOrd="0" destOrd="0" parTransId="{E7E6E938-8419-BD4D-9768-2F2F76ABAC2D}" sibTransId="{A60BD48C-500C-9349-B9D5-A792ED057548}"/>
    <dgm:cxn modelId="{181BF3BD-FB5F-144A-A52C-84627779F2CF}" type="presOf" srcId="{E947419D-B5CF-994E-9471-4AEFE46D29AA}" destId="{F005EEDD-367C-494B-B49F-67771E7A3A6E}" srcOrd="0" destOrd="0" presId="urn:microsoft.com/office/officeart/2005/8/layout/process1"/>
    <dgm:cxn modelId="{669D09C2-F89A-BE4C-96A5-F08FECF5FBBB}" type="presOf" srcId="{C2647DF3-FE01-FF48-A005-EDFF24215F82}" destId="{28EB82EB-1672-4145-B8B9-085972F45316}" srcOrd="0" destOrd="0" presId="urn:microsoft.com/office/officeart/2005/8/layout/process1"/>
    <dgm:cxn modelId="{830F6F69-C5FB-7842-8D4F-492045244C05}" type="presParOf" srcId="{6A298EAB-DA1C-8E4D-8C51-F05A84E09E6D}" destId="{0B08FE42-D6F6-AE45-A4ED-904DBF0CD2E7}" srcOrd="0" destOrd="0" presId="urn:microsoft.com/office/officeart/2005/8/layout/process1"/>
    <dgm:cxn modelId="{A0CB436C-252A-1E45-9BCF-393F15E6BBB8}" type="presParOf" srcId="{6A298EAB-DA1C-8E4D-8C51-F05A84E09E6D}" destId="{B3B73B35-0BAE-114A-925E-D5378AB0CF31}" srcOrd="1" destOrd="0" presId="urn:microsoft.com/office/officeart/2005/8/layout/process1"/>
    <dgm:cxn modelId="{E742DFF4-9FFD-DC4B-A685-4295D5DDFF76}" type="presParOf" srcId="{B3B73B35-0BAE-114A-925E-D5378AB0CF31}" destId="{5701F7F9-9C33-F344-A754-3925DDBB7BB5}" srcOrd="0" destOrd="0" presId="urn:microsoft.com/office/officeart/2005/8/layout/process1"/>
    <dgm:cxn modelId="{46E8BCE9-DA3E-894B-BC3A-5DD7FBA57F68}" type="presParOf" srcId="{6A298EAB-DA1C-8E4D-8C51-F05A84E09E6D}" destId="{E774B495-B0E4-1244-904B-7689041A6D67}" srcOrd="2" destOrd="0" presId="urn:microsoft.com/office/officeart/2005/8/layout/process1"/>
    <dgm:cxn modelId="{FE94168A-E5FE-3240-980B-CF87AE0C31A6}" type="presParOf" srcId="{6A298EAB-DA1C-8E4D-8C51-F05A84E09E6D}" destId="{F005EEDD-367C-494B-B49F-67771E7A3A6E}" srcOrd="3" destOrd="0" presId="urn:microsoft.com/office/officeart/2005/8/layout/process1"/>
    <dgm:cxn modelId="{DD13A3A8-B408-E14D-80FA-7427D431B5D7}" type="presParOf" srcId="{F005EEDD-367C-494B-B49F-67771E7A3A6E}" destId="{4835CFFE-58A3-9445-BFB9-848BF38FA700}" srcOrd="0" destOrd="0" presId="urn:microsoft.com/office/officeart/2005/8/layout/process1"/>
    <dgm:cxn modelId="{0254A5FE-6A0E-CD4E-BCCD-7360B820DDF7}" type="presParOf" srcId="{6A298EAB-DA1C-8E4D-8C51-F05A84E09E6D}" destId="{28EB82EB-1672-4145-B8B9-085972F4531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26A8F-2EC0-CF40-9613-FAB377CF63D0}">
      <dsp:nvSpPr>
        <dsp:cNvPr id="0" name=""/>
        <dsp:cNvSpPr/>
      </dsp:nvSpPr>
      <dsp:spPr>
        <a:xfrm>
          <a:off x="1084393" y="3489"/>
          <a:ext cx="6860854" cy="5809620"/>
        </a:xfrm>
        <a:prstGeom prst="triangle">
          <a:avLst/>
        </a:prstGeom>
        <a:gradFill rotWithShape="0">
          <a:gsLst>
            <a:gs pos="35000">
              <a:srgbClr val="008000"/>
            </a:gs>
            <a:gs pos="100000">
              <a:srgbClr val="FF0000"/>
            </a:gs>
            <a:gs pos="73000">
              <a:srgbClr val="FFFF00"/>
            </a:gs>
            <a:gs pos="87000">
              <a:srgbClr val="FFFF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D9A6DE-B76F-1546-852E-96CC55172117}">
      <dsp:nvSpPr>
        <dsp:cNvPr id="0" name=""/>
        <dsp:cNvSpPr/>
      </dsp:nvSpPr>
      <dsp:spPr>
        <a:xfrm>
          <a:off x="4805512" y="0"/>
          <a:ext cx="4191043" cy="924464"/>
        </a:xfrm>
        <a:prstGeom prst="roundRect">
          <a:avLst/>
        </a:prstGeom>
        <a:solidFill>
          <a:srgbClr val="FF0000">
            <a:alpha val="5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Tier 3</a:t>
          </a:r>
        </a:p>
        <a:p>
          <a:pPr marL="0" lvl="0" indent="0" algn="ctr" defTabSz="889000">
            <a:lnSpc>
              <a:spcPct val="90000"/>
            </a:lnSpc>
            <a:spcBef>
              <a:spcPct val="0"/>
            </a:spcBef>
            <a:spcAft>
              <a:spcPct val="35000"/>
            </a:spcAft>
            <a:buNone/>
          </a:pPr>
          <a:r>
            <a:rPr lang="en-US" sz="2000" b="0" kern="1200" dirty="0">
              <a:latin typeface="+mj-lt"/>
            </a:rPr>
            <a:t>Intensive PD: Data-driven Consultation </a:t>
          </a:r>
        </a:p>
      </dsp:txBody>
      <dsp:txXfrm>
        <a:off x="4850641" y="45129"/>
        <a:ext cx="4100785" cy="834206"/>
      </dsp:txXfrm>
    </dsp:sp>
    <dsp:sp modelId="{3447A895-48A6-234B-BB6C-93922AB473CF}">
      <dsp:nvSpPr>
        <dsp:cNvPr id="0" name=""/>
        <dsp:cNvSpPr/>
      </dsp:nvSpPr>
      <dsp:spPr>
        <a:xfrm>
          <a:off x="4805361" y="1056928"/>
          <a:ext cx="4191043" cy="924464"/>
        </a:xfrm>
        <a:prstGeom prst="roundRect">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Tier 2</a:t>
          </a:r>
        </a:p>
        <a:p>
          <a:pPr marL="0" lvl="0" indent="0" algn="ctr" defTabSz="889000">
            <a:lnSpc>
              <a:spcPct val="90000"/>
            </a:lnSpc>
            <a:spcBef>
              <a:spcPct val="0"/>
            </a:spcBef>
            <a:spcAft>
              <a:spcPct val="35000"/>
            </a:spcAft>
            <a:buNone/>
          </a:pPr>
          <a:r>
            <a:rPr lang="en-US" sz="2000" kern="1200" dirty="0">
              <a:latin typeface="+mj-lt"/>
            </a:rPr>
            <a:t>Targeted PD: Self-Management with Peer or Coaching Supports</a:t>
          </a:r>
        </a:p>
      </dsp:txBody>
      <dsp:txXfrm>
        <a:off x="4850490" y="1102057"/>
        <a:ext cx="4100785" cy="834206"/>
      </dsp:txXfrm>
    </dsp:sp>
    <dsp:sp modelId="{CDD35B63-0B75-E041-9422-B7D4B9057E29}">
      <dsp:nvSpPr>
        <dsp:cNvPr id="0" name=""/>
        <dsp:cNvSpPr/>
      </dsp:nvSpPr>
      <dsp:spPr>
        <a:xfrm>
          <a:off x="4820446" y="2620541"/>
          <a:ext cx="4191043" cy="924464"/>
        </a:xfrm>
        <a:prstGeom prst="roundRect">
          <a:avLst/>
        </a:prstGeom>
        <a:solidFill>
          <a:srgbClr val="008000">
            <a:alpha val="5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Tier 1</a:t>
          </a:r>
          <a:endParaRPr lang="en-US" sz="2000" kern="1200" dirty="0">
            <a:latin typeface="+mj-lt"/>
          </a:endParaRPr>
        </a:p>
        <a:p>
          <a:pPr marL="0" lvl="0" indent="0" algn="ctr" defTabSz="889000">
            <a:lnSpc>
              <a:spcPct val="90000"/>
            </a:lnSpc>
            <a:spcBef>
              <a:spcPct val="0"/>
            </a:spcBef>
            <a:spcAft>
              <a:spcPct val="35000"/>
            </a:spcAft>
            <a:buNone/>
          </a:pPr>
          <a:r>
            <a:rPr lang="en-US" sz="2000" kern="1200" dirty="0">
              <a:latin typeface="+mj-lt"/>
            </a:rPr>
            <a:t>Universal PD: Training &amp; Self-Management</a:t>
          </a:r>
        </a:p>
      </dsp:txBody>
      <dsp:txXfrm>
        <a:off x="4865575" y="2665670"/>
        <a:ext cx="4100785" cy="834206"/>
      </dsp:txXfrm>
    </dsp:sp>
    <dsp:sp modelId="{A684EC7D-5222-484E-BDEE-84BEDC0EC621}">
      <dsp:nvSpPr>
        <dsp:cNvPr id="0" name=""/>
        <dsp:cNvSpPr/>
      </dsp:nvSpPr>
      <dsp:spPr>
        <a:xfrm>
          <a:off x="76197" y="624460"/>
          <a:ext cx="4191043" cy="924464"/>
        </a:xfrm>
        <a:prstGeom prst="roundRect">
          <a:avLst/>
        </a:prstGeom>
        <a:solidFill>
          <a:srgbClr val="FCE35C"/>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Progress Monitoring </a:t>
          </a:r>
        </a:p>
        <a:p>
          <a:pPr marL="0" lvl="0" indent="0" algn="ctr" defTabSz="889000">
            <a:lnSpc>
              <a:spcPct val="90000"/>
            </a:lnSpc>
            <a:spcBef>
              <a:spcPct val="0"/>
            </a:spcBef>
            <a:spcAft>
              <a:spcPct val="35000"/>
            </a:spcAft>
            <a:buNone/>
          </a:pPr>
          <a:r>
            <a:rPr lang="en-US" sz="2000" kern="1200" dirty="0">
              <a:latin typeface="+mj-lt"/>
            </a:rPr>
            <a:t>Walk-through, Student Data Review, Teacher Collected Data</a:t>
          </a:r>
        </a:p>
      </dsp:txBody>
      <dsp:txXfrm>
        <a:off x="121326" y="669589"/>
        <a:ext cx="4100785" cy="834206"/>
      </dsp:txXfrm>
    </dsp:sp>
    <dsp:sp modelId="{10924AC1-132E-1048-B929-023E0F8229BB}">
      <dsp:nvSpPr>
        <dsp:cNvPr id="0" name=""/>
        <dsp:cNvSpPr/>
      </dsp:nvSpPr>
      <dsp:spPr>
        <a:xfrm>
          <a:off x="76273" y="2187233"/>
          <a:ext cx="4191043" cy="924464"/>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Universal Screening</a:t>
          </a:r>
        </a:p>
        <a:p>
          <a:pPr marL="0" lvl="0" indent="0" algn="ctr" defTabSz="889000">
            <a:lnSpc>
              <a:spcPct val="90000"/>
            </a:lnSpc>
            <a:spcBef>
              <a:spcPct val="0"/>
            </a:spcBef>
            <a:spcAft>
              <a:spcPct val="35000"/>
            </a:spcAft>
            <a:buNone/>
          </a:pPr>
          <a:r>
            <a:rPr lang="en-US" sz="2000" kern="1200" dirty="0">
              <a:latin typeface="+mj-lt"/>
            </a:rPr>
            <a:t>Walk-through &amp; Student Data Review</a:t>
          </a:r>
        </a:p>
      </dsp:txBody>
      <dsp:txXfrm>
        <a:off x="121402" y="2232362"/>
        <a:ext cx="4100785" cy="834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FF3A1-BC0B-D249-8260-14E78296BCDD}">
      <dsp:nvSpPr>
        <dsp:cNvPr id="0" name=""/>
        <dsp:cNvSpPr/>
      </dsp:nvSpPr>
      <dsp:spPr>
        <a:xfrm rot="5400000">
          <a:off x="-204802" y="206847"/>
          <a:ext cx="1365349" cy="955744"/>
        </a:xfrm>
        <a:prstGeom prst="chevron">
          <a:avLst/>
        </a:prstGeom>
        <a:gradFill rotWithShape="0">
          <a:gsLst>
            <a:gs pos="0">
              <a:schemeClr val="accent6">
                <a:alpha val="90000"/>
                <a:hueOff val="0"/>
                <a:satOff val="0"/>
                <a:lumOff val="0"/>
                <a:alphaOff val="0"/>
                <a:tint val="100000"/>
                <a:shade val="100000"/>
                <a:satMod val="130000"/>
              </a:schemeClr>
            </a:gs>
            <a:gs pos="100000">
              <a:schemeClr val="accent6">
                <a:alpha val="90000"/>
                <a:hueOff val="0"/>
                <a:satOff val="0"/>
                <a:lumOff val="0"/>
                <a:alphaOff val="0"/>
                <a:tint val="50000"/>
                <a:shade val="100000"/>
                <a:satMod val="350000"/>
              </a:schemeClr>
            </a:gs>
          </a:gsLst>
          <a:lin ang="16200000" scaled="0"/>
        </a:gra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Goal 1</a:t>
          </a:r>
        </a:p>
      </dsp:txBody>
      <dsp:txXfrm rot="-5400000">
        <a:off x="1" y="479916"/>
        <a:ext cx="955744" cy="409605"/>
      </dsp:txXfrm>
    </dsp:sp>
    <dsp:sp modelId="{1995FEE6-7C79-3045-B3A4-5601D605055B}">
      <dsp:nvSpPr>
        <dsp:cNvPr id="0" name=""/>
        <dsp:cNvSpPr/>
      </dsp:nvSpPr>
      <dsp:spPr>
        <a:xfrm rot="5400000">
          <a:off x="4233656" y="-3344911"/>
          <a:ext cx="887476" cy="7578655"/>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Establish positive, predictable, consistent, rewarding school culture for all across all settings</a:t>
          </a:r>
        </a:p>
      </dsp:txBody>
      <dsp:txXfrm rot="-5400000">
        <a:off x="888067" y="44001"/>
        <a:ext cx="7535332" cy="800830"/>
      </dsp:txXfrm>
    </dsp:sp>
    <dsp:sp modelId="{5F038856-E102-EC47-8C06-8230DB132CF6}">
      <dsp:nvSpPr>
        <dsp:cNvPr id="0" name=""/>
        <dsp:cNvSpPr/>
      </dsp:nvSpPr>
      <dsp:spPr>
        <a:xfrm rot="5400000">
          <a:off x="-204802" y="1426767"/>
          <a:ext cx="1365349" cy="955744"/>
        </a:xfrm>
        <a:prstGeom prst="chevron">
          <a:avLst/>
        </a:prstGeom>
        <a:gradFill rotWithShape="0">
          <a:gsLst>
            <a:gs pos="0">
              <a:schemeClr val="accent6">
                <a:alpha val="90000"/>
                <a:hueOff val="0"/>
                <a:satOff val="0"/>
                <a:lumOff val="0"/>
                <a:alphaOff val="-13333"/>
                <a:tint val="100000"/>
                <a:shade val="100000"/>
                <a:satMod val="130000"/>
              </a:schemeClr>
            </a:gs>
            <a:gs pos="100000">
              <a:schemeClr val="accent6">
                <a:alpha val="90000"/>
                <a:hueOff val="0"/>
                <a:satOff val="0"/>
                <a:lumOff val="0"/>
                <a:alphaOff val="-13333"/>
                <a:tint val="50000"/>
                <a:shade val="100000"/>
                <a:satMod val="350000"/>
              </a:schemeClr>
            </a:gs>
          </a:gsLst>
          <a:lin ang="16200000" scaled="0"/>
        </a:gradFill>
        <a:ln w="9525" cap="flat" cmpd="sng" algn="ctr">
          <a:solidFill>
            <a:schemeClr val="accent6">
              <a:alpha val="90000"/>
              <a:hueOff val="0"/>
              <a:satOff val="0"/>
              <a:lumOff val="0"/>
              <a:alphaOff val="-13333"/>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Goal 2</a:t>
          </a:r>
        </a:p>
      </dsp:txBody>
      <dsp:txXfrm rot="-5400000">
        <a:off x="1" y="1699836"/>
        <a:ext cx="955744" cy="409605"/>
      </dsp:txXfrm>
    </dsp:sp>
    <dsp:sp modelId="{31ACDB7A-82B3-204C-9847-160034533351}">
      <dsp:nvSpPr>
        <dsp:cNvPr id="0" name=""/>
        <dsp:cNvSpPr/>
      </dsp:nvSpPr>
      <dsp:spPr>
        <a:xfrm rot="5400000">
          <a:off x="4301333" y="-2123624"/>
          <a:ext cx="887476" cy="7578655"/>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Teach social skills that work at least as well as or better than problem behavior</a:t>
          </a:r>
        </a:p>
      </dsp:txBody>
      <dsp:txXfrm rot="-5400000">
        <a:off x="955744" y="1265288"/>
        <a:ext cx="7535332" cy="800830"/>
      </dsp:txXfrm>
    </dsp:sp>
    <dsp:sp modelId="{5922916B-CEF1-F54C-9AEF-19DF39335D75}">
      <dsp:nvSpPr>
        <dsp:cNvPr id="0" name=""/>
        <dsp:cNvSpPr/>
      </dsp:nvSpPr>
      <dsp:spPr>
        <a:xfrm rot="5400000">
          <a:off x="-204802" y="2646688"/>
          <a:ext cx="1365349" cy="955744"/>
        </a:xfrm>
        <a:prstGeom prst="chevron">
          <a:avLst/>
        </a:prstGeom>
        <a:gradFill rotWithShape="0">
          <a:gsLst>
            <a:gs pos="0">
              <a:schemeClr val="accent6">
                <a:alpha val="90000"/>
                <a:hueOff val="0"/>
                <a:satOff val="0"/>
                <a:lumOff val="0"/>
                <a:alphaOff val="-26667"/>
                <a:tint val="100000"/>
                <a:shade val="100000"/>
                <a:satMod val="130000"/>
              </a:schemeClr>
            </a:gs>
            <a:gs pos="100000">
              <a:schemeClr val="accent6">
                <a:alpha val="90000"/>
                <a:hueOff val="0"/>
                <a:satOff val="0"/>
                <a:lumOff val="0"/>
                <a:alphaOff val="-26667"/>
                <a:tint val="50000"/>
                <a:shade val="100000"/>
                <a:satMod val="350000"/>
              </a:schemeClr>
            </a:gs>
          </a:gsLst>
          <a:lin ang="16200000" scaled="0"/>
        </a:gradFill>
        <a:ln w="9525" cap="flat" cmpd="sng" algn="ctr">
          <a:solidFill>
            <a:schemeClr val="accent6">
              <a:alpha val="90000"/>
              <a:hueOff val="0"/>
              <a:satOff val="0"/>
              <a:lumOff val="0"/>
              <a:alphaOff val="-26667"/>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Goal 3</a:t>
          </a:r>
        </a:p>
      </dsp:txBody>
      <dsp:txXfrm rot="-5400000">
        <a:off x="1" y="2919757"/>
        <a:ext cx="955744" cy="409605"/>
      </dsp:txXfrm>
    </dsp:sp>
    <dsp:sp modelId="{6126B2EC-D656-9B40-A4A0-EFCDEA4EE0BC}">
      <dsp:nvSpPr>
        <dsp:cNvPr id="0" name=""/>
        <dsp:cNvSpPr/>
      </dsp:nvSpPr>
      <dsp:spPr>
        <a:xfrm rot="5400000">
          <a:off x="4301333" y="-903703"/>
          <a:ext cx="887476" cy="7578655"/>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Respond to nonresponsive behavior proactively &amp; differently, rather than reactively &amp; more of same</a:t>
          </a:r>
        </a:p>
      </dsp:txBody>
      <dsp:txXfrm rot="-5400000">
        <a:off x="955744" y="2485209"/>
        <a:ext cx="7535332" cy="800830"/>
      </dsp:txXfrm>
    </dsp:sp>
    <dsp:sp modelId="{A55B154D-D373-6848-8E8C-00669F954707}">
      <dsp:nvSpPr>
        <dsp:cNvPr id="0" name=""/>
        <dsp:cNvSpPr/>
      </dsp:nvSpPr>
      <dsp:spPr>
        <a:xfrm rot="5400000">
          <a:off x="-204802" y="3866608"/>
          <a:ext cx="1365349" cy="955744"/>
        </a:xfrm>
        <a:prstGeom prst="chevron">
          <a:avLst/>
        </a:prstGeom>
        <a:gradFill rotWithShape="0">
          <a:gsLst>
            <a:gs pos="0">
              <a:schemeClr val="accent6">
                <a:alpha val="90000"/>
                <a:hueOff val="0"/>
                <a:satOff val="0"/>
                <a:lumOff val="0"/>
                <a:alphaOff val="-40000"/>
                <a:tint val="100000"/>
                <a:shade val="100000"/>
                <a:satMod val="130000"/>
              </a:schemeClr>
            </a:gs>
            <a:gs pos="100000">
              <a:schemeClr val="accent6">
                <a:alpha val="90000"/>
                <a:hueOff val="0"/>
                <a:satOff val="0"/>
                <a:lumOff val="0"/>
                <a:alphaOff val="-40000"/>
                <a:tint val="50000"/>
                <a:shade val="100000"/>
                <a:satMod val="350000"/>
              </a:schemeClr>
            </a:gs>
          </a:gsLst>
          <a:lin ang="16200000" scaled="0"/>
        </a:gra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Goal 4</a:t>
          </a:r>
        </a:p>
      </dsp:txBody>
      <dsp:txXfrm rot="-5400000">
        <a:off x="1" y="4139677"/>
        <a:ext cx="955744" cy="409605"/>
      </dsp:txXfrm>
    </dsp:sp>
    <dsp:sp modelId="{43846855-AC87-CC40-8BEA-A2C7D8301E1F}">
      <dsp:nvSpPr>
        <dsp:cNvPr id="0" name=""/>
        <dsp:cNvSpPr/>
      </dsp:nvSpPr>
      <dsp:spPr>
        <a:xfrm rot="5400000">
          <a:off x="4301333" y="316216"/>
          <a:ext cx="887476" cy="7578655"/>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Actively supervise &amp; </a:t>
          </a:r>
          <a:r>
            <a:rPr lang="en-US" sz="2600" kern="1200" dirty="0" err="1"/>
            <a:t>precorrect</a:t>
          </a:r>
          <a:r>
            <a:rPr lang="en-US" sz="2600" kern="1200" dirty="0"/>
            <a:t> for problem behaviors &amp; settings, especially </a:t>
          </a:r>
          <a:r>
            <a:rPr lang="en-US" sz="2600" kern="1200" dirty="0" err="1"/>
            <a:t>nonclassroom</a:t>
          </a:r>
          <a:endParaRPr lang="en-US" sz="2600" kern="1200" dirty="0"/>
        </a:p>
      </dsp:txBody>
      <dsp:txXfrm rot="-5400000">
        <a:off x="955744" y="3705129"/>
        <a:ext cx="7535332" cy="800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382E5-BE8A-7E46-A74A-A302738CA854}">
      <dsp:nvSpPr>
        <dsp:cNvPr id="0" name=""/>
        <dsp:cNvSpPr/>
      </dsp:nvSpPr>
      <dsp:spPr>
        <a:xfrm>
          <a:off x="1101" y="306459"/>
          <a:ext cx="3548226" cy="165228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It: </a:t>
          </a:r>
        </a:p>
        <a:p>
          <a:pPr marL="0" lvl="0" indent="0" algn="ctr" defTabSz="889000">
            <a:lnSpc>
              <a:spcPct val="90000"/>
            </a:lnSpc>
            <a:spcBef>
              <a:spcPct val="0"/>
            </a:spcBef>
            <a:spcAft>
              <a:spcPct val="35000"/>
            </a:spcAft>
            <a:buNone/>
          </a:pPr>
          <a:r>
            <a:rPr lang="en-US" sz="2000" i="1" kern="1200" dirty="0"/>
            <a:t>EBP</a:t>
          </a:r>
        </a:p>
      </dsp:txBody>
      <dsp:txXfrm>
        <a:off x="520727" y="548431"/>
        <a:ext cx="2508974" cy="1168345"/>
      </dsp:txXfrm>
    </dsp:sp>
    <dsp:sp modelId="{4C2E0022-A92E-D54B-88F6-286CA91F6998}">
      <dsp:nvSpPr>
        <dsp:cNvPr id="0" name=""/>
        <dsp:cNvSpPr/>
      </dsp:nvSpPr>
      <dsp:spPr>
        <a:xfrm rot="10800000">
          <a:off x="1486063" y="2172101"/>
          <a:ext cx="578301" cy="452306"/>
        </a:xfrm>
        <a:prstGeom prst="triangle">
          <a:avLst/>
        </a:prstGeom>
        <a:solidFill>
          <a:schemeClr val="bg1"/>
        </a:solidFill>
        <a:ln>
          <a:solidFill>
            <a:srgbClr val="FFFFFF"/>
          </a:solidFill>
        </a:ln>
        <a:effectLst/>
      </dsp:spPr>
      <dsp:style>
        <a:lnRef idx="0">
          <a:scrgbClr r="0" g="0" b="0"/>
        </a:lnRef>
        <a:fillRef idx="3">
          <a:scrgbClr r="0" g="0" b="0"/>
        </a:fillRef>
        <a:effectRef idx="2">
          <a:scrgbClr r="0" g="0" b="0"/>
        </a:effectRef>
        <a:fontRef idx="minor">
          <a:schemeClr val="lt1"/>
        </a:fontRef>
      </dsp:style>
    </dsp:sp>
    <dsp:sp modelId="{F6BED337-F61C-6B44-9F2A-2F71262CD4EA}">
      <dsp:nvSpPr>
        <dsp:cNvPr id="0" name=""/>
        <dsp:cNvSpPr/>
      </dsp:nvSpPr>
      <dsp:spPr>
        <a:xfrm>
          <a:off x="228597" y="2812156"/>
          <a:ext cx="3093233" cy="1102077"/>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Who:</a:t>
          </a:r>
        </a:p>
        <a:p>
          <a:pPr marL="0" lvl="0" indent="0" algn="ctr" defTabSz="889000">
            <a:lnSpc>
              <a:spcPct val="90000"/>
            </a:lnSpc>
            <a:spcBef>
              <a:spcPct val="0"/>
            </a:spcBef>
            <a:spcAft>
              <a:spcPct val="35000"/>
            </a:spcAft>
            <a:buNone/>
          </a:pPr>
          <a:r>
            <a:rPr lang="en-US" sz="2000" i="1" kern="1200" dirty="0"/>
            <a:t>Implementation “Supporters”</a:t>
          </a:r>
        </a:p>
      </dsp:txBody>
      <dsp:txXfrm>
        <a:off x="681590" y="2973551"/>
        <a:ext cx="2187247" cy="779287"/>
      </dsp:txXfrm>
    </dsp:sp>
    <dsp:sp modelId="{070F27C2-6823-9F4F-AC38-039F0A0B1D20}">
      <dsp:nvSpPr>
        <dsp:cNvPr id="0" name=""/>
        <dsp:cNvSpPr/>
      </dsp:nvSpPr>
      <dsp:spPr>
        <a:xfrm rot="5400000">
          <a:off x="3686050" y="3137042"/>
          <a:ext cx="578301" cy="452306"/>
        </a:xfrm>
        <a:prstGeom prst="triangle">
          <a:avLst/>
        </a:prstGeom>
        <a:solidFill>
          <a:srgbClr val="FFFFFF"/>
        </a:solidFill>
        <a:ln>
          <a:solidFill>
            <a:srgbClr val="FFFFFF"/>
          </a:solidFill>
        </a:ln>
        <a:effectLst/>
      </dsp:spPr>
      <dsp:style>
        <a:lnRef idx="0">
          <a:scrgbClr r="0" g="0" b="0"/>
        </a:lnRef>
        <a:fillRef idx="3">
          <a:scrgbClr r="0" g="0" b="0"/>
        </a:fillRef>
        <a:effectRef idx="2">
          <a:scrgbClr r="0" g="0" b="0"/>
        </a:effectRef>
        <a:fontRef idx="minor">
          <a:schemeClr val="lt1"/>
        </a:fontRef>
      </dsp:style>
    </dsp:sp>
    <dsp:sp modelId="{ACDEF832-BE8B-514A-B41A-6797F1E43642}">
      <dsp:nvSpPr>
        <dsp:cNvPr id="0" name=""/>
        <dsp:cNvSpPr/>
      </dsp:nvSpPr>
      <dsp:spPr>
        <a:xfrm>
          <a:off x="4602968" y="2812156"/>
          <a:ext cx="3093233" cy="1102077"/>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How: </a:t>
          </a:r>
        </a:p>
        <a:p>
          <a:pPr marL="0" lvl="0" indent="0" algn="ctr" defTabSz="889000">
            <a:lnSpc>
              <a:spcPct val="90000"/>
            </a:lnSpc>
            <a:spcBef>
              <a:spcPct val="0"/>
            </a:spcBef>
            <a:spcAft>
              <a:spcPct val="35000"/>
            </a:spcAft>
            <a:buNone/>
          </a:pPr>
          <a:r>
            <a:rPr lang="en-US" sz="2000" i="1" kern="1200" dirty="0"/>
            <a:t>Train, prompt, use data</a:t>
          </a:r>
        </a:p>
      </dsp:txBody>
      <dsp:txXfrm>
        <a:off x="5055961" y="2973551"/>
        <a:ext cx="2187247" cy="779287"/>
      </dsp:txXfrm>
    </dsp:sp>
    <dsp:sp modelId="{9FF52A3B-DE56-2641-8240-87A07CEF7F53}">
      <dsp:nvSpPr>
        <dsp:cNvPr id="0" name=""/>
        <dsp:cNvSpPr/>
      </dsp:nvSpPr>
      <dsp:spPr>
        <a:xfrm>
          <a:off x="5860434" y="2146498"/>
          <a:ext cx="578301" cy="452306"/>
        </a:xfrm>
        <a:prstGeom prst="triangle">
          <a:avLst/>
        </a:prstGeom>
        <a:solidFill>
          <a:srgbClr val="FFFFFF"/>
        </a:solidFill>
        <a:ln>
          <a:solidFill>
            <a:srgbClr val="FFFFFF"/>
          </a:solidFill>
        </a:ln>
        <a:effectLst/>
      </dsp:spPr>
      <dsp:style>
        <a:lnRef idx="0">
          <a:scrgbClr r="0" g="0" b="0"/>
        </a:lnRef>
        <a:fillRef idx="3">
          <a:scrgbClr r="0" g="0" b="0"/>
        </a:fillRef>
        <a:effectRef idx="2">
          <a:scrgbClr r="0" g="0" b="0"/>
        </a:effectRef>
        <a:fontRef idx="minor">
          <a:schemeClr val="lt1"/>
        </a:fontRef>
      </dsp:style>
    </dsp:sp>
    <dsp:sp modelId="{501F945E-BE77-B84C-A376-07AEE91BF3D8}">
      <dsp:nvSpPr>
        <dsp:cNvPr id="0" name=""/>
        <dsp:cNvSpPr/>
      </dsp:nvSpPr>
      <dsp:spPr>
        <a:xfrm>
          <a:off x="4375472" y="306459"/>
          <a:ext cx="3548226" cy="165228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Where:</a:t>
          </a:r>
        </a:p>
        <a:p>
          <a:pPr marL="0" lvl="0" indent="0" algn="ctr" defTabSz="889000">
            <a:lnSpc>
              <a:spcPct val="90000"/>
            </a:lnSpc>
            <a:spcBef>
              <a:spcPct val="0"/>
            </a:spcBef>
            <a:spcAft>
              <a:spcPct val="35000"/>
            </a:spcAft>
            <a:buNone/>
          </a:pPr>
          <a:r>
            <a:rPr lang="en-US" sz="2000" kern="1200" dirty="0"/>
            <a:t> </a:t>
          </a:r>
          <a:r>
            <a:rPr lang="en-US" sz="2000" i="1" kern="1200" dirty="0"/>
            <a:t>Teacher / Classroom</a:t>
          </a:r>
        </a:p>
      </dsp:txBody>
      <dsp:txXfrm>
        <a:off x="4895098" y="548431"/>
        <a:ext cx="2508974" cy="1168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26A8F-2EC0-CF40-9613-FAB377CF63D0}">
      <dsp:nvSpPr>
        <dsp:cNvPr id="0" name=""/>
        <dsp:cNvSpPr/>
      </dsp:nvSpPr>
      <dsp:spPr>
        <a:xfrm>
          <a:off x="1084393" y="3489"/>
          <a:ext cx="6860854" cy="5809620"/>
        </a:xfrm>
        <a:prstGeom prst="triangle">
          <a:avLst/>
        </a:prstGeom>
        <a:gradFill rotWithShape="0">
          <a:gsLst>
            <a:gs pos="35000">
              <a:srgbClr val="008000"/>
            </a:gs>
            <a:gs pos="100000">
              <a:srgbClr val="FF0000"/>
            </a:gs>
            <a:gs pos="73000">
              <a:srgbClr val="FFFF00"/>
            </a:gs>
            <a:gs pos="87000">
              <a:srgbClr val="FFFF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D9A6DE-B76F-1546-852E-96CC55172117}">
      <dsp:nvSpPr>
        <dsp:cNvPr id="0" name=""/>
        <dsp:cNvSpPr/>
      </dsp:nvSpPr>
      <dsp:spPr>
        <a:xfrm>
          <a:off x="4805512" y="0"/>
          <a:ext cx="4191043" cy="924464"/>
        </a:xfrm>
        <a:prstGeom prst="roundRect">
          <a:avLst/>
        </a:prstGeom>
        <a:solidFill>
          <a:srgbClr val="FF0000">
            <a:alpha val="5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Tier 3</a:t>
          </a:r>
        </a:p>
        <a:p>
          <a:pPr marL="0" lvl="0" indent="0" algn="ctr" defTabSz="889000">
            <a:lnSpc>
              <a:spcPct val="90000"/>
            </a:lnSpc>
            <a:spcBef>
              <a:spcPct val="0"/>
            </a:spcBef>
            <a:spcAft>
              <a:spcPct val="35000"/>
            </a:spcAft>
            <a:buNone/>
          </a:pPr>
          <a:r>
            <a:rPr lang="en-US" sz="2000" b="0" kern="1200" dirty="0">
              <a:latin typeface="+mj-lt"/>
            </a:rPr>
            <a:t>Intensive PD: Data-driven Consultation </a:t>
          </a:r>
        </a:p>
      </dsp:txBody>
      <dsp:txXfrm>
        <a:off x="4850641" y="45129"/>
        <a:ext cx="4100785" cy="834206"/>
      </dsp:txXfrm>
    </dsp:sp>
    <dsp:sp modelId="{3447A895-48A6-234B-BB6C-93922AB473CF}">
      <dsp:nvSpPr>
        <dsp:cNvPr id="0" name=""/>
        <dsp:cNvSpPr/>
      </dsp:nvSpPr>
      <dsp:spPr>
        <a:xfrm>
          <a:off x="4805361" y="1056928"/>
          <a:ext cx="4191043" cy="924464"/>
        </a:xfrm>
        <a:prstGeom prst="roundRect">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Tier 2</a:t>
          </a:r>
        </a:p>
        <a:p>
          <a:pPr marL="0" lvl="0" indent="0" algn="ctr" defTabSz="889000">
            <a:lnSpc>
              <a:spcPct val="90000"/>
            </a:lnSpc>
            <a:spcBef>
              <a:spcPct val="0"/>
            </a:spcBef>
            <a:spcAft>
              <a:spcPct val="35000"/>
            </a:spcAft>
            <a:buNone/>
          </a:pPr>
          <a:r>
            <a:rPr lang="en-US" sz="2000" kern="1200" dirty="0">
              <a:latin typeface="+mj-lt"/>
            </a:rPr>
            <a:t>Targeted PD: Self-Management with Peer or Coaching Supports</a:t>
          </a:r>
        </a:p>
      </dsp:txBody>
      <dsp:txXfrm>
        <a:off x="4850490" y="1102057"/>
        <a:ext cx="4100785" cy="834206"/>
      </dsp:txXfrm>
    </dsp:sp>
    <dsp:sp modelId="{CDD35B63-0B75-E041-9422-B7D4B9057E29}">
      <dsp:nvSpPr>
        <dsp:cNvPr id="0" name=""/>
        <dsp:cNvSpPr/>
      </dsp:nvSpPr>
      <dsp:spPr>
        <a:xfrm>
          <a:off x="4820446" y="2620541"/>
          <a:ext cx="4191043" cy="924464"/>
        </a:xfrm>
        <a:prstGeom prst="roundRect">
          <a:avLst/>
        </a:prstGeom>
        <a:solidFill>
          <a:srgbClr val="008000">
            <a:alpha val="5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Tier 1</a:t>
          </a:r>
          <a:endParaRPr lang="en-US" sz="2000" kern="1200" dirty="0">
            <a:latin typeface="+mj-lt"/>
          </a:endParaRPr>
        </a:p>
        <a:p>
          <a:pPr marL="0" lvl="0" indent="0" algn="ctr" defTabSz="889000">
            <a:lnSpc>
              <a:spcPct val="90000"/>
            </a:lnSpc>
            <a:spcBef>
              <a:spcPct val="0"/>
            </a:spcBef>
            <a:spcAft>
              <a:spcPct val="35000"/>
            </a:spcAft>
            <a:buNone/>
          </a:pPr>
          <a:r>
            <a:rPr lang="en-US" sz="2000" kern="1200" dirty="0">
              <a:latin typeface="+mj-lt"/>
            </a:rPr>
            <a:t>Universal PD: Training &amp; Self-Management</a:t>
          </a:r>
        </a:p>
      </dsp:txBody>
      <dsp:txXfrm>
        <a:off x="4865575" y="2665670"/>
        <a:ext cx="4100785" cy="834206"/>
      </dsp:txXfrm>
    </dsp:sp>
    <dsp:sp modelId="{A684EC7D-5222-484E-BDEE-84BEDC0EC621}">
      <dsp:nvSpPr>
        <dsp:cNvPr id="0" name=""/>
        <dsp:cNvSpPr/>
      </dsp:nvSpPr>
      <dsp:spPr>
        <a:xfrm>
          <a:off x="76197" y="624460"/>
          <a:ext cx="4191043" cy="924464"/>
        </a:xfrm>
        <a:prstGeom prst="roundRect">
          <a:avLst/>
        </a:prstGeom>
        <a:solidFill>
          <a:srgbClr val="FCE35C"/>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Progress Monitoring </a:t>
          </a:r>
        </a:p>
        <a:p>
          <a:pPr marL="0" lvl="0" indent="0" algn="ctr" defTabSz="889000">
            <a:lnSpc>
              <a:spcPct val="90000"/>
            </a:lnSpc>
            <a:spcBef>
              <a:spcPct val="0"/>
            </a:spcBef>
            <a:spcAft>
              <a:spcPct val="35000"/>
            </a:spcAft>
            <a:buNone/>
          </a:pPr>
          <a:r>
            <a:rPr lang="en-US" sz="2000" kern="1200" dirty="0">
              <a:latin typeface="+mj-lt"/>
            </a:rPr>
            <a:t>Walk-through, Student Data Review, Teacher Collected Data</a:t>
          </a:r>
        </a:p>
      </dsp:txBody>
      <dsp:txXfrm>
        <a:off x="121326" y="669589"/>
        <a:ext cx="4100785" cy="834206"/>
      </dsp:txXfrm>
    </dsp:sp>
    <dsp:sp modelId="{10924AC1-132E-1048-B929-023E0F8229BB}">
      <dsp:nvSpPr>
        <dsp:cNvPr id="0" name=""/>
        <dsp:cNvSpPr/>
      </dsp:nvSpPr>
      <dsp:spPr>
        <a:xfrm>
          <a:off x="76273" y="2187233"/>
          <a:ext cx="4191043" cy="924464"/>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Universal Screening</a:t>
          </a:r>
        </a:p>
        <a:p>
          <a:pPr marL="0" lvl="0" indent="0" algn="ctr" defTabSz="889000">
            <a:lnSpc>
              <a:spcPct val="90000"/>
            </a:lnSpc>
            <a:spcBef>
              <a:spcPct val="0"/>
            </a:spcBef>
            <a:spcAft>
              <a:spcPct val="35000"/>
            </a:spcAft>
            <a:buNone/>
          </a:pPr>
          <a:r>
            <a:rPr lang="en-US" sz="2000" kern="1200" dirty="0">
              <a:latin typeface="+mj-lt"/>
            </a:rPr>
            <a:t>Walk-through &amp; Student Data Review</a:t>
          </a:r>
        </a:p>
      </dsp:txBody>
      <dsp:txXfrm>
        <a:off x="121402" y="2232362"/>
        <a:ext cx="4100785" cy="834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What typically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What typically follows?</a:t>
          </a:r>
        </a:p>
      </dsp:txBody>
      <dsp:txXfrm>
        <a:off x="5660233" y="1446164"/>
        <a:ext cx="2472150" cy="16336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6347-E3DB-1C43-8162-168A8CD8B751}">
      <dsp:nvSpPr>
        <dsp:cNvPr id="0" name=""/>
        <dsp:cNvSpPr/>
      </dsp:nvSpPr>
      <dsp:spPr>
        <a:xfrm>
          <a:off x="3474720" y="1093"/>
          <a:ext cx="5212080" cy="867816"/>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Review relevant school records to look for patterns across time</a:t>
          </a:r>
        </a:p>
      </dsp:txBody>
      <dsp:txXfrm>
        <a:off x="3474720" y="109570"/>
        <a:ext cx="4886649" cy="650862"/>
      </dsp:txXfrm>
    </dsp:sp>
    <dsp:sp modelId="{2A496B35-10BF-384B-B611-A19A894529E0}">
      <dsp:nvSpPr>
        <dsp:cNvPr id="0" name=""/>
        <dsp:cNvSpPr/>
      </dsp:nvSpPr>
      <dsp:spPr>
        <a:xfrm>
          <a:off x="0" y="1093"/>
          <a:ext cx="3474720" cy="86781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Records Reviews</a:t>
          </a:r>
        </a:p>
      </dsp:txBody>
      <dsp:txXfrm>
        <a:off x="42363" y="43456"/>
        <a:ext cx="3389994" cy="783090"/>
      </dsp:txXfrm>
    </dsp:sp>
    <dsp:sp modelId="{60953916-5212-3148-95D2-6AC19DD243A4}">
      <dsp:nvSpPr>
        <dsp:cNvPr id="0" name=""/>
        <dsp:cNvSpPr/>
      </dsp:nvSpPr>
      <dsp:spPr>
        <a:xfrm>
          <a:off x="3474720" y="955692"/>
          <a:ext cx="5212080" cy="867816"/>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Interview parents, teachers, staff, and student about patterns</a:t>
          </a:r>
        </a:p>
      </dsp:txBody>
      <dsp:txXfrm>
        <a:off x="3474720" y="1064169"/>
        <a:ext cx="4886649" cy="650862"/>
      </dsp:txXfrm>
    </dsp:sp>
    <dsp:sp modelId="{DB7EB4FC-A33C-B349-BC50-4177F05B0CBF}">
      <dsp:nvSpPr>
        <dsp:cNvPr id="0" name=""/>
        <dsp:cNvSpPr/>
      </dsp:nvSpPr>
      <dsp:spPr>
        <a:xfrm>
          <a:off x="0" y="955692"/>
          <a:ext cx="3474720" cy="86781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Interviews</a:t>
          </a:r>
        </a:p>
      </dsp:txBody>
      <dsp:txXfrm>
        <a:off x="42363" y="998055"/>
        <a:ext cx="3389994" cy="783090"/>
      </dsp:txXfrm>
    </dsp:sp>
    <dsp:sp modelId="{A06ACEA6-DCF9-A14B-8E19-FD08BCE5F985}">
      <dsp:nvSpPr>
        <dsp:cNvPr id="0" name=""/>
        <dsp:cNvSpPr/>
      </dsp:nvSpPr>
      <dsp:spPr>
        <a:xfrm>
          <a:off x="3474720" y="1910290"/>
          <a:ext cx="5212080" cy="867816"/>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Systematically observe behaviors and the context in which they occur</a:t>
          </a:r>
        </a:p>
      </dsp:txBody>
      <dsp:txXfrm>
        <a:off x="3474720" y="2018767"/>
        <a:ext cx="4886649" cy="650862"/>
      </dsp:txXfrm>
    </dsp:sp>
    <dsp:sp modelId="{72852071-67E5-0448-9EF1-44316CCE91ED}">
      <dsp:nvSpPr>
        <dsp:cNvPr id="0" name=""/>
        <dsp:cNvSpPr/>
      </dsp:nvSpPr>
      <dsp:spPr>
        <a:xfrm>
          <a:off x="0" y="1910290"/>
          <a:ext cx="3474720" cy="86781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Direct Observations</a:t>
          </a:r>
        </a:p>
      </dsp:txBody>
      <dsp:txXfrm>
        <a:off x="42363" y="1952653"/>
        <a:ext cx="3389994" cy="783090"/>
      </dsp:txXfrm>
    </dsp:sp>
    <dsp:sp modelId="{E9A0B44B-B6E8-E046-8F3A-11E95F1F399A}">
      <dsp:nvSpPr>
        <dsp:cNvPr id="0" name=""/>
        <dsp:cNvSpPr/>
      </dsp:nvSpPr>
      <dsp:spPr>
        <a:xfrm>
          <a:off x="3474720" y="2864889"/>
          <a:ext cx="5212080" cy="867816"/>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Occasionally, a trained person will need to conduct additional analyses</a:t>
          </a:r>
        </a:p>
      </dsp:txBody>
      <dsp:txXfrm>
        <a:off x="3474720" y="2973366"/>
        <a:ext cx="4886649" cy="650862"/>
      </dsp:txXfrm>
    </dsp:sp>
    <dsp:sp modelId="{41E835FC-47FD-894D-846D-E96AB29F2210}">
      <dsp:nvSpPr>
        <dsp:cNvPr id="0" name=""/>
        <dsp:cNvSpPr/>
      </dsp:nvSpPr>
      <dsp:spPr>
        <a:xfrm>
          <a:off x="0" y="2864889"/>
          <a:ext cx="3474720" cy="867816"/>
        </a:xfrm>
        <a:prstGeom prst="roundRect">
          <a:avLst/>
        </a:prstGeom>
        <a:gradFill flip="none" rotWithShape="0">
          <a:gsLst>
            <a:gs pos="0">
              <a:schemeClr val="accent2">
                <a:shade val="51000"/>
                <a:satMod val="130000"/>
                <a:alpha val="50000"/>
              </a:schemeClr>
            </a:gs>
            <a:gs pos="80000">
              <a:schemeClr val="accent2">
                <a:shade val="93000"/>
                <a:satMod val="130000"/>
                <a:alpha val="50000"/>
              </a:schemeClr>
            </a:gs>
            <a:gs pos="100000">
              <a:schemeClr val="accent2">
                <a:shade val="94000"/>
                <a:satMod val="135000"/>
                <a:alpha val="50000"/>
              </a:schemeClr>
            </a:gs>
          </a:gsLst>
          <a:lin ang="16200000" scaled="0"/>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Experimental Analysis (Structural/Functional)</a:t>
          </a:r>
        </a:p>
      </dsp:txBody>
      <dsp:txXfrm>
        <a:off x="42363" y="2907252"/>
        <a:ext cx="3389994" cy="783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6347-E3DB-1C43-8162-168A8CD8B751}">
      <dsp:nvSpPr>
        <dsp:cNvPr id="0" name=""/>
        <dsp:cNvSpPr/>
      </dsp:nvSpPr>
      <dsp:spPr>
        <a:xfrm>
          <a:off x="3474720" y="1093"/>
          <a:ext cx="5212080" cy="867816"/>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endParaRPr lang="en-US" sz="4200" kern="1200" dirty="0"/>
        </a:p>
      </dsp:txBody>
      <dsp:txXfrm>
        <a:off x="3474720" y="109570"/>
        <a:ext cx="4886649" cy="650862"/>
      </dsp:txXfrm>
    </dsp:sp>
    <dsp:sp modelId="{2A496B35-10BF-384B-B611-A19A894529E0}">
      <dsp:nvSpPr>
        <dsp:cNvPr id="0" name=""/>
        <dsp:cNvSpPr/>
      </dsp:nvSpPr>
      <dsp:spPr>
        <a:xfrm>
          <a:off x="0" y="1093"/>
          <a:ext cx="3474720" cy="86781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Records Reviews</a:t>
          </a:r>
        </a:p>
      </dsp:txBody>
      <dsp:txXfrm>
        <a:off x="42363" y="43456"/>
        <a:ext cx="3389994" cy="783090"/>
      </dsp:txXfrm>
    </dsp:sp>
    <dsp:sp modelId="{60953916-5212-3148-95D2-6AC19DD243A4}">
      <dsp:nvSpPr>
        <dsp:cNvPr id="0" name=""/>
        <dsp:cNvSpPr/>
      </dsp:nvSpPr>
      <dsp:spPr>
        <a:xfrm>
          <a:off x="3474720" y="955692"/>
          <a:ext cx="5212080" cy="867816"/>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endParaRPr lang="en-US" sz="4200" kern="1200" dirty="0"/>
        </a:p>
      </dsp:txBody>
      <dsp:txXfrm>
        <a:off x="3474720" y="1064169"/>
        <a:ext cx="4886649" cy="650862"/>
      </dsp:txXfrm>
    </dsp:sp>
    <dsp:sp modelId="{DB7EB4FC-A33C-B349-BC50-4177F05B0CBF}">
      <dsp:nvSpPr>
        <dsp:cNvPr id="0" name=""/>
        <dsp:cNvSpPr/>
      </dsp:nvSpPr>
      <dsp:spPr>
        <a:xfrm>
          <a:off x="0" y="955692"/>
          <a:ext cx="3474720" cy="86781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Interviews</a:t>
          </a:r>
        </a:p>
      </dsp:txBody>
      <dsp:txXfrm>
        <a:off x="42363" y="998055"/>
        <a:ext cx="3389994" cy="783090"/>
      </dsp:txXfrm>
    </dsp:sp>
    <dsp:sp modelId="{A06ACEA6-DCF9-A14B-8E19-FD08BCE5F985}">
      <dsp:nvSpPr>
        <dsp:cNvPr id="0" name=""/>
        <dsp:cNvSpPr/>
      </dsp:nvSpPr>
      <dsp:spPr>
        <a:xfrm>
          <a:off x="3474720" y="1910290"/>
          <a:ext cx="5212080" cy="867816"/>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endParaRPr lang="en-US" sz="4200" kern="1200" dirty="0"/>
        </a:p>
      </dsp:txBody>
      <dsp:txXfrm>
        <a:off x="3474720" y="2018767"/>
        <a:ext cx="4886649" cy="650862"/>
      </dsp:txXfrm>
    </dsp:sp>
    <dsp:sp modelId="{72852071-67E5-0448-9EF1-44316CCE91ED}">
      <dsp:nvSpPr>
        <dsp:cNvPr id="0" name=""/>
        <dsp:cNvSpPr/>
      </dsp:nvSpPr>
      <dsp:spPr>
        <a:xfrm>
          <a:off x="0" y="1910290"/>
          <a:ext cx="3474720" cy="867816"/>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Direct Observations</a:t>
          </a:r>
        </a:p>
      </dsp:txBody>
      <dsp:txXfrm>
        <a:off x="42363" y="1952653"/>
        <a:ext cx="3389994" cy="783090"/>
      </dsp:txXfrm>
    </dsp:sp>
    <dsp:sp modelId="{E9A0B44B-B6E8-E046-8F3A-11E95F1F399A}">
      <dsp:nvSpPr>
        <dsp:cNvPr id="0" name=""/>
        <dsp:cNvSpPr/>
      </dsp:nvSpPr>
      <dsp:spPr>
        <a:xfrm>
          <a:off x="3474720" y="2864889"/>
          <a:ext cx="5212080" cy="867816"/>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E835FC-47FD-894D-846D-E96AB29F2210}">
      <dsp:nvSpPr>
        <dsp:cNvPr id="0" name=""/>
        <dsp:cNvSpPr/>
      </dsp:nvSpPr>
      <dsp:spPr>
        <a:xfrm>
          <a:off x="0" y="2864889"/>
          <a:ext cx="3474720" cy="867816"/>
        </a:xfrm>
        <a:prstGeom prst="roundRect">
          <a:avLst/>
        </a:prstGeom>
        <a:gradFill flip="none" rotWithShape="0">
          <a:gsLst>
            <a:gs pos="0">
              <a:schemeClr val="accent2">
                <a:shade val="51000"/>
                <a:satMod val="130000"/>
                <a:alpha val="50000"/>
              </a:schemeClr>
            </a:gs>
            <a:gs pos="80000">
              <a:schemeClr val="accent2">
                <a:shade val="93000"/>
                <a:satMod val="130000"/>
                <a:alpha val="50000"/>
              </a:schemeClr>
            </a:gs>
            <a:gs pos="100000">
              <a:schemeClr val="accent2">
                <a:shade val="94000"/>
                <a:satMod val="135000"/>
                <a:alpha val="50000"/>
              </a:schemeClr>
            </a:gs>
          </a:gsLst>
          <a:lin ang="16200000" scaled="0"/>
          <a:tileRect/>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Experimental Analysis (Structural/Functional)</a:t>
          </a:r>
        </a:p>
      </dsp:txBody>
      <dsp:txXfrm>
        <a:off x="42363" y="2907252"/>
        <a:ext cx="3389994" cy="7830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373D9-4DE6-2A43-BA22-B062206ED3A8}">
      <dsp:nvSpPr>
        <dsp:cNvPr id="0" name=""/>
        <dsp:cNvSpPr/>
      </dsp:nvSpPr>
      <dsp:spPr>
        <a:xfrm>
          <a:off x="594359" y="0"/>
          <a:ext cx="6736080" cy="375920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E280C4-A0B3-EF45-9962-2F5A064DDE67}">
      <dsp:nvSpPr>
        <dsp:cNvPr id="0" name=""/>
        <dsp:cNvSpPr/>
      </dsp:nvSpPr>
      <dsp:spPr>
        <a:xfrm>
          <a:off x="3966" y="1127760"/>
          <a:ext cx="1907678" cy="150368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Setting Event</a:t>
          </a:r>
        </a:p>
      </dsp:txBody>
      <dsp:txXfrm>
        <a:off x="77370" y="1201164"/>
        <a:ext cx="1760870" cy="1356872"/>
      </dsp:txXfrm>
    </dsp:sp>
    <dsp:sp modelId="{9A2F38F2-55EE-D34B-8DA0-E0FFFE76B7C3}">
      <dsp:nvSpPr>
        <dsp:cNvPr id="0" name=""/>
        <dsp:cNvSpPr/>
      </dsp:nvSpPr>
      <dsp:spPr>
        <a:xfrm>
          <a:off x="2007029" y="1127760"/>
          <a:ext cx="1907678" cy="150368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Triggering Antecedent</a:t>
          </a:r>
        </a:p>
      </dsp:txBody>
      <dsp:txXfrm>
        <a:off x="2080433" y="1201164"/>
        <a:ext cx="1760870" cy="1356872"/>
      </dsp:txXfrm>
    </dsp:sp>
    <dsp:sp modelId="{D112F9A6-35FC-2643-B68F-74323073C33A}">
      <dsp:nvSpPr>
        <dsp:cNvPr id="0" name=""/>
        <dsp:cNvSpPr/>
      </dsp:nvSpPr>
      <dsp:spPr>
        <a:xfrm>
          <a:off x="4010091" y="1127760"/>
          <a:ext cx="1907678" cy="150368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Problem </a:t>
          </a:r>
          <a:r>
            <a:rPr lang="en-US" sz="2000" kern="1200" dirty="0" err="1"/>
            <a:t>Behavior(s</a:t>
          </a:r>
          <a:r>
            <a:rPr lang="en-US" sz="2000" kern="1200" dirty="0"/>
            <a:t>)</a:t>
          </a:r>
        </a:p>
      </dsp:txBody>
      <dsp:txXfrm>
        <a:off x="4083495" y="1201164"/>
        <a:ext cx="1760870" cy="1356872"/>
      </dsp:txXfrm>
    </dsp:sp>
    <dsp:sp modelId="{5C686A3F-E9BB-924E-A19F-92755001A805}">
      <dsp:nvSpPr>
        <dsp:cNvPr id="0" name=""/>
        <dsp:cNvSpPr/>
      </dsp:nvSpPr>
      <dsp:spPr>
        <a:xfrm>
          <a:off x="6013154" y="1127760"/>
          <a:ext cx="1907678" cy="150368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Maintaining Consequences</a:t>
          </a:r>
        </a:p>
      </dsp:txBody>
      <dsp:txXfrm>
        <a:off x="6086558" y="1201164"/>
        <a:ext cx="1760870" cy="13568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8FE42-D6F6-AE45-A4ED-904DBF0CD2E7}">
      <dsp:nvSpPr>
        <dsp:cNvPr id="0" name=""/>
        <dsp:cNvSpPr/>
      </dsp:nvSpPr>
      <dsp:spPr>
        <a:xfrm>
          <a:off x="8036" y="634675"/>
          <a:ext cx="2402085" cy="2564617"/>
        </a:xfrm>
        <a:prstGeom prst="roundRect">
          <a:avLst>
            <a:gd name="adj" fmla="val 10000"/>
          </a:avLst>
        </a:prstGeom>
        <a:solidFill>
          <a:schemeClr val="accent2">
            <a:alpha val="2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rgbClr val="2D2D8A"/>
              </a:solidFill>
            </a:rPr>
            <a:t>Ways to </a:t>
          </a:r>
          <a:r>
            <a:rPr lang="en-US" sz="2000" b="1" kern="1200" dirty="0">
              <a:solidFill>
                <a:srgbClr val="2D2D8A"/>
              </a:solidFill>
            </a:rPr>
            <a:t>prevent</a:t>
          </a:r>
          <a:r>
            <a:rPr lang="en-US" sz="2000" kern="1200" dirty="0">
              <a:solidFill>
                <a:srgbClr val="2D2D8A"/>
              </a:solidFill>
            </a:rPr>
            <a:t> the occurrence of behavior</a:t>
          </a:r>
        </a:p>
      </dsp:txBody>
      <dsp:txXfrm>
        <a:off x="78391" y="705030"/>
        <a:ext cx="2261375" cy="2423907"/>
      </dsp:txXfrm>
    </dsp:sp>
    <dsp:sp modelId="{B3B73B35-0BAE-114A-925E-D5378AB0CF31}">
      <dsp:nvSpPr>
        <dsp:cNvPr id="0" name=""/>
        <dsp:cNvSpPr/>
      </dsp:nvSpPr>
      <dsp:spPr>
        <a:xfrm rot="49">
          <a:off x="2650331" y="1619150"/>
          <a:ext cx="509242" cy="595717"/>
        </a:xfrm>
        <a:prstGeom prst="rightArrow">
          <a:avLst>
            <a:gd name="adj1" fmla="val 60000"/>
            <a:gd name="adj2" fmla="val 50000"/>
          </a:avLst>
        </a:prstGeom>
        <a:solidFill>
          <a:schemeClr val="accent2">
            <a:alpha val="2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2D2D8A"/>
            </a:solidFill>
          </a:endParaRPr>
        </a:p>
      </dsp:txBody>
      <dsp:txXfrm>
        <a:off x="2650331" y="1738292"/>
        <a:ext cx="356469" cy="357431"/>
      </dsp:txXfrm>
    </dsp:sp>
    <dsp:sp modelId="{E774B495-B0E4-1244-904B-7689041A6D67}">
      <dsp:nvSpPr>
        <dsp:cNvPr id="0" name=""/>
        <dsp:cNvSpPr/>
      </dsp:nvSpPr>
      <dsp:spPr>
        <a:xfrm>
          <a:off x="3370957" y="634723"/>
          <a:ext cx="2402085" cy="2564617"/>
        </a:xfrm>
        <a:prstGeom prst="roundRect">
          <a:avLst>
            <a:gd name="adj" fmla="val 10000"/>
          </a:avLst>
        </a:prstGeom>
        <a:solidFill>
          <a:schemeClr val="accent2">
            <a:alpha val="2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rgbClr val="2D2D8A"/>
              </a:solidFill>
            </a:rPr>
            <a:t>Ways to </a:t>
          </a:r>
          <a:r>
            <a:rPr lang="en-US" sz="2000" b="1" kern="1200" dirty="0">
              <a:solidFill>
                <a:srgbClr val="2D2D8A"/>
              </a:solidFill>
            </a:rPr>
            <a:t>teach</a:t>
          </a:r>
          <a:r>
            <a:rPr lang="en-US" sz="2000" kern="1200" dirty="0">
              <a:solidFill>
                <a:srgbClr val="2D2D8A"/>
              </a:solidFill>
            </a:rPr>
            <a:t> replacement behavior AND </a:t>
          </a:r>
          <a:r>
            <a:rPr lang="en-US" sz="2000" b="1" kern="1200" dirty="0">
              <a:solidFill>
                <a:srgbClr val="2D2D8A"/>
              </a:solidFill>
            </a:rPr>
            <a:t>shape</a:t>
          </a:r>
          <a:r>
            <a:rPr lang="en-US" sz="2000" kern="1200" dirty="0">
              <a:solidFill>
                <a:srgbClr val="2D2D8A"/>
              </a:solidFill>
            </a:rPr>
            <a:t> replacement behavior into desired behavior</a:t>
          </a:r>
        </a:p>
      </dsp:txBody>
      <dsp:txXfrm>
        <a:off x="3441312" y="705078"/>
        <a:ext cx="2261375" cy="2423907"/>
      </dsp:txXfrm>
    </dsp:sp>
    <dsp:sp modelId="{F005EEDD-367C-494B-B49F-67771E7A3A6E}">
      <dsp:nvSpPr>
        <dsp:cNvPr id="0" name=""/>
        <dsp:cNvSpPr/>
      </dsp:nvSpPr>
      <dsp:spPr>
        <a:xfrm rot="15109">
          <a:off x="6013249" y="1626627"/>
          <a:ext cx="509247" cy="595717"/>
        </a:xfrm>
        <a:prstGeom prst="rightArrow">
          <a:avLst>
            <a:gd name="adj1" fmla="val 60000"/>
            <a:gd name="adj2" fmla="val 50000"/>
          </a:avLst>
        </a:prstGeom>
        <a:solidFill>
          <a:schemeClr val="accent2">
            <a:alpha val="2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2D2D8A"/>
            </a:solidFill>
          </a:endParaRPr>
        </a:p>
      </dsp:txBody>
      <dsp:txXfrm>
        <a:off x="6013250" y="1745434"/>
        <a:ext cx="356473" cy="357431"/>
      </dsp:txXfrm>
    </dsp:sp>
    <dsp:sp modelId="{28EB82EB-1672-4145-B8B9-085972F45316}">
      <dsp:nvSpPr>
        <dsp:cNvPr id="0" name=""/>
        <dsp:cNvSpPr/>
      </dsp:nvSpPr>
      <dsp:spPr>
        <a:xfrm>
          <a:off x="6733877" y="649504"/>
          <a:ext cx="2402085" cy="2564617"/>
        </a:xfrm>
        <a:prstGeom prst="roundRect">
          <a:avLst>
            <a:gd name="adj" fmla="val 10000"/>
          </a:avLst>
        </a:prstGeom>
        <a:solidFill>
          <a:schemeClr val="accent2">
            <a:alpha val="2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rgbClr val="2D2D8A"/>
              </a:solidFill>
            </a:rPr>
            <a:t>Ways to (a) </a:t>
          </a:r>
          <a:r>
            <a:rPr lang="en-US" sz="2000" b="1" kern="1200" dirty="0">
              <a:solidFill>
                <a:srgbClr val="2D2D8A"/>
              </a:solidFill>
            </a:rPr>
            <a:t>increase</a:t>
          </a:r>
          <a:r>
            <a:rPr lang="en-US" sz="2000" kern="1200" dirty="0">
              <a:solidFill>
                <a:srgbClr val="2D2D8A"/>
              </a:solidFill>
            </a:rPr>
            <a:t> occurrences of replacement and desired behaviors and (</a:t>
          </a:r>
          <a:r>
            <a:rPr lang="en-US" sz="2000" kern="1200" dirty="0" err="1">
              <a:solidFill>
                <a:srgbClr val="2D2D8A"/>
              </a:solidFill>
            </a:rPr>
            <a:t>b</a:t>
          </a:r>
          <a:r>
            <a:rPr lang="en-US" sz="2000" kern="1200" dirty="0">
              <a:solidFill>
                <a:srgbClr val="2D2D8A"/>
              </a:solidFill>
            </a:rPr>
            <a:t>) </a:t>
          </a:r>
          <a:r>
            <a:rPr lang="en-US" sz="2000" b="1" kern="1200" dirty="0">
              <a:solidFill>
                <a:srgbClr val="2D2D8A"/>
              </a:solidFill>
            </a:rPr>
            <a:t>decrease</a:t>
          </a:r>
          <a:r>
            <a:rPr lang="en-US" sz="2000" kern="1200" dirty="0">
              <a:solidFill>
                <a:srgbClr val="2D2D8A"/>
              </a:solidFill>
            </a:rPr>
            <a:t> occurrences of target behaviors</a:t>
          </a:r>
        </a:p>
      </dsp:txBody>
      <dsp:txXfrm>
        <a:off x="6804232" y="719859"/>
        <a:ext cx="2261375" cy="24239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59A0837B-EFC4-B14E-A384-B25E1D18DF4A}" type="slidenum">
              <a:rPr lang="en-US"/>
              <a:pPr>
                <a:defRPr/>
              </a:pPr>
              <a:t>‹#›</a:t>
            </a:fld>
            <a:endParaRPr lang="en-US"/>
          </a:p>
        </p:txBody>
      </p:sp>
    </p:spTree>
    <p:extLst>
      <p:ext uri="{BB962C8B-B14F-4D97-AF65-F5344CB8AC3E}">
        <p14:creationId xmlns:p14="http://schemas.microsoft.com/office/powerpoint/2010/main" val="62459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7C815DC9-AE46-024B-9D9C-C031869FF504}" type="slidenum">
              <a:rPr lang="en-US"/>
              <a:pPr>
                <a:defRPr/>
              </a:pPr>
              <a:t>‹#›</a:t>
            </a:fld>
            <a:endParaRPr lang="en-US"/>
          </a:p>
        </p:txBody>
      </p:sp>
    </p:spTree>
    <p:extLst>
      <p:ext uri="{BB962C8B-B14F-4D97-AF65-F5344CB8AC3E}">
        <p14:creationId xmlns:p14="http://schemas.microsoft.com/office/powerpoint/2010/main" val="377243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conn.co1.qualtrics.com/jfe/form/SV_4U9QPw9ASvLr83z"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329487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22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07912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0DEAA4D-E6B5-BE4A-9D57-B97029CD8636}" type="slidenum">
              <a:rPr lang="en-US">
                <a:latin typeface="Arial" pitchFamily="32" charset="0"/>
              </a:rPr>
              <a:pPr/>
              <a:t>28</a:t>
            </a:fld>
            <a:endParaRPr lang="en-US">
              <a:latin typeface="Arial" pitchFamily="32"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0510FF1-677B-0344-B2F5-63594706F95C}" type="slidenum">
              <a:rPr lang="en-US">
                <a:latin typeface="Arial" pitchFamily="32" charset="0"/>
              </a:rPr>
              <a:pPr/>
              <a:t>29</a:t>
            </a:fld>
            <a:endParaRPr lang="en-US">
              <a:latin typeface="Arial" pitchFamily="32"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E25F841-2030-B344-99FE-EF6E129FAC8D}" type="slidenum">
              <a:rPr lang="en-US">
                <a:latin typeface="Arial" pitchFamily="32" charset="0"/>
              </a:rPr>
              <a:pPr/>
              <a:t>30</a:t>
            </a:fld>
            <a:endParaRPr lang="en-US">
              <a:latin typeface="Arial" pitchFamily="32"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3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7ACB781-92F1-1641-8792-B7E03EB7758E}" type="slidenum">
              <a:rPr lang="en-US">
                <a:latin typeface="Arial" pitchFamily="32" charset="0"/>
              </a:rPr>
              <a:pPr/>
              <a:t>33</a:t>
            </a:fld>
            <a:endParaRPr lang="en-US">
              <a:latin typeface="Arial" pitchFamily="32"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Arial"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072E6F1-20CE-EB42-8F33-BF1A8A83F2CA}" type="slidenum">
              <a:rPr lang="en-US"/>
              <a:pPr/>
              <a:t>37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lnSpc>
                <a:spcPct val="90000"/>
              </a:lnSpc>
            </a:pPr>
            <a:r>
              <a:rPr lang="en-US" dirty="0">
                <a:latin typeface="Arial" pitchFamily="-1" charset="0"/>
                <a:ea typeface="ヒラギノ角ゴ Pro W3" pitchFamily="-1" charset="-128"/>
                <a:cs typeface="ヒラギノ角ゴ Pro W3" pitchFamily="-1" charset="-128"/>
              </a:rPr>
              <a:t>SAY:  </a:t>
            </a:r>
            <a:r>
              <a:rPr lang="en-US" i="1" dirty="0">
                <a:latin typeface="Arial" pitchFamily="-1" charset="0"/>
                <a:ea typeface="ヒラギノ角ゴ Pro W3" pitchFamily="-1" charset="-128"/>
                <a:cs typeface="ヒラギノ角ゴ Pro W3" pitchFamily="-1" charset="-128"/>
              </a:rPr>
              <a:t>If we are successful in establishing effective school-wide, classroom, and non-classroom practices and systems, we can support a majority of students and staff. However, some students will require more specialized, intensive, and possibly individualized PBS. </a:t>
            </a:r>
          </a:p>
          <a:p>
            <a:pPr eaLnBrk="1" hangingPunct="1">
              <a:lnSpc>
                <a:spcPct val="90000"/>
              </a:lnSpc>
            </a:pPr>
            <a:endParaRPr lang="en-US" i="1" dirty="0">
              <a:latin typeface="Arial" pitchFamily="-1" charset="0"/>
              <a:ea typeface="ヒラギノ角ゴ Pro W3" pitchFamily="-1" charset="-128"/>
              <a:cs typeface="ヒラギノ角ゴ Pro W3" pitchFamily="-1" charset="-128"/>
            </a:endParaRPr>
          </a:p>
          <a:p>
            <a:pPr eaLnBrk="1" hangingPunct="1">
              <a:lnSpc>
                <a:spcPct val="90000"/>
              </a:lnSpc>
            </a:pPr>
            <a:r>
              <a:rPr lang="en-US" i="1" dirty="0">
                <a:latin typeface="Arial" pitchFamily="-1" charset="0"/>
                <a:ea typeface="ヒラギノ角ゴ Pro W3" pitchFamily="-1" charset="-128"/>
                <a:cs typeface="ヒラギノ角ゴ Pro W3" pitchFamily="-1" charset="-128"/>
              </a:rPr>
              <a:t>To be effective in supporting high-need students, behavior specialists must have access to and fluent knowledge about tertiary level interventions and systems as characterized by these 6 sample items. They also must be fluent in the use and facilitation of these skills. </a:t>
            </a:r>
          </a:p>
          <a:p>
            <a:pPr eaLnBrk="1" hangingPunct="1">
              <a:lnSpc>
                <a:spcPct val="90000"/>
              </a:lnSpc>
            </a:pPr>
            <a:endParaRPr lang="en-US" i="1" dirty="0">
              <a:latin typeface="Arial" pitchFamily="-1" charset="0"/>
              <a:ea typeface="ヒラギノ角ゴ Pro W3" pitchFamily="-1" charset="-128"/>
              <a:cs typeface="ヒラギノ角ゴ Pro W3" pitchFamily="-1" charset="-128"/>
            </a:endParaRPr>
          </a:p>
          <a:p>
            <a:pPr eaLnBrk="1" hangingPunct="1">
              <a:lnSpc>
                <a:spcPct val="90000"/>
              </a:lnSpc>
            </a:pPr>
            <a:r>
              <a:rPr lang="en-US" i="1" dirty="0">
                <a:latin typeface="Arial" pitchFamily="-1" charset="0"/>
                <a:ea typeface="ヒラギノ角ゴ Pro W3" pitchFamily="-1" charset="-128"/>
                <a:cs typeface="ヒラギノ角ゴ Pro W3" pitchFamily="-1" charset="-128"/>
              </a:rPr>
              <a:t>One of the main objectives of school-wide PBS is to facilitate the accurate and sustained implementation of tertiary level interventions with student who display the most challenging problem behaviors. </a:t>
            </a:r>
          </a:p>
          <a:p>
            <a:pPr eaLnBrk="1" hangingPunct="1">
              <a:lnSpc>
                <a:spcPct val="90000"/>
              </a:lnSpc>
            </a:pPr>
            <a:endParaRPr lang="en-US" i="1" dirty="0">
              <a:latin typeface="Arial" pitchFamily="-1" charset="0"/>
              <a:ea typeface="ヒラギノ角ゴ Pro W3" pitchFamily="-1" charset="-128"/>
              <a:cs typeface="ヒラギノ角ゴ Pro W3" pitchFamily="-1" charset="-128"/>
            </a:endParaRPr>
          </a:p>
          <a:p>
            <a:pPr eaLnBrk="1" hangingPunct="1">
              <a:lnSpc>
                <a:spcPct val="90000"/>
              </a:lnSpc>
            </a:pPr>
            <a:r>
              <a:rPr lang="en-US" i="1" dirty="0">
                <a:latin typeface="Arial" pitchFamily="-1" charset="0"/>
                <a:ea typeface="ヒラギノ角ゴ Pro W3" pitchFamily="-1" charset="-128"/>
                <a:cs typeface="ヒラギノ角ゴ Pro W3" pitchFamily="-1" charset="-128"/>
              </a:rPr>
              <a:t>An important element of individual student systems is adopting a “function-based approach” which generally means using information about what triggers and maintains problem behaviors to build effective behavior intervention plans. Functional behavioral assessments are conducted to build and serve as the backbone of these plans. Two checklists can be used to validate the completeness and accuracy of functional behavioral assessments and behavior intervention plans (see Appendices 7 &amp; 8, respectively).</a:t>
            </a:r>
            <a:endParaRPr lang="en-US" dirty="0">
              <a:latin typeface="Arial" pitchFamily="-1" charset="0"/>
              <a:ea typeface="ヒラギノ角ゴ Pro W3" pitchFamily="-1" charset="-128"/>
              <a:cs typeface="ヒラギノ角ゴ Pro W3"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a:latin typeface="Arial" pitchFamily="-1" charset="0"/>
              <a:ea typeface="ヒラギノ角ゴ Pro W3" pitchFamily="-1" charset="-128"/>
              <a:cs typeface="ヒラギノ角ゴ Pro W3" pitchFamily="-1" charset="-128"/>
            </a:endParaRPr>
          </a:p>
        </p:txBody>
      </p:sp>
      <p:sp>
        <p:nvSpPr>
          <p:cNvPr id="90116" name="Slide Number Placeholder 3"/>
          <p:cNvSpPr>
            <a:spLocks noGrp="1"/>
          </p:cNvSpPr>
          <p:nvPr>
            <p:ph type="sldNum" sz="quarter" idx="5"/>
          </p:nvPr>
        </p:nvSpPr>
        <p:spPr>
          <a:noFill/>
        </p:spPr>
        <p:txBody>
          <a:bodyPr/>
          <a:lstStyle/>
          <a:p>
            <a:fld id="{4B88B3F7-F322-7F45-98AC-0EC762A6F6E6}" type="slidenum">
              <a:rPr lang="en-US"/>
              <a:pPr/>
              <a:t>44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atin typeface="Arial" pitchFamily="-1" charset="0"/>
              <a:ea typeface="ヒラギノ角ゴ Pro W3" pitchFamily="-1" charset="-128"/>
              <a:cs typeface="ヒラギノ角ゴ Pro W3" pitchFamily="-1" charset="-128"/>
            </a:endParaRPr>
          </a:p>
        </p:txBody>
      </p:sp>
      <p:sp>
        <p:nvSpPr>
          <p:cNvPr id="92164" name="Slide Number Placeholder 3"/>
          <p:cNvSpPr>
            <a:spLocks noGrp="1"/>
          </p:cNvSpPr>
          <p:nvPr>
            <p:ph type="sldNum" sz="quarter" idx="5"/>
          </p:nvPr>
        </p:nvSpPr>
        <p:spPr>
          <a:noFill/>
        </p:spPr>
        <p:txBody>
          <a:bodyPr/>
          <a:lstStyle/>
          <a:p>
            <a:fld id="{A80F38C0-1D7E-1B47-B46C-3858240E6B22}" type="slidenum">
              <a:rPr lang="en-US"/>
              <a:pPr/>
              <a:t>45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7F395384-5C94-A149-AC61-A869EFA7B3E1}" type="slidenum">
              <a:rPr lang="en-US">
                <a:latin typeface="Arial" pitchFamily="-1" charset="0"/>
              </a:rPr>
              <a:pPr/>
              <a:t>54</a:t>
            </a:fld>
            <a:endParaRPr lang="en-US">
              <a:latin typeface="Arial" pitchFamily="-1"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i="1">
              <a:latin typeface="Arial" pitchFamily="-1" charset="0"/>
            </a:endParaRPr>
          </a:p>
          <a:p>
            <a:pPr eaLnBrk="1" hangingPunct="1"/>
            <a:endParaRPr lang="en-US">
              <a:latin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0D47887D-2543-4448-A6C9-FD1A64D47528}" type="slidenum">
              <a:rPr lang="en-US">
                <a:latin typeface="Arial" pitchFamily="-1" charset="0"/>
              </a:rPr>
              <a:pPr/>
              <a:t>55</a:t>
            </a:fld>
            <a:endParaRPr lang="en-US">
              <a:latin typeface="Arial" pitchFamily="-1"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a:latin typeface="Arial" pitchFamily="-1" charset="0"/>
                <a:ea typeface="ＭＳ Ｐゴシック" pitchFamily="-108" charset="-128"/>
                <a:cs typeface="ＭＳ Ｐゴシック" pitchFamily="-108" charset="-128"/>
              </a:rPr>
              <a:t>Modify as appropriate to match your training</a:t>
            </a:r>
            <a:r>
              <a:rPr lang="en-US" baseline="0" dirty="0">
                <a:latin typeface="Arial" pitchFamily="-1" charset="0"/>
                <a:ea typeface="ＭＳ Ｐゴシック" pitchFamily="-108" charset="-128"/>
                <a:cs typeface="ＭＳ Ｐゴシック" pitchFamily="-108" charset="-128"/>
              </a:rPr>
              <a:t> approach (e.g., change number of TA days, but not training days)</a:t>
            </a:r>
            <a:endParaRPr lang="en-US" dirty="0">
              <a:latin typeface="Arial" pitchFamily="-1" charset="0"/>
              <a:ea typeface="ＭＳ Ｐゴシック" pitchFamily="-108" charset="-128"/>
              <a:cs typeface="ＭＳ Ｐゴシック" pitchFamily="-108" charset="-128"/>
            </a:endParaRPr>
          </a:p>
        </p:txBody>
      </p:sp>
      <p:sp>
        <p:nvSpPr>
          <p:cNvPr id="70660" name="Slide Number Placeholder 3"/>
          <p:cNvSpPr>
            <a:spLocks noGrp="1"/>
          </p:cNvSpPr>
          <p:nvPr>
            <p:ph type="sldNum" sz="quarter" idx="5"/>
          </p:nvPr>
        </p:nvSpPr>
        <p:spPr>
          <a:noFill/>
        </p:spPr>
        <p:txBody>
          <a:bodyPr/>
          <a:lstStyle/>
          <a:p>
            <a:fld id="{92B02EF1-07F5-9B4B-B939-BC8F171F663F}" type="slidenum">
              <a:rPr lang="en-US"/>
              <a:pPr/>
              <a:t>3</a:t>
            </a:fld>
            <a:endParaRPr lang="en-US"/>
          </a:p>
        </p:txBody>
      </p:sp>
    </p:spTree>
    <p:extLst>
      <p:ext uri="{BB962C8B-B14F-4D97-AF65-F5344CB8AC3E}">
        <p14:creationId xmlns:p14="http://schemas.microsoft.com/office/powerpoint/2010/main" val="3425784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At its core, family engagement involves families and educators coordinating and collaborating to support children. The focus is on coordinating goals and activities across home and school. Collaboration includes families and educators making decisions together and working as partners.</a:t>
            </a:r>
          </a:p>
          <a:p>
            <a:pPr marL="228600" indent="-228600">
              <a:buAutoNum type="arabicPeriod"/>
            </a:pPr>
            <a:endParaRPr lang="en-US" dirty="0"/>
          </a:p>
          <a:p>
            <a:pPr marL="228600" indent="-228600">
              <a:buAutoNum type="arabicPeriod"/>
            </a:pPr>
            <a:r>
              <a:rPr lang="en-US" dirty="0"/>
              <a:t>Family engagement is embedded in cultural beliefs and ideologies. Families have different beliefs about education and their role in supporting their child. Part of working together as partners is clearly defining role expectations in a manner that is congruent with family culture and expectations.</a:t>
            </a:r>
          </a:p>
          <a:p>
            <a:pPr marL="228600" indent="-228600">
              <a:buAutoNum type="arabicPeriod"/>
            </a:pPr>
            <a:endParaRPr lang="en-US" dirty="0"/>
          </a:p>
          <a:p>
            <a:pPr marL="228600" indent="-228600">
              <a:buAutoNum type="arabicPeriod"/>
            </a:pPr>
            <a:r>
              <a:rPr lang="en-US" dirty="0"/>
              <a:t>Family engagement is active, interactive, and dynamic.</a:t>
            </a:r>
          </a:p>
          <a:p>
            <a:pPr marL="685800" lvl="1" indent="-228600">
              <a:buAutoNum type="arabicPeriod"/>
            </a:pPr>
            <a:r>
              <a:rPr lang="en-US" dirty="0"/>
              <a:t>When families are engaged as partners, there is an expectation that family members and educators are active in making plans, setting goals, and carrying out activities to address goals.</a:t>
            </a:r>
          </a:p>
          <a:p>
            <a:pPr marL="685800" lvl="1" indent="-228600">
              <a:buAutoNum type="arabicPeriod"/>
            </a:pPr>
            <a:r>
              <a:rPr lang="en-US" dirty="0"/>
              <a:t>Family engagement is also interactive. Collaboration involves working together as a team rather than in isolation. </a:t>
            </a:r>
          </a:p>
          <a:p>
            <a:pPr marL="685800" lvl="1" indent="-228600">
              <a:buAutoNum type="arabicPeriod"/>
            </a:pPr>
            <a:r>
              <a:rPr lang="en-US" dirty="0"/>
              <a:t>Family engagement changes over time. Evidence indicates that family engagement is important for children, families, and schools in early childhood, elementary school, middle school, and through high school. However, the nature of how families and educators collaborate as children progress through school changes. For example, as children transition to middle school, families may provide less direct support for homework, but rather will establish systems that support their child to self-monitor during homework time with check-ins, and acknowledgements for appropriate behavior.</a:t>
            </a:r>
          </a:p>
        </p:txBody>
      </p:sp>
      <p:sp>
        <p:nvSpPr>
          <p:cNvPr id="4" name="Slide Number Placeholder 3"/>
          <p:cNvSpPr>
            <a:spLocks noGrp="1"/>
          </p:cNvSpPr>
          <p:nvPr>
            <p:ph type="sldNum" sz="quarter" idx="5"/>
          </p:nvPr>
        </p:nvSpPr>
        <p:spPr/>
        <p:txBody>
          <a:bodyPr/>
          <a:lstStyle/>
          <a:p>
            <a:fld id="{B1DF0A18-DDC8-CC47-A980-D73890B96B34}" type="slidenum">
              <a:rPr lang="en-US" smtClean="0"/>
              <a:t>57</a:t>
            </a:fld>
            <a:endParaRPr lang="en-US"/>
          </a:p>
        </p:txBody>
      </p:sp>
    </p:spTree>
    <p:extLst>
      <p:ext uri="{BB962C8B-B14F-4D97-AF65-F5344CB8AC3E}">
        <p14:creationId xmlns:p14="http://schemas.microsoft.com/office/powerpoint/2010/main" val="1283021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Decades of research supports the positive associations between family engagement and outcomes for students, parents, and teachers.</a:t>
            </a:r>
          </a:p>
          <a:p>
            <a:pPr marL="228600" indent="-228600">
              <a:buAutoNum type="arabicPeriod"/>
            </a:pPr>
            <a:endParaRPr lang="en-US" dirty="0"/>
          </a:p>
          <a:p>
            <a:pPr marL="228600" indent="-228600">
              <a:buAutoNum type="arabicPeriod"/>
            </a:pPr>
            <a:r>
              <a:rPr lang="en-US" dirty="0"/>
              <a:t>Schoolwide family engagement is positively associated with student achievement, school attendance, peer group affiliations, and negatively associated with school drop out, and behavior problems.</a:t>
            </a:r>
          </a:p>
          <a:p>
            <a:pPr marL="228600" indent="-228600">
              <a:buAutoNum type="arabicPeriod"/>
            </a:pPr>
            <a:endParaRPr lang="en-US" dirty="0"/>
          </a:p>
          <a:p>
            <a:pPr marL="228600" indent="-228600">
              <a:buAutoNum type="arabicPeriod"/>
            </a:pPr>
            <a:r>
              <a:rPr lang="en-US" dirty="0"/>
              <a:t>Parents and teachers also benefit from working together. Parents’ report improvements in their efficacy for helping their children with schoolwork and their trust of teachers. </a:t>
            </a:r>
          </a:p>
          <a:p>
            <a:pPr marL="228600" indent="-228600">
              <a:buAutoNum type="arabicPeriod"/>
            </a:pPr>
            <a:endParaRPr lang="en-US" dirty="0"/>
          </a:p>
          <a:p>
            <a:pPr marL="228600" indent="-228600">
              <a:buAutoNum type="arabicPeriod"/>
            </a:pPr>
            <a:r>
              <a:rPr lang="en-US" dirty="0"/>
              <a:t>Teachers report improved job satisfaction and tend to request fewer transfers.</a:t>
            </a:r>
          </a:p>
          <a:p>
            <a:pPr marL="228600" indent="-228600">
              <a:buAutoNum type="arabicPeriod"/>
            </a:pPr>
            <a:endParaRPr lang="en-US" dirty="0"/>
          </a:p>
          <a:p>
            <a:pPr marL="228600" indent="-228600">
              <a:buAutoNum type="arabicPeriod"/>
            </a:pPr>
            <a:r>
              <a:rPr lang="en-US" dirty="0"/>
              <a:t>When parents and teachers collaborate to support children’s behavior, child behavior improves, parents and teachers report improvements in their problem-solving competences, and the relationship parents and teachers share improves.</a:t>
            </a:r>
          </a:p>
        </p:txBody>
      </p:sp>
      <p:sp>
        <p:nvSpPr>
          <p:cNvPr id="4" name="Slide Number Placeholder 3"/>
          <p:cNvSpPr>
            <a:spLocks noGrp="1"/>
          </p:cNvSpPr>
          <p:nvPr>
            <p:ph type="sldNum" sz="quarter" idx="5"/>
          </p:nvPr>
        </p:nvSpPr>
        <p:spPr/>
        <p:txBody>
          <a:bodyPr/>
          <a:lstStyle/>
          <a:p>
            <a:fld id="{B1DF0A18-DDC8-CC47-A980-D73890B96B34}" type="slidenum">
              <a:rPr lang="en-US" smtClean="0"/>
              <a:t>58</a:t>
            </a:fld>
            <a:endParaRPr lang="en-US"/>
          </a:p>
        </p:txBody>
      </p:sp>
    </p:spTree>
    <p:extLst>
      <p:ext uri="{BB962C8B-B14F-4D97-AF65-F5344CB8AC3E}">
        <p14:creationId xmlns:p14="http://schemas.microsoft.com/office/powerpoint/2010/main" val="300361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Research results suggest support for a few key family engagement approaches.</a:t>
            </a:r>
          </a:p>
          <a:p>
            <a:pPr marL="228600" indent="-228600">
              <a:buAutoNum type="arabicPeriod"/>
            </a:pPr>
            <a:endParaRPr lang="en-US" dirty="0"/>
          </a:p>
          <a:p>
            <a:pPr marL="228600" indent="-228600">
              <a:buAutoNum type="arabicPeriod"/>
            </a:pPr>
            <a:r>
              <a:rPr lang="en-US" dirty="0"/>
              <a:t>One of the first things to focus on is creating support for family engagement at the district and school level. It is important to clarify the district’s approach to family engagement with role definitions for schools and families.</a:t>
            </a:r>
          </a:p>
          <a:p>
            <a:pPr marL="228600" indent="-228600">
              <a:buAutoNum type="arabicPeriod"/>
            </a:pPr>
            <a:endParaRPr lang="en-US" dirty="0"/>
          </a:p>
          <a:p>
            <a:pPr marL="228600" indent="-228600">
              <a:buAutoNum type="arabicPeriod"/>
            </a:pPr>
            <a:r>
              <a:rPr lang="en-US" dirty="0"/>
              <a:t>In addition, evidence indicates families typically wait for schools to contact them about working together. Thus, it is important for schools to reach out proactively to families to initiate a collaborative relationship. Such an approach is also an opportunity to establish communication pathways. Common approaches to communication include sending material or notices home to families (e.g., approval for a field trip) rather that establish communication systems that support multidirectional communication, or communication that can initiate from families or schools and flow easily back-and-forth.</a:t>
            </a:r>
          </a:p>
          <a:p>
            <a:pPr marL="228600" indent="-228600">
              <a:buAutoNum type="arabicPeriod"/>
            </a:pPr>
            <a:endParaRPr lang="en-US" dirty="0"/>
          </a:p>
          <a:p>
            <a:pPr marL="228600" indent="-228600">
              <a:buAutoNum type="arabicPeriod"/>
            </a:pPr>
            <a:r>
              <a:rPr lang="en-US" dirty="0"/>
              <a:t>We know that families differ with regard to their beliefs about education, expectations for schooling, and availability and motivation to collaborate. Thus, family engagement systems support activities and practices that provide a range of opportunities and experiences for families to collaborate. Logistically, this can include holding school events at community centers that may be easier for families to attend. It also means holding events at different times over months and years. Although such approaches require an investment in educator time, they reflect a commitment to working with all families in the school community.</a:t>
            </a:r>
          </a:p>
          <a:p>
            <a:pPr marL="228600" indent="-228600">
              <a:buAutoNum type="arabicPeriod"/>
            </a:pPr>
            <a:endParaRPr lang="en-US" dirty="0"/>
          </a:p>
          <a:p>
            <a:pPr marL="228600" indent="-228600">
              <a:buAutoNum type="arabicPeriod"/>
            </a:pPr>
            <a:r>
              <a:rPr lang="en-US" dirty="0"/>
              <a:t>Finally, collaborating with families is often viewed as something extra or an add-on that requires an investment in resources without an associated tangible benefit for students. However, the most efficient and effective support for students is their family. By organizing systems to support families use of evidence-based approaches at home with their children and through coordinating home and school supports, we can actually positively influence child development and promote academic, behavior, and life success.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59</a:t>
            </a:fld>
            <a:endParaRPr lang="en-US"/>
          </a:p>
        </p:txBody>
      </p:sp>
    </p:spTree>
    <p:extLst>
      <p:ext uri="{BB962C8B-B14F-4D97-AF65-F5344CB8AC3E}">
        <p14:creationId xmlns:p14="http://schemas.microsoft.com/office/powerpoint/2010/main" val="3980514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There are several research informed approaches to engage families in PBIS. These approaches emphasize engaging families in PBIS at school, extending the core features of positive behavior support to the home setting, and coordinating support across home and school.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 next three slides describe each family engagement domain in depth.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If you would like to learn more after this session, you can download an e-book from </a:t>
            </a:r>
            <a:r>
              <a:rPr lang="en-US" dirty="0" err="1"/>
              <a:t>pbis.org</a:t>
            </a:r>
            <a:r>
              <a:rPr lang="en-US" dirty="0"/>
              <a:t>, ”Aligning and Integrating Family Engagement in Positive Behavioral Interventions and Supports.”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LINK: https://</a:t>
            </a:r>
            <a:r>
              <a:rPr lang="en-US" dirty="0" err="1"/>
              <a:t>www.pbis.org</a:t>
            </a:r>
            <a:r>
              <a:rPr lang="en-US" dirty="0"/>
              <a:t>/Common/</a:t>
            </a:r>
            <a:r>
              <a:rPr lang="en-US" dirty="0" err="1"/>
              <a:t>Cms</a:t>
            </a:r>
            <a:r>
              <a:rPr lang="en-US" dirty="0"/>
              <a:t>/files/</a:t>
            </a:r>
            <a:r>
              <a:rPr lang="en-US" dirty="0" err="1"/>
              <a:t>pbisresources</a:t>
            </a:r>
            <a:r>
              <a:rPr lang="en-US" dirty="0"/>
              <a:t>/Family%20Engagement%20in%20PBIS.pdf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60</a:t>
            </a:fld>
            <a:endParaRPr lang="en-US"/>
          </a:p>
        </p:txBody>
      </p:sp>
    </p:spTree>
    <p:extLst>
      <p:ext uri="{BB962C8B-B14F-4D97-AF65-F5344CB8AC3E}">
        <p14:creationId xmlns:p14="http://schemas.microsoft.com/office/powerpoint/2010/main" val="965612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There are a few strategies that may be helpful to engage families in PBIS at school</a:t>
            </a:r>
          </a:p>
          <a:p>
            <a:pPr marL="228600" indent="-228600">
              <a:buAutoNum type="arabicPeriod"/>
            </a:pPr>
            <a:endParaRPr lang="en-US" dirty="0"/>
          </a:p>
          <a:p>
            <a:pPr marL="685800" lvl="1" indent="-228600">
              <a:buAutoNum type="arabicPeriod"/>
            </a:pPr>
            <a:r>
              <a:rPr lang="en-US" dirty="0"/>
              <a:t>Establishing family representation on the Tier 1 team allows families to have a voice in decision making. Many schools choose to have two family members on the team, one with a child in special education and one with a child who is not in special education.</a:t>
            </a:r>
          </a:p>
          <a:p>
            <a:pPr marL="685800" lvl="1" indent="-228600">
              <a:buAutoNum type="arabicPeriod"/>
            </a:pPr>
            <a:r>
              <a:rPr lang="en-US" dirty="0"/>
              <a:t>The family member can help support the Tier 1 team to focus on Tier 1 rather than student level issues.</a:t>
            </a:r>
          </a:p>
          <a:p>
            <a:pPr marL="685800" lvl="1" indent="-228600">
              <a:buAutoNum type="arabicPeriod"/>
            </a:pPr>
            <a:r>
              <a:rPr lang="en-US" dirty="0"/>
              <a:t>Another useful strategy is to make PBIS materials family friendly so families understand PBIS and how it is used at school. Helping families understand PBIS will make it easier for them to provide advice and feedback.</a:t>
            </a:r>
          </a:p>
          <a:p>
            <a:pPr marL="685800" lvl="1" indent="-228600">
              <a:buAutoNum type="arabicPeriod"/>
            </a:pPr>
            <a:r>
              <a:rPr lang="en-US" dirty="0"/>
              <a:t>A family advisory group at the school may be helpful to prepare materials, and advise administration and the Tier 1 team. Such an advisory group includes a small group of families (e.g., 5-7) that represent all grades in a school.</a:t>
            </a:r>
          </a:p>
        </p:txBody>
      </p:sp>
      <p:sp>
        <p:nvSpPr>
          <p:cNvPr id="4" name="Slide Number Placeholder 3"/>
          <p:cNvSpPr>
            <a:spLocks noGrp="1"/>
          </p:cNvSpPr>
          <p:nvPr>
            <p:ph type="sldNum" sz="quarter" idx="5"/>
          </p:nvPr>
        </p:nvSpPr>
        <p:spPr/>
        <p:txBody>
          <a:bodyPr/>
          <a:lstStyle/>
          <a:p>
            <a:fld id="{B1DF0A18-DDC8-CC47-A980-D73890B96B34}" type="slidenum">
              <a:rPr lang="en-US" smtClean="0"/>
              <a:t>63</a:t>
            </a:fld>
            <a:endParaRPr lang="en-US"/>
          </a:p>
        </p:txBody>
      </p:sp>
    </p:spTree>
    <p:extLst>
      <p:ext uri="{BB962C8B-B14F-4D97-AF65-F5344CB8AC3E}">
        <p14:creationId xmlns:p14="http://schemas.microsoft.com/office/powerpoint/2010/main" val="1079900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r>
              <a:rPr lang="en-US" dirty="0"/>
              <a:t>Supporting family use of positive behavior support at home includes a few key features.</a:t>
            </a:r>
          </a:p>
          <a:p>
            <a:pPr marL="228600" lvl="0" indent="-228600">
              <a:buAutoNum type="arabicPeriod"/>
            </a:pPr>
            <a:endParaRPr lang="en-US" dirty="0"/>
          </a:p>
          <a:p>
            <a:pPr marL="685800" lvl="1" indent="-228600">
              <a:buAutoNum type="arabicPeriod"/>
            </a:pPr>
            <a:r>
              <a:rPr lang="en-US" dirty="0"/>
              <a:t>First, the school can work with families to create and roll out a home matrix. Many schools create the matrix with families so they are individualized to each family’s home. One idea is to hold an event at the school with dinner and after the meal Tier 1 team members can work with families at table groups as they create a home matrix.</a:t>
            </a:r>
          </a:p>
          <a:p>
            <a:pPr marL="1143000" lvl="2" indent="-228600">
              <a:buAutoNum type="arabicPeriod"/>
            </a:pPr>
            <a:r>
              <a:rPr lang="en-US" dirty="0"/>
              <a:t>It is also helpful to have example matrices available for families who cannot attend the school event.</a:t>
            </a:r>
          </a:p>
          <a:p>
            <a:pPr marL="1143000" lvl="2" indent="-228600">
              <a:buAutoNum type="arabicPeriod"/>
            </a:pPr>
            <a:endParaRPr lang="en-US" dirty="0"/>
          </a:p>
          <a:p>
            <a:pPr marL="685800" lvl="1" indent="-228600">
              <a:buAutoNum type="arabicPeriod"/>
            </a:pPr>
            <a:r>
              <a:rPr lang="en-US" dirty="0"/>
              <a:t>Second, parenting materials in the form of brochures, videos, or handouts (e.g., supporting homework time) can be created and shared with families.</a:t>
            </a:r>
          </a:p>
          <a:p>
            <a:pPr marL="1143000" lvl="2" indent="-228600">
              <a:buAutoNum type="arabicPeriod"/>
            </a:pPr>
            <a:r>
              <a:rPr lang="en-US" dirty="0"/>
              <a:t>Parenting materials can focus on the core features of positive behavior support, such as setting expectations, using acknowledgements, and setting limits</a:t>
            </a:r>
          </a:p>
          <a:p>
            <a:pPr marL="1143000" lvl="2" indent="-228600">
              <a:buAutoNum type="arabicPeriod"/>
            </a:pPr>
            <a:endParaRPr lang="en-US" dirty="0"/>
          </a:p>
          <a:p>
            <a:pPr marL="685800" lvl="1" indent="-228600">
              <a:buAutoNum type="arabicPeriod"/>
            </a:pPr>
            <a:r>
              <a:rPr lang="en-US" dirty="0"/>
              <a:t>Third, parenting sessions at the school and community can build parent knowledge and skills in positive parenting. Parenting sessions can be included in a scope and sequence so families can build their knowledge and skills in each component of positive behavior support.</a:t>
            </a:r>
          </a:p>
          <a:p>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64</a:t>
            </a:fld>
            <a:endParaRPr lang="en-US"/>
          </a:p>
        </p:txBody>
      </p:sp>
    </p:spTree>
    <p:extLst>
      <p:ext uri="{BB962C8B-B14F-4D97-AF65-F5344CB8AC3E}">
        <p14:creationId xmlns:p14="http://schemas.microsoft.com/office/powerpoint/2010/main" val="263441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table shows an abbreviated home matrix that could be adapted for your school and families.</a:t>
            </a:r>
          </a:p>
          <a:p>
            <a:pPr marL="228600" indent="-228600">
              <a:buAutoNum type="arabicPeriod"/>
            </a:pPr>
            <a:endParaRPr lang="en-US" dirty="0"/>
          </a:p>
          <a:p>
            <a:pPr marL="228600" indent="-228600">
              <a:buAutoNum type="arabicPeriod"/>
            </a:pPr>
            <a:r>
              <a:rPr lang="en-US" dirty="0"/>
              <a:t>Columns depict settings at home</a:t>
            </a:r>
          </a:p>
          <a:p>
            <a:pPr marL="228600" indent="-228600">
              <a:buAutoNum type="arabicPeriod"/>
            </a:pPr>
            <a:endParaRPr lang="en-US" dirty="0"/>
          </a:p>
          <a:p>
            <a:pPr marL="228600" indent="-228600">
              <a:buAutoNum type="arabicPeriod"/>
            </a:pPr>
            <a:r>
              <a:rPr lang="en-US" dirty="0"/>
              <a:t>Rows reflect schoolwide expectations.</a:t>
            </a:r>
          </a:p>
        </p:txBody>
      </p:sp>
      <p:sp>
        <p:nvSpPr>
          <p:cNvPr id="4" name="Slide Number Placeholder 3"/>
          <p:cNvSpPr>
            <a:spLocks noGrp="1"/>
          </p:cNvSpPr>
          <p:nvPr>
            <p:ph type="sldNum" sz="quarter" idx="5"/>
          </p:nvPr>
        </p:nvSpPr>
        <p:spPr/>
        <p:txBody>
          <a:bodyPr/>
          <a:lstStyle/>
          <a:p>
            <a:fld id="{B1DF0A18-DDC8-CC47-A980-D73890B96B34}" type="slidenum">
              <a:rPr lang="en-US" smtClean="0"/>
              <a:t>65</a:t>
            </a:fld>
            <a:endParaRPr lang="en-US"/>
          </a:p>
        </p:txBody>
      </p:sp>
    </p:spTree>
    <p:extLst>
      <p:ext uri="{BB962C8B-B14F-4D97-AF65-F5344CB8AC3E}">
        <p14:creationId xmlns:p14="http://schemas.microsoft.com/office/powerpoint/2010/main" val="28454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r>
              <a:rPr lang="en-US" dirty="0"/>
              <a:t>A key area of emphasis in family engagement is creating consistency across home and school. In this way, students experience their two primary settings as safe, positive, predictable, and congruent.</a:t>
            </a:r>
          </a:p>
          <a:p>
            <a:pPr marL="228600" lvl="0" indent="-228600">
              <a:buAutoNum type="arabicPeriod"/>
            </a:pPr>
            <a:endParaRPr lang="en-US" dirty="0"/>
          </a:p>
          <a:p>
            <a:pPr marL="685800" lvl="1" indent="-228600">
              <a:buAutoNum type="arabicPeriod"/>
            </a:pPr>
            <a:r>
              <a:rPr lang="en-US" dirty="0"/>
              <a:t>Proactive outreach to families allows schools to have a first positive contact to establish a collaborative relationship. This could be paired with a parent screener that allows parents to report on academic and behavior strengths and needs. Schools can use the information parents provide to support home-school collaboration and student behavior across the school year.</a:t>
            </a:r>
          </a:p>
          <a:p>
            <a:pPr marL="685800" lvl="1" indent="-228600">
              <a:buAutoNum type="arabicPeriod"/>
            </a:pPr>
            <a:endParaRPr lang="en-US" dirty="0"/>
          </a:p>
          <a:p>
            <a:pPr marL="685800" lvl="1" indent="-228600">
              <a:buAutoNum type="arabicPeriod"/>
            </a:pPr>
            <a:r>
              <a:rPr lang="en-US" dirty="0"/>
              <a:t>Events at the school and in the community promotes relationship-building among parents and across parents and educators. A community event at the school can build connections among families and with community organizations and stakeholders.</a:t>
            </a:r>
          </a:p>
          <a:p>
            <a:pPr marL="685800" lvl="1" indent="-228600">
              <a:buAutoNum type="arabicPeriod"/>
            </a:pPr>
            <a:endParaRPr lang="en-US" dirty="0"/>
          </a:p>
          <a:p>
            <a:pPr marL="685800" lvl="1" indent="-228600">
              <a:buAutoNum type="arabicPeriod"/>
            </a:pPr>
            <a:r>
              <a:rPr lang="en-US" dirty="0"/>
              <a:t>Finally, multidirectional communication systems give families and educators equal opportunities to initiate contact with minimal response effort. Then, the parties can exchange information back-and-forth. An emphasis on multidirectional communication perpetuates a focus on collaboration rather than one-directional communication, such as from the school to the home.</a:t>
            </a:r>
          </a:p>
          <a:p>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66</a:t>
            </a:fld>
            <a:endParaRPr lang="en-US"/>
          </a:p>
        </p:txBody>
      </p:sp>
    </p:spTree>
    <p:extLst>
      <p:ext uri="{BB962C8B-B14F-4D97-AF65-F5344CB8AC3E}">
        <p14:creationId xmlns:p14="http://schemas.microsoft.com/office/powerpoint/2010/main" val="2975126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family-school practices survey was designed for school teams to use as a self-assessment and action planning tool. </a:t>
            </a:r>
          </a:p>
          <a:p>
            <a:pPr marL="228600" indent="-228600">
              <a:buAutoNum type="arabicPeriod"/>
            </a:pPr>
            <a:r>
              <a:rPr lang="en-US" dirty="0"/>
              <a:t>The tool allows school teams to rate implementation of school approaches to engaging families in PBIS across several dimensions</a:t>
            </a:r>
          </a:p>
          <a:p>
            <a:pPr marL="228600" indent="-228600">
              <a:buAutoNum type="arabicPeriod"/>
            </a:pPr>
            <a:r>
              <a:rPr lang="en-US" dirty="0"/>
              <a:t>Dimensions on the tool include</a:t>
            </a:r>
          </a:p>
          <a:p>
            <a:pPr marL="685800" lvl="1" indent="-228600">
              <a:buAutoNum type="arabicPeriod"/>
            </a:pPr>
            <a:r>
              <a:rPr lang="en-US" dirty="0"/>
              <a:t>Systems-level problem solving, which assesses team activities to promote family engagement</a:t>
            </a:r>
          </a:p>
          <a:p>
            <a:pPr marL="685800" lvl="1" indent="-228600">
              <a:buAutoNum type="arabicPeriod"/>
            </a:pPr>
            <a:r>
              <a:rPr lang="en-US" dirty="0"/>
              <a:t>Data-based decision making</a:t>
            </a:r>
          </a:p>
          <a:p>
            <a:pPr marL="685800" lvl="1" indent="-228600">
              <a:buAutoNum type="arabicPeriod"/>
            </a:pPr>
            <a:r>
              <a:rPr lang="en-US" dirty="0"/>
              <a:t>School-home communication about PBIS</a:t>
            </a:r>
          </a:p>
          <a:p>
            <a:pPr marL="685800" lvl="1" indent="-228600">
              <a:buAutoNum type="arabicPeriod"/>
            </a:pPr>
            <a:r>
              <a:rPr lang="en-US" dirty="0"/>
              <a:t>Resources to support family engagement, and</a:t>
            </a:r>
          </a:p>
          <a:p>
            <a:pPr marL="685800" lvl="1" indent="-228600">
              <a:buAutoNum type="arabicPeriod"/>
            </a:pPr>
            <a:r>
              <a:rPr lang="en-US" dirty="0"/>
              <a:t>PBIS practices at home and school</a:t>
            </a:r>
          </a:p>
          <a:p>
            <a:pPr marL="228600" lvl="0" indent="-228600">
              <a:buAutoNum type="arabicPeriod"/>
            </a:pPr>
            <a:r>
              <a:rPr lang="en-US" dirty="0"/>
              <a:t>Take a few minutes to complete the self-assessment, identify areas of strength and need, and complete the action plan at the end of the tool to target areas of need that build on strengths</a:t>
            </a:r>
          </a:p>
          <a:p>
            <a:pPr marL="228600" lvl="0" indent="-228600">
              <a:buAutoNum type="arabicPeriod"/>
            </a:pPr>
            <a:endParaRPr lang="en-US" dirty="0"/>
          </a:p>
          <a:p>
            <a:pPr marL="228600" lvl="0" indent="-228600">
              <a:buAutoNum type="arabicPeriod"/>
            </a:pPr>
            <a:r>
              <a:rPr lang="en-US" dirty="0"/>
              <a:t>Link to assessment: </a:t>
            </a:r>
            <a:r>
              <a:rPr lang="en-US" sz="1200" b="0" i="0" u="none" strike="noStrike" kern="1200" dirty="0">
                <a:solidFill>
                  <a:schemeClr val="tx1"/>
                </a:solidFill>
                <a:effectLst/>
                <a:latin typeface="Arial" pitchFamily="-108" charset="0"/>
                <a:ea typeface="ＭＳ Ｐゴシック" pitchFamily="-65" charset="-128"/>
                <a:cs typeface="ＭＳ Ｐゴシック" pitchFamily="-65" charset="-128"/>
                <a:hlinkClick r:id="rId3"/>
              </a:rPr>
              <a:t>https://uconn.co1.qualtrics.com/jfe/form/SV_4U9QPw9ASvLr83z</a:t>
            </a:r>
            <a:endParaRPr lang="en-US" dirty="0"/>
          </a:p>
        </p:txBody>
      </p:sp>
      <p:sp>
        <p:nvSpPr>
          <p:cNvPr id="4" name="Slide Number Placeholder 3"/>
          <p:cNvSpPr>
            <a:spLocks noGrp="1"/>
          </p:cNvSpPr>
          <p:nvPr>
            <p:ph type="sldNum" sz="quarter" idx="5"/>
          </p:nvPr>
        </p:nvSpPr>
        <p:spPr/>
        <p:txBody>
          <a:bodyPr/>
          <a:lstStyle/>
          <a:p>
            <a:fld id="{B1DF0A18-DDC8-CC47-A980-D73890B96B34}" type="slidenum">
              <a:rPr lang="en-US" smtClean="0"/>
              <a:t>67</a:t>
            </a:fld>
            <a:endParaRPr lang="en-US"/>
          </a:p>
        </p:txBody>
      </p:sp>
    </p:spTree>
    <p:extLst>
      <p:ext uri="{BB962C8B-B14F-4D97-AF65-F5344CB8AC3E}">
        <p14:creationId xmlns:p14="http://schemas.microsoft.com/office/powerpoint/2010/main" val="4240629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68</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8226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462196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69</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71</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5176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E25F841-2030-B344-99FE-EF6E129FAC8D}" type="slidenum">
              <a:rPr lang="en-US">
                <a:latin typeface="Arial" pitchFamily="32" charset="0"/>
              </a:rPr>
              <a:pPr/>
              <a:t>76</a:t>
            </a:fld>
            <a:endParaRPr lang="en-US">
              <a:latin typeface="Arial" pitchFamily="32"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3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EF15C51F-73BD-2247-B446-0E0135FFE519}" type="slidenum">
              <a:rPr lang="en-US">
                <a:latin typeface="Arial" pitchFamily="-1" charset="0"/>
              </a:rPr>
              <a:pPr/>
              <a:t>81</a:t>
            </a:fld>
            <a:endParaRPr lang="en-US">
              <a:latin typeface="Arial" pitchFamily="-1"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CE09CE8A-ECEC-2C4B-A235-5A8F45BC5259}" type="slidenum">
              <a:rPr lang="en-US">
                <a:latin typeface="Arial" pitchFamily="-1" charset="0"/>
              </a:rPr>
              <a:pPr/>
              <a:t>82</a:t>
            </a:fld>
            <a:endParaRPr lang="en-US">
              <a:latin typeface="Arial" pitchFamily="-1"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Times New Roman" pitchFamily="-1" charset="0"/>
              <a:ea typeface="ＭＳ Ｐゴシック" pitchFamily="-108" charset="-128"/>
              <a:cs typeface="ＭＳ Ｐゴシック" pitchFamily="-108" charset="-128"/>
            </a:endParaRPr>
          </a:p>
        </p:txBody>
      </p:sp>
      <p:sp>
        <p:nvSpPr>
          <p:cNvPr id="59396" name="Slide Number Placeholder 3"/>
          <p:cNvSpPr>
            <a:spLocks noGrp="1"/>
          </p:cNvSpPr>
          <p:nvPr>
            <p:ph type="sldNum" sz="quarter" idx="5"/>
          </p:nvPr>
        </p:nvSpPr>
        <p:spPr>
          <a:noFill/>
        </p:spPr>
        <p:txBody>
          <a:bodyPr/>
          <a:lstStyle/>
          <a:p>
            <a:fld id="{978858E2-2B0F-D84F-BCCB-183C5C9B2DB7}" type="slidenum">
              <a:rPr lang="en-US">
                <a:solidFill>
                  <a:srgbClr val="000000"/>
                </a:solidFill>
                <a:latin typeface="Times New Roman" pitchFamily="-1" charset="0"/>
                <a:ea typeface="Arial" pitchFamily="-1" charset="0"/>
                <a:cs typeface="Arial" pitchFamily="-1" charset="0"/>
              </a:rPr>
              <a:pPr/>
              <a:t>84</a:t>
            </a:fld>
            <a:endParaRPr lang="en-US">
              <a:solidFill>
                <a:srgbClr val="000000"/>
              </a:solidFill>
              <a:latin typeface="Times New Roman" pitchFamily="-1" charset="0"/>
              <a:ea typeface="Arial"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5</a:t>
            </a:fld>
            <a:endParaRPr lang="en-US"/>
          </a:p>
        </p:txBody>
      </p:sp>
    </p:spTree>
    <p:extLst>
      <p:ext uri="{BB962C8B-B14F-4D97-AF65-F5344CB8AC3E}">
        <p14:creationId xmlns:p14="http://schemas.microsoft.com/office/powerpoint/2010/main" val="262983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6</a:t>
            </a:fld>
            <a:endParaRPr lang="en-US"/>
          </a:p>
        </p:txBody>
      </p:sp>
    </p:spTree>
    <p:extLst>
      <p:ext uri="{BB962C8B-B14F-4D97-AF65-F5344CB8AC3E}">
        <p14:creationId xmlns:p14="http://schemas.microsoft.com/office/powerpoint/2010/main" val="293588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58241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10</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teach neutralizing</a:t>
            </a:r>
            <a:r>
              <a:rPr lang="en-US" baseline="0" dirty="0"/>
              <a:t> routines – this will be guided by data!</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a:t>
            </a:fld>
            <a:endParaRPr lang="en-US"/>
          </a:p>
        </p:txBody>
      </p:sp>
    </p:spTree>
    <p:extLst>
      <p:ext uri="{BB962C8B-B14F-4D97-AF65-F5344CB8AC3E}">
        <p14:creationId xmlns:p14="http://schemas.microsoft.com/office/powerpoint/2010/main" val="294098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a:solidFill>
                  <a:schemeClr val="tx1"/>
                </a:solidFill>
                <a:latin typeface="Arial" pitchFamily="-111" charset="0"/>
                <a:ea typeface="ＭＳ Ｐゴシック" pitchFamily="-111" charset="-128"/>
                <a:cs typeface="ＭＳ Ｐゴシック" pitchFamily="-111" charset="-128"/>
              </a:rPr>
              <a:t>Fixsen</a:t>
            </a:r>
            <a:r>
              <a:rPr lang="en-US" sz="1200" kern="1200" baseline="0" dirty="0">
                <a:solidFill>
                  <a:schemeClr val="tx1"/>
                </a:solidFill>
                <a:latin typeface="Arial" pitchFamily="-111" charset="0"/>
                <a:ea typeface="ＭＳ Ｐゴシック" pitchFamily="-111" charset="-128"/>
                <a:cs typeface="ＭＳ Ｐゴシック" pitchFamily="-111" charset="-128"/>
              </a:rPr>
              <a:t>, D. L., </a:t>
            </a:r>
            <a:r>
              <a:rPr lang="en-US" sz="1200" kern="1200" baseline="0" dirty="0" err="1">
                <a:solidFill>
                  <a:schemeClr val="tx1"/>
                </a:solidFill>
                <a:latin typeface="Arial" pitchFamily="-111" charset="0"/>
                <a:ea typeface="ＭＳ Ｐゴシック" pitchFamily="-111" charset="-128"/>
                <a:cs typeface="ＭＳ Ｐゴシック" pitchFamily="-111" charset="-128"/>
              </a:rPr>
              <a:t>Naoom</a:t>
            </a:r>
            <a:r>
              <a:rPr lang="en-US" sz="1200" kern="1200" baseline="0" dirty="0">
                <a:solidFill>
                  <a:schemeClr val="tx1"/>
                </a:solidFill>
                <a:latin typeface="Arial" pitchFamily="-111" charset="0"/>
                <a:ea typeface="ＭＳ Ｐゴシック" pitchFamily="-111" charset="-128"/>
                <a:cs typeface="ＭＳ Ｐゴシック" pitchFamily="-111" charset="-128"/>
              </a:rPr>
              <a:t>, S. F., </a:t>
            </a:r>
            <a:r>
              <a:rPr lang="en-US" sz="1200" kern="1200" baseline="0" dirty="0" err="1">
                <a:solidFill>
                  <a:schemeClr val="tx1"/>
                </a:solidFill>
                <a:latin typeface="Arial" pitchFamily="-111" charset="0"/>
                <a:ea typeface="ＭＳ Ｐゴシック" pitchFamily="-111" charset="-128"/>
                <a:cs typeface="ＭＳ Ｐゴシック" pitchFamily="-111" charset="-128"/>
              </a:rPr>
              <a:t>Blase</a:t>
            </a:r>
            <a:r>
              <a:rPr lang="en-US" sz="1200" kern="1200" baseline="0" dirty="0">
                <a:solidFill>
                  <a:schemeClr val="tx1"/>
                </a:solidFill>
                <a:latin typeface="Arial" pitchFamily="-111" charset="0"/>
                <a:ea typeface="ＭＳ Ｐゴシック" pitchFamily="-111" charset="-128"/>
                <a:cs typeface="ＭＳ Ｐゴシック" pitchFamily="-111" charset="-128"/>
              </a:rPr>
              <a:t>, K. A., Friedman, R. M. &amp; Wallace, F. (2005). Implementation Research: A Synthesis of the Literature. Tampa, FL: University</a:t>
            </a:r>
          </a:p>
          <a:p>
            <a:r>
              <a:rPr lang="en-US" sz="1200" kern="1200" baseline="0" dirty="0">
                <a:solidFill>
                  <a:schemeClr val="tx1"/>
                </a:solidFill>
                <a:latin typeface="Arial" pitchFamily="-111" charset="0"/>
                <a:ea typeface="ＭＳ Ｐゴシック" pitchFamily="-111" charset="-128"/>
                <a:cs typeface="ＭＳ Ｐゴシック" pitchFamily="-111" charset="-128"/>
              </a:rPr>
              <a:t>of South Florida, Louis de la Parte Florida Mental Health Institute, The National Implementation Research Network (FMHI Publication #231).</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2A03D-E5E7-1A4A-9300-92307F79F3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6E6D4-BA02-F743-877A-B32E56E4B7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33A7C-5F5D-194A-A053-726C4F1ACF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4BEF70-12B5-544D-A82B-8B628807DDE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1A8DAE-3FE6-8C4A-93B9-D550CA82B7B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726EE9-C46C-2647-BBE5-033A000BC2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BA52C-99B0-AD4C-9FF8-9C1C71567A7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45C6F-1118-7642-8127-C87AA7BBC9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E45C6F-1118-7642-8127-C87AA7BBC9CD}" type="slidenum">
              <a:rPr lang="en-US" smtClean="0"/>
              <a:pPr>
                <a:defRPr/>
              </a:pPr>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65597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823481-AC41-EE41-A77A-E2D7F9A226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06B131-856A-974D-B0BA-6DA0129A1C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96A74-180D-D44B-A58C-6E14100CCC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26CE9-D091-7C4E-9815-2B48E9C4C1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7.png"/><Relationship Id="rId2" Type="http://schemas.openxmlformats.org/officeDocument/2006/relationships/slideLayout" Target="../slideLayouts/slideLayout29.xml"/><Relationship Id="rId16" Type="http://schemas.openxmlformats.org/officeDocument/2006/relationships/image" Target="../media/image6.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5.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B5A9E75F-C4C2-CB44-B95A-166144F71EAB}" type="slidenum">
              <a:rPr lang="en-US"/>
              <a:pPr>
                <a:defRPr/>
              </a:pPr>
              <a:t>‹#›</a:t>
            </a:fld>
            <a:endParaRPr lang="en-US"/>
          </a:p>
        </p:txBody>
      </p:sp>
      <p:grpSp>
        <p:nvGrpSpPr>
          <p:cNvPr id="37" name="Group 36"/>
          <p:cNvGrpSpPr/>
          <p:nvPr userDrawn="1"/>
        </p:nvGrpSpPr>
        <p:grpSpPr>
          <a:xfrm>
            <a:off x="7391400" y="6248400"/>
            <a:ext cx="1748495" cy="609600"/>
            <a:chOff x="7391400" y="6248400"/>
            <a:chExt cx="1748495" cy="609600"/>
          </a:xfrm>
        </p:grpSpPr>
        <p:grpSp>
          <p:nvGrpSpPr>
            <p:cNvPr id="38" name="Group 37"/>
            <p:cNvGrpSpPr/>
            <p:nvPr userDrawn="1"/>
          </p:nvGrpSpPr>
          <p:grpSpPr>
            <a:xfrm>
              <a:off x="7391400" y="6248400"/>
              <a:ext cx="1676400" cy="609600"/>
              <a:chOff x="-990600" y="2057400"/>
              <a:chExt cx="6019800" cy="2692400"/>
            </a:xfrm>
          </p:grpSpPr>
          <p:pic>
            <p:nvPicPr>
              <p:cNvPr id="40" name="Picture 39"/>
              <p:cNvPicPr>
                <a:picLocks noChangeAspect="1"/>
              </p:cNvPicPr>
              <p:nvPr userDrawn="1"/>
            </p:nvPicPr>
            <p:blipFill>
              <a:blip r:embed="rId17"/>
              <a:stretch>
                <a:fillRect/>
              </a:stretch>
            </p:blipFill>
            <p:spPr>
              <a:xfrm>
                <a:off x="-990600" y="2057400"/>
                <a:ext cx="6019800" cy="2692400"/>
              </a:xfrm>
              <a:prstGeom prst="rect">
                <a:avLst/>
              </a:prstGeom>
            </p:spPr>
          </p:pic>
          <p:pic>
            <p:nvPicPr>
              <p:cNvPr id="41" name="Picture 40"/>
              <p:cNvPicPr>
                <a:picLocks noChangeAspect="1"/>
              </p:cNvPicPr>
              <p:nvPr userDrawn="1"/>
            </p:nvPicPr>
            <p:blipFill>
              <a:blip r:embed="rId18"/>
              <a:stretch>
                <a:fillRect/>
              </a:stretch>
            </p:blipFill>
            <p:spPr>
              <a:xfrm>
                <a:off x="2819400" y="4267200"/>
                <a:ext cx="2209800" cy="444500"/>
              </a:xfrm>
              <a:prstGeom prst="rect">
                <a:avLst/>
              </a:prstGeom>
            </p:spPr>
          </p:pic>
          <p:pic>
            <p:nvPicPr>
              <p:cNvPr id="42" name="Picture 41"/>
              <p:cNvPicPr>
                <a:picLocks noChangeAspect="1"/>
              </p:cNvPicPr>
              <p:nvPr userDrawn="1"/>
            </p:nvPicPr>
            <p:blipFill>
              <a:blip r:embed="rId19"/>
              <a:stretch>
                <a:fillRect/>
              </a:stretch>
            </p:blipFill>
            <p:spPr>
              <a:xfrm>
                <a:off x="1219200" y="3810000"/>
                <a:ext cx="3797300" cy="482600"/>
              </a:xfrm>
              <a:prstGeom prst="rect">
                <a:avLst/>
              </a:prstGeom>
            </p:spPr>
          </p:pic>
        </p:grpSp>
        <p:pic>
          <p:nvPicPr>
            <p:cNvPr id="39" name="Picture 38"/>
            <p:cNvPicPr>
              <a:picLocks noChangeAspect="1"/>
            </p:cNvPicPr>
            <p:nvPr userDrawn="1"/>
          </p:nvPicPr>
          <p:blipFill>
            <a:blip r:embed="rId20"/>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4"/>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5"/>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6"/>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7"/>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slide" Target="slide20.xml"/><Relationship Id="rId4" Type="http://schemas.openxmlformats.org/officeDocument/2006/relationships/slide" Target="slide10.xml"/></Relationships>
</file>

<file path=ppt/slides/_rels/slide5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hyperlink" Target="https://www.pbis.org/Common/Cms/files/pbisresources/Family%20Engagement%20in%20PBI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Family%20Engagement%20Content/PBIS%20Family-School%20Practices%20Self%20Assessment%20v.1.1.doc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hyperlink" Target="https://uconn.co1.qualtrics.com/jfe/form/SV_4U9QPw9ASvLr83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School-Wide Team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Day </a:t>
            </a:r>
            <a:r>
              <a:rPr lang="en-US" sz="3600" b="1" dirty="0">
                <a:solidFill>
                  <a:srgbClr val="008000"/>
                </a:solidFill>
                <a:latin typeface="+mj-lt"/>
                <a:cs typeface="ＭＳ Ｐゴシック" pitchFamily="-108" charset="-128"/>
              </a:rPr>
              <a:t>9</a:t>
            </a:r>
            <a:endParaRPr lang="en-US" sz="3600" b="1" dirty="0">
              <a:solidFill>
                <a:srgbClr val="008000"/>
              </a:solidFill>
              <a:latin typeface="+mj-lt"/>
              <a:ea typeface="ＭＳ Ｐゴシック" pitchFamily="-108" charset="-128"/>
              <a:cs typeface="ＭＳ Ｐゴシック" pitchFamily="-108" charset="-128"/>
            </a:endParaRP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dirty="0">
                <a:latin typeface="+mj-lt"/>
                <a:ea typeface="ＭＳ Ｐゴシック" pitchFamily="-108" charset="-128"/>
                <a:cs typeface="ＭＳ Ｐゴシック" pitchFamily="-108" charset="-128"/>
              </a:rPr>
              <a:t>Susannah Everett, &amp; 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1834113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Equitable </a:t>
            </a:r>
          </a:p>
          <a:p>
            <a:pPr algn="ctr" eaLnBrk="0" hangingPunct="0"/>
            <a:r>
              <a:rPr lang="en-US" sz="2000" b="1" dirty="0">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2" name="Picture 31"/>
          <p:cNvPicPr/>
          <p:nvPr/>
        </p:nvPicPr>
        <p:blipFill>
          <a:blip r:embed="rId5">
            <a:extLst>
              <a:ext uri="{28A0092B-C50C-407E-A947-70E740481C1C}">
                <a14:useLocalDpi xmlns:a14="http://schemas.microsoft.com/office/drawing/2010/main" val="0"/>
              </a:ext>
            </a:extLst>
          </a:blip>
          <a:srcRect/>
          <a:stretch>
            <a:fillRect/>
          </a:stretch>
        </p:blipFill>
        <p:spPr bwMode="auto">
          <a:xfrm>
            <a:off x="-13166" y="228600"/>
            <a:ext cx="1092200" cy="1092200"/>
          </a:xfrm>
          <a:prstGeom prst="rect">
            <a:avLst/>
          </a:prstGeom>
          <a:noFill/>
          <a:ln>
            <a:noFill/>
          </a:ln>
        </p:spPr>
      </p:pic>
      <p:sp>
        <p:nvSpPr>
          <p:cNvPr id="31" name="Rectangle 2"/>
          <p:cNvSpPr>
            <a:spLocks noChangeArrowheads="1"/>
          </p:cNvSpPr>
          <p:nvPr/>
        </p:nvSpPr>
        <p:spPr bwMode="auto">
          <a:xfrm>
            <a:off x="76200" y="76200"/>
            <a:ext cx="8991600" cy="8382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2800" b="1" dirty="0">
                <a:solidFill>
                  <a:schemeClr val="bg1"/>
                </a:solidFill>
              </a:rPr>
              <a:t>We reviewed guidelines, examples, and did a </a:t>
            </a:r>
          </a:p>
          <a:p>
            <a:pPr algn="ctr"/>
            <a:r>
              <a:rPr lang="en-US" sz="2800" b="1" dirty="0">
                <a:solidFill>
                  <a:schemeClr val="bg1"/>
                </a:solidFill>
              </a:rPr>
              <a:t>self-check for critical implementation steps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down)">
                                      <p:cBhvr>
                                        <p:cTn id="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mj-lt"/>
              </a:rPr>
              <a:t>We Previewed Two</a:t>
            </a:r>
          </a:p>
          <a:p>
            <a:pPr algn="ctr">
              <a:defRPr/>
            </a:pPr>
            <a:r>
              <a:rPr lang="en-US" sz="5700" dirty="0">
                <a:solidFill>
                  <a:srgbClr val="FFFF00"/>
                </a:solidFill>
                <a:effectLst>
                  <a:outerShdw blurRad="38100" dist="38100" dir="2700000" algn="tl">
                    <a:srgbClr val="000000"/>
                  </a:outerShdw>
                </a:effectLst>
                <a:latin typeface="+mj-lt"/>
              </a:rPr>
              <a:t>New Tier 1 Topics:</a:t>
            </a:r>
          </a:p>
          <a:p>
            <a:pPr marL="1771650" lvl="2" indent="-857250">
              <a:buFont typeface="Arial"/>
              <a:buChar char="•"/>
              <a:defRPr/>
            </a:pPr>
            <a:r>
              <a:rPr lang="en-US" sz="3600" dirty="0">
                <a:solidFill>
                  <a:srgbClr val="FFFF00"/>
                </a:solidFill>
                <a:effectLst>
                  <a:outerShdw blurRad="38100" dist="38100" dir="2700000" algn="tl">
                    <a:srgbClr val="000000"/>
                  </a:outerShdw>
                </a:effectLst>
                <a:latin typeface="+mj-lt"/>
              </a:rPr>
              <a:t>Equity</a:t>
            </a:r>
          </a:p>
          <a:p>
            <a:pPr marL="1771650" lvl="2" indent="-857250">
              <a:buFont typeface="Arial"/>
              <a:buChar char="•"/>
              <a:defRPr/>
            </a:pPr>
            <a:r>
              <a:rPr lang="en-US" sz="3600" dirty="0">
                <a:solidFill>
                  <a:srgbClr val="FFFF00"/>
                </a:solidFill>
                <a:effectLst>
                  <a:outerShdw blurRad="38100" dist="38100" dir="2700000" algn="tl">
                    <a:srgbClr val="000000"/>
                  </a:outerShdw>
                </a:effectLst>
                <a:latin typeface="+mj-lt"/>
              </a:rPr>
              <a:t>Integrating Initiatives: Bully Prevention</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1092200" cy="1092200"/>
          </a:xfrm>
          <a:prstGeom prst="rect">
            <a:avLst/>
          </a:prstGeom>
          <a:noFill/>
          <a:ln>
            <a:noFill/>
          </a:ln>
        </p:spPr>
      </p:pic>
    </p:spTree>
    <p:extLst>
      <p:ext uri="{BB962C8B-B14F-4D97-AF65-F5344CB8AC3E}">
        <p14:creationId xmlns:p14="http://schemas.microsoft.com/office/powerpoint/2010/main" val="23341630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dirty="0">
                <a:solidFill>
                  <a:srgbClr val="FFFF00"/>
                </a:solidFill>
                <a:effectLst>
                  <a:outerShdw blurRad="38100" dist="38100" dir="2700000" algn="tl">
                    <a:srgbClr val="000000"/>
                  </a:outerShdw>
                </a:effectLst>
                <a:latin typeface="+mj-lt"/>
              </a:rPr>
              <a:t>Equity</a:t>
            </a:r>
          </a:p>
          <a:p>
            <a:pPr algn="ctr">
              <a:defRPr/>
            </a:pPr>
            <a:endParaRPr lang="en-US" sz="4000" i="1" dirty="0">
              <a:solidFill>
                <a:srgbClr val="FFFF00"/>
              </a:solidFill>
              <a:effectLst>
                <a:outerShdw blurRad="38100" dist="38100" dir="2700000" algn="tl">
                  <a:srgbClr val="000000"/>
                </a:outerShdw>
              </a:effectLst>
              <a:latin typeface="+mj-lt"/>
            </a:endParaRPr>
          </a:p>
          <a:p>
            <a:pPr algn="ctr">
              <a:defRPr/>
            </a:pPr>
            <a:r>
              <a:rPr lang="en-US" sz="4000" i="1" dirty="0">
                <a:solidFill>
                  <a:srgbClr val="FFFF00"/>
                </a:solidFill>
                <a:effectLst>
                  <a:outerShdw blurRad="38100" dist="38100" dir="2700000" algn="tl">
                    <a:srgbClr val="000000"/>
                  </a:outerShdw>
                </a:effectLst>
                <a:latin typeface="+mj-lt"/>
              </a:rPr>
              <a:t>(adapted from Kent McIntosh)</a:t>
            </a:r>
            <a:endParaRPr lang="en-US" sz="7200" i="1" dirty="0">
              <a:solidFill>
                <a:srgbClr val="FFFF00"/>
              </a:solidFill>
              <a:effectLst>
                <a:outerShdw blurRad="38100" dist="38100" dir="2700000" algn="tl">
                  <a:srgbClr val="000000"/>
                </a:outerShdw>
              </a:effectLst>
              <a:latin typeface="+mj-l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1092200" cy="1092200"/>
          </a:xfrm>
          <a:prstGeom prst="rect">
            <a:avLst/>
          </a:prstGeom>
          <a:noFill/>
          <a:ln>
            <a:noFill/>
          </a:ln>
        </p:spPr>
      </p:pic>
    </p:spTree>
    <p:extLst>
      <p:ext uri="{BB962C8B-B14F-4D97-AF65-F5344CB8AC3E}">
        <p14:creationId xmlns:p14="http://schemas.microsoft.com/office/powerpoint/2010/main" val="33300667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81200"/>
            <a:ext cx="8229600" cy="4525963"/>
          </a:xfrm>
        </p:spPr>
        <p:txBody>
          <a:bodyPr>
            <a:noAutofit/>
          </a:bodyPr>
          <a:lstStyle/>
          <a:p>
            <a:pPr marL="514350" indent="-514350">
              <a:spcBef>
                <a:spcPts val="0"/>
              </a:spcBef>
              <a:buFont typeface="+mj-lt"/>
              <a:buAutoNum type="arabicPeriod"/>
            </a:pPr>
            <a:r>
              <a:rPr lang="en-US" sz="2800" dirty="0"/>
              <a:t>Use </a:t>
            </a:r>
            <a:r>
              <a:rPr lang="en-US" sz="2800" b="1" i="1" dirty="0"/>
              <a:t>effective instruction </a:t>
            </a:r>
            <a:r>
              <a:rPr lang="en-US" sz="2800" dirty="0"/>
              <a:t>to reduce the achievement gap</a:t>
            </a:r>
          </a:p>
          <a:p>
            <a:pPr marL="514350" indent="-514350">
              <a:spcBef>
                <a:spcPts val="0"/>
              </a:spcBef>
              <a:buFont typeface="+mj-lt"/>
              <a:buAutoNum type="arabicPeriod"/>
            </a:pPr>
            <a:r>
              <a:rPr lang="en-US" sz="2800" dirty="0"/>
              <a:t>Implement </a:t>
            </a:r>
            <a:r>
              <a:rPr lang="en-US" sz="2800" b="1" i="1" dirty="0"/>
              <a:t>SWPBIS</a:t>
            </a:r>
            <a:r>
              <a:rPr lang="en-US" sz="2800" dirty="0"/>
              <a:t> to build a </a:t>
            </a:r>
            <a:r>
              <a:rPr lang="en-US" sz="2800" b="1" i="1" dirty="0"/>
              <a:t>foundation</a:t>
            </a:r>
            <a:r>
              <a:rPr lang="en-US" sz="2800" dirty="0"/>
              <a:t> of prevention </a:t>
            </a:r>
          </a:p>
          <a:p>
            <a:pPr marL="514350" indent="-514350">
              <a:spcBef>
                <a:spcPts val="0"/>
              </a:spcBef>
              <a:buFont typeface="+mj-lt"/>
              <a:buAutoNum type="arabicPeriod"/>
            </a:pPr>
            <a:r>
              <a:rPr lang="en-US" sz="2800" dirty="0"/>
              <a:t>Collect, use, and report </a:t>
            </a:r>
            <a:r>
              <a:rPr lang="en-US" sz="2800" b="1" i="1" dirty="0"/>
              <a:t>disaggregated</a:t>
            </a:r>
            <a:r>
              <a:rPr lang="en-US" sz="2800" dirty="0"/>
              <a:t> student discipline </a:t>
            </a:r>
            <a:r>
              <a:rPr lang="en-US" sz="2800" b="1" i="1" dirty="0"/>
              <a:t>data </a:t>
            </a:r>
          </a:p>
          <a:p>
            <a:pPr marL="514350" indent="-514350">
              <a:spcBef>
                <a:spcPts val="0"/>
              </a:spcBef>
              <a:buFont typeface="+mj-lt"/>
              <a:buAutoNum type="arabicPeriod"/>
            </a:pPr>
            <a:r>
              <a:rPr lang="en-US" sz="2800" dirty="0"/>
              <a:t>Develop </a:t>
            </a:r>
            <a:r>
              <a:rPr lang="en-US" sz="2800" b="1" i="1" dirty="0"/>
              <a:t>policies</a:t>
            </a:r>
            <a:r>
              <a:rPr lang="en-US" sz="2800" dirty="0"/>
              <a:t> with accountability for disciplinary equity </a:t>
            </a:r>
          </a:p>
          <a:p>
            <a:pPr marL="514350" indent="-514350">
              <a:spcBef>
                <a:spcPts val="0"/>
              </a:spcBef>
              <a:buFont typeface="+mj-lt"/>
              <a:buAutoNum type="arabicPeriod"/>
            </a:pPr>
            <a:r>
              <a:rPr lang="en-US" sz="2800" dirty="0"/>
              <a:t>Teach </a:t>
            </a:r>
            <a:r>
              <a:rPr lang="en-US" sz="2800" b="1" i="1" dirty="0"/>
              <a:t>neutralizing routines </a:t>
            </a:r>
            <a:r>
              <a:rPr lang="en-US" sz="2800" dirty="0"/>
              <a:t>for vulnerable decision points </a:t>
            </a:r>
          </a:p>
        </p:txBody>
      </p:sp>
      <p:sp>
        <p:nvSpPr>
          <p:cNvPr id="3" name="Title 2"/>
          <p:cNvSpPr>
            <a:spLocks noGrp="1"/>
          </p:cNvSpPr>
          <p:nvPr>
            <p:ph type="title"/>
          </p:nvPr>
        </p:nvSpPr>
        <p:spPr>
          <a:xfrm>
            <a:off x="457200" y="76200"/>
            <a:ext cx="8229600" cy="1143000"/>
          </a:xfrm>
        </p:spPr>
        <p:txBody>
          <a:bodyPr>
            <a:noAutofit/>
          </a:bodyPr>
          <a:lstStyle/>
          <a:p>
            <a:r>
              <a:rPr lang="en-US" dirty="0">
                <a:solidFill>
                  <a:srgbClr val="008000"/>
                </a:solidFill>
              </a:rPr>
              <a:t>5-point Intervention to Enhance Equity in School Discipline</a:t>
            </a:r>
            <a:endParaRPr lang="en-US" sz="2400" dirty="0">
              <a:solidFill>
                <a:srgbClr val="008000"/>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solidFill>
                  <a:srgbClr val="008000"/>
                </a:solidFill>
                <a:hlinkClick r:id="rId3"/>
              </a:rPr>
              <a:t>http://www.pbis.org/school/equity-pbis</a:t>
            </a:r>
            <a:r>
              <a:rPr lang="en-US" sz="2400" dirty="0">
                <a:solidFill>
                  <a:srgbClr val="008000"/>
                </a:solidFill>
              </a:rPr>
              <a:t>  </a:t>
            </a:r>
            <a:endParaRPr lang="en-CA" sz="2400" dirty="0">
              <a:solidFill>
                <a:srgbClr val="008000"/>
              </a:solidFill>
            </a:endParaRPr>
          </a:p>
        </p:txBody>
      </p:sp>
      <p:sp>
        <p:nvSpPr>
          <p:cNvPr id="2" name="TextBox 1"/>
          <p:cNvSpPr txBox="1"/>
          <p:nvPr/>
        </p:nvSpPr>
        <p:spPr>
          <a:xfrm>
            <a:off x="3124200" y="1371600"/>
            <a:ext cx="3246802" cy="461665"/>
          </a:xfrm>
          <a:prstGeom prst="rect">
            <a:avLst/>
          </a:prstGeom>
          <a:noFill/>
        </p:spPr>
        <p:txBody>
          <a:bodyPr wrap="none" rtlCol="0">
            <a:spAutoFit/>
          </a:bodyPr>
          <a:lstStyle/>
          <a:p>
            <a:r>
              <a:rPr lang="en-US" dirty="0"/>
              <a:t>(McIntosh et al., 2014)</a:t>
            </a:r>
          </a:p>
        </p:txBody>
      </p:sp>
      <p:cxnSp>
        <p:nvCxnSpPr>
          <p:cNvPr id="7" name="Straight Connector 6"/>
          <p:cNvCxnSpPr/>
          <p:nvPr/>
        </p:nvCxnSpPr>
        <p:spPr>
          <a:xfrm>
            <a:off x="152400" y="1371600"/>
            <a:ext cx="89916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2400" y="1828800"/>
            <a:ext cx="89916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984" y="990600"/>
            <a:ext cx="1092200" cy="1092200"/>
          </a:xfrm>
          <a:prstGeom prst="rect">
            <a:avLst/>
          </a:prstGeom>
          <a:noFill/>
          <a:ln>
            <a:noFill/>
          </a:ln>
        </p:spPr>
      </p:pic>
    </p:spTree>
    <p:extLst>
      <p:ext uri="{BB962C8B-B14F-4D97-AF65-F5344CB8AC3E}">
        <p14:creationId xmlns:p14="http://schemas.microsoft.com/office/powerpoint/2010/main" val="295679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dirty="0">
                <a:solidFill>
                  <a:srgbClr val="FFFF00"/>
                </a:solidFill>
                <a:effectLst>
                  <a:outerShdw blurRad="38100" dist="38100" dir="2700000" algn="tl">
                    <a:srgbClr val="000000"/>
                  </a:outerShdw>
                </a:effectLst>
                <a:latin typeface="+mj-lt"/>
              </a:rPr>
              <a:t>Integrating Initiatives: </a:t>
            </a:r>
          </a:p>
          <a:p>
            <a:pPr algn="ctr">
              <a:defRPr/>
            </a:pPr>
            <a:r>
              <a:rPr lang="en-US" sz="5400" i="1" dirty="0">
                <a:solidFill>
                  <a:srgbClr val="FFFF00"/>
                </a:solidFill>
                <a:effectLst>
                  <a:outerShdw blurRad="38100" dist="38100" dir="2700000" algn="tl">
                    <a:srgbClr val="000000"/>
                  </a:outerShdw>
                </a:effectLst>
                <a:latin typeface="+mj-lt"/>
              </a:rPr>
              <a:t>Bully Prevention in PBIS</a:t>
            </a:r>
          </a:p>
          <a:p>
            <a:pPr algn="ctr">
              <a:defRPr/>
            </a:pPr>
            <a:endParaRPr lang="en-US" sz="3600" i="1" dirty="0">
              <a:solidFill>
                <a:srgbClr val="FFFF00"/>
              </a:solidFill>
              <a:effectLst>
                <a:outerShdw blurRad="38100" dist="38100" dir="2700000" algn="tl">
                  <a:srgbClr val="000000"/>
                </a:outerShdw>
              </a:effectLst>
              <a:latin typeface="+mj-lt"/>
            </a:endParaRPr>
          </a:p>
          <a:p>
            <a:pPr algn="ctr">
              <a:defRPr/>
            </a:pPr>
            <a:r>
              <a:rPr lang="en-US" sz="3600" i="1" dirty="0">
                <a:solidFill>
                  <a:srgbClr val="FFFF00"/>
                </a:solidFill>
                <a:effectLst>
                  <a:outerShdw blurRad="38100" dist="38100" dir="2700000" algn="tl">
                    <a:srgbClr val="000000"/>
                  </a:outerShdw>
                </a:effectLst>
                <a:latin typeface="+mj-lt"/>
              </a:rPr>
              <a:t>(adapted from George </a:t>
            </a:r>
            <a:r>
              <a:rPr lang="en-US" sz="3600" i="1" dirty="0" err="1">
                <a:solidFill>
                  <a:srgbClr val="FFFF00"/>
                </a:solidFill>
                <a:effectLst>
                  <a:outerShdw blurRad="38100" dist="38100" dir="2700000" algn="tl">
                    <a:srgbClr val="000000"/>
                  </a:outerShdw>
                </a:effectLst>
                <a:latin typeface="+mj-lt"/>
              </a:rPr>
              <a:t>Sugai</a:t>
            </a:r>
            <a:r>
              <a:rPr lang="en-US" sz="3600" i="1" dirty="0">
                <a:solidFill>
                  <a:srgbClr val="FFFF00"/>
                </a:solidFill>
                <a:effectLst>
                  <a:outerShdw blurRad="38100" dist="38100" dir="2700000" algn="tl">
                    <a:srgbClr val="000000"/>
                  </a:outerShdw>
                </a:effectLst>
                <a:latin typeface="+mj-lt"/>
              </a:rPr>
              <a:t>, Aug 2010)</a:t>
            </a:r>
            <a:endParaRPr lang="en-US" sz="7200" i="1" dirty="0">
              <a:solidFill>
                <a:srgbClr val="FFFF00"/>
              </a:solidFill>
              <a:effectLst>
                <a:outerShdw blurRad="38100" dist="38100" dir="2700000" algn="tl">
                  <a:srgbClr val="000000"/>
                </a:outerShdw>
              </a:effectLst>
              <a:latin typeface="+mj-l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1092200" cy="1092200"/>
          </a:xfrm>
          <a:prstGeom prst="rect">
            <a:avLst/>
          </a:prstGeom>
          <a:noFill/>
          <a:ln>
            <a:noFill/>
          </a:ln>
        </p:spPr>
      </p:pic>
    </p:spTree>
    <p:extLst>
      <p:ext uri="{BB962C8B-B14F-4D97-AF65-F5344CB8AC3E}">
        <p14:creationId xmlns:p14="http://schemas.microsoft.com/office/powerpoint/2010/main" val="28790516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 y="-76200"/>
            <a:ext cx="8839200" cy="1143000"/>
          </a:xfrm>
        </p:spPr>
        <p:txBody>
          <a:bodyPr/>
          <a:lstStyle/>
          <a:p>
            <a:r>
              <a:rPr lang="en-US" sz="3200" dirty="0"/>
              <a:t>PBIS Prevention Goals &amp; Bullying Behavior</a:t>
            </a:r>
          </a:p>
        </p:txBody>
      </p:sp>
      <p:graphicFrame>
        <p:nvGraphicFramePr>
          <p:cNvPr id="14" name="Content Placeholder 13"/>
          <p:cNvGraphicFramePr>
            <a:graphicFrameLocks noGrp="1"/>
          </p:cNvGraphicFramePr>
          <p:nvPr>
            <p:ph idx="1"/>
          </p:nvPr>
        </p:nvGraphicFramePr>
        <p:xfrm>
          <a:off x="381000" y="12954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533400" y="685800"/>
            <a:ext cx="609600" cy="685800"/>
          </a:xfrm>
          <a:prstGeom prst="rect">
            <a:avLst/>
          </a:prstGeom>
          <a:noFill/>
          <a:ln>
            <a:noFill/>
          </a:ln>
        </p:spPr>
      </p:pic>
    </p:spTree>
    <p:extLst>
      <p:ext uri="{BB962C8B-B14F-4D97-AF65-F5344CB8AC3E}">
        <p14:creationId xmlns:p14="http://schemas.microsoft.com/office/powerpoint/2010/main" val="30549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
                                            <p:graphicEl>
                                              <a:dgm id="{1995FEE6-7C79-3045-B3A4-5601D605055B}"/>
                                            </p:graphicEl>
                                          </p:spTgt>
                                        </p:tgtEl>
                                        <p:attrNameLst>
                                          <p:attrName>style.visibility</p:attrName>
                                        </p:attrNameLst>
                                      </p:cBhvr>
                                      <p:to>
                                        <p:strVal val="visible"/>
                                      </p:to>
                                    </p:set>
                                    <p:anim calcmode="lin" valueType="num">
                                      <p:cBhvr additive="base">
                                        <p:cTn id="7" dur="500" fill="hold"/>
                                        <p:tgtEl>
                                          <p:spTgt spid="14">
                                            <p:graphicEl>
                                              <a:dgm id="{1995FEE6-7C79-3045-B3A4-5601D605055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dgm id="{1995FEE6-7C79-3045-B3A4-5601D605055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4">
                                            <p:graphicEl>
                                              <a:dgm id="{31ACDB7A-82B3-204C-9847-160034533351}"/>
                                            </p:graphicEl>
                                          </p:spTgt>
                                        </p:tgtEl>
                                        <p:attrNameLst>
                                          <p:attrName>style.visibility</p:attrName>
                                        </p:attrNameLst>
                                      </p:cBhvr>
                                      <p:to>
                                        <p:strVal val="visible"/>
                                      </p:to>
                                    </p:set>
                                    <p:anim calcmode="lin" valueType="num">
                                      <p:cBhvr additive="base">
                                        <p:cTn id="13" dur="500" fill="hold"/>
                                        <p:tgtEl>
                                          <p:spTgt spid="14">
                                            <p:graphicEl>
                                              <a:dgm id="{31ACDB7A-82B3-204C-9847-16003453335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31ACDB7A-82B3-204C-9847-16003453335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4">
                                            <p:graphicEl>
                                              <a:dgm id="{6126B2EC-D656-9B40-A4A0-EFCDEA4EE0BC}"/>
                                            </p:graphicEl>
                                          </p:spTgt>
                                        </p:tgtEl>
                                        <p:attrNameLst>
                                          <p:attrName>style.visibility</p:attrName>
                                        </p:attrNameLst>
                                      </p:cBhvr>
                                      <p:to>
                                        <p:strVal val="visible"/>
                                      </p:to>
                                    </p:set>
                                    <p:anim calcmode="lin" valueType="num">
                                      <p:cBhvr additive="base">
                                        <p:cTn id="19" dur="500" fill="hold"/>
                                        <p:tgtEl>
                                          <p:spTgt spid="14">
                                            <p:graphicEl>
                                              <a:dgm id="{6126B2EC-D656-9B40-A4A0-EFCDEA4EE0B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graphicEl>
                                              <a:dgm id="{6126B2EC-D656-9B40-A4A0-EFCDEA4EE0B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4">
                                            <p:graphicEl>
                                              <a:dgm id="{43846855-AC87-CC40-8BEA-A2C7D8301E1F}"/>
                                            </p:graphicEl>
                                          </p:spTgt>
                                        </p:tgtEl>
                                        <p:attrNameLst>
                                          <p:attrName>style.visibility</p:attrName>
                                        </p:attrNameLst>
                                      </p:cBhvr>
                                      <p:to>
                                        <p:strVal val="visible"/>
                                      </p:to>
                                    </p:set>
                                    <p:anim calcmode="lin" valueType="num">
                                      <p:cBhvr additive="base">
                                        <p:cTn id="25" dur="500" fill="hold"/>
                                        <p:tgtEl>
                                          <p:spTgt spid="14">
                                            <p:graphicEl>
                                              <a:dgm id="{43846855-AC87-CC40-8BEA-A2C7D8301E1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graphicEl>
                                              <a:dgm id="{43846855-AC87-CC40-8BEA-A2C7D8301E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7170" name="Text Box 10"/>
          <p:cNvSpPr txBox="1">
            <a:spLocks noChangeArrowheads="1"/>
          </p:cNvSpPr>
          <p:nvPr/>
        </p:nvSpPr>
        <p:spPr bwMode="auto">
          <a:xfrm>
            <a:off x="6400800" y="0"/>
            <a:ext cx="2743200" cy="2000548"/>
          </a:xfrm>
          <a:prstGeom prst="rect">
            <a:avLst/>
          </a:prstGeom>
          <a:noFill/>
          <a:ln w="12700">
            <a:noFill/>
            <a:miter lim="800000"/>
            <a:headEnd/>
            <a:tailEnd/>
          </a:ln>
        </p:spPr>
        <p:txBody>
          <a:bodyPr wrap="square">
            <a:prstTxWarp prst="textNoShape">
              <a:avLst/>
            </a:prstTxWarp>
            <a:spAutoFit/>
          </a:bodyPr>
          <a:lstStyle/>
          <a:p>
            <a:pPr algn="ctr"/>
            <a:r>
              <a:rPr lang="en-US" sz="3100" b="1" dirty="0"/>
              <a:t>We focused on classroom practices and systems</a:t>
            </a:r>
          </a:p>
        </p:txBody>
      </p:sp>
      <p:sp>
        <p:nvSpPr>
          <p:cNvPr id="7172"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a:solidFill>
                <a:srgbClr val="000000"/>
              </a:solidFill>
            </a:endParaRPr>
          </a:p>
        </p:txBody>
      </p:sp>
      <p:sp>
        <p:nvSpPr>
          <p:cNvPr id="7173"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Britannic Bold" pitchFamily="-111" charset="0"/>
            </a:endParaRPr>
          </a:p>
        </p:txBody>
      </p:sp>
      <p:sp>
        <p:nvSpPr>
          <p:cNvPr id="7174" name="Text Box 7"/>
          <p:cNvSpPr txBox="1">
            <a:spLocks noChangeArrowheads="1"/>
          </p:cNvSpPr>
          <p:nvPr/>
        </p:nvSpPr>
        <p:spPr bwMode="auto">
          <a:xfrm>
            <a:off x="2962275" y="1519238"/>
            <a:ext cx="21431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Britannic Bold" pitchFamily="-111" charset="0"/>
              </a:rPr>
              <a:t>Classroom</a:t>
            </a:r>
          </a:p>
        </p:txBody>
      </p:sp>
      <p:sp>
        <p:nvSpPr>
          <p:cNvPr id="7175"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Britannic Bold" pitchFamily="-111" charset="0"/>
            </a:endParaRPr>
          </a:p>
        </p:txBody>
      </p:sp>
      <p:sp>
        <p:nvSpPr>
          <p:cNvPr id="7176"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Britannic Bold" pitchFamily="-111" charset="0"/>
            </a:endParaRPr>
          </a:p>
        </p:txBody>
      </p:sp>
      <p:sp>
        <p:nvSpPr>
          <p:cNvPr id="7177"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endParaRPr>
          </a:p>
        </p:txBody>
      </p:sp>
      <p:sp>
        <p:nvSpPr>
          <p:cNvPr id="7178" name="Text Box 7"/>
          <p:cNvSpPr txBox="1">
            <a:spLocks noChangeArrowheads="1"/>
          </p:cNvSpPr>
          <p:nvPr/>
        </p:nvSpPr>
        <p:spPr bwMode="auto">
          <a:xfrm>
            <a:off x="1112838" y="3200400"/>
            <a:ext cx="2940050"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Britannic Bold" pitchFamily="-111" charset="0"/>
              </a:rPr>
              <a:t>Non-classroom</a:t>
            </a:r>
          </a:p>
        </p:txBody>
      </p:sp>
      <p:sp>
        <p:nvSpPr>
          <p:cNvPr id="7179"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Britannic Bold" pitchFamily="-111" charset="0"/>
              </a:rPr>
              <a:t>Family</a:t>
            </a:r>
          </a:p>
        </p:txBody>
      </p:sp>
      <p:sp>
        <p:nvSpPr>
          <p:cNvPr id="7180"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Britannic Bold" pitchFamily="-111" charset="0"/>
              </a:rPr>
              <a:t>Student</a:t>
            </a:r>
          </a:p>
        </p:txBody>
      </p:sp>
      <p:sp>
        <p:nvSpPr>
          <p:cNvPr id="7181"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Britannic Bold" pitchFamily="-111" charset="0"/>
              </a:rPr>
              <a:t>School-wide</a:t>
            </a:r>
          </a:p>
        </p:txBody>
      </p:sp>
      <p:sp>
        <p:nvSpPr>
          <p:cNvPr id="23" name="AutoShape 10"/>
          <p:cNvSpPr>
            <a:spLocks noChangeArrowheads="1"/>
          </p:cNvSpPr>
          <p:nvPr/>
        </p:nvSpPr>
        <p:spPr bwMode="auto">
          <a:xfrm rot="-5400000">
            <a:off x="3352800" y="76200"/>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6005" y="15285"/>
            <a:ext cx="838200" cy="838200"/>
          </a:xfrm>
          <a:prstGeom prst="rect">
            <a:avLst/>
          </a:prstGeom>
          <a:noFill/>
          <a:ln>
            <a:noFill/>
          </a:ln>
        </p:spPr>
      </p:pic>
    </p:spTree>
    <p:extLst>
      <p:ext uri="{BB962C8B-B14F-4D97-AF65-F5344CB8AC3E}">
        <p14:creationId xmlns:p14="http://schemas.microsoft.com/office/powerpoint/2010/main" val="3696415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33400" y="152400"/>
            <a:ext cx="8305800" cy="1447800"/>
          </a:xfrm>
          <a:solidFill>
            <a:srgbClr val="008000"/>
          </a:solidFill>
        </p:spPr>
        <p:txBody>
          <a:bodyPr/>
          <a:lstStyle/>
          <a:p>
            <a:pPr eaLnBrk="1" hangingPunct="1"/>
            <a:r>
              <a:rPr lang="en-US" dirty="0">
                <a:solidFill>
                  <a:schemeClr val="bg1"/>
                </a:solidFill>
              </a:rPr>
              <a:t>Evidence Based Practices in Classroom Management</a:t>
            </a:r>
          </a:p>
        </p:txBody>
      </p:sp>
      <p:sp>
        <p:nvSpPr>
          <p:cNvPr id="218115" name="Rectangle 3"/>
          <p:cNvSpPr>
            <a:spLocks noGrp="1" noChangeArrowheads="1"/>
          </p:cNvSpPr>
          <p:nvPr>
            <p:ph type="body" idx="1"/>
          </p:nvPr>
        </p:nvSpPr>
        <p:spPr>
          <a:xfrm>
            <a:off x="609600" y="1905000"/>
            <a:ext cx="8534400" cy="4953000"/>
          </a:xfrm>
          <a:noFill/>
        </p:spPr>
        <p:txBody>
          <a:bodyPr/>
          <a:lstStyle/>
          <a:p>
            <a:pPr marL="762000" indent="-762000" eaLnBrk="1" hangingPunct="1">
              <a:lnSpc>
                <a:spcPct val="80000"/>
              </a:lnSpc>
              <a:buClr>
                <a:srgbClr val="008000"/>
              </a:buClr>
              <a:buFontTx/>
              <a:buAutoNum type="arabicPeriod"/>
            </a:pPr>
            <a:r>
              <a:rPr lang="en-US" sz="2900" b="1" dirty="0">
                <a:solidFill>
                  <a:srgbClr val="008000"/>
                </a:solidFill>
              </a:rPr>
              <a:t>Maximize structure </a:t>
            </a:r>
            <a:r>
              <a:rPr lang="en-US" sz="2900" b="1" dirty="0"/>
              <a:t>in your classroom. </a:t>
            </a:r>
          </a:p>
          <a:p>
            <a:pPr marL="762000" indent="-762000" eaLnBrk="1" hangingPunct="1">
              <a:lnSpc>
                <a:spcPct val="80000"/>
              </a:lnSpc>
              <a:buClr>
                <a:srgbClr val="008000"/>
              </a:buClr>
              <a:buFontTx/>
              <a:buAutoNum type="arabicPeriod"/>
            </a:pPr>
            <a:endParaRPr lang="en-US" sz="900" b="1" dirty="0"/>
          </a:p>
          <a:p>
            <a:pPr marL="762000" indent="-762000" eaLnBrk="1" hangingPunct="1">
              <a:lnSpc>
                <a:spcPct val="80000"/>
              </a:lnSpc>
              <a:buClr>
                <a:srgbClr val="008000"/>
              </a:buClr>
              <a:buFontTx/>
              <a:buAutoNum type="arabicPeriod"/>
            </a:pPr>
            <a:r>
              <a:rPr lang="en-US" sz="2900" b="1" dirty="0"/>
              <a:t>Post, teach, review, monitor, and reinforce a small number of positively stated </a:t>
            </a:r>
            <a:r>
              <a:rPr lang="en-US" sz="2900" b="1" dirty="0">
                <a:solidFill>
                  <a:srgbClr val="008000"/>
                </a:solidFill>
              </a:rPr>
              <a:t>expectations</a:t>
            </a:r>
            <a:r>
              <a:rPr lang="en-US" sz="2900" b="1" dirty="0"/>
              <a:t>.</a:t>
            </a:r>
          </a:p>
          <a:p>
            <a:pPr marL="762000" indent="-762000" eaLnBrk="1" hangingPunct="1">
              <a:lnSpc>
                <a:spcPct val="80000"/>
              </a:lnSpc>
              <a:buClr>
                <a:srgbClr val="008000"/>
              </a:buClr>
              <a:buFontTx/>
              <a:buAutoNum type="arabicPeriod"/>
            </a:pPr>
            <a:endParaRPr lang="en-US" sz="900" b="1" dirty="0"/>
          </a:p>
          <a:p>
            <a:pPr marL="762000" indent="-762000" eaLnBrk="1" hangingPunct="1">
              <a:lnSpc>
                <a:spcPct val="80000"/>
              </a:lnSpc>
              <a:buClr>
                <a:srgbClr val="008000"/>
              </a:buClr>
              <a:buFontTx/>
              <a:buAutoNum type="arabicPeriod"/>
            </a:pPr>
            <a:r>
              <a:rPr lang="en-US" sz="2900" b="1" dirty="0">
                <a:solidFill>
                  <a:srgbClr val="008000"/>
                </a:solidFill>
              </a:rPr>
              <a:t>Actively engage </a:t>
            </a:r>
            <a:r>
              <a:rPr lang="en-US" sz="2900" b="1" dirty="0"/>
              <a:t>students in observable ways.</a:t>
            </a:r>
          </a:p>
          <a:p>
            <a:pPr marL="762000" indent="-762000" eaLnBrk="1" hangingPunct="1">
              <a:lnSpc>
                <a:spcPct val="80000"/>
              </a:lnSpc>
              <a:buClr>
                <a:srgbClr val="008000"/>
              </a:buClr>
              <a:buFontTx/>
              <a:buAutoNum type="arabicPeriod"/>
            </a:pPr>
            <a:endParaRPr lang="en-US" sz="900" b="1" dirty="0"/>
          </a:p>
          <a:p>
            <a:pPr marL="762000" indent="-762000" eaLnBrk="1" hangingPunct="1">
              <a:lnSpc>
                <a:spcPct val="80000"/>
              </a:lnSpc>
              <a:buClr>
                <a:srgbClr val="008000"/>
              </a:buClr>
              <a:buFontTx/>
              <a:buAutoNum type="arabicPeriod"/>
            </a:pPr>
            <a:r>
              <a:rPr lang="en-US" sz="2900" b="1" dirty="0"/>
              <a:t>Establish a </a:t>
            </a:r>
            <a:r>
              <a:rPr lang="en-US" sz="2900" b="1" dirty="0">
                <a:solidFill>
                  <a:srgbClr val="008000"/>
                </a:solidFill>
              </a:rPr>
              <a:t>continuum of strategies </a:t>
            </a:r>
            <a:r>
              <a:rPr lang="en-US" sz="2900" b="1" dirty="0"/>
              <a:t>to </a:t>
            </a:r>
            <a:r>
              <a:rPr lang="en-US" sz="2900" b="1" dirty="0">
                <a:solidFill>
                  <a:srgbClr val="008000"/>
                </a:solidFill>
              </a:rPr>
              <a:t>acknowledge appropriate behavior</a:t>
            </a:r>
            <a:r>
              <a:rPr lang="en-US" sz="2900" b="1" dirty="0"/>
              <a:t>.</a:t>
            </a:r>
          </a:p>
          <a:p>
            <a:pPr marL="762000" indent="-762000" eaLnBrk="1" hangingPunct="1">
              <a:lnSpc>
                <a:spcPct val="80000"/>
              </a:lnSpc>
              <a:buClr>
                <a:srgbClr val="008000"/>
              </a:buClr>
              <a:buFontTx/>
              <a:buAutoNum type="arabicPeriod"/>
            </a:pPr>
            <a:endParaRPr lang="en-US" sz="900" b="1" dirty="0"/>
          </a:p>
          <a:p>
            <a:pPr marL="762000" indent="-762000" eaLnBrk="1" hangingPunct="1">
              <a:lnSpc>
                <a:spcPct val="80000"/>
              </a:lnSpc>
              <a:buClr>
                <a:srgbClr val="008000"/>
              </a:buClr>
              <a:buFontTx/>
              <a:buAutoNum type="arabicPeriod"/>
            </a:pPr>
            <a:r>
              <a:rPr lang="en-US" sz="2900" b="1" dirty="0"/>
              <a:t>Establish a </a:t>
            </a:r>
            <a:r>
              <a:rPr lang="en-US" sz="2900" b="1" dirty="0">
                <a:solidFill>
                  <a:srgbClr val="008000"/>
                </a:solidFill>
              </a:rPr>
              <a:t>continuum of strategies </a:t>
            </a:r>
            <a:r>
              <a:rPr lang="en-US" sz="2900" b="1" dirty="0"/>
              <a:t>to </a:t>
            </a:r>
            <a:r>
              <a:rPr lang="en-US" sz="2900" b="1" dirty="0">
                <a:solidFill>
                  <a:srgbClr val="008000"/>
                </a:solidFill>
              </a:rPr>
              <a:t>respond to inappropriate behavior</a:t>
            </a:r>
            <a:r>
              <a:rPr lang="en-US" sz="2900" b="1" dirty="0"/>
              <a:t>.</a:t>
            </a:r>
            <a:endParaRPr lang="en-US" sz="2900" dirty="0"/>
          </a:p>
          <a:p>
            <a:pPr marL="762000" indent="-762000" eaLnBrk="1" hangingPunct="1">
              <a:lnSpc>
                <a:spcPct val="80000"/>
              </a:lnSpc>
            </a:pPr>
            <a:endParaRPr lang="en-US" sz="2900" dirty="0"/>
          </a:p>
        </p:txBody>
      </p:sp>
      <p:sp>
        <p:nvSpPr>
          <p:cNvPr id="12292" name="Text Box 5"/>
          <p:cNvSpPr txBox="1">
            <a:spLocks noChangeArrowheads="1"/>
          </p:cNvSpPr>
          <p:nvPr/>
        </p:nvSpPr>
        <p:spPr bwMode="auto">
          <a:xfrm>
            <a:off x="0" y="6457950"/>
            <a:ext cx="6553200" cy="400050"/>
          </a:xfrm>
          <a:prstGeom prst="rect">
            <a:avLst/>
          </a:prstGeom>
          <a:noFill/>
          <a:ln w="9525">
            <a:noFill/>
            <a:miter lim="800000"/>
            <a:headEnd/>
            <a:tailEnd/>
          </a:ln>
        </p:spPr>
        <p:txBody>
          <a:bodyPr>
            <a:spAutoFit/>
          </a:bodyPr>
          <a:lstStyle/>
          <a:p>
            <a:pPr>
              <a:spcBef>
                <a:spcPct val="50000"/>
              </a:spcBef>
              <a:defRPr/>
            </a:pPr>
            <a:r>
              <a:rPr lang="en-US" sz="2000" dirty="0">
                <a:latin typeface="+mn-lt"/>
                <a:cs typeface="+mn-cs"/>
              </a:rPr>
              <a:t>(Simonsen, Fairbanks, </a:t>
            </a:r>
            <a:r>
              <a:rPr lang="en-US" sz="2000" dirty="0" err="1">
                <a:latin typeface="+mn-lt"/>
                <a:cs typeface="+mn-cs"/>
              </a:rPr>
              <a:t>Briesch</a:t>
            </a:r>
            <a:r>
              <a:rPr lang="en-US" sz="2000" dirty="0">
                <a:latin typeface="+mn-lt"/>
                <a:cs typeface="+mn-cs"/>
              </a:rPr>
              <a:t>, Myers, &amp; Sugai, 2008)</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077200" y="990600"/>
            <a:ext cx="1066800" cy="96774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 cy="914400"/>
          </a:xfrm>
          <a:prstGeom prst="rect">
            <a:avLst/>
          </a:prstGeom>
          <a:noFill/>
          <a:ln>
            <a:noFill/>
          </a:ln>
        </p:spPr>
      </p:pic>
    </p:spTree>
    <p:extLst>
      <p:ext uri="{BB962C8B-B14F-4D97-AF65-F5344CB8AC3E}">
        <p14:creationId xmlns:p14="http://schemas.microsoft.com/office/powerpoint/2010/main" val="28993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lstStyle/>
          <a:p>
            <a:r>
              <a:rPr lang="en-US" sz="3200" dirty="0"/>
              <a:t>Another useful resource from OSEP and </a:t>
            </a:r>
            <a:r>
              <a:rPr lang="en-US" sz="3200" dirty="0" err="1"/>
              <a:t>pbis.org</a:t>
            </a:r>
            <a:endParaRPr lang="en-US" sz="3200" dirty="0"/>
          </a:p>
        </p:txBody>
      </p:sp>
      <p:pic>
        <p:nvPicPr>
          <p:cNvPr id="4" name="Content Placeholder 3"/>
          <p:cNvPicPr>
            <a:picLocks noGrp="1" noChangeAspect="1"/>
          </p:cNvPicPr>
          <p:nvPr>
            <p:ph idx="1"/>
          </p:nvPr>
        </p:nvPicPr>
        <p:blipFill>
          <a:blip r:embed="rId2"/>
          <a:srcRect t="14703" b="14703"/>
          <a:stretch>
            <a:fillRect/>
          </a:stretch>
        </p:blipFill>
        <p:spPr>
          <a:xfrm>
            <a:off x="76200" y="1066800"/>
            <a:ext cx="9006085" cy="4953000"/>
          </a:xfr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077200" y="685800"/>
            <a:ext cx="1066800" cy="96774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5286" y="685800"/>
            <a:ext cx="914400" cy="914400"/>
          </a:xfrm>
          <a:prstGeom prst="rect">
            <a:avLst/>
          </a:prstGeom>
          <a:noFill/>
          <a:ln>
            <a:noFill/>
          </a:ln>
        </p:spPr>
      </p:pic>
    </p:spTree>
    <p:extLst>
      <p:ext uri="{BB962C8B-B14F-4D97-AF65-F5344CB8AC3E}">
        <p14:creationId xmlns:p14="http://schemas.microsoft.com/office/powerpoint/2010/main" val="226416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6" name="Rounded Rectangle 15"/>
          <p:cNvSpPr/>
          <p:nvPr/>
        </p:nvSpPr>
        <p:spPr>
          <a:xfrm>
            <a:off x="457200" y="1828800"/>
            <a:ext cx="8229600" cy="4419600"/>
          </a:xfrm>
          <a:prstGeom prst="roundRect">
            <a:avLst/>
          </a:prstGeom>
          <a:solidFill>
            <a:srgbClr val="FFFFFF"/>
          </a:solidFill>
          <a:ln w="101600" cap="flat" cmpd="sng" algn="ctr">
            <a:solidFill>
              <a:schemeClr val="accent2">
                <a:lumMod val="40000"/>
                <a:lumOff val="60000"/>
              </a:schemeClr>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b" anchorCtr="1"/>
          <a:lstStyle/>
          <a:p>
            <a:pPr algn="ctr"/>
            <a:r>
              <a:rPr lang="en-US" sz="2400" b="1" dirty="0">
                <a:solidFill>
                  <a:srgbClr val="262673"/>
                </a:solidFill>
              </a:rPr>
              <a:t>Context</a:t>
            </a:r>
            <a:endParaRPr lang="en-US" sz="1200" b="1" dirty="0">
              <a:solidFill>
                <a:srgbClr val="262673"/>
              </a:solidFill>
            </a:endParaRPr>
          </a:p>
        </p:txBody>
      </p:sp>
      <p:sp>
        <p:nvSpPr>
          <p:cNvPr id="9" name="Title 1"/>
          <p:cNvSpPr>
            <a:spLocks noGrp="1"/>
          </p:cNvSpPr>
          <p:nvPr>
            <p:ph type="title"/>
          </p:nvPr>
        </p:nvSpPr>
        <p:spPr>
          <a:xfrm>
            <a:off x="457200" y="106362"/>
            <a:ext cx="8229600" cy="1417638"/>
          </a:xfrm>
          <a:solidFill>
            <a:schemeClr val="accent6">
              <a:lumMod val="20000"/>
              <a:lumOff val="80000"/>
            </a:schemeClr>
          </a:solidFill>
        </p:spPr>
        <p:txBody>
          <a:bodyPr/>
          <a:lstStyle/>
          <a:p>
            <a:pPr>
              <a:defRPr/>
            </a:pPr>
            <a:r>
              <a:rPr lang="en-US" sz="3200" b="1" dirty="0">
                <a:ea typeface="ＭＳ Ｐゴシック" pitchFamily="-107" charset="-128"/>
              </a:rPr>
              <a:t>We shifted our focus to systems and discussed one way to start organizing our implementation supports</a:t>
            </a:r>
            <a:endParaRPr lang="en-US" sz="3200" i="1" dirty="0">
              <a:ea typeface="ＭＳ Ｐゴシック" pitchFamily="-107" charset="-128"/>
            </a:endParaRPr>
          </a:p>
        </p:txBody>
      </p:sp>
      <p:sp>
        <p:nvSpPr>
          <p:cNvPr id="6" name="Rectangle 5"/>
          <p:cNvSpPr/>
          <p:nvPr/>
        </p:nvSpPr>
        <p:spPr>
          <a:xfrm>
            <a:off x="0" y="6488668"/>
            <a:ext cx="9144000" cy="369332"/>
          </a:xfrm>
          <a:prstGeom prst="rect">
            <a:avLst/>
          </a:prstGeom>
        </p:spPr>
        <p:txBody>
          <a:bodyPr wrap="square">
            <a:spAutoFit/>
          </a:bodyPr>
          <a:lstStyle/>
          <a:p>
            <a:pPr>
              <a:buFontTx/>
              <a:buNone/>
            </a:pPr>
            <a:r>
              <a:rPr lang="en-US" sz="1800" dirty="0">
                <a:solidFill>
                  <a:srgbClr val="7F7F7F"/>
                </a:solidFill>
              </a:rPr>
              <a:t>(Adapted from </a:t>
            </a:r>
            <a:r>
              <a:rPr lang="en-US" sz="1800" dirty="0" err="1">
                <a:solidFill>
                  <a:srgbClr val="7F7F7F"/>
                </a:solidFill>
              </a:rPr>
              <a:t>Fixsen</a:t>
            </a:r>
            <a:r>
              <a:rPr lang="en-US" sz="1800" dirty="0">
                <a:solidFill>
                  <a:srgbClr val="7F7F7F"/>
                </a:solidFill>
                <a:latin typeface="Arial" pitchFamily="-84" charset="0"/>
              </a:rPr>
              <a:t>, </a:t>
            </a:r>
            <a:r>
              <a:rPr lang="en-US" sz="1800" dirty="0" err="1">
                <a:solidFill>
                  <a:srgbClr val="7F7F7F"/>
                </a:solidFill>
                <a:latin typeface="Arial" pitchFamily="-84" charset="0"/>
              </a:rPr>
              <a:t>Naoom</a:t>
            </a:r>
            <a:r>
              <a:rPr lang="en-US" sz="1800" dirty="0">
                <a:solidFill>
                  <a:srgbClr val="7F7F7F"/>
                </a:solidFill>
                <a:latin typeface="Arial" pitchFamily="-84" charset="0"/>
              </a:rPr>
              <a:t>, Blasé, Friedman, &amp; Wallace, 2005, p.12</a:t>
            </a:r>
            <a:r>
              <a:rPr lang="en-US" sz="1800" dirty="0">
                <a:solidFill>
                  <a:srgbClr val="7F7F7F"/>
                </a:solidFill>
              </a:rPr>
              <a:t>)</a:t>
            </a:r>
          </a:p>
        </p:txBody>
      </p:sp>
      <p:grpSp>
        <p:nvGrpSpPr>
          <p:cNvPr id="2" name="Group 14"/>
          <p:cNvGrpSpPr/>
          <p:nvPr/>
        </p:nvGrpSpPr>
        <p:grpSpPr>
          <a:xfrm>
            <a:off x="685800" y="1828800"/>
            <a:ext cx="7924800" cy="4495800"/>
            <a:chOff x="685800" y="1828800"/>
            <a:chExt cx="7924800" cy="4495800"/>
          </a:xfrm>
        </p:grpSpPr>
        <p:graphicFrame>
          <p:nvGraphicFramePr>
            <p:cNvPr id="10" name="Diagram 9"/>
            <p:cNvGraphicFramePr/>
            <p:nvPr/>
          </p:nvGraphicFramePr>
          <p:xfrm>
            <a:off x="685800" y="1828800"/>
            <a:ext cx="7924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Up-Down Arrow 11"/>
            <p:cNvSpPr/>
            <p:nvPr/>
          </p:nvSpPr>
          <p:spPr>
            <a:xfrm>
              <a:off x="2286000" y="3886200"/>
              <a:ext cx="381000" cy="685800"/>
            </a:xfrm>
            <a:prstGeom prst="upDownArrow">
              <a:avLst/>
            </a:prstGeom>
            <a:ln>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Up-Down Arrow 12"/>
            <p:cNvSpPr/>
            <p:nvPr/>
          </p:nvSpPr>
          <p:spPr>
            <a:xfrm>
              <a:off x="6705600" y="3886200"/>
              <a:ext cx="381000" cy="685800"/>
            </a:xfrm>
            <a:prstGeom prst="upDownArrow">
              <a:avLst/>
            </a:prstGeom>
            <a:ln>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Up-Down Arrow 13"/>
            <p:cNvSpPr/>
            <p:nvPr/>
          </p:nvSpPr>
          <p:spPr>
            <a:xfrm rot="5400000">
              <a:off x="4419600" y="4876800"/>
              <a:ext cx="381000" cy="685800"/>
            </a:xfrm>
            <a:prstGeom prst="upDownArrow">
              <a:avLst/>
            </a:prstGeom>
            <a:ln>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1" name="Oval 10"/>
          <p:cNvSpPr/>
          <p:nvPr/>
        </p:nvSpPr>
        <p:spPr>
          <a:xfrm>
            <a:off x="381000" y="5410200"/>
            <a:ext cx="14478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262673"/>
                </a:solidFill>
                <a:latin typeface="Arial"/>
                <a:cs typeface="Arial"/>
              </a:rPr>
              <a:t>Expert</a:t>
            </a:r>
          </a:p>
        </p:txBody>
      </p:sp>
      <p:sp>
        <p:nvSpPr>
          <p:cNvPr id="15" name="Oval 14"/>
          <p:cNvSpPr/>
          <p:nvPr/>
        </p:nvSpPr>
        <p:spPr>
          <a:xfrm>
            <a:off x="1752600" y="5715000"/>
            <a:ext cx="14478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262673"/>
                </a:solidFill>
                <a:latin typeface="Arial"/>
                <a:cs typeface="Arial"/>
              </a:rPr>
              <a:t>Peer</a:t>
            </a:r>
          </a:p>
        </p:txBody>
      </p:sp>
      <p:sp>
        <p:nvSpPr>
          <p:cNvPr id="17" name="Oval 16"/>
          <p:cNvSpPr/>
          <p:nvPr/>
        </p:nvSpPr>
        <p:spPr>
          <a:xfrm>
            <a:off x="3124200" y="5410200"/>
            <a:ext cx="14478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262673"/>
                </a:solidFill>
                <a:latin typeface="Arial"/>
                <a:cs typeface="Arial"/>
              </a:rPr>
              <a:t>Self</a:t>
            </a:r>
          </a:p>
        </p:txBody>
      </p:sp>
      <p:sp>
        <p:nvSpPr>
          <p:cNvPr id="18" name="Oval 17"/>
          <p:cNvSpPr/>
          <p:nvPr/>
        </p:nvSpPr>
        <p:spPr>
          <a:xfrm>
            <a:off x="4648200" y="5410200"/>
            <a:ext cx="14478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262673"/>
                </a:solidFill>
                <a:latin typeface="Arial"/>
                <a:cs typeface="Arial"/>
              </a:rPr>
              <a:t>How often?</a:t>
            </a:r>
          </a:p>
        </p:txBody>
      </p:sp>
      <p:sp>
        <p:nvSpPr>
          <p:cNvPr id="19" name="Oval 18"/>
          <p:cNvSpPr/>
          <p:nvPr/>
        </p:nvSpPr>
        <p:spPr>
          <a:xfrm>
            <a:off x="6019800" y="5715000"/>
            <a:ext cx="14478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262673"/>
                </a:solidFill>
                <a:latin typeface="Arial"/>
                <a:cs typeface="Arial"/>
              </a:rPr>
              <a:t>On what?</a:t>
            </a:r>
          </a:p>
        </p:txBody>
      </p:sp>
      <p:sp>
        <p:nvSpPr>
          <p:cNvPr id="20" name="Oval 19"/>
          <p:cNvSpPr/>
          <p:nvPr/>
        </p:nvSpPr>
        <p:spPr>
          <a:xfrm>
            <a:off x="7391400" y="5410200"/>
            <a:ext cx="14478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262673"/>
                </a:solidFill>
                <a:latin typeface="Arial"/>
                <a:cs typeface="Arial"/>
              </a:rPr>
              <a:t>Who needs what?</a:t>
            </a:r>
          </a:p>
        </p:txBody>
      </p:sp>
      <p:sp>
        <p:nvSpPr>
          <p:cNvPr id="21" name="Oval 20"/>
          <p:cNvSpPr/>
          <p:nvPr/>
        </p:nvSpPr>
        <p:spPr>
          <a:xfrm>
            <a:off x="0" y="3276600"/>
            <a:ext cx="2438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262673"/>
                </a:solidFill>
                <a:latin typeface="Arial"/>
                <a:cs typeface="Arial"/>
              </a:rPr>
              <a:t>We know what these are!</a:t>
            </a:r>
          </a:p>
        </p:txBody>
      </p:sp>
      <p:sp>
        <p:nvSpPr>
          <p:cNvPr id="22" name="Oval 21"/>
          <p:cNvSpPr/>
          <p:nvPr/>
        </p:nvSpPr>
        <p:spPr>
          <a:xfrm>
            <a:off x="6705600" y="3276600"/>
            <a:ext cx="2438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262673"/>
                </a:solidFill>
                <a:latin typeface="Arial"/>
                <a:cs typeface="Arial"/>
              </a:rPr>
              <a:t>We know where!</a:t>
            </a:r>
          </a:p>
        </p:txBody>
      </p:sp>
      <p:sp>
        <p:nvSpPr>
          <p:cNvPr id="25" name="TextBox 24"/>
          <p:cNvSpPr txBox="1"/>
          <p:nvPr/>
        </p:nvSpPr>
        <p:spPr>
          <a:xfrm>
            <a:off x="4114800" y="3505200"/>
            <a:ext cx="1141959" cy="523220"/>
          </a:xfrm>
          <a:prstGeom prst="rect">
            <a:avLst/>
          </a:prstGeom>
          <a:noFill/>
        </p:spPr>
        <p:txBody>
          <a:bodyPr wrap="none" rtlCol="0">
            <a:spAutoFit/>
          </a:bodyPr>
          <a:lstStyle/>
          <a:p>
            <a:r>
              <a:rPr lang="en-US" sz="2800" b="1" dirty="0">
                <a:solidFill>
                  <a:srgbClr val="262673"/>
                </a:solidFill>
              </a:rPr>
              <a:t>But…</a:t>
            </a:r>
          </a:p>
        </p:txBody>
      </p:sp>
      <p:sp>
        <p:nvSpPr>
          <p:cNvPr id="26" name="TextBox 25"/>
          <p:cNvSpPr txBox="1"/>
          <p:nvPr/>
        </p:nvSpPr>
        <p:spPr>
          <a:xfrm>
            <a:off x="2567798" y="4572000"/>
            <a:ext cx="404002" cy="523220"/>
          </a:xfrm>
          <a:prstGeom prst="rect">
            <a:avLst/>
          </a:prstGeom>
          <a:noFill/>
        </p:spPr>
        <p:txBody>
          <a:bodyPr wrap="none" rtlCol="0">
            <a:spAutoFit/>
          </a:bodyPr>
          <a:lstStyle/>
          <a:p>
            <a:r>
              <a:rPr lang="en-US" sz="2800" b="1" dirty="0">
                <a:solidFill>
                  <a:srgbClr val="262673"/>
                </a:solidFill>
              </a:rPr>
              <a:t>?</a:t>
            </a:r>
          </a:p>
        </p:txBody>
      </p:sp>
      <p:sp>
        <p:nvSpPr>
          <p:cNvPr id="27" name="TextBox 26"/>
          <p:cNvSpPr txBox="1"/>
          <p:nvPr/>
        </p:nvSpPr>
        <p:spPr>
          <a:xfrm>
            <a:off x="6934200" y="4572000"/>
            <a:ext cx="404002" cy="523220"/>
          </a:xfrm>
          <a:prstGeom prst="rect">
            <a:avLst/>
          </a:prstGeom>
          <a:noFill/>
        </p:spPr>
        <p:txBody>
          <a:bodyPr wrap="none" rtlCol="0">
            <a:spAutoFit/>
          </a:bodyPr>
          <a:lstStyle/>
          <a:p>
            <a:r>
              <a:rPr lang="en-US" sz="2800" b="1" dirty="0">
                <a:solidFill>
                  <a:srgbClr val="262673"/>
                </a:solidFill>
              </a:rPr>
              <a:t>?</a:t>
            </a:r>
          </a:p>
        </p:txBody>
      </p:sp>
      <p:pic>
        <p:nvPicPr>
          <p:cNvPr id="23" name="Picture 22"/>
          <p:cNvPicPr/>
          <p:nvPr/>
        </p:nvPicPr>
        <p:blipFill>
          <a:blip r:embed="rId8">
            <a:extLst>
              <a:ext uri="{28A0092B-C50C-407E-A947-70E740481C1C}">
                <a14:useLocalDpi xmlns:a14="http://schemas.microsoft.com/office/drawing/2010/main" val="0"/>
              </a:ext>
            </a:extLst>
          </a:blip>
          <a:srcRect/>
          <a:stretch>
            <a:fillRect/>
          </a:stretch>
        </p:blipFill>
        <p:spPr bwMode="auto">
          <a:xfrm>
            <a:off x="0" y="990600"/>
            <a:ext cx="914400" cy="914400"/>
          </a:xfrm>
          <a:prstGeom prst="rect">
            <a:avLst/>
          </a:prstGeom>
          <a:noFill/>
          <a:ln>
            <a:noFill/>
          </a:ln>
        </p:spPr>
      </p:pic>
    </p:spTree>
    <p:extLst>
      <p:ext uri="{BB962C8B-B14F-4D97-AF65-F5344CB8AC3E}">
        <p14:creationId xmlns:p14="http://schemas.microsoft.com/office/powerpoint/2010/main" val="408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P spid="18" grpId="0" animBg="1"/>
      <p:bldP spid="19" grpId="0" animBg="1"/>
      <p:bldP spid="20" grpId="0" animBg="1"/>
      <p:bldP spid="21" grpId="0" animBg="1"/>
      <p:bldP spid="22" grpId="0" animBg="1"/>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lnSpc>
                <a:spcPct val="150000"/>
              </a:lnSpc>
            </a:pPr>
            <a:r>
              <a:rPr lang="en-US" sz="2800" dirty="0">
                <a:latin typeface="+mj-lt"/>
              </a:rPr>
              <a:t>Quick Recap of Day 7-8 Training</a:t>
            </a:r>
            <a:endParaRPr lang="en-US" sz="900" dirty="0">
              <a:latin typeface="+mj-lt"/>
            </a:endParaRPr>
          </a:p>
          <a:p>
            <a:pPr eaLnBrk="1" hangingPunct="1">
              <a:lnSpc>
                <a:spcPct val="150000"/>
              </a:lnSpc>
            </a:pPr>
            <a:r>
              <a:rPr lang="en-US" sz="2800" dirty="0">
                <a:latin typeface="+mj-lt"/>
              </a:rPr>
              <a:t>Celebrate Accomplishments</a:t>
            </a:r>
            <a:endParaRPr lang="en-US" sz="900" dirty="0">
              <a:latin typeface="+mj-lt"/>
            </a:endParaRPr>
          </a:p>
          <a:p>
            <a:pPr eaLnBrk="1" hangingPunct="1">
              <a:lnSpc>
                <a:spcPct val="150000"/>
              </a:lnSpc>
            </a:pPr>
            <a:r>
              <a:rPr lang="en-US" sz="2800" dirty="0">
                <a:latin typeface="+mj-lt"/>
              </a:rPr>
              <a:t>Preview of Tiers 2/3</a:t>
            </a:r>
          </a:p>
          <a:p>
            <a:pPr eaLnBrk="1" hangingPunct="1">
              <a:lnSpc>
                <a:spcPct val="150000"/>
              </a:lnSpc>
            </a:pPr>
            <a:r>
              <a:rPr lang="en-US" sz="2800" dirty="0">
                <a:latin typeface="+mj-lt"/>
              </a:rPr>
              <a:t>Revisiting Family Engagement and PBIS</a:t>
            </a:r>
            <a:endParaRPr lang="en-US" sz="900" dirty="0">
              <a:latin typeface="+mj-lt"/>
            </a:endParaRPr>
          </a:p>
          <a:p>
            <a:pPr eaLnBrk="1" hangingPunct="1">
              <a:lnSpc>
                <a:spcPct val="150000"/>
              </a:lnSpc>
            </a:pPr>
            <a:r>
              <a:rPr lang="en-US" sz="2800" dirty="0">
                <a:latin typeface="+mj-lt"/>
              </a:rPr>
              <a:t>Action Planning</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260725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aphicFrame>
        <p:nvGraphicFramePr>
          <p:cNvPr id="4" name="D 1"/>
          <p:cNvGraphicFramePr/>
          <p:nvPr>
            <p:extLst>
              <p:ext uri="{D42A27DB-BD31-4B8C-83A1-F6EECF244321}">
                <p14:modId xmlns:p14="http://schemas.microsoft.com/office/powerpoint/2010/main" val="691085980"/>
              </p:ext>
            </p:extLst>
          </p:nvPr>
        </p:nvGraphicFramePr>
        <p:xfrm>
          <a:off x="0" y="685800"/>
          <a:ext cx="9144000" cy="581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8" name="Text Box 5"/>
          <p:cNvSpPr txBox="1">
            <a:spLocks noChangeArrowheads="1"/>
          </p:cNvSpPr>
          <p:nvPr/>
        </p:nvSpPr>
        <p:spPr bwMode="auto">
          <a:xfrm>
            <a:off x="0" y="6550223"/>
            <a:ext cx="8610600" cy="33086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550" dirty="0">
                <a:solidFill>
                  <a:srgbClr val="7575D1"/>
                </a:solidFill>
                <a:latin typeface="Arial"/>
                <a:cs typeface="Arial"/>
              </a:rPr>
              <a:t>(adapted from Simonsen, </a:t>
            </a:r>
            <a:r>
              <a:rPr lang="en-US" sz="1550" dirty="0" err="1">
                <a:solidFill>
                  <a:srgbClr val="7575D1"/>
                </a:solidFill>
                <a:latin typeface="Arial"/>
                <a:cs typeface="Arial"/>
              </a:rPr>
              <a:t>MasSuga</a:t>
            </a:r>
            <a:r>
              <a:rPr lang="en-US" sz="1550" dirty="0">
                <a:solidFill>
                  <a:srgbClr val="7575D1"/>
                </a:solidFill>
                <a:latin typeface="Arial"/>
                <a:cs typeface="Arial"/>
              </a:rPr>
              <a:t>, </a:t>
            </a:r>
            <a:r>
              <a:rPr lang="en-US" sz="1550" dirty="0" err="1">
                <a:solidFill>
                  <a:srgbClr val="7575D1"/>
                </a:solidFill>
                <a:latin typeface="Arial"/>
                <a:cs typeface="Arial"/>
              </a:rPr>
              <a:t>Briere</a:t>
            </a:r>
            <a:r>
              <a:rPr lang="en-US" sz="1550" dirty="0">
                <a:solidFill>
                  <a:srgbClr val="7575D1"/>
                </a:solidFill>
                <a:latin typeface="Arial"/>
                <a:cs typeface="Arial"/>
              </a:rPr>
              <a:t>, Freeman, Myers, Scott, &amp; </a:t>
            </a:r>
            <a:r>
              <a:rPr lang="en-US" sz="1550" dirty="0" err="1">
                <a:solidFill>
                  <a:srgbClr val="7575D1"/>
                </a:solidFill>
                <a:latin typeface="Arial"/>
                <a:cs typeface="Arial"/>
              </a:rPr>
              <a:t>Sugai</a:t>
            </a:r>
            <a:r>
              <a:rPr lang="en-US" sz="1550" dirty="0">
                <a:solidFill>
                  <a:srgbClr val="7575D1"/>
                </a:solidFill>
                <a:latin typeface="Arial"/>
                <a:cs typeface="Arial"/>
              </a:rPr>
              <a:t>, 2013)</a:t>
            </a:r>
          </a:p>
        </p:txBody>
      </p:sp>
      <p:sp>
        <p:nvSpPr>
          <p:cNvPr id="47109" name="Title 4"/>
          <p:cNvSpPr>
            <a:spLocks noGrp="1"/>
          </p:cNvSpPr>
          <p:nvPr>
            <p:ph type="title"/>
          </p:nvPr>
        </p:nvSpPr>
        <p:spPr>
          <a:xfrm>
            <a:off x="-152400" y="0"/>
            <a:ext cx="9448800" cy="533400"/>
          </a:xfrm>
          <a:solidFill>
            <a:srgbClr val="008000"/>
          </a:solidFill>
        </p:spPr>
        <p:txBody>
          <a:bodyPr/>
          <a:lstStyle/>
          <a:p>
            <a:r>
              <a:rPr lang="en-US" sz="2400" b="1" dirty="0">
                <a:solidFill>
                  <a:schemeClr val="bg1"/>
                </a:solidFill>
                <a:ea typeface="ＭＳ Ｐゴシック" pitchFamily="34" charset="-128"/>
              </a:rPr>
              <a:t>Multi-tiered Framework of Professional Development Support</a:t>
            </a:r>
          </a:p>
        </p:txBody>
      </p:sp>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0" y="304800"/>
            <a:ext cx="1066800" cy="967740"/>
          </a:xfrm>
          <a:prstGeom prst="rect">
            <a:avLst/>
          </a:prstGeom>
          <a:noFill/>
          <a:ln>
            <a:noFill/>
          </a:ln>
        </p:spPr>
      </p:pic>
    </p:spTree>
    <p:extLst>
      <p:ext uri="{BB962C8B-B14F-4D97-AF65-F5344CB8AC3E}">
        <p14:creationId xmlns:p14="http://schemas.microsoft.com/office/powerpoint/2010/main" val="12809785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wrap="none" anchor="ctr">
            <a:prstTxWarp prst="textNoShape">
              <a:avLst/>
            </a:prstTxWarp>
          </a:bodyPr>
          <a:lstStyle/>
          <a:p>
            <a:pPr algn="ctr">
              <a:defRPr/>
            </a:pPr>
            <a:r>
              <a:rPr lang="en-US" sz="8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School </a:t>
            </a:r>
          </a:p>
          <a:p>
            <a:pPr algn="ctr">
              <a:defRPr/>
            </a:pPr>
            <a:r>
              <a:rPr lang="en-US" sz="8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“Show and Tell”</a:t>
            </a:r>
          </a:p>
        </p:txBody>
      </p:sp>
    </p:spTree>
    <p:extLst>
      <p:ext uri="{BB962C8B-B14F-4D97-AF65-F5344CB8AC3E}">
        <p14:creationId xmlns:p14="http://schemas.microsoft.com/office/powerpoint/2010/main" val="1513052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Show, Tell, and Ask</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a:lnSpc>
                <a:spcPct val="90000"/>
              </a:lnSpc>
            </a:pPr>
            <a:r>
              <a:rPr lang="en-US" dirty="0">
                <a:latin typeface="+mj-lt"/>
                <a:ea typeface="ＭＳ Ｐゴシック" pitchFamily="-111" charset="-128"/>
              </a:rPr>
              <a:t>Review your action plan and identify </a:t>
            </a:r>
          </a:p>
          <a:p>
            <a:pPr lvl="1">
              <a:lnSpc>
                <a:spcPct val="90000"/>
              </a:lnSpc>
            </a:pPr>
            <a:endParaRPr lang="en-US" sz="2000" dirty="0">
              <a:latin typeface="+mj-lt"/>
              <a:ea typeface="ＭＳ Ｐゴシック" pitchFamily="-111" charset="-128"/>
            </a:endParaRPr>
          </a:p>
          <a:p>
            <a:pPr lvl="1">
              <a:lnSpc>
                <a:spcPct val="90000"/>
              </a:lnSpc>
            </a:pPr>
            <a:r>
              <a:rPr lang="en-US" dirty="0">
                <a:latin typeface="+mj-lt"/>
                <a:ea typeface="ＭＳ Ｐゴシック" pitchFamily="-111" charset="-128"/>
              </a:rPr>
              <a:t>1-2 accomplishments since last time we met</a:t>
            </a:r>
          </a:p>
          <a:p>
            <a:pPr lvl="1">
              <a:lnSpc>
                <a:spcPct val="90000"/>
              </a:lnSpc>
            </a:pPr>
            <a:endParaRPr lang="en-US" sz="2000" dirty="0">
              <a:latin typeface="+mj-lt"/>
              <a:ea typeface="ＭＳ Ｐゴシック" pitchFamily="-111" charset="-128"/>
            </a:endParaRPr>
          </a:p>
          <a:p>
            <a:pPr lvl="1">
              <a:lnSpc>
                <a:spcPct val="90000"/>
              </a:lnSpc>
            </a:pPr>
            <a:r>
              <a:rPr lang="en-US" dirty="0">
                <a:latin typeface="+mj-lt"/>
                <a:ea typeface="ＭＳ Ｐゴシック" pitchFamily="-111" charset="-128"/>
              </a:rPr>
              <a:t>1-2 questions or concerns shared by most members of team</a:t>
            </a:r>
          </a:p>
          <a:p>
            <a:pPr lvl="1">
              <a:lnSpc>
                <a:spcPct val="90000"/>
              </a:lnSpc>
            </a:pPr>
            <a:endParaRPr lang="en-US" sz="2000" dirty="0">
              <a:latin typeface="+mj-lt"/>
              <a:ea typeface="ＭＳ Ｐゴシック" pitchFamily="-111" charset="-128"/>
            </a:endParaRPr>
          </a:p>
          <a:p>
            <a:pPr>
              <a:lnSpc>
                <a:spcPct val="90000"/>
              </a:lnSpc>
            </a:pPr>
            <a:r>
              <a:rPr lang="en-US" dirty="0">
                <a:latin typeface="+mj-lt"/>
                <a:ea typeface="ＭＳ Ｐゴシック" pitchFamily="-111" charset="-128"/>
              </a:rPr>
              <a:t>You’ll have 3-5 min to show, tell, and ask!</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0064316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wrap="none" anchor="ctr">
            <a:prstTxWarp prst="textNoShape">
              <a:avLst/>
            </a:prstTxWarp>
          </a:bodyPr>
          <a:lstStyle/>
          <a:p>
            <a:pPr algn="ctr">
              <a:defRPr/>
            </a:pPr>
            <a:r>
              <a:rPr lang="en-US" sz="8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Preview of </a:t>
            </a:r>
          </a:p>
          <a:p>
            <a:pPr algn="ctr">
              <a:defRPr/>
            </a:pPr>
            <a:r>
              <a:rPr lang="en-US" sz="8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Advanced Tiers</a:t>
            </a:r>
          </a:p>
        </p:txBody>
      </p:sp>
      <p:grpSp>
        <p:nvGrpSpPr>
          <p:cNvPr id="3" name="Group 2"/>
          <p:cNvGrpSpPr/>
          <p:nvPr/>
        </p:nvGrpSpPr>
        <p:grpSpPr>
          <a:xfrm>
            <a:off x="-140380" y="5257800"/>
            <a:ext cx="1588180" cy="1676401"/>
            <a:chOff x="-140380" y="5333999"/>
            <a:chExt cx="1588180" cy="1676401"/>
          </a:xfrm>
        </p:grpSpPr>
        <p:pic>
          <p:nvPicPr>
            <p:cNvPr id="4"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4"/>
            <p:cNvSpPr txBox="1">
              <a:spLocks noChangeArrowheads="1"/>
            </p:cNvSpPr>
            <p:nvPr/>
          </p:nvSpPr>
          <p:spPr bwMode="auto">
            <a:xfrm>
              <a:off x="248456" y="6380946"/>
              <a:ext cx="742144" cy="461665"/>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a:t>
              </a:r>
            </a:p>
          </p:txBody>
        </p:sp>
      </p:grpSp>
      <p:sp>
        <p:nvSpPr>
          <p:cNvPr id="2" name="TextBox 1"/>
          <p:cNvSpPr txBox="1"/>
          <p:nvPr/>
        </p:nvSpPr>
        <p:spPr>
          <a:xfrm>
            <a:off x="1371600" y="5638800"/>
            <a:ext cx="5848025" cy="830997"/>
          </a:xfrm>
          <a:prstGeom prst="rect">
            <a:avLst/>
          </a:prstGeom>
          <a:noFill/>
        </p:spPr>
        <p:txBody>
          <a:bodyPr wrap="none" rtlCol="0">
            <a:spAutoFit/>
          </a:bodyPr>
          <a:lstStyle/>
          <a:p>
            <a:r>
              <a:rPr lang="en-US" dirty="0">
                <a:solidFill>
                  <a:srgbClr val="008000"/>
                </a:solidFill>
              </a:rPr>
              <a:t>See new Chapter 5 in your workbook </a:t>
            </a:r>
          </a:p>
          <a:p>
            <a:r>
              <a:rPr lang="en-US" dirty="0">
                <a:solidFill>
                  <a:srgbClr val="008000"/>
                </a:solidFill>
              </a:rPr>
              <a:t>(download updated version at </a:t>
            </a:r>
            <a:r>
              <a:rPr lang="en-US" dirty="0" err="1">
                <a:solidFill>
                  <a:srgbClr val="008000"/>
                </a:solidFill>
              </a:rPr>
              <a:t>nepbis.org</a:t>
            </a:r>
            <a:r>
              <a:rPr lang="en-US" dirty="0">
                <a:solidFill>
                  <a:srgbClr val="008000"/>
                </a:solidFill>
              </a:rPr>
              <a:t>)</a:t>
            </a:r>
          </a:p>
        </p:txBody>
      </p:sp>
    </p:spTree>
    <p:extLst>
      <p:ext uri="{BB962C8B-B14F-4D97-AF65-F5344CB8AC3E}">
        <p14:creationId xmlns:p14="http://schemas.microsoft.com/office/powerpoint/2010/main" val="20718296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6600" dirty="0">
                <a:solidFill>
                  <a:srgbClr val="FFFF00"/>
                </a:solidFill>
                <a:effectLst>
                  <a:outerShdw blurRad="38100" dist="38100" dir="2700000" algn="tl">
                    <a:srgbClr val="000000"/>
                  </a:outerShdw>
                </a:effectLst>
                <a:latin typeface="+mj-lt"/>
              </a:rPr>
              <a:t>Preview of Tier II</a:t>
            </a:r>
          </a:p>
        </p:txBody>
      </p:sp>
      <p:pic>
        <p:nvPicPr>
          <p:cNvPr id="3" name="Picture 2"/>
          <p:cNvPicPr>
            <a:picLocks noChangeAspect="1"/>
          </p:cNvPicPr>
          <p:nvPr/>
        </p:nvPicPr>
        <p:blipFill>
          <a:blip r:embed="rId2"/>
          <a:stretch>
            <a:fillRect/>
          </a:stretch>
        </p:blipFill>
        <p:spPr>
          <a:xfrm>
            <a:off x="8077200" y="4724400"/>
            <a:ext cx="914400" cy="914400"/>
          </a:xfrm>
          <a:prstGeom prst="rect">
            <a:avLst/>
          </a:prstGeom>
        </p:spPr>
      </p:pic>
      <p:grpSp>
        <p:nvGrpSpPr>
          <p:cNvPr id="4" name="Group 3"/>
          <p:cNvGrpSpPr/>
          <p:nvPr/>
        </p:nvGrpSpPr>
        <p:grpSpPr>
          <a:xfrm>
            <a:off x="-140380" y="5257800"/>
            <a:ext cx="1588180" cy="1676401"/>
            <a:chOff x="-140380" y="5333999"/>
            <a:chExt cx="1588180" cy="1676401"/>
          </a:xfrm>
        </p:grpSpPr>
        <p:pic>
          <p:nvPicPr>
            <p:cNvPr id="5"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6" name="TextBox 5"/>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V.C.i</a:t>
              </a:r>
              <a:endParaRPr lang="en-US" b="1" dirty="0">
                <a:solidFill>
                  <a:srgbClr val="000000"/>
                </a:solidFill>
                <a:latin typeface="+mj-lt"/>
              </a:endParaRPr>
            </a:p>
          </p:txBody>
        </p:sp>
      </p:grpSp>
    </p:spTree>
    <p:extLst>
      <p:ext uri="{BB962C8B-B14F-4D97-AF65-F5344CB8AC3E}">
        <p14:creationId xmlns:p14="http://schemas.microsoft.com/office/powerpoint/2010/main" val="28619749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a:t>Continuum of School-Wide </a:t>
            </a:r>
            <a:br>
              <a:rPr lang="en-US" sz="3200"/>
            </a:br>
            <a:r>
              <a:rPr lang="en-US" sz="3200"/>
              <a:t>Instructional and Positive Behavior Support</a:t>
            </a:r>
          </a:p>
        </p:txBody>
      </p:sp>
      <p:sp>
        <p:nvSpPr>
          <p:cNvPr id="52227" name="Rectangle 3"/>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220" name="Text Box 4"/>
          <p:cNvSpPr txBox="1">
            <a:spLocks noChangeArrowheads="1"/>
          </p:cNvSpPr>
          <p:nvPr/>
        </p:nvSpPr>
        <p:spPr bwMode="auto">
          <a:xfrm>
            <a:off x="796221" y="2743200"/>
            <a:ext cx="2436635" cy="1631216"/>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2000" b="1" dirty="0">
                <a:solidFill>
                  <a:srgbClr val="008000"/>
                </a:solidFill>
              </a:rPr>
              <a:t>TIER 1</a:t>
            </a:r>
            <a:r>
              <a:rPr lang="en-US" sz="2000" b="1" dirty="0"/>
              <a:t>:</a:t>
            </a:r>
          </a:p>
          <a:p>
            <a:pPr algn="ctr" eaLnBrk="0" hangingPunct="0"/>
            <a:r>
              <a:rPr lang="en-US" sz="2000" dirty="0"/>
              <a:t>School-/Classroom-</a:t>
            </a:r>
          </a:p>
          <a:p>
            <a:pPr algn="ctr" eaLnBrk="0" hangingPunct="0"/>
            <a:r>
              <a:rPr lang="en-US" sz="2000" dirty="0"/>
              <a:t>Wide Systems for</a:t>
            </a:r>
          </a:p>
          <a:p>
            <a:pPr algn="ctr" eaLnBrk="0" hangingPunct="0"/>
            <a:r>
              <a:rPr lang="en-US" sz="2000" dirty="0"/>
              <a:t>All Students,</a:t>
            </a:r>
          </a:p>
          <a:p>
            <a:pPr algn="ctr" eaLnBrk="0" hangingPunct="0"/>
            <a:r>
              <a:rPr lang="en-US" sz="2000" dirty="0"/>
              <a:t>Staff, &amp; Settings</a:t>
            </a:r>
          </a:p>
        </p:txBody>
      </p:sp>
      <p:sp>
        <p:nvSpPr>
          <p:cNvPr id="9221" name="Text Box 5"/>
          <p:cNvSpPr txBox="1">
            <a:spLocks noChangeArrowheads="1"/>
          </p:cNvSpPr>
          <p:nvPr/>
        </p:nvSpPr>
        <p:spPr bwMode="auto">
          <a:xfrm>
            <a:off x="6248400" y="3429000"/>
            <a:ext cx="2689225" cy="1323439"/>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2000" b="1" dirty="0">
                <a:solidFill>
                  <a:srgbClr val="FFCC00"/>
                </a:solidFill>
              </a:rPr>
              <a:t>TIER 2</a:t>
            </a:r>
            <a:r>
              <a:rPr lang="en-US" sz="2000" dirty="0"/>
              <a:t>:</a:t>
            </a:r>
          </a:p>
          <a:p>
            <a:pPr algn="ctr" eaLnBrk="0" hangingPunct="0"/>
            <a:r>
              <a:rPr lang="en-US" sz="2000" dirty="0"/>
              <a:t>Specialized Group</a:t>
            </a:r>
          </a:p>
          <a:p>
            <a:pPr algn="ctr" eaLnBrk="0" hangingPunct="0"/>
            <a:r>
              <a:rPr lang="en-US" sz="2000" dirty="0"/>
              <a:t>Systems for Students with At-Risk Behavior</a:t>
            </a:r>
          </a:p>
        </p:txBody>
      </p:sp>
      <p:sp>
        <p:nvSpPr>
          <p:cNvPr id="52231" name="AutoShape 7"/>
          <p:cNvSpPr>
            <a:spLocks noChangeArrowheads="1"/>
          </p:cNvSpPr>
          <p:nvPr/>
        </p:nvSpPr>
        <p:spPr bwMode="auto">
          <a:xfrm>
            <a:off x="2514600" y="2154238"/>
            <a:ext cx="4724400" cy="4308475"/>
          </a:xfrm>
          <a:prstGeom prst="triangle">
            <a:avLst>
              <a:gd name="adj" fmla="val 50000"/>
            </a:avLst>
          </a:prstGeom>
          <a:solidFill>
            <a:srgbClr val="339966"/>
          </a:solidFill>
          <a:ln w="9525">
            <a:solidFill>
              <a:schemeClr val="tx1"/>
            </a:solidFill>
            <a:miter lim="800000"/>
            <a:headEnd/>
            <a:tailEnd/>
          </a:ln>
        </p:spPr>
        <p:txBody>
          <a:bodyPr wrap="none" anchor="ctr">
            <a:prstTxWarp prst="textNoShape">
              <a:avLst/>
            </a:prstTxWarp>
          </a:bodyPr>
          <a:lstStyle/>
          <a:p>
            <a:endParaRPr lang="en-US"/>
          </a:p>
        </p:txBody>
      </p:sp>
      <p:sp>
        <p:nvSpPr>
          <p:cNvPr id="9224" name="AutoShape 8"/>
          <p:cNvSpPr>
            <a:spLocks noChangeArrowheads="1"/>
          </p:cNvSpPr>
          <p:nvPr/>
        </p:nvSpPr>
        <p:spPr bwMode="auto">
          <a:xfrm>
            <a:off x="4286250" y="2092325"/>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9226" name="AutoShape 10"/>
          <p:cNvSpPr>
            <a:spLocks/>
          </p:cNvSpPr>
          <p:nvPr/>
        </p:nvSpPr>
        <p:spPr bwMode="auto">
          <a:xfrm rot="1672209">
            <a:off x="3048000" y="1752600"/>
            <a:ext cx="590550" cy="4648200"/>
          </a:xfrm>
          <a:prstGeom prst="leftBrace">
            <a:avLst>
              <a:gd name="adj1" fmla="val 65591"/>
              <a:gd name="adj2" fmla="val 50000"/>
            </a:avLst>
          </a:prstGeom>
          <a:noFill/>
          <a:ln w="19050">
            <a:solidFill>
              <a:schemeClr val="tx1"/>
            </a:solidFill>
            <a:round/>
            <a:headEnd/>
            <a:tailEnd/>
          </a:ln>
        </p:spPr>
        <p:txBody>
          <a:bodyPr wrap="none" anchor="ctr">
            <a:prstTxWarp prst="textNoShape">
              <a:avLst/>
            </a:prstTxWarp>
          </a:bodyPr>
          <a:lstStyle/>
          <a:p>
            <a:endParaRPr lang="en-US"/>
          </a:p>
        </p:txBody>
      </p:sp>
      <p:sp>
        <p:nvSpPr>
          <p:cNvPr id="9228" name="AutoShape 12"/>
          <p:cNvSpPr>
            <a:spLocks/>
          </p:cNvSpPr>
          <p:nvPr/>
        </p:nvSpPr>
        <p:spPr bwMode="auto">
          <a:xfrm rot="-1676041">
            <a:off x="5335588" y="1984375"/>
            <a:ext cx="393700" cy="1185863"/>
          </a:xfrm>
          <a:prstGeom prst="rightBrace">
            <a:avLst>
              <a:gd name="adj1" fmla="val 25101"/>
              <a:gd name="adj2" fmla="val 83333"/>
            </a:avLst>
          </a:prstGeom>
          <a:noFill/>
          <a:ln w="19050">
            <a:solidFill>
              <a:schemeClr val="tx1"/>
            </a:solidFill>
            <a:round/>
            <a:headEnd/>
            <a:tailEnd/>
          </a:ln>
        </p:spPr>
        <p:txBody>
          <a:bodyPr wrap="none" anchor="ctr">
            <a:prstTxWarp prst="textNoShape">
              <a:avLst/>
            </a:prstTxWarp>
          </a:bodyPr>
          <a:lstStyle/>
          <a:p>
            <a:endParaRPr lang="en-US"/>
          </a:p>
        </p:txBody>
      </p:sp>
      <p:sp>
        <p:nvSpPr>
          <p:cNvPr id="922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sz="2400">
                <a:solidFill>
                  <a:schemeClr val="bg1"/>
                </a:solidFill>
              </a:rPr>
              <a:t>~80% of Students</a:t>
            </a:r>
          </a:p>
        </p:txBody>
      </p:sp>
      <p:sp>
        <p:nvSpPr>
          <p:cNvPr id="9230" name="Text Box 14"/>
          <p:cNvSpPr txBox="1">
            <a:spLocks noChangeArrowheads="1"/>
          </p:cNvSpPr>
          <p:nvPr/>
        </p:nvSpPr>
        <p:spPr bwMode="auto">
          <a:xfrm>
            <a:off x="4356100" y="2879725"/>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dirty="0"/>
              <a:t>~15%</a:t>
            </a:r>
            <a:r>
              <a:rPr lang="en-US" dirty="0"/>
              <a:t> </a:t>
            </a:r>
          </a:p>
        </p:txBody>
      </p:sp>
      <p:cxnSp>
        <p:nvCxnSpPr>
          <p:cNvPr id="9232" name="AutoShape 16"/>
          <p:cNvCxnSpPr>
            <a:cxnSpLocks noChangeShapeType="1"/>
            <a:stCxn id="9228" idx="1"/>
            <a:endCxn id="9221" idx="1"/>
          </p:cNvCxnSpPr>
          <p:nvPr/>
        </p:nvCxnSpPr>
        <p:spPr bwMode="auto">
          <a:xfrm rot="10800000" flipH="1" flipV="1">
            <a:off x="5891524" y="2834318"/>
            <a:ext cx="356875" cy="1256401"/>
          </a:xfrm>
          <a:prstGeom prst="curvedConnector3">
            <a:avLst>
              <a:gd name="adj1" fmla="val 73880"/>
            </a:avLst>
          </a:prstGeom>
          <a:noFill/>
          <a:ln w="9525">
            <a:solidFill>
              <a:schemeClr val="tx1"/>
            </a:solidFill>
            <a:round/>
            <a:headEnd/>
            <a:tailEnd/>
          </a:ln>
        </p:spPr>
      </p:cxnSp>
    </p:spTree>
    <p:extLst>
      <p:ext uri="{BB962C8B-B14F-4D97-AF65-F5344CB8AC3E}">
        <p14:creationId xmlns:p14="http://schemas.microsoft.com/office/powerpoint/2010/main" val="24053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down)">
                                      <p:cBhvr>
                                        <p:cTn id="7" dur="500"/>
                                        <p:tgtEl>
                                          <p:spTgt spid="92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28"/>
                                        </p:tgtEl>
                                        <p:attrNameLst>
                                          <p:attrName>style.visibility</p:attrName>
                                        </p:attrNameLst>
                                      </p:cBhvr>
                                      <p:to>
                                        <p:strVal val="visible"/>
                                      </p:to>
                                    </p:set>
                                    <p:animEffect transition="in" filter="wipe(down)">
                                      <p:cBhvr>
                                        <p:cTn id="10" dur="500"/>
                                        <p:tgtEl>
                                          <p:spTgt spid="9228"/>
                                        </p:tgtEl>
                                      </p:cBhvr>
                                    </p:animEffect>
                                  </p:childTnLst>
                                </p:cTn>
                              </p:par>
                              <p:par>
                                <p:cTn id="11" presetID="22" presetClass="entr" presetSubtype="4" fill="hold" nodeType="withEffect">
                                  <p:stCondLst>
                                    <p:cond delay="0"/>
                                  </p:stCondLst>
                                  <p:childTnLst>
                                    <p:set>
                                      <p:cBhvr>
                                        <p:cTn id="12" dur="1" fill="hold">
                                          <p:stCondLst>
                                            <p:cond delay="0"/>
                                          </p:stCondLst>
                                        </p:cTn>
                                        <p:tgtEl>
                                          <p:spTgt spid="9232"/>
                                        </p:tgtEl>
                                        <p:attrNameLst>
                                          <p:attrName>style.visibility</p:attrName>
                                        </p:attrNameLst>
                                      </p:cBhvr>
                                      <p:to>
                                        <p:strVal val="visible"/>
                                      </p:to>
                                    </p:set>
                                    <p:animEffect transition="in" filter="wipe(down)">
                                      <p:cBhvr>
                                        <p:cTn id="13" dur="500"/>
                                        <p:tgtEl>
                                          <p:spTgt spid="92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221"/>
                                        </p:tgtEl>
                                        <p:attrNameLst>
                                          <p:attrName>style.visibility</p:attrName>
                                        </p:attrNameLst>
                                      </p:cBhvr>
                                      <p:to>
                                        <p:strVal val="visible"/>
                                      </p:to>
                                    </p:set>
                                    <p:animEffect transition="in" filter="wipe(down)">
                                      <p:cBhvr>
                                        <p:cTn id="16" dur="500"/>
                                        <p:tgtEl>
                                          <p:spTgt spid="922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30"/>
                                        </p:tgtEl>
                                        <p:attrNameLst>
                                          <p:attrName>style.visibility</p:attrName>
                                        </p:attrNameLst>
                                      </p:cBhvr>
                                      <p:to>
                                        <p:strVal val="visible"/>
                                      </p:to>
                                    </p:set>
                                    <p:anim calcmode="lin" valueType="num">
                                      <p:cBhvr additive="base">
                                        <p:cTn id="21" dur="500" fill="hold"/>
                                        <p:tgtEl>
                                          <p:spTgt spid="9230"/>
                                        </p:tgtEl>
                                        <p:attrNameLst>
                                          <p:attrName>ppt_x</p:attrName>
                                        </p:attrNameLst>
                                      </p:cBhvr>
                                      <p:tavLst>
                                        <p:tav tm="0">
                                          <p:val>
                                            <p:strVal val="#ppt_x"/>
                                          </p:val>
                                        </p:tav>
                                        <p:tav tm="100000">
                                          <p:val>
                                            <p:strVal val="#ppt_x"/>
                                          </p:val>
                                        </p:tav>
                                      </p:tavLst>
                                    </p:anim>
                                    <p:anim calcmode="lin" valueType="num">
                                      <p:cBhvr additive="base">
                                        <p:cTn id="22" dur="500" fill="hold"/>
                                        <p:tgtEl>
                                          <p:spTgt spid="9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4" grpId="0" animBg="1"/>
      <p:bldP spid="9228" grpId="0" animBg="1"/>
      <p:bldP spid="92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0380" y="5257800"/>
            <a:ext cx="1588180" cy="1676401"/>
            <a:chOff x="-140380" y="5333999"/>
            <a:chExt cx="1588180" cy="1676401"/>
          </a:xfrm>
        </p:grpSpPr>
        <p:pic>
          <p:nvPicPr>
            <p:cNvPr id="13"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13"/>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V.C.i</a:t>
              </a:r>
              <a:endParaRPr lang="en-US" b="1" dirty="0">
                <a:solidFill>
                  <a:srgbClr val="000000"/>
                </a:solidFill>
                <a:latin typeface="+mj-lt"/>
              </a:endParaRPr>
            </a:p>
          </p:txBody>
        </p:sp>
      </p:grpSp>
      <p:sp>
        <p:nvSpPr>
          <p:cNvPr id="5" name="Text Placeholder 4"/>
          <p:cNvSpPr>
            <a:spLocks noGrp="1"/>
          </p:cNvSpPr>
          <p:nvPr>
            <p:ph type="body" idx="1"/>
          </p:nvPr>
        </p:nvSpPr>
        <p:spPr>
          <a:xfrm>
            <a:off x="457200" y="1276350"/>
            <a:ext cx="4040188" cy="639762"/>
          </a:xfrm>
        </p:spPr>
        <p:txBody>
          <a:bodyPr/>
          <a:lstStyle/>
          <a:p>
            <a:pPr lvl="0"/>
            <a:r>
              <a:rPr lang="en-US" dirty="0"/>
              <a:t>SWPBS Systems established, including:</a:t>
            </a:r>
          </a:p>
        </p:txBody>
      </p:sp>
      <p:sp>
        <p:nvSpPr>
          <p:cNvPr id="6" name="Content Placeholder 5"/>
          <p:cNvSpPr>
            <a:spLocks noGrp="1"/>
          </p:cNvSpPr>
          <p:nvPr>
            <p:ph sz="half" idx="2"/>
          </p:nvPr>
        </p:nvSpPr>
        <p:spPr>
          <a:xfrm>
            <a:off x="457200" y="1916112"/>
            <a:ext cx="4040188" cy="3951288"/>
          </a:xfrm>
        </p:spPr>
        <p:txBody>
          <a:bodyPr/>
          <a:lstStyle/>
          <a:p>
            <a:r>
              <a:rPr lang="en-US" sz="2000" dirty="0"/>
              <a:t>School board/district/regional support</a:t>
            </a:r>
          </a:p>
          <a:p>
            <a:r>
              <a:rPr lang="en-US" sz="2000" dirty="0"/>
              <a:t>SWPBS Leadership Team</a:t>
            </a:r>
          </a:p>
          <a:p>
            <a:r>
              <a:rPr lang="en-US" sz="2000" dirty="0"/>
              <a:t>Administrator endorsement and active participation</a:t>
            </a:r>
          </a:p>
          <a:p>
            <a:r>
              <a:rPr lang="en-US" sz="2000" dirty="0"/>
              <a:t>Continuous, data-based professional development (training and coaching)</a:t>
            </a:r>
          </a:p>
          <a:p>
            <a:r>
              <a:rPr lang="en-US" sz="2000" dirty="0"/>
              <a:t>Recognition of staff behavior, contributions, and/or accomplishments</a:t>
            </a:r>
          </a:p>
          <a:p>
            <a:r>
              <a:rPr lang="en-US" sz="2000" dirty="0"/>
              <a:t>School-wide data system</a:t>
            </a:r>
            <a:endParaRPr lang="en-US" sz="2600" dirty="0"/>
          </a:p>
          <a:p>
            <a:endParaRPr lang="en-US" dirty="0"/>
          </a:p>
        </p:txBody>
      </p:sp>
      <p:sp>
        <p:nvSpPr>
          <p:cNvPr id="7" name="Text Placeholder 6"/>
          <p:cNvSpPr>
            <a:spLocks noGrp="1"/>
          </p:cNvSpPr>
          <p:nvPr>
            <p:ph type="body" sz="quarter" idx="3"/>
          </p:nvPr>
        </p:nvSpPr>
        <p:spPr>
          <a:xfrm>
            <a:off x="4645025" y="1276350"/>
            <a:ext cx="4041775" cy="639762"/>
          </a:xfrm>
        </p:spPr>
        <p:txBody>
          <a:bodyPr/>
          <a:lstStyle/>
          <a:p>
            <a:pPr lvl="0"/>
            <a:r>
              <a:rPr lang="en-US" dirty="0"/>
              <a:t>SWPBS Practices established, including:</a:t>
            </a:r>
          </a:p>
        </p:txBody>
      </p:sp>
      <p:sp>
        <p:nvSpPr>
          <p:cNvPr id="8" name="Content Placeholder 7"/>
          <p:cNvSpPr>
            <a:spLocks noGrp="1"/>
          </p:cNvSpPr>
          <p:nvPr>
            <p:ph sz="quarter" idx="4"/>
          </p:nvPr>
        </p:nvSpPr>
        <p:spPr>
          <a:xfrm>
            <a:off x="4645025" y="1916112"/>
            <a:ext cx="4041775" cy="3951288"/>
          </a:xfrm>
        </p:spPr>
        <p:txBody>
          <a:bodyPr/>
          <a:lstStyle/>
          <a:p>
            <a:r>
              <a:rPr lang="en-US" sz="2000" dirty="0"/>
              <a:t>3-5 positively stated and defined school-wide expectations</a:t>
            </a:r>
          </a:p>
          <a:p>
            <a:r>
              <a:rPr lang="en-US" sz="2000" dirty="0"/>
              <a:t>Expectations regularly taught in both classroom and non-classroom settings</a:t>
            </a:r>
          </a:p>
          <a:p>
            <a:r>
              <a:rPr lang="en-US" sz="2000" dirty="0"/>
              <a:t>School-wide reinforcement plan to acknowledge expected behavior</a:t>
            </a:r>
          </a:p>
          <a:p>
            <a:r>
              <a:rPr lang="en-US" sz="2000" dirty="0"/>
              <a:t>Plan and continuum of consequences for rule violations</a:t>
            </a:r>
          </a:p>
          <a:p>
            <a:r>
              <a:rPr lang="en-US" sz="2000" dirty="0"/>
              <a:t>Evidence-based classroom management practices</a:t>
            </a:r>
            <a:endParaRPr lang="en-US" dirty="0"/>
          </a:p>
        </p:txBody>
      </p:sp>
      <p:sp>
        <p:nvSpPr>
          <p:cNvPr id="9" name="Rectangle 2"/>
          <p:cNvSpPr>
            <a:spLocks noGrp="1" noChangeArrowheads="1"/>
          </p:cNvSpPr>
          <p:nvPr>
            <p:ph type="title"/>
          </p:nvPr>
        </p:nvSpPr>
        <p:spPr>
          <a:xfrm>
            <a:off x="457200" y="76200"/>
            <a:ext cx="8229600" cy="990600"/>
          </a:xfrm>
          <a:solidFill>
            <a:srgbClr val="FFFF00"/>
          </a:solidFill>
        </p:spPr>
        <p:txBody>
          <a:bodyPr/>
          <a:lstStyle/>
          <a:p>
            <a:pPr eaLnBrk="1" hangingPunct="1"/>
            <a:r>
              <a:rPr lang="en-US" sz="3200" dirty="0"/>
              <a:t>What is needed to consider </a:t>
            </a:r>
            <a:br>
              <a:rPr lang="en-US" sz="3200" dirty="0"/>
            </a:br>
            <a:r>
              <a:rPr lang="en-US" sz="3200" dirty="0"/>
              <a:t>secondary intervention?</a:t>
            </a:r>
          </a:p>
        </p:txBody>
      </p:sp>
      <p:pic>
        <p:nvPicPr>
          <p:cNvPr id="10" name="Picture 9"/>
          <p:cNvPicPr>
            <a:picLocks noChangeAspect="1"/>
          </p:cNvPicPr>
          <p:nvPr/>
        </p:nvPicPr>
        <p:blipFill>
          <a:blip r:embed="rId3"/>
          <a:stretch>
            <a:fillRect/>
          </a:stretch>
        </p:blipFill>
        <p:spPr>
          <a:xfrm>
            <a:off x="8248650" y="457200"/>
            <a:ext cx="914400" cy="914400"/>
          </a:xfrm>
          <a:prstGeom prst="rect">
            <a:avLst/>
          </a:prstGeom>
        </p:spPr>
      </p:pic>
    </p:spTree>
    <p:extLst>
      <p:ext uri="{BB962C8B-B14F-4D97-AF65-F5344CB8AC3E}">
        <p14:creationId xmlns:p14="http://schemas.microsoft.com/office/powerpoint/2010/main" val="126967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4" name="Object 2"/>
          <p:cNvGraphicFramePr>
            <a:graphicFrameLocks noChangeAspect="1"/>
          </p:cNvGraphicFramePr>
          <p:nvPr/>
        </p:nvGraphicFramePr>
        <p:xfrm>
          <a:off x="0" y="-1"/>
          <a:ext cx="9144000" cy="6858001"/>
        </p:xfrm>
        <a:graphic>
          <a:graphicData uri="http://schemas.openxmlformats.org/presentationml/2006/ole">
            <mc:AlternateContent xmlns:mc="http://schemas.openxmlformats.org/markup-compatibility/2006">
              <mc:Choice xmlns:v="urn:schemas-microsoft-com:vml" Requires="v">
                <p:oleObj spid="_x0000_s1040" name="Document" r:id="rId3" imgW="22501587" imgH="17320635" progId="Word.Document.12">
                  <p:link updateAutomatic="1"/>
                </p:oleObj>
              </mc:Choice>
              <mc:Fallback>
                <p:oleObj name="Document" r:id="rId3" imgW="22501587" imgH="17320635"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7" name="Rectangle 6"/>
          <p:cNvSpPr/>
          <p:nvPr/>
        </p:nvSpPr>
        <p:spPr>
          <a:xfrm>
            <a:off x="1447800" y="6248400"/>
            <a:ext cx="7696200" cy="646331"/>
          </a:xfrm>
          <a:prstGeom prst="rect">
            <a:avLst/>
          </a:prstGeom>
        </p:spPr>
        <p:txBody>
          <a:bodyPr wrap="square">
            <a:spAutoFit/>
          </a:bodyPr>
          <a:lstStyle/>
          <a:p>
            <a:r>
              <a:rPr lang="en-US" i="1" dirty="0"/>
              <a:t>If Tier I practices and systems are not firmly in place, reconsider implementation of Tier II practices and systems at this time.</a:t>
            </a:r>
            <a:r>
              <a:rPr lang="en-US" dirty="0"/>
              <a:t> </a:t>
            </a:r>
          </a:p>
        </p:txBody>
      </p:sp>
      <p:grpSp>
        <p:nvGrpSpPr>
          <p:cNvPr id="6" name="Group 5"/>
          <p:cNvGrpSpPr/>
          <p:nvPr/>
        </p:nvGrpSpPr>
        <p:grpSpPr>
          <a:xfrm>
            <a:off x="-140380" y="5257799"/>
            <a:ext cx="1588180" cy="1676401"/>
            <a:chOff x="-140380" y="5333999"/>
            <a:chExt cx="1588180" cy="1676401"/>
          </a:xfrm>
        </p:grpSpPr>
        <p:pic>
          <p:nvPicPr>
            <p:cNvPr id="8" name="Content Placeholder 3"/>
            <p:cNvPicPr>
              <a:picLocks noChangeAspect="1"/>
            </p:cNvPicPr>
            <p:nvPr/>
          </p:nvPicPr>
          <p:blipFill>
            <a:blip r:embed="rId5"/>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8"/>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V.C</a:t>
              </a:r>
            </a:p>
          </p:txBody>
        </p:sp>
      </p:grpSp>
      <p:pic>
        <p:nvPicPr>
          <p:cNvPr id="5" name="Picture 4"/>
          <p:cNvPicPr>
            <a:picLocks noChangeAspect="1"/>
          </p:cNvPicPr>
          <p:nvPr/>
        </p:nvPicPr>
        <p:blipFill>
          <a:blip r:embed="rId6"/>
          <a:stretch>
            <a:fillRect/>
          </a:stretch>
        </p:blipFill>
        <p:spPr>
          <a:xfrm>
            <a:off x="8245475" y="0"/>
            <a:ext cx="914400" cy="914400"/>
          </a:xfrm>
          <a:prstGeom prst="rect">
            <a:avLst/>
          </a:prstGeom>
        </p:spPr>
      </p:pic>
      <p:sp>
        <p:nvSpPr>
          <p:cNvPr id="274436" name="AutoShape 4"/>
          <p:cNvSpPr>
            <a:spLocks noChangeArrowheads="1"/>
          </p:cNvSpPr>
          <p:nvPr/>
        </p:nvSpPr>
        <p:spPr bwMode="auto">
          <a:xfrm>
            <a:off x="0" y="5562600"/>
            <a:ext cx="1447799" cy="1295400"/>
          </a:xfrm>
          <a:prstGeom prst="octagon">
            <a:avLst>
              <a:gd name="adj" fmla="val 29287"/>
            </a:avLst>
          </a:prstGeom>
          <a:solidFill>
            <a:srgbClr val="FF0000"/>
          </a:solidFill>
          <a:ln w="19050">
            <a:solidFill>
              <a:srgbClr val="000000"/>
            </a:solidFill>
            <a:miter lim="800000"/>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b="0" i="0" u="none" strike="noStrike" cap="none" normalizeH="0" baseline="0">
                <a:ln>
                  <a:noFill/>
                </a:ln>
                <a:solidFill>
                  <a:schemeClr val="tx1"/>
                </a:solidFill>
                <a:effectLst/>
                <a:latin typeface="Cambria" pitchFamily="32" charset="0"/>
                <a:ea typeface="Times New Roman" pitchFamily="32" charset="0"/>
              </a:rPr>
              <a:t>STOP</a:t>
            </a:r>
          </a:p>
        </p:txBody>
      </p:sp>
    </p:spTree>
    <p:extLst>
      <p:ext uri="{BB962C8B-B14F-4D97-AF65-F5344CB8AC3E}">
        <p14:creationId xmlns:p14="http://schemas.microsoft.com/office/powerpoint/2010/main" val="25773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443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762000"/>
          </a:xfrm>
          <a:solidFill>
            <a:srgbClr val="FFFF00"/>
          </a:solidFill>
        </p:spPr>
        <p:txBody>
          <a:bodyPr/>
          <a:lstStyle/>
          <a:p>
            <a:pPr eaLnBrk="1" hangingPunct="1"/>
            <a:r>
              <a:rPr lang="en-US" sz="3200" dirty="0"/>
              <a:t>Common Secondary Intervention Features</a:t>
            </a:r>
          </a:p>
        </p:txBody>
      </p:sp>
      <p:sp>
        <p:nvSpPr>
          <p:cNvPr id="948227" name="Rectangle 3"/>
          <p:cNvSpPr>
            <a:spLocks noGrp="1" noChangeArrowheads="1"/>
          </p:cNvSpPr>
          <p:nvPr>
            <p:ph type="body" idx="1"/>
          </p:nvPr>
        </p:nvSpPr>
        <p:spPr>
          <a:xfrm>
            <a:off x="304800" y="1066800"/>
            <a:ext cx="8458200" cy="5486400"/>
          </a:xfrm>
        </p:spPr>
        <p:txBody>
          <a:bodyPr/>
          <a:lstStyle/>
          <a:p>
            <a:pPr lvl="0"/>
            <a:r>
              <a:rPr lang="en-US" sz="2400" dirty="0"/>
              <a:t>Consistent, standardized implementation across students</a:t>
            </a:r>
          </a:p>
          <a:p>
            <a:pPr lvl="0"/>
            <a:r>
              <a:rPr lang="en-US" sz="2400" dirty="0"/>
              <a:t>Easily accessible (e.g., within a few days of referral)</a:t>
            </a:r>
          </a:p>
          <a:p>
            <a:pPr lvl="0"/>
            <a:r>
              <a:rPr lang="en-US" sz="2400" dirty="0"/>
              <a:t>Continuous availability</a:t>
            </a:r>
          </a:p>
          <a:p>
            <a:pPr lvl="0"/>
            <a:r>
              <a:rPr lang="en-US" sz="2400" dirty="0"/>
              <a:t>Implemented by all school staff</a:t>
            </a:r>
          </a:p>
          <a:p>
            <a:pPr lvl="0"/>
            <a:r>
              <a:rPr lang="en-US" sz="2400" dirty="0"/>
              <a:t>Consistent with and extra doses of school-wide expectations and interventions </a:t>
            </a:r>
          </a:p>
          <a:p>
            <a:pPr lvl="0"/>
            <a:r>
              <a:rPr lang="en-US" sz="2400" dirty="0"/>
              <a:t>Continuous utilization of data for decision-making (e.g., progress monitoring)</a:t>
            </a:r>
          </a:p>
        </p:txBody>
      </p:sp>
      <p:sp>
        <p:nvSpPr>
          <p:cNvPr id="4" name="Rectangle 3"/>
          <p:cNvSpPr>
            <a:spLocks noChangeArrowheads="1"/>
          </p:cNvSpPr>
          <p:nvPr/>
        </p:nvSpPr>
        <p:spPr bwMode="auto">
          <a:xfrm>
            <a:off x="5365462" y="5791200"/>
            <a:ext cx="3759488" cy="400110"/>
          </a:xfrm>
          <a:prstGeom prst="rect">
            <a:avLst/>
          </a:prstGeom>
          <a:noFill/>
          <a:ln w="9525" algn="ctr">
            <a:noFill/>
            <a:miter lim="800000"/>
            <a:headEnd/>
            <a:tailEnd/>
          </a:ln>
          <a:effectLst/>
        </p:spPr>
        <p:txBody>
          <a:bodyPr wrap="none">
            <a:spAutoFit/>
          </a:bodyPr>
          <a:lstStyle/>
          <a:p>
            <a:pPr algn="ctr">
              <a:spcBef>
                <a:spcPct val="20000"/>
              </a:spcBef>
              <a:buFont typeface="Wingdings" pitchFamily="2" charset="2"/>
              <a:buNone/>
              <a:defRPr/>
            </a:pPr>
            <a:r>
              <a:rPr lang="en-US" sz="2000" dirty="0">
                <a:solidFill>
                  <a:srgbClr val="000000"/>
                </a:solidFill>
                <a:effectLst>
                  <a:outerShdw blurRad="38100" dist="38100" dir="2700000" algn="tl">
                    <a:srgbClr val="C0C0C0"/>
                  </a:outerShdw>
                </a:effectLst>
                <a:latin typeface="+mn-lt"/>
              </a:rPr>
              <a:t>(Crone, Horner, &amp; </a:t>
            </a:r>
            <a:r>
              <a:rPr lang="en-US" sz="2000" dirty="0" err="1">
                <a:solidFill>
                  <a:srgbClr val="000000"/>
                </a:solidFill>
                <a:effectLst>
                  <a:outerShdw blurRad="38100" dist="38100" dir="2700000" algn="tl">
                    <a:srgbClr val="C0C0C0"/>
                  </a:outerShdw>
                </a:effectLst>
                <a:latin typeface="+mn-lt"/>
              </a:rPr>
              <a:t>Hawken</a:t>
            </a:r>
            <a:r>
              <a:rPr lang="en-US" sz="2000" dirty="0">
                <a:solidFill>
                  <a:srgbClr val="000000"/>
                </a:solidFill>
                <a:effectLst>
                  <a:outerShdw blurRad="38100" dist="38100" dir="2700000" algn="tl">
                    <a:srgbClr val="C0C0C0"/>
                  </a:outerShdw>
                </a:effectLst>
                <a:latin typeface="+mn-lt"/>
              </a:rPr>
              <a:t>, 2010)</a:t>
            </a:r>
          </a:p>
        </p:txBody>
      </p:sp>
      <p:pic>
        <p:nvPicPr>
          <p:cNvPr id="5" name="Picture 4"/>
          <p:cNvPicPr>
            <a:picLocks noChangeAspect="1"/>
          </p:cNvPicPr>
          <p:nvPr/>
        </p:nvPicPr>
        <p:blipFill>
          <a:blip r:embed="rId3"/>
          <a:stretch>
            <a:fillRect/>
          </a:stretch>
        </p:blipFill>
        <p:spPr>
          <a:xfrm>
            <a:off x="8245475" y="457200"/>
            <a:ext cx="914400" cy="914400"/>
          </a:xfrm>
          <a:prstGeom prst="rect">
            <a:avLst/>
          </a:prstGeom>
        </p:spPr>
      </p:pic>
      <p:grpSp>
        <p:nvGrpSpPr>
          <p:cNvPr id="6" name="Group 5"/>
          <p:cNvGrpSpPr/>
          <p:nvPr/>
        </p:nvGrpSpPr>
        <p:grpSpPr>
          <a:xfrm>
            <a:off x="-140380" y="5257800"/>
            <a:ext cx="1588180" cy="1676401"/>
            <a:chOff x="-140380" y="5333999"/>
            <a:chExt cx="1588180" cy="1676401"/>
          </a:xfrm>
        </p:grpSpPr>
        <p:pic>
          <p:nvPicPr>
            <p:cNvPr id="7" name="Content Placeholder 3"/>
            <p:cNvPicPr>
              <a:picLocks noChangeAspect="1"/>
            </p:cNvPicPr>
            <p:nvPr/>
          </p:nvPicPr>
          <p:blipFill>
            <a:blip r:embed="rId4"/>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8" name="TextBox 7"/>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V.C.i</a:t>
              </a:r>
              <a:endParaRPr lang="en-US" b="1" dirty="0">
                <a:solidFill>
                  <a:srgbClr val="000000"/>
                </a:solidFill>
                <a:latin typeface="+mj-lt"/>
              </a:endParaRPr>
            </a:p>
          </p:txBody>
        </p:sp>
      </p:grpSp>
    </p:spTree>
    <p:extLst>
      <p:ext uri="{BB962C8B-B14F-4D97-AF65-F5344CB8AC3E}">
        <p14:creationId xmlns:p14="http://schemas.microsoft.com/office/powerpoint/2010/main" val="3201095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8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8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8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8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8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8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solidFill>
            <a:srgbClr val="FFFF00"/>
          </a:solidFill>
        </p:spPr>
        <p:txBody>
          <a:bodyPr/>
          <a:lstStyle/>
          <a:p>
            <a:pPr eaLnBrk="1" hangingPunct="1"/>
            <a:r>
              <a:rPr lang="en-US" dirty="0"/>
              <a:t>Possible Solution</a:t>
            </a:r>
          </a:p>
        </p:txBody>
      </p:sp>
      <p:sp>
        <p:nvSpPr>
          <p:cNvPr id="65539" name="Rectangle 3"/>
          <p:cNvSpPr>
            <a:spLocks noGrp="1" noChangeArrowheads="1"/>
          </p:cNvSpPr>
          <p:nvPr>
            <p:ph type="body" idx="1"/>
          </p:nvPr>
        </p:nvSpPr>
        <p:spPr>
          <a:xfrm>
            <a:off x="457200" y="1851025"/>
            <a:ext cx="8001000" cy="4275138"/>
          </a:xfrm>
        </p:spPr>
        <p:txBody>
          <a:bodyPr/>
          <a:lstStyle/>
          <a:p>
            <a:pPr eaLnBrk="1" hangingPunct="1">
              <a:buFontTx/>
              <a:buNone/>
            </a:pPr>
            <a:r>
              <a:rPr lang="en-US" dirty="0"/>
              <a:t>	</a:t>
            </a:r>
            <a:r>
              <a:rPr lang="en-US" sz="4400" b="1" dirty="0"/>
              <a:t>Check-In Check-Out</a:t>
            </a:r>
            <a:r>
              <a:rPr lang="en-US" sz="4400" dirty="0"/>
              <a:t> (CICO) is a commonly utilized and well-researched Tier II intervention </a:t>
            </a:r>
          </a:p>
        </p:txBody>
      </p:sp>
      <p:sp>
        <p:nvSpPr>
          <p:cNvPr id="4" name="Rectangle 3"/>
          <p:cNvSpPr>
            <a:spLocks noChangeArrowheads="1"/>
          </p:cNvSpPr>
          <p:nvPr/>
        </p:nvSpPr>
        <p:spPr bwMode="auto">
          <a:xfrm>
            <a:off x="0" y="6400800"/>
            <a:ext cx="4781550" cy="457200"/>
          </a:xfrm>
          <a:prstGeom prst="rect">
            <a:avLst/>
          </a:prstGeom>
          <a:noFill/>
          <a:ln w="9525" algn="ctr">
            <a:noFill/>
            <a:miter lim="800000"/>
            <a:headEnd/>
            <a:tailEnd/>
          </a:ln>
          <a:effectLst/>
        </p:spPr>
        <p:txBody>
          <a:bodyPr wrap="none">
            <a:spAutoFit/>
          </a:bodyPr>
          <a:lstStyle/>
          <a:p>
            <a:pPr algn="ctr">
              <a:spcBef>
                <a:spcPct val="20000"/>
              </a:spcBef>
              <a:buFont typeface="Wingdings" pitchFamily="2" charset="2"/>
              <a:buNone/>
              <a:defRPr/>
            </a:pPr>
            <a:r>
              <a:rPr lang="en-US" sz="2400" dirty="0">
                <a:solidFill>
                  <a:srgbClr val="000000"/>
                </a:solidFill>
                <a:effectLst>
                  <a:outerShdw blurRad="38100" dist="38100" dir="2700000" algn="tl">
                    <a:srgbClr val="C0C0C0"/>
                  </a:outerShdw>
                </a:effectLst>
                <a:latin typeface="Britannic Bold" pitchFamily="34" charset="0"/>
              </a:rPr>
              <a:t>(Crone, Horner, &amp; </a:t>
            </a:r>
            <a:r>
              <a:rPr lang="en-US" sz="2400" dirty="0" err="1">
                <a:solidFill>
                  <a:srgbClr val="000000"/>
                </a:solidFill>
                <a:effectLst>
                  <a:outerShdw blurRad="38100" dist="38100" dir="2700000" algn="tl">
                    <a:srgbClr val="C0C0C0"/>
                  </a:outerShdw>
                </a:effectLst>
                <a:latin typeface="Britannic Bold" pitchFamily="34" charset="0"/>
              </a:rPr>
              <a:t>Hawken</a:t>
            </a:r>
            <a:r>
              <a:rPr lang="en-US" sz="2400" dirty="0">
                <a:solidFill>
                  <a:srgbClr val="000000"/>
                </a:solidFill>
                <a:effectLst>
                  <a:outerShdw blurRad="38100" dist="38100" dir="2700000" algn="tl">
                    <a:srgbClr val="C0C0C0"/>
                  </a:outerShdw>
                </a:effectLst>
                <a:latin typeface="Britannic Bold" pitchFamily="34" charset="0"/>
              </a:rPr>
              <a:t>, 2010)</a:t>
            </a:r>
          </a:p>
        </p:txBody>
      </p:sp>
      <p:pic>
        <p:nvPicPr>
          <p:cNvPr id="5" name="Picture 4"/>
          <p:cNvPicPr>
            <a:picLocks noChangeAspect="1"/>
          </p:cNvPicPr>
          <p:nvPr/>
        </p:nvPicPr>
        <p:blipFill>
          <a:blip r:embed="rId3"/>
          <a:stretch>
            <a:fillRect/>
          </a:stretch>
        </p:blipFill>
        <p:spPr>
          <a:xfrm>
            <a:off x="8245475" y="838200"/>
            <a:ext cx="914400" cy="914400"/>
          </a:xfrm>
          <a:prstGeom prst="rect">
            <a:avLst/>
          </a:prstGeom>
        </p:spPr>
      </p:pic>
    </p:spTree>
    <p:extLst>
      <p:ext uri="{BB962C8B-B14F-4D97-AF65-F5344CB8AC3E}">
        <p14:creationId xmlns:p14="http://schemas.microsoft.com/office/powerpoint/2010/main" val="21202828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98488"/>
          </a:xfrm>
        </p:spPr>
        <p:txBody>
          <a:bodyPr/>
          <a:lstStyle/>
          <a:p>
            <a:pPr eaLnBrk="1" fontAlgn="auto" hangingPunct="1">
              <a:spcAft>
                <a:spcPts val="0"/>
              </a:spcAft>
              <a:defRPr/>
            </a:pPr>
            <a:r>
              <a:rPr lang="en-US" sz="3200" b="1" cap="small" dirty="0">
                <a:ea typeface="+mj-ea"/>
                <a:cs typeface="+mj-cs"/>
              </a:rPr>
              <a:t>Tier 1 Leadership Team &amp; Coaches Meetings</a:t>
            </a:r>
          </a:p>
        </p:txBody>
      </p:sp>
      <p:graphicFrame>
        <p:nvGraphicFramePr>
          <p:cNvPr id="3" name="Table 2"/>
          <p:cNvGraphicFramePr>
            <a:graphicFrameLocks noGrp="1"/>
          </p:cNvGraphicFramePr>
          <p:nvPr/>
        </p:nvGraphicFramePr>
        <p:xfrm>
          <a:off x="520700" y="517526"/>
          <a:ext cx="8077200" cy="427037"/>
        </p:xfrm>
        <a:graphic>
          <a:graphicData uri="http://schemas.openxmlformats.org/drawingml/2006/table">
            <a:tbl>
              <a:tblPr firstRow="1" bandRow="1">
                <a:tableStyleId>{85BE263C-DBD7-4A20-BB59-AAB30ACAA65A}</a:tableStyleId>
              </a:tblPr>
              <a:tblGrid>
                <a:gridCol w="37338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27037">
                <a:tc>
                  <a:txBody>
                    <a:bodyPr/>
                    <a:lstStyle/>
                    <a:p>
                      <a:pPr algn="ctr"/>
                      <a:r>
                        <a:rPr lang="en-US" sz="2200" dirty="0"/>
                        <a:t>WHAT</a:t>
                      </a:r>
                    </a:p>
                  </a:txBody>
                  <a:tcPr marT="45725" marB="45725">
                    <a:solidFill>
                      <a:srgbClr val="000090"/>
                    </a:solidFill>
                  </a:tcPr>
                </a:tc>
                <a:tc>
                  <a:txBody>
                    <a:bodyPr/>
                    <a:lstStyle/>
                    <a:p>
                      <a:pPr algn="ctr"/>
                      <a:r>
                        <a:rPr lang="en-US" sz="2200" dirty="0"/>
                        <a:t>WHO</a:t>
                      </a:r>
                    </a:p>
                  </a:txBody>
                  <a:tcPr marT="45725" marB="45725">
                    <a:solidFill>
                      <a:srgbClr val="00009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23580487"/>
              </p:ext>
            </p:extLst>
          </p:nvPr>
        </p:nvGraphicFramePr>
        <p:xfrm>
          <a:off x="520700" y="1022351"/>
          <a:ext cx="8083550" cy="1826144"/>
        </p:xfrm>
        <a:graphic>
          <a:graphicData uri="http://schemas.openxmlformats.org/drawingml/2006/table">
            <a:tbl>
              <a:tblPr/>
              <a:tblGrid>
                <a:gridCol w="4087813">
                  <a:extLst>
                    <a:ext uri="{9D8B030D-6E8A-4147-A177-3AD203B41FA5}">
                      <a16:colId xmlns:a16="http://schemas.microsoft.com/office/drawing/2014/main" val="20000"/>
                    </a:ext>
                  </a:extLst>
                </a:gridCol>
                <a:gridCol w="3995737">
                  <a:extLst>
                    <a:ext uri="{9D8B030D-6E8A-4147-A177-3AD203B41FA5}">
                      <a16:colId xmlns:a16="http://schemas.microsoft.com/office/drawing/2014/main" val="20001"/>
                    </a:ext>
                  </a:extLst>
                </a:gridCol>
              </a:tblGrid>
              <a:tr h="615950">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6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Minimum membership: administrator, grade level representatives, support staff</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46088">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Coaches</a:t>
                      </a: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36988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TA per district</a:t>
                      </a: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Admin, Coach, Data Entry</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88305620"/>
              </p:ext>
            </p:extLst>
          </p:nvPr>
        </p:nvGraphicFramePr>
        <p:xfrm>
          <a:off x="520700" y="3200400"/>
          <a:ext cx="8137525" cy="1381126"/>
        </p:xfrm>
        <a:graphic>
          <a:graphicData uri="http://schemas.openxmlformats.org/drawingml/2006/table">
            <a:tbl>
              <a:tblPr/>
              <a:tblGrid>
                <a:gridCol w="4087813">
                  <a:extLst>
                    <a:ext uri="{9D8B030D-6E8A-4147-A177-3AD203B41FA5}">
                      <a16:colId xmlns:a16="http://schemas.microsoft.com/office/drawing/2014/main" val="20000"/>
                    </a:ext>
                  </a:extLst>
                </a:gridCol>
                <a:gridCol w="4049712">
                  <a:extLst>
                    <a:ext uri="{9D8B030D-6E8A-4147-A177-3AD203B41FA5}">
                      <a16:colId xmlns:a16="http://schemas.microsoft.com/office/drawing/2014/main" val="20001"/>
                    </a:ext>
                  </a:extLst>
                </a:gridCol>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20700">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TA per district</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17833778"/>
              </p:ext>
            </p:extLst>
          </p:nvPr>
        </p:nvGraphicFramePr>
        <p:xfrm>
          <a:off x="538163" y="4849813"/>
          <a:ext cx="8137525" cy="1439864"/>
        </p:xfrm>
        <a:graphic>
          <a:graphicData uri="http://schemas.openxmlformats.org/drawingml/2006/table">
            <a:tbl>
              <a:tblPr/>
              <a:tblGrid>
                <a:gridCol w="4068762">
                  <a:extLst>
                    <a:ext uri="{9D8B030D-6E8A-4147-A177-3AD203B41FA5}">
                      <a16:colId xmlns:a16="http://schemas.microsoft.com/office/drawing/2014/main" val="20000"/>
                    </a:ext>
                  </a:extLst>
                </a:gridCol>
                <a:gridCol w="4068763">
                  <a:extLst>
                    <a:ext uri="{9D8B030D-6E8A-4147-A177-3AD203B41FA5}">
                      <a16:colId xmlns:a16="http://schemas.microsoft.com/office/drawing/2014/main" val="20001"/>
                    </a:ext>
                  </a:extLst>
                </a:gridCol>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0"/>
                  </a:ext>
                </a:extLst>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days of TA per district</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bl>
          </a:graphicData>
        </a:graphic>
      </p:graphicFrame>
      <p:sp>
        <p:nvSpPr>
          <p:cNvPr id="9" name="Rectangle 8"/>
          <p:cNvSpPr/>
          <p:nvPr/>
        </p:nvSpPr>
        <p:spPr>
          <a:xfrm rot="16200000">
            <a:off x="-382102" y="1573820"/>
            <a:ext cx="1309273" cy="461665"/>
          </a:xfrm>
          <a:prstGeom prst="rect">
            <a:avLst/>
          </a:prstGeom>
        </p:spPr>
        <p:txBody>
          <a:bodyPr wrap="none">
            <a:spAutoFit/>
          </a:bodyPr>
          <a:lstStyle/>
          <a:p>
            <a:pPr lvl="0" defTabSz="457200"/>
            <a:r>
              <a:rPr lang="en-US" sz="2400" b="1" dirty="0">
                <a:solidFill>
                  <a:srgbClr val="000000"/>
                </a:solidFill>
              </a:rPr>
              <a:t>YEAR 1</a:t>
            </a:r>
          </a:p>
        </p:txBody>
      </p:sp>
      <p:sp>
        <p:nvSpPr>
          <p:cNvPr id="10" name="Rectangle 9"/>
          <p:cNvSpPr/>
          <p:nvPr/>
        </p:nvSpPr>
        <p:spPr>
          <a:xfrm rot="16200000">
            <a:off x="-423804" y="3700404"/>
            <a:ext cx="1309273" cy="461665"/>
          </a:xfrm>
          <a:prstGeom prst="rect">
            <a:avLst/>
          </a:prstGeom>
        </p:spPr>
        <p:txBody>
          <a:bodyPr wrap="none">
            <a:spAutoFit/>
          </a:bodyPr>
          <a:lstStyle/>
          <a:p>
            <a:pPr lvl="0" defTabSz="457200"/>
            <a:r>
              <a:rPr lang="en-US" sz="2400" b="1" dirty="0">
                <a:solidFill>
                  <a:srgbClr val="000000"/>
                </a:solidFill>
              </a:rPr>
              <a:t>YEAR 2</a:t>
            </a:r>
          </a:p>
        </p:txBody>
      </p:sp>
      <p:sp>
        <p:nvSpPr>
          <p:cNvPr id="11" name="Rectangle 10"/>
          <p:cNvSpPr/>
          <p:nvPr/>
        </p:nvSpPr>
        <p:spPr>
          <a:xfrm rot="16200000">
            <a:off x="-513672" y="5376804"/>
            <a:ext cx="1489009" cy="461665"/>
          </a:xfrm>
          <a:prstGeom prst="rect">
            <a:avLst/>
          </a:prstGeom>
        </p:spPr>
        <p:txBody>
          <a:bodyPr wrap="none">
            <a:spAutoFit/>
          </a:bodyPr>
          <a:lstStyle/>
          <a:p>
            <a:pPr lvl="0" defTabSz="457200"/>
            <a:r>
              <a:rPr lang="en-US" sz="2400" b="1" dirty="0">
                <a:solidFill>
                  <a:srgbClr val="000000"/>
                </a:solidFill>
              </a:rPr>
              <a:t>YEAR 3+</a:t>
            </a:r>
          </a:p>
        </p:txBody>
      </p:sp>
      <p:sp>
        <p:nvSpPr>
          <p:cNvPr id="12" name="Rectangle 11"/>
          <p:cNvSpPr/>
          <p:nvPr/>
        </p:nvSpPr>
        <p:spPr>
          <a:xfrm>
            <a:off x="0" y="6396335"/>
            <a:ext cx="9144000" cy="400110"/>
          </a:xfrm>
          <a:prstGeom prst="rect">
            <a:avLst/>
          </a:prstGeom>
        </p:spPr>
        <p:txBody>
          <a:bodyPr wrap="square">
            <a:spAutoFit/>
          </a:bodyPr>
          <a:lstStyle/>
          <a:p>
            <a:pPr lvl="0" algn="ctr" defTabSz="457200"/>
            <a:r>
              <a:rPr lang="en-US" sz="2000" b="1" dirty="0">
                <a:solidFill>
                  <a:srgbClr val="000000"/>
                </a:solidFill>
              </a:rPr>
              <a:t>Tier 2 Training </a:t>
            </a:r>
            <a:r>
              <a:rPr lang="en-US" sz="2000" dirty="0">
                <a:solidFill>
                  <a:srgbClr val="000000"/>
                </a:solidFill>
              </a:rPr>
              <a:t>will also be offered to schools implementing Tier 1 with fidelity.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543300" y="274638"/>
            <a:ext cx="5143500" cy="1143000"/>
          </a:xfrm>
          <a:solidFill>
            <a:srgbClr val="FFFF00"/>
          </a:solidFill>
        </p:spPr>
        <p:txBody>
          <a:bodyPr/>
          <a:lstStyle/>
          <a:p>
            <a:pPr eaLnBrk="1" hangingPunct="1"/>
            <a:r>
              <a:rPr lang="en-US" sz="4800" dirty="0"/>
              <a:t>CICO Cycle</a:t>
            </a:r>
            <a:br>
              <a:rPr lang="en-US" sz="2400" dirty="0"/>
            </a:br>
            <a:r>
              <a:rPr lang="en-US" sz="2400" dirty="0"/>
              <a:t>(Crone, Horner, &amp; </a:t>
            </a:r>
            <a:r>
              <a:rPr lang="en-US" sz="2400" dirty="0" err="1"/>
              <a:t>Hawken</a:t>
            </a:r>
            <a:r>
              <a:rPr lang="en-US" sz="2400" dirty="0"/>
              <a:t>, 2004)</a:t>
            </a:r>
            <a:endParaRPr lang="en-US" sz="8000" dirty="0"/>
          </a:p>
        </p:txBody>
      </p:sp>
      <p:sp>
        <p:nvSpPr>
          <p:cNvPr id="70659" name="Text Box 3"/>
          <p:cNvSpPr txBox="1">
            <a:spLocks noChangeArrowheads="1"/>
          </p:cNvSpPr>
          <p:nvPr/>
        </p:nvSpPr>
        <p:spPr bwMode="auto">
          <a:xfrm>
            <a:off x="5865813" y="2873375"/>
            <a:ext cx="2211387" cy="376238"/>
          </a:xfrm>
          <a:prstGeom prst="rect">
            <a:avLst/>
          </a:prstGeom>
          <a:solidFill>
            <a:srgbClr val="339966"/>
          </a:solidFill>
          <a:ln w="9525">
            <a:solidFill>
              <a:schemeClr val="bg1"/>
            </a:solidFill>
            <a:miter lim="800000"/>
            <a:headEnd/>
            <a:tailEnd/>
          </a:ln>
        </p:spPr>
        <p:txBody>
          <a:bodyPr>
            <a:prstTxWarp prst="textNoShape">
              <a:avLst/>
            </a:prstTxWarp>
            <a:spAutoFit/>
          </a:bodyPr>
          <a:lstStyle/>
          <a:p>
            <a:pPr eaLnBrk="0" hangingPunct="0">
              <a:spcBef>
                <a:spcPct val="50000"/>
              </a:spcBef>
            </a:pPr>
            <a:r>
              <a:rPr lang="en-US">
                <a:solidFill>
                  <a:schemeClr val="bg1"/>
                </a:solidFill>
                <a:latin typeface="Britannic Bold" pitchFamily="32" charset="0"/>
              </a:rPr>
              <a:t>Weekly BEP Meeting</a:t>
            </a:r>
            <a:endParaRPr lang="en-US" sz="1200">
              <a:solidFill>
                <a:schemeClr val="bg1"/>
              </a:solidFill>
              <a:latin typeface="Britannic Bold" pitchFamily="32" charset="0"/>
            </a:endParaRPr>
          </a:p>
        </p:txBody>
      </p:sp>
      <p:sp>
        <p:nvSpPr>
          <p:cNvPr id="70660" name="Text Box 4"/>
          <p:cNvSpPr txBox="1">
            <a:spLocks noChangeArrowheads="1"/>
          </p:cNvSpPr>
          <p:nvPr/>
        </p:nvSpPr>
        <p:spPr bwMode="auto">
          <a:xfrm>
            <a:off x="5972175" y="3810000"/>
            <a:ext cx="2105025" cy="650875"/>
          </a:xfrm>
          <a:prstGeom prst="rect">
            <a:avLst/>
          </a:prstGeom>
          <a:solidFill>
            <a:schemeClr val="accent2"/>
          </a:solidFill>
          <a:ln w="9525">
            <a:solidFill>
              <a:schemeClr val="bg1"/>
            </a:solidFill>
            <a:miter lim="800000"/>
            <a:headEnd/>
            <a:tailEnd/>
          </a:ln>
        </p:spPr>
        <p:txBody>
          <a:bodyPr>
            <a:prstTxWarp prst="textNoShape">
              <a:avLst/>
            </a:prstTxWarp>
            <a:spAutoFit/>
          </a:bodyPr>
          <a:lstStyle/>
          <a:p>
            <a:pPr algn="ctr" eaLnBrk="0" hangingPunct="0">
              <a:spcBef>
                <a:spcPct val="50000"/>
              </a:spcBef>
            </a:pPr>
            <a:r>
              <a:rPr lang="en-US">
                <a:solidFill>
                  <a:schemeClr val="bg1"/>
                </a:solidFill>
                <a:latin typeface="Britannic Bold" pitchFamily="32" charset="0"/>
              </a:rPr>
              <a:t>9 Week Graph Sent</a:t>
            </a:r>
            <a:endParaRPr lang="en-US" sz="1200">
              <a:solidFill>
                <a:schemeClr val="bg1"/>
              </a:solidFill>
              <a:latin typeface="Britannic Bold" pitchFamily="32" charset="0"/>
            </a:endParaRPr>
          </a:p>
        </p:txBody>
      </p:sp>
      <p:sp>
        <p:nvSpPr>
          <p:cNvPr id="70661" name="Text Box 5"/>
          <p:cNvSpPr txBox="1">
            <a:spLocks noChangeArrowheads="1"/>
          </p:cNvSpPr>
          <p:nvPr/>
        </p:nvSpPr>
        <p:spPr bwMode="auto">
          <a:xfrm>
            <a:off x="6096000" y="5029200"/>
            <a:ext cx="1684338" cy="650875"/>
          </a:xfrm>
          <a:prstGeom prst="rect">
            <a:avLst/>
          </a:prstGeom>
          <a:solidFill>
            <a:schemeClr val="accent2"/>
          </a:solidFill>
          <a:ln w="9525">
            <a:solidFill>
              <a:schemeClr val="bg1"/>
            </a:solidFill>
            <a:miter lim="800000"/>
            <a:headEnd/>
            <a:tailEnd/>
          </a:ln>
        </p:spPr>
        <p:txBody>
          <a:bodyPr>
            <a:prstTxWarp prst="textNoShape">
              <a:avLst/>
            </a:prstTxWarp>
            <a:spAutoFit/>
          </a:bodyPr>
          <a:lstStyle/>
          <a:p>
            <a:pPr algn="ctr" eaLnBrk="0" hangingPunct="0">
              <a:spcBef>
                <a:spcPct val="50000"/>
              </a:spcBef>
            </a:pPr>
            <a:r>
              <a:rPr lang="en-US">
                <a:solidFill>
                  <a:schemeClr val="bg1"/>
                </a:solidFill>
                <a:latin typeface="Britannic Bold" pitchFamily="32" charset="0"/>
              </a:rPr>
              <a:t>Program Update</a:t>
            </a:r>
            <a:endParaRPr lang="en-US" sz="1200">
              <a:solidFill>
                <a:schemeClr val="bg1"/>
              </a:solidFill>
              <a:latin typeface="Britannic Bold" pitchFamily="32" charset="0"/>
            </a:endParaRPr>
          </a:p>
        </p:txBody>
      </p:sp>
      <p:sp>
        <p:nvSpPr>
          <p:cNvPr id="70662" name="Text Box 6"/>
          <p:cNvSpPr txBox="1">
            <a:spLocks noChangeArrowheads="1"/>
          </p:cNvSpPr>
          <p:nvPr/>
        </p:nvSpPr>
        <p:spPr bwMode="auto">
          <a:xfrm>
            <a:off x="7859713" y="6269038"/>
            <a:ext cx="1284287" cy="588962"/>
          </a:xfrm>
          <a:prstGeom prst="rect">
            <a:avLst/>
          </a:prstGeom>
          <a:solidFill>
            <a:schemeClr val="bg2"/>
          </a:solidFill>
          <a:ln w="9525">
            <a:solidFill>
              <a:srgbClr val="79AFFF"/>
            </a:solidFill>
            <a:miter lim="800000"/>
            <a:headEnd/>
            <a:tailEnd/>
          </a:ln>
        </p:spPr>
        <p:txBody>
          <a:bodyPr>
            <a:prstTxWarp prst="textNoShape">
              <a:avLst/>
            </a:prstTxWarp>
            <a:spAutoFit/>
          </a:bodyPr>
          <a:lstStyle/>
          <a:p>
            <a:pPr algn="ctr" eaLnBrk="0" hangingPunct="0">
              <a:spcBef>
                <a:spcPct val="50000"/>
              </a:spcBef>
            </a:pPr>
            <a:r>
              <a:rPr lang="en-US" sz="3200">
                <a:latin typeface="Britannic Bold" pitchFamily="32" charset="0"/>
              </a:rPr>
              <a:t>EXIT</a:t>
            </a:r>
          </a:p>
        </p:txBody>
      </p:sp>
      <p:sp>
        <p:nvSpPr>
          <p:cNvPr id="70663" name="Text Box 7"/>
          <p:cNvSpPr txBox="1">
            <a:spLocks noChangeArrowheads="1"/>
          </p:cNvSpPr>
          <p:nvPr/>
        </p:nvSpPr>
        <p:spPr bwMode="auto">
          <a:xfrm>
            <a:off x="381000" y="1684338"/>
            <a:ext cx="1298575" cy="369332"/>
          </a:xfrm>
          <a:prstGeom prst="rect">
            <a:avLst/>
          </a:prstGeom>
          <a:solidFill>
            <a:srgbClr val="990000"/>
          </a:solidFill>
          <a:ln w="9525">
            <a:solidFill>
              <a:schemeClr val="bg1"/>
            </a:solidFill>
            <a:miter lim="800000"/>
            <a:headEnd/>
            <a:tailEnd/>
          </a:ln>
        </p:spPr>
        <p:txBody>
          <a:bodyPr wrap="square">
            <a:prstTxWarp prst="textNoShape">
              <a:avLst/>
            </a:prstTxWarp>
            <a:spAutoFit/>
          </a:bodyPr>
          <a:lstStyle/>
          <a:p>
            <a:pPr eaLnBrk="0" hangingPunct="0">
              <a:spcBef>
                <a:spcPct val="50000"/>
              </a:spcBef>
            </a:pPr>
            <a:r>
              <a:rPr lang="en-US" dirty="0">
                <a:solidFill>
                  <a:schemeClr val="bg1"/>
                </a:solidFill>
                <a:latin typeface="Britannic Bold" pitchFamily="32" charset="0"/>
              </a:rPr>
              <a:t>CICO Plan</a:t>
            </a:r>
            <a:endParaRPr lang="en-US" sz="1200" dirty="0">
              <a:solidFill>
                <a:schemeClr val="bg1"/>
              </a:solidFill>
              <a:latin typeface="Britannic Bold" pitchFamily="32" charset="0"/>
            </a:endParaRPr>
          </a:p>
        </p:txBody>
      </p:sp>
      <p:sp>
        <p:nvSpPr>
          <p:cNvPr id="70664" name="Text Box 8"/>
          <p:cNvSpPr txBox="1">
            <a:spLocks noChangeArrowheads="1"/>
          </p:cNvSpPr>
          <p:nvPr/>
        </p:nvSpPr>
        <p:spPr bwMode="auto">
          <a:xfrm>
            <a:off x="2816225" y="2668588"/>
            <a:ext cx="1260475" cy="547687"/>
          </a:xfrm>
          <a:prstGeom prst="rect">
            <a:avLst/>
          </a:prstGeom>
          <a:solidFill>
            <a:srgbClr val="FFFF66"/>
          </a:solidFill>
          <a:ln w="19050">
            <a:solidFill>
              <a:schemeClr val="bg1"/>
            </a:solidFill>
            <a:miter lim="800000"/>
            <a:headEnd/>
            <a:tailEnd/>
          </a:ln>
        </p:spPr>
        <p:txBody>
          <a:bodyPr>
            <a:prstTxWarp prst="textNoShape">
              <a:avLst/>
            </a:prstTxWarp>
            <a:spAutoFit/>
          </a:bodyPr>
          <a:lstStyle/>
          <a:p>
            <a:pPr algn="ctr" eaLnBrk="0" hangingPunct="0">
              <a:lnSpc>
                <a:spcPct val="80000"/>
              </a:lnSpc>
              <a:spcBef>
                <a:spcPct val="50000"/>
              </a:spcBef>
            </a:pPr>
            <a:r>
              <a:rPr lang="en-US">
                <a:latin typeface="Britannic Bold" pitchFamily="32" charset="0"/>
              </a:rPr>
              <a:t>Morning Check-In</a:t>
            </a:r>
            <a:endParaRPr lang="en-US" sz="1200">
              <a:latin typeface="Britannic Bold" pitchFamily="32" charset="0"/>
            </a:endParaRPr>
          </a:p>
        </p:txBody>
      </p:sp>
      <p:sp>
        <p:nvSpPr>
          <p:cNvPr id="70665" name="Text Box 9"/>
          <p:cNvSpPr txBox="1">
            <a:spLocks noChangeArrowheads="1"/>
          </p:cNvSpPr>
          <p:nvPr/>
        </p:nvSpPr>
        <p:spPr bwMode="auto">
          <a:xfrm>
            <a:off x="1023938" y="4411663"/>
            <a:ext cx="1157287" cy="493712"/>
          </a:xfrm>
          <a:prstGeom prst="rect">
            <a:avLst/>
          </a:prstGeom>
          <a:solidFill>
            <a:srgbClr val="FFFF66"/>
          </a:solidFill>
          <a:ln w="19050">
            <a:solidFill>
              <a:schemeClr val="bg1"/>
            </a:solidFill>
            <a:miter lim="800000"/>
            <a:headEnd/>
            <a:tailEnd/>
          </a:ln>
        </p:spPr>
        <p:txBody>
          <a:bodyPr>
            <a:prstTxWarp prst="textNoShape">
              <a:avLst/>
            </a:prstTxWarp>
            <a:spAutoFit/>
          </a:bodyPr>
          <a:lstStyle/>
          <a:p>
            <a:pPr eaLnBrk="0" hangingPunct="0">
              <a:lnSpc>
                <a:spcPct val="70000"/>
              </a:lnSpc>
              <a:spcBef>
                <a:spcPct val="50000"/>
              </a:spcBef>
            </a:pPr>
            <a:r>
              <a:rPr lang="en-US">
                <a:latin typeface="Britannic Bold" pitchFamily="32" charset="0"/>
              </a:rPr>
              <a:t>Home Check-In</a:t>
            </a:r>
          </a:p>
        </p:txBody>
      </p:sp>
      <p:sp>
        <p:nvSpPr>
          <p:cNvPr id="70666" name="Text Box 10"/>
          <p:cNvSpPr txBox="1">
            <a:spLocks noChangeArrowheads="1"/>
          </p:cNvSpPr>
          <p:nvPr/>
        </p:nvSpPr>
        <p:spPr bwMode="auto">
          <a:xfrm>
            <a:off x="4289425" y="4306888"/>
            <a:ext cx="1576388" cy="685800"/>
          </a:xfrm>
          <a:prstGeom prst="rect">
            <a:avLst/>
          </a:prstGeom>
          <a:solidFill>
            <a:srgbClr val="FFFF66"/>
          </a:solidFill>
          <a:ln w="19050">
            <a:solidFill>
              <a:schemeClr val="bg1"/>
            </a:solidFill>
            <a:miter lim="800000"/>
            <a:headEnd/>
            <a:tailEnd/>
          </a:ln>
        </p:spPr>
        <p:txBody>
          <a:bodyPr>
            <a:prstTxWarp prst="textNoShape">
              <a:avLst/>
            </a:prstTxWarp>
            <a:spAutoFit/>
          </a:bodyPr>
          <a:lstStyle/>
          <a:p>
            <a:pPr eaLnBrk="0" hangingPunct="0">
              <a:lnSpc>
                <a:spcPct val="70000"/>
              </a:lnSpc>
              <a:spcBef>
                <a:spcPct val="50000"/>
              </a:spcBef>
            </a:pPr>
            <a:r>
              <a:rPr lang="en-US">
                <a:latin typeface="Britannic Bold" pitchFamily="32" charset="0"/>
              </a:rPr>
              <a:t>Daily Teacher Evaluation</a:t>
            </a:r>
            <a:endParaRPr lang="en-US" sz="1200">
              <a:latin typeface="Britannic Bold" pitchFamily="32" charset="0"/>
            </a:endParaRPr>
          </a:p>
        </p:txBody>
      </p:sp>
      <p:sp>
        <p:nvSpPr>
          <p:cNvPr id="70667" name="Text Box 11"/>
          <p:cNvSpPr txBox="1">
            <a:spLocks noChangeArrowheads="1"/>
          </p:cNvSpPr>
          <p:nvPr/>
        </p:nvSpPr>
        <p:spPr bwMode="auto">
          <a:xfrm>
            <a:off x="249238" y="152400"/>
            <a:ext cx="1541462" cy="925513"/>
          </a:xfrm>
          <a:prstGeom prst="rect">
            <a:avLst/>
          </a:prstGeom>
          <a:solidFill>
            <a:srgbClr val="990000"/>
          </a:solidFill>
          <a:ln w="9525">
            <a:solidFill>
              <a:schemeClr val="bg1"/>
            </a:solidFill>
            <a:miter lim="800000"/>
            <a:headEnd/>
            <a:tailEnd/>
          </a:ln>
        </p:spPr>
        <p:txBody>
          <a:bodyPr wrap="none">
            <a:prstTxWarp prst="textNoShape">
              <a:avLst/>
            </a:prstTxWarp>
            <a:spAutoFit/>
          </a:bodyPr>
          <a:lstStyle/>
          <a:p>
            <a:pPr algn="ctr"/>
            <a:r>
              <a:rPr lang="en-US">
                <a:solidFill>
                  <a:schemeClr val="bg1"/>
                </a:solidFill>
                <a:latin typeface="Britannic Bold" pitchFamily="32" charset="0"/>
              </a:rPr>
              <a:t>Referral, </a:t>
            </a:r>
          </a:p>
          <a:p>
            <a:pPr algn="ctr"/>
            <a:r>
              <a:rPr lang="en-US">
                <a:solidFill>
                  <a:schemeClr val="bg1"/>
                </a:solidFill>
                <a:latin typeface="Britannic Bold" pitchFamily="32" charset="0"/>
              </a:rPr>
              <a:t>Assessment, </a:t>
            </a:r>
          </a:p>
          <a:p>
            <a:pPr algn="ctr"/>
            <a:r>
              <a:rPr lang="en-US">
                <a:solidFill>
                  <a:schemeClr val="bg1"/>
                </a:solidFill>
                <a:latin typeface="Britannic Bold" pitchFamily="32" charset="0"/>
              </a:rPr>
              <a:t>&amp; Orientation</a:t>
            </a:r>
          </a:p>
        </p:txBody>
      </p:sp>
      <p:sp>
        <p:nvSpPr>
          <p:cNvPr id="70668" name="AutoShape 12"/>
          <p:cNvSpPr>
            <a:spLocks noChangeArrowheads="1"/>
          </p:cNvSpPr>
          <p:nvPr/>
        </p:nvSpPr>
        <p:spPr bwMode="auto">
          <a:xfrm>
            <a:off x="822325" y="1066800"/>
            <a:ext cx="473075" cy="533400"/>
          </a:xfrm>
          <a:prstGeom prst="downArrow">
            <a:avLst>
              <a:gd name="adj1" fmla="val 27778"/>
              <a:gd name="adj2" fmla="val 42710"/>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69" name="AutoShape 13"/>
          <p:cNvSpPr>
            <a:spLocks noChangeArrowheads="1"/>
          </p:cNvSpPr>
          <p:nvPr/>
        </p:nvSpPr>
        <p:spPr bwMode="auto">
          <a:xfrm rot="-3537271">
            <a:off x="1966913" y="1816100"/>
            <a:ext cx="554037" cy="1128713"/>
          </a:xfrm>
          <a:prstGeom prst="downArrow">
            <a:avLst>
              <a:gd name="adj1" fmla="val 21639"/>
              <a:gd name="adj2" fmla="val 58675"/>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70" name="AutoShape 14"/>
          <p:cNvSpPr>
            <a:spLocks noChangeArrowheads="1"/>
          </p:cNvSpPr>
          <p:nvPr/>
        </p:nvSpPr>
        <p:spPr bwMode="auto">
          <a:xfrm rot="10800000">
            <a:off x="4267200" y="5181600"/>
            <a:ext cx="990600" cy="1219200"/>
          </a:xfrm>
          <a:custGeom>
            <a:avLst/>
            <a:gdLst>
              <a:gd name="T0" fmla="*/ 1380879019 w 21600"/>
              <a:gd name="T1" fmla="*/ 0 h 21600"/>
              <a:gd name="T2" fmla="*/ 1380879019 w 21600"/>
              <a:gd name="T3" fmla="*/ 2147483647 h 21600"/>
              <a:gd name="T4" fmla="*/ 125201751 w 21600"/>
              <a:gd name="T5" fmla="*/ 2147483647 h 21600"/>
              <a:gd name="T6" fmla="*/ 2083470828 w 21600"/>
              <a:gd name="T7" fmla="*/ 1093190939 h 21600"/>
              <a:gd name="T8" fmla="*/ 3 60000 65536"/>
              <a:gd name="T9" fmla="*/ 1 60000 65536"/>
              <a:gd name="T10" fmla="*/ 1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prstTxWarp prst="textNoShape">
              <a:avLst/>
            </a:prstTxWarp>
          </a:bodyPr>
          <a:lstStyle/>
          <a:p>
            <a:endParaRPr lang="en-US"/>
          </a:p>
        </p:txBody>
      </p:sp>
      <p:sp>
        <p:nvSpPr>
          <p:cNvPr id="70671" name="AutoShape 15"/>
          <p:cNvSpPr>
            <a:spLocks noChangeArrowheads="1"/>
          </p:cNvSpPr>
          <p:nvPr/>
        </p:nvSpPr>
        <p:spPr bwMode="auto">
          <a:xfrm rot="5400000">
            <a:off x="4305300" y="2857500"/>
            <a:ext cx="990600" cy="1219200"/>
          </a:xfrm>
          <a:custGeom>
            <a:avLst/>
            <a:gdLst>
              <a:gd name="T0" fmla="*/ 1380879019 w 21600"/>
              <a:gd name="T1" fmla="*/ 0 h 21600"/>
              <a:gd name="T2" fmla="*/ 1380879019 w 21600"/>
              <a:gd name="T3" fmla="*/ 2147483647 h 21600"/>
              <a:gd name="T4" fmla="*/ 125201751 w 21600"/>
              <a:gd name="T5" fmla="*/ 2147483647 h 21600"/>
              <a:gd name="T6" fmla="*/ 2083470828 w 21600"/>
              <a:gd name="T7" fmla="*/ 1093190939 h 21600"/>
              <a:gd name="T8" fmla="*/ 3 60000 65536"/>
              <a:gd name="T9" fmla="*/ 1 60000 65536"/>
              <a:gd name="T10" fmla="*/ 1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prstTxWarp prst="textNoShape">
              <a:avLst/>
            </a:prstTxWarp>
          </a:bodyPr>
          <a:lstStyle/>
          <a:p>
            <a:endParaRPr lang="en-US"/>
          </a:p>
        </p:txBody>
      </p:sp>
      <p:sp>
        <p:nvSpPr>
          <p:cNvPr id="70672" name="AutoShape 16"/>
          <p:cNvSpPr>
            <a:spLocks noChangeArrowheads="1"/>
          </p:cNvSpPr>
          <p:nvPr/>
        </p:nvSpPr>
        <p:spPr bwMode="auto">
          <a:xfrm rot="-5400000">
            <a:off x="1485900" y="5067300"/>
            <a:ext cx="990600" cy="1219200"/>
          </a:xfrm>
          <a:custGeom>
            <a:avLst/>
            <a:gdLst>
              <a:gd name="T0" fmla="*/ 1380879019 w 21600"/>
              <a:gd name="T1" fmla="*/ 0 h 21600"/>
              <a:gd name="T2" fmla="*/ 1380879019 w 21600"/>
              <a:gd name="T3" fmla="*/ 2147483647 h 21600"/>
              <a:gd name="T4" fmla="*/ 125201751 w 21600"/>
              <a:gd name="T5" fmla="*/ 2147483647 h 21600"/>
              <a:gd name="T6" fmla="*/ 2083470828 w 21600"/>
              <a:gd name="T7" fmla="*/ 1093190939 h 21600"/>
              <a:gd name="T8" fmla="*/ 3 60000 65536"/>
              <a:gd name="T9" fmla="*/ 1 60000 65536"/>
              <a:gd name="T10" fmla="*/ 1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chemeClr val="bg1"/>
            </a:solidFill>
            <a:miter lim="800000"/>
            <a:headEnd/>
            <a:tailEnd/>
          </a:ln>
        </p:spPr>
        <p:txBody>
          <a:bodyPr wrap="none" anchor="ctr">
            <a:prstTxWarp prst="textNoShape">
              <a:avLst/>
            </a:prstTxWarp>
          </a:bodyPr>
          <a:lstStyle/>
          <a:p>
            <a:endParaRPr lang="en-US"/>
          </a:p>
        </p:txBody>
      </p:sp>
      <p:sp>
        <p:nvSpPr>
          <p:cNvPr id="70673" name="AutoShape 17"/>
          <p:cNvSpPr>
            <a:spLocks noChangeArrowheads="1"/>
          </p:cNvSpPr>
          <p:nvPr/>
        </p:nvSpPr>
        <p:spPr bwMode="auto">
          <a:xfrm rot="10800000" flipH="1" flipV="1">
            <a:off x="1524000" y="2667000"/>
            <a:ext cx="990600" cy="1219200"/>
          </a:xfrm>
          <a:custGeom>
            <a:avLst/>
            <a:gdLst>
              <a:gd name="T0" fmla="*/ 1380879019 w 21600"/>
              <a:gd name="T1" fmla="*/ 0 h 21600"/>
              <a:gd name="T2" fmla="*/ 1380879019 w 21600"/>
              <a:gd name="T3" fmla="*/ 2147483647 h 21600"/>
              <a:gd name="T4" fmla="*/ 125201751 w 21600"/>
              <a:gd name="T5" fmla="*/ 2147483647 h 21600"/>
              <a:gd name="T6" fmla="*/ 2083470828 w 21600"/>
              <a:gd name="T7" fmla="*/ 1093190939 h 21600"/>
              <a:gd name="T8" fmla="*/ 3 60000 65536"/>
              <a:gd name="T9" fmla="*/ 1 60000 65536"/>
              <a:gd name="T10" fmla="*/ 1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prstTxWarp prst="textNoShape">
              <a:avLst/>
            </a:prstTxWarp>
          </a:bodyPr>
          <a:lstStyle/>
          <a:p>
            <a:endParaRPr lang="en-US"/>
          </a:p>
        </p:txBody>
      </p:sp>
      <p:sp>
        <p:nvSpPr>
          <p:cNvPr id="70674" name="AutoShape 18"/>
          <p:cNvSpPr>
            <a:spLocks noChangeArrowheads="1"/>
          </p:cNvSpPr>
          <p:nvPr/>
        </p:nvSpPr>
        <p:spPr bwMode="auto">
          <a:xfrm rot="-5400000">
            <a:off x="5011738" y="2455862"/>
            <a:ext cx="554038" cy="1128713"/>
          </a:xfrm>
          <a:prstGeom prst="downArrow">
            <a:avLst>
              <a:gd name="adj1" fmla="val 21639"/>
              <a:gd name="adj2" fmla="val 58675"/>
            </a:avLst>
          </a:prstGeom>
          <a:solidFill>
            <a:srgbClr val="990000"/>
          </a:solidFill>
          <a:ln w="9525">
            <a:solidFill>
              <a:srgbClr val="990000"/>
            </a:solidFill>
            <a:prstDash val="sysDot"/>
            <a:miter lim="800000"/>
            <a:headEnd/>
            <a:tailEnd/>
          </a:ln>
        </p:spPr>
        <p:txBody>
          <a:bodyPr vert="eaVert" wrap="none" anchor="ctr">
            <a:prstTxWarp prst="textNoShape">
              <a:avLst/>
            </a:prstTxWarp>
          </a:bodyPr>
          <a:lstStyle/>
          <a:p>
            <a:endParaRPr lang="en-US"/>
          </a:p>
        </p:txBody>
      </p:sp>
      <p:sp>
        <p:nvSpPr>
          <p:cNvPr id="70675" name="AutoShape 19"/>
          <p:cNvSpPr>
            <a:spLocks noChangeArrowheads="1"/>
          </p:cNvSpPr>
          <p:nvPr/>
        </p:nvSpPr>
        <p:spPr bwMode="auto">
          <a:xfrm>
            <a:off x="6705600" y="3276600"/>
            <a:ext cx="473075" cy="533400"/>
          </a:xfrm>
          <a:prstGeom prst="downArrow">
            <a:avLst>
              <a:gd name="adj1" fmla="val 27778"/>
              <a:gd name="adj2" fmla="val 42710"/>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76" name="AutoShape 20"/>
          <p:cNvSpPr>
            <a:spLocks noChangeArrowheads="1"/>
          </p:cNvSpPr>
          <p:nvPr/>
        </p:nvSpPr>
        <p:spPr bwMode="auto">
          <a:xfrm>
            <a:off x="6705600" y="4440238"/>
            <a:ext cx="473075" cy="533400"/>
          </a:xfrm>
          <a:prstGeom prst="downArrow">
            <a:avLst>
              <a:gd name="adj1" fmla="val 27778"/>
              <a:gd name="adj2" fmla="val 42710"/>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77" name="AutoShape 21"/>
          <p:cNvSpPr>
            <a:spLocks noChangeArrowheads="1"/>
          </p:cNvSpPr>
          <p:nvPr/>
        </p:nvSpPr>
        <p:spPr bwMode="auto">
          <a:xfrm>
            <a:off x="6705600" y="5756275"/>
            <a:ext cx="473075" cy="533400"/>
          </a:xfrm>
          <a:prstGeom prst="downArrow">
            <a:avLst>
              <a:gd name="adj1" fmla="val 27778"/>
              <a:gd name="adj2" fmla="val 42710"/>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78" name="AutoShape 22"/>
          <p:cNvSpPr>
            <a:spLocks noChangeArrowheads="1"/>
          </p:cNvSpPr>
          <p:nvPr/>
        </p:nvSpPr>
        <p:spPr bwMode="auto">
          <a:xfrm rot="-5400000">
            <a:off x="6965157" y="6065043"/>
            <a:ext cx="609600" cy="1128713"/>
          </a:xfrm>
          <a:prstGeom prst="downArrow">
            <a:avLst>
              <a:gd name="adj1" fmla="val 21639"/>
              <a:gd name="adj2" fmla="val 53327"/>
            </a:avLst>
          </a:prstGeom>
          <a:solidFill>
            <a:srgbClr val="990000"/>
          </a:solidFill>
          <a:ln w="9525">
            <a:solidFill>
              <a:srgbClr val="990000"/>
            </a:solidFill>
            <a:prstDash val="sysDot"/>
            <a:miter lim="800000"/>
            <a:headEnd/>
            <a:tailEnd/>
          </a:ln>
        </p:spPr>
        <p:txBody>
          <a:bodyPr vert="eaVert" wrap="none" anchor="ctr">
            <a:prstTxWarp prst="textNoShape">
              <a:avLst/>
            </a:prstTxWarp>
          </a:bodyPr>
          <a:lstStyle/>
          <a:p>
            <a:endParaRPr lang="en-US"/>
          </a:p>
        </p:txBody>
      </p:sp>
      <p:sp>
        <p:nvSpPr>
          <p:cNvPr id="70679" name="Line 23"/>
          <p:cNvSpPr>
            <a:spLocks noChangeShapeType="1"/>
          </p:cNvSpPr>
          <p:nvPr/>
        </p:nvSpPr>
        <p:spPr bwMode="auto">
          <a:xfrm flipH="1">
            <a:off x="457200" y="6629400"/>
            <a:ext cx="6324600" cy="0"/>
          </a:xfrm>
          <a:prstGeom prst="line">
            <a:avLst/>
          </a:prstGeom>
          <a:noFill/>
          <a:ln w="127000">
            <a:solidFill>
              <a:srgbClr val="990000"/>
            </a:solidFill>
            <a:round/>
            <a:headEnd/>
            <a:tailEnd/>
          </a:ln>
        </p:spPr>
        <p:txBody>
          <a:bodyPr>
            <a:prstTxWarp prst="textNoShape">
              <a:avLst/>
            </a:prstTxWarp>
          </a:bodyPr>
          <a:lstStyle/>
          <a:p>
            <a:endParaRPr lang="en-US"/>
          </a:p>
        </p:txBody>
      </p:sp>
      <p:sp>
        <p:nvSpPr>
          <p:cNvPr id="70680" name="Line 24"/>
          <p:cNvSpPr>
            <a:spLocks noChangeShapeType="1"/>
          </p:cNvSpPr>
          <p:nvPr/>
        </p:nvSpPr>
        <p:spPr bwMode="auto">
          <a:xfrm rot="16200000" flipH="1">
            <a:off x="-1371600" y="4800600"/>
            <a:ext cx="3657600" cy="0"/>
          </a:xfrm>
          <a:prstGeom prst="line">
            <a:avLst/>
          </a:prstGeom>
          <a:noFill/>
          <a:ln w="127000">
            <a:solidFill>
              <a:srgbClr val="990000"/>
            </a:solidFill>
            <a:round/>
            <a:headEnd/>
            <a:tailEnd/>
          </a:ln>
        </p:spPr>
        <p:txBody>
          <a:bodyPr>
            <a:prstTxWarp prst="textNoShape">
              <a:avLst/>
            </a:prstTxWarp>
          </a:bodyPr>
          <a:lstStyle/>
          <a:p>
            <a:endParaRPr lang="en-US"/>
          </a:p>
        </p:txBody>
      </p:sp>
      <p:sp>
        <p:nvSpPr>
          <p:cNvPr id="70681" name="Line 25"/>
          <p:cNvSpPr>
            <a:spLocks noChangeShapeType="1"/>
          </p:cNvSpPr>
          <p:nvPr/>
        </p:nvSpPr>
        <p:spPr bwMode="auto">
          <a:xfrm rot="10800000" flipH="1">
            <a:off x="457200" y="2971800"/>
            <a:ext cx="1827213" cy="0"/>
          </a:xfrm>
          <a:prstGeom prst="line">
            <a:avLst/>
          </a:prstGeom>
          <a:noFill/>
          <a:ln w="127000">
            <a:solidFill>
              <a:srgbClr val="990000"/>
            </a:solidFill>
            <a:round/>
            <a:headEnd/>
            <a:tailEnd/>
          </a:ln>
        </p:spPr>
        <p:txBody>
          <a:bodyPr>
            <a:prstTxWarp prst="textNoShape">
              <a:avLst/>
            </a:prstTxWarp>
          </a:bodyPr>
          <a:lstStyle/>
          <a:p>
            <a:endParaRPr lang="en-US"/>
          </a:p>
        </p:txBody>
      </p:sp>
      <p:sp>
        <p:nvSpPr>
          <p:cNvPr id="70682" name="Oval 26"/>
          <p:cNvSpPr>
            <a:spLocks noChangeArrowheads="1"/>
          </p:cNvSpPr>
          <p:nvPr/>
        </p:nvSpPr>
        <p:spPr bwMode="auto">
          <a:xfrm>
            <a:off x="381000" y="2895600"/>
            <a:ext cx="152400" cy="152400"/>
          </a:xfrm>
          <a:prstGeom prst="ellipse">
            <a:avLst/>
          </a:prstGeom>
          <a:solidFill>
            <a:srgbClr val="990000"/>
          </a:solidFill>
          <a:ln w="9525">
            <a:solidFill>
              <a:srgbClr val="990000"/>
            </a:solidFill>
            <a:round/>
            <a:headEnd/>
            <a:tailEnd/>
          </a:ln>
        </p:spPr>
        <p:txBody>
          <a:bodyPr wrap="none" anchor="ctr">
            <a:prstTxWarp prst="textNoShape">
              <a:avLst/>
            </a:prstTxWarp>
          </a:bodyPr>
          <a:lstStyle/>
          <a:p>
            <a:endParaRPr lang="en-US"/>
          </a:p>
        </p:txBody>
      </p:sp>
      <p:sp>
        <p:nvSpPr>
          <p:cNvPr id="70683" name="Oval 27"/>
          <p:cNvSpPr>
            <a:spLocks noChangeArrowheads="1"/>
          </p:cNvSpPr>
          <p:nvPr/>
        </p:nvSpPr>
        <p:spPr bwMode="auto">
          <a:xfrm>
            <a:off x="381000" y="6553200"/>
            <a:ext cx="152400" cy="152400"/>
          </a:xfrm>
          <a:prstGeom prst="ellipse">
            <a:avLst/>
          </a:prstGeom>
          <a:solidFill>
            <a:srgbClr val="990000"/>
          </a:solidFill>
          <a:ln w="9525">
            <a:solidFill>
              <a:srgbClr val="990000"/>
            </a:solidFill>
            <a:round/>
            <a:headEnd/>
            <a:tailEnd/>
          </a:ln>
        </p:spPr>
        <p:txBody>
          <a:bodyPr wrap="none" anchor="ctr">
            <a:prstTxWarp prst="textNoShape">
              <a:avLst/>
            </a:prstTxWarp>
          </a:bodyPr>
          <a:lstStyle/>
          <a:p>
            <a:endParaRPr lang="en-US"/>
          </a:p>
        </p:txBody>
      </p:sp>
      <p:sp>
        <p:nvSpPr>
          <p:cNvPr id="70684" name="Text Box 28"/>
          <p:cNvSpPr txBox="1">
            <a:spLocks noChangeArrowheads="1"/>
          </p:cNvSpPr>
          <p:nvPr/>
        </p:nvSpPr>
        <p:spPr bwMode="auto">
          <a:xfrm>
            <a:off x="2917825" y="6048375"/>
            <a:ext cx="1263650" cy="495300"/>
          </a:xfrm>
          <a:prstGeom prst="rect">
            <a:avLst/>
          </a:prstGeom>
          <a:solidFill>
            <a:srgbClr val="FFFF66"/>
          </a:solidFill>
          <a:ln w="19050">
            <a:solidFill>
              <a:schemeClr val="bg1"/>
            </a:solidFill>
            <a:miter lim="800000"/>
            <a:headEnd/>
            <a:tailEnd/>
          </a:ln>
        </p:spPr>
        <p:txBody>
          <a:bodyPr>
            <a:prstTxWarp prst="textNoShape">
              <a:avLst/>
            </a:prstTxWarp>
            <a:spAutoFit/>
          </a:bodyPr>
          <a:lstStyle/>
          <a:p>
            <a:pPr eaLnBrk="0" hangingPunct="0">
              <a:lnSpc>
                <a:spcPct val="70000"/>
              </a:lnSpc>
              <a:spcBef>
                <a:spcPct val="50000"/>
              </a:spcBef>
            </a:pPr>
            <a:r>
              <a:rPr lang="en-US">
                <a:latin typeface="Britannic Bold" pitchFamily="32" charset="0"/>
              </a:rPr>
              <a:t>Afternoon Check-In</a:t>
            </a:r>
          </a:p>
        </p:txBody>
      </p:sp>
      <p:sp>
        <p:nvSpPr>
          <p:cNvPr id="29" name="Rounded Rectangle 28"/>
          <p:cNvSpPr/>
          <p:nvPr/>
        </p:nvSpPr>
        <p:spPr>
          <a:xfrm>
            <a:off x="3657600" y="1676400"/>
            <a:ext cx="5029200" cy="10668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All of this is managed by a Specialized Support Team</a:t>
            </a:r>
          </a:p>
        </p:txBody>
      </p:sp>
      <p:pic>
        <p:nvPicPr>
          <p:cNvPr id="30" name="Picture 29"/>
          <p:cNvPicPr>
            <a:picLocks noChangeAspect="1"/>
          </p:cNvPicPr>
          <p:nvPr/>
        </p:nvPicPr>
        <p:blipFill>
          <a:blip r:embed="rId3"/>
          <a:stretch>
            <a:fillRect/>
          </a:stretch>
        </p:blipFill>
        <p:spPr>
          <a:xfrm>
            <a:off x="8305800" y="914400"/>
            <a:ext cx="914400" cy="914400"/>
          </a:xfrm>
          <a:prstGeom prst="rect">
            <a:avLst/>
          </a:prstGeom>
        </p:spPr>
      </p:pic>
    </p:spTree>
    <p:extLst>
      <p:ext uri="{BB962C8B-B14F-4D97-AF65-F5344CB8AC3E}">
        <p14:creationId xmlns:p14="http://schemas.microsoft.com/office/powerpoint/2010/main" val="760309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V.C.i</a:t>
              </a:r>
              <a:endParaRPr lang="en-US" b="1" dirty="0">
                <a:solidFill>
                  <a:srgbClr val="000000"/>
                </a:solidFill>
                <a:latin typeface="+mj-lt"/>
              </a:endParaRPr>
            </a:p>
          </p:txBody>
        </p:sp>
      </p:grpSp>
      <p:sp>
        <p:nvSpPr>
          <p:cNvPr id="2" name="Title 1"/>
          <p:cNvSpPr>
            <a:spLocks noGrp="1"/>
          </p:cNvSpPr>
          <p:nvPr>
            <p:ph type="title"/>
          </p:nvPr>
        </p:nvSpPr>
        <p:spPr>
          <a:solidFill>
            <a:srgbClr val="FFFF00"/>
          </a:solidFill>
        </p:spPr>
        <p:txBody>
          <a:bodyPr/>
          <a:lstStyle/>
          <a:p>
            <a:r>
              <a:rPr lang="en-US" dirty="0"/>
              <a:t>Specialized Support Team:</a:t>
            </a:r>
            <a:br>
              <a:rPr lang="en-US" dirty="0"/>
            </a:br>
            <a:r>
              <a:rPr lang="en-US" sz="3600" i="1" dirty="0"/>
              <a:t>Roles, Responsibilities, &amp; Functions</a:t>
            </a:r>
            <a:endParaRPr lang="en-US" sz="4000" dirty="0"/>
          </a:p>
        </p:txBody>
      </p:sp>
      <p:sp>
        <p:nvSpPr>
          <p:cNvPr id="3" name="Content Placeholder 2"/>
          <p:cNvSpPr>
            <a:spLocks noGrp="1"/>
          </p:cNvSpPr>
          <p:nvPr>
            <p:ph idx="1"/>
          </p:nvPr>
        </p:nvSpPr>
        <p:spPr/>
        <p:txBody>
          <a:bodyPr/>
          <a:lstStyle/>
          <a:p>
            <a:pPr lvl="0"/>
            <a:r>
              <a:rPr lang="en-US" sz="2100" dirty="0"/>
              <a:t>Provide training and support to school staff regarding the </a:t>
            </a:r>
            <a:r>
              <a:rPr lang="en-US" sz="2100" dirty="0" err="1"/>
              <a:t>program(s</a:t>
            </a:r>
            <a:r>
              <a:rPr lang="en-US" sz="2100" dirty="0"/>
              <a:t>) </a:t>
            </a:r>
          </a:p>
          <a:p>
            <a:pPr lvl="0"/>
            <a:r>
              <a:rPr lang="en-US" sz="2100" dirty="0"/>
              <a:t>Provide specialized behavioral assessment strategies, interventions, and supports </a:t>
            </a:r>
          </a:p>
          <a:p>
            <a:pPr lvl="0"/>
            <a:r>
              <a:rPr lang="en-US" sz="2100" dirty="0"/>
              <a:t>Meet regularly (e.g., weekly or biweekly) to review the program, monitor individual student progress, and review new referrals </a:t>
            </a:r>
          </a:p>
          <a:p>
            <a:pPr lvl="0"/>
            <a:r>
              <a:rPr lang="en-US" sz="2100" dirty="0"/>
              <a:t>Coordinate school-wide implementation of the overall Tier II practices and systems</a:t>
            </a:r>
          </a:p>
          <a:p>
            <a:pPr lvl="0"/>
            <a:r>
              <a:rPr lang="en-US" sz="2100" dirty="0"/>
              <a:t>Develop screening procedures and data-based decision rules for referring students to intervention</a:t>
            </a:r>
          </a:p>
          <a:p>
            <a:pPr lvl="0"/>
            <a:r>
              <a:rPr lang="en-US" sz="2100" dirty="0"/>
              <a:t>Develop data-based decision rules (including time frames) for placing students, monitoring progress, and fading the intervention </a:t>
            </a:r>
          </a:p>
          <a:p>
            <a:pPr lvl="0"/>
            <a:r>
              <a:rPr lang="en-US" sz="2100" dirty="0"/>
              <a:t>Summarize and review data</a:t>
            </a:r>
          </a:p>
        </p:txBody>
      </p:sp>
      <p:pic>
        <p:nvPicPr>
          <p:cNvPr id="4" name="Picture 3"/>
          <p:cNvPicPr>
            <a:picLocks noChangeAspect="1"/>
          </p:cNvPicPr>
          <p:nvPr/>
        </p:nvPicPr>
        <p:blipFill>
          <a:blip r:embed="rId3"/>
          <a:stretch>
            <a:fillRect/>
          </a:stretch>
        </p:blipFill>
        <p:spPr>
          <a:xfrm>
            <a:off x="8245475" y="762000"/>
            <a:ext cx="914400" cy="914400"/>
          </a:xfrm>
          <a:prstGeom prst="rect">
            <a:avLst/>
          </a:prstGeom>
        </p:spPr>
      </p:pic>
    </p:spTree>
    <p:extLst>
      <p:ext uri="{BB962C8B-B14F-4D97-AF65-F5344CB8AC3E}">
        <p14:creationId xmlns:p14="http://schemas.microsoft.com/office/powerpoint/2010/main" val="3336369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a:t>Specialized Support Team:</a:t>
            </a:r>
            <a:br>
              <a:rPr lang="en-US" dirty="0"/>
            </a:br>
            <a:r>
              <a:rPr lang="en-US" sz="3600" i="1" dirty="0"/>
              <a:t>Membership Examples</a:t>
            </a:r>
            <a:endParaRPr lang="en-US" sz="3600" dirty="0"/>
          </a:p>
        </p:txBody>
      </p:sp>
      <p:sp>
        <p:nvSpPr>
          <p:cNvPr id="3" name="Content Placeholder 2"/>
          <p:cNvSpPr>
            <a:spLocks noGrp="1"/>
          </p:cNvSpPr>
          <p:nvPr>
            <p:ph idx="1"/>
          </p:nvPr>
        </p:nvSpPr>
        <p:spPr/>
        <p:txBody>
          <a:bodyPr/>
          <a:lstStyle/>
          <a:p>
            <a:pPr lvl="0"/>
            <a:r>
              <a:rPr lang="en-US" dirty="0"/>
              <a:t>Representative from SWPBS Leadership Team</a:t>
            </a:r>
          </a:p>
          <a:p>
            <a:pPr lvl="0"/>
            <a:r>
              <a:rPr lang="en-US" dirty="0"/>
              <a:t>Tier II Intervention Coordinator</a:t>
            </a:r>
          </a:p>
          <a:p>
            <a:pPr lvl="0"/>
            <a:r>
              <a:rPr lang="en-US" dirty="0"/>
              <a:t>School Administrator</a:t>
            </a:r>
          </a:p>
          <a:p>
            <a:r>
              <a:rPr lang="en-US" dirty="0"/>
              <a:t>Behavior Specialists (e.g., school counselor, school psychologist, social worker, special educator) </a:t>
            </a:r>
          </a:p>
        </p:txBody>
      </p:sp>
      <p:pic>
        <p:nvPicPr>
          <p:cNvPr id="4" name="Picture 3"/>
          <p:cNvPicPr>
            <a:picLocks noChangeAspect="1"/>
          </p:cNvPicPr>
          <p:nvPr/>
        </p:nvPicPr>
        <p:blipFill>
          <a:blip r:embed="rId2"/>
          <a:stretch>
            <a:fillRect/>
          </a:stretch>
        </p:blipFill>
        <p:spPr>
          <a:xfrm>
            <a:off x="8245475" y="838200"/>
            <a:ext cx="914400" cy="914400"/>
          </a:xfrm>
          <a:prstGeom prst="rect">
            <a:avLst/>
          </a:prstGeom>
        </p:spPr>
      </p:pic>
    </p:spTree>
    <p:extLst>
      <p:ext uri="{BB962C8B-B14F-4D97-AF65-F5344CB8AC3E}">
        <p14:creationId xmlns:p14="http://schemas.microsoft.com/office/powerpoint/2010/main" val="2851001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j0286076"/>
          <p:cNvPicPr>
            <a:picLocks noChangeAspect="1" noChangeArrowheads="1"/>
          </p:cNvPicPr>
          <p:nvPr/>
        </p:nvPicPr>
        <p:blipFill>
          <a:blip r:embed="rId3"/>
          <a:srcRect/>
          <a:stretch>
            <a:fillRect/>
          </a:stretch>
        </p:blipFill>
        <p:spPr bwMode="auto">
          <a:xfrm>
            <a:off x="0" y="4205288"/>
            <a:ext cx="2203450" cy="2652712"/>
          </a:xfrm>
          <a:prstGeom prst="rect">
            <a:avLst/>
          </a:prstGeom>
          <a:noFill/>
          <a:ln w="9525">
            <a:noFill/>
            <a:miter lim="800000"/>
            <a:headEnd/>
            <a:tailEnd/>
          </a:ln>
        </p:spPr>
      </p:pic>
      <p:sp>
        <p:nvSpPr>
          <p:cNvPr id="950275" name="AutoShape 3"/>
          <p:cNvSpPr>
            <a:spLocks noChangeArrowheads="1"/>
          </p:cNvSpPr>
          <p:nvPr/>
        </p:nvSpPr>
        <p:spPr bwMode="auto">
          <a:xfrm>
            <a:off x="2133600" y="762000"/>
            <a:ext cx="6400800" cy="5486400"/>
          </a:xfrm>
          <a:prstGeom prst="wedgeEllipseCallout">
            <a:avLst>
              <a:gd name="adj1" fmla="val -51833"/>
              <a:gd name="adj2" fmla="val 37875"/>
            </a:avLst>
          </a:prstGeom>
          <a:solidFill>
            <a:srgbClr val="CCECFF"/>
          </a:solidFill>
          <a:ln w="9525">
            <a:solidFill>
              <a:schemeClr val="tx1"/>
            </a:solidFill>
            <a:miter lim="800000"/>
            <a:headEnd/>
            <a:tailEnd/>
          </a:ln>
        </p:spPr>
        <p:txBody>
          <a:bodyPr anchor="ctr" anchorCtr="1">
            <a:prstTxWarp prst="textNoShape">
              <a:avLst/>
            </a:prstTxWarp>
          </a:bodyPr>
          <a:lstStyle/>
          <a:p>
            <a:pPr algn="ctr"/>
            <a:r>
              <a:rPr lang="en-US" sz="3200">
                <a:latin typeface="+mj-lt"/>
              </a:rPr>
              <a:t>Secondary systems efficiently support a small group of students by increasing prompts, structure, and opportunities for reinforcement.</a:t>
            </a:r>
          </a:p>
        </p:txBody>
      </p:sp>
      <p:sp>
        <p:nvSpPr>
          <p:cNvPr id="81924"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mj-lt"/>
                <a:ea typeface="Arial Black"/>
                <a:cs typeface="Arial Black"/>
              </a:rPr>
              <a:t>TAKE AWAY MESSAGE</a:t>
            </a:r>
          </a:p>
        </p:txBody>
      </p:sp>
      <p:pic>
        <p:nvPicPr>
          <p:cNvPr id="5" name="Picture 4"/>
          <p:cNvPicPr>
            <a:picLocks noChangeAspect="1"/>
          </p:cNvPicPr>
          <p:nvPr/>
        </p:nvPicPr>
        <p:blipFill>
          <a:blip r:embed="rId4"/>
          <a:stretch>
            <a:fillRect/>
          </a:stretch>
        </p:blipFill>
        <p:spPr>
          <a:xfrm>
            <a:off x="8077200" y="5334000"/>
            <a:ext cx="914400" cy="914400"/>
          </a:xfrm>
          <a:prstGeom prst="rect">
            <a:avLst/>
          </a:prstGeom>
        </p:spPr>
      </p:pic>
    </p:spTree>
    <p:extLst>
      <p:ext uri="{BB962C8B-B14F-4D97-AF65-F5344CB8AC3E}">
        <p14:creationId xmlns:p14="http://schemas.microsoft.com/office/powerpoint/2010/main" val="207767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50275"/>
                                        </p:tgtEl>
                                        <p:attrNameLst>
                                          <p:attrName>style.visibility</p:attrName>
                                        </p:attrNameLst>
                                      </p:cBhvr>
                                      <p:to>
                                        <p:strVal val="visible"/>
                                      </p:to>
                                    </p:set>
                                    <p:animEffect transition="in" filter="strips(upRight)">
                                      <p:cBhvr>
                                        <p:cTn id="7" dur="500"/>
                                        <p:tgtEl>
                                          <p:spTgt spid="95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6600" dirty="0">
                <a:solidFill>
                  <a:srgbClr val="FFFF00"/>
                </a:solidFill>
                <a:effectLst>
                  <a:outerShdw blurRad="38100" dist="38100" dir="2700000" algn="tl">
                    <a:srgbClr val="000000"/>
                  </a:outerShdw>
                </a:effectLst>
                <a:latin typeface="+mj-lt"/>
              </a:rPr>
              <a:t>Preview of Tier III</a:t>
            </a:r>
          </a:p>
        </p:txBody>
      </p:sp>
      <p:pic>
        <p:nvPicPr>
          <p:cNvPr id="3" name="Picture 2"/>
          <p:cNvPicPr>
            <a:picLocks noChangeAspect="1"/>
          </p:cNvPicPr>
          <p:nvPr/>
        </p:nvPicPr>
        <p:blipFill>
          <a:blip r:embed="rId2"/>
          <a:stretch>
            <a:fillRect/>
          </a:stretch>
        </p:blipFill>
        <p:spPr>
          <a:xfrm>
            <a:off x="8077200" y="4724400"/>
            <a:ext cx="914400" cy="914400"/>
          </a:xfrm>
          <a:prstGeom prst="rect">
            <a:avLst/>
          </a:prstGeom>
        </p:spPr>
      </p:pic>
      <p:grpSp>
        <p:nvGrpSpPr>
          <p:cNvPr id="4" name="Group 3"/>
          <p:cNvGrpSpPr/>
          <p:nvPr/>
        </p:nvGrpSpPr>
        <p:grpSpPr>
          <a:xfrm>
            <a:off x="-140380" y="5257800"/>
            <a:ext cx="1588180" cy="1676401"/>
            <a:chOff x="-140380" y="5333999"/>
            <a:chExt cx="1588180" cy="1676401"/>
          </a:xfrm>
        </p:grpSpPr>
        <p:pic>
          <p:nvPicPr>
            <p:cNvPr id="5"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6" name="TextBox 5"/>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V.C.ii</a:t>
              </a:r>
              <a:endParaRPr lang="en-US" b="1" dirty="0">
                <a:solidFill>
                  <a:srgbClr val="000000"/>
                </a:solidFill>
                <a:latin typeface="+mj-lt"/>
              </a:endParaRPr>
            </a:p>
          </p:txBody>
        </p:sp>
      </p:grpSp>
    </p:spTree>
    <p:extLst>
      <p:ext uri="{BB962C8B-B14F-4D97-AF65-F5344CB8AC3E}">
        <p14:creationId xmlns:p14="http://schemas.microsoft.com/office/powerpoint/2010/main" val="76443226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a:t>Continuum of School-Wide </a:t>
            </a:r>
            <a:br>
              <a:rPr lang="en-US" sz="3200"/>
            </a:br>
            <a:r>
              <a:rPr lang="en-US" sz="3200"/>
              <a:t>Instructional and Positive Behavior Support</a:t>
            </a:r>
          </a:p>
        </p:txBody>
      </p:sp>
      <p:sp>
        <p:nvSpPr>
          <p:cNvPr id="52227" name="Rectangle 3"/>
          <p:cNvSpPr>
            <a:spLocks noChangeArrowheads="1"/>
          </p:cNvSpPr>
          <p:nvPr/>
        </p:nvSpPr>
        <p:spPr bwMode="auto">
          <a:xfrm>
            <a:off x="0" y="1529834"/>
            <a:ext cx="184666" cy="369332"/>
          </a:xfrm>
          <a:prstGeom prst="rect">
            <a:avLst/>
          </a:prstGeom>
          <a:noFill/>
          <a:ln w="9525">
            <a:noFill/>
            <a:miter lim="800000"/>
            <a:headEnd/>
            <a:tailEnd/>
          </a:ln>
        </p:spPr>
        <p:txBody>
          <a:bodyPr wrap="none" anchor="ctr">
            <a:prstTxWarp prst="textNoShape">
              <a:avLst/>
            </a:prstTxWarp>
            <a:spAutoFit/>
          </a:bodyPr>
          <a:lstStyle/>
          <a:p>
            <a:endParaRPr lang="en-US">
              <a:latin typeface="+mj-lt"/>
            </a:endParaRPr>
          </a:p>
        </p:txBody>
      </p:sp>
      <p:sp>
        <p:nvSpPr>
          <p:cNvPr id="9220" name="Text Box 4"/>
          <p:cNvSpPr txBox="1">
            <a:spLocks noChangeArrowheads="1"/>
          </p:cNvSpPr>
          <p:nvPr/>
        </p:nvSpPr>
        <p:spPr bwMode="auto">
          <a:xfrm>
            <a:off x="955877" y="2743200"/>
            <a:ext cx="2117324" cy="1569660"/>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2400" b="1" dirty="0">
                <a:solidFill>
                  <a:srgbClr val="008000"/>
                </a:solidFill>
                <a:latin typeface="+mj-lt"/>
              </a:rPr>
              <a:t>TIER 1</a:t>
            </a:r>
            <a:r>
              <a:rPr lang="en-US" sz="2400" b="1" dirty="0">
                <a:latin typeface="+mj-lt"/>
              </a:rPr>
              <a:t>:</a:t>
            </a:r>
          </a:p>
          <a:p>
            <a:pPr algn="ctr" eaLnBrk="0" hangingPunct="0"/>
            <a:r>
              <a:rPr lang="en-US" dirty="0">
                <a:latin typeface="+mj-lt"/>
              </a:rPr>
              <a:t>School-/Classroom-</a:t>
            </a:r>
          </a:p>
          <a:p>
            <a:pPr algn="ctr" eaLnBrk="0" hangingPunct="0"/>
            <a:r>
              <a:rPr lang="en-US" dirty="0">
                <a:latin typeface="+mj-lt"/>
              </a:rPr>
              <a:t>Wide Systems for</a:t>
            </a:r>
          </a:p>
          <a:p>
            <a:pPr algn="ctr" eaLnBrk="0" hangingPunct="0"/>
            <a:r>
              <a:rPr lang="en-US" dirty="0">
                <a:latin typeface="+mj-lt"/>
              </a:rPr>
              <a:t>All Students,</a:t>
            </a:r>
          </a:p>
          <a:p>
            <a:pPr algn="ctr" eaLnBrk="0" hangingPunct="0"/>
            <a:r>
              <a:rPr lang="en-US" dirty="0">
                <a:latin typeface="+mj-lt"/>
              </a:rPr>
              <a:t>Staff, &amp; Settings</a:t>
            </a:r>
          </a:p>
        </p:txBody>
      </p:sp>
      <p:sp>
        <p:nvSpPr>
          <p:cNvPr id="9221" name="Text Box 5"/>
          <p:cNvSpPr txBox="1">
            <a:spLocks noChangeArrowheads="1"/>
          </p:cNvSpPr>
          <p:nvPr/>
        </p:nvSpPr>
        <p:spPr bwMode="auto">
          <a:xfrm>
            <a:off x="6248400" y="3429000"/>
            <a:ext cx="2689225" cy="129266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2400" b="1" dirty="0">
                <a:solidFill>
                  <a:srgbClr val="FFCC00"/>
                </a:solidFill>
                <a:latin typeface="+mj-lt"/>
              </a:rPr>
              <a:t>TIER 2</a:t>
            </a:r>
            <a:r>
              <a:rPr lang="en-US" dirty="0">
                <a:latin typeface="+mj-lt"/>
              </a:rPr>
              <a:t>:</a:t>
            </a:r>
          </a:p>
          <a:p>
            <a:pPr algn="ctr" eaLnBrk="0" hangingPunct="0"/>
            <a:r>
              <a:rPr lang="en-US" dirty="0">
                <a:latin typeface="+mj-lt"/>
              </a:rPr>
              <a:t>Specialized Group</a:t>
            </a:r>
          </a:p>
          <a:p>
            <a:pPr algn="ctr" eaLnBrk="0" hangingPunct="0"/>
            <a:r>
              <a:rPr lang="en-US" dirty="0">
                <a:latin typeface="+mj-lt"/>
              </a:rPr>
              <a:t>Systems for Students with At-Risk Behavior</a:t>
            </a:r>
          </a:p>
        </p:txBody>
      </p:sp>
      <p:sp>
        <p:nvSpPr>
          <p:cNvPr id="9222" name="Text Box 6"/>
          <p:cNvSpPr txBox="1">
            <a:spLocks noChangeArrowheads="1"/>
          </p:cNvSpPr>
          <p:nvPr/>
        </p:nvSpPr>
        <p:spPr bwMode="auto">
          <a:xfrm>
            <a:off x="6248400" y="1600200"/>
            <a:ext cx="2667000" cy="1569660"/>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2400" b="1" dirty="0">
                <a:solidFill>
                  <a:srgbClr val="990000"/>
                </a:solidFill>
                <a:latin typeface="+mj-lt"/>
              </a:rPr>
              <a:t>Tier 3</a:t>
            </a:r>
            <a:r>
              <a:rPr lang="en-US" dirty="0">
                <a:latin typeface="+mj-lt"/>
              </a:rPr>
              <a:t>:</a:t>
            </a:r>
          </a:p>
          <a:p>
            <a:pPr algn="ctr" eaLnBrk="0" hangingPunct="0"/>
            <a:r>
              <a:rPr lang="en-US" dirty="0">
                <a:latin typeface="+mj-lt"/>
              </a:rPr>
              <a:t>Specialized </a:t>
            </a:r>
          </a:p>
          <a:p>
            <a:pPr algn="ctr" eaLnBrk="0" hangingPunct="0"/>
            <a:r>
              <a:rPr lang="en-US" dirty="0">
                <a:latin typeface="+mj-lt"/>
              </a:rPr>
              <a:t>Individualized</a:t>
            </a:r>
          </a:p>
          <a:p>
            <a:pPr algn="ctr" eaLnBrk="0" hangingPunct="0"/>
            <a:r>
              <a:rPr lang="en-US" dirty="0">
                <a:latin typeface="+mj-lt"/>
              </a:rPr>
              <a:t>Systems for Students with High-Risk Behavior</a:t>
            </a:r>
          </a:p>
        </p:txBody>
      </p:sp>
      <p:sp>
        <p:nvSpPr>
          <p:cNvPr id="52231" name="AutoShape 7"/>
          <p:cNvSpPr>
            <a:spLocks noChangeArrowheads="1"/>
          </p:cNvSpPr>
          <p:nvPr/>
        </p:nvSpPr>
        <p:spPr bwMode="auto">
          <a:xfrm>
            <a:off x="2514600" y="2154238"/>
            <a:ext cx="4724400" cy="4308475"/>
          </a:xfrm>
          <a:prstGeom prst="triangle">
            <a:avLst>
              <a:gd name="adj" fmla="val 50000"/>
            </a:avLst>
          </a:prstGeom>
          <a:solidFill>
            <a:srgbClr val="339966"/>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9224" name="AutoShape 8"/>
          <p:cNvSpPr>
            <a:spLocks noChangeArrowheads="1"/>
          </p:cNvSpPr>
          <p:nvPr/>
        </p:nvSpPr>
        <p:spPr bwMode="auto">
          <a:xfrm>
            <a:off x="4286250" y="2092325"/>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9225" name="AutoShape 9"/>
          <p:cNvSpPr>
            <a:spLocks noChangeArrowheads="1"/>
          </p:cNvSpPr>
          <p:nvPr/>
        </p:nvSpPr>
        <p:spPr bwMode="auto">
          <a:xfrm>
            <a:off x="4621213" y="2092325"/>
            <a:ext cx="522287" cy="500063"/>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9226" name="AutoShape 10"/>
          <p:cNvSpPr>
            <a:spLocks/>
          </p:cNvSpPr>
          <p:nvPr/>
        </p:nvSpPr>
        <p:spPr bwMode="auto">
          <a:xfrm rot="1672209">
            <a:off x="3048000" y="1752600"/>
            <a:ext cx="590550" cy="4648200"/>
          </a:xfrm>
          <a:prstGeom prst="leftBrace">
            <a:avLst>
              <a:gd name="adj1" fmla="val 65591"/>
              <a:gd name="adj2" fmla="val 50000"/>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9227" name="AutoShape 11"/>
          <p:cNvSpPr>
            <a:spLocks/>
          </p:cNvSpPr>
          <p:nvPr/>
        </p:nvSpPr>
        <p:spPr bwMode="auto">
          <a:xfrm rot="-1359906">
            <a:off x="5410200" y="1828800"/>
            <a:ext cx="393700" cy="498475"/>
          </a:xfrm>
          <a:prstGeom prst="rightBrace">
            <a:avLst>
              <a:gd name="adj1" fmla="val 10551"/>
              <a:gd name="adj2" fmla="val 56769"/>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9228" name="AutoShape 12"/>
          <p:cNvSpPr>
            <a:spLocks/>
          </p:cNvSpPr>
          <p:nvPr/>
        </p:nvSpPr>
        <p:spPr bwMode="auto">
          <a:xfrm rot="-1676041">
            <a:off x="5335588" y="1984375"/>
            <a:ext cx="393700" cy="1185863"/>
          </a:xfrm>
          <a:prstGeom prst="rightBrace">
            <a:avLst>
              <a:gd name="adj1" fmla="val 25101"/>
              <a:gd name="adj2" fmla="val 83333"/>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922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sz="2400">
                <a:solidFill>
                  <a:schemeClr val="bg1"/>
                </a:solidFill>
                <a:latin typeface="+mj-lt"/>
              </a:rPr>
              <a:t>~80% of Students</a:t>
            </a:r>
          </a:p>
        </p:txBody>
      </p:sp>
      <p:sp>
        <p:nvSpPr>
          <p:cNvPr id="9230" name="Text Box 14"/>
          <p:cNvSpPr txBox="1">
            <a:spLocks noChangeArrowheads="1"/>
          </p:cNvSpPr>
          <p:nvPr/>
        </p:nvSpPr>
        <p:spPr bwMode="auto">
          <a:xfrm>
            <a:off x="4356100" y="2903538"/>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a:latin typeface="+mj-lt"/>
              </a:rPr>
              <a:t>~15%</a:t>
            </a:r>
            <a:r>
              <a:rPr lang="en-US">
                <a:latin typeface="+mj-lt"/>
              </a:rPr>
              <a:t> </a:t>
            </a:r>
          </a:p>
        </p:txBody>
      </p:sp>
      <p:sp>
        <p:nvSpPr>
          <p:cNvPr id="9231" name="Text Box 15"/>
          <p:cNvSpPr txBox="1">
            <a:spLocks noChangeArrowheads="1"/>
          </p:cNvSpPr>
          <p:nvPr/>
        </p:nvSpPr>
        <p:spPr bwMode="auto">
          <a:xfrm>
            <a:off x="4343400" y="2209800"/>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a:solidFill>
                  <a:schemeClr val="bg1"/>
                </a:solidFill>
                <a:latin typeface="+mj-lt"/>
              </a:rPr>
              <a:t>~5%</a:t>
            </a:r>
            <a:r>
              <a:rPr lang="en-US">
                <a:latin typeface="+mj-lt"/>
              </a:rPr>
              <a:t> </a:t>
            </a:r>
          </a:p>
        </p:txBody>
      </p:sp>
      <p:cxnSp>
        <p:nvCxnSpPr>
          <p:cNvPr id="9232" name="AutoShape 16"/>
          <p:cNvCxnSpPr>
            <a:cxnSpLocks noChangeShapeType="1"/>
            <a:stCxn id="9228" idx="1"/>
            <a:endCxn id="9221" idx="1"/>
          </p:cNvCxnSpPr>
          <p:nvPr/>
        </p:nvCxnSpPr>
        <p:spPr bwMode="auto">
          <a:xfrm rot="10800000" flipH="1" flipV="1">
            <a:off x="5891524" y="2834319"/>
            <a:ext cx="356875" cy="1241012"/>
          </a:xfrm>
          <a:prstGeom prst="curvedConnector3">
            <a:avLst>
              <a:gd name="adj1" fmla="val 7920"/>
            </a:avLst>
          </a:prstGeom>
          <a:noFill/>
          <a:ln w="9525">
            <a:solidFill>
              <a:schemeClr val="tx1"/>
            </a:solidFill>
            <a:round/>
            <a:headEnd/>
            <a:tailEnd/>
          </a:ln>
        </p:spPr>
      </p:cxnSp>
      <p:cxnSp>
        <p:nvCxnSpPr>
          <p:cNvPr id="9233" name="AutoShape 17"/>
          <p:cNvCxnSpPr>
            <a:cxnSpLocks noChangeShapeType="1"/>
            <a:stCxn id="9227" idx="1"/>
            <a:endCxn id="9222" idx="1"/>
          </p:cNvCxnSpPr>
          <p:nvPr/>
        </p:nvCxnSpPr>
        <p:spPr bwMode="auto">
          <a:xfrm rot="10800000" flipH="1" flipV="1">
            <a:off x="5801700" y="2033318"/>
            <a:ext cx="446700" cy="351712"/>
          </a:xfrm>
          <a:prstGeom prst="curvedConnector3">
            <a:avLst>
              <a:gd name="adj1" fmla="val 60197"/>
            </a:avLst>
          </a:prstGeom>
          <a:noFill/>
          <a:ln w="9525">
            <a:solidFill>
              <a:schemeClr val="tx1"/>
            </a:solidFill>
            <a:round/>
            <a:headEnd/>
            <a:tailEnd/>
          </a:ln>
        </p:spPr>
      </p:cxnSp>
    </p:spTree>
    <p:extLst>
      <p:ext uri="{BB962C8B-B14F-4D97-AF65-F5344CB8AC3E}">
        <p14:creationId xmlns:p14="http://schemas.microsoft.com/office/powerpoint/2010/main" val="53966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wipe(down)">
                                      <p:cBhvr>
                                        <p:cTn id="7" dur="500"/>
                                        <p:tgtEl>
                                          <p:spTgt spid="92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27"/>
                                        </p:tgtEl>
                                        <p:attrNameLst>
                                          <p:attrName>style.visibility</p:attrName>
                                        </p:attrNameLst>
                                      </p:cBhvr>
                                      <p:to>
                                        <p:strVal val="visible"/>
                                      </p:to>
                                    </p:set>
                                    <p:animEffect transition="in" filter="wipe(down)">
                                      <p:cBhvr>
                                        <p:cTn id="10" dur="500"/>
                                        <p:tgtEl>
                                          <p:spTgt spid="9227"/>
                                        </p:tgtEl>
                                      </p:cBhvr>
                                    </p:animEffect>
                                  </p:childTnLst>
                                </p:cTn>
                              </p:par>
                              <p:par>
                                <p:cTn id="11" presetID="22" presetClass="entr" presetSubtype="4" fill="hold" nodeType="withEffect">
                                  <p:stCondLst>
                                    <p:cond delay="0"/>
                                  </p:stCondLst>
                                  <p:childTnLst>
                                    <p:set>
                                      <p:cBhvr>
                                        <p:cTn id="12" dur="1" fill="hold">
                                          <p:stCondLst>
                                            <p:cond delay="0"/>
                                          </p:stCondLst>
                                        </p:cTn>
                                        <p:tgtEl>
                                          <p:spTgt spid="9233"/>
                                        </p:tgtEl>
                                        <p:attrNameLst>
                                          <p:attrName>style.visibility</p:attrName>
                                        </p:attrNameLst>
                                      </p:cBhvr>
                                      <p:to>
                                        <p:strVal val="visible"/>
                                      </p:to>
                                    </p:set>
                                    <p:animEffect transition="in" filter="wipe(down)">
                                      <p:cBhvr>
                                        <p:cTn id="13" dur="500"/>
                                        <p:tgtEl>
                                          <p:spTgt spid="92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wipe(down)">
                                      <p:cBhvr>
                                        <p:cTn id="16" dur="500"/>
                                        <p:tgtEl>
                                          <p:spTgt spid="92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9231"/>
                                        </p:tgtEl>
                                        <p:attrNameLst>
                                          <p:attrName>style.visibility</p:attrName>
                                        </p:attrNameLst>
                                      </p:cBhvr>
                                      <p:to>
                                        <p:strVal val="visible"/>
                                      </p:to>
                                    </p:set>
                                    <p:anim calcmode="lin" valueType="num">
                                      <p:cBhvr additive="base">
                                        <p:cTn id="19" dur="500" fill="hold"/>
                                        <p:tgtEl>
                                          <p:spTgt spid="9231"/>
                                        </p:tgtEl>
                                        <p:attrNameLst>
                                          <p:attrName>ppt_x</p:attrName>
                                        </p:attrNameLst>
                                      </p:cBhvr>
                                      <p:tavLst>
                                        <p:tav tm="0">
                                          <p:val>
                                            <p:strVal val="#ppt_x"/>
                                          </p:val>
                                        </p:tav>
                                        <p:tav tm="100000">
                                          <p:val>
                                            <p:strVal val="#ppt_x"/>
                                          </p:val>
                                        </p:tav>
                                      </p:tavLst>
                                    </p:anim>
                                    <p:anim calcmode="lin" valueType="num">
                                      <p:cBhvr additive="base">
                                        <p:cTn id="20" dur="500" fill="hold"/>
                                        <p:tgtEl>
                                          <p:spTgt spid="92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5" grpId="0" animBg="1"/>
      <p:bldP spid="9227" grpId="0" animBg="1"/>
      <p:bldP spid="92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a:spLocks noChangeArrowheads="1"/>
          </p:cNvSpPr>
          <p:nvPr/>
        </p:nvSpPr>
        <p:spPr bwMode="auto">
          <a:xfrm>
            <a:off x="946150" y="941388"/>
            <a:ext cx="7242175" cy="5673725"/>
          </a:xfrm>
          <a:prstGeom prst="triangle">
            <a:avLst>
              <a:gd name="adj" fmla="val 50000"/>
            </a:avLst>
          </a:prstGeom>
          <a:gradFill rotWithShape="1">
            <a:gsLst>
              <a:gs pos="0">
                <a:srgbClr val="D1D1F0"/>
              </a:gs>
              <a:gs pos="63000">
                <a:srgbClr val="7575D1"/>
              </a:gs>
              <a:gs pos="98000">
                <a:srgbClr val="262673"/>
              </a:gs>
              <a:gs pos="100000">
                <a:srgbClr val="262673"/>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j-lt"/>
              <a:ea typeface="+mn-ea"/>
              <a:cs typeface="+mn-cs"/>
            </a:endParaRPr>
          </a:p>
        </p:txBody>
      </p:sp>
      <p:pic>
        <p:nvPicPr>
          <p:cNvPr id="5" name="Picture 4"/>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1717892" y="5548777"/>
            <a:ext cx="1066800" cy="1066800"/>
          </a:xfrm>
          <a:prstGeom prst="rect">
            <a:avLst/>
          </a:prstGeom>
          <a:noFill/>
        </p:spPr>
      </p:pic>
      <p:pic>
        <p:nvPicPr>
          <p:cNvPr id="6" name="Picture 5"/>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747115" y="2701963"/>
            <a:ext cx="1066800" cy="1066800"/>
          </a:xfrm>
          <a:prstGeom prst="rect">
            <a:avLst/>
          </a:prstGeom>
          <a:noFill/>
        </p:spPr>
      </p:pic>
      <p:pic>
        <p:nvPicPr>
          <p:cNvPr id="7" name="Picture 6"/>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4813915" y="4282630"/>
            <a:ext cx="1066800" cy="1066800"/>
          </a:xfrm>
          <a:prstGeom prst="rect">
            <a:avLst/>
          </a:prstGeom>
          <a:noFill/>
        </p:spPr>
      </p:pic>
      <p:pic>
        <p:nvPicPr>
          <p:cNvPr id="8" name="Picture 7"/>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4030859" y="1635163"/>
            <a:ext cx="1066800" cy="1066800"/>
          </a:xfrm>
          <a:prstGeom prst="rect">
            <a:avLst/>
          </a:prstGeom>
          <a:noFill/>
        </p:spPr>
      </p:pic>
      <p:sp>
        <p:nvSpPr>
          <p:cNvPr id="9" name="Rounded Rectangle 8"/>
          <p:cNvSpPr>
            <a:spLocks noChangeArrowheads="1"/>
          </p:cNvSpPr>
          <p:nvPr/>
        </p:nvSpPr>
        <p:spPr bwMode="auto">
          <a:xfrm>
            <a:off x="228600" y="100013"/>
            <a:ext cx="8763000" cy="661987"/>
          </a:xfrm>
          <a:prstGeom prst="roundRect">
            <a:avLst>
              <a:gd name="adj" fmla="val 16667"/>
            </a:avLst>
          </a:prstGeom>
          <a:gradFill rotWithShape="1">
            <a:gsLst>
              <a:gs pos="0">
                <a:srgbClr val="2020A6"/>
              </a:gs>
              <a:gs pos="20000">
                <a:srgbClr val="2222A3"/>
              </a:gs>
              <a:gs pos="100000">
                <a:srgbClr val="18187C"/>
              </a:gs>
            </a:gsLst>
            <a:lin ang="5400000"/>
          </a:gradFill>
          <a:ln w="9525">
            <a:solidFill>
              <a:srgbClr val="2F2F98"/>
            </a:solidFill>
            <a:round/>
            <a:headEnd/>
            <a:tailEnd/>
          </a:ln>
          <a:effectLst>
            <a:outerShdw dist="23000" dir="5400000" rotWithShape="0">
              <a:srgbClr val="808080">
                <a:alpha val="34999"/>
              </a:srgbClr>
            </a:outerShdw>
          </a:effectLst>
        </p:spPr>
        <p:txBody>
          <a:bodyPr anchor="ctr">
            <a:prstTxWarp prst="textNoShape">
              <a:avLst/>
            </a:prstTxWarp>
          </a:bodyPr>
          <a:lstStyle/>
          <a:p>
            <a:pPr algn="ctr">
              <a:defRPr/>
            </a:pPr>
            <a:r>
              <a:rPr lang="en-US" sz="2400">
                <a:solidFill>
                  <a:srgbClr val="FFFFFF"/>
                </a:solidFill>
                <a:latin typeface="+mj-lt"/>
              </a:rPr>
              <a:t>Individual’s Movement Throughout the Continuum of Supports</a:t>
            </a:r>
          </a:p>
        </p:txBody>
      </p:sp>
      <p:sp>
        <p:nvSpPr>
          <p:cNvPr id="10" name="Rounded Rectangle 9"/>
          <p:cNvSpPr>
            <a:spLocks noChangeArrowheads="1"/>
          </p:cNvSpPr>
          <p:nvPr/>
        </p:nvSpPr>
        <p:spPr bwMode="auto">
          <a:xfrm>
            <a:off x="0" y="3387725"/>
            <a:ext cx="2479675" cy="10668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j-lt"/>
                <a:ea typeface="+mn-ea"/>
                <a:cs typeface="+mn-cs"/>
              </a:rPr>
              <a:t>Initially, Bean is successful with Tier 1 supports.</a:t>
            </a:r>
          </a:p>
        </p:txBody>
      </p:sp>
      <p:sp>
        <p:nvSpPr>
          <p:cNvPr id="11" name="Rounded Rectangle 10"/>
          <p:cNvSpPr>
            <a:spLocks noChangeArrowheads="1"/>
          </p:cNvSpPr>
          <p:nvPr/>
        </p:nvSpPr>
        <p:spPr bwMode="auto">
          <a:xfrm>
            <a:off x="473075" y="1762125"/>
            <a:ext cx="2794000" cy="16256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j-lt"/>
                <a:ea typeface="+mn-ea"/>
                <a:cs typeface="+mn-cs"/>
              </a:rPr>
              <a:t>Then, Bean starts to display at-risk behaviors and needs additional (Tier 2) support to be successful.</a:t>
            </a:r>
          </a:p>
        </p:txBody>
      </p:sp>
      <p:sp>
        <p:nvSpPr>
          <p:cNvPr id="12" name="Rounded Rectangle 11"/>
          <p:cNvSpPr>
            <a:spLocks noChangeArrowheads="1"/>
          </p:cNvSpPr>
          <p:nvPr/>
        </p:nvSpPr>
        <p:spPr bwMode="auto">
          <a:xfrm>
            <a:off x="1717675" y="661988"/>
            <a:ext cx="2479675" cy="10668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prstTxWarp prst="textNoShape">
              <a:avLst/>
            </a:prstTxWarp>
          </a:bodyPr>
          <a:lstStyle/>
          <a:p>
            <a:pPr algn="ctr">
              <a:defRPr/>
            </a:pPr>
            <a:r>
              <a:rPr lang="en-US">
                <a:solidFill>
                  <a:srgbClr val="000000"/>
                </a:solidFill>
                <a:latin typeface="+mj-lt"/>
              </a:rPr>
              <a:t>Events in Bean’s life are associated with an increase in severe behaviors.</a:t>
            </a:r>
          </a:p>
        </p:txBody>
      </p:sp>
      <p:sp>
        <p:nvSpPr>
          <p:cNvPr id="13" name="Rounded Rectangle 12"/>
          <p:cNvSpPr>
            <a:spLocks noChangeArrowheads="1"/>
          </p:cNvSpPr>
          <p:nvPr/>
        </p:nvSpPr>
        <p:spPr bwMode="auto">
          <a:xfrm>
            <a:off x="6350000" y="2516188"/>
            <a:ext cx="2794000" cy="2287587"/>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j-lt"/>
                <a:ea typeface="+mn-ea"/>
                <a:cs typeface="+mn-cs"/>
              </a:rPr>
              <a:t>Luckily, Bean receives comprehensive function-based supports, which are eventually faded and is again able to be successful with Tier 1 supports.</a:t>
            </a:r>
          </a:p>
        </p:txBody>
      </p:sp>
      <p:sp>
        <p:nvSpPr>
          <p:cNvPr id="14" name="Rounded Rectangle 13"/>
          <p:cNvSpPr>
            <a:spLocks noChangeArrowheads="1"/>
          </p:cNvSpPr>
          <p:nvPr/>
        </p:nvSpPr>
        <p:spPr bwMode="auto">
          <a:xfrm>
            <a:off x="5394325" y="755650"/>
            <a:ext cx="2794000" cy="1760538"/>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latin typeface="+mj-lt"/>
                <a:ea typeface="+mn-ea"/>
                <a:cs typeface="+mn-cs"/>
              </a:rPr>
              <a:t>Bean is successfully  faded from staff-managed to self-managed Tier 2 supports.</a:t>
            </a:r>
          </a:p>
        </p:txBody>
      </p:sp>
      <p:sp>
        <p:nvSpPr>
          <p:cNvPr id="15" name="Rounded Rectangle 14"/>
          <p:cNvSpPr>
            <a:spLocks noChangeArrowheads="1"/>
          </p:cNvSpPr>
          <p:nvPr/>
        </p:nvSpPr>
        <p:spPr bwMode="auto">
          <a:xfrm>
            <a:off x="228600" y="6196013"/>
            <a:ext cx="8763000" cy="661987"/>
          </a:xfrm>
          <a:prstGeom prst="roundRect">
            <a:avLst>
              <a:gd name="adj" fmla="val 16667"/>
            </a:avLst>
          </a:prstGeom>
          <a:gradFill rotWithShape="1">
            <a:gsLst>
              <a:gs pos="0">
                <a:srgbClr val="2020A6"/>
              </a:gs>
              <a:gs pos="20000">
                <a:srgbClr val="2222A3"/>
              </a:gs>
              <a:gs pos="100000">
                <a:srgbClr val="18187C"/>
              </a:gs>
            </a:gsLst>
            <a:lin ang="5400000"/>
          </a:gradFill>
          <a:ln w="9525">
            <a:solidFill>
              <a:srgbClr val="2F2F98"/>
            </a:solidFill>
            <a:round/>
            <a:headEnd/>
            <a:tailEnd/>
          </a:ln>
          <a:effectLst>
            <a:outerShdw dist="23000" dir="5400000" rotWithShape="0">
              <a:srgbClr val="808080">
                <a:alpha val="34999"/>
              </a:srgbClr>
            </a:outerShdw>
          </a:effectLst>
        </p:spPr>
        <p:txBody>
          <a:bodyPr anchor="ctr">
            <a:prstTxWarp prst="textNoShape">
              <a:avLst/>
            </a:prstTxWarp>
          </a:bodyPr>
          <a:lstStyle/>
          <a:p>
            <a:pPr algn="ctr">
              <a:defRPr/>
            </a:pPr>
            <a:r>
              <a:rPr lang="en-US" sz="2400" dirty="0">
                <a:solidFill>
                  <a:srgbClr val="FFFFFF"/>
                </a:solidFill>
                <a:latin typeface="+mj-lt"/>
              </a:rPr>
              <a:t>Reminder: Supports, NOT KIDS, are organized in tiers.</a:t>
            </a:r>
          </a:p>
        </p:txBody>
      </p:sp>
      <p:pic>
        <p:nvPicPr>
          <p:cNvPr id="16" name="Picture 15"/>
          <p:cNvPicPr>
            <a:picLocks noChangeAspect="1"/>
          </p:cNvPicPr>
          <p:nvPr/>
        </p:nvPicPr>
        <p:blipFill>
          <a:blip r:embed="rId3"/>
          <a:stretch>
            <a:fillRect/>
          </a:stretch>
        </p:blipFill>
        <p:spPr>
          <a:xfrm>
            <a:off x="8261350" y="5943600"/>
            <a:ext cx="914400" cy="914400"/>
          </a:xfrm>
          <a:prstGeom prst="rect">
            <a:avLst/>
          </a:prstGeom>
        </p:spPr>
      </p:pic>
    </p:spTree>
    <p:extLst>
      <p:ext uri="{BB962C8B-B14F-4D97-AF65-F5344CB8AC3E}">
        <p14:creationId xmlns:p14="http://schemas.microsoft.com/office/powerpoint/2010/main" val="41891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89413E-6 2.32246E-6 L 0.19819 -0.45385 " pathEditMode="relative" rAng="0" ptsTypes="AA">
                                      <p:cBhvr>
                                        <p:cTn id="14" dur="2000" fill="hold"/>
                                        <p:tgtEl>
                                          <p:spTgt spid="5"/>
                                        </p:tgtEl>
                                        <p:attrNameLst>
                                          <p:attrName>ppt_x</p:attrName>
                                          <p:attrName>ppt_y</p:attrName>
                                        </p:attrNameLst>
                                      </p:cBhvr>
                                      <p:rCtr x="9900" y="-22700"/>
                                    </p:animMotion>
                                  </p:childTnLst>
                                </p:cTn>
                              </p:par>
                              <p:par>
                                <p:cTn id="15" presetID="10" presetClass="exit" presetSubtype="0" fill="hold" grpId="1" nodeType="withEffect">
                                  <p:stCondLst>
                                    <p:cond delay="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par>
                                <p:cTn id="32" presetID="0" presetClass="path" presetSubtype="0" accel="50000" decel="50000" fill="hold" nodeType="withEffect">
                                  <p:stCondLst>
                                    <p:cond delay="0"/>
                                  </p:stCondLst>
                                  <p:childTnLst>
                                    <p:animMotion origin="layout" path="M -1.77022E-7 3.81448E-6 L 0.12287 0.26255 " pathEditMode="relative" rAng="0" ptsTypes="AA">
                                      <p:cBhvr>
                                        <p:cTn id="33" dur="2000" fill="hold"/>
                                        <p:tgtEl>
                                          <p:spTgt spid="6"/>
                                        </p:tgtEl>
                                        <p:attrNameLst>
                                          <p:attrName>ppt_x</p:attrName>
                                          <p:attrName>ppt_y</p:attrName>
                                        </p:attrNameLst>
                                      </p:cBhvr>
                                      <p:rCtr x="6100" y="13100"/>
                                    </p:animMotion>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6"/>
                                        </p:tgtEl>
                                      </p:cBhvr>
                                    </p:animEffect>
                                    <p:set>
                                      <p:cBhvr>
                                        <p:cTn id="41" dur="1" fill="hold">
                                          <p:stCondLst>
                                            <p:cond delay="19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14"/>
                                        </p:tgtEl>
                                      </p:cBhvr>
                                    </p:animEffect>
                                    <p:set>
                                      <p:cBhvr>
                                        <p:cTn id="44" dur="1" fill="hold">
                                          <p:stCondLst>
                                            <p:cond delay="1999"/>
                                          </p:stCondLst>
                                        </p:cTn>
                                        <p:tgtEl>
                                          <p:spTgt spid="14"/>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par>
                                <p:cTn id="51" presetID="0" presetClass="path" presetSubtype="0" accel="50000" decel="50000" fill="hold" nodeType="withEffect">
                                  <p:stCondLst>
                                    <p:cond delay="0"/>
                                  </p:stCondLst>
                                  <p:childTnLst>
                                    <p:animMotion origin="layout" path="M 0.00625 0.03215 L -0.07619 -0.36456 " pathEditMode="relative" rAng="0" ptsTypes="AA">
                                      <p:cBhvr>
                                        <p:cTn id="52" dur="2000" fill="hold"/>
                                        <p:tgtEl>
                                          <p:spTgt spid="7"/>
                                        </p:tgtEl>
                                        <p:attrNameLst>
                                          <p:attrName>ppt_x</p:attrName>
                                          <p:attrName>ppt_y</p:attrName>
                                        </p:attrNameLst>
                                      </p:cBhvr>
                                      <p:rCtr x="-4100" y="-19800"/>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12"/>
                                        </p:tgtEl>
                                      </p:cBhvr>
                                    </p:animEffect>
                                    <p:set>
                                      <p:cBhvr>
                                        <p:cTn id="60" dur="1" fill="hold">
                                          <p:stCondLst>
                                            <p:cond delay="1999"/>
                                          </p:stCondLst>
                                        </p:cTn>
                                        <p:tgtEl>
                                          <p:spTgt spid="12"/>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000"/>
                                        <p:tgtEl>
                                          <p:spTgt spid="13"/>
                                        </p:tgtEl>
                                      </p:cBhvr>
                                    </p:animEffect>
                                  </p:childTnLst>
                                </p:cTn>
                              </p:par>
                              <p:par>
                                <p:cTn id="67" presetID="0" presetClass="path" presetSubtype="0" accel="50000" decel="50000" fill="hold" nodeType="withEffect">
                                  <p:stCondLst>
                                    <p:cond delay="0"/>
                                  </p:stCondLst>
                                  <p:childTnLst>
                                    <p:animMotion origin="layout" path="M 0.00937 0.02129 L 0.29652 0.59213 " pathEditMode="relative" rAng="0" ptsTypes="AA">
                                      <p:cBhvr>
                                        <p:cTn id="68" dur="5000" fill="hold"/>
                                        <p:tgtEl>
                                          <p:spTgt spid="8"/>
                                        </p:tgtEl>
                                        <p:attrNameLst>
                                          <p:attrName>ppt_x</p:attrName>
                                          <p:attrName>ppt_y</p:attrName>
                                        </p:attrNameLst>
                                      </p:cBhvr>
                                      <p:rCtr x="14400" y="28500"/>
                                    </p:animMotion>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lide(fromBottom)">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4" grpId="0" animBg="1"/>
      <p:bldP spid="14" grpId="1"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0380" y="5257800"/>
            <a:ext cx="1588180" cy="1676401"/>
            <a:chOff x="-140380" y="5333999"/>
            <a:chExt cx="1588180" cy="1676401"/>
          </a:xfrm>
        </p:grpSpPr>
        <p:pic>
          <p:nvPicPr>
            <p:cNvPr id="7"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8" name="TextBox 7"/>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V.C.ii</a:t>
              </a:r>
              <a:endParaRPr lang="en-US" b="1" dirty="0">
                <a:solidFill>
                  <a:srgbClr val="000000"/>
                </a:solidFill>
                <a:latin typeface="+mj-lt"/>
              </a:endParaRPr>
            </a:p>
          </p:txBody>
        </p:sp>
      </p:grpSp>
      <p:sp>
        <p:nvSpPr>
          <p:cNvPr id="75778" name="Oval 2"/>
          <p:cNvSpPr>
            <a:spLocks noChangeArrowheads="1"/>
          </p:cNvSpPr>
          <p:nvPr/>
        </p:nvSpPr>
        <p:spPr bwMode="auto">
          <a:xfrm rot="-8791245">
            <a:off x="609600" y="762000"/>
            <a:ext cx="8251825" cy="5278438"/>
          </a:xfrm>
          <a:prstGeom prst="ellipse">
            <a:avLst/>
          </a:prstGeom>
          <a:solidFill>
            <a:srgbClr val="3366FF">
              <a:alpha val="25098"/>
            </a:srgbClr>
          </a:solidFill>
          <a:ln w="9525">
            <a:noFill/>
            <a:round/>
            <a:headEnd/>
            <a:tailEnd/>
          </a:ln>
        </p:spPr>
        <p:txBody>
          <a:bodyPr wrap="none" anchor="ctr">
            <a:prstTxWarp prst="textNoShape">
              <a:avLst/>
            </a:prstTxWarp>
          </a:bodyPr>
          <a:lstStyle/>
          <a:p>
            <a:endParaRPr lang="en-US">
              <a:latin typeface="+mj-lt"/>
            </a:endParaRPr>
          </a:p>
        </p:txBody>
      </p:sp>
      <p:sp>
        <p:nvSpPr>
          <p:cNvPr id="109571" name="Rectangle 3"/>
          <p:cNvSpPr>
            <a:spLocks noGrp="1" noChangeArrowheads="1"/>
          </p:cNvSpPr>
          <p:nvPr>
            <p:ph type="body" sz="half" idx="1"/>
          </p:nvPr>
        </p:nvSpPr>
        <p:spPr>
          <a:xfrm>
            <a:off x="457200" y="1447800"/>
            <a:ext cx="8458200" cy="4419600"/>
          </a:xfrm>
        </p:spPr>
        <p:txBody>
          <a:bodyPr/>
          <a:lstStyle/>
          <a:p>
            <a:pPr eaLnBrk="1" hangingPunct="1">
              <a:lnSpc>
                <a:spcPct val="90000"/>
              </a:lnSpc>
            </a:pPr>
            <a:r>
              <a:rPr lang="en-US" sz="2800" dirty="0">
                <a:solidFill>
                  <a:srgbClr val="333399"/>
                </a:solidFill>
                <a:latin typeface="+mj-lt"/>
                <a:ea typeface="ヒラギノ角ゴ Pro W3" pitchFamily="-1" charset="-128"/>
              </a:rPr>
              <a:t>Behavioral competence at school &amp; district levels</a:t>
            </a:r>
          </a:p>
          <a:p>
            <a:pPr eaLnBrk="1" hangingPunct="1">
              <a:lnSpc>
                <a:spcPct val="90000"/>
              </a:lnSpc>
            </a:pPr>
            <a:r>
              <a:rPr lang="en-US" sz="2800" dirty="0">
                <a:solidFill>
                  <a:srgbClr val="333399"/>
                </a:solidFill>
                <a:latin typeface="+mj-lt"/>
                <a:ea typeface="ヒラギノ角ゴ Pro W3" pitchFamily="-1" charset="-128"/>
              </a:rPr>
              <a:t>Team- &amp; data-based decision making</a:t>
            </a:r>
          </a:p>
          <a:p>
            <a:pPr eaLnBrk="1" hangingPunct="1">
              <a:lnSpc>
                <a:spcPct val="90000"/>
              </a:lnSpc>
            </a:pPr>
            <a:r>
              <a:rPr lang="en-US" sz="2800" dirty="0">
                <a:solidFill>
                  <a:srgbClr val="333399"/>
                </a:solidFill>
                <a:latin typeface="+mj-lt"/>
                <a:ea typeface="ヒラギノ角ゴ Pro W3" pitchFamily="-1" charset="-128"/>
              </a:rPr>
              <a:t>Targeted social skills &amp; self-management instruction</a:t>
            </a:r>
          </a:p>
          <a:p>
            <a:pPr eaLnBrk="1" hangingPunct="1">
              <a:lnSpc>
                <a:spcPct val="90000"/>
              </a:lnSpc>
            </a:pPr>
            <a:r>
              <a:rPr lang="en-US" sz="2800" dirty="0">
                <a:solidFill>
                  <a:srgbClr val="333399"/>
                </a:solidFill>
                <a:latin typeface="+mj-lt"/>
                <a:ea typeface="ヒラギノ角ゴ Pro W3" pitchFamily="-1" charset="-128"/>
              </a:rPr>
              <a:t>Individualized instructional &amp; curricular accommodations </a:t>
            </a:r>
          </a:p>
          <a:p>
            <a:pPr eaLnBrk="1" hangingPunct="1">
              <a:lnSpc>
                <a:spcPct val="90000"/>
              </a:lnSpc>
            </a:pPr>
            <a:r>
              <a:rPr lang="en-US" sz="2800" dirty="0">
                <a:solidFill>
                  <a:srgbClr val="333399"/>
                </a:solidFill>
                <a:latin typeface="+mj-lt"/>
                <a:ea typeface="ヒラギノ角ゴ Pro W3" pitchFamily="-1" charset="-128"/>
              </a:rPr>
              <a:t>Function-based behavior support planning </a:t>
            </a:r>
          </a:p>
          <a:p>
            <a:pPr eaLnBrk="1" hangingPunct="1">
              <a:lnSpc>
                <a:spcPct val="90000"/>
              </a:lnSpc>
            </a:pPr>
            <a:r>
              <a:rPr lang="en-US" sz="2800" dirty="0">
                <a:solidFill>
                  <a:srgbClr val="333399"/>
                </a:solidFill>
                <a:latin typeface="+mj-lt"/>
                <a:ea typeface="ヒラギノ角ゴ Pro W3" pitchFamily="-1" charset="-128"/>
              </a:rPr>
              <a:t>Comprehensive person-centered planning &amp; wraparound processes</a:t>
            </a:r>
          </a:p>
        </p:txBody>
      </p:sp>
      <p:sp>
        <p:nvSpPr>
          <p:cNvPr id="109572" name="Text Box 4"/>
          <p:cNvSpPr txBox="1">
            <a:spLocks noChangeArrowheads="1"/>
          </p:cNvSpPr>
          <p:nvPr/>
        </p:nvSpPr>
        <p:spPr bwMode="auto">
          <a:xfrm>
            <a:off x="1512888" y="509588"/>
            <a:ext cx="6411912" cy="584200"/>
          </a:xfrm>
          <a:prstGeom prst="rect">
            <a:avLst/>
          </a:prstGeom>
          <a:noFill/>
          <a:ln w="9525">
            <a:noFill/>
            <a:miter lim="800000"/>
            <a:headEnd/>
            <a:tailEnd/>
          </a:ln>
          <a:effectLst/>
        </p:spPr>
        <p:txBody>
          <a:bodyPr>
            <a:spAutoFit/>
          </a:bodyPr>
          <a:lstStyle/>
          <a:p>
            <a:pPr algn="ctr" eaLnBrk="0" hangingPunct="0">
              <a:defRPr/>
            </a:pPr>
            <a:r>
              <a:rPr lang="en-US" sz="3200" b="1" dirty="0">
                <a:solidFill>
                  <a:srgbClr val="800000"/>
                </a:solidFill>
                <a:effectLst>
                  <a:outerShdw blurRad="38100" dist="38100" dir="2700000" algn="tl">
                    <a:srgbClr val="DDDDDD"/>
                  </a:outerShdw>
                </a:effectLst>
                <a:latin typeface="+mj-lt"/>
                <a:ea typeface="+mn-ea"/>
                <a:cs typeface="+mn-cs"/>
              </a:rPr>
              <a:t>Individual Student Systems</a:t>
            </a:r>
          </a:p>
        </p:txBody>
      </p:sp>
      <p:pic>
        <p:nvPicPr>
          <p:cNvPr id="5" name="Picture 4"/>
          <p:cNvPicPr>
            <a:picLocks noChangeAspect="1"/>
          </p:cNvPicPr>
          <p:nvPr/>
        </p:nvPicPr>
        <p:blipFill>
          <a:blip r:embed="rId4"/>
          <a:stretch>
            <a:fillRect/>
          </a:stretch>
        </p:blipFill>
        <p:spPr>
          <a:xfrm>
            <a:off x="-28575" y="0"/>
            <a:ext cx="914400" cy="914400"/>
          </a:xfrm>
          <a:prstGeom prst="rect">
            <a:avLst/>
          </a:prstGeom>
        </p:spPr>
      </p:pic>
    </p:spTree>
    <p:extLst>
      <p:ext uri="{BB962C8B-B14F-4D97-AF65-F5344CB8AC3E}">
        <p14:creationId xmlns:p14="http://schemas.microsoft.com/office/powerpoint/2010/main" val="1841500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additive="base">
                                        <p:cTn id="31" dur="5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9571">
                                            <p:txEl>
                                              <p:pRg st="5" end="5"/>
                                            </p:txEl>
                                          </p:spTgt>
                                        </p:tgtEl>
                                        <p:attrNameLst>
                                          <p:attrName>style.visibility</p:attrName>
                                        </p:attrNameLst>
                                      </p:cBhvr>
                                      <p:to>
                                        <p:strVal val="visible"/>
                                      </p:to>
                                    </p:set>
                                    <p:anim calcmode="lin" valueType="num">
                                      <p:cBhvr additive="base">
                                        <p:cTn id="37" dur="500" fill="hold"/>
                                        <p:tgtEl>
                                          <p:spTgt spid="1095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5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76200" y="304800"/>
            <a:ext cx="8991600" cy="11430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rgbClr val="FFFFFF"/>
                </a:solidFill>
                <a:effectLst>
                  <a:outerShdw blurRad="38100" dist="38100" dir="2700000" algn="tl">
                    <a:srgbClr val="000000"/>
                  </a:outerShdw>
                </a:effectLst>
                <a:ea typeface="ヒラギノ角ゴ Pro W3" pitchFamily="-84" charset="-128"/>
                <a:cs typeface="+mn-cs"/>
              </a:rPr>
              <a:t>Individualized Behavioral Interventions</a:t>
            </a:r>
          </a:p>
        </p:txBody>
      </p:sp>
      <p:sp>
        <p:nvSpPr>
          <p:cNvPr id="77827" name="Rectangle 3"/>
          <p:cNvSpPr>
            <a:spLocks noGrp="1" noChangeArrowheads="1"/>
          </p:cNvSpPr>
          <p:nvPr>
            <p:ph type="body" idx="1"/>
          </p:nvPr>
        </p:nvSpPr>
        <p:spPr>
          <a:xfrm>
            <a:off x="838200" y="1981200"/>
            <a:ext cx="7772400" cy="4343400"/>
          </a:xfrm>
        </p:spPr>
        <p:txBody>
          <a:bodyPr/>
          <a:lstStyle/>
          <a:p>
            <a:pPr eaLnBrk="1" hangingPunct="1">
              <a:lnSpc>
                <a:spcPct val="90000"/>
              </a:lnSpc>
            </a:pPr>
            <a:r>
              <a:rPr lang="en-US" dirty="0">
                <a:solidFill>
                  <a:srgbClr val="2D2D8A"/>
                </a:solidFill>
                <a:latin typeface="+mj-lt"/>
                <a:ea typeface="ヒラギノ角ゴ Pro W3" pitchFamily="-1" charset="-128"/>
              </a:rPr>
              <a:t>Students benefit from function-based support </a:t>
            </a:r>
            <a:r>
              <a:rPr lang="en-US" sz="2000" dirty="0">
                <a:solidFill>
                  <a:srgbClr val="2D2D8A"/>
                </a:solidFill>
                <a:latin typeface="+mj-lt"/>
                <a:ea typeface="ヒラギノ角ゴ Pro W3" pitchFamily="-1" charset="-128"/>
              </a:rPr>
              <a:t>(e.g., Crone &amp; Horner, 2003)</a:t>
            </a:r>
          </a:p>
          <a:p>
            <a:pPr lvl="1" eaLnBrk="1" hangingPunct="1">
              <a:lnSpc>
                <a:spcPct val="90000"/>
              </a:lnSpc>
            </a:pPr>
            <a:endParaRPr lang="en-US" sz="900" dirty="0">
              <a:solidFill>
                <a:srgbClr val="2D2D8A"/>
              </a:solidFill>
              <a:latin typeface="+mj-lt"/>
              <a:ea typeface="ヒラギノ角ゴ Pro W3" pitchFamily="-1" charset="-128"/>
            </a:endParaRPr>
          </a:p>
          <a:p>
            <a:pPr lvl="1" eaLnBrk="1" hangingPunct="1">
              <a:lnSpc>
                <a:spcPct val="90000"/>
              </a:lnSpc>
            </a:pPr>
            <a:r>
              <a:rPr lang="en-US" dirty="0">
                <a:solidFill>
                  <a:srgbClr val="2D2D8A"/>
                </a:solidFill>
                <a:latin typeface="+mj-lt"/>
                <a:ea typeface="ヒラギノ角ゴ Pro W3" pitchFamily="-1" charset="-128"/>
              </a:rPr>
              <a:t>All behavior occurs in a </a:t>
            </a:r>
            <a:r>
              <a:rPr lang="en-US" b="1" dirty="0">
                <a:solidFill>
                  <a:srgbClr val="2D2D8A"/>
                </a:solidFill>
                <a:latin typeface="+mj-lt"/>
                <a:ea typeface="ヒラギノ角ゴ Pro W3" pitchFamily="-1" charset="-128"/>
              </a:rPr>
              <a:t>context</a:t>
            </a:r>
            <a:r>
              <a:rPr lang="en-US" dirty="0">
                <a:solidFill>
                  <a:srgbClr val="2D2D8A"/>
                </a:solidFill>
                <a:latin typeface="+mj-lt"/>
                <a:ea typeface="ヒラギノ角ゴ Pro W3" pitchFamily="-1" charset="-128"/>
              </a:rPr>
              <a:t>.</a:t>
            </a:r>
          </a:p>
          <a:p>
            <a:pPr lvl="1" eaLnBrk="1" hangingPunct="1">
              <a:lnSpc>
                <a:spcPct val="90000"/>
              </a:lnSpc>
            </a:pPr>
            <a:endParaRPr lang="en-US" sz="900" dirty="0">
              <a:solidFill>
                <a:srgbClr val="2D2D8A"/>
              </a:solidFill>
              <a:latin typeface="+mj-lt"/>
              <a:ea typeface="ヒラギノ角ゴ Pro W3" pitchFamily="-1" charset="-128"/>
            </a:endParaRPr>
          </a:p>
          <a:p>
            <a:pPr lvl="1" eaLnBrk="1" hangingPunct="1">
              <a:lnSpc>
                <a:spcPct val="90000"/>
              </a:lnSpc>
            </a:pPr>
            <a:r>
              <a:rPr lang="en-US" dirty="0">
                <a:solidFill>
                  <a:srgbClr val="2D2D8A"/>
                </a:solidFill>
                <a:latin typeface="+mj-lt"/>
                <a:ea typeface="ヒラギノ角ゴ Pro W3" pitchFamily="-1" charset="-128"/>
              </a:rPr>
              <a:t>By looking at the behavior in context, we can hypothesize about the </a:t>
            </a:r>
            <a:r>
              <a:rPr lang="en-US" b="1" dirty="0">
                <a:solidFill>
                  <a:srgbClr val="2D2D8A"/>
                </a:solidFill>
                <a:latin typeface="+mj-lt"/>
                <a:ea typeface="ヒラギノ角ゴ Pro W3" pitchFamily="-1" charset="-128"/>
              </a:rPr>
              <a:t>function</a:t>
            </a:r>
            <a:r>
              <a:rPr lang="en-US" dirty="0">
                <a:solidFill>
                  <a:srgbClr val="2D2D8A"/>
                </a:solidFill>
                <a:latin typeface="+mj-lt"/>
                <a:ea typeface="ヒラギノ角ゴ Pro W3" pitchFamily="-1" charset="-128"/>
              </a:rPr>
              <a:t> of a student’s behavior.</a:t>
            </a:r>
          </a:p>
        </p:txBody>
      </p:sp>
      <p:pic>
        <p:nvPicPr>
          <p:cNvPr id="4" name="Picture 3"/>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266009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 name="Group 22"/>
          <p:cNvGrpSpPr/>
          <p:nvPr/>
        </p:nvGrpSpPr>
        <p:grpSpPr>
          <a:xfrm>
            <a:off x="7772400" y="-15875"/>
            <a:ext cx="1588180" cy="1676401"/>
            <a:chOff x="-140380" y="5333999"/>
            <a:chExt cx="1588180" cy="1676401"/>
          </a:xfrm>
        </p:grpSpPr>
        <p:pic>
          <p:nvPicPr>
            <p:cNvPr id="24"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5" name="TextBox 24"/>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V.C</a:t>
              </a:r>
            </a:p>
          </p:txBody>
        </p:sp>
      </p:grpSp>
      <p:sp>
        <p:nvSpPr>
          <p:cNvPr id="117762" name="Rectangle 2"/>
          <p:cNvSpPr>
            <a:spLocks noGrp="1" noChangeArrowheads="1"/>
          </p:cNvSpPr>
          <p:nvPr>
            <p:ph type="title"/>
          </p:nvPr>
        </p:nvSpPr>
        <p:spPr>
          <a:xfrm>
            <a:off x="609600" y="0"/>
            <a:ext cx="7239000" cy="762000"/>
          </a:xfrm>
          <a:noFill/>
        </p:spPr>
        <p:txBody>
          <a:bodyPr/>
          <a:lstStyle/>
          <a:p>
            <a:pPr algn="r" eaLnBrk="1" hangingPunct="1">
              <a:defRPr/>
            </a:pPr>
            <a:r>
              <a:rPr lang="en-US" sz="3200" dirty="0">
                <a:ea typeface="+mj-ea"/>
                <a:cs typeface="+mj-cs"/>
              </a:rPr>
              <a:t>Behavior Support Elements</a:t>
            </a:r>
          </a:p>
        </p:txBody>
      </p:sp>
      <p:sp>
        <p:nvSpPr>
          <p:cNvPr id="81923" name="Text Box 3"/>
          <p:cNvSpPr txBox="1">
            <a:spLocks noChangeArrowheads="1"/>
          </p:cNvSpPr>
          <p:nvPr/>
        </p:nvSpPr>
        <p:spPr bwMode="auto">
          <a:xfrm>
            <a:off x="0" y="1965325"/>
            <a:ext cx="1219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chemeClr val="accent2"/>
                </a:solidFill>
                <a:latin typeface="+mj-lt"/>
                <a:ea typeface="Arial" pitchFamily="-1" charset="0"/>
                <a:cs typeface="Arial" pitchFamily="-1" charset="0"/>
              </a:rPr>
              <a:t>Problem Behavior</a:t>
            </a:r>
          </a:p>
        </p:txBody>
      </p:sp>
      <p:sp>
        <p:nvSpPr>
          <p:cNvPr id="86020" name="AutoShape 4"/>
          <p:cNvSpPr>
            <a:spLocks noChangeArrowheads="1"/>
          </p:cNvSpPr>
          <p:nvPr/>
        </p:nvSpPr>
        <p:spPr bwMode="auto">
          <a:xfrm rot="21280525" flipV="1">
            <a:off x="685800" y="2803525"/>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latin typeface="+mj-lt"/>
            </a:endParaRPr>
          </a:p>
        </p:txBody>
      </p:sp>
      <p:sp>
        <p:nvSpPr>
          <p:cNvPr id="81925" name="Text Box 5"/>
          <p:cNvSpPr txBox="1">
            <a:spLocks noChangeArrowheads="1"/>
          </p:cNvSpPr>
          <p:nvPr/>
        </p:nvSpPr>
        <p:spPr bwMode="auto">
          <a:xfrm>
            <a:off x="1295400" y="2879725"/>
            <a:ext cx="1600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latin typeface="+mj-lt"/>
                <a:ea typeface="Arial" pitchFamily="-1" charset="0"/>
                <a:cs typeface="Arial" pitchFamily="-1" charset="0"/>
              </a:rPr>
              <a:t>Functional Assessment</a:t>
            </a:r>
          </a:p>
        </p:txBody>
      </p:sp>
      <p:sp>
        <p:nvSpPr>
          <p:cNvPr id="86022" name="AutoShape 6"/>
          <p:cNvSpPr>
            <a:spLocks noChangeArrowheads="1"/>
          </p:cNvSpPr>
          <p:nvPr/>
        </p:nvSpPr>
        <p:spPr bwMode="auto">
          <a:xfrm flipV="1">
            <a:off x="2286000" y="3641725"/>
            <a:ext cx="5334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latin typeface="+mj-lt"/>
            </a:endParaRPr>
          </a:p>
        </p:txBody>
      </p:sp>
      <p:sp>
        <p:nvSpPr>
          <p:cNvPr id="81927" name="Text Box 7"/>
          <p:cNvSpPr txBox="1">
            <a:spLocks noChangeArrowheads="1"/>
          </p:cNvSpPr>
          <p:nvPr/>
        </p:nvSpPr>
        <p:spPr bwMode="auto">
          <a:xfrm>
            <a:off x="2895600" y="3794125"/>
            <a:ext cx="1524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latin typeface="+mj-lt"/>
                <a:ea typeface="Arial" pitchFamily="-1" charset="0"/>
                <a:cs typeface="Arial" pitchFamily="-1" charset="0"/>
              </a:rPr>
              <a:t>Intervention &amp; Support Plan</a:t>
            </a:r>
          </a:p>
        </p:txBody>
      </p:sp>
      <p:sp>
        <p:nvSpPr>
          <p:cNvPr id="86024" name="AutoShape 8"/>
          <p:cNvSpPr>
            <a:spLocks noChangeArrowheads="1"/>
          </p:cNvSpPr>
          <p:nvPr/>
        </p:nvSpPr>
        <p:spPr bwMode="auto">
          <a:xfrm flipV="1">
            <a:off x="4038600" y="4556125"/>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latin typeface="+mj-lt"/>
            </a:endParaRPr>
          </a:p>
        </p:txBody>
      </p:sp>
      <p:sp>
        <p:nvSpPr>
          <p:cNvPr id="81929" name="Text Box 9"/>
          <p:cNvSpPr txBox="1">
            <a:spLocks noChangeArrowheads="1"/>
          </p:cNvSpPr>
          <p:nvPr/>
        </p:nvSpPr>
        <p:spPr bwMode="auto">
          <a:xfrm>
            <a:off x="4572000" y="4708525"/>
            <a:ext cx="1981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latin typeface="+mj-lt"/>
                <a:ea typeface="Arial" pitchFamily="-1" charset="0"/>
                <a:cs typeface="Arial" pitchFamily="-1" charset="0"/>
              </a:rPr>
              <a:t>Fidelity of Implementation</a:t>
            </a:r>
          </a:p>
        </p:txBody>
      </p:sp>
      <p:sp>
        <p:nvSpPr>
          <p:cNvPr id="86026" name="AutoShape 10"/>
          <p:cNvSpPr>
            <a:spLocks noChangeArrowheads="1"/>
          </p:cNvSpPr>
          <p:nvPr/>
        </p:nvSpPr>
        <p:spPr bwMode="auto">
          <a:xfrm flipV="1">
            <a:off x="6019800" y="5470525"/>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latin typeface="+mj-lt"/>
            </a:endParaRPr>
          </a:p>
        </p:txBody>
      </p:sp>
      <p:sp>
        <p:nvSpPr>
          <p:cNvPr id="81931" name="Text Box 11"/>
          <p:cNvSpPr txBox="1">
            <a:spLocks noChangeArrowheads="1"/>
          </p:cNvSpPr>
          <p:nvPr/>
        </p:nvSpPr>
        <p:spPr bwMode="auto">
          <a:xfrm>
            <a:off x="6705600" y="5699125"/>
            <a:ext cx="17526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latin typeface="+mj-lt"/>
                <a:ea typeface="Arial" pitchFamily="-1" charset="0"/>
                <a:cs typeface="Arial" pitchFamily="-1" charset="0"/>
              </a:rPr>
              <a:t>Impact on Behavior &amp; Lifestyle</a:t>
            </a:r>
          </a:p>
        </p:txBody>
      </p:sp>
      <p:sp>
        <p:nvSpPr>
          <p:cNvPr id="117772" name="Rectangle 12"/>
          <p:cNvSpPr>
            <a:spLocks noChangeArrowheads="1"/>
          </p:cNvSpPr>
          <p:nvPr/>
        </p:nvSpPr>
        <p:spPr bwMode="auto">
          <a:xfrm>
            <a:off x="0" y="669925"/>
            <a:ext cx="2743200" cy="12192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none" anchor="ctr"/>
          <a:lstStyle/>
          <a:p>
            <a:pPr>
              <a:defRPr/>
            </a:pPr>
            <a:r>
              <a:rPr lang="en-US">
                <a:solidFill>
                  <a:schemeClr val="bg1"/>
                </a:solidFill>
                <a:latin typeface="+mj-lt"/>
                <a:ea typeface="Arial" pitchFamily="-84" charset="0"/>
                <a:cs typeface="Arial" pitchFamily="-84" charset="0"/>
              </a:rPr>
              <a:t>*Response class</a:t>
            </a:r>
          </a:p>
          <a:p>
            <a:pPr>
              <a:defRPr/>
            </a:pPr>
            <a:r>
              <a:rPr lang="en-US">
                <a:solidFill>
                  <a:schemeClr val="bg1"/>
                </a:solidFill>
                <a:latin typeface="+mj-lt"/>
                <a:ea typeface="Arial" pitchFamily="-84" charset="0"/>
                <a:cs typeface="Arial" pitchFamily="-84" charset="0"/>
              </a:rPr>
              <a:t>*Routine analysis</a:t>
            </a:r>
          </a:p>
          <a:p>
            <a:pPr>
              <a:defRPr/>
            </a:pPr>
            <a:r>
              <a:rPr lang="en-US">
                <a:solidFill>
                  <a:schemeClr val="bg1"/>
                </a:solidFill>
                <a:latin typeface="+mj-lt"/>
                <a:ea typeface="Arial" pitchFamily="-84" charset="0"/>
                <a:cs typeface="Arial" pitchFamily="-84" charset="0"/>
              </a:rPr>
              <a:t>*Hypothesis statement</a:t>
            </a:r>
          </a:p>
          <a:p>
            <a:pPr>
              <a:defRPr/>
            </a:pPr>
            <a:r>
              <a:rPr lang="en-US">
                <a:solidFill>
                  <a:schemeClr val="bg1"/>
                </a:solidFill>
                <a:latin typeface="+mj-lt"/>
                <a:ea typeface="Arial" pitchFamily="-84" charset="0"/>
                <a:cs typeface="Arial" pitchFamily="-84" charset="0"/>
              </a:rPr>
              <a:t>*Function</a:t>
            </a:r>
          </a:p>
        </p:txBody>
      </p:sp>
      <p:sp>
        <p:nvSpPr>
          <p:cNvPr id="117773" name="Rectangle 13"/>
          <p:cNvSpPr>
            <a:spLocks noChangeArrowheads="1"/>
          </p:cNvSpPr>
          <p:nvPr/>
        </p:nvSpPr>
        <p:spPr bwMode="auto">
          <a:xfrm>
            <a:off x="2895600" y="1355725"/>
            <a:ext cx="4800600" cy="17526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j-lt"/>
                <a:ea typeface="Arial" pitchFamily="-84" charset="0"/>
                <a:cs typeface="Arial" pitchFamily="-84" charset="0"/>
              </a:rPr>
              <a:t>*Alternative behaviors</a:t>
            </a:r>
          </a:p>
          <a:p>
            <a:pPr>
              <a:defRPr/>
            </a:pPr>
            <a:r>
              <a:rPr lang="en-US" dirty="0">
                <a:solidFill>
                  <a:schemeClr val="bg1"/>
                </a:solidFill>
                <a:latin typeface="+mj-lt"/>
                <a:ea typeface="Arial" pitchFamily="-84" charset="0"/>
                <a:cs typeface="Arial" pitchFamily="-84" charset="0"/>
              </a:rPr>
              <a:t>*Competing behavior analysis </a:t>
            </a:r>
          </a:p>
          <a:p>
            <a:pPr>
              <a:defRPr/>
            </a:pPr>
            <a:r>
              <a:rPr lang="en-US" dirty="0">
                <a:solidFill>
                  <a:schemeClr val="bg1"/>
                </a:solidFill>
                <a:latin typeface="+mj-lt"/>
                <a:ea typeface="Arial" pitchFamily="-84" charset="0"/>
                <a:cs typeface="Arial" pitchFamily="-84" charset="0"/>
              </a:rPr>
              <a:t>*Contextual fit</a:t>
            </a:r>
          </a:p>
          <a:p>
            <a:pPr>
              <a:defRPr/>
            </a:pPr>
            <a:r>
              <a:rPr lang="en-US" dirty="0">
                <a:solidFill>
                  <a:schemeClr val="bg1"/>
                </a:solidFill>
                <a:latin typeface="+mj-lt"/>
                <a:ea typeface="Arial" pitchFamily="-84" charset="0"/>
                <a:cs typeface="Arial" pitchFamily="-84" charset="0"/>
              </a:rPr>
              <a:t>*Strengths, preferences, &amp; lifestyle outcomes</a:t>
            </a:r>
          </a:p>
          <a:p>
            <a:pPr>
              <a:defRPr/>
            </a:pPr>
            <a:r>
              <a:rPr lang="en-US" dirty="0">
                <a:solidFill>
                  <a:schemeClr val="bg1"/>
                </a:solidFill>
                <a:latin typeface="+mj-lt"/>
                <a:ea typeface="Arial" pitchFamily="-84" charset="0"/>
                <a:cs typeface="Arial" pitchFamily="-84" charset="0"/>
              </a:rPr>
              <a:t>*Evidence-based interventions</a:t>
            </a:r>
          </a:p>
        </p:txBody>
      </p:sp>
      <p:sp>
        <p:nvSpPr>
          <p:cNvPr id="117774" name="Rectangle 14"/>
          <p:cNvSpPr>
            <a:spLocks noChangeArrowheads="1"/>
          </p:cNvSpPr>
          <p:nvPr/>
        </p:nvSpPr>
        <p:spPr bwMode="auto">
          <a:xfrm>
            <a:off x="4953000" y="3413125"/>
            <a:ext cx="3200400" cy="6096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j-lt"/>
                <a:ea typeface="Arial" pitchFamily="-84" charset="0"/>
                <a:cs typeface="Arial" pitchFamily="-84" charset="0"/>
              </a:rPr>
              <a:t>*Implementation support</a:t>
            </a:r>
          </a:p>
          <a:p>
            <a:pPr>
              <a:defRPr/>
            </a:pPr>
            <a:r>
              <a:rPr lang="en-US" dirty="0">
                <a:solidFill>
                  <a:schemeClr val="bg1"/>
                </a:solidFill>
                <a:latin typeface="+mj-lt"/>
                <a:ea typeface="Arial" pitchFamily="-84" charset="0"/>
                <a:cs typeface="Arial" pitchFamily="-84" charset="0"/>
              </a:rPr>
              <a:t>*Data plan</a:t>
            </a:r>
          </a:p>
        </p:txBody>
      </p:sp>
      <p:sp>
        <p:nvSpPr>
          <p:cNvPr id="117775" name="Line 15"/>
          <p:cNvSpPr>
            <a:spLocks noChangeShapeType="1"/>
          </p:cNvSpPr>
          <p:nvPr/>
        </p:nvSpPr>
        <p:spPr bwMode="auto">
          <a:xfrm>
            <a:off x="1981200" y="1889125"/>
            <a:ext cx="0" cy="838200"/>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mj-lt"/>
            </a:endParaRPr>
          </a:p>
        </p:txBody>
      </p:sp>
      <p:sp>
        <p:nvSpPr>
          <p:cNvPr id="117776" name="Line 16"/>
          <p:cNvSpPr>
            <a:spLocks noChangeShapeType="1"/>
          </p:cNvSpPr>
          <p:nvPr/>
        </p:nvSpPr>
        <p:spPr bwMode="auto">
          <a:xfrm>
            <a:off x="3657600" y="3108325"/>
            <a:ext cx="0" cy="685800"/>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mj-lt"/>
            </a:endParaRPr>
          </a:p>
        </p:txBody>
      </p:sp>
      <p:sp>
        <p:nvSpPr>
          <p:cNvPr id="117777" name="Line 17"/>
          <p:cNvSpPr>
            <a:spLocks noChangeShapeType="1"/>
          </p:cNvSpPr>
          <p:nvPr/>
        </p:nvSpPr>
        <p:spPr bwMode="auto">
          <a:xfrm>
            <a:off x="5257800" y="4022725"/>
            <a:ext cx="0" cy="609600"/>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mj-lt"/>
            </a:endParaRPr>
          </a:p>
        </p:txBody>
      </p:sp>
      <p:sp>
        <p:nvSpPr>
          <p:cNvPr id="117778" name="Rectangle 18"/>
          <p:cNvSpPr>
            <a:spLocks noChangeArrowheads="1"/>
          </p:cNvSpPr>
          <p:nvPr/>
        </p:nvSpPr>
        <p:spPr bwMode="auto">
          <a:xfrm>
            <a:off x="6400800" y="4251325"/>
            <a:ext cx="2743200" cy="7620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j-lt"/>
                <a:ea typeface="Arial" pitchFamily="-84" charset="0"/>
                <a:cs typeface="Arial" pitchFamily="-84" charset="0"/>
              </a:rPr>
              <a:t>*Continuous improvement</a:t>
            </a:r>
          </a:p>
          <a:p>
            <a:pPr>
              <a:defRPr/>
            </a:pPr>
            <a:r>
              <a:rPr lang="en-US" dirty="0">
                <a:solidFill>
                  <a:schemeClr val="bg1"/>
                </a:solidFill>
                <a:latin typeface="+mj-lt"/>
                <a:ea typeface="Arial" pitchFamily="-84" charset="0"/>
                <a:cs typeface="Arial" pitchFamily="-84" charset="0"/>
              </a:rPr>
              <a:t>*Sustainability plan</a:t>
            </a:r>
          </a:p>
        </p:txBody>
      </p:sp>
      <p:sp>
        <p:nvSpPr>
          <p:cNvPr id="117779" name="Line 19"/>
          <p:cNvSpPr>
            <a:spLocks noChangeShapeType="1"/>
          </p:cNvSpPr>
          <p:nvPr/>
        </p:nvSpPr>
        <p:spPr bwMode="auto">
          <a:xfrm>
            <a:off x="7239000" y="5013325"/>
            <a:ext cx="0" cy="685800"/>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mj-lt"/>
            </a:endParaRPr>
          </a:p>
        </p:txBody>
      </p:sp>
      <p:sp>
        <p:nvSpPr>
          <p:cNvPr id="117780" name="AutoShape 20"/>
          <p:cNvSpPr>
            <a:spLocks noChangeArrowheads="1"/>
          </p:cNvSpPr>
          <p:nvPr/>
        </p:nvSpPr>
        <p:spPr bwMode="auto">
          <a:xfrm>
            <a:off x="0" y="3200400"/>
            <a:ext cx="7162800" cy="3657600"/>
          </a:xfrm>
          <a:prstGeom prst="rtTriangle">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wrap="none" lIns="0" rIns="0" anchor="ctr"/>
          <a:lstStyle/>
          <a:p>
            <a:pPr>
              <a:buFontTx/>
              <a:buChar char="•"/>
              <a:defRPr/>
            </a:pPr>
            <a:r>
              <a:rPr lang="en-US" sz="3600" dirty="0">
                <a:solidFill>
                  <a:schemeClr val="dk1"/>
                </a:solidFill>
                <a:latin typeface="+mj-lt"/>
                <a:ea typeface="Arial" pitchFamily="-84" charset="0"/>
                <a:cs typeface="Arial" pitchFamily="-84" charset="0"/>
              </a:rPr>
              <a:t> </a:t>
            </a:r>
            <a:r>
              <a:rPr lang="en-US" sz="3000" dirty="0">
                <a:solidFill>
                  <a:schemeClr val="dk1"/>
                </a:solidFill>
                <a:latin typeface="+mj-lt"/>
                <a:ea typeface="Arial" pitchFamily="-84" charset="0"/>
                <a:cs typeface="Arial" pitchFamily="-84" charset="0"/>
              </a:rPr>
              <a:t>Team-based</a:t>
            </a:r>
          </a:p>
          <a:p>
            <a:pPr>
              <a:buFontTx/>
              <a:buChar char="•"/>
              <a:defRPr/>
            </a:pPr>
            <a:r>
              <a:rPr lang="en-US" sz="3000" dirty="0">
                <a:solidFill>
                  <a:schemeClr val="dk1"/>
                </a:solidFill>
                <a:latin typeface="+mj-lt"/>
                <a:ea typeface="Arial" pitchFamily="-84" charset="0"/>
                <a:cs typeface="Arial" pitchFamily="-84" charset="0"/>
              </a:rPr>
              <a:t>  Behavior competence</a:t>
            </a:r>
          </a:p>
        </p:txBody>
      </p:sp>
      <p:pic>
        <p:nvPicPr>
          <p:cNvPr id="22" name="Picture 21"/>
          <p:cNvPicPr>
            <a:picLocks noChangeAspect="1"/>
          </p:cNvPicPr>
          <p:nvPr/>
        </p:nvPicPr>
        <p:blipFill>
          <a:blip r:embed="rId3"/>
          <a:stretch>
            <a:fillRect/>
          </a:stretch>
        </p:blipFill>
        <p:spPr>
          <a:xfrm>
            <a:off x="8258175" y="1371600"/>
            <a:ext cx="914400" cy="914400"/>
          </a:xfrm>
          <a:prstGeom prst="rect">
            <a:avLst/>
          </a:prstGeom>
        </p:spPr>
      </p:pic>
    </p:spTree>
    <p:extLst>
      <p:ext uri="{BB962C8B-B14F-4D97-AF65-F5344CB8AC3E}">
        <p14:creationId xmlns:p14="http://schemas.microsoft.com/office/powerpoint/2010/main" val="2605370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7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7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776"/>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2000"/>
                                        <p:tgtEl>
                                          <p:spTgt spid="117772"/>
                                        </p:tgtEl>
                                      </p:cBhvr>
                                    </p:animEffect>
                                    <p:set>
                                      <p:cBhvr>
                                        <p:cTn id="21" dur="1" fill="hold">
                                          <p:stCondLst>
                                            <p:cond delay="1999"/>
                                          </p:stCondLst>
                                        </p:cTn>
                                        <p:tgtEl>
                                          <p:spTgt spid="11777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117775"/>
                                        </p:tgtEl>
                                      </p:cBhvr>
                                    </p:animEffect>
                                    <p:set>
                                      <p:cBhvr>
                                        <p:cTn id="24" dur="1" fill="hold">
                                          <p:stCondLst>
                                            <p:cond delay="1999"/>
                                          </p:stCondLst>
                                        </p:cTn>
                                        <p:tgtEl>
                                          <p:spTgt spid="11777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77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777"/>
                                        </p:tgtEl>
                                        <p:attrNameLst>
                                          <p:attrName>style.visibility</p:attrName>
                                        </p:attrNameLst>
                                      </p:cBhvr>
                                      <p:to>
                                        <p:strVal val="visible"/>
                                      </p:to>
                                    </p:set>
                                  </p:childTnLst>
                                </p:cTn>
                              </p:par>
                              <p:par>
                                <p:cTn id="31" presetID="10" presetClass="exit" presetSubtype="0" fill="hold" grpId="1" nodeType="withEffect">
                                  <p:stCondLst>
                                    <p:cond delay="0"/>
                                  </p:stCondLst>
                                  <p:childTnLst>
                                    <p:animEffect transition="out" filter="fade">
                                      <p:cBhvr>
                                        <p:cTn id="32" dur="2000"/>
                                        <p:tgtEl>
                                          <p:spTgt spid="117773"/>
                                        </p:tgtEl>
                                      </p:cBhvr>
                                    </p:animEffect>
                                    <p:set>
                                      <p:cBhvr>
                                        <p:cTn id="33" dur="1" fill="hold">
                                          <p:stCondLst>
                                            <p:cond delay="1999"/>
                                          </p:stCondLst>
                                        </p:cTn>
                                        <p:tgtEl>
                                          <p:spTgt spid="11777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117776"/>
                                        </p:tgtEl>
                                      </p:cBhvr>
                                    </p:animEffect>
                                    <p:set>
                                      <p:cBhvr>
                                        <p:cTn id="36" dur="1" fill="hold">
                                          <p:stCondLst>
                                            <p:cond delay="1999"/>
                                          </p:stCondLst>
                                        </p:cTn>
                                        <p:tgtEl>
                                          <p:spTgt spid="11777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77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7779"/>
                                        </p:tgtEl>
                                        <p:attrNameLst>
                                          <p:attrName>style.visibility</p:attrName>
                                        </p:attrNameLst>
                                      </p:cBhvr>
                                      <p:to>
                                        <p:strVal val="visible"/>
                                      </p:to>
                                    </p:set>
                                  </p:childTnLst>
                                </p:cTn>
                              </p:par>
                              <p:par>
                                <p:cTn id="43" presetID="10" presetClass="exit" presetSubtype="0" fill="hold" grpId="1" nodeType="withEffect">
                                  <p:stCondLst>
                                    <p:cond delay="0"/>
                                  </p:stCondLst>
                                  <p:childTnLst>
                                    <p:animEffect transition="out" filter="fade">
                                      <p:cBhvr>
                                        <p:cTn id="44" dur="2000"/>
                                        <p:tgtEl>
                                          <p:spTgt spid="117774"/>
                                        </p:tgtEl>
                                      </p:cBhvr>
                                    </p:animEffect>
                                    <p:set>
                                      <p:cBhvr>
                                        <p:cTn id="45" dur="1" fill="hold">
                                          <p:stCondLst>
                                            <p:cond delay="1999"/>
                                          </p:stCondLst>
                                        </p:cTn>
                                        <p:tgtEl>
                                          <p:spTgt spid="11777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17777"/>
                                        </p:tgtEl>
                                      </p:cBhvr>
                                    </p:animEffect>
                                    <p:set>
                                      <p:cBhvr>
                                        <p:cTn id="48" dur="1" fill="hold">
                                          <p:stCondLst>
                                            <p:cond delay="1999"/>
                                          </p:stCondLst>
                                        </p:cTn>
                                        <p:tgtEl>
                                          <p:spTgt spid="11777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117772"/>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117775"/>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17773"/>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117776"/>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117774"/>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17777"/>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17778"/>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17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2" grpId="0" animBg="1"/>
      <p:bldP spid="117772" grpId="1" animBg="1"/>
      <p:bldP spid="117772" grpId="2" animBg="1"/>
      <p:bldP spid="117773" grpId="0" animBg="1"/>
      <p:bldP spid="117773" grpId="1" animBg="1"/>
      <p:bldP spid="117773" grpId="2" animBg="1"/>
      <p:bldP spid="117774" grpId="0" animBg="1"/>
      <p:bldP spid="117774" grpId="1" animBg="1"/>
      <p:bldP spid="117774" grpId="2" animBg="1"/>
      <p:bldP spid="117775" grpId="0" animBg="1"/>
      <p:bldP spid="117775" grpId="1" animBg="1"/>
      <p:bldP spid="117775" grpId="2" animBg="1"/>
      <p:bldP spid="117776" grpId="0" animBg="1"/>
      <p:bldP spid="117776" grpId="1" animBg="1"/>
      <p:bldP spid="117776" grpId="2" animBg="1"/>
      <p:bldP spid="117777" grpId="0" animBg="1"/>
      <p:bldP spid="117777" grpId="1" animBg="1"/>
      <p:bldP spid="117777" grpId="2" animBg="1"/>
      <p:bldP spid="117778" grpId="0" animBg="1"/>
      <p:bldP spid="117778" grpId="1" animBg="1"/>
      <p:bldP spid="117779" grpId="0" animBg="1"/>
      <p:bldP spid="117779" grpId="1" animBg="1"/>
      <p:bldP spid="1177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3600" b="1" dirty="0">
                <a:latin typeface="+mj-lt"/>
                <a:ea typeface="ＭＳ Ｐゴシック" pitchFamily="-108" charset="-128"/>
                <a:cs typeface="ＭＳ Ｐゴシック" pitchFamily="-108" charset="-128"/>
              </a:rPr>
              <a:t>MAIN TRAINING OBJECTIVES in YEAR 2</a:t>
            </a:r>
          </a:p>
        </p:txBody>
      </p:sp>
      <p:sp>
        <p:nvSpPr>
          <p:cNvPr id="24579" name="Rectangle 3"/>
          <p:cNvSpPr>
            <a:spLocks noGrp="1" noChangeArrowheads="1"/>
          </p:cNvSpPr>
          <p:nvPr>
            <p:ph idx="1"/>
          </p:nvPr>
        </p:nvSpPr>
        <p:spPr>
          <a:xfrm>
            <a:off x="685800" y="1371600"/>
            <a:ext cx="7772400" cy="4800600"/>
          </a:xfrm>
        </p:spPr>
        <p:txBody>
          <a:bodyPr/>
          <a:lstStyle/>
          <a:p>
            <a:pPr eaLnBrk="1" hangingPunct="1">
              <a:lnSpc>
                <a:spcPct val="90000"/>
              </a:lnSpc>
              <a:spcAft>
                <a:spcPts val="2400"/>
              </a:spcAft>
            </a:pPr>
            <a:r>
              <a:rPr lang="en-US" b="1" dirty="0">
                <a:latin typeface="+mj-lt"/>
                <a:ea typeface="ＭＳ Ｐゴシック" pitchFamily="-108" charset="-128"/>
                <a:cs typeface="ＭＳ Ｐゴシック" pitchFamily="-108" charset="-128"/>
              </a:rPr>
              <a:t>Enhance leadership </a:t>
            </a:r>
            <a:r>
              <a:rPr lang="en-US" b="1" dirty="0">
                <a:solidFill>
                  <a:srgbClr val="FF0000"/>
                </a:solidFill>
                <a:latin typeface="+mj-lt"/>
                <a:ea typeface="ＭＳ Ｐゴシック" pitchFamily="-108" charset="-128"/>
                <a:cs typeface="ＭＳ Ｐゴシック" pitchFamily="-108" charset="-128"/>
              </a:rPr>
              <a:t>team</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Maintain staff </a:t>
            </a:r>
            <a:r>
              <a:rPr lang="en-US" b="1" dirty="0">
                <a:solidFill>
                  <a:srgbClr val="FF0000"/>
                </a:solidFill>
                <a:latin typeface="+mj-lt"/>
                <a:ea typeface="ＭＳ Ｐゴシック" pitchFamily="-108" charset="-128"/>
                <a:cs typeface="ＭＳ Ｐゴシック" pitchFamily="-108" charset="-128"/>
              </a:rPr>
              <a:t>agreements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Enhance knowledge of SWPBIS </a:t>
            </a:r>
            <a:r>
              <a:rPr lang="en-US" b="1" dirty="0">
                <a:solidFill>
                  <a:srgbClr val="FF0000"/>
                </a:solidFill>
                <a:latin typeface="+mj-lt"/>
                <a:ea typeface="ＭＳ Ｐゴシック" pitchFamily="-108" charset="-128"/>
                <a:cs typeface="ＭＳ Ｐゴシック" pitchFamily="-108" charset="-128"/>
              </a:rPr>
              <a:t>outcomes, data, practices, and systems</a:t>
            </a:r>
          </a:p>
          <a:p>
            <a:pPr eaLnBrk="1" hangingPunct="1">
              <a:lnSpc>
                <a:spcPct val="90000"/>
              </a:lnSpc>
              <a:spcAft>
                <a:spcPts val="2400"/>
              </a:spcAft>
            </a:pPr>
            <a:r>
              <a:rPr lang="en-US" b="1" dirty="0">
                <a:latin typeface="+mj-lt"/>
                <a:ea typeface="ＭＳ Ｐゴシック" pitchFamily="-108" charset="-128"/>
                <a:cs typeface="ＭＳ Ｐゴシック" pitchFamily="-108" charset="-128"/>
              </a:rPr>
              <a:t>Refine </a:t>
            </a:r>
            <a:r>
              <a:rPr lang="en-US" b="1" dirty="0">
                <a:solidFill>
                  <a:srgbClr val="FF0000"/>
                </a:solidFill>
                <a:latin typeface="+mj-lt"/>
                <a:ea typeface="ＭＳ Ｐゴシック" pitchFamily="-108" charset="-128"/>
                <a:cs typeface="ＭＳ Ｐゴシック" pitchFamily="-108" charset="-128"/>
              </a:rPr>
              <a:t>individualized action plan </a:t>
            </a:r>
            <a:r>
              <a:rPr lang="en-US" b="1" dirty="0">
                <a:latin typeface="+mj-lt"/>
                <a:ea typeface="ＭＳ Ｐゴシック" pitchFamily="-108" charset="-128"/>
                <a:cs typeface="ＭＳ Ｐゴシック" pitchFamily="-108" charset="-128"/>
              </a:rPr>
              <a:t>for SWPBIS</a:t>
            </a:r>
          </a:p>
          <a:p>
            <a:pPr eaLnBrk="1" hangingPunct="1">
              <a:lnSpc>
                <a:spcPct val="90000"/>
              </a:lnSpc>
              <a:spcAft>
                <a:spcPts val="2400"/>
              </a:spcAft>
            </a:pPr>
            <a:r>
              <a:rPr lang="en-US" b="1" dirty="0">
                <a:solidFill>
                  <a:srgbClr val="FF0000"/>
                </a:solidFill>
                <a:latin typeface="+mj-lt"/>
                <a:ea typeface="ＭＳ Ｐゴシック" pitchFamily="-108" charset="-128"/>
                <a:cs typeface="ＭＳ Ｐゴシック" pitchFamily="-108" charset="-128"/>
              </a:rPr>
              <a:t>Enhance and sustain </a:t>
            </a:r>
            <a:r>
              <a:rPr lang="en-US" b="1" dirty="0">
                <a:latin typeface="+mj-lt"/>
                <a:ea typeface="ＭＳ Ｐゴシック" pitchFamily="-108" charset="-128"/>
                <a:cs typeface="ＭＳ Ｐゴシック" pitchFamily="-108" charset="-128"/>
              </a:rPr>
              <a:t>implementation in future years</a:t>
            </a:r>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2819400" y="4495800"/>
            <a:ext cx="1066800" cy="1066800"/>
          </a:xfrm>
          <a:prstGeom prst="rect">
            <a:avLst/>
          </a:prstGeom>
          <a:noFill/>
        </p:spPr>
      </p:pic>
      <p:pic>
        <p:nvPicPr>
          <p:cNvPr id="14" name="Picture 13"/>
          <p:cNvPicPr>
            <a:picLocks noChangeAspect="1"/>
          </p:cNvPicPr>
          <p:nvPr/>
        </p:nvPicPr>
        <p:blipFill>
          <a:blip r:embed="rId3" cstate="print">
            <a:alphaModFix amt="35000"/>
            <a:duotone>
              <a:schemeClr val="accent2">
                <a:shade val="45000"/>
                <a:satMod val="135000"/>
              </a:schemeClr>
              <a:prstClr val="white"/>
            </a:duotone>
          </a:blip>
          <a:stretch>
            <a:fillRect/>
          </a:stretch>
        </p:blipFill>
        <p:spPr>
          <a:xfrm>
            <a:off x="-228600" y="-2057400"/>
            <a:ext cx="14097000" cy="8686800"/>
          </a:xfrm>
          <a:prstGeom prst="rect">
            <a:avLst/>
          </a:prstGeom>
        </p:spPr>
      </p:pic>
      <p:sp>
        <p:nvSpPr>
          <p:cNvPr id="118786" name="Rectangle 2"/>
          <p:cNvSpPr>
            <a:spLocks noGrp="1" noChangeArrowheads="1"/>
          </p:cNvSpPr>
          <p:nvPr>
            <p:ph type="title"/>
          </p:nvPr>
        </p:nvSpPr>
        <p:spPr>
          <a:xfrm>
            <a:off x="228600" y="152400"/>
            <a:ext cx="8686800" cy="11430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200">
                <a:solidFill>
                  <a:srgbClr val="FFFFFF"/>
                </a:solidFill>
                <a:effectLst>
                  <a:outerShdw blurRad="38100" dist="38100" dir="2700000" algn="tl">
                    <a:srgbClr val="000000"/>
                  </a:outerShdw>
                </a:effectLst>
                <a:ea typeface="ヒラギノ角ゴ Pro W3" pitchFamily="-1" charset="-128"/>
                <a:cs typeface="Arial Rounded MT Bold" pitchFamily="-1" charset="0"/>
              </a:rPr>
              <a:t>3 Basic Steps:</a:t>
            </a:r>
            <a:br>
              <a:rPr lang="en-US" sz="3200">
                <a:solidFill>
                  <a:srgbClr val="FFFFFF"/>
                </a:solidFill>
                <a:effectLst>
                  <a:outerShdw blurRad="38100" dist="38100" dir="2700000" algn="tl">
                    <a:srgbClr val="000000"/>
                  </a:outerShdw>
                </a:effectLst>
                <a:ea typeface="ヒラギノ角ゴ Pro W3" pitchFamily="-1" charset="-128"/>
                <a:cs typeface="Arial Rounded MT Bold" pitchFamily="-1" charset="0"/>
              </a:rPr>
            </a:br>
            <a:r>
              <a:rPr lang="en-US" sz="2800" i="1">
                <a:solidFill>
                  <a:srgbClr val="FFFFFF"/>
                </a:solidFill>
                <a:effectLst>
                  <a:outerShdw blurRad="38100" dist="38100" dir="2700000" algn="tl">
                    <a:srgbClr val="000000"/>
                  </a:outerShdw>
                </a:effectLst>
                <a:ea typeface="ヒラギノ角ゴ Pro W3" pitchFamily="-1" charset="-128"/>
                <a:cs typeface="Arial Rounded MT Bold" pitchFamily="-1" charset="0"/>
              </a:rPr>
              <a:t>Developing interventions for Individual Students</a:t>
            </a:r>
            <a:endParaRPr lang="en-US" sz="3200" i="1">
              <a:solidFill>
                <a:srgbClr val="FFFFFF"/>
              </a:solidFill>
              <a:effectLst>
                <a:outerShdw blurRad="38100" dist="38100" dir="2700000" algn="tl">
                  <a:srgbClr val="000000"/>
                </a:outerShdw>
              </a:effectLst>
              <a:ea typeface="ヒラギノ角ゴ Pro W3" pitchFamily="-1" charset="-128"/>
              <a:cs typeface="Arial Rounded MT Bold" pitchFamily="-1" charset="0"/>
            </a:endParaRPr>
          </a:p>
        </p:txBody>
      </p:sp>
      <p:sp>
        <p:nvSpPr>
          <p:cNvPr id="9" name="Rectangle 3"/>
          <p:cNvSpPr txBox="1">
            <a:spLocks noChangeArrowheads="1"/>
          </p:cNvSpPr>
          <p:nvPr/>
        </p:nvSpPr>
        <p:spPr bwMode="auto">
          <a:xfrm>
            <a:off x="685800" y="56388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1.  Look at the function of behavior</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2.  Choose replacement behaviors </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3.  Develop intervention strategies</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grpSp>
        <p:nvGrpSpPr>
          <p:cNvPr id="8" name="Group 4"/>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endParaRPr lang="en-US">
                <a:latin typeface="+mj-lt"/>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endParaRPr lang="en-US">
                <a:latin typeface="+mj-lt"/>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mj-lt"/>
                  <a:ea typeface="Comic Sans MS"/>
                  <a:cs typeface="Comic Sans MS"/>
                </a:rPr>
                <a:t>Training</a:t>
              </a:r>
            </a:p>
            <a:p>
              <a:pPr algn="ctr"/>
              <a:r>
                <a:rPr lang="en-US" sz="3600" kern="10" dirty="0">
                  <a:ln w="9525">
                    <a:solidFill>
                      <a:srgbClr val="000000"/>
                    </a:solidFill>
                    <a:round/>
                    <a:headEnd/>
                    <a:tailEnd/>
                  </a:ln>
                  <a:latin typeface="+mj-lt"/>
                  <a:ea typeface="Comic Sans MS"/>
                  <a:cs typeface="Comic Sans MS"/>
                </a:rPr>
                <a:t>Required</a:t>
              </a:r>
            </a:p>
          </p:txBody>
        </p:sp>
      </p:grpSp>
      <p:pic>
        <p:nvPicPr>
          <p:cNvPr id="21" name="Picture 20"/>
          <p:cNvPicPr>
            <a:picLocks noChangeAspect="1"/>
          </p:cNvPicPr>
          <p:nvPr/>
        </p:nvPicPr>
        <p:blipFill>
          <a:blip r:embed="rId4"/>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2001055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extLst>
              <p:ext uri="{D42A27DB-BD31-4B8C-83A1-F6EECF244321}">
                <p14:modId xmlns:p14="http://schemas.microsoft.com/office/powerpoint/2010/main" val="1512770457"/>
              </p:ext>
            </p:extLst>
          </p:nvPr>
        </p:nvGraphicFramePr>
        <p:xfrm>
          <a:off x="1676400" y="0"/>
          <a:ext cx="5964238" cy="6629400"/>
        </p:xfrm>
        <a:graphic>
          <a:graphicData uri="http://schemas.openxmlformats.org/presentationml/2006/ole">
            <mc:AlternateContent xmlns:mc="http://schemas.openxmlformats.org/markup-compatibility/2006">
              <mc:Choice xmlns:v="urn:schemas-microsoft-com:vml" Requires="v">
                <p:oleObj spid="_x0000_s2064" name="Visio" r:id="rId3" imgW="3860800" imgH="4292600" progId="">
                  <p:embed/>
                </p:oleObj>
              </mc:Choice>
              <mc:Fallback>
                <p:oleObj name="Visio" r:id="rId3" imgW="3860800" imgH="4292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964238" cy="662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6739" name="Rectangle 3"/>
          <p:cNvSpPr>
            <a:spLocks noGrp="1" noChangeArrowheads="1"/>
          </p:cNvSpPr>
          <p:nvPr>
            <p:ph type="title"/>
          </p:nvPr>
        </p:nvSpPr>
        <p:spPr>
          <a:xfrm rot="19511224">
            <a:off x="0" y="381000"/>
            <a:ext cx="3048000" cy="15240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dirty="0">
                <a:solidFill>
                  <a:schemeClr val="lt1"/>
                </a:solidFill>
                <a:ea typeface="+mj-ea"/>
                <a:cs typeface="+mj-cs"/>
              </a:rPr>
              <a:t>Remember Functions</a:t>
            </a:r>
          </a:p>
        </p:txBody>
      </p:sp>
      <p:sp>
        <p:nvSpPr>
          <p:cNvPr id="80900" name="Rectangle 4"/>
          <p:cNvSpPr>
            <a:spLocks noChangeArrowheads="1"/>
          </p:cNvSpPr>
          <p:nvPr/>
        </p:nvSpPr>
        <p:spPr bwMode="auto">
          <a:xfrm>
            <a:off x="0" y="1110734"/>
            <a:ext cx="184666" cy="369332"/>
          </a:xfrm>
          <a:prstGeom prst="rect">
            <a:avLst/>
          </a:prstGeom>
          <a:noFill/>
          <a:ln w="9525">
            <a:noFill/>
            <a:miter lim="800000"/>
            <a:headEnd/>
            <a:tailEnd/>
          </a:ln>
        </p:spPr>
        <p:txBody>
          <a:bodyPr wrap="none" anchor="ctr">
            <a:prstTxWarp prst="textNoShape">
              <a:avLst/>
            </a:prstTxWarp>
            <a:spAutoFit/>
          </a:bodyPr>
          <a:lstStyle/>
          <a:p>
            <a:endParaRPr lang="en-US">
              <a:latin typeface="+mj-lt"/>
            </a:endParaRPr>
          </a:p>
        </p:txBody>
      </p:sp>
      <p:sp>
        <p:nvSpPr>
          <p:cNvPr id="116741" name="AutoShape 5"/>
          <p:cNvSpPr>
            <a:spLocks noChangeArrowheads="1"/>
          </p:cNvSpPr>
          <p:nvPr/>
        </p:nvSpPr>
        <p:spPr bwMode="auto">
          <a:xfrm>
            <a:off x="1524000" y="1981200"/>
            <a:ext cx="1066800" cy="1143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wrap="none" anchor="ctr"/>
          <a:lstStyle/>
          <a:p>
            <a:pPr algn="ctr">
              <a:defRPr/>
            </a:pPr>
            <a:r>
              <a:rPr lang="en-US" sz="3200" dirty="0">
                <a:solidFill>
                  <a:schemeClr val="dk1"/>
                </a:solidFill>
                <a:latin typeface="+mj-lt"/>
                <a:ea typeface="Arial" pitchFamily="-84" charset="0"/>
                <a:cs typeface="Arial Rounded MT Bold"/>
              </a:rPr>
              <a:t>S</a:t>
            </a:r>
            <a:r>
              <a:rPr lang="en-US" sz="3200" baseline="30000" dirty="0">
                <a:solidFill>
                  <a:schemeClr val="dk1"/>
                </a:solidFill>
                <a:latin typeface="+mj-lt"/>
                <a:ea typeface="Arial" pitchFamily="-84" charset="0"/>
                <a:cs typeface="Arial Rounded MT Bold"/>
              </a:rPr>
              <a:t>R+</a:t>
            </a:r>
          </a:p>
        </p:txBody>
      </p:sp>
      <p:sp>
        <p:nvSpPr>
          <p:cNvPr id="116742" name="AutoShape 6"/>
          <p:cNvSpPr>
            <a:spLocks noChangeArrowheads="1"/>
          </p:cNvSpPr>
          <p:nvPr/>
        </p:nvSpPr>
        <p:spPr bwMode="auto">
          <a:xfrm rot="10800000">
            <a:off x="6781800" y="1981200"/>
            <a:ext cx="1066800" cy="1143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rot="10800000" wrap="none" anchor="ctr"/>
          <a:lstStyle/>
          <a:p>
            <a:pPr algn="ctr">
              <a:defRPr/>
            </a:pPr>
            <a:r>
              <a:rPr lang="en-US" sz="3200" dirty="0">
                <a:solidFill>
                  <a:schemeClr val="dk1"/>
                </a:solidFill>
                <a:latin typeface="+mj-lt"/>
                <a:ea typeface="Arial" pitchFamily="-84" charset="0"/>
                <a:cs typeface="Arial Rounded MT Bold"/>
              </a:rPr>
              <a:t>S</a:t>
            </a:r>
            <a:r>
              <a:rPr lang="en-US" sz="3200" baseline="30000" dirty="0">
                <a:solidFill>
                  <a:schemeClr val="dk1"/>
                </a:solidFill>
                <a:latin typeface="+mj-lt"/>
                <a:ea typeface="Arial" pitchFamily="-84" charset="0"/>
                <a:cs typeface="Arial Rounded MT Bold"/>
              </a:rPr>
              <a:t>R-</a:t>
            </a:r>
          </a:p>
        </p:txBody>
      </p:sp>
      <p:pic>
        <p:nvPicPr>
          <p:cNvPr id="8" name="Picture 7"/>
          <p:cNvPicPr>
            <a:picLocks noChangeAspect="1"/>
          </p:cNvPicPr>
          <p:nvPr/>
        </p:nvPicPr>
        <p:blipFill>
          <a:blip r:embed="rId5"/>
          <a:stretch>
            <a:fillRect/>
          </a:stretch>
        </p:blipFill>
        <p:spPr>
          <a:xfrm>
            <a:off x="-3175" y="2362200"/>
            <a:ext cx="914400" cy="914400"/>
          </a:xfrm>
          <a:prstGeom prst="rect">
            <a:avLst/>
          </a:prstGeom>
        </p:spPr>
      </p:pic>
    </p:spTree>
    <p:extLst>
      <p:ext uri="{BB962C8B-B14F-4D97-AF65-F5344CB8AC3E}">
        <p14:creationId xmlns:p14="http://schemas.microsoft.com/office/powerpoint/2010/main" val="5868698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1. Look at the Function of Behavior</a:t>
            </a:r>
          </a:p>
        </p:txBody>
      </p:sp>
      <p:graphicFrame>
        <p:nvGraphicFramePr>
          <p:cNvPr id="4" name="Diagram 3"/>
          <p:cNvGraphicFramePr/>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257800"/>
            <a:ext cx="8077200" cy="1295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dk1"/>
                </a:solidFill>
                <a:latin typeface="+mn-lt"/>
                <a:ea typeface="+mn-ea"/>
                <a:cs typeface="+mn-cs"/>
              </a:rPr>
              <a:t>Based on observing these patterns across time, what is the probable function of the behavior?</a:t>
            </a:r>
          </a:p>
        </p:txBody>
      </p:sp>
      <p:pic>
        <p:nvPicPr>
          <p:cNvPr id="6" name="Picture 5"/>
          <p:cNvPicPr>
            <a:picLocks noChangeAspect="1"/>
          </p:cNvPicPr>
          <p:nvPr/>
        </p:nvPicPr>
        <p:blipFill>
          <a:blip r:embed="rId7"/>
          <a:stretch>
            <a:fillRect/>
          </a:stretch>
        </p:blipFill>
        <p:spPr>
          <a:xfrm>
            <a:off x="8229600" y="609600"/>
            <a:ext cx="914400" cy="914400"/>
          </a:xfrm>
          <a:prstGeom prst="rect">
            <a:avLst/>
          </a:prstGeom>
        </p:spPr>
      </p:pic>
    </p:spTree>
    <p:extLst>
      <p:ext uri="{BB962C8B-B14F-4D97-AF65-F5344CB8AC3E}">
        <p14:creationId xmlns:p14="http://schemas.microsoft.com/office/powerpoint/2010/main" val="2096660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a:solidFill>
                  <a:schemeClr val="lt1"/>
                </a:solidFill>
                <a:ea typeface="+mj-ea"/>
                <a:cs typeface="+mj-cs"/>
              </a:rPr>
              <a:t>Introduction to FBA</a:t>
            </a:r>
          </a:p>
        </p:txBody>
      </p:sp>
      <p:sp>
        <p:nvSpPr>
          <p:cNvPr id="88067" name="Rectangle 3"/>
          <p:cNvSpPr>
            <a:spLocks noGrp="1" noChangeArrowheads="1"/>
          </p:cNvSpPr>
          <p:nvPr>
            <p:ph type="body" idx="1"/>
          </p:nvPr>
        </p:nvSpPr>
        <p:spPr/>
        <p:txBody>
          <a:bodyPr/>
          <a:lstStyle/>
          <a:p>
            <a:pPr eaLnBrk="1" hangingPunct="1"/>
            <a:r>
              <a:rPr lang="en-US" dirty="0">
                <a:solidFill>
                  <a:srgbClr val="2D2D8A"/>
                </a:solidFill>
                <a:latin typeface="+mj-lt"/>
                <a:ea typeface="ヒラギノ角ゴ Pro W3" pitchFamily="-1" charset="-128"/>
              </a:rPr>
              <a:t>We look at the </a:t>
            </a:r>
            <a:r>
              <a:rPr lang="en-US" b="1" i="1" dirty="0">
                <a:solidFill>
                  <a:srgbClr val="2D2D8A"/>
                </a:solidFill>
                <a:latin typeface="+mj-lt"/>
                <a:ea typeface="ヒラギノ角ゴ Pro W3" pitchFamily="-1" charset="-128"/>
              </a:rPr>
              <a:t>function</a:t>
            </a:r>
            <a:r>
              <a:rPr lang="en-US" dirty="0">
                <a:solidFill>
                  <a:srgbClr val="2D2D8A"/>
                </a:solidFill>
                <a:latin typeface="+mj-lt"/>
                <a:ea typeface="ヒラギノ角ゴ Pro W3" pitchFamily="-1" charset="-128"/>
              </a:rPr>
              <a:t> of the problem behavior and </a:t>
            </a:r>
            <a:r>
              <a:rPr lang="en-US" b="1" i="1" dirty="0">
                <a:solidFill>
                  <a:srgbClr val="2D2D8A"/>
                </a:solidFill>
                <a:latin typeface="+mj-lt"/>
                <a:ea typeface="ヒラギノ角ゴ Pro W3" pitchFamily="-1" charset="-128"/>
              </a:rPr>
              <a:t>teach</a:t>
            </a:r>
            <a:r>
              <a:rPr lang="en-US" dirty="0">
                <a:solidFill>
                  <a:srgbClr val="2D2D8A"/>
                </a:solidFill>
                <a:latin typeface="+mj-lt"/>
                <a:ea typeface="ヒラギノ角ゴ Pro W3" pitchFamily="-1" charset="-128"/>
              </a:rPr>
              <a:t> the learner a more appropriate way to get their needs met.</a:t>
            </a:r>
          </a:p>
          <a:p>
            <a:pPr eaLnBrk="1" hangingPunct="1"/>
            <a:endParaRPr lang="en-US" sz="1000" dirty="0">
              <a:solidFill>
                <a:srgbClr val="2D2D8A"/>
              </a:solidFill>
              <a:latin typeface="+mj-lt"/>
              <a:ea typeface="ヒラギノ角ゴ Pro W3" pitchFamily="-1" charset="-128"/>
            </a:endParaRPr>
          </a:p>
          <a:p>
            <a:pPr eaLnBrk="1" hangingPunct="1"/>
            <a:r>
              <a:rPr lang="en-US" dirty="0">
                <a:solidFill>
                  <a:srgbClr val="2D2D8A"/>
                </a:solidFill>
                <a:latin typeface="+mj-lt"/>
                <a:ea typeface="ヒラギノ角ゴ Pro W3" pitchFamily="-1" charset="-128"/>
              </a:rPr>
              <a:t>We do this by conducting a </a:t>
            </a:r>
            <a:r>
              <a:rPr lang="en-US" b="1" i="1" dirty="0">
                <a:solidFill>
                  <a:srgbClr val="2D2D8A"/>
                </a:solidFill>
                <a:latin typeface="+mj-lt"/>
                <a:ea typeface="ヒラギノ角ゴ Pro W3" pitchFamily="-1" charset="-128"/>
              </a:rPr>
              <a:t>Functional Behavioral Assessment (FBA)</a:t>
            </a:r>
            <a:r>
              <a:rPr lang="en-US" dirty="0">
                <a:solidFill>
                  <a:srgbClr val="2D2D8A"/>
                </a:solidFill>
                <a:latin typeface="+mj-lt"/>
                <a:ea typeface="ヒラギノ角ゴ Pro W3" pitchFamily="-1" charset="-128"/>
              </a:rPr>
              <a:t> and building a </a:t>
            </a:r>
            <a:r>
              <a:rPr lang="en-US" b="1" i="1" dirty="0">
                <a:solidFill>
                  <a:srgbClr val="2D2D8A"/>
                </a:solidFill>
                <a:latin typeface="+mj-lt"/>
                <a:ea typeface="ヒラギノ角ゴ Pro W3" pitchFamily="-1" charset="-128"/>
              </a:rPr>
              <a:t>Behavior Intervention Plan (BIP)</a:t>
            </a:r>
            <a:r>
              <a:rPr lang="en-US" dirty="0">
                <a:solidFill>
                  <a:srgbClr val="2D2D8A"/>
                </a:solidFill>
                <a:latin typeface="+mj-lt"/>
                <a:ea typeface="ヒラギノ角ゴ Pro W3" pitchFamily="-1" charset="-128"/>
              </a:rPr>
              <a:t> on the information we collect.</a:t>
            </a:r>
          </a:p>
          <a:p>
            <a:pPr eaLnBrk="1" hangingPunct="1"/>
            <a:endParaRPr lang="en-US" sz="1000" dirty="0">
              <a:solidFill>
                <a:srgbClr val="2D2D8A"/>
              </a:solidFill>
              <a:latin typeface="+mj-lt"/>
              <a:ea typeface="ヒラギノ角ゴ Pro W3" pitchFamily="-1" charset="-128"/>
            </a:endParaRPr>
          </a:p>
        </p:txBody>
      </p:sp>
      <p:pic>
        <p:nvPicPr>
          <p:cNvPr id="4" name="Picture 3"/>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3157501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152400"/>
            <a:ext cx="8229600" cy="11430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dirty="0">
                <a:solidFill>
                  <a:schemeClr val="lt1"/>
                </a:solidFill>
                <a:ea typeface="+mj-ea"/>
                <a:cs typeface="+mj-cs"/>
              </a:rPr>
              <a:t>FBA: Collecting Information</a:t>
            </a:r>
          </a:p>
        </p:txBody>
      </p:sp>
      <p:graphicFrame>
        <p:nvGraphicFramePr>
          <p:cNvPr id="7" name="Diagram 6"/>
          <p:cNvGraphicFramePr/>
          <p:nvPr>
            <p:extLst>
              <p:ext uri="{D42A27DB-BD31-4B8C-83A1-F6EECF244321}">
                <p14:modId xmlns:p14="http://schemas.microsoft.com/office/powerpoint/2010/main" val="1421390911"/>
              </p:ext>
            </p:extLst>
          </p:nvPr>
        </p:nvGraphicFramePr>
        <p:xfrm>
          <a:off x="228600" y="2590800"/>
          <a:ext cx="868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092" name="Rectangle 7"/>
          <p:cNvSpPr>
            <a:spLocks noChangeArrowheads="1"/>
          </p:cNvSpPr>
          <p:nvPr/>
        </p:nvSpPr>
        <p:spPr bwMode="auto">
          <a:xfrm>
            <a:off x="533400" y="1395413"/>
            <a:ext cx="8305800" cy="831850"/>
          </a:xfrm>
          <a:prstGeom prst="rect">
            <a:avLst/>
          </a:prstGeom>
          <a:noFill/>
          <a:ln w="9525">
            <a:noFill/>
            <a:miter lim="800000"/>
            <a:headEnd/>
            <a:tailEnd/>
          </a:ln>
        </p:spPr>
        <p:txBody>
          <a:bodyPr>
            <a:prstTxWarp prst="textNoShape">
              <a:avLst/>
            </a:prstTxWarp>
            <a:spAutoFit/>
          </a:bodyPr>
          <a:lstStyle/>
          <a:p>
            <a:r>
              <a:rPr lang="en-US" sz="2400">
                <a:latin typeface="+mj-lt"/>
              </a:rPr>
              <a:t>An FBA involves collecting information from multiple sources through a variety of methods across time, including:</a:t>
            </a:r>
          </a:p>
        </p:txBody>
      </p:sp>
      <p:pic>
        <p:nvPicPr>
          <p:cNvPr id="5" name="Picture 4"/>
          <p:cNvPicPr>
            <a:picLocks noChangeAspect="1"/>
          </p:cNvPicPr>
          <p:nvPr/>
        </p:nvPicPr>
        <p:blipFill>
          <a:blip r:embed="rId8"/>
          <a:stretch>
            <a:fillRect/>
          </a:stretch>
        </p:blipFill>
        <p:spPr>
          <a:xfrm>
            <a:off x="8229600" y="685800"/>
            <a:ext cx="914400" cy="914400"/>
          </a:xfrm>
          <a:prstGeom prst="rect">
            <a:avLst/>
          </a:prstGeom>
        </p:spPr>
      </p:pic>
    </p:spTree>
    <p:extLst>
      <p:ext uri="{BB962C8B-B14F-4D97-AF65-F5344CB8AC3E}">
        <p14:creationId xmlns:p14="http://schemas.microsoft.com/office/powerpoint/2010/main" val="1176982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152400"/>
            <a:ext cx="8229600" cy="11430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dirty="0">
                <a:solidFill>
                  <a:schemeClr val="lt1"/>
                </a:solidFill>
                <a:ea typeface="+mj-ea"/>
                <a:cs typeface="+mj-cs"/>
              </a:rPr>
              <a:t>FBA: Collecting Information</a:t>
            </a:r>
          </a:p>
        </p:txBody>
      </p:sp>
      <p:graphicFrame>
        <p:nvGraphicFramePr>
          <p:cNvPr id="7" name="Diagram 6"/>
          <p:cNvGraphicFramePr/>
          <p:nvPr>
            <p:extLst>
              <p:ext uri="{D42A27DB-BD31-4B8C-83A1-F6EECF244321}">
                <p14:modId xmlns:p14="http://schemas.microsoft.com/office/powerpoint/2010/main" val="1961239472"/>
              </p:ext>
            </p:extLst>
          </p:nvPr>
        </p:nvGraphicFramePr>
        <p:xfrm>
          <a:off x="228600" y="2590800"/>
          <a:ext cx="868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40" name="Rectangle 7"/>
          <p:cNvSpPr>
            <a:spLocks noChangeArrowheads="1"/>
          </p:cNvSpPr>
          <p:nvPr/>
        </p:nvSpPr>
        <p:spPr bwMode="auto">
          <a:xfrm>
            <a:off x="533400" y="1395413"/>
            <a:ext cx="8305800" cy="831850"/>
          </a:xfrm>
          <a:prstGeom prst="rect">
            <a:avLst/>
          </a:prstGeom>
          <a:noFill/>
          <a:ln w="9525">
            <a:noFill/>
            <a:miter lim="800000"/>
            <a:headEnd/>
            <a:tailEnd/>
          </a:ln>
        </p:spPr>
        <p:txBody>
          <a:bodyPr>
            <a:prstTxWarp prst="textNoShape">
              <a:avLst/>
            </a:prstTxWarp>
            <a:spAutoFit/>
          </a:bodyPr>
          <a:lstStyle/>
          <a:p>
            <a:r>
              <a:rPr lang="en-US" sz="2400">
                <a:latin typeface="+mj-lt"/>
              </a:rPr>
              <a:t>An FBA involves collecting information from multiple sources through a variety of methods across time, including:</a:t>
            </a:r>
          </a:p>
        </p:txBody>
      </p:sp>
      <p:sp>
        <p:nvSpPr>
          <p:cNvPr id="6" name="Right Brace 5"/>
          <p:cNvSpPr/>
          <p:nvPr/>
        </p:nvSpPr>
        <p:spPr>
          <a:xfrm>
            <a:off x="4343400" y="2667000"/>
            <a:ext cx="1676400" cy="3581400"/>
          </a:xfrm>
          <a:prstGeom prst="rightBrace">
            <a:avLst>
              <a:gd name="adj1" fmla="val 32788"/>
              <a:gd name="adj2" fmla="val 50000"/>
            </a:avLst>
          </a:prstGeom>
          <a:ln w="635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mj-lt"/>
            </a:endParaRPr>
          </a:p>
        </p:txBody>
      </p:sp>
      <p:pic>
        <p:nvPicPr>
          <p:cNvPr id="10" name="Picture 9"/>
          <p:cNvPicPr>
            <a:picLocks noChangeAspect="1"/>
          </p:cNvPicPr>
          <p:nvPr/>
        </p:nvPicPr>
        <p:blipFill>
          <a:blip r:embed="rId8"/>
          <a:stretch>
            <a:fillRect/>
          </a:stretch>
        </p:blipFill>
        <p:spPr>
          <a:xfrm>
            <a:off x="5723280" y="3630478"/>
            <a:ext cx="3371642" cy="1627322"/>
          </a:xfrm>
          <a:prstGeom prst="rect">
            <a:avLst/>
          </a:prstGeom>
        </p:spPr>
      </p:pic>
      <p:grpSp>
        <p:nvGrpSpPr>
          <p:cNvPr id="2" name="Group 4"/>
          <p:cNvGrpSpPr>
            <a:grpSpLocks/>
          </p:cNvGrpSpPr>
          <p:nvPr/>
        </p:nvGrpSpPr>
        <p:grpSpPr bwMode="auto">
          <a:xfrm>
            <a:off x="3505200" y="3657600"/>
            <a:ext cx="2705100" cy="3200400"/>
            <a:chOff x="3408" y="1632"/>
            <a:chExt cx="1944" cy="2400"/>
          </a:xfrm>
        </p:grpSpPr>
        <p:sp>
          <p:nvSpPr>
            <p:cNvPr id="9"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endParaRPr lang="en-US">
                <a:latin typeface="+mj-lt"/>
              </a:endParaRPr>
            </a:p>
          </p:txBody>
        </p:sp>
        <p:sp>
          <p:nvSpPr>
            <p:cNvPr id="11"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endParaRPr lang="en-US">
                <a:latin typeface="+mj-lt"/>
              </a:endParaRPr>
            </a:p>
          </p:txBody>
        </p:sp>
        <p:sp>
          <p:nvSpPr>
            <p:cNvPr id="12"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3"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4"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5"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6"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mj-lt"/>
                  <a:ea typeface="Comic Sans MS"/>
                  <a:cs typeface="Comic Sans MS"/>
                </a:rPr>
                <a:t>Training</a:t>
              </a:r>
            </a:p>
            <a:p>
              <a:pPr algn="ctr"/>
              <a:r>
                <a:rPr lang="en-US" sz="3600" kern="10" dirty="0">
                  <a:ln w="9525">
                    <a:solidFill>
                      <a:srgbClr val="000000"/>
                    </a:solidFill>
                    <a:round/>
                    <a:headEnd/>
                    <a:tailEnd/>
                  </a:ln>
                  <a:latin typeface="+mj-lt"/>
                  <a:ea typeface="Comic Sans MS"/>
                  <a:cs typeface="Comic Sans MS"/>
                </a:rPr>
                <a:t>Required</a:t>
              </a:r>
            </a:p>
          </p:txBody>
        </p:sp>
      </p:grpSp>
      <p:pic>
        <p:nvPicPr>
          <p:cNvPr id="17" name="Picture 16"/>
          <p:cNvPicPr>
            <a:picLocks noChangeAspect="1"/>
          </p:cNvPicPr>
          <p:nvPr/>
        </p:nvPicPr>
        <p:blipFill>
          <a:blip r:embed="rId9"/>
          <a:stretch>
            <a:fillRect/>
          </a:stretch>
        </p:blipFill>
        <p:spPr>
          <a:xfrm>
            <a:off x="8229600" y="685800"/>
            <a:ext cx="914400" cy="914400"/>
          </a:xfrm>
          <a:prstGeom prst="rect">
            <a:avLst/>
          </a:prstGeom>
        </p:spPr>
      </p:pic>
    </p:spTree>
    <p:extLst>
      <p:ext uri="{BB962C8B-B14F-4D97-AF65-F5344CB8AC3E}">
        <p14:creationId xmlns:p14="http://schemas.microsoft.com/office/powerpoint/2010/main" val="180130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1" nodeType="afterEffect">
                                  <p:stCondLst>
                                    <p:cond delay="0"/>
                                  </p:stCondLst>
                                  <p:childTnLst>
                                    <p:animMotion origin="layout" path="M 0 0 L -0.32489 0 " pathEditMode="relative" ptsTypes="AA">
                                      <p:cBhvr>
                                        <p:cTn id="6" dur="2000" fill="hold"/>
                                        <p:tgtEl>
                                          <p:spTgt spid="7">
                                            <p:graphicEl>
                                              <a:dgm id="{71CA6347-E3DB-1C43-8162-168A8CD8B751}"/>
                                            </p:graphicEl>
                                          </p:spTgt>
                                        </p:tgtEl>
                                        <p:attrNameLst>
                                          <p:attrName>ppt_x</p:attrName>
                                          <p:attrName>ppt_y</p:attrName>
                                        </p:attrNameLst>
                                      </p:cBhvr>
                                    </p:animMotion>
                                  </p:childTnLst>
                                </p:cTn>
                              </p:par>
                              <p:par>
                                <p:cTn id="7" presetID="0" presetClass="path" presetSubtype="0" accel="50000" decel="50000" fill="hold" grpId="1" nodeType="withEffect">
                                  <p:stCondLst>
                                    <p:cond delay="0"/>
                                  </p:stCondLst>
                                  <p:childTnLst>
                                    <p:animMotion origin="layout" path="M 0 0 L -0.32489 0 " pathEditMode="relative" ptsTypes="AA">
                                      <p:cBhvr>
                                        <p:cTn id="8" dur="2000" fill="hold"/>
                                        <p:tgtEl>
                                          <p:spTgt spid="7">
                                            <p:graphicEl>
                                              <a:dgm id="{60953916-5212-3148-95D2-6AC19DD243A4}"/>
                                            </p:graphicEl>
                                          </p:spTgt>
                                        </p:tgtEl>
                                        <p:attrNameLst>
                                          <p:attrName>ppt_x</p:attrName>
                                          <p:attrName>ppt_y</p:attrName>
                                        </p:attrNameLst>
                                      </p:cBhvr>
                                    </p:animMotion>
                                  </p:childTnLst>
                                </p:cTn>
                              </p:par>
                              <p:par>
                                <p:cTn id="9" presetID="0" presetClass="path" presetSubtype="0" accel="50000" decel="50000" fill="hold" grpId="1" nodeType="withEffect">
                                  <p:stCondLst>
                                    <p:cond delay="0"/>
                                  </p:stCondLst>
                                  <p:childTnLst>
                                    <p:animMotion origin="layout" path="M 0 0 L -0.32489 0 " pathEditMode="relative" ptsTypes="AA">
                                      <p:cBhvr>
                                        <p:cTn id="10" dur="2000" fill="hold"/>
                                        <p:tgtEl>
                                          <p:spTgt spid="7">
                                            <p:graphicEl>
                                              <a:dgm id="{A06ACEA6-DCF9-A14B-8E19-FD08BCE5F985}"/>
                                            </p:graphicEl>
                                          </p:spTgt>
                                        </p:tgtEl>
                                        <p:attrNameLst>
                                          <p:attrName>ppt_x</p:attrName>
                                          <p:attrName>ppt_y</p:attrName>
                                        </p:attrNameLst>
                                      </p:cBhvr>
                                    </p:animMotion>
                                  </p:childTnLst>
                                </p:cTn>
                              </p:par>
                              <p:par>
                                <p:cTn id="11" presetID="0" presetClass="path" presetSubtype="0" accel="50000" decel="50000" fill="hold" grpId="1" nodeType="withEffect">
                                  <p:stCondLst>
                                    <p:cond delay="0"/>
                                  </p:stCondLst>
                                  <p:childTnLst>
                                    <p:animMotion origin="layout" path="M 0 0 L -0.32489 0 " pathEditMode="relative" ptsTypes="AA">
                                      <p:cBhvr>
                                        <p:cTn id="12" dur="2000" fill="hold"/>
                                        <p:tgtEl>
                                          <p:spTgt spid="7">
                                            <p:graphicEl>
                                              <a:dgm id="{E9A0B44B-B6E8-E046-8F3A-11E95F1F399A}"/>
                                            </p:graphicEl>
                                          </p:spTgt>
                                        </p:tgtEl>
                                        <p:attrNameLst>
                                          <p:attrName>ppt_x</p:attrName>
                                          <p:attrName>ppt_y</p:attrName>
                                        </p:attrNameLst>
                                      </p:cBhvr>
                                    </p:animMotion>
                                  </p:childTnLst>
                                </p:cTn>
                              </p:par>
                              <p:par>
                                <p:cTn id="13" presetID="55" presetClass="exit" presetSubtype="0" fill="hold" grpId="0" nodeType="withEffect">
                                  <p:stCondLst>
                                    <p:cond delay="0"/>
                                  </p:stCondLst>
                                  <p:childTnLst>
                                    <p:anim calcmode="lin" valueType="num">
                                      <p:cBhvr>
                                        <p:cTn id="14" dur="1000"/>
                                        <p:tgtEl>
                                          <p:spTgt spid="7">
                                            <p:graphicEl>
                                              <a:dgm id="{71CA6347-E3DB-1C43-8162-168A8CD8B751}"/>
                                            </p:graphicEl>
                                          </p:spTgt>
                                        </p:tgtEl>
                                        <p:attrNameLst>
                                          <p:attrName>ppt_w</p:attrName>
                                        </p:attrNameLst>
                                      </p:cBhvr>
                                      <p:tavLst>
                                        <p:tav tm="0">
                                          <p:val>
                                            <p:strVal val="ppt_w"/>
                                          </p:val>
                                        </p:tav>
                                        <p:tav tm="100000">
                                          <p:val>
                                            <p:strVal val="ppt_w*0.70"/>
                                          </p:val>
                                        </p:tav>
                                      </p:tavLst>
                                    </p:anim>
                                    <p:anim calcmode="lin" valueType="num">
                                      <p:cBhvr>
                                        <p:cTn id="15" dur="1000"/>
                                        <p:tgtEl>
                                          <p:spTgt spid="7">
                                            <p:graphicEl>
                                              <a:dgm id="{71CA6347-E3DB-1C43-8162-168A8CD8B751}"/>
                                            </p:graphicEl>
                                          </p:spTgt>
                                        </p:tgtEl>
                                        <p:attrNameLst>
                                          <p:attrName>ppt_h</p:attrName>
                                        </p:attrNameLst>
                                      </p:cBhvr>
                                      <p:tavLst>
                                        <p:tav tm="0">
                                          <p:val>
                                            <p:strVal val="ppt_h"/>
                                          </p:val>
                                        </p:tav>
                                        <p:tav tm="100000">
                                          <p:val>
                                            <p:strVal val="ppt_h"/>
                                          </p:val>
                                        </p:tav>
                                      </p:tavLst>
                                    </p:anim>
                                    <p:animEffect transition="out" filter="fade">
                                      <p:cBhvr>
                                        <p:cTn id="16" dur="1000"/>
                                        <p:tgtEl>
                                          <p:spTgt spid="7">
                                            <p:graphicEl>
                                              <a:dgm id="{71CA6347-E3DB-1C43-8162-168A8CD8B751}"/>
                                            </p:graphicEl>
                                          </p:spTgt>
                                        </p:tgtEl>
                                      </p:cBhvr>
                                    </p:animEffect>
                                    <p:set>
                                      <p:cBhvr>
                                        <p:cTn id="17" dur="1" fill="hold">
                                          <p:stCondLst>
                                            <p:cond delay="999"/>
                                          </p:stCondLst>
                                        </p:cTn>
                                        <p:tgtEl>
                                          <p:spTgt spid="7">
                                            <p:graphicEl>
                                              <a:dgm id="{71CA6347-E3DB-1C43-8162-168A8CD8B751}"/>
                                            </p:graphicEl>
                                          </p:spTgt>
                                        </p:tgtEl>
                                        <p:attrNameLst>
                                          <p:attrName>style.visibility</p:attrName>
                                        </p:attrNameLst>
                                      </p:cBhvr>
                                      <p:to>
                                        <p:strVal val="hidden"/>
                                      </p:to>
                                    </p:set>
                                  </p:childTnLst>
                                </p:cTn>
                              </p:par>
                              <p:par>
                                <p:cTn id="18" presetID="55" presetClass="exit" presetSubtype="0" fill="hold" grpId="0" nodeType="withEffect">
                                  <p:stCondLst>
                                    <p:cond delay="0"/>
                                  </p:stCondLst>
                                  <p:childTnLst>
                                    <p:anim calcmode="lin" valueType="num">
                                      <p:cBhvr>
                                        <p:cTn id="19" dur="1000"/>
                                        <p:tgtEl>
                                          <p:spTgt spid="7">
                                            <p:graphicEl>
                                              <a:dgm id="{60953916-5212-3148-95D2-6AC19DD243A4}"/>
                                            </p:graphicEl>
                                          </p:spTgt>
                                        </p:tgtEl>
                                        <p:attrNameLst>
                                          <p:attrName>ppt_w</p:attrName>
                                        </p:attrNameLst>
                                      </p:cBhvr>
                                      <p:tavLst>
                                        <p:tav tm="0">
                                          <p:val>
                                            <p:strVal val="ppt_w"/>
                                          </p:val>
                                        </p:tav>
                                        <p:tav tm="100000">
                                          <p:val>
                                            <p:strVal val="ppt_w*0.70"/>
                                          </p:val>
                                        </p:tav>
                                      </p:tavLst>
                                    </p:anim>
                                    <p:anim calcmode="lin" valueType="num">
                                      <p:cBhvr>
                                        <p:cTn id="20" dur="1000"/>
                                        <p:tgtEl>
                                          <p:spTgt spid="7">
                                            <p:graphicEl>
                                              <a:dgm id="{60953916-5212-3148-95D2-6AC19DD243A4}"/>
                                            </p:graphicEl>
                                          </p:spTgt>
                                        </p:tgtEl>
                                        <p:attrNameLst>
                                          <p:attrName>ppt_h</p:attrName>
                                        </p:attrNameLst>
                                      </p:cBhvr>
                                      <p:tavLst>
                                        <p:tav tm="0">
                                          <p:val>
                                            <p:strVal val="ppt_h"/>
                                          </p:val>
                                        </p:tav>
                                        <p:tav tm="100000">
                                          <p:val>
                                            <p:strVal val="ppt_h"/>
                                          </p:val>
                                        </p:tav>
                                      </p:tavLst>
                                    </p:anim>
                                    <p:animEffect transition="out" filter="fade">
                                      <p:cBhvr>
                                        <p:cTn id="21" dur="1000"/>
                                        <p:tgtEl>
                                          <p:spTgt spid="7">
                                            <p:graphicEl>
                                              <a:dgm id="{60953916-5212-3148-95D2-6AC19DD243A4}"/>
                                            </p:graphicEl>
                                          </p:spTgt>
                                        </p:tgtEl>
                                      </p:cBhvr>
                                    </p:animEffect>
                                    <p:set>
                                      <p:cBhvr>
                                        <p:cTn id="22" dur="1" fill="hold">
                                          <p:stCondLst>
                                            <p:cond delay="999"/>
                                          </p:stCondLst>
                                        </p:cTn>
                                        <p:tgtEl>
                                          <p:spTgt spid="7">
                                            <p:graphicEl>
                                              <a:dgm id="{60953916-5212-3148-95D2-6AC19DD243A4}"/>
                                            </p:graphicEl>
                                          </p:spTgt>
                                        </p:tgtEl>
                                        <p:attrNameLst>
                                          <p:attrName>style.visibility</p:attrName>
                                        </p:attrNameLst>
                                      </p:cBhvr>
                                      <p:to>
                                        <p:strVal val="hidden"/>
                                      </p:to>
                                    </p:set>
                                  </p:childTnLst>
                                </p:cTn>
                              </p:par>
                              <p:par>
                                <p:cTn id="23" presetID="55" presetClass="exit" presetSubtype="0" fill="hold" grpId="0" nodeType="withEffect">
                                  <p:stCondLst>
                                    <p:cond delay="0"/>
                                  </p:stCondLst>
                                  <p:childTnLst>
                                    <p:anim calcmode="lin" valueType="num">
                                      <p:cBhvr>
                                        <p:cTn id="24" dur="1000"/>
                                        <p:tgtEl>
                                          <p:spTgt spid="7">
                                            <p:graphicEl>
                                              <a:dgm id="{A06ACEA6-DCF9-A14B-8E19-FD08BCE5F985}"/>
                                            </p:graphicEl>
                                          </p:spTgt>
                                        </p:tgtEl>
                                        <p:attrNameLst>
                                          <p:attrName>ppt_w</p:attrName>
                                        </p:attrNameLst>
                                      </p:cBhvr>
                                      <p:tavLst>
                                        <p:tav tm="0">
                                          <p:val>
                                            <p:strVal val="ppt_w"/>
                                          </p:val>
                                        </p:tav>
                                        <p:tav tm="100000">
                                          <p:val>
                                            <p:strVal val="ppt_w*0.70"/>
                                          </p:val>
                                        </p:tav>
                                      </p:tavLst>
                                    </p:anim>
                                    <p:anim calcmode="lin" valueType="num">
                                      <p:cBhvr>
                                        <p:cTn id="25" dur="1000"/>
                                        <p:tgtEl>
                                          <p:spTgt spid="7">
                                            <p:graphicEl>
                                              <a:dgm id="{A06ACEA6-DCF9-A14B-8E19-FD08BCE5F985}"/>
                                            </p:graphicEl>
                                          </p:spTgt>
                                        </p:tgtEl>
                                        <p:attrNameLst>
                                          <p:attrName>ppt_h</p:attrName>
                                        </p:attrNameLst>
                                      </p:cBhvr>
                                      <p:tavLst>
                                        <p:tav tm="0">
                                          <p:val>
                                            <p:strVal val="ppt_h"/>
                                          </p:val>
                                        </p:tav>
                                        <p:tav tm="100000">
                                          <p:val>
                                            <p:strVal val="ppt_h"/>
                                          </p:val>
                                        </p:tav>
                                      </p:tavLst>
                                    </p:anim>
                                    <p:animEffect transition="out" filter="fade">
                                      <p:cBhvr>
                                        <p:cTn id="26" dur="1000"/>
                                        <p:tgtEl>
                                          <p:spTgt spid="7">
                                            <p:graphicEl>
                                              <a:dgm id="{A06ACEA6-DCF9-A14B-8E19-FD08BCE5F985}"/>
                                            </p:graphicEl>
                                          </p:spTgt>
                                        </p:tgtEl>
                                      </p:cBhvr>
                                    </p:animEffect>
                                    <p:set>
                                      <p:cBhvr>
                                        <p:cTn id="27" dur="1" fill="hold">
                                          <p:stCondLst>
                                            <p:cond delay="999"/>
                                          </p:stCondLst>
                                        </p:cTn>
                                        <p:tgtEl>
                                          <p:spTgt spid="7">
                                            <p:graphicEl>
                                              <a:dgm id="{A06ACEA6-DCF9-A14B-8E19-FD08BCE5F985}"/>
                                            </p:graphicEl>
                                          </p:spTgt>
                                        </p:tgtEl>
                                        <p:attrNameLst>
                                          <p:attrName>style.visibility</p:attrName>
                                        </p:attrNameLst>
                                      </p:cBhvr>
                                      <p:to>
                                        <p:strVal val="hidden"/>
                                      </p:to>
                                    </p:set>
                                  </p:childTnLst>
                                </p:cTn>
                              </p:par>
                              <p:par>
                                <p:cTn id="28" presetID="55" presetClass="exit" presetSubtype="0" fill="hold" grpId="0" nodeType="withEffect">
                                  <p:stCondLst>
                                    <p:cond delay="0"/>
                                  </p:stCondLst>
                                  <p:childTnLst>
                                    <p:anim calcmode="lin" valueType="num">
                                      <p:cBhvr>
                                        <p:cTn id="29" dur="1000"/>
                                        <p:tgtEl>
                                          <p:spTgt spid="7">
                                            <p:graphicEl>
                                              <a:dgm id="{E9A0B44B-B6E8-E046-8F3A-11E95F1F399A}"/>
                                            </p:graphicEl>
                                          </p:spTgt>
                                        </p:tgtEl>
                                        <p:attrNameLst>
                                          <p:attrName>ppt_w</p:attrName>
                                        </p:attrNameLst>
                                      </p:cBhvr>
                                      <p:tavLst>
                                        <p:tav tm="0">
                                          <p:val>
                                            <p:strVal val="ppt_w"/>
                                          </p:val>
                                        </p:tav>
                                        <p:tav tm="100000">
                                          <p:val>
                                            <p:strVal val="ppt_w*0.70"/>
                                          </p:val>
                                        </p:tav>
                                      </p:tavLst>
                                    </p:anim>
                                    <p:anim calcmode="lin" valueType="num">
                                      <p:cBhvr>
                                        <p:cTn id="30" dur="1000"/>
                                        <p:tgtEl>
                                          <p:spTgt spid="7">
                                            <p:graphicEl>
                                              <a:dgm id="{E9A0B44B-B6E8-E046-8F3A-11E95F1F399A}"/>
                                            </p:graphicEl>
                                          </p:spTgt>
                                        </p:tgtEl>
                                        <p:attrNameLst>
                                          <p:attrName>ppt_h</p:attrName>
                                        </p:attrNameLst>
                                      </p:cBhvr>
                                      <p:tavLst>
                                        <p:tav tm="0">
                                          <p:val>
                                            <p:strVal val="ppt_h"/>
                                          </p:val>
                                        </p:tav>
                                        <p:tav tm="100000">
                                          <p:val>
                                            <p:strVal val="ppt_h"/>
                                          </p:val>
                                        </p:tav>
                                      </p:tavLst>
                                    </p:anim>
                                    <p:animEffect transition="out" filter="fade">
                                      <p:cBhvr>
                                        <p:cTn id="31" dur="1000"/>
                                        <p:tgtEl>
                                          <p:spTgt spid="7">
                                            <p:graphicEl>
                                              <a:dgm id="{E9A0B44B-B6E8-E046-8F3A-11E95F1F399A}"/>
                                            </p:graphicEl>
                                          </p:spTgt>
                                        </p:tgtEl>
                                      </p:cBhvr>
                                    </p:animEffect>
                                    <p:set>
                                      <p:cBhvr>
                                        <p:cTn id="32" dur="1" fill="hold">
                                          <p:stCondLst>
                                            <p:cond delay="999"/>
                                          </p:stCondLst>
                                        </p:cTn>
                                        <p:tgtEl>
                                          <p:spTgt spid="7">
                                            <p:graphicEl>
                                              <a:dgm id="{E9A0B44B-B6E8-E046-8F3A-11E95F1F399A}"/>
                                            </p:graphicEl>
                                          </p:spTgt>
                                        </p:tgtEl>
                                        <p:attrNameLst>
                                          <p:attrName>style.visibility</p:attrName>
                                        </p:attrNameLst>
                                      </p:cBhvr>
                                      <p:to>
                                        <p:strVal val="hidden"/>
                                      </p:to>
                                    </p:set>
                                  </p:childTnLst>
                                </p:cTn>
                              </p:par>
                              <p:par>
                                <p:cTn id="33" presetID="1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2000"/>
                                        <p:tgtEl>
                                          <p:spTgt spid="6"/>
                                        </p:tgtEl>
                                      </p:cBhvr>
                                    </p:animEffect>
                                  </p:childTnLst>
                                </p:cTn>
                              </p:par>
                            </p:childTnLst>
                          </p:cTn>
                        </p:par>
                        <p:par>
                          <p:cTn id="36" fill="hold">
                            <p:stCondLst>
                              <p:cond delay="2000"/>
                            </p:stCondLst>
                            <p:childTnLst>
                              <p:par>
                                <p:cTn id="37" presetID="1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bld="one"/>
        </p:bldSub>
      </p:bldGraphic>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71450"/>
            <a:ext cx="8229600" cy="1047750"/>
          </a:xfrm>
        </p:spPr>
        <p:style>
          <a:lnRef idx="1">
            <a:schemeClr val="accent2"/>
          </a:lnRef>
          <a:fillRef idx="2">
            <a:schemeClr val="accent2"/>
          </a:fillRef>
          <a:effectRef idx="1">
            <a:schemeClr val="accent2"/>
          </a:effectRef>
          <a:fontRef idx="minor">
            <a:schemeClr val="dk1"/>
          </a:fontRef>
        </p:style>
        <p:txBody>
          <a:bodyPr/>
          <a:lstStyle/>
          <a:p>
            <a:pPr eaLnBrk="1" hangingPunct="1">
              <a:defRPr/>
            </a:pPr>
            <a:r>
              <a:rPr lang="en-US" sz="4000" b="1" dirty="0">
                <a:ea typeface="+mj-ea"/>
                <a:cs typeface="+mj-cs"/>
              </a:rPr>
              <a:t>Outcome of FBA</a:t>
            </a:r>
          </a:p>
        </p:txBody>
      </p:sp>
      <p:sp>
        <p:nvSpPr>
          <p:cNvPr id="134147" name="Rectangle 3"/>
          <p:cNvSpPr>
            <a:spLocks noGrp="1" noChangeArrowheads="1"/>
          </p:cNvSpPr>
          <p:nvPr>
            <p:ph type="body" idx="1"/>
          </p:nvPr>
        </p:nvSpPr>
        <p:spPr>
          <a:xfrm>
            <a:off x="457200" y="1447800"/>
            <a:ext cx="8229600" cy="4373563"/>
          </a:xfrm>
        </p:spPr>
        <p:txBody>
          <a:bodyPr/>
          <a:lstStyle/>
          <a:p>
            <a:pPr eaLnBrk="1" hangingPunct="1"/>
            <a:r>
              <a:rPr lang="en-US" sz="2800" dirty="0">
                <a:ea typeface="ヒラギノ角ゴ Pro W3" pitchFamily="-83" charset="-128"/>
              </a:rPr>
              <a:t>Thus the outcome of the entire FBA process is a supported hypothesis statement, now referred to as a</a:t>
            </a:r>
            <a:r>
              <a:rPr lang="en-US" sz="2800" b="1" i="1" dirty="0">
                <a:ea typeface="ヒラギノ角ゴ Pro W3" pitchFamily="-83" charset="-128"/>
              </a:rPr>
              <a:t> </a:t>
            </a:r>
            <a:r>
              <a:rPr lang="en-US" sz="2800" i="1" dirty="0">
                <a:ea typeface="ヒラギノ角ゴ Pro W3" pitchFamily="-83" charset="-128"/>
              </a:rPr>
              <a:t>summary statement</a:t>
            </a:r>
            <a:r>
              <a:rPr lang="en-US" sz="2800" dirty="0">
                <a:ea typeface="ヒラギノ角ゴ Pro W3" pitchFamily="-83" charset="-128"/>
              </a:rPr>
              <a:t>, which specifies the supported antecedents, behaviors, and function.</a:t>
            </a:r>
          </a:p>
          <a:p>
            <a:pPr eaLnBrk="1" hangingPunct="1"/>
            <a:endParaRPr lang="en-US" sz="2800" dirty="0">
              <a:ea typeface="ヒラギノ角ゴ Pro W3" pitchFamily="-83" charset="-128"/>
            </a:endParaRPr>
          </a:p>
          <a:p>
            <a:pPr eaLnBrk="1" hangingPunct="1"/>
            <a:r>
              <a:rPr lang="en-US" sz="2800" dirty="0">
                <a:ea typeface="ヒラギノ角ゴ Pro W3" pitchFamily="-83" charset="-128"/>
              </a:rPr>
              <a:t>That is:</a:t>
            </a:r>
          </a:p>
        </p:txBody>
      </p:sp>
      <p:graphicFrame>
        <p:nvGraphicFramePr>
          <p:cNvPr id="8" name="Diagram 7"/>
          <p:cNvGraphicFramePr/>
          <p:nvPr/>
        </p:nvGraphicFramePr>
        <p:xfrm>
          <a:off x="762000" y="3276600"/>
          <a:ext cx="79248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229600" y="914400"/>
            <a:ext cx="914400" cy="914400"/>
          </a:xfrm>
          <a:prstGeom prst="rect">
            <a:avLst/>
          </a:prstGeom>
        </p:spPr>
      </p:pic>
    </p:spTree>
    <p:extLst>
      <p:ext uri="{BB962C8B-B14F-4D97-AF65-F5344CB8AC3E}">
        <p14:creationId xmlns:p14="http://schemas.microsoft.com/office/powerpoint/2010/main" val="1326233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2819400" y="4495800"/>
            <a:ext cx="1066800" cy="1066800"/>
          </a:xfrm>
          <a:prstGeom prst="rect">
            <a:avLst/>
          </a:prstGeom>
          <a:noFill/>
        </p:spPr>
      </p:pic>
      <p:pic>
        <p:nvPicPr>
          <p:cNvPr id="14" name="Picture 13"/>
          <p:cNvPicPr>
            <a:picLocks noChangeAspect="1"/>
          </p:cNvPicPr>
          <p:nvPr/>
        </p:nvPicPr>
        <p:blipFill>
          <a:blip r:embed="rId3" cstate="print">
            <a:alphaModFix amt="35000"/>
            <a:duotone>
              <a:schemeClr val="accent2">
                <a:shade val="45000"/>
                <a:satMod val="135000"/>
              </a:schemeClr>
              <a:prstClr val="white"/>
            </a:duotone>
          </a:blip>
          <a:stretch>
            <a:fillRect/>
          </a:stretch>
        </p:blipFill>
        <p:spPr>
          <a:xfrm>
            <a:off x="-228600" y="-2057400"/>
            <a:ext cx="14097000" cy="8686800"/>
          </a:xfrm>
          <a:prstGeom prst="rect">
            <a:avLst/>
          </a:prstGeom>
        </p:spPr>
      </p:pic>
      <p:sp>
        <p:nvSpPr>
          <p:cNvPr id="118786" name="Rectangle 2"/>
          <p:cNvSpPr>
            <a:spLocks noGrp="1" noChangeArrowheads="1"/>
          </p:cNvSpPr>
          <p:nvPr>
            <p:ph type="title"/>
          </p:nvPr>
        </p:nvSpPr>
        <p:spPr>
          <a:xfrm>
            <a:off x="228600" y="152400"/>
            <a:ext cx="8686800" cy="11430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200">
                <a:solidFill>
                  <a:srgbClr val="FFFFFF"/>
                </a:solidFill>
                <a:effectLst>
                  <a:outerShdw blurRad="38100" dist="38100" dir="2700000" algn="tl">
                    <a:srgbClr val="000000"/>
                  </a:outerShdw>
                </a:effectLst>
                <a:ea typeface="ヒラギノ角ゴ Pro W3" pitchFamily="-1" charset="-128"/>
                <a:cs typeface="Arial Rounded MT Bold" pitchFamily="-1" charset="0"/>
              </a:rPr>
              <a:t>3 Basic Steps:</a:t>
            </a:r>
            <a:br>
              <a:rPr lang="en-US" sz="3200">
                <a:solidFill>
                  <a:srgbClr val="FFFFFF"/>
                </a:solidFill>
                <a:effectLst>
                  <a:outerShdw blurRad="38100" dist="38100" dir="2700000" algn="tl">
                    <a:srgbClr val="000000"/>
                  </a:outerShdw>
                </a:effectLst>
                <a:ea typeface="ヒラギノ角ゴ Pro W3" pitchFamily="-1" charset="-128"/>
                <a:cs typeface="Arial Rounded MT Bold" pitchFamily="-1" charset="0"/>
              </a:rPr>
            </a:br>
            <a:r>
              <a:rPr lang="en-US" sz="2800" i="1">
                <a:solidFill>
                  <a:srgbClr val="FFFFFF"/>
                </a:solidFill>
                <a:effectLst>
                  <a:outerShdw blurRad="38100" dist="38100" dir="2700000" algn="tl">
                    <a:srgbClr val="000000"/>
                  </a:outerShdw>
                </a:effectLst>
                <a:ea typeface="ヒラギノ角ゴ Pro W3" pitchFamily="-1" charset="-128"/>
                <a:cs typeface="Arial Rounded MT Bold" pitchFamily="-1" charset="0"/>
              </a:rPr>
              <a:t>Developing interventions for Individual Students</a:t>
            </a:r>
            <a:endParaRPr lang="en-US" sz="3200" i="1">
              <a:solidFill>
                <a:srgbClr val="FFFFFF"/>
              </a:solidFill>
              <a:effectLst>
                <a:outerShdw blurRad="38100" dist="38100" dir="2700000" algn="tl">
                  <a:srgbClr val="000000"/>
                </a:outerShdw>
              </a:effectLst>
              <a:ea typeface="ヒラギノ角ゴ Pro W3" pitchFamily="-1" charset="-128"/>
              <a:cs typeface="Arial Rounded MT Bold" pitchFamily="-1" charset="0"/>
            </a:endParaRPr>
          </a:p>
        </p:txBody>
      </p:sp>
      <p:sp>
        <p:nvSpPr>
          <p:cNvPr id="9" name="Rectangle 3"/>
          <p:cNvSpPr txBox="1">
            <a:spLocks noChangeArrowheads="1"/>
          </p:cNvSpPr>
          <p:nvPr/>
        </p:nvSpPr>
        <p:spPr bwMode="auto">
          <a:xfrm>
            <a:off x="685800" y="56388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1.  Look at the function of behavior</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2.  Choose replacement behaviors </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3.  Develop intervention strategies</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grpSp>
        <p:nvGrpSpPr>
          <p:cNvPr id="8" name="Group 4"/>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endParaRPr lang="en-US">
                <a:latin typeface="+mj-lt"/>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endParaRPr lang="en-US">
                <a:latin typeface="+mj-lt"/>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mj-lt"/>
                  <a:ea typeface="Comic Sans MS"/>
                  <a:cs typeface="Comic Sans MS"/>
                </a:rPr>
                <a:t>Training</a:t>
              </a:r>
            </a:p>
            <a:p>
              <a:pPr algn="ctr"/>
              <a:r>
                <a:rPr lang="en-US" sz="3600" kern="10" dirty="0">
                  <a:ln w="9525">
                    <a:solidFill>
                      <a:srgbClr val="000000"/>
                    </a:solidFill>
                    <a:round/>
                    <a:headEnd/>
                    <a:tailEnd/>
                  </a:ln>
                  <a:latin typeface="+mj-lt"/>
                  <a:ea typeface="Comic Sans MS"/>
                  <a:cs typeface="Comic Sans MS"/>
                </a:rPr>
                <a:t>Required</a:t>
              </a:r>
            </a:p>
          </p:txBody>
        </p:sp>
      </p:grpSp>
      <p:pic>
        <p:nvPicPr>
          <p:cNvPr id="21" name="Picture 20"/>
          <p:cNvPicPr>
            <a:picLocks noChangeAspect="1"/>
          </p:cNvPicPr>
          <p:nvPr/>
        </p:nvPicPr>
        <p:blipFill>
          <a:blip r:embed="rId4"/>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84041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75608E-7 -4.42748E-6 L 0.06672 -0.19986 " pathEditMode="relative" ptsTypes="AA">
                                      <p:cBhvr>
                                        <p:cTn id="6"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09600" y="304800"/>
            <a:ext cx="7848600" cy="838200"/>
          </a:xfrm>
        </p:spPr>
        <p:txBody>
          <a:bodyPr/>
          <a:lstStyle/>
          <a:p>
            <a:pPr eaLnBrk="1" hangingPunct="1">
              <a:defRPr/>
            </a:pPr>
            <a:r>
              <a:rPr lang="en-US" sz="4800" b="1" dirty="0">
                <a:solidFill>
                  <a:schemeClr val="accent1">
                    <a:lumMod val="50000"/>
                  </a:schemeClr>
                </a:solidFill>
                <a:ea typeface="+mj-ea"/>
                <a:cs typeface="+mj-cs"/>
              </a:rPr>
              <a:t>Fundamental Rule</a:t>
            </a:r>
          </a:p>
        </p:txBody>
      </p:sp>
      <p:sp>
        <p:nvSpPr>
          <p:cNvPr id="86019" name="Rectangle 3"/>
          <p:cNvSpPr>
            <a:spLocks noGrp="1" noChangeArrowheads="1"/>
          </p:cNvSpPr>
          <p:nvPr>
            <p:ph type="body" sz="half" idx="1"/>
          </p:nvPr>
        </p:nvSpPr>
        <p:spPr>
          <a:xfrm>
            <a:off x="304800" y="1600200"/>
            <a:ext cx="8458200" cy="4648200"/>
          </a:xfrm>
        </p:spPr>
        <p:txBody>
          <a:bodyPr/>
          <a:lstStyle/>
          <a:p>
            <a:pPr algn="ctr" eaLnBrk="1" hangingPunct="1">
              <a:buFontTx/>
              <a:buNone/>
            </a:pPr>
            <a:r>
              <a:rPr lang="en-US" sz="2400" dirty="0"/>
              <a:t>	</a:t>
            </a:r>
            <a:r>
              <a:rPr lang="en-US" sz="4300" dirty="0">
                <a:solidFill>
                  <a:schemeClr val="accent1">
                    <a:lumMod val="25000"/>
                  </a:schemeClr>
                </a:solidFill>
              </a:rPr>
              <a:t>“You should not propose to reduce a problem behavior without also identifying alternative, desired behaviors person should perform instead of problem behavior”</a:t>
            </a:r>
            <a:r>
              <a:rPr lang="en-US" sz="3900" dirty="0">
                <a:solidFill>
                  <a:schemeClr val="accent1">
                    <a:lumMod val="25000"/>
                  </a:schemeClr>
                </a:solidFill>
              </a:rPr>
              <a:t> </a:t>
            </a:r>
          </a:p>
          <a:p>
            <a:pPr algn="ctr" eaLnBrk="1" hangingPunct="1">
              <a:buFontTx/>
              <a:buNone/>
            </a:pPr>
            <a:r>
              <a:rPr lang="en-US" sz="3900" dirty="0">
                <a:solidFill>
                  <a:schemeClr val="accent1">
                    <a:lumMod val="25000"/>
                  </a:schemeClr>
                </a:solidFill>
              </a:rPr>
              <a:t>	</a:t>
            </a:r>
            <a:r>
              <a:rPr lang="en-US" dirty="0">
                <a:solidFill>
                  <a:schemeClr val="accent1">
                    <a:lumMod val="75000"/>
                  </a:schemeClr>
                </a:solidFill>
              </a:rPr>
              <a:t>(O’Neill et al., 1997, </a:t>
            </a:r>
            <a:r>
              <a:rPr lang="en-US" dirty="0" err="1">
                <a:solidFill>
                  <a:schemeClr val="accent1">
                    <a:lumMod val="75000"/>
                  </a:schemeClr>
                </a:solidFill>
              </a:rPr>
              <a:t>p</a:t>
            </a:r>
            <a:r>
              <a:rPr lang="en-US" dirty="0">
                <a:solidFill>
                  <a:schemeClr val="accent1">
                    <a:lumMod val="75000"/>
                  </a:schemeClr>
                </a:solidFill>
              </a:rPr>
              <a:t>. 71).</a:t>
            </a:r>
          </a:p>
        </p:txBody>
      </p:sp>
      <p:pic>
        <p:nvPicPr>
          <p:cNvPr id="4" name="Picture 3"/>
          <p:cNvPicPr>
            <a:picLocks noChangeAspect="1"/>
          </p:cNvPicPr>
          <p:nvPr/>
        </p:nvPicPr>
        <p:blipFill>
          <a:blip r:embed="rId2"/>
          <a:stretch>
            <a:fillRect/>
          </a:stretch>
        </p:blipFill>
        <p:spPr>
          <a:xfrm>
            <a:off x="8229600" y="5334000"/>
            <a:ext cx="914400" cy="914400"/>
          </a:xfrm>
          <a:prstGeom prst="rect">
            <a:avLst/>
          </a:prstGeom>
        </p:spPr>
      </p:pic>
    </p:spTree>
    <p:extLst>
      <p:ext uri="{BB962C8B-B14F-4D97-AF65-F5344CB8AC3E}">
        <p14:creationId xmlns:p14="http://schemas.microsoft.com/office/powerpoint/2010/main" val="284224048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304800"/>
            <a:ext cx="8077200" cy="1157288"/>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4000" dirty="0">
                <a:solidFill>
                  <a:schemeClr val="lt1"/>
                </a:solidFill>
                <a:latin typeface="+mn-lt"/>
                <a:ea typeface="+mj-ea"/>
                <a:cs typeface="+mj-cs"/>
              </a:rPr>
              <a:t>2. Choose a Desired Behavior</a:t>
            </a:r>
          </a:p>
        </p:txBody>
      </p:sp>
      <p:sp>
        <p:nvSpPr>
          <p:cNvPr id="8" name="Rounded Rectangle 7"/>
          <p:cNvSpPr/>
          <p:nvPr/>
        </p:nvSpPr>
        <p:spPr>
          <a:xfrm>
            <a:off x="5715000" y="4267200"/>
            <a:ext cx="3200400" cy="1600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300" b="1" dirty="0"/>
              <a:t>MAINTAINING CONSEQUENCE (FUNCTION)</a:t>
            </a:r>
          </a:p>
        </p:txBody>
      </p:sp>
      <p:sp>
        <p:nvSpPr>
          <p:cNvPr id="9" name="Right Arrow 8"/>
          <p:cNvSpPr/>
          <p:nvPr/>
        </p:nvSpPr>
        <p:spPr>
          <a:xfrm>
            <a:off x="3429000" y="4724400"/>
            <a:ext cx="2209800" cy="762000"/>
          </a:xfrm>
          <a:prstGeom prst="rightArrow">
            <a:avLst/>
          </a:prstGeom>
          <a:gradFill>
            <a:gsLst>
              <a:gs pos="0">
                <a:srgbClr val="800000"/>
              </a:gs>
              <a:gs pos="100000">
                <a:schemeClr val="accent2">
                  <a:lumMod val="75000"/>
                </a:schemeClr>
              </a:gs>
            </a:gsLst>
            <a:lin ang="0" scaled="0"/>
          </a:gradFill>
          <a:ln>
            <a:gradFill flip="none" rotWithShape="1">
              <a:gsLst>
                <a:gs pos="0">
                  <a:srgbClr val="800000"/>
                </a:gs>
                <a:gs pos="100000">
                  <a:schemeClr val="accent2">
                    <a:lumMod val="75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2971800" y="3962400"/>
            <a:ext cx="1066800" cy="1066800"/>
          </a:xfrm>
          <a:prstGeom prst="rect">
            <a:avLst/>
          </a:prstGeom>
          <a:noFill/>
        </p:spPr>
      </p:pic>
      <p:sp>
        <p:nvSpPr>
          <p:cNvPr id="14" name="TextBox 13"/>
          <p:cNvSpPr txBox="1"/>
          <p:nvPr/>
        </p:nvSpPr>
        <p:spPr>
          <a:xfrm>
            <a:off x="533400" y="1600200"/>
            <a:ext cx="80772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The desired behavior should be what is expected given the same antecedent event/condition.  It likely results in different consequences.</a:t>
            </a:r>
          </a:p>
        </p:txBody>
      </p:sp>
      <p:sp>
        <p:nvSpPr>
          <p:cNvPr id="5" name="Rounded Rectangle 4"/>
          <p:cNvSpPr/>
          <p:nvPr/>
        </p:nvSpPr>
        <p:spPr>
          <a:xfrm>
            <a:off x="533400" y="4267200"/>
            <a:ext cx="2667000" cy="1600200"/>
          </a:xfrm>
          <a:prstGeom prst="roundRect">
            <a:avLst/>
          </a:prstGeom>
          <a:solidFill>
            <a:srgbClr val="5C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300" b="1" dirty="0"/>
              <a:t>PROBLEM BEHAVIOR</a:t>
            </a:r>
          </a:p>
        </p:txBody>
      </p:sp>
      <p:sp>
        <p:nvSpPr>
          <p:cNvPr id="6" name="Rounded Rectangle 5"/>
          <p:cNvSpPr/>
          <p:nvPr/>
        </p:nvSpPr>
        <p:spPr>
          <a:xfrm>
            <a:off x="533400" y="2362200"/>
            <a:ext cx="2667000" cy="1600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300" b="1" dirty="0"/>
              <a:t>DESIRED BEHAVIOR</a:t>
            </a:r>
          </a:p>
        </p:txBody>
      </p:sp>
      <p:sp>
        <p:nvSpPr>
          <p:cNvPr id="13" name="Right Arrow 12"/>
          <p:cNvSpPr/>
          <p:nvPr/>
        </p:nvSpPr>
        <p:spPr>
          <a:xfrm>
            <a:off x="3429000" y="2743200"/>
            <a:ext cx="2209800" cy="762000"/>
          </a:xfrm>
          <a:prstGeom prst="rightArrow">
            <a:avLst/>
          </a:prstGeom>
          <a:gradFill>
            <a:gsLst>
              <a:gs pos="0">
                <a:srgbClr val="800000"/>
              </a:gs>
              <a:gs pos="100000">
                <a:schemeClr val="accent2">
                  <a:lumMod val="75000"/>
                </a:schemeClr>
              </a:gs>
            </a:gsLst>
            <a:lin ang="0" scaled="0"/>
          </a:gradFill>
          <a:ln>
            <a:gradFill flip="none" rotWithShape="1">
              <a:gsLst>
                <a:gs pos="0">
                  <a:srgbClr val="800000"/>
                </a:gs>
                <a:gs pos="100000">
                  <a:schemeClr val="accent2">
                    <a:lumMod val="75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5715000" y="2438400"/>
            <a:ext cx="3200400" cy="1600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300" b="1" dirty="0"/>
              <a:t>NATURAL CONSEQUENCE </a:t>
            </a:r>
          </a:p>
          <a:p>
            <a:pPr algn="ctr"/>
            <a:r>
              <a:rPr lang="en-US" b="1" dirty="0"/>
              <a:t>(in typical instructional conditions)</a:t>
            </a:r>
            <a:endParaRPr lang="en-US" sz="2300" b="1" dirty="0"/>
          </a:p>
        </p:txBody>
      </p:sp>
      <p:pic>
        <p:nvPicPr>
          <p:cNvPr id="16" name="Picture 15"/>
          <p:cNvPicPr>
            <a:picLocks noChangeAspect="1"/>
          </p:cNvPicPr>
          <p:nvPr/>
        </p:nvPicPr>
        <p:blipFill>
          <a:blip r:embed="rId3">
            <a:duotone>
              <a:schemeClr val="accent2">
                <a:shade val="45000"/>
                <a:satMod val="135000"/>
              </a:schemeClr>
              <a:prstClr val="white"/>
            </a:duotone>
            <a:alphaModFix amt="75000"/>
          </a:blip>
          <a:stretch>
            <a:fillRect/>
          </a:stretch>
        </p:blipFill>
        <p:spPr>
          <a:xfrm>
            <a:off x="3276600" y="2514600"/>
            <a:ext cx="1219200" cy="1219200"/>
          </a:xfrm>
          <a:prstGeom prst="rect">
            <a:avLst/>
          </a:prstGeom>
        </p:spPr>
      </p:pic>
      <p:pic>
        <p:nvPicPr>
          <p:cNvPr id="12" name="Picture 11"/>
          <p:cNvPicPr>
            <a:picLocks noChangeAspect="1"/>
          </p:cNvPicPr>
          <p:nvPr/>
        </p:nvPicPr>
        <p:blipFill>
          <a:blip r:embed="rId4"/>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78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0.04185 -0.06254 C 0.04237 -0.06671 0.04168 -0.07158 0.04359 -0.07459 C 0.04897 -0.08409 0.05575 -0.08455 0.06339 -0.08663 C 0.07415 -0.08594 0.08492 -0.08547 0.09586 -0.08409 C 0.1108 -0.08223 0.11809 -0.05513 0.12122 -0.03845 C 0.11966 0.00695 0.12712 0.03104 0.09586 0.04795 C 0.08857 0.04702 0.0811 0.04841 0.07433 0.04563 C 0.07242 0.04471 0.07242 0.04077 0.07242 0.03845 C 0.07242 0.01575 0.07207 -0.00648 0.07433 -0.02872 C 0.0745 -0.03173 0.0778 -0.0322 0.07971 -0.03359 C 0.08683 -0.03915 0.09447 -0.04216 0.10142 -0.04818 C 0.11097 -0.04749 0.1207 -0.04772 0.13025 -0.04563 C 0.13737 -0.04424 0.1464 -0.02641 0.1464 -0.02617 C 0.14692 -0.02409 0.14727 -0.02154 0.14831 -0.01923 C 0.1497 -0.01575 0.15231 -0.0132 0.1537 -0.0095 C 0.16446 0.01923 0.1464 -0.0176 0.15908 0.00718 C 0.15838 0.01043 0.1596 0.01552 0.15734 0.01691 C 0.14692 0.0227 0.13911 0.00232 0.1339 -0.00486 C 0.12278 -0.04633 0.10316 -0.11165 0.13563 -0.13945 C 0.16585 -0.13458 0.16325 -0.14454 0.16811 -0.1179 C 0.1695 -0.10192 0.17228 -0.08015 0.16811 -0.06486 C 0.16707 -0.06185 0.16325 -0.06671 0.16099 -0.06741 C 0.15526 -0.07853 0.14571 -0.09474 0.16099 -0.10099 C 0.16881 -0.1003 0.17662 -0.10099 0.18444 -0.09868 C 0.19329 -0.09613 0.19746 -0.08316 0.2025 -0.07459 C 0.20441 -0.06092 0.20632 -0.04772 0.20788 -0.03359 C 0.20719 -0.02571 0.20892 -0.01668 0.20597 -0.0095 C 0.20302 -0.00301 0.19503 -0.00486 0.18982 -0.00232 C 0.18548 -0.00301 0.16481 0.00278 0.16811 -0.01436 C 0.16881 -0.0183 0.17158 -0.02085 0.17349 -0.02409 C 0.17888 -0.02247 0.18461 -0.02247 0.18982 -0.01923 C 0.19173 -0.01807 0.1919 -0.01413 0.19347 -0.01204 C 0.19486 -0.01019 0.19694 -0.0088 0.19885 -0.00718 C 0.20354 0.00209 0.20423 0.01043 0.20597 0.02154 C 0.20476 0.03266 0.20493 0.04424 0.2025 0.05513 C 0.2018 0.05791 0.19885 0.05837 0.19694 0.06 C 0.186 0.06787 0.17784 0.07343 0.16637 0.07691 C 0.16394 0.07598 0.1596 0.07737 0.15908 0.07436 C 0.15474 0.05282 0.15804 0.05258 0.16637 0.04563 C 0.17818 0.04934 0.18391 0.05768 0.19347 0.06718 C 0.19607 0.07806 0.20007 0.08687 0.2025 0.09845 C 0.20041 0.12671 0.20354 0.11698 0.19885 0.12972 " pathEditMode="relative" rAng="0" ptsTypes="fffffffffffffffffffffffffffffffffffffffffA">
                                      <p:cBhvr>
                                        <p:cTn id="12" dur="2000" fill="hold"/>
                                        <p:tgtEl>
                                          <p:spTgt spid="10"/>
                                        </p:tgtEl>
                                        <p:attrNameLst>
                                          <p:attrName>ppt_x</p:attrName>
                                          <p:attrName>ppt_y</p:attrName>
                                        </p:attrNameLst>
                                      </p:cBhvr>
                                      <p:rCtr x="8300" y="5500"/>
                                    </p:animMotion>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3000"/>
                            </p:stCondLst>
                            <p:childTnLst>
                              <p:par>
                                <p:cTn id="34" presetID="1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Top)">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6"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5389264"/>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304800"/>
            <a:ext cx="8077200" cy="1157288"/>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4000">
                <a:solidFill>
                  <a:schemeClr val="lt1"/>
                </a:solidFill>
                <a:latin typeface="+mn-lt"/>
                <a:ea typeface="+mj-ea"/>
                <a:cs typeface="+mj-cs"/>
              </a:rPr>
              <a:t>2. Choose a Replacement Behavior</a:t>
            </a:r>
          </a:p>
        </p:txBody>
      </p:sp>
      <p:sp>
        <p:nvSpPr>
          <p:cNvPr id="5" name="Rounded Rectangle 4"/>
          <p:cNvSpPr/>
          <p:nvPr/>
        </p:nvSpPr>
        <p:spPr>
          <a:xfrm>
            <a:off x="533400" y="2393766"/>
            <a:ext cx="2667000" cy="1600200"/>
          </a:xfrm>
          <a:prstGeom prst="roundRect">
            <a:avLst/>
          </a:prstGeom>
          <a:solidFill>
            <a:srgbClr val="5C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300" b="1" dirty="0"/>
              <a:t>PROBLEM BEHAVIOR</a:t>
            </a:r>
          </a:p>
        </p:txBody>
      </p:sp>
      <p:sp>
        <p:nvSpPr>
          <p:cNvPr id="6" name="Rounded Rectangle 5"/>
          <p:cNvSpPr/>
          <p:nvPr/>
        </p:nvSpPr>
        <p:spPr>
          <a:xfrm>
            <a:off x="533400" y="4267200"/>
            <a:ext cx="2667000" cy="1600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300" b="1" dirty="0"/>
              <a:t>REPLACEMENT BEHAVIOR</a:t>
            </a:r>
          </a:p>
        </p:txBody>
      </p:sp>
      <p:sp>
        <p:nvSpPr>
          <p:cNvPr id="7" name="Right Arrow 6"/>
          <p:cNvSpPr/>
          <p:nvPr/>
        </p:nvSpPr>
        <p:spPr>
          <a:xfrm>
            <a:off x="3341830" y="2819400"/>
            <a:ext cx="2449370" cy="762000"/>
          </a:xfrm>
          <a:prstGeom prst="rightArrow">
            <a:avLst/>
          </a:prstGeom>
          <a:gradFill>
            <a:gsLst>
              <a:gs pos="0">
                <a:srgbClr val="800000"/>
              </a:gs>
              <a:gs pos="100000">
                <a:schemeClr val="accent2">
                  <a:lumMod val="75000"/>
                </a:schemeClr>
              </a:gs>
            </a:gsLst>
            <a:lin ang="0" scaled="0"/>
          </a:gradFill>
          <a:ln>
            <a:gradFill flip="none" rotWithShape="1">
              <a:gsLst>
                <a:gs pos="0">
                  <a:srgbClr val="800000"/>
                </a:gs>
                <a:gs pos="100000">
                  <a:schemeClr val="accent2">
                    <a:lumMod val="75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943600" y="2362200"/>
            <a:ext cx="2667000" cy="1600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300" b="1" dirty="0"/>
              <a:t>MAINTAINING CONSEQUENCE (FUNCTION)</a:t>
            </a:r>
          </a:p>
        </p:txBody>
      </p:sp>
      <p:sp>
        <p:nvSpPr>
          <p:cNvPr id="9" name="Right Arrow 8"/>
          <p:cNvSpPr/>
          <p:nvPr/>
        </p:nvSpPr>
        <p:spPr>
          <a:xfrm rot="19800000">
            <a:off x="3471472" y="4159006"/>
            <a:ext cx="2209800" cy="762000"/>
          </a:xfrm>
          <a:prstGeom prst="rightArrow">
            <a:avLst/>
          </a:prstGeom>
          <a:gradFill>
            <a:gsLst>
              <a:gs pos="0">
                <a:srgbClr val="800000"/>
              </a:gs>
              <a:gs pos="100000">
                <a:schemeClr val="accent2">
                  <a:lumMod val="75000"/>
                </a:schemeClr>
              </a:gs>
            </a:gsLst>
            <a:lin ang="0" scaled="0"/>
          </a:gradFill>
          <a:ln>
            <a:gradFill flip="none" rotWithShape="1">
              <a:gsLst>
                <a:gs pos="0">
                  <a:srgbClr val="800000"/>
                </a:gs>
                <a:gs pos="100000">
                  <a:schemeClr val="accent2">
                    <a:lumMod val="75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505200" y="2088966"/>
            <a:ext cx="1066800" cy="1066800"/>
          </a:xfrm>
          <a:prstGeom prst="rect">
            <a:avLst/>
          </a:prstGeom>
          <a:noFill/>
        </p:spPr>
      </p:pic>
      <p:grpSp>
        <p:nvGrpSpPr>
          <p:cNvPr id="2" name="Group 12"/>
          <p:cNvGrpSpPr/>
          <p:nvPr/>
        </p:nvGrpSpPr>
        <p:grpSpPr>
          <a:xfrm>
            <a:off x="3048000" y="5410200"/>
            <a:ext cx="1371600" cy="1371600"/>
            <a:chOff x="3048000" y="5334000"/>
            <a:chExt cx="1371600" cy="1371600"/>
          </a:xfrm>
        </p:grpSpPr>
        <p:pic>
          <p:nvPicPr>
            <p:cNvPr id="11" name="Picture 10"/>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048000" y="5638800"/>
              <a:ext cx="1066800" cy="1066800"/>
            </a:xfrm>
            <a:prstGeom prst="rect">
              <a:avLst/>
            </a:prstGeom>
            <a:noFill/>
          </p:spPr>
        </p:pic>
        <p:sp>
          <p:nvSpPr>
            <p:cNvPr id="12" name="Rounded Rectangle 11"/>
            <p:cNvSpPr/>
            <p:nvPr/>
          </p:nvSpPr>
          <p:spPr>
            <a:xfrm>
              <a:off x="3733800" y="5334000"/>
              <a:ext cx="685800" cy="381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b="1" dirty="0"/>
                <a:t>HELP</a:t>
              </a:r>
            </a:p>
          </p:txBody>
        </p:sp>
      </p:grpSp>
      <p:sp>
        <p:nvSpPr>
          <p:cNvPr id="14" name="TextBox 13"/>
          <p:cNvSpPr txBox="1"/>
          <p:nvPr/>
        </p:nvSpPr>
        <p:spPr>
          <a:xfrm>
            <a:off x="533400" y="1600200"/>
            <a:ext cx="80010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The replacement behavior should be more efficient and effective at achieving maintaining </a:t>
            </a:r>
            <a:r>
              <a:rPr lang="en-US" sz="2000" dirty="0" err="1"/>
              <a:t>reinforcer</a:t>
            </a:r>
            <a:r>
              <a:rPr lang="en-US" sz="2000" dirty="0"/>
              <a:t> (i.e., meeting the same function).</a:t>
            </a:r>
          </a:p>
        </p:txBody>
      </p:sp>
      <p:pic>
        <p:nvPicPr>
          <p:cNvPr id="13" name="Picture 12"/>
          <p:cNvPicPr>
            <a:picLocks noChangeAspect="1"/>
          </p:cNvPicPr>
          <p:nvPr/>
        </p:nvPicPr>
        <p:blipFill>
          <a:blip r:embed="rId3"/>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7794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3.24831E-6 -0.03913 C 0.00052 -0.04122 -0.00018 -0.04377 0.00208 -0.04539 C 0.0085 -0.05048 0.01648 -0.05071 0.02568 -0.05164 C 0.03852 -0.05141 0.05136 -0.05118 0.06437 -0.05048 C 0.08225 -0.04932 0.09127 -0.0352 0.09491 -0.0264 C 0.093 -0.00254 0.10203 0.01019 0.06437 0.01876 C 0.0557 0.0183 0.04685 0.01899 0.03869 0.01761 C 0.03644 0.01714 0.03644 0.01506 0.03644 0.0139 C 0.03644 0.00209 0.03609 -0.00972 0.03869 -0.0213 C 0.03887 -0.02292 0.04286 -0.02315 0.04511 -0.02385 C 0.05361 -0.02686 0.06281 -0.02848 0.07114 -0.03149 C 0.08277 -0.03126 0.09422 -0.03126 0.10567 -0.03033 C 0.11417 -0.02941 0.12493 -0.02014 0.12493 -0.01991 C 0.12563 -0.01899 0.12597 -0.0176 0.12719 -0.01644 C 0.12892 -0.01459 0.13205 -0.0132 0.13361 -0.01134 C 0.14662 0.00394 0.12493 -0.01551 0.1402 -0.00254 C 0.13933 -0.00092 0.14072 0.00186 0.13812 0.00255 C 0.12563 0.00579 0.11626 -0.00509 0.11001 -0.0088 C 0.09682 -0.03057 0.07322 -0.06484 0.11209 -0.07943 C 0.14818 -0.07688 0.14506 -0.08198 0.15096 -0.06808 C 0.15252 -0.05975 0.15582 -0.0484 0.15096 -0.04029 C 0.14975 -0.03867 0.14506 -0.04122 0.14246 -0.04168 C 0.13552 -0.04747 0.12424 -0.05604 0.14246 -0.05928 C 0.15165 -0.05882 0.16102 -0.05928 0.17039 -0.05812 C 0.18098 -0.05673 0.18601 -0.05002 0.19191 -0.04539 C 0.19417 -0.03821 0.1966 -0.03126 0.19833 -0.02385 C 0.19764 -0.01968 0.19972 -0.01505 0.19608 -0.01134 C 0.1926 -0.00787 0.18306 -0.0088 0.17681 -0.00741 C 0.17161 -0.00787 0.14697 -0.00486 0.15096 -0.01389 C 0.15165 -0.01598 0.15512 -0.01713 0.15738 -0.01899 C 0.1638 -0.01806 0.17057 -0.01806 0.17681 -0.01644 C 0.17907 -0.01574 0.17924 -0.01366 0.18115 -0.0125 C 0.18289 -0.01157 0.18532 -0.01088 0.18757 -0.00995 C 0.19313 -0.00509 0.19399 -0.00092 0.19608 0.0051 C 0.19469 0.01089 0.19486 0.01691 0.19191 0.0227 C 0.19122 0.02409 0.18757 0.02432 0.18532 0.02525 C 0.1723 0.02918 0.16259 0.0322 0.14888 0.03405 C 0.14593 0.03358 0.14072 0.03428 0.1402 0.03266 C 0.135 0.02131 0.13881 0.02131 0.14888 0.01761 C 0.16293 0.01969 0.1697 0.02386 0.18115 0.02895 C 0.18428 0.03474 0.18913 0.03914 0.19191 0.0454 C 0.18948 0.06022 0.19313 0.05512 0.18757 0.06184 " pathEditMode="relative" rAng="0" ptsTypes="fffffffffffffffffffffffffffffffffffffffffA">
                                      <p:cBhvr>
                                        <p:cTn id="12" dur="2000" fill="hold"/>
                                        <p:tgtEl>
                                          <p:spTgt spid="10"/>
                                        </p:tgtEl>
                                        <p:attrNameLst>
                                          <p:attrName>ppt_x</p:attrName>
                                          <p:attrName>ppt_y</p:attrName>
                                        </p:attrNameLst>
                                      </p:cBhvr>
                                      <p:rCtr x="10000" y="2900"/>
                                    </p:animMotion>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1"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par>
                          <p:cTn id="28" fill="hold">
                            <p:stCondLst>
                              <p:cond delay="1000"/>
                            </p:stCondLst>
                            <p:childTnLst>
                              <p:par>
                                <p:cTn id="29" presetID="0" presetClass="path" presetSubtype="0" accel="50000" decel="50000" fill="hold" nodeType="afterEffect">
                                  <p:stCondLst>
                                    <p:cond delay="0"/>
                                  </p:stCondLst>
                                  <p:childTnLst>
                                    <p:animMotion origin="layout" path="M -7.70432E-7 -6.02131E-7 L 0.22488 -0.20009 " pathEditMode="relative" rAng="0" ptsTypes="AA">
                                      <p:cBhvr>
                                        <p:cTn id="30" dur="1000" fill="hold"/>
                                        <p:tgtEl>
                                          <p:spTgt spid="2"/>
                                        </p:tgtEl>
                                        <p:attrNameLst>
                                          <p:attrName>ppt_x</p:attrName>
                                          <p:attrName>ppt_y</p:attrName>
                                        </p:attrNameLst>
                                      </p:cBhvr>
                                      <p:rCtr x="11200" y="-10000"/>
                                    </p:animMotion>
                                  </p:childTnLst>
                                </p:cTn>
                              </p:par>
                            </p:childTnLst>
                          </p:cTn>
                        </p:par>
                        <p:par>
                          <p:cTn id="31" fill="hold">
                            <p:stCondLst>
                              <p:cond delay="2000"/>
                            </p:stCondLst>
                            <p:childTnLst>
                              <p:par>
                                <p:cTn id="32" presetID="1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lide(fromTo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352800" y="3048000"/>
            <a:ext cx="1066800" cy="1066800"/>
          </a:xfrm>
          <a:prstGeom prst="rect">
            <a:avLst/>
          </a:prstGeom>
          <a:noFill/>
        </p:spPr>
      </p:pic>
      <p:pic>
        <p:nvPicPr>
          <p:cNvPr id="14" name="Picture 13"/>
          <p:cNvPicPr>
            <a:picLocks noChangeAspect="1"/>
          </p:cNvPicPr>
          <p:nvPr/>
        </p:nvPicPr>
        <p:blipFill>
          <a:blip r:embed="rId3" cstate="print">
            <a:alphaModFix amt="35000"/>
            <a:duotone>
              <a:schemeClr val="accent2">
                <a:shade val="45000"/>
                <a:satMod val="135000"/>
              </a:schemeClr>
              <a:prstClr val="white"/>
            </a:duotone>
          </a:blip>
          <a:stretch>
            <a:fillRect/>
          </a:stretch>
        </p:blipFill>
        <p:spPr>
          <a:xfrm>
            <a:off x="-228600" y="-2057400"/>
            <a:ext cx="14097000" cy="8686800"/>
          </a:xfrm>
          <a:prstGeom prst="rect">
            <a:avLst/>
          </a:prstGeom>
        </p:spPr>
      </p:pic>
      <p:sp>
        <p:nvSpPr>
          <p:cNvPr id="118786" name="Rectangle 2"/>
          <p:cNvSpPr>
            <a:spLocks noGrp="1" noChangeArrowheads="1"/>
          </p:cNvSpPr>
          <p:nvPr>
            <p:ph type="title"/>
          </p:nvPr>
        </p:nvSpPr>
        <p:spPr>
          <a:xfrm>
            <a:off x="228600" y="152400"/>
            <a:ext cx="8686800" cy="11430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200">
                <a:solidFill>
                  <a:srgbClr val="FFFFFF"/>
                </a:solidFill>
                <a:effectLst>
                  <a:outerShdw blurRad="38100" dist="38100" dir="2700000" algn="tl">
                    <a:srgbClr val="000000"/>
                  </a:outerShdw>
                </a:effectLst>
                <a:ea typeface="ヒラギノ角ゴ Pro W3" pitchFamily="-1" charset="-128"/>
                <a:cs typeface="Arial Rounded MT Bold" pitchFamily="-1" charset="0"/>
              </a:rPr>
              <a:t>3 Basic Steps:</a:t>
            </a:r>
            <a:br>
              <a:rPr lang="en-US" sz="3200">
                <a:solidFill>
                  <a:srgbClr val="FFFFFF"/>
                </a:solidFill>
                <a:effectLst>
                  <a:outerShdw blurRad="38100" dist="38100" dir="2700000" algn="tl">
                    <a:srgbClr val="000000"/>
                  </a:outerShdw>
                </a:effectLst>
                <a:ea typeface="ヒラギノ角ゴ Pro W3" pitchFamily="-1" charset="-128"/>
                <a:cs typeface="Arial Rounded MT Bold" pitchFamily="-1" charset="0"/>
              </a:rPr>
            </a:br>
            <a:r>
              <a:rPr lang="en-US" sz="2800" i="1">
                <a:solidFill>
                  <a:srgbClr val="FFFFFF"/>
                </a:solidFill>
                <a:effectLst>
                  <a:outerShdw blurRad="38100" dist="38100" dir="2700000" algn="tl">
                    <a:srgbClr val="000000"/>
                  </a:outerShdw>
                </a:effectLst>
                <a:ea typeface="ヒラギノ角ゴ Pro W3" pitchFamily="-1" charset="-128"/>
                <a:cs typeface="Arial Rounded MT Bold" pitchFamily="-1" charset="0"/>
              </a:rPr>
              <a:t>Developing interventions for Individual Students</a:t>
            </a:r>
            <a:endParaRPr lang="en-US" sz="3200" i="1">
              <a:solidFill>
                <a:srgbClr val="FFFFFF"/>
              </a:solidFill>
              <a:effectLst>
                <a:outerShdw blurRad="38100" dist="38100" dir="2700000" algn="tl">
                  <a:srgbClr val="000000"/>
                </a:outerShdw>
              </a:effectLst>
              <a:ea typeface="ヒラギノ角ゴ Pro W3" pitchFamily="-1" charset="-128"/>
              <a:cs typeface="Arial Rounded MT Bold" pitchFamily="-1" charset="0"/>
            </a:endParaRPr>
          </a:p>
        </p:txBody>
      </p:sp>
      <p:sp>
        <p:nvSpPr>
          <p:cNvPr id="9" name="Rectangle 3"/>
          <p:cNvSpPr txBox="1">
            <a:spLocks noChangeArrowheads="1"/>
          </p:cNvSpPr>
          <p:nvPr/>
        </p:nvSpPr>
        <p:spPr bwMode="auto">
          <a:xfrm>
            <a:off x="685800" y="56388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1.  Look at the function of behavior</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2.  Choose replacement behaviors </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a:spcBef>
                <a:spcPct val="20000"/>
              </a:spcBef>
              <a:defRPr/>
            </a:pPr>
            <a:r>
              <a:rPr lang="en-US" sz="2000" b="1">
                <a:solidFill>
                  <a:srgbClr val="2D2D8A"/>
                </a:solidFill>
                <a:latin typeface="+mj-lt"/>
                <a:ea typeface="ヒラギノ角ゴ Pro W3" pitchFamily="-84" charset="-128"/>
              </a:rPr>
              <a:t>3.  Develop intervention strategies</a:t>
            </a:r>
          </a:p>
          <a:p>
            <a:pPr marL="609600" indent="-609600">
              <a:spcBef>
                <a:spcPct val="20000"/>
              </a:spcBef>
              <a:buFontTx/>
              <a:buAutoNum type="arabicPeriod"/>
              <a:defRPr/>
            </a:pPr>
            <a:endParaRPr lang="en-US" sz="2000" b="1">
              <a:solidFill>
                <a:srgbClr val="2D2D8A"/>
              </a:solidFill>
              <a:latin typeface="+mj-lt"/>
              <a:ea typeface="ヒラギノ角ゴ Pro W3" pitchFamily="-84" charset="-128"/>
            </a:endParaRPr>
          </a:p>
        </p:txBody>
      </p:sp>
      <p:grpSp>
        <p:nvGrpSpPr>
          <p:cNvPr id="8" name="Group 4"/>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endParaRPr lang="en-US">
                <a:latin typeface="+mj-lt"/>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endParaRPr lang="en-US">
                <a:latin typeface="+mj-lt"/>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mj-lt"/>
                  <a:ea typeface="Comic Sans MS"/>
                  <a:cs typeface="Comic Sans MS"/>
                </a:rPr>
                <a:t>Training</a:t>
              </a:r>
            </a:p>
            <a:p>
              <a:pPr algn="ctr"/>
              <a:r>
                <a:rPr lang="en-US" sz="3600" kern="10" dirty="0">
                  <a:ln w="9525">
                    <a:solidFill>
                      <a:srgbClr val="000000"/>
                    </a:solidFill>
                    <a:round/>
                    <a:headEnd/>
                    <a:tailEnd/>
                  </a:ln>
                  <a:latin typeface="+mj-lt"/>
                  <a:ea typeface="Comic Sans MS"/>
                  <a:cs typeface="Comic Sans MS"/>
                </a:rPr>
                <a:t>Required</a:t>
              </a:r>
            </a:p>
          </p:txBody>
        </p:sp>
      </p:grpSp>
      <p:pic>
        <p:nvPicPr>
          <p:cNvPr id="21" name="Picture 20"/>
          <p:cNvPicPr>
            <a:picLocks noChangeAspect="1"/>
          </p:cNvPicPr>
          <p:nvPr/>
        </p:nvPicPr>
        <p:blipFill>
          <a:blip r:embed="rId4"/>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40456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75608E-7 -4.42748E-6 L 0.06672 -0.19986 " pathEditMode="relative" ptsTypes="AA">
                                      <p:cBhvr>
                                        <p:cTn id="6"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90513"/>
            <a:ext cx="8382000" cy="1081087"/>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ea typeface="+mj-ea"/>
                <a:cs typeface="+mj-cs"/>
              </a:rPr>
              <a:t>3. Develop Intervention Strategies</a:t>
            </a:r>
          </a:p>
        </p:txBody>
      </p:sp>
      <p:graphicFrame>
        <p:nvGraphicFramePr>
          <p:cNvPr id="5" name="Diagram 4"/>
          <p:cNvGraphicFramePr/>
          <p:nvPr>
            <p:extLst>
              <p:ext uri="{D42A27DB-BD31-4B8C-83A1-F6EECF244321}">
                <p14:modId xmlns:p14="http://schemas.microsoft.com/office/powerpoint/2010/main" val="2617786322"/>
              </p:ext>
            </p:extLst>
          </p:nvPr>
        </p:nvGraphicFramePr>
        <p:xfrm>
          <a:off x="0" y="2362200"/>
          <a:ext cx="9144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308" name="Rectangle 5"/>
          <p:cNvSpPr>
            <a:spLocks noChangeArrowheads="1"/>
          </p:cNvSpPr>
          <p:nvPr/>
        </p:nvSpPr>
        <p:spPr bwMode="auto">
          <a:xfrm>
            <a:off x="533400" y="1447800"/>
            <a:ext cx="8305800" cy="830263"/>
          </a:xfrm>
          <a:prstGeom prst="rect">
            <a:avLst/>
          </a:prstGeom>
          <a:noFill/>
          <a:ln w="9525">
            <a:noFill/>
            <a:miter lim="800000"/>
            <a:headEnd/>
            <a:tailEnd/>
          </a:ln>
        </p:spPr>
        <p:txBody>
          <a:bodyPr>
            <a:prstTxWarp prst="textNoShape">
              <a:avLst/>
            </a:prstTxWarp>
            <a:spAutoFit/>
          </a:bodyPr>
          <a:lstStyle/>
          <a:p>
            <a:r>
              <a:rPr lang="en-US" sz="2400" dirty="0">
                <a:latin typeface="+mj-lt"/>
              </a:rPr>
              <a:t>Based on our understanding of the context of problem behavior, we then begin to develop intervention strategies.</a:t>
            </a:r>
          </a:p>
        </p:txBody>
      </p:sp>
      <p:sp>
        <p:nvSpPr>
          <p:cNvPr id="7" name="Text Box 4"/>
          <p:cNvSpPr txBox="1">
            <a:spLocks noChangeArrowheads="1"/>
          </p:cNvSpPr>
          <p:nvPr/>
        </p:nvSpPr>
        <p:spPr bwMode="auto">
          <a:xfrm>
            <a:off x="76200" y="2209800"/>
            <a:ext cx="2209800" cy="5334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a:lstStyle/>
          <a:p>
            <a:pPr algn="ctr" eaLnBrk="0" hangingPunct="0">
              <a:defRPr/>
            </a:pPr>
            <a:r>
              <a:rPr lang="en-US" sz="1700" b="1" dirty="0">
                <a:solidFill>
                  <a:srgbClr val="FFFFFF"/>
                </a:solidFill>
                <a:latin typeface="+mj-lt"/>
                <a:ea typeface="+mn-ea"/>
                <a:cs typeface="+mn-cs"/>
              </a:rPr>
              <a:t>ANTECEDENT</a:t>
            </a:r>
          </a:p>
          <a:p>
            <a:pPr algn="ctr" eaLnBrk="0" hangingPunct="0">
              <a:defRPr/>
            </a:pPr>
            <a:r>
              <a:rPr lang="en-US" sz="1700" b="1" dirty="0">
                <a:solidFill>
                  <a:srgbClr val="FFFFFF"/>
                </a:solidFill>
                <a:latin typeface="+mj-lt"/>
                <a:ea typeface="+mn-ea"/>
                <a:cs typeface="+mn-cs"/>
              </a:rPr>
              <a:t>MANIPULATIONS</a:t>
            </a:r>
          </a:p>
        </p:txBody>
      </p:sp>
      <p:sp>
        <p:nvSpPr>
          <p:cNvPr id="8" name="Text Box 6"/>
          <p:cNvSpPr txBox="1">
            <a:spLocks noChangeArrowheads="1"/>
          </p:cNvSpPr>
          <p:nvPr/>
        </p:nvSpPr>
        <p:spPr bwMode="auto">
          <a:xfrm>
            <a:off x="3429000" y="2209800"/>
            <a:ext cx="2209800" cy="5334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a:lstStyle/>
          <a:p>
            <a:pPr algn="ctr" eaLnBrk="0" hangingPunct="0">
              <a:defRPr/>
            </a:pPr>
            <a:r>
              <a:rPr lang="en-US" sz="1700" b="1" cap="all" dirty="0">
                <a:solidFill>
                  <a:srgbClr val="FFFFFF"/>
                </a:solidFill>
                <a:latin typeface="+mj-lt"/>
                <a:ea typeface="+mn-ea"/>
                <a:cs typeface="+mn-cs"/>
              </a:rPr>
              <a:t>instructional </a:t>
            </a:r>
            <a:r>
              <a:rPr lang="en-US" sz="1700" b="1" dirty="0">
                <a:solidFill>
                  <a:srgbClr val="FFFFFF"/>
                </a:solidFill>
                <a:latin typeface="+mj-lt"/>
                <a:ea typeface="+mn-ea"/>
                <a:cs typeface="+mn-cs"/>
              </a:rPr>
              <a:t>STRATEGIES</a:t>
            </a:r>
          </a:p>
        </p:txBody>
      </p:sp>
      <p:sp>
        <p:nvSpPr>
          <p:cNvPr id="9" name="Text Box 8"/>
          <p:cNvSpPr txBox="1">
            <a:spLocks noChangeArrowheads="1"/>
          </p:cNvSpPr>
          <p:nvPr/>
        </p:nvSpPr>
        <p:spPr bwMode="auto">
          <a:xfrm>
            <a:off x="6781800" y="2209800"/>
            <a:ext cx="2209800" cy="5334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a:lstStyle/>
          <a:p>
            <a:pPr algn="ctr" eaLnBrk="0" hangingPunct="0">
              <a:defRPr/>
            </a:pPr>
            <a:r>
              <a:rPr lang="en-US" sz="1700" b="1" dirty="0">
                <a:solidFill>
                  <a:srgbClr val="FFFFFF"/>
                </a:solidFill>
                <a:latin typeface="+mj-lt"/>
                <a:ea typeface="+mn-ea"/>
                <a:cs typeface="+mn-cs"/>
              </a:rPr>
              <a:t>CONSEQUENCE</a:t>
            </a:r>
          </a:p>
          <a:p>
            <a:pPr algn="ctr" eaLnBrk="0" hangingPunct="0">
              <a:defRPr/>
            </a:pPr>
            <a:r>
              <a:rPr lang="en-US" sz="1700" b="1" dirty="0">
                <a:solidFill>
                  <a:srgbClr val="FFFFFF"/>
                </a:solidFill>
                <a:latin typeface="+mj-lt"/>
                <a:ea typeface="+mn-ea"/>
                <a:cs typeface="+mn-cs"/>
              </a:rPr>
              <a:t>MANIPULATIONS</a:t>
            </a:r>
          </a:p>
        </p:txBody>
      </p:sp>
      <p:sp>
        <p:nvSpPr>
          <p:cNvPr id="10" name="AutoShape 3"/>
          <p:cNvSpPr>
            <a:spLocks noChangeArrowheads="1"/>
          </p:cNvSpPr>
          <p:nvPr/>
        </p:nvSpPr>
        <p:spPr bwMode="auto">
          <a:xfrm>
            <a:off x="0" y="5715000"/>
            <a:ext cx="2438400" cy="1143000"/>
          </a:xfrm>
          <a:prstGeom prst="flowChartAlternateProcess">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a:prstTxWarp prst="textNoShape">
              <a:avLst/>
            </a:prstTxWarp>
          </a:bodyPr>
          <a:lstStyle/>
          <a:p>
            <a:pPr algn="ctr" eaLnBrk="0" hangingPunct="0">
              <a:defRPr/>
            </a:pPr>
            <a:r>
              <a:rPr lang="en-US" sz="2000">
                <a:solidFill>
                  <a:schemeClr val="bg1"/>
                </a:solidFill>
                <a:latin typeface="+mj-lt"/>
              </a:rPr>
              <a:t>…to make the problem behavior</a:t>
            </a:r>
            <a:endParaRPr lang="en-US" sz="2000" b="1">
              <a:solidFill>
                <a:schemeClr val="bg1"/>
              </a:solidFill>
              <a:latin typeface="+mj-lt"/>
            </a:endParaRPr>
          </a:p>
          <a:p>
            <a:pPr algn="ctr" eaLnBrk="0" hangingPunct="0">
              <a:defRPr/>
            </a:pPr>
            <a:r>
              <a:rPr lang="en-US" sz="2000" b="1">
                <a:solidFill>
                  <a:schemeClr val="bg1"/>
                </a:solidFill>
                <a:effectLst>
                  <a:outerShdw blurRad="38100" dist="38100" dir="2700000" algn="tl">
                    <a:srgbClr val="000000"/>
                  </a:outerShdw>
                </a:effectLst>
                <a:latin typeface="+mj-lt"/>
              </a:rPr>
              <a:t>IRRELEVANT</a:t>
            </a: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a:solidFill>
                <a:schemeClr val="bg1"/>
              </a:solidFill>
              <a:effectLst>
                <a:outerShdw blurRad="38100" dist="38100" dir="2700000" algn="tl">
                  <a:srgbClr val="000000"/>
                </a:outerShdw>
              </a:effectLst>
              <a:latin typeface="+mj-lt"/>
            </a:endParaRPr>
          </a:p>
          <a:p>
            <a:pPr algn="ctr" eaLnBrk="0" hangingPunct="0">
              <a:defRPr/>
            </a:pPr>
            <a:endParaRPr lang="en-US" sz="2000" b="1" u="sng">
              <a:solidFill>
                <a:schemeClr val="bg1"/>
              </a:solidFill>
              <a:latin typeface="+mj-lt"/>
            </a:endParaRPr>
          </a:p>
        </p:txBody>
      </p:sp>
      <p:sp>
        <p:nvSpPr>
          <p:cNvPr id="11" name="AutoShape 5"/>
          <p:cNvSpPr>
            <a:spLocks noChangeArrowheads="1"/>
          </p:cNvSpPr>
          <p:nvPr/>
        </p:nvSpPr>
        <p:spPr bwMode="auto">
          <a:xfrm>
            <a:off x="3352800" y="5715000"/>
            <a:ext cx="2438400" cy="1143000"/>
          </a:xfrm>
          <a:prstGeom prst="flowChartAlternateProcess">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a:prstTxWarp prst="textNoShape">
              <a:avLst/>
            </a:prstTxWarp>
          </a:bodyPr>
          <a:lstStyle/>
          <a:p>
            <a:pPr algn="ctr" eaLnBrk="0" hangingPunct="0">
              <a:defRPr/>
            </a:pPr>
            <a:r>
              <a:rPr lang="en-US" sz="2000">
                <a:solidFill>
                  <a:schemeClr val="bg1"/>
                </a:solidFill>
                <a:latin typeface="+mj-lt"/>
              </a:rPr>
              <a:t>…to make the problem behavior</a:t>
            </a:r>
            <a:endParaRPr lang="en-US" sz="2000" b="1">
              <a:solidFill>
                <a:schemeClr val="bg1"/>
              </a:solidFill>
              <a:latin typeface="+mj-lt"/>
            </a:endParaRPr>
          </a:p>
          <a:p>
            <a:pPr algn="ctr" eaLnBrk="0" hangingPunct="0">
              <a:defRPr/>
            </a:pPr>
            <a:r>
              <a:rPr lang="en-US" sz="2000" b="1">
                <a:solidFill>
                  <a:schemeClr val="bg1"/>
                </a:solidFill>
                <a:effectLst>
                  <a:outerShdw blurRad="38100" dist="38100" dir="2700000" algn="tl">
                    <a:srgbClr val="000000"/>
                  </a:outerShdw>
                </a:effectLst>
                <a:latin typeface="+mj-lt"/>
              </a:rPr>
              <a:t>INEFFICIENT</a:t>
            </a: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latin typeface="+mj-lt"/>
            </a:endParaRPr>
          </a:p>
        </p:txBody>
      </p:sp>
      <p:sp>
        <p:nvSpPr>
          <p:cNvPr id="12" name="AutoShape 7"/>
          <p:cNvSpPr>
            <a:spLocks noChangeArrowheads="1"/>
          </p:cNvSpPr>
          <p:nvPr/>
        </p:nvSpPr>
        <p:spPr bwMode="auto">
          <a:xfrm>
            <a:off x="6705600" y="5715000"/>
            <a:ext cx="2438400" cy="1143000"/>
          </a:xfrm>
          <a:prstGeom prst="flowChartAlternateProcess">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a:prstTxWarp prst="textNoShape">
              <a:avLst/>
            </a:prstTxWarp>
          </a:bodyPr>
          <a:lstStyle/>
          <a:p>
            <a:pPr algn="ctr" eaLnBrk="0" hangingPunct="0">
              <a:defRPr/>
            </a:pPr>
            <a:r>
              <a:rPr lang="en-US" sz="2000">
                <a:solidFill>
                  <a:schemeClr val="bg1"/>
                </a:solidFill>
                <a:latin typeface="+mj-lt"/>
              </a:rPr>
              <a:t>…to make the problem behavior</a:t>
            </a:r>
            <a:endParaRPr lang="en-US" sz="2000" b="1">
              <a:solidFill>
                <a:schemeClr val="bg1"/>
              </a:solidFill>
              <a:latin typeface="+mj-lt"/>
            </a:endParaRPr>
          </a:p>
          <a:p>
            <a:pPr algn="ctr" eaLnBrk="0" hangingPunct="0">
              <a:defRPr/>
            </a:pPr>
            <a:r>
              <a:rPr lang="en-US" sz="2000" b="1">
                <a:solidFill>
                  <a:schemeClr val="bg1"/>
                </a:solidFill>
                <a:effectLst>
                  <a:outerShdw blurRad="38100" dist="38100" dir="2700000" algn="tl">
                    <a:srgbClr val="000000"/>
                  </a:outerShdw>
                </a:effectLst>
                <a:latin typeface="+mj-lt"/>
              </a:rPr>
              <a:t>INEFFECTIVE</a:t>
            </a: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a:p>
            <a:pPr algn="ctr" eaLnBrk="0" hangingPunct="0">
              <a:defRPr/>
            </a:pPr>
            <a:endParaRPr lang="en-US" sz="2000" b="1">
              <a:solidFill>
                <a:schemeClr val="bg1"/>
              </a:solidFill>
              <a:effectLst>
                <a:outerShdw blurRad="38100" dist="38100" dir="2700000" algn="tl">
                  <a:srgbClr val="000000"/>
                </a:outerShdw>
              </a:effectLst>
              <a:latin typeface="+mj-lt"/>
            </a:endParaRPr>
          </a:p>
        </p:txBody>
      </p:sp>
      <p:pic>
        <p:nvPicPr>
          <p:cNvPr id="13" name="Picture 12"/>
          <p:cNvPicPr>
            <a:picLocks noChangeAspect="1"/>
          </p:cNvPicPr>
          <p:nvPr/>
        </p:nvPicPr>
        <p:blipFill>
          <a:blip r:embed="rId7"/>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3257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Left)">
                                      <p:cBhvr>
                                        <p:cTn id="16" dur="500"/>
                                        <p:tgtEl>
                                          <p:spTgt spid="8"/>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Left)">
                                      <p:cBhvr>
                                        <p:cTn id="25" dur="500"/>
                                        <p:tgtEl>
                                          <p:spTgt spid="9"/>
                                        </p:tgtEl>
                                      </p:cBhvr>
                                    </p:animEffect>
                                  </p:childTnLst>
                                </p:cTn>
                              </p:par>
                            </p:childTnLst>
                          </p:cTn>
                        </p:par>
                        <p:par>
                          <p:cTn id="26" fill="hold">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457200" y="0"/>
            <a:ext cx="8229600" cy="563563"/>
          </a:xfrm>
        </p:spPr>
        <p:txBody>
          <a:bodyPr/>
          <a:lstStyle/>
          <a:p>
            <a:pPr eaLnBrk="1" hangingPunct="1">
              <a:defRPr/>
            </a:pPr>
            <a:r>
              <a:rPr lang="en-US" sz="4000">
                <a:effectLst>
                  <a:outerShdw blurRad="38100" dist="38100" dir="2700000" algn="tl">
                    <a:srgbClr val="DDDDDD"/>
                  </a:outerShdw>
                </a:effectLst>
                <a:ea typeface="+mj-ea"/>
                <a:cs typeface="+mj-cs"/>
              </a:rPr>
              <a:t>More specifically…</a:t>
            </a:r>
          </a:p>
        </p:txBody>
      </p:sp>
      <p:sp>
        <p:nvSpPr>
          <p:cNvPr id="39939" name="AutoShape 3"/>
          <p:cNvSpPr>
            <a:spLocks noChangeArrowheads="1"/>
          </p:cNvSpPr>
          <p:nvPr/>
        </p:nvSpPr>
        <p:spPr bwMode="auto">
          <a:xfrm>
            <a:off x="0" y="1676400"/>
            <a:ext cx="2209800" cy="5029200"/>
          </a:xfrm>
          <a:prstGeom prst="flowChartAlternateProcess">
            <a:avLst/>
          </a:prstGeom>
          <a:solidFill>
            <a:schemeClr val="bg1"/>
          </a:solidFill>
          <a:ln w="9525">
            <a:solidFill>
              <a:schemeClr val="bg2"/>
            </a:solidFill>
            <a:miter lim="800000"/>
            <a:headEnd/>
            <a:tailEnd/>
          </a:ln>
        </p:spPr>
        <p:txBody>
          <a:bodyPr>
            <a:prstTxWarp prst="textNoShape">
              <a:avLst/>
            </a:prstTxWarp>
          </a:bodyPr>
          <a:lstStyle/>
          <a:p>
            <a:pPr marL="115888" indent="-115888" eaLnBrk="0" hangingPunct="0">
              <a:buFontTx/>
              <a:buChar char="•"/>
            </a:pPr>
            <a:endParaRPr lang="en-US" sz="2000" dirty="0">
              <a:latin typeface="+mj-lt"/>
            </a:endParaRPr>
          </a:p>
          <a:p>
            <a:pPr marL="115888" indent="-115888" algn="l" eaLnBrk="0" hangingPunct="0">
              <a:buFontTx/>
              <a:buChar char="•"/>
            </a:pPr>
            <a:r>
              <a:rPr lang="en-US" sz="2000" dirty="0">
                <a:latin typeface="+mj-lt"/>
              </a:rPr>
              <a:t>Minimize the likelihood</a:t>
            </a:r>
          </a:p>
          <a:p>
            <a:pPr marL="115888" indent="-115888" algn="l" eaLnBrk="0" hangingPunct="0">
              <a:buFontTx/>
              <a:buChar char="•"/>
            </a:pPr>
            <a:endParaRPr lang="en-US" sz="2000" dirty="0">
              <a:latin typeface="+mj-lt"/>
            </a:endParaRPr>
          </a:p>
          <a:p>
            <a:pPr marL="115888" indent="-115888" algn="l" eaLnBrk="0" hangingPunct="0">
              <a:buFontTx/>
              <a:buChar char="•"/>
            </a:pPr>
            <a:r>
              <a:rPr lang="en-US" sz="2000" dirty="0">
                <a:latin typeface="+mj-lt"/>
              </a:rPr>
              <a:t>Neutralize</a:t>
            </a:r>
          </a:p>
          <a:p>
            <a:pPr marL="115888" indent="-115888" algn="l" eaLnBrk="0" hangingPunct="0">
              <a:buFontTx/>
              <a:buChar char="•"/>
            </a:pPr>
            <a:endParaRPr lang="en-US" sz="2000" dirty="0">
              <a:latin typeface="+mj-lt"/>
            </a:endParaRPr>
          </a:p>
          <a:p>
            <a:pPr marL="115888" indent="-115888" algn="l" eaLnBrk="0" hangingPunct="0">
              <a:buFontTx/>
              <a:buChar char="•"/>
            </a:pPr>
            <a:r>
              <a:rPr lang="en-US" sz="2000" dirty="0">
                <a:latin typeface="+mj-lt"/>
              </a:rPr>
              <a:t>Withhold S</a:t>
            </a:r>
            <a:r>
              <a:rPr lang="en-US" sz="2000" baseline="30000" dirty="0">
                <a:latin typeface="+mj-lt"/>
              </a:rPr>
              <a:t>D</a:t>
            </a:r>
            <a:endParaRPr lang="en-US" sz="2000" dirty="0">
              <a:latin typeface="+mj-lt"/>
            </a:endParaRPr>
          </a:p>
          <a:p>
            <a:pPr marL="115888" indent="-115888" algn="l" eaLnBrk="0" hangingPunct="0">
              <a:buFontTx/>
              <a:buChar char="•"/>
            </a:pPr>
            <a:endParaRPr lang="en-US" sz="2000" dirty="0">
              <a:latin typeface="+mj-lt"/>
            </a:endParaRPr>
          </a:p>
          <a:p>
            <a:pPr marL="115888" indent="-115888" algn="l" eaLnBrk="0" hangingPunct="0">
              <a:buFontTx/>
              <a:buChar char="•"/>
            </a:pPr>
            <a:r>
              <a:rPr lang="en-US" sz="2000" dirty="0">
                <a:latin typeface="+mj-lt"/>
              </a:rPr>
              <a:t>Add prompts</a:t>
            </a:r>
          </a:p>
          <a:p>
            <a:pPr marL="115888" indent="-115888" algn="l" eaLnBrk="0" hangingPunct="0">
              <a:buFontTx/>
              <a:buChar char="•"/>
            </a:pPr>
            <a:endParaRPr lang="en-US" sz="2000" dirty="0">
              <a:latin typeface="+mj-lt"/>
            </a:endParaRPr>
          </a:p>
          <a:p>
            <a:pPr marL="115888" indent="-115888" algn="l" eaLnBrk="0" hangingPunct="0">
              <a:buFontTx/>
              <a:buChar char="•"/>
            </a:pPr>
            <a:r>
              <a:rPr lang="en-US" sz="2000" dirty="0">
                <a:latin typeface="+mj-lt"/>
              </a:rPr>
              <a:t>Increase reinforcement for desired behavior</a:t>
            </a:r>
            <a:endParaRPr lang="en-US" sz="2000" baseline="30000" dirty="0">
              <a:latin typeface="+mj-lt"/>
            </a:endParaRPr>
          </a:p>
        </p:txBody>
      </p:sp>
      <p:sp>
        <p:nvSpPr>
          <p:cNvPr id="39940" name="Text Box 4"/>
          <p:cNvSpPr txBox="1">
            <a:spLocks noChangeArrowheads="1"/>
          </p:cNvSpPr>
          <p:nvPr/>
        </p:nvSpPr>
        <p:spPr bwMode="auto">
          <a:xfrm>
            <a:off x="0" y="838200"/>
            <a:ext cx="2209800" cy="685800"/>
          </a:xfrm>
          <a:prstGeom prst="rect">
            <a:avLst/>
          </a:prstGeom>
          <a:solidFill>
            <a:schemeClr val="accent2"/>
          </a:solidFill>
          <a:ln w="9525">
            <a:solidFill>
              <a:schemeClr val="folHlink"/>
            </a:solidFill>
            <a:miter lim="800000"/>
            <a:headEnd/>
            <a:tailEnd/>
          </a:ln>
        </p:spPr>
        <p:txBody>
          <a:bodyPr>
            <a:prstTxWarp prst="textNoShape">
              <a:avLst/>
            </a:prstTxWarp>
          </a:bodyPr>
          <a:lstStyle/>
          <a:p>
            <a:pPr algn="ctr" eaLnBrk="0" hangingPunct="0"/>
            <a:r>
              <a:rPr lang="en-US" sz="1700" b="1" dirty="0">
                <a:solidFill>
                  <a:srgbClr val="FFFFFF"/>
                </a:solidFill>
                <a:latin typeface="+mj-lt"/>
              </a:rPr>
              <a:t>SE or MO</a:t>
            </a:r>
          </a:p>
          <a:p>
            <a:pPr algn="ctr" eaLnBrk="0" hangingPunct="0"/>
            <a:r>
              <a:rPr lang="en-US" sz="1700" b="1" dirty="0">
                <a:solidFill>
                  <a:srgbClr val="FFFFFF"/>
                </a:solidFill>
                <a:latin typeface="+mj-lt"/>
              </a:rPr>
              <a:t>MANIPULATIONS</a:t>
            </a:r>
          </a:p>
        </p:txBody>
      </p:sp>
      <p:sp>
        <p:nvSpPr>
          <p:cNvPr id="39941" name="AutoShape 5"/>
          <p:cNvSpPr>
            <a:spLocks noChangeArrowheads="1"/>
          </p:cNvSpPr>
          <p:nvPr/>
        </p:nvSpPr>
        <p:spPr bwMode="auto">
          <a:xfrm>
            <a:off x="2362200" y="1676400"/>
            <a:ext cx="2209800" cy="5029200"/>
          </a:xfrm>
          <a:prstGeom prst="flowChartAlternateProcess">
            <a:avLst/>
          </a:prstGeom>
          <a:solidFill>
            <a:schemeClr val="bg1"/>
          </a:solidFill>
          <a:ln w="9525">
            <a:solidFill>
              <a:schemeClr val="bg2"/>
            </a:solidFill>
            <a:miter lim="800000"/>
            <a:headEnd/>
            <a:tailEnd/>
          </a:ln>
        </p:spPr>
        <p:txBody>
          <a:bodyPr>
            <a:prstTxWarp prst="textNoShape">
              <a:avLst/>
            </a:prstTxWarp>
          </a:bodyPr>
          <a:lstStyle/>
          <a:p>
            <a:pPr marL="233363" indent="-233363" algn="l" eaLnBrk="0" hangingPunct="0">
              <a:buFontTx/>
              <a:buChar char="•"/>
            </a:pPr>
            <a:endParaRPr lang="en-US" sz="2000" dirty="0">
              <a:latin typeface="+mj-lt"/>
            </a:endParaRPr>
          </a:p>
          <a:p>
            <a:pPr marL="115888" indent="-115888" algn="l" eaLnBrk="0" hangingPunct="0">
              <a:buFontTx/>
              <a:buChar char="•"/>
            </a:pPr>
            <a:r>
              <a:rPr lang="en-US" sz="2000" dirty="0">
                <a:latin typeface="+mj-lt"/>
              </a:rPr>
              <a:t>Redesign the environment</a:t>
            </a:r>
          </a:p>
          <a:p>
            <a:pPr marL="454025" lvl="1" indent="-233363" algn="l" eaLnBrk="0" hangingPunct="0">
              <a:buFontTx/>
              <a:buChar char="•"/>
            </a:pPr>
            <a:endParaRPr lang="en-US" sz="800" dirty="0">
              <a:solidFill>
                <a:schemeClr val="accent2"/>
              </a:solidFill>
              <a:latin typeface="+mj-lt"/>
            </a:endParaRPr>
          </a:p>
          <a:p>
            <a:pPr marL="454025" lvl="1" indent="-233363" algn="l" eaLnBrk="0" hangingPunct="0">
              <a:buFontTx/>
              <a:buChar char="•"/>
            </a:pPr>
            <a:r>
              <a:rPr lang="en-US" dirty="0">
                <a:solidFill>
                  <a:schemeClr val="accent2"/>
                </a:solidFill>
                <a:latin typeface="+mj-lt"/>
              </a:rPr>
              <a:t>Physical arrangement</a:t>
            </a:r>
          </a:p>
          <a:p>
            <a:pPr marL="454025" lvl="1" indent="-233363" algn="l" eaLnBrk="0" hangingPunct="0">
              <a:buFontTx/>
              <a:buChar char="•"/>
            </a:pPr>
            <a:endParaRPr lang="en-US" sz="800" dirty="0">
              <a:solidFill>
                <a:schemeClr val="accent2"/>
              </a:solidFill>
              <a:latin typeface="+mj-lt"/>
            </a:endParaRPr>
          </a:p>
          <a:p>
            <a:pPr marL="454025" lvl="1" indent="-233363" algn="l" eaLnBrk="0" hangingPunct="0">
              <a:buFontTx/>
              <a:buChar char="•"/>
            </a:pPr>
            <a:r>
              <a:rPr lang="en-US" dirty="0">
                <a:solidFill>
                  <a:schemeClr val="accent2"/>
                </a:solidFill>
                <a:latin typeface="+mj-lt"/>
              </a:rPr>
              <a:t>Predictability</a:t>
            </a:r>
          </a:p>
          <a:p>
            <a:pPr marL="454025" lvl="1" indent="-233363" algn="l" eaLnBrk="0" hangingPunct="0">
              <a:buFontTx/>
              <a:buChar char="•"/>
            </a:pPr>
            <a:endParaRPr lang="en-US" sz="800" dirty="0">
              <a:solidFill>
                <a:schemeClr val="accent2"/>
              </a:solidFill>
              <a:latin typeface="+mj-lt"/>
            </a:endParaRPr>
          </a:p>
          <a:p>
            <a:pPr marL="454025" lvl="1" indent="-233363" algn="l" eaLnBrk="0" hangingPunct="0">
              <a:buFontTx/>
              <a:buChar char="•"/>
            </a:pPr>
            <a:r>
              <a:rPr lang="en-US" dirty="0">
                <a:solidFill>
                  <a:schemeClr val="accent2"/>
                </a:solidFill>
                <a:latin typeface="+mj-lt"/>
              </a:rPr>
              <a:t>Choice</a:t>
            </a:r>
          </a:p>
          <a:p>
            <a:pPr marL="454025" lvl="1" indent="-233363" algn="l" eaLnBrk="0" hangingPunct="0">
              <a:buFontTx/>
              <a:buChar char="•"/>
            </a:pPr>
            <a:endParaRPr lang="en-US" sz="800" dirty="0">
              <a:solidFill>
                <a:schemeClr val="accent2"/>
              </a:solidFill>
              <a:latin typeface="+mj-lt"/>
            </a:endParaRPr>
          </a:p>
          <a:p>
            <a:pPr marL="454025" lvl="1" indent="-233363" algn="l" eaLnBrk="0" hangingPunct="0">
              <a:buFontTx/>
              <a:buChar char="•"/>
            </a:pPr>
            <a:r>
              <a:rPr lang="en-US" dirty="0">
                <a:solidFill>
                  <a:schemeClr val="accent2"/>
                </a:solidFill>
                <a:latin typeface="+mj-lt"/>
              </a:rPr>
              <a:t>Instructional variables</a:t>
            </a:r>
          </a:p>
          <a:p>
            <a:pPr marL="233363" indent="-233363" algn="l" eaLnBrk="0" hangingPunct="0">
              <a:buFontTx/>
              <a:buChar char="•"/>
            </a:pPr>
            <a:endParaRPr lang="en-US" sz="2000" dirty="0">
              <a:solidFill>
                <a:schemeClr val="accent2"/>
              </a:solidFill>
              <a:latin typeface="+mj-lt"/>
            </a:endParaRPr>
          </a:p>
          <a:p>
            <a:pPr marL="115888" indent="-115888" algn="l" eaLnBrk="0" hangingPunct="0">
              <a:buFontTx/>
              <a:buChar char="•"/>
            </a:pPr>
            <a:r>
              <a:rPr lang="en-US" sz="2000" dirty="0">
                <a:latin typeface="+mj-lt"/>
              </a:rPr>
              <a:t>Add Prompts and/or pre-corrections</a:t>
            </a:r>
            <a:endParaRPr lang="en-US" sz="2400" dirty="0">
              <a:latin typeface="+mj-lt"/>
            </a:endParaRPr>
          </a:p>
          <a:p>
            <a:pPr algn="ctr" eaLnBrk="0" hangingPunct="0"/>
            <a:endParaRPr lang="en-US" sz="2000" u="sng" dirty="0">
              <a:latin typeface="+mj-lt"/>
            </a:endParaRPr>
          </a:p>
        </p:txBody>
      </p:sp>
      <p:sp>
        <p:nvSpPr>
          <p:cNvPr id="39942" name="Text Box 6"/>
          <p:cNvSpPr txBox="1">
            <a:spLocks noChangeArrowheads="1"/>
          </p:cNvSpPr>
          <p:nvPr/>
        </p:nvSpPr>
        <p:spPr bwMode="auto">
          <a:xfrm>
            <a:off x="2362200" y="838200"/>
            <a:ext cx="2209800" cy="685800"/>
          </a:xfrm>
          <a:prstGeom prst="rect">
            <a:avLst/>
          </a:prstGeom>
          <a:solidFill>
            <a:schemeClr val="accent2"/>
          </a:solidFill>
          <a:ln w="9525">
            <a:solidFill>
              <a:schemeClr val="folHlink"/>
            </a:solidFill>
            <a:miter lim="800000"/>
            <a:headEnd/>
            <a:tailEnd/>
          </a:ln>
        </p:spPr>
        <p:txBody>
          <a:bodyPr>
            <a:prstTxWarp prst="textNoShape">
              <a:avLst/>
            </a:prstTxWarp>
          </a:bodyPr>
          <a:lstStyle/>
          <a:p>
            <a:pPr algn="ctr" eaLnBrk="0" hangingPunct="0"/>
            <a:r>
              <a:rPr lang="en-US" sz="1700" b="1">
                <a:solidFill>
                  <a:srgbClr val="FFFFFF"/>
                </a:solidFill>
                <a:latin typeface="+mj-lt"/>
              </a:rPr>
              <a:t>ANTECEDENT</a:t>
            </a:r>
          </a:p>
          <a:p>
            <a:pPr algn="ctr" eaLnBrk="0" hangingPunct="0"/>
            <a:r>
              <a:rPr lang="en-US" sz="1700" b="1">
                <a:solidFill>
                  <a:srgbClr val="FFFFFF"/>
                </a:solidFill>
                <a:latin typeface="+mj-lt"/>
              </a:rPr>
              <a:t>MANIPULATIONS</a:t>
            </a:r>
          </a:p>
        </p:txBody>
      </p:sp>
      <p:sp>
        <p:nvSpPr>
          <p:cNvPr id="39943" name="AutoShape 7"/>
          <p:cNvSpPr>
            <a:spLocks noChangeArrowheads="1"/>
          </p:cNvSpPr>
          <p:nvPr/>
        </p:nvSpPr>
        <p:spPr bwMode="auto">
          <a:xfrm>
            <a:off x="4648200" y="1676400"/>
            <a:ext cx="2209800" cy="5029200"/>
          </a:xfrm>
          <a:prstGeom prst="flowChartAlternateProcess">
            <a:avLst/>
          </a:prstGeom>
          <a:solidFill>
            <a:schemeClr val="bg1"/>
          </a:solidFill>
          <a:ln w="9525">
            <a:solidFill>
              <a:schemeClr val="bg2"/>
            </a:solidFill>
            <a:miter lim="800000"/>
            <a:headEnd/>
            <a:tailEnd/>
          </a:ln>
        </p:spPr>
        <p:txBody>
          <a:bodyPr>
            <a:prstTxWarp prst="textNoShape">
              <a:avLst/>
            </a:prstTxWarp>
          </a:bodyPr>
          <a:lstStyle/>
          <a:p>
            <a:pPr eaLnBrk="0" hangingPunct="0"/>
            <a:endParaRPr lang="en-US" sz="2000" b="1" dirty="0">
              <a:latin typeface="+mj-lt"/>
            </a:endParaRPr>
          </a:p>
          <a:p>
            <a:pPr marL="115888" indent="-115888" algn="l" eaLnBrk="0" hangingPunct="0">
              <a:buFontTx/>
              <a:buChar char="•"/>
            </a:pPr>
            <a:r>
              <a:rPr lang="en-US" sz="2000" dirty="0">
                <a:latin typeface="+mj-lt"/>
              </a:rPr>
              <a:t>Develop objectives</a:t>
            </a:r>
          </a:p>
          <a:p>
            <a:pPr marL="115888" indent="-115888" algn="l" eaLnBrk="0" hangingPunct="0">
              <a:buFontTx/>
              <a:buChar char="•"/>
            </a:pPr>
            <a:endParaRPr lang="en-US" sz="2000" dirty="0">
              <a:latin typeface="+mj-lt"/>
            </a:endParaRPr>
          </a:p>
          <a:p>
            <a:pPr marL="115888" indent="-115888" algn="l" eaLnBrk="0" hangingPunct="0">
              <a:buFontTx/>
              <a:buChar char="•"/>
            </a:pPr>
            <a:r>
              <a:rPr lang="en-US" sz="2000" dirty="0">
                <a:latin typeface="+mj-lt"/>
              </a:rPr>
              <a:t>Teach replacement behavior</a:t>
            </a:r>
          </a:p>
          <a:p>
            <a:pPr marL="115888" indent="-115888" algn="l" eaLnBrk="0" hangingPunct="0">
              <a:buFontTx/>
              <a:buChar char="•"/>
            </a:pPr>
            <a:endParaRPr lang="en-US" sz="2000" dirty="0">
              <a:latin typeface="+mj-lt"/>
            </a:endParaRPr>
          </a:p>
          <a:p>
            <a:pPr marL="115888" indent="-115888" algn="l" eaLnBrk="0" hangingPunct="0">
              <a:buFontTx/>
              <a:buChar char="•"/>
            </a:pPr>
            <a:r>
              <a:rPr lang="en-US" sz="2000" dirty="0">
                <a:latin typeface="+mj-lt"/>
              </a:rPr>
              <a:t>Shift from replacement to desired behavior</a:t>
            </a:r>
            <a:endParaRPr lang="en-US" sz="2000" b="1" dirty="0">
              <a:latin typeface="+mj-lt"/>
            </a:endParaRPr>
          </a:p>
        </p:txBody>
      </p:sp>
      <p:sp>
        <p:nvSpPr>
          <p:cNvPr id="39944" name="Text Box 8"/>
          <p:cNvSpPr txBox="1">
            <a:spLocks noChangeArrowheads="1"/>
          </p:cNvSpPr>
          <p:nvPr/>
        </p:nvSpPr>
        <p:spPr bwMode="auto">
          <a:xfrm>
            <a:off x="4648200" y="838200"/>
            <a:ext cx="2209800" cy="685800"/>
          </a:xfrm>
          <a:prstGeom prst="rect">
            <a:avLst/>
          </a:prstGeom>
          <a:solidFill>
            <a:schemeClr val="accent2"/>
          </a:solidFill>
          <a:ln w="9525">
            <a:solidFill>
              <a:schemeClr val="folHlink"/>
            </a:solidFill>
            <a:miter lim="800000"/>
            <a:headEnd/>
            <a:tailEnd/>
          </a:ln>
        </p:spPr>
        <p:txBody>
          <a:bodyPr>
            <a:prstTxWarp prst="textNoShape">
              <a:avLst/>
            </a:prstTxWarp>
          </a:bodyPr>
          <a:lstStyle/>
          <a:p>
            <a:pPr algn="ctr" eaLnBrk="0" hangingPunct="0"/>
            <a:r>
              <a:rPr lang="en-US" sz="1700" b="1">
                <a:solidFill>
                  <a:srgbClr val="FFFFFF"/>
                </a:solidFill>
                <a:latin typeface="+mj-lt"/>
              </a:rPr>
              <a:t>WAYS TO TEACH</a:t>
            </a:r>
          </a:p>
          <a:p>
            <a:pPr algn="ctr" eaLnBrk="0" hangingPunct="0"/>
            <a:r>
              <a:rPr lang="en-US" sz="1700" b="1">
                <a:solidFill>
                  <a:srgbClr val="FFFFFF"/>
                </a:solidFill>
                <a:latin typeface="+mj-lt"/>
              </a:rPr>
              <a:t>BEHAVIORS</a:t>
            </a:r>
          </a:p>
        </p:txBody>
      </p:sp>
      <p:sp>
        <p:nvSpPr>
          <p:cNvPr id="490505" name="AutoShape 9"/>
          <p:cNvSpPr>
            <a:spLocks noChangeArrowheads="1"/>
          </p:cNvSpPr>
          <p:nvPr/>
        </p:nvSpPr>
        <p:spPr bwMode="auto">
          <a:xfrm>
            <a:off x="6934200" y="1676400"/>
            <a:ext cx="2209800" cy="5029200"/>
          </a:xfrm>
          <a:prstGeom prst="flowChartAlternateProcess">
            <a:avLst/>
          </a:prstGeom>
          <a:solidFill>
            <a:schemeClr val="bg1"/>
          </a:solidFill>
          <a:ln w="9525">
            <a:solidFill>
              <a:schemeClr val="bg2"/>
            </a:solidFill>
            <a:miter lim="800000"/>
            <a:headEnd/>
            <a:tailEnd/>
          </a:ln>
        </p:spPr>
        <p:txBody>
          <a:bodyPr>
            <a:prstTxWarp prst="textNoShape">
              <a:avLst/>
            </a:prstTxWarp>
          </a:bodyPr>
          <a:lstStyle/>
          <a:p>
            <a:pPr marL="115888" indent="-115888" algn="l" eaLnBrk="0" hangingPunct="0">
              <a:buFontTx/>
              <a:buChar char="•"/>
              <a:defRPr/>
            </a:pPr>
            <a:r>
              <a:rPr lang="en-US" sz="2000" dirty="0">
                <a:latin typeface="+mj-lt"/>
              </a:rPr>
              <a:t>Increase function-based reinforcement for replacement behavior</a:t>
            </a:r>
          </a:p>
          <a:p>
            <a:pPr marL="115888" indent="-115888" algn="l" eaLnBrk="0" hangingPunct="0">
              <a:buFontTx/>
              <a:buChar char="•"/>
              <a:defRPr/>
            </a:pPr>
            <a:endParaRPr lang="en-US" sz="2000" dirty="0">
              <a:latin typeface="+mj-lt"/>
            </a:endParaRPr>
          </a:p>
          <a:p>
            <a:pPr marL="115888" indent="-115888" algn="l" eaLnBrk="0" hangingPunct="0">
              <a:buFontTx/>
              <a:buChar char="•"/>
              <a:defRPr/>
            </a:pPr>
            <a:r>
              <a:rPr lang="en-US" sz="2000" dirty="0">
                <a:latin typeface="+mj-lt"/>
              </a:rPr>
              <a:t>Increase reinforcement for desired behavior</a:t>
            </a:r>
          </a:p>
          <a:p>
            <a:pPr marL="115888" indent="-115888" algn="l" eaLnBrk="0" hangingPunct="0">
              <a:buFontTx/>
              <a:buChar char="•"/>
              <a:defRPr/>
            </a:pPr>
            <a:endParaRPr lang="en-US" sz="2000" dirty="0">
              <a:latin typeface="+mj-lt"/>
            </a:endParaRPr>
          </a:p>
          <a:p>
            <a:pPr marL="115888" indent="-115888" algn="l" eaLnBrk="0" hangingPunct="0">
              <a:buFontTx/>
              <a:buChar char="•"/>
              <a:defRPr/>
            </a:pPr>
            <a:r>
              <a:rPr lang="en-US" sz="2000" dirty="0">
                <a:latin typeface="+mj-lt"/>
              </a:rPr>
              <a:t>Prevent reinforcement for problem behaviors</a:t>
            </a:r>
            <a:endParaRPr lang="en-US" sz="2400" dirty="0">
              <a:effectLst>
                <a:outerShdw blurRad="38100" dist="38100" dir="2700000" algn="tl">
                  <a:srgbClr val="DDDDDD"/>
                </a:outerShdw>
              </a:effectLst>
              <a:latin typeface="+mj-lt"/>
            </a:endParaRPr>
          </a:p>
        </p:txBody>
      </p:sp>
      <p:sp>
        <p:nvSpPr>
          <p:cNvPr id="39946" name="Text Box 10"/>
          <p:cNvSpPr txBox="1">
            <a:spLocks noChangeArrowheads="1"/>
          </p:cNvSpPr>
          <p:nvPr/>
        </p:nvSpPr>
        <p:spPr bwMode="auto">
          <a:xfrm>
            <a:off x="6934200" y="838200"/>
            <a:ext cx="2209800" cy="685800"/>
          </a:xfrm>
          <a:prstGeom prst="rect">
            <a:avLst/>
          </a:prstGeom>
          <a:solidFill>
            <a:schemeClr val="accent2"/>
          </a:solidFill>
          <a:ln w="9525">
            <a:solidFill>
              <a:schemeClr val="folHlink"/>
            </a:solidFill>
            <a:miter lim="800000"/>
            <a:headEnd/>
            <a:tailEnd/>
          </a:ln>
        </p:spPr>
        <p:txBody>
          <a:bodyPr>
            <a:prstTxWarp prst="textNoShape">
              <a:avLst/>
            </a:prstTxWarp>
          </a:bodyPr>
          <a:lstStyle/>
          <a:p>
            <a:pPr algn="ctr" eaLnBrk="0" hangingPunct="0"/>
            <a:r>
              <a:rPr lang="en-US" sz="1700" b="1">
                <a:solidFill>
                  <a:srgbClr val="FFFFFF"/>
                </a:solidFill>
                <a:latin typeface="+mj-lt"/>
              </a:rPr>
              <a:t>CONSEQUENCE</a:t>
            </a:r>
          </a:p>
          <a:p>
            <a:pPr algn="ctr" eaLnBrk="0" hangingPunct="0"/>
            <a:r>
              <a:rPr lang="en-US" sz="1700" b="1">
                <a:solidFill>
                  <a:srgbClr val="FFFFFF"/>
                </a:solidFill>
                <a:latin typeface="+mj-lt"/>
              </a:rPr>
              <a:t>MANIPULATIONS</a:t>
            </a:r>
          </a:p>
        </p:txBody>
      </p:sp>
      <p:grpSp>
        <p:nvGrpSpPr>
          <p:cNvPr id="11" name="Group 4"/>
          <p:cNvGrpSpPr>
            <a:grpSpLocks/>
          </p:cNvGrpSpPr>
          <p:nvPr/>
        </p:nvGrpSpPr>
        <p:grpSpPr bwMode="auto">
          <a:xfrm>
            <a:off x="5257800" y="4495800"/>
            <a:ext cx="2476500" cy="2438400"/>
            <a:chOff x="3408" y="1632"/>
            <a:chExt cx="1944" cy="2400"/>
          </a:xfrm>
        </p:grpSpPr>
        <p:sp>
          <p:nvSpPr>
            <p:cNvPr id="12"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endParaRPr lang="en-US">
                <a:latin typeface="+mj-lt"/>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endParaRPr lang="en-US">
                <a:latin typeface="+mj-lt"/>
              </a:endParaRPr>
            </a:p>
          </p:txBody>
        </p:sp>
        <p:sp>
          <p:nvSpPr>
            <p:cNvPr id="14"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5"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6"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7"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18"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mj-lt"/>
                  <a:ea typeface="Comic Sans MS"/>
                  <a:cs typeface="Comic Sans MS"/>
                </a:rPr>
                <a:t>Training</a:t>
              </a:r>
            </a:p>
            <a:p>
              <a:pPr algn="ctr"/>
              <a:r>
                <a:rPr lang="en-US" sz="3600" kern="10" dirty="0">
                  <a:ln w="9525">
                    <a:solidFill>
                      <a:srgbClr val="000000"/>
                    </a:solidFill>
                    <a:round/>
                    <a:headEnd/>
                    <a:tailEnd/>
                  </a:ln>
                  <a:latin typeface="+mj-lt"/>
                  <a:ea typeface="Comic Sans MS"/>
                  <a:cs typeface="Comic Sans MS"/>
                </a:rPr>
                <a:t>Required</a:t>
              </a:r>
            </a:p>
          </p:txBody>
        </p:sp>
      </p:grpSp>
      <p:pic>
        <p:nvPicPr>
          <p:cNvPr id="19" name="Picture 18"/>
          <p:cNvPicPr>
            <a:picLocks noChangeAspect="1"/>
          </p:cNvPicPr>
          <p:nvPr/>
        </p:nvPicPr>
        <p:blipFill>
          <a:blip r:embed="rId2"/>
          <a:stretch>
            <a:fillRect/>
          </a:stretch>
        </p:blipFill>
        <p:spPr>
          <a:xfrm>
            <a:off x="8245475" y="-22225"/>
            <a:ext cx="914400" cy="914400"/>
          </a:xfrm>
          <a:prstGeom prst="rect">
            <a:avLst/>
          </a:prstGeom>
        </p:spPr>
      </p:pic>
    </p:spTree>
    <p:extLst>
      <p:ext uri="{BB962C8B-B14F-4D97-AF65-F5344CB8AC3E}">
        <p14:creationId xmlns:p14="http://schemas.microsoft.com/office/powerpoint/2010/main" val="19263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Oval 2"/>
          <p:cNvSpPr>
            <a:spLocks noChangeArrowheads="1"/>
          </p:cNvSpPr>
          <p:nvPr/>
        </p:nvSpPr>
        <p:spPr bwMode="auto">
          <a:xfrm>
            <a:off x="1981200" y="1600200"/>
            <a:ext cx="5181600" cy="3352800"/>
          </a:xfrm>
          <a:prstGeom prst="ellipse">
            <a:avLst/>
          </a:prstGeom>
          <a:solidFill>
            <a:srgbClr val="FF99CC"/>
          </a:solidFill>
          <a:ln w="9525">
            <a:solidFill>
              <a:schemeClr val="tx1"/>
            </a:solidFill>
            <a:round/>
            <a:headEnd/>
            <a:tailEnd/>
          </a:ln>
        </p:spPr>
        <p:txBody>
          <a:bodyPr wrap="none" anchor="ctr">
            <a:prstTxWarp prst="textNoShape">
              <a:avLst/>
            </a:prstTxWarp>
          </a:bodyPr>
          <a:lstStyle/>
          <a:p>
            <a:pPr algn="ctr"/>
            <a:r>
              <a:rPr lang="en-US" sz="4400" dirty="0">
                <a:latin typeface="+mj-lt"/>
                <a:ea typeface="Arial" pitchFamily="-1" charset="0"/>
                <a:cs typeface="Arial" pitchFamily="-1" charset="0"/>
              </a:rPr>
              <a:t>Tier III</a:t>
            </a:r>
          </a:p>
          <a:p>
            <a:pPr algn="ctr"/>
            <a:r>
              <a:rPr lang="en-US" sz="4400" dirty="0">
                <a:latin typeface="+mj-lt"/>
                <a:ea typeface="Arial" pitchFamily="-1" charset="0"/>
                <a:cs typeface="Arial" pitchFamily="-1" charset="0"/>
              </a:rPr>
              <a:t>Elements</a:t>
            </a:r>
          </a:p>
        </p:txBody>
      </p:sp>
      <p:sp>
        <p:nvSpPr>
          <p:cNvPr id="973827" name="Oval 3">
            <a:hlinkClick r:id="rId3" action="ppaction://hlinksldjump"/>
          </p:cNvPr>
          <p:cNvSpPr>
            <a:spLocks noChangeArrowheads="1"/>
          </p:cNvSpPr>
          <p:nvPr/>
        </p:nvSpPr>
        <p:spPr bwMode="auto">
          <a:xfrm>
            <a:off x="152400" y="2133600"/>
            <a:ext cx="2819400" cy="1447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r>
              <a:rPr lang="en-US" sz="2400">
                <a:solidFill>
                  <a:schemeClr val="hlink"/>
                </a:solidFill>
                <a:latin typeface="+mj-lt"/>
                <a:ea typeface="Arial" pitchFamily="-1" charset="0"/>
                <a:cs typeface="Arial" pitchFamily="-1" charset="0"/>
              </a:rPr>
              <a:t>Contextually</a:t>
            </a:r>
          </a:p>
          <a:p>
            <a:pPr algn="ctr"/>
            <a:r>
              <a:rPr lang="en-US" sz="2400">
                <a:solidFill>
                  <a:schemeClr val="hlink"/>
                </a:solidFill>
                <a:latin typeface="+mj-lt"/>
                <a:ea typeface="Arial" pitchFamily="-1" charset="0"/>
                <a:cs typeface="Arial" pitchFamily="-1" charset="0"/>
              </a:rPr>
              <a:t>Appropriate</a:t>
            </a:r>
          </a:p>
          <a:p>
            <a:pPr algn="ctr"/>
            <a:r>
              <a:rPr lang="en-US" sz="2400">
                <a:solidFill>
                  <a:schemeClr val="hlink"/>
                </a:solidFill>
                <a:latin typeface="+mj-lt"/>
                <a:ea typeface="Arial" pitchFamily="-1" charset="0"/>
                <a:cs typeface="Arial" pitchFamily="-1" charset="0"/>
              </a:rPr>
              <a:t>Support</a:t>
            </a:r>
          </a:p>
        </p:txBody>
      </p:sp>
      <p:sp>
        <p:nvSpPr>
          <p:cNvPr id="973828" name="Oval 4"/>
          <p:cNvSpPr>
            <a:spLocks noChangeArrowheads="1"/>
          </p:cNvSpPr>
          <p:nvPr/>
        </p:nvSpPr>
        <p:spPr bwMode="auto">
          <a:xfrm>
            <a:off x="4724400" y="990600"/>
            <a:ext cx="2819400" cy="1447800"/>
          </a:xfrm>
          <a:prstGeom prst="ellipse">
            <a:avLst/>
          </a:prstGeom>
          <a:solidFill>
            <a:schemeClr val="hlink"/>
          </a:solidFill>
          <a:ln w="9525">
            <a:solidFill>
              <a:schemeClr val="tx1"/>
            </a:solidFill>
            <a:round/>
            <a:headEnd/>
            <a:tailEnd/>
          </a:ln>
        </p:spPr>
        <p:txBody>
          <a:bodyPr wrap="none" anchor="ctr">
            <a:prstTxWarp prst="textNoShape">
              <a:avLst/>
            </a:prstTxWarp>
          </a:bodyPr>
          <a:lstStyle/>
          <a:p>
            <a:pPr algn="ctr"/>
            <a:r>
              <a:rPr lang="en-US" sz="2400">
                <a:solidFill>
                  <a:schemeClr val="accent2"/>
                </a:solidFill>
                <a:latin typeface="+mj-lt"/>
                <a:ea typeface="Arial" pitchFamily="-1" charset="0"/>
                <a:cs typeface="Arial" pitchFamily="-1" charset="0"/>
              </a:rPr>
              <a:t>Testable</a:t>
            </a:r>
          </a:p>
          <a:p>
            <a:pPr algn="ctr"/>
            <a:r>
              <a:rPr lang="en-US" sz="2400">
                <a:solidFill>
                  <a:schemeClr val="accent2"/>
                </a:solidFill>
                <a:latin typeface="+mj-lt"/>
                <a:ea typeface="Arial" pitchFamily="-1" charset="0"/>
                <a:cs typeface="Arial" pitchFamily="-1" charset="0"/>
              </a:rPr>
              <a:t>Hypothesis</a:t>
            </a:r>
          </a:p>
        </p:txBody>
      </p:sp>
      <p:sp>
        <p:nvSpPr>
          <p:cNvPr id="973829" name="Oval 5">
            <a:hlinkClick r:id="rId4" action="ppaction://hlinksldjump"/>
          </p:cNvPr>
          <p:cNvSpPr>
            <a:spLocks noChangeArrowheads="1"/>
          </p:cNvSpPr>
          <p:nvPr/>
        </p:nvSpPr>
        <p:spPr bwMode="auto">
          <a:xfrm>
            <a:off x="6172200" y="2362200"/>
            <a:ext cx="2819400" cy="1447800"/>
          </a:xfrm>
          <a:prstGeom prst="ellipse">
            <a:avLst/>
          </a:prstGeom>
          <a:solidFill>
            <a:schemeClr val="hlink"/>
          </a:solidFill>
          <a:ln w="9525">
            <a:solidFill>
              <a:schemeClr val="tx1"/>
            </a:solidFill>
            <a:round/>
            <a:headEnd/>
            <a:tailEnd/>
          </a:ln>
        </p:spPr>
        <p:txBody>
          <a:bodyPr wrap="none" anchor="ctr">
            <a:prstTxWarp prst="textNoShape">
              <a:avLst/>
            </a:prstTxWarp>
          </a:bodyPr>
          <a:lstStyle/>
          <a:p>
            <a:pPr algn="ctr"/>
            <a:r>
              <a:rPr lang="en-US" sz="2400">
                <a:solidFill>
                  <a:schemeClr val="accent2"/>
                </a:solidFill>
                <a:latin typeface="+mj-lt"/>
                <a:ea typeface="Arial" pitchFamily="-1" charset="0"/>
                <a:cs typeface="Arial" pitchFamily="-1" charset="0"/>
              </a:rPr>
              <a:t>Function</a:t>
            </a:r>
          </a:p>
          <a:p>
            <a:pPr algn="ctr"/>
            <a:r>
              <a:rPr lang="en-US" sz="2400">
                <a:solidFill>
                  <a:schemeClr val="accent2"/>
                </a:solidFill>
                <a:latin typeface="+mj-lt"/>
                <a:ea typeface="Arial" pitchFamily="-1" charset="0"/>
                <a:cs typeface="Arial" pitchFamily="-1" charset="0"/>
              </a:rPr>
              <a:t>Statement</a:t>
            </a:r>
          </a:p>
        </p:txBody>
      </p:sp>
      <p:sp>
        <p:nvSpPr>
          <p:cNvPr id="973830" name="Oval 6"/>
          <p:cNvSpPr>
            <a:spLocks noChangeArrowheads="1"/>
          </p:cNvSpPr>
          <p:nvPr/>
        </p:nvSpPr>
        <p:spPr bwMode="auto">
          <a:xfrm>
            <a:off x="2819400" y="4495800"/>
            <a:ext cx="2819400" cy="1447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r>
              <a:rPr lang="en-US" sz="2400">
                <a:solidFill>
                  <a:schemeClr val="hlink"/>
                </a:solidFill>
                <a:latin typeface="+mj-lt"/>
                <a:ea typeface="Arial" pitchFamily="-1" charset="0"/>
                <a:cs typeface="Arial" pitchFamily="-1" charset="0"/>
              </a:rPr>
              <a:t>Competing</a:t>
            </a:r>
          </a:p>
          <a:p>
            <a:pPr algn="ctr"/>
            <a:r>
              <a:rPr lang="en-US" sz="2400">
                <a:solidFill>
                  <a:schemeClr val="hlink"/>
                </a:solidFill>
                <a:latin typeface="+mj-lt"/>
                <a:ea typeface="Arial" pitchFamily="-1" charset="0"/>
                <a:cs typeface="Arial" pitchFamily="-1" charset="0"/>
              </a:rPr>
              <a:t>Path</a:t>
            </a:r>
          </a:p>
          <a:p>
            <a:pPr algn="ctr"/>
            <a:r>
              <a:rPr lang="en-US" sz="2400">
                <a:solidFill>
                  <a:schemeClr val="hlink"/>
                </a:solidFill>
                <a:latin typeface="+mj-lt"/>
                <a:ea typeface="Arial" pitchFamily="-1" charset="0"/>
                <a:cs typeface="Arial" pitchFamily="-1" charset="0"/>
              </a:rPr>
              <a:t>Analysis</a:t>
            </a:r>
          </a:p>
        </p:txBody>
      </p:sp>
      <p:sp>
        <p:nvSpPr>
          <p:cNvPr id="973831" name="Oval 7">
            <a:hlinkClick r:id="rId5" action="ppaction://hlinksldjump"/>
          </p:cNvPr>
          <p:cNvSpPr>
            <a:spLocks noChangeArrowheads="1"/>
          </p:cNvSpPr>
          <p:nvPr/>
        </p:nvSpPr>
        <p:spPr bwMode="auto">
          <a:xfrm>
            <a:off x="5486400" y="3886200"/>
            <a:ext cx="2819400" cy="1447800"/>
          </a:xfrm>
          <a:prstGeom prst="ellipse">
            <a:avLst/>
          </a:prstGeom>
          <a:solidFill>
            <a:schemeClr val="hlink"/>
          </a:solidFill>
          <a:ln w="9525">
            <a:solidFill>
              <a:schemeClr val="tx1"/>
            </a:solidFill>
            <a:round/>
            <a:headEnd/>
            <a:tailEnd/>
          </a:ln>
        </p:spPr>
        <p:txBody>
          <a:bodyPr wrap="none" anchor="ctr">
            <a:prstTxWarp prst="textNoShape">
              <a:avLst/>
            </a:prstTxWarp>
          </a:bodyPr>
          <a:lstStyle/>
          <a:p>
            <a:pPr algn="ctr"/>
            <a:r>
              <a:rPr lang="en-US" sz="2400">
                <a:solidFill>
                  <a:schemeClr val="accent2"/>
                </a:solidFill>
                <a:latin typeface="+mj-lt"/>
                <a:ea typeface="Arial" pitchFamily="-1" charset="0"/>
                <a:cs typeface="Arial" pitchFamily="-1" charset="0"/>
              </a:rPr>
              <a:t>Supporting</a:t>
            </a:r>
          </a:p>
          <a:p>
            <a:pPr algn="ctr"/>
            <a:r>
              <a:rPr lang="en-US" sz="2400">
                <a:solidFill>
                  <a:schemeClr val="accent2"/>
                </a:solidFill>
                <a:latin typeface="+mj-lt"/>
                <a:ea typeface="Arial" pitchFamily="-1" charset="0"/>
                <a:cs typeface="Arial" pitchFamily="-1" charset="0"/>
              </a:rPr>
              <a:t>Data</a:t>
            </a:r>
          </a:p>
        </p:txBody>
      </p:sp>
      <p:sp>
        <p:nvSpPr>
          <p:cNvPr id="973832" name="Oval 8"/>
          <p:cNvSpPr>
            <a:spLocks noChangeArrowheads="1"/>
          </p:cNvSpPr>
          <p:nvPr/>
        </p:nvSpPr>
        <p:spPr bwMode="auto">
          <a:xfrm>
            <a:off x="381000" y="3657600"/>
            <a:ext cx="2819400" cy="1447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2400">
                <a:solidFill>
                  <a:schemeClr val="hlink"/>
                </a:solidFill>
                <a:latin typeface="+mj-lt"/>
                <a:ea typeface="Arial" pitchFamily="-1" charset="0"/>
                <a:cs typeface="Arial" pitchFamily="-1" charset="0"/>
              </a:rPr>
              <a:t>Behavior</a:t>
            </a:r>
          </a:p>
          <a:p>
            <a:pPr algn="ctr" eaLnBrk="0" hangingPunct="0"/>
            <a:r>
              <a:rPr lang="en-US" sz="2400">
                <a:solidFill>
                  <a:schemeClr val="hlink"/>
                </a:solidFill>
                <a:latin typeface="+mj-lt"/>
                <a:ea typeface="Arial" pitchFamily="-1" charset="0"/>
                <a:cs typeface="Arial" pitchFamily="-1" charset="0"/>
              </a:rPr>
              <a:t>Intervention</a:t>
            </a:r>
          </a:p>
          <a:p>
            <a:pPr algn="ctr" eaLnBrk="0" hangingPunct="0"/>
            <a:r>
              <a:rPr lang="en-US" sz="2400">
                <a:solidFill>
                  <a:schemeClr val="hlink"/>
                </a:solidFill>
                <a:latin typeface="+mj-lt"/>
                <a:ea typeface="Arial" pitchFamily="-1" charset="0"/>
                <a:cs typeface="Arial" pitchFamily="-1" charset="0"/>
              </a:rPr>
              <a:t>Plan</a:t>
            </a:r>
          </a:p>
        </p:txBody>
      </p:sp>
      <p:sp>
        <p:nvSpPr>
          <p:cNvPr id="973833" name="Oval 9">
            <a:hlinkClick r:id="rId5" action="ppaction://hlinksldjump"/>
          </p:cNvPr>
          <p:cNvSpPr>
            <a:spLocks noChangeArrowheads="1"/>
          </p:cNvSpPr>
          <p:nvPr/>
        </p:nvSpPr>
        <p:spPr bwMode="auto">
          <a:xfrm>
            <a:off x="1828800" y="838200"/>
            <a:ext cx="2819400" cy="1447800"/>
          </a:xfrm>
          <a:prstGeom prst="ellipse">
            <a:avLst/>
          </a:prstGeom>
          <a:solidFill>
            <a:schemeClr val="hlink"/>
          </a:solidFill>
          <a:ln w="9525">
            <a:solidFill>
              <a:schemeClr val="tx1"/>
            </a:solidFill>
            <a:round/>
            <a:headEnd/>
            <a:tailEnd/>
          </a:ln>
        </p:spPr>
        <p:txBody>
          <a:bodyPr wrap="none" anchor="ctr">
            <a:prstTxWarp prst="textNoShape">
              <a:avLst/>
            </a:prstTxWarp>
          </a:bodyPr>
          <a:lstStyle/>
          <a:p>
            <a:pPr algn="ctr"/>
            <a:r>
              <a:rPr lang="en-US" sz="2400">
                <a:solidFill>
                  <a:schemeClr val="accent2"/>
                </a:solidFill>
                <a:latin typeface="+mj-lt"/>
                <a:ea typeface="Arial" pitchFamily="-1" charset="0"/>
                <a:cs typeface="Arial" pitchFamily="-1" charset="0"/>
              </a:rPr>
              <a:t>Definition of</a:t>
            </a:r>
          </a:p>
          <a:p>
            <a:pPr algn="ctr"/>
            <a:r>
              <a:rPr lang="en-US" sz="2400">
                <a:solidFill>
                  <a:schemeClr val="accent2"/>
                </a:solidFill>
                <a:latin typeface="+mj-lt"/>
                <a:ea typeface="Arial" pitchFamily="-1" charset="0"/>
                <a:cs typeface="Arial" pitchFamily="-1" charset="0"/>
              </a:rPr>
              <a:t>Problem Behavior</a:t>
            </a:r>
          </a:p>
          <a:p>
            <a:pPr algn="ctr"/>
            <a:r>
              <a:rPr lang="en-US" sz="2400">
                <a:solidFill>
                  <a:schemeClr val="accent2"/>
                </a:solidFill>
                <a:latin typeface="+mj-lt"/>
                <a:ea typeface="Arial" pitchFamily="-1" charset="0"/>
                <a:cs typeface="Arial" pitchFamily="-1" charset="0"/>
              </a:rPr>
              <a:t>or Class</a:t>
            </a:r>
          </a:p>
        </p:txBody>
      </p:sp>
      <p:sp>
        <p:nvSpPr>
          <p:cNvPr id="973834" name="WordArt 10"/>
          <p:cNvSpPr>
            <a:spLocks noChangeArrowheads="1" noChangeShapeType="1" noTextEdit="1"/>
          </p:cNvSpPr>
          <p:nvPr/>
        </p:nvSpPr>
        <p:spPr bwMode="auto">
          <a:xfrm rot="2265231">
            <a:off x="7010400" y="609600"/>
            <a:ext cx="1733550" cy="8636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chemeClr val="folHlink"/>
                  </a:solidFill>
                  <a:round/>
                  <a:headEnd/>
                  <a:tailEnd/>
                </a:ln>
                <a:solidFill>
                  <a:schemeClr val="hlink"/>
                </a:solidFill>
                <a:effectLst>
                  <a:outerShdw blurRad="63500" dist="125724" dir="18900000" algn="ctr" rotWithShape="0">
                    <a:srgbClr val="000099">
                      <a:alpha val="74997"/>
                    </a:srgbClr>
                  </a:outerShdw>
                </a:effectLst>
                <a:latin typeface="+mj-lt"/>
                <a:ea typeface="Impact"/>
                <a:cs typeface="Impact"/>
              </a:rPr>
              <a:t>FBA</a:t>
            </a:r>
          </a:p>
        </p:txBody>
      </p:sp>
      <p:sp>
        <p:nvSpPr>
          <p:cNvPr id="973835" name="WordArt 11"/>
          <p:cNvSpPr>
            <a:spLocks noChangeArrowheads="1" noChangeShapeType="1" noTextEdit="1"/>
          </p:cNvSpPr>
          <p:nvPr/>
        </p:nvSpPr>
        <p:spPr bwMode="auto">
          <a:xfrm rot="2265231">
            <a:off x="381000" y="5562600"/>
            <a:ext cx="1733550" cy="8636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chemeClr val="accent2"/>
                </a:solidFill>
                <a:effectLst>
                  <a:outerShdw blurRad="63500" dist="125724" dir="18900000" algn="ctr" rotWithShape="0">
                    <a:srgbClr val="000099">
                      <a:alpha val="74997"/>
                    </a:srgbClr>
                  </a:outerShdw>
                </a:effectLst>
                <a:latin typeface="+mj-lt"/>
                <a:ea typeface="Impact"/>
                <a:cs typeface="Impact"/>
              </a:rPr>
              <a:t>BSP</a:t>
            </a:r>
          </a:p>
        </p:txBody>
      </p:sp>
      <p:sp>
        <p:nvSpPr>
          <p:cNvPr id="14" name="Rounded Rectangle 13"/>
          <p:cNvSpPr/>
          <p:nvPr/>
        </p:nvSpPr>
        <p:spPr>
          <a:xfrm>
            <a:off x="0" y="6096000"/>
            <a:ext cx="91440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latin typeface="+mj-lt"/>
              </a:rPr>
              <a:t>See Checklists included in Appendices.</a:t>
            </a:r>
          </a:p>
        </p:txBody>
      </p:sp>
      <p:grpSp>
        <p:nvGrpSpPr>
          <p:cNvPr id="15" name="Group 4"/>
          <p:cNvGrpSpPr/>
          <p:nvPr/>
        </p:nvGrpSpPr>
        <p:grpSpPr>
          <a:xfrm>
            <a:off x="-140380" y="5181600"/>
            <a:ext cx="1588180" cy="1676401"/>
            <a:chOff x="-140380" y="5333999"/>
            <a:chExt cx="1588180" cy="1676401"/>
          </a:xfrm>
        </p:grpSpPr>
        <p:pic>
          <p:nvPicPr>
            <p:cNvPr id="16" name="Content Placeholder 3"/>
            <p:cNvPicPr>
              <a:picLocks noChangeAspect="1"/>
            </p:cNvPicPr>
            <p:nvPr/>
          </p:nvPicPr>
          <p:blipFill>
            <a:blip r:embed="rId6"/>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7" name="TextBox 16"/>
            <p:cNvSpPr txBox="1">
              <a:spLocks noChangeArrowheads="1"/>
            </p:cNvSpPr>
            <p:nvPr/>
          </p:nvSpPr>
          <p:spPr bwMode="auto">
            <a:xfrm>
              <a:off x="248456" y="6380946"/>
              <a:ext cx="742144" cy="61555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00" b="1" dirty="0">
                  <a:solidFill>
                    <a:srgbClr val="000000"/>
                  </a:solidFill>
                  <a:latin typeface="+mj-lt"/>
                </a:rPr>
                <a:t>Appendix</a:t>
              </a:r>
            </a:p>
            <a:p>
              <a:pPr algn="ctr"/>
              <a:r>
                <a:rPr lang="en-US" sz="2500" b="1" dirty="0">
                  <a:solidFill>
                    <a:srgbClr val="000000"/>
                  </a:solidFill>
                  <a:latin typeface="+mj-lt"/>
                </a:rPr>
                <a:t>G</a:t>
              </a:r>
            </a:p>
          </p:txBody>
        </p:sp>
      </p:grpSp>
      <p:grpSp>
        <p:nvGrpSpPr>
          <p:cNvPr id="18" name="Group 4"/>
          <p:cNvGrpSpPr/>
          <p:nvPr/>
        </p:nvGrpSpPr>
        <p:grpSpPr>
          <a:xfrm>
            <a:off x="7555820" y="5181599"/>
            <a:ext cx="1588180" cy="1676401"/>
            <a:chOff x="-140380" y="5333999"/>
            <a:chExt cx="1588180" cy="1676401"/>
          </a:xfrm>
        </p:grpSpPr>
        <p:pic>
          <p:nvPicPr>
            <p:cNvPr id="19" name="Content Placeholder 3"/>
            <p:cNvPicPr>
              <a:picLocks noChangeAspect="1"/>
            </p:cNvPicPr>
            <p:nvPr/>
          </p:nvPicPr>
          <p:blipFill>
            <a:blip r:embed="rId6"/>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0" name="TextBox 19"/>
            <p:cNvSpPr txBox="1">
              <a:spLocks noChangeArrowheads="1"/>
            </p:cNvSpPr>
            <p:nvPr/>
          </p:nvSpPr>
          <p:spPr bwMode="auto">
            <a:xfrm>
              <a:off x="248456" y="6380946"/>
              <a:ext cx="742144" cy="61555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00" b="1" dirty="0">
                  <a:solidFill>
                    <a:srgbClr val="000000"/>
                  </a:solidFill>
                  <a:latin typeface="+mj-lt"/>
                </a:rPr>
                <a:t>Appendix</a:t>
              </a:r>
            </a:p>
            <a:p>
              <a:pPr algn="ctr"/>
              <a:r>
                <a:rPr lang="en-US" sz="2500" b="1" dirty="0">
                  <a:solidFill>
                    <a:srgbClr val="000000"/>
                  </a:solidFill>
                  <a:latin typeface="+mj-lt"/>
                </a:rPr>
                <a:t>H</a:t>
              </a:r>
            </a:p>
          </p:txBody>
        </p:sp>
      </p:grpSp>
      <p:pic>
        <p:nvPicPr>
          <p:cNvPr id="21" name="Picture 20"/>
          <p:cNvPicPr>
            <a:picLocks noChangeAspect="1"/>
          </p:cNvPicPr>
          <p:nvPr/>
        </p:nvPicPr>
        <p:blipFill>
          <a:blip r:embed="rId7"/>
          <a:stretch>
            <a:fillRect/>
          </a:stretch>
        </p:blipFill>
        <p:spPr>
          <a:xfrm>
            <a:off x="8229600" y="0"/>
            <a:ext cx="914400" cy="914400"/>
          </a:xfrm>
          <a:prstGeom prst="rect">
            <a:avLst/>
          </a:prstGeom>
        </p:spPr>
      </p:pic>
    </p:spTree>
    <p:extLst>
      <p:ext uri="{BB962C8B-B14F-4D97-AF65-F5344CB8AC3E}">
        <p14:creationId xmlns:p14="http://schemas.microsoft.com/office/powerpoint/2010/main" val="2965669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8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9738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738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38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38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38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Bottom)">
                                      <p:cBhvr>
                                        <p:cTn id="43" dur="500"/>
                                        <p:tgtEl>
                                          <p:spTgt spid="15"/>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lide(fromBottom)">
                                      <p:cBhvr>
                                        <p:cTn id="46" dur="500"/>
                                        <p:tgtEl>
                                          <p:spTgt spid="14"/>
                                        </p:tgtEl>
                                      </p:cBhvr>
                                    </p:animEffect>
                                  </p:childTnLst>
                                </p:cTn>
                              </p:par>
                              <p:par>
                                <p:cTn id="47" presetID="1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slide(fromBottom)">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animBg="1"/>
      <p:bldP spid="973828" grpId="0" animBg="1"/>
      <p:bldP spid="973829" grpId="0" animBg="1"/>
      <p:bldP spid="973830" grpId="0" animBg="1"/>
      <p:bldP spid="973831" grpId="0" animBg="1"/>
      <p:bldP spid="973832" grpId="0" animBg="1"/>
      <p:bldP spid="973833" grpId="0" animBg="1"/>
      <p:bldP spid="973834" grpId="0" animBg="1"/>
      <p:bldP spid="973835"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j0286076"/>
          <p:cNvPicPr>
            <a:picLocks noChangeAspect="1" noChangeArrowheads="1"/>
          </p:cNvPicPr>
          <p:nvPr/>
        </p:nvPicPr>
        <p:blipFill>
          <a:blip r:embed="rId3"/>
          <a:srcRect/>
          <a:stretch>
            <a:fillRect/>
          </a:stretch>
        </p:blipFill>
        <p:spPr bwMode="auto">
          <a:xfrm>
            <a:off x="0" y="4205288"/>
            <a:ext cx="2203450" cy="2652712"/>
          </a:xfrm>
          <a:prstGeom prst="rect">
            <a:avLst/>
          </a:prstGeom>
          <a:noFill/>
          <a:ln w="9525">
            <a:noFill/>
            <a:miter lim="800000"/>
            <a:headEnd/>
            <a:tailEnd/>
          </a:ln>
        </p:spPr>
      </p:pic>
      <p:sp>
        <p:nvSpPr>
          <p:cNvPr id="976899"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accent1"/>
          </a:solidFill>
          <a:ln w="9525">
            <a:solidFill>
              <a:schemeClr val="tx1"/>
            </a:solidFill>
            <a:miter lim="800000"/>
            <a:headEnd/>
            <a:tailEnd/>
          </a:ln>
        </p:spPr>
        <p:txBody>
          <a:bodyPr anchor="ctr" anchorCtr="1">
            <a:prstTxWarp prst="textNoShape">
              <a:avLst/>
            </a:prstTxWarp>
          </a:bodyPr>
          <a:lstStyle/>
          <a:p>
            <a:pPr algn="ctr"/>
            <a:r>
              <a:rPr lang="en-US" sz="3200">
                <a:latin typeface="+mj-lt"/>
              </a:rPr>
              <a:t>Tertiary interventions are intensive, function-based supports for individual students. </a:t>
            </a:r>
          </a:p>
          <a:p>
            <a:pPr algn="ctr"/>
            <a:endParaRPr lang="en-US" sz="800">
              <a:latin typeface="+mj-lt"/>
            </a:endParaRPr>
          </a:p>
          <a:p>
            <a:pPr algn="ctr"/>
            <a:r>
              <a:rPr lang="en-US" sz="3200">
                <a:latin typeface="+mj-lt"/>
              </a:rPr>
              <a:t>The focus is on redesigning environments and teaching functional skills. </a:t>
            </a:r>
          </a:p>
        </p:txBody>
      </p:sp>
      <p:sp>
        <p:nvSpPr>
          <p:cNvPr id="258052"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mj-lt"/>
                <a:ea typeface="Arial Black"/>
                <a:cs typeface="Arial Black"/>
              </a:rPr>
              <a:t>TAKE AWAY MESSAGE</a:t>
            </a:r>
          </a:p>
        </p:txBody>
      </p:sp>
      <p:pic>
        <p:nvPicPr>
          <p:cNvPr id="5" name="Picture 4"/>
          <p:cNvPicPr>
            <a:picLocks noChangeAspect="1"/>
          </p:cNvPicPr>
          <p:nvPr/>
        </p:nvPicPr>
        <p:blipFill>
          <a:blip r:embed="rId4"/>
          <a:stretch>
            <a:fillRect/>
          </a:stretch>
        </p:blipFill>
        <p:spPr>
          <a:xfrm>
            <a:off x="609600" y="4114800"/>
            <a:ext cx="914400" cy="914400"/>
          </a:xfrm>
          <a:prstGeom prst="rect">
            <a:avLst/>
          </a:prstGeom>
        </p:spPr>
      </p:pic>
    </p:spTree>
    <p:extLst>
      <p:ext uri="{BB962C8B-B14F-4D97-AF65-F5344CB8AC3E}">
        <p14:creationId xmlns:p14="http://schemas.microsoft.com/office/powerpoint/2010/main" val="196908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76899"/>
                                        </p:tgtEl>
                                        <p:attrNameLst>
                                          <p:attrName>style.visibility</p:attrName>
                                        </p:attrNameLst>
                                      </p:cBhvr>
                                      <p:to>
                                        <p:strVal val="visible"/>
                                      </p:to>
                                    </p:set>
                                    <p:animEffect transition="in" filter="strips(upRight)">
                                      <p:cBhvr>
                                        <p:cTn id="7" dur="500"/>
                                        <p:tgtEl>
                                          <p:spTgt spid="97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i="1" dirty="0">
                <a:solidFill>
                  <a:srgbClr val="FFFF00"/>
                </a:solidFill>
                <a:effectLst>
                  <a:outerShdw blurRad="38100" dist="38100" dir="2700000" algn="tl">
                    <a:srgbClr val="000000"/>
                  </a:outerShdw>
                </a:effectLst>
                <a:latin typeface="+mj-lt"/>
              </a:rPr>
              <a:t>Family Engagement</a:t>
            </a:r>
          </a:p>
          <a:p>
            <a:pPr algn="ctr">
              <a:defRPr/>
            </a:pPr>
            <a:endParaRPr lang="en-US" sz="3600" i="1" dirty="0">
              <a:solidFill>
                <a:srgbClr val="FFFF00"/>
              </a:solidFill>
              <a:effectLst>
                <a:outerShdw blurRad="38100" dist="38100" dir="2700000" algn="tl">
                  <a:srgbClr val="000000"/>
                </a:outerShdw>
              </a:effectLst>
              <a:latin typeface="+mj-lt"/>
            </a:endParaRPr>
          </a:p>
          <a:p>
            <a:pPr algn="ctr">
              <a:defRPr/>
            </a:pPr>
            <a:r>
              <a:rPr lang="en-US" sz="3600" i="1" dirty="0">
                <a:solidFill>
                  <a:srgbClr val="FFFF00"/>
                </a:solidFill>
                <a:effectLst>
                  <a:outerShdw blurRad="38100" dist="38100" dir="2700000" algn="tl">
                    <a:srgbClr val="000000"/>
                  </a:outerShdw>
                </a:effectLst>
                <a:latin typeface="+mj-lt"/>
              </a:rPr>
              <a:t>(supported by Andrew </a:t>
            </a:r>
            <a:r>
              <a:rPr lang="en-US" sz="3600" i="1" dirty="0" err="1">
                <a:solidFill>
                  <a:srgbClr val="FFFF00"/>
                </a:solidFill>
                <a:effectLst>
                  <a:outerShdw blurRad="38100" dist="38100" dir="2700000" algn="tl">
                    <a:srgbClr val="000000"/>
                  </a:outerShdw>
                </a:effectLst>
                <a:latin typeface="+mj-lt"/>
              </a:rPr>
              <a:t>Garbacz</a:t>
            </a:r>
            <a:r>
              <a:rPr lang="en-US" sz="3600" i="1" dirty="0">
                <a:solidFill>
                  <a:srgbClr val="FFFF00"/>
                </a:solidFill>
                <a:effectLst>
                  <a:outerShdw blurRad="38100" dist="38100" dir="2700000" algn="tl">
                    <a:srgbClr val="000000"/>
                  </a:outerShdw>
                </a:effectLst>
                <a:latin typeface="+mj-lt"/>
              </a:rPr>
              <a:t>)</a:t>
            </a:r>
            <a:endParaRPr lang="en-US" sz="7200" i="1" dirty="0">
              <a:solidFill>
                <a:srgbClr val="FFFF00"/>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78011524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8229600" cy="4130084"/>
          </a:xfrm>
        </p:spPr>
        <p:txBody>
          <a:bodyPr>
            <a:normAutofit/>
          </a:bodyPr>
          <a:lstStyle/>
          <a:p>
            <a:r>
              <a:rPr lang="en-US" sz="2800" dirty="0"/>
              <a:t>Families and educators coordinating and collaborating to support children</a:t>
            </a:r>
          </a:p>
          <a:p>
            <a:r>
              <a:rPr lang="en-US" sz="2800" dirty="0"/>
              <a:t>Embedded in cultural beliefs and ideologies </a:t>
            </a:r>
          </a:p>
          <a:p>
            <a:r>
              <a:rPr lang="en-US" sz="2800" dirty="0"/>
              <a:t>Active, interactive, and dynamic</a:t>
            </a:r>
          </a:p>
          <a:p>
            <a:pPr lvl="1"/>
            <a:r>
              <a:rPr lang="en-US" sz="2400" dirty="0"/>
              <a:t>Active: Equal partners in planning, decision-making, and implementation</a:t>
            </a:r>
          </a:p>
          <a:p>
            <a:pPr lvl="1"/>
            <a:r>
              <a:rPr lang="en-US" sz="2400" dirty="0"/>
              <a:t>Interactive: Work with other stakeholders</a:t>
            </a:r>
          </a:p>
          <a:p>
            <a:pPr lvl="1"/>
            <a:r>
              <a:rPr lang="en-US" sz="2400" dirty="0"/>
              <a:t>Dynamic: Changes over time</a:t>
            </a:r>
            <a:endParaRPr lang="en-US" sz="2000" dirty="0"/>
          </a:p>
        </p:txBody>
      </p:sp>
      <p:sp>
        <p:nvSpPr>
          <p:cNvPr id="4" name="TextBox 3"/>
          <p:cNvSpPr txBox="1"/>
          <p:nvPr/>
        </p:nvSpPr>
        <p:spPr>
          <a:xfrm>
            <a:off x="931008" y="6393850"/>
            <a:ext cx="6412875" cy="369332"/>
          </a:xfrm>
          <a:prstGeom prst="rect">
            <a:avLst/>
          </a:prstGeom>
          <a:noFill/>
        </p:spPr>
        <p:txBody>
          <a:bodyPr wrap="square" rtlCol="0">
            <a:spAutoFit/>
          </a:bodyPr>
          <a:lstStyle/>
          <a:p>
            <a:pPr algn="ctr"/>
            <a:r>
              <a:rPr lang="en-US" sz="900" dirty="0"/>
              <a:t>Eccles &amp; Harold; Epstein &amp; Dauber, 1991; </a:t>
            </a:r>
            <a:r>
              <a:rPr lang="en-US" sz="900" dirty="0" err="1"/>
              <a:t>Fette</a:t>
            </a:r>
            <a:r>
              <a:rPr lang="en-US" sz="900" dirty="0"/>
              <a:t> et al., 2009; </a:t>
            </a:r>
            <a:r>
              <a:rPr lang="en-US" sz="900" dirty="0" err="1"/>
              <a:t>Garbacz</a:t>
            </a:r>
            <a:r>
              <a:rPr lang="en-US" sz="900" dirty="0"/>
              <a:t> (in press); Hill, 2010; </a:t>
            </a:r>
            <a:r>
              <a:rPr lang="en-US" sz="900" dirty="0" err="1"/>
              <a:t>Leverson</a:t>
            </a:r>
            <a:r>
              <a:rPr lang="en-US" sz="900" dirty="0"/>
              <a:t>, Smith, McIntosh, Rose, &amp; </a:t>
            </a:r>
            <a:r>
              <a:rPr lang="en-US" sz="900" dirty="0" err="1"/>
              <a:t>Pinkelman</a:t>
            </a:r>
            <a:r>
              <a:rPr lang="en-US" sz="900" dirty="0"/>
              <a:t>, 2016; Sheridan, Clarke, &amp; Christenson, 2014; Sheridan, </a:t>
            </a:r>
            <a:r>
              <a:rPr lang="en-US" sz="900" dirty="0" err="1"/>
              <a:t>Rispoli</a:t>
            </a:r>
            <a:r>
              <a:rPr lang="en-US" sz="900" dirty="0"/>
              <a:t>, &amp; Holmes, 2014</a:t>
            </a:r>
          </a:p>
        </p:txBody>
      </p:sp>
      <p:sp>
        <p:nvSpPr>
          <p:cNvPr id="5" name="Title 1">
            <a:extLst>
              <a:ext uri="{FF2B5EF4-FFF2-40B4-BE49-F238E27FC236}">
                <a16:creationId xmlns:a16="http://schemas.microsoft.com/office/drawing/2014/main" id="{B53D331C-4C16-424E-932C-46785C3056E5}"/>
              </a:ext>
            </a:extLst>
          </p:cNvPr>
          <p:cNvSpPr txBox="1">
            <a:spLocks/>
          </p:cNvSpPr>
          <p:nvPr/>
        </p:nvSpPr>
        <p:spPr bwMode="auto">
          <a:xfrm>
            <a:off x="457200" y="27463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kern="0" dirty="0">
                <a:solidFill>
                  <a:schemeClr val="bg1"/>
                </a:solidFill>
                <a:ea typeface="ＭＳ Ｐゴシック" pitchFamily="-108" charset="-128"/>
                <a:cs typeface="ＭＳ Ｐゴシック" pitchFamily="-108" charset="-128"/>
              </a:rPr>
              <a:t>Family Engagement</a:t>
            </a:r>
          </a:p>
        </p:txBody>
      </p:sp>
    </p:spTree>
    <p:extLst>
      <p:ext uri="{BB962C8B-B14F-4D97-AF65-F5344CB8AC3E}">
        <p14:creationId xmlns:p14="http://schemas.microsoft.com/office/powerpoint/2010/main" val="3056826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91000"/>
          </a:xfrm>
        </p:spPr>
        <p:txBody>
          <a:bodyPr>
            <a:normAutofit/>
          </a:bodyPr>
          <a:lstStyle/>
          <a:p>
            <a:pPr marL="0" indent="0">
              <a:buNone/>
            </a:pPr>
            <a:r>
              <a:rPr lang="en-US" sz="1800" b="1" dirty="0"/>
              <a:t>Students</a:t>
            </a:r>
          </a:p>
          <a:p>
            <a:r>
              <a:rPr lang="en-US" sz="1800" dirty="0"/>
              <a:t>Achievement </a:t>
            </a:r>
            <a:r>
              <a:rPr lang="en-US" sz="900" dirty="0"/>
              <a:t>(Fan &amp; Chen, 2001)</a:t>
            </a:r>
          </a:p>
          <a:p>
            <a:r>
              <a:rPr lang="en-US" sz="1800" dirty="0"/>
              <a:t>Attendance </a:t>
            </a:r>
            <a:r>
              <a:rPr lang="en-US" sz="900" dirty="0"/>
              <a:t>(Simon, 2001)</a:t>
            </a:r>
          </a:p>
          <a:p>
            <a:r>
              <a:rPr lang="en-US" sz="1800" dirty="0"/>
              <a:t>School drop-out </a:t>
            </a:r>
            <a:r>
              <a:rPr lang="en-US" sz="900" dirty="0"/>
              <a:t>(Barnard, 2004)</a:t>
            </a:r>
          </a:p>
          <a:p>
            <a:r>
              <a:rPr lang="en-US" sz="1800" dirty="0"/>
              <a:t>Social behavior </a:t>
            </a:r>
            <a:r>
              <a:rPr lang="en-US" sz="900" dirty="0"/>
              <a:t>(</a:t>
            </a:r>
            <a:r>
              <a:rPr lang="en-US" sz="900" dirty="0" err="1"/>
              <a:t>Fantuzzo</a:t>
            </a:r>
            <a:r>
              <a:rPr lang="en-US" sz="900" dirty="0"/>
              <a:t>, </a:t>
            </a:r>
            <a:r>
              <a:rPr lang="en-US" sz="900" dirty="0" err="1"/>
              <a:t>McWayne</a:t>
            </a:r>
            <a:r>
              <a:rPr lang="en-US" sz="900" dirty="0"/>
              <a:t>, Perry, &amp; Childs, 2004; Garbacz &amp; McIntyre, 2016)</a:t>
            </a:r>
          </a:p>
          <a:p>
            <a:r>
              <a:rPr lang="en-US" sz="1800" dirty="0"/>
              <a:t>Peer affiliations </a:t>
            </a:r>
            <a:r>
              <a:rPr lang="en-US" sz="900" dirty="0"/>
              <a:t>(Garbacz, Zerr, Dishion, Seeley, &amp; </a:t>
            </a:r>
            <a:r>
              <a:rPr lang="en-US" sz="900" dirty="0" err="1"/>
              <a:t>Stormshak</a:t>
            </a:r>
            <a:r>
              <a:rPr lang="en-US" sz="900" dirty="0"/>
              <a:t>, in press)</a:t>
            </a:r>
          </a:p>
          <a:p>
            <a:pPr marL="342900" lvl="1" indent="0">
              <a:buNone/>
            </a:pPr>
            <a:endParaRPr lang="en-US" sz="1600" dirty="0"/>
          </a:p>
          <a:p>
            <a:pPr marL="0" indent="0">
              <a:buNone/>
            </a:pPr>
            <a:r>
              <a:rPr lang="en-US" sz="1800" b="1" dirty="0"/>
              <a:t>Parents and Teachers</a:t>
            </a:r>
          </a:p>
          <a:p>
            <a:r>
              <a:rPr lang="en-US" sz="1800" dirty="0"/>
              <a:t>Parent efficacy and competence </a:t>
            </a:r>
            <a:r>
              <a:rPr lang="en-US" sz="900" dirty="0"/>
              <a:t>(</a:t>
            </a:r>
            <a:r>
              <a:rPr lang="en-US" sz="900" dirty="0" err="1"/>
              <a:t>Semke</a:t>
            </a:r>
            <a:r>
              <a:rPr lang="en-US" sz="900" dirty="0"/>
              <a:t>, Garbacz, Kwon, Sheridan, &amp; Woods, 2010; Sheridan et al., 2012)</a:t>
            </a:r>
          </a:p>
          <a:p>
            <a:r>
              <a:rPr lang="en-US" sz="1800" dirty="0"/>
              <a:t>Parent trust of teachers </a:t>
            </a:r>
            <a:r>
              <a:rPr lang="en-US" sz="900" dirty="0"/>
              <a:t>(Santiago, Garbacz, Beattie, &amp; Moore, 2016)</a:t>
            </a:r>
          </a:p>
          <a:p>
            <a:r>
              <a:rPr lang="en-US" sz="1800" dirty="0"/>
              <a:t>Teachers improved job satisfaction and fewer transfer requests </a:t>
            </a:r>
            <a:r>
              <a:rPr lang="en-US" sz="900" dirty="0"/>
              <a:t>(Christenson, 1995)</a:t>
            </a:r>
          </a:p>
          <a:p>
            <a:r>
              <a:rPr lang="en-US" sz="1800" dirty="0"/>
              <a:t>Parent-teacher relationship </a:t>
            </a:r>
            <a:r>
              <a:rPr lang="en-US" sz="900" dirty="0"/>
              <a:t>(Sheridan et al., 2017)</a:t>
            </a:r>
          </a:p>
        </p:txBody>
      </p:sp>
      <p:sp>
        <p:nvSpPr>
          <p:cNvPr id="4" name="Title 1">
            <a:extLst>
              <a:ext uri="{FF2B5EF4-FFF2-40B4-BE49-F238E27FC236}">
                <a16:creationId xmlns:a16="http://schemas.microsoft.com/office/drawing/2014/main" id="{A17AE9E7-36DB-0242-AA4E-5B5B1DC08D6A}"/>
              </a:ext>
            </a:extLst>
          </p:cNvPr>
          <p:cNvSpPr txBox="1">
            <a:spLocks/>
          </p:cNvSpPr>
          <p:nvPr/>
        </p:nvSpPr>
        <p:spPr bwMode="auto">
          <a:xfrm>
            <a:off x="457200" y="274638"/>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Research supports Family Engagement</a:t>
            </a:r>
          </a:p>
        </p:txBody>
      </p:sp>
    </p:spTree>
    <p:extLst>
      <p:ext uri="{BB962C8B-B14F-4D97-AF65-F5344CB8AC3E}">
        <p14:creationId xmlns:p14="http://schemas.microsoft.com/office/powerpoint/2010/main" val="4146553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71613-05A8-5C44-AD85-28421B0E7F7C}"/>
              </a:ext>
            </a:extLst>
          </p:cNvPr>
          <p:cNvSpPr>
            <a:spLocks noGrp="1"/>
          </p:cNvSpPr>
          <p:nvPr>
            <p:ph idx="1"/>
          </p:nvPr>
        </p:nvSpPr>
        <p:spPr/>
        <p:txBody>
          <a:bodyPr>
            <a:normAutofit fontScale="85000" lnSpcReduction="20000"/>
          </a:bodyPr>
          <a:lstStyle/>
          <a:p>
            <a:r>
              <a:rPr lang="en-US" dirty="0"/>
              <a:t>Define family engagement at the school and district level that is linked to systems and practices</a:t>
            </a:r>
            <a:endParaRPr lang="en-US" sz="1575" dirty="0"/>
          </a:p>
          <a:p>
            <a:endParaRPr lang="en-US" dirty="0"/>
          </a:p>
          <a:p>
            <a:r>
              <a:rPr lang="en-US" dirty="0"/>
              <a:t>Improve proactive outreach to families and strengthen multidirectional communication</a:t>
            </a:r>
            <a:endParaRPr lang="en-US" sz="1575" dirty="0"/>
          </a:p>
          <a:p>
            <a:pPr marL="0" indent="0">
              <a:buNone/>
            </a:pPr>
            <a:endParaRPr lang="en-US" dirty="0"/>
          </a:p>
          <a:p>
            <a:r>
              <a:rPr lang="en-US" dirty="0"/>
              <a:t>Differentiate approaches so all families can access information and engage</a:t>
            </a:r>
            <a:endParaRPr lang="en-US" sz="1575" dirty="0"/>
          </a:p>
          <a:p>
            <a:endParaRPr lang="en-US" dirty="0"/>
          </a:p>
          <a:p>
            <a:r>
              <a:rPr lang="en-US" dirty="0"/>
              <a:t>Assume that the most effective and efficient support for a student is from their family</a:t>
            </a:r>
            <a:endParaRPr lang="en-US" sz="1575" dirty="0"/>
          </a:p>
          <a:p>
            <a:endParaRPr lang="en-US" dirty="0"/>
          </a:p>
          <a:p>
            <a:pPr marL="385763" indent="-385763">
              <a:buAutoNum type="arabicPeriod"/>
            </a:pPr>
            <a:endParaRPr lang="en-US" dirty="0"/>
          </a:p>
        </p:txBody>
      </p:sp>
      <p:sp>
        <p:nvSpPr>
          <p:cNvPr id="4" name="TextBox 3">
            <a:extLst>
              <a:ext uri="{FF2B5EF4-FFF2-40B4-BE49-F238E27FC236}">
                <a16:creationId xmlns:a16="http://schemas.microsoft.com/office/drawing/2014/main" id="{603B6DEE-4562-F841-BF71-B99688F080C6}"/>
              </a:ext>
            </a:extLst>
          </p:cNvPr>
          <p:cNvSpPr txBox="1"/>
          <p:nvPr/>
        </p:nvSpPr>
        <p:spPr>
          <a:xfrm>
            <a:off x="1143000" y="6400800"/>
            <a:ext cx="6412875" cy="230832"/>
          </a:xfrm>
          <a:prstGeom prst="rect">
            <a:avLst/>
          </a:prstGeom>
          <a:noFill/>
        </p:spPr>
        <p:txBody>
          <a:bodyPr wrap="square" rtlCol="0">
            <a:spAutoFit/>
          </a:bodyPr>
          <a:lstStyle/>
          <a:p>
            <a:pPr algn="ctr"/>
            <a:r>
              <a:rPr lang="en-US" sz="900" dirty="0" err="1"/>
              <a:t>Dishion</a:t>
            </a:r>
            <a:r>
              <a:rPr lang="en-US" sz="900" dirty="0"/>
              <a:t> (2011); Garbacz (in press); Horner (2017); Mapp &amp; Hong (2010); Moore et al. (2016)</a:t>
            </a:r>
          </a:p>
        </p:txBody>
      </p:sp>
      <p:sp>
        <p:nvSpPr>
          <p:cNvPr id="5" name="Title 1">
            <a:extLst>
              <a:ext uri="{FF2B5EF4-FFF2-40B4-BE49-F238E27FC236}">
                <a16:creationId xmlns:a16="http://schemas.microsoft.com/office/drawing/2014/main" id="{0116CBA5-9990-9847-8553-F35B5B92A4E8}"/>
              </a:ext>
            </a:extLst>
          </p:cNvPr>
          <p:cNvSpPr txBox="1">
            <a:spLocks/>
          </p:cNvSpPr>
          <p:nvPr/>
        </p:nvSpPr>
        <p:spPr bwMode="auto">
          <a:xfrm>
            <a:off x="406088" y="228600"/>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Key Family Engagement Approaches</a:t>
            </a:r>
          </a:p>
        </p:txBody>
      </p:sp>
    </p:spTree>
    <p:extLst>
      <p:ext uri="{BB962C8B-B14F-4D97-AF65-F5344CB8AC3E}">
        <p14:creationId xmlns:p14="http://schemas.microsoft.com/office/powerpoint/2010/main" val="371306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rot="629489">
            <a:off x="3124200" y="3886200"/>
            <a:ext cx="3200400" cy="3200400"/>
          </a:xfrm>
          <a:prstGeom prst="rect">
            <a:avLst/>
          </a:prstGeom>
        </p:spPr>
      </p:pic>
      <p:pic>
        <p:nvPicPr>
          <p:cNvPr id="11" name="Content Placeholder 3"/>
          <p:cNvPicPr>
            <a:picLocks noChangeAspect="1"/>
          </p:cNvPicPr>
          <p:nvPr/>
        </p:nvPicPr>
        <p:blipFill>
          <a:blip r:embed="rId4"/>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b="1" dirty="0"/>
          </a:p>
          <a:p>
            <a:pPr algn="ctr">
              <a:lnSpc>
                <a:spcPct val="90000"/>
              </a:lnSpc>
            </a:pPr>
            <a:r>
              <a:rPr lang="en-US" sz="3200" b="1" dirty="0"/>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School-wide 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16"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771238538"/>
      </p:ext>
    </p:extLst>
  </p:cSld>
  <p:clrMapOvr>
    <a:masterClrMapping/>
  </p:clrMapOvr>
  <p:transition>
    <p:circl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A3BD3-D67D-B845-B453-EFCB920E9645}"/>
              </a:ext>
            </a:extLst>
          </p:cNvPr>
          <p:cNvSpPr>
            <a:spLocks noGrp="1"/>
          </p:cNvSpPr>
          <p:nvPr>
            <p:ph idx="1"/>
          </p:nvPr>
        </p:nvSpPr>
        <p:spPr>
          <a:xfrm>
            <a:off x="628650" y="2266653"/>
            <a:ext cx="5177790" cy="3263504"/>
          </a:xfrm>
        </p:spPr>
        <p:txBody>
          <a:bodyPr>
            <a:normAutofit fontScale="85000" lnSpcReduction="20000"/>
          </a:bodyPr>
          <a:lstStyle/>
          <a:p>
            <a:r>
              <a:rPr lang="en-US" dirty="0"/>
              <a:t>Engage families in PBIS at school</a:t>
            </a:r>
          </a:p>
          <a:p>
            <a:pPr lvl="1"/>
            <a:endParaRPr lang="en-US" dirty="0"/>
          </a:p>
          <a:p>
            <a:r>
              <a:rPr lang="en-US" dirty="0"/>
              <a:t>Support families to use positive behavior support at home</a:t>
            </a:r>
          </a:p>
          <a:p>
            <a:pPr marL="342900" lvl="1" indent="0">
              <a:buNone/>
            </a:pPr>
            <a:endParaRPr lang="en-US" dirty="0"/>
          </a:p>
          <a:p>
            <a:r>
              <a:rPr lang="en-US" dirty="0"/>
              <a:t>Coordinate practices across home and school</a:t>
            </a:r>
          </a:p>
        </p:txBody>
      </p:sp>
      <p:sp>
        <p:nvSpPr>
          <p:cNvPr id="4" name="TextBox 3">
            <a:extLst>
              <a:ext uri="{FF2B5EF4-FFF2-40B4-BE49-F238E27FC236}">
                <a16:creationId xmlns:a16="http://schemas.microsoft.com/office/drawing/2014/main" id="{ED82C85C-DA32-0046-8F69-C3DA67011739}"/>
              </a:ext>
            </a:extLst>
          </p:cNvPr>
          <p:cNvSpPr txBox="1"/>
          <p:nvPr/>
        </p:nvSpPr>
        <p:spPr>
          <a:xfrm>
            <a:off x="1015612" y="6379172"/>
            <a:ext cx="6412875" cy="230832"/>
          </a:xfrm>
          <a:prstGeom prst="rect">
            <a:avLst/>
          </a:prstGeom>
          <a:noFill/>
        </p:spPr>
        <p:txBody>
          <a:bodyPr wrap="square" rtlCol="0">
            <a:spAutoFit/>
          </a:bodyPr>
          <a:lstStyle/>
          <a:p>
            <a:pPr algn="ctr"/>
            <a:r>
              <a:rPr lang="en-US" sz="900" dirty="0" err="1"/>
              <a:t>Garbacz</a:t>
            </a:r>
            <a:r>
              <a:rPr lang="en-US" sz="900" dirty="0"/>
              <a:t> (in press)</a:t>
            </a:r>
          </a:p>
        </p:txBody>
      </p:sp>
      <p:pic>
        <p:nvPicPr>
          <p:cNvPr id="5" name="Content Placeholder 3">
            <a:hlinkClick r:id="rId3"/>
            <a:extLst>
              <a:ext uri="{FF2B5EF4-FFF2-40B4-BE49-F238E27FC236}">
                <a16:creationId xmlns:a16="http://schemas.microsoft.com/office/drawing/2014/main" id="{92440317-5990-2C48-B485-6694237667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451" y="1986794"/>
            <a:ext cx="3155325" cy="3404238"/>
          </a:xfrm>
          <a:prstGeom prst="rect">
            <a:avLst/>
          </a:prstGeom>
          <a:effectLst>
            <a:softEdge rad="139700"/>
          </a:effectLst>
        </p:spPr>
      </p:pic>
      <p:sp>
        <p:nvSpPr>
          <p:cNvPr id="6" name="Title 1">
            <a:extLst>
              <a:ext uri="{FF2B5EF4-FFF2-40B4-BE49-F238E27FC236}">
                <a16:creationId xmlns:a16="http://schemas.microsoft.com/office/drawing/2014/main" id="{39293319-AABD-244D-A585-7118DB1553C6}"/>
              </a:ext>
            </a:extLst>
          </p:cNvPr>
          <p:cNvSpPr txBox="1">
            <a:spLocks/>
          </p:cNvSpPr>
          <p:nvPr/>
        </p:nvSpPr>
        <p:spPr bwMode="auto">
          <a:xfrm>
            <a:off x="381000" y="349724"/>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Approaches to Family Engagement in PBIS</a:t>
            </a:r>
          </a:p>
        </p:txBody>
      </p:sp>
    </p:spTree>
    <p:extLst>
      <p:ext uri="{BB962C8B-B14F-4D97-AF65-F5344CB8AC3E}">
        <p14:creationId xmlns:p14="http://schemas.microsoft.com/office/powerpoint/2010/main" val="1352318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8ADD1-9177-2649-926A-15D4C11F7072}"/>
              </a:ext>
            </a:extLst>
          </p:cNvPr>
          <p:cNvPicPr>
            <a:picLocks noChangeAspect="1"/>
          </p:cNvPicPr>
          <p:nvPr/>
        </p:nvPicPr>
        <p:blipFill>
          <a:blip r:embed="rId2"/>
          <a:stretch>
            <a:fillRect/>
          </a:stretch>
        </p:blipFill>
        <p:spPr>
          <a:xfrm>
            <a:off x="1704115" y="1777436"/>
            <a:ext cx="5478737" cy="4851964"/>
          </a:xfrm>
          <a:prstGeom prst="rect">
            <a:avLst/>
          </a:prstGeom>
        </p:spPr>
      </p:pic>
      <p:sp>
        <p:nvSpPr>
          <p:cNvPr id="4" name="Title 1">
            <a:extLst>
              <a:ext uri="{FF2B5EF4-FFF2-40B4-BE49-F238E27FC236}">
                <a16:creationId xmlns:a16="http://schemas.microsoft.com/office/drawing/2014/main" id="{3D8695B1-3118-F448-8449-363F29D627D0}"/>
              </a:ext>
            </a:extLst>
          </p:cNvPr>
          <p:cNvSpPr txBox="1">
            <a:spLocks/>
          </p:cNvSpPr>
          <p:nvPr/>
        </p:nvSpPr>
        <p:spPr bwMode="auto">
          <a:xfrm>
            <a:off x="291924" y="304800"/>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Family-School Partnerships embedded in PBIS</a:t>
            </a:r>
          </a:p>
        </p:txBody>
      </p:sp>
    </p:spTree>
    <p:extLst>
      <p:ext uri="{BB962C8B-B14F-4D97-AF65-F5344CB8AC3E}">
        <p14:creationId xmlns:p14="http://schemas.microsoft.com/office/powerpoint/2010/main" val="2195372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7889458-C3FD-9741-BF33-D69EB2FAB84D}"/>
              </a:ext>
            </a:extLst>
          </p:cNvPr>
          <p:cNvSpPr/>
          <p:nvPr/>
        </p:nvSpPr>
        <p:spPr>
          <a:xfrm>
            <a:off x="457201" y="2249322"/>
            <a:ext cx="2026693" cy="66874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Build Systems</a:t>
            </a:r>
          </a:p>
        </p:txBody>
      </p:sp>
      <p:sp>
        <p:nvSpPr>
          <p:cNvPr id="4" name="Rounded Rectangle 3">
            <a:extLst>
              <a:ext uri="{FF2B5EF4-FFF2-40B4-BE49-F238E27FC236}">
                <a16:creationId xmlns:a16="http://schemas.microsoft.com/office/drawing/2014/main" id="{E6450BCF-88FB-DB43-96CB-7085523D7E6D}"/>
              </a:ext>
            </a:extLst>
          </p:cNvPr>
          <p:cNvSpPr/>
          <p:nvPr/>
        </p:nvSpPr>
        <p:spPr>
          <a:xfrm>
            <a:off x="6660108" y="2249322"/>
            <a:ext cx="2026693" cy="66874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Implement Practices</a:t>
            </a:r>
          </a:p>
        </p:txBody>
      </p:sp>
      <p:sp>
        <p:nvSpPr>
          <p:cNvPr id="5" name="Rounded Rectangle 4">
            <a:extLst>
              <a:ext uri="{FF2B5EF4-FFF2-40B4-BE49-F238E27FC236}">
                <a16:creationId xmlns:a16="http://schemas.microsoft.com/office/drawing/2014/main" id="{0D1BA551-F82A-A541-9F6E-C003FA2DFFC9}"/>
              </a:ext>
            </a:extLst>
          </p:cNvPr>
          <p:cNvSpPr/>
          <p:nvPr/>
        </p:nvSpPr>
        <p:spPr>
          <a:xfrm>
            <a:off x="3558654" y="2249322"/>
            <a:ext cx="2026693" cy="66874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Use Data</a:t>
            </a:r>
          </a:p>
        </p:txBody>
      </p:sp>
      <p:sp>
        <p:nvSpPr>
          <p:cNvPr id="6" name="Rounded Rectangle 5">
            <a:extLst>
              <a:ext uri="{FF2B5EF4-FFF2-40B4-BE49-F238E27FC236}">
                <a16:creationId xmlns:a16="http://schemas.microsoft.com/office/drawing/2014/main" id="{837D50A7-6097-6641-86E9-B7C72D7A36C3}"/>
              </a:ext>
            </a:extLst>
          </p:cNvPr>
          <p:cNvSpPr/>
          <p:nvPr/>
        </p:nvSpPr>
        <p:spPr>
          <a:xfrm>
            <a:off x="457201" y="3070463"/>
            <a:ext cx="2026693" cy="2672687"/>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tx1"/>
                </a:solidFill>
              </a:rPr>
              <a:t>Problem Solving collaboration</a:t>
            </a:r>
          </a:p>
          <a:p>
            <a:pPr algn="ctr"/>
            <a:r>
              <a:rPr lang="en-US" sz="1800" dirty="0">
                <a:solidFill>
                  <a:schemeClr val="tx1"/>
                </a:solidFill>
              </a:rPr>
              <a:t>Communication</a:t>
            </a:r>
          </a:p>
          <a:p>
            <a:pPr algn="ctr"/>
            <a:r>
              <a:rPr lang="en-US" sz="1800" dirty="0">
                <a:solidFill>
                  <a:schemeClr val="tx1"/>
                </a:solidFill>
              </a:rPr>
              <a:t>Resources and support</a:t>
            </a:r>
          </a:p>
        </p:txBody>
      </p:sp>
      <p:sp>
        <p:nvSpPr>
          <p:cNvPr id="7" name="Rounded Rectangle 6">
            <a:extLst>
              <a:ext uri="{FF2B5EF4-FFF2-40B4-BE49-F238E27FC236}">
                <a16:creationId xmlns:a16="http://schemas.microsoft.com/office/drawing/2014/main" id="{93361894-371B-544B-9FAE-2B80E8D956B3}"/>
              </a:ext>
            </a:extLst>
          </p:cNvPr>
          <p:cNvSpPr/>
          <p:nvPr/>
        </p:nvSpPr>
        <p:spPr>
          <a:xfrm>
            <a:off x="3558653" y="3070463"/>
            <a:ext cx="2026693" cy="2672687"/>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Family-school engagement</a:t>
            </a:r>
          </a:p>
          <a:p>
            <a:pPr algn="ctr"/>
            <a:r>
              <a:rPr lang="en-US" sz="1600" dirty="0">
                <a:solidFill>
                  <a:schemeClr val="tx1"/>
                </a:solidFill>
              </a:rPr>
              <a:t>Home-school relationships</a:t>
            </a:r>
          </a:p>
          <a:p>
            <a:pPr algn="ctr"/>
            <a:r>
              <a:rPr lang="en-US" sz="1600" dirty="0">
                <a:solidFill>
                  <a:schemeClr val="tx1"/>
                </a:solidFill>
              </a:rPr>
              <a:t>Student social behavior</a:t>
            </a:r>
          </a:p>
          <a:p>
            <a:pPr algn="ctr"/>
            <a:r>
              <a:rPr lang="en-US" sz="1600" dirty="0">
                <a:solidFill>
                  <a:schemeClr val="tx1"/>
                </a:solidFill>
              </a:rPr>
              <a:t>Student academic performance</a:t>
            </a:r>
          </a:p>
        </p:txBody>
      </p:sp>
      <p:sp>
        <p:nvSpPr>
          <p:cNvPr id="8" name="Rounded Rectangle 7">
            <a:extLst>
              <a:ext uri="{FF2B5EF4-FFF2-40B4-BE49-F238E27FC236}">
                <a16:creationId xmlns:a16="http://schemas.microsoft.com/office/drawing/2014/main" id="{0B30897B-B643-1A4E-8833-F6203FA7CB0E}"/>
              </a:ext>
            </a:extLst>
          </p:cNvPr>
          <p:cNvSpPr/>
          <p:nvPr/>
        </p:nvSpPr>
        <p:spPr>
          <a:xfrm>
            <a:off x="6660105" y="3070463"/>
            <a:ext cx="2026693" cy="2672687"/>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School approaches</a:t>
            </a:r>
          </a:p>
          <a:p>
            <a:pPr algn="ctr"/>
            <a:r>
              <a:rPr lang="en-US" sz="2000" dirty="0">
                <a:solidFill>
                  <a:schemeClr val="tx1"/>
                </a:solidFill>
              </a:rPr>
              <a:t>Home and community</a:t>
            </a:r>
          </a:p>
          <a:p>
            <a:pPr algn="ctr"/>
            <a:r>
              <a:rPr lang="en-US" sz="2000" dirty="0">
                <a:solidFill>
                  <a:schemeClr val="tx1"/>
                </a:solidFill>
              </a:rPr>
              <a:t>Home-school-community</a:t>
            </a:r>
          </a:p>
        </p:txBody>
      </p:sp>
      <p:sp>
        <p:nvSpPr>
          <p:cNvPr id="9" name="Title 1">
            <a:extLst>
              <a:ext uri="{FF2B5EF4-FFF2-40B4-BE49-F238E27FC236}">
                <a16:creationId xmlns:a16="http://schemas.microsoft.com/office/drawing/2014/main" id="{9E5F2FE4-43BD-7C4F-BE43-F3D107745B6D}"/>
              </a:ext>
            </a:extLst>
          </p:cNvPr>
          <p:cNvSpPr txBox="1">
            <a:spLocks/>
          </p:cNvSpPr>
          <p:nvPr/>
        </p:nvSpPr>
        <p:spPr bwMode="auto">
          <a:xfrm>
            <a:off x="457201" y="381000"/>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Collaborate with Families in PBIS</a:t>
            </a:r>
          </a:p>
        </p:txBody>
      </p:sp>
    </p:spTree>
    <p:extLst>
      <p:ext uri="{BB962C8B-B14F-4D97-AF65-F5344CB8AC3E}">
        <p14:creationId xmlns:p14="http://schemas.microsoft.com/office/powerpoint/2010/main" val="16195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A3BD3-D67D-B845-B453-EFCB920E9645}"/>
              </a:ext>
            </a:extLst>
          </p:cNvPr>
          <p:cNvSpPr>
            <a:spLocks noGrp="1"/>
          </p:cNvSpPr>
          <p:nvPr>
            <p:ph idx="1"/>
          </p:nvPr>
        </p:nvSpPr>
        <p:spPr>
          <a:xfrm>
            <a:off x="577538" y="1778268"/>
            <a:ext cx="6051862" cy="4851131"/>
          </a:xfrm>
        </p:spPr>
        <p:txBody>
          <a:bodyPr>
            <a:normAutofit fontScale="77500" lnSpcReduction="20000"/>
          </a:bodyPr>
          <a:lstStyle/>
          <a:p>
            <a:r>
              <a:rPr lang="en-US" dirty="0"/>
              <a:t>Establish family representation on the Tier 1 team</a:t>
            </a:r>
          </a:p>
          <a:p>
            <a:pPr lvl="1"/>
            <a:r>
              <a:rPr lang="en-US" dirty="0"/>
              <a:t>Consider including two family members on the team</a:t>
            </a:r>
          </a:p>
          <a:p>
            <a:endParaRPr lang="en-US" dirty="0"/>
          </a:p>
          <a:p>
            <a:r>
              <a:rPr lang="en-US" dirty="0"/>
              <a:t>Make PBIS materials family friendly</a:t>
            </a:r>
          </a:p>
          <a:p>
            <a:pPr lvl="1"/>
            <a:r>
              <a:rPr lang="en-US" dirty="0"/>
              <a:t>PBIS materials for families could include brochures, videos, and parenting handouts</a:t>
            </a:r>
          </a:p>
          <a:p>
            <a:endParaRPr lang="en-US" dirty="0"/>
          </a:p>
          <a:p>
            <a:r>
              <a:rPr lang="en-US" dirty="0"/>
              <a:t>Create a family advisory group that can advise administration and the Tier 1 team</a:t>
            </a:r>
          </a:p>
          <a:p>
            <a:pPr lvl="1"/>
            <a:r>
              <a:rPr lang="en-US" dirty="0"/>
              <a:t>The family advisory group includes families at all school levels</a:t>
            </a:r>
          </a:p>
          <a:p>
            <a:pPr lvl="1"/>
            <a:endParaRPr lang="en-US" dirty="0"/>
          </a:p>
          <a:p>
            <a:pPr marL="342900" lvl="1" indent="0">
              <a:buNone/>
            </a:pPr>
            <a:endParaRPr lang="en-US" dirty="0"/>
          </a:p>
        </p:txBody>
      </p:sp>
      <p:sp>
        <p:nvSpPr>
          <p:cNvPr id="4" name="TextBox 3">
            <a:extLst>
              <a:ext uri="{FF2B5EF4-FFF2-40B4-BE49-F238E27FC236}">
                <a16:creationId xmlns:a16="http://schemas.microsoft.com/office/drawing/2014/main" id="{BC5639A7-1376-5F46-8246-943A3E46AD1B}"/>
              </a:ext>
            </a:extLst>
          </p:cNvPr>
          <p:cNvSpPr txBox="1"/>
          <p:nvPr/>
        </p:nvSpPr>
        <p:spPr>
          <a:xfrm>
            <a:off x="1314451" y="5669281"/>
            <a:ext cx="6412875" cy="230832"/>
          </a:xfrm>
          <a:prstGeom prst="rect">
            <a:avLst/>
          </a:prstGeom>
          <a:noFill/>
        </p:spPr>
        <p:txBody>
          <a:bodyPr wrap="square" rtlCol="0">
            <a:spAutoFit/>
          </a:bodyPr>
          <a:lstStyle/>
          <a:p>
            <a:pPr algn="ctr"/>
            <a:r>
              <a:rPr lang="en-US" sz="900" dirty="0" err="1">
                <a:solidFill>
                  <a:schemeClr val="bg1"/>
                </a:solidFill>
              </a:rPr>
              <a:t>Garbacz</a:t>
            </a:r>
            <a:r>
              <a:rPr lang="en-US" sz="900" dirty="0">
                <a:solidFill>
                  <a:schemeClr val="bg1"/>
                </a:solidFill>
              </a:rPr>
              <a:t> (in press)</a:t>
            </a:r>
          </a:p>
        </p:txBody>
      </p:sp>
      <p:pic>
        <p:nvPicPr>
          <p:cNvPr id="7" name="Picture 6">
            <a:extLst>
              <a:ext uri="{FF2B5EF4-FFF2-40B4-BE49-F238E27FC236}">
                <a16:creationId xmlns:a16="http://schemas.microsoft.com/office/drawing/2014/main" id="{26A61D72-DB8B-854A-AC8F-F09EDA1D76FB}"/>
              </a:ext>
            </a:extLst>
          </p:cNvPr>
          <p:cNvPicPr>
            <a:picLocks noChangeAspect="1"/>
          </p:cNvPicPr>
          <p:nvPr/>
        </p:nvPicPr>
        <p:blipFill>
          <a:blip r:embed="rId3"/>
          <a:stretch>
            <a:fillRect/>
          </a:stretch>
        </p:blipFill>
        <p:spPr>
          <a:xfrm>
            <a:off x="6719105" y="1622706"/>
            <a:ext cx="2247515" cy="1688609"/>
          </a:xfrm>
          <a:prstGeom prst="rect">
            <a:avLst/>
          </a:prstGeom>
        </p:spPr>
      </p:pic>
      <p:sp>
        <p:nvSpPr>
          <p:cNvPr id="6" name="Title 1">
            <a:extLst>
              <a:ext uri="{FF2B5EF4-FFF2-40B4-BE49-F238E27FC236}">
                <a16:creationId xmlns:a16="http://schemas.microsoft.com/office/drawing/2014/main" id="{970BD700-2E50-CD4C-8BB0-EC035A5F98C3}"/>
              </a:ext>
            </a:extLst>
          </p:cNvPr>
          <p:cNvSpPr txBox="1">
            <a:spLocks/>
          </p:cNvSpPr>
          <p:nvPr/>
        </p:nvSpPr>
        <p:spPr bwMode="auto">
          <a:xfrm>
            <a:off x="457201" y="381000"/>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Engage Families in PBIS at School</a:t>
            </a:r>
          </a:p>
        </p:txBody>
      </p:sp>
    </p:spTree>
    <p:extLst>
      <p:ext uri="{BB962C8B-B14F-4D97-AF65-F5344CB8AC3E}">
        <p14:creationId xmlns:p14="http://schemas.microsoft.com/office/powerpoint/2010/main" val="24800206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3689D5-ADBB-C340-8339-5030A9E8C277}"/>
              </a:ext>
            </a:extLst>
          </p:cNvPr>
          <p:cNvSpPr>
            <a:spLocks noGrp="1"/>
          </p:cNvSpPr>
          <p:nvPr>
            <p:ph idx="1"/>
          </p:nvPr>
        </p:nvSpPr>
        <p:spPr>
          <a:xfrm>
            <a:off x="502172" y="1585581"/>
            <a:ext cx="7184451" cy="4434219"/>
          </a:xfrm>
        </p:spPr>
        <p:txBody>
          <a:bodyPr>
            <a:normAutofit fontScale="85000" lnSpcReduction="20000"/>
          </a:bodyPr>
          <a:lstStyle/>
          <a:p>
            <a:r>
              <a:rPr lang="en-US" dirty="0"/>
              <a:t>Create and roll out a home matrix</a:t>
            </a:r>
          </a:p>
          <a:p>
            <a:pPr lvl="1"/>
            <a:r>
              <a:rPr lang="en-US" sz="2600" dirty="0"/>
              <a:t>Create home matrices with families at a school event and make examples available</a:t>
            </a:r>
          </a:p>
          <a:p>
            <a:pPr lvl="1"/>
            <a:endParaRPr lang="en-US" dirty="0"/>
          </a:p>
          <a:p>
            <a:r>
              <a:rPr lang="en-US" dirty="0"/>
              <a:t>Distribute parenting materials and resources</a:t>
            </a:r>
          </a:p>
          <a:p>
            <a:pPr lvl="1"/>
            <a:r>
              <a:rPr lang="en-US" sz="2600" dirty="0"/>
              <a:t>Consider brochures and videos about using positive behavior support at home, such as setting expectations and using acknowledgements</a:t>
            </a:r>
          </a:p>
          <a:p>
            <a:pPr marL="342900" lvl="1" indent="0">
              <a:buNone/>
            </a:pPr>
            <a:endParaRPr lang="en-US" dirty="0"/>
          </a:p>
          <a:p>
            <a:r>
              <a:rPr lang="en-US" dirty="0"/>
              <a:t>Hold parenting sessions at school to provide training in positive parenting</a:t>
            </a:r>
          </a:p>
          <a:p>
            <a:pPr lvl="1"/>
            <a:r>
              <a:rPr lang="en-US" sz="2400" dirty="0"/>
              <a:t>Parenting sessions can be scoped and sequenced to provide a range of skill-building</a:t>
            </a:r>
          </a:p>
        </p:txBody>
      </p:sp>
      <p:sp>
        <p:nvSpPr>
          <p:cNvPr id="4" name="TextBox 3">
            <a:extLst>
              <a:ext uri="{FF2B5EF4-FFF2-40B4-BE49-F238E27FC236}">
                <a16:creationId xmlns:a16="http://schemas.microsoft.com/office/drawing/2014/main" id="{BD994678-F265-9546-989C-0ACA0C6195D0}"/>
              </a:ext>
            </a:extLst>
          </p:cNvPr>
          <p:cNvSpPr txBox="1"/>
          <p:nvPr/>
        </p:nvSpPr>
        <p:spPr>
          <a:xfrm>
            <a:off x="1273748" y="6477000"/>
            <a:ext cx="6412875" cy="230832"/>
          </a:xfrm>
          <a:prstGeom prst="rect">
            <a:avLst/>
          </a:prstGeom>
          <a:noFill/>
        </p:spPr>
        <p:txBody>
          <a:bodyPr wrap="square" rtlCol="0">
            <a:spAutoFit/>
          </a:bodyPr>
          <a:lstStyle/>
          <a:p>
            <a:pPr algn="ctr"/>
            <a:r>
              <a:rPr lang="en-US" sz="900" dirty="0" err="1"/>
              <a:t>Garbacz</a:t>
            </a:r>
            <a:r>
              <a:rPr lang="en-US" sz="900" dirty="0"/>
              <a:t> (in press)</a:t>
            </a:r>
          </a:p>
        </p:txBody>
      </p:sp>
      <p:pic>
        <p:nvPicPr>
          <p:cNvPr id="5" name="Picture 4" descr="http://kawaii.kawaii.at/img/white-Timeless-Treasures-neighborhood-house-fabric-175833-1.JPG">
            <a:extLst>
              <a:ext uri="{FF2B5EF4-FFF2-40B4-BE49-F238E27FC236}">
                <a16:creationId xmlns:a16="http://schemas.microsoft.com/office/drawing/2014/main" id="{19C00368-CA86-0F43-99FD-F91DFC586A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439" y="1610321"/>
            <a:ext cx="1220867" cy="1220867"/>
          </a:xfrm>
          <a:prstGeom prst="rect">
            <a:avLst/>
          </a:prstGeom>
          <a:noFill/>
          <a:ln>
            <a:noFill/>
          </a:ln>
        </p:spPr>
      </p:pic>
      <p:sp>
        <p:nvSpPr>
          <p:cNvPr id="6" name="Title 1">
            <a:extLst>
              <a:ext uri="{FF2B5EF4-FFF2-40B4-BE49-F238E27FC236}">
                <a16:creationId xmlns:a16="http://schemas.microsoft.com/office/drawing/2014/main" id="{BC56C913-7B33-0741-9B28-96F9EF1FCB27}"/>
              </a:ext>
            </a:extLst>
          </p:cNvPr>
          <p:cNvSpPr txBox="1">
            <a:spLocks/>
          </p:cNvSpPr>
          <p:nvPr/>
        </p:nvSpPr>
        <p:spPr bwMode="auto">
          <a:xfrm>
            <a:off x="457200" y="255866"/>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Approaches to Engage Families in PBIS: Support Families to use PBIS at Home</a:t>
            </a:r>
          </a:p>
        </p:txBody>
      </p:sp>
    </p:spTree>
    <p:extLst>
      <p:ext uri="{BB962C8B-B14F-4D97-AF65-F5344CB8AC3E}">
        <p14:creationId xmlns:p14="http://schemas.microsoft.com/office/powerpoint/2010/main" val="3506997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A026BA3-A387-7F49-AB08-23C76BFC6A3D}"/>
              </a:ext>
            </a:extLst>
          </p:cNvPr>
          <p:cNvGraphicFramePr>
            <a:graphicFrameLocks noGrp="1"/>
          </p:cNvGraphicFramePr>
          <p:nvPr>
            <p:extLst/>
          </p:nvPr>
        </p:nvGraphicFramePr>
        <p:xfrm>
          <a:off x="325755" y="1381421"/>
          <a:ext cx="8492490" cy="5577840"/>
        </p:xfrm>
        <a:graphic>
          <a:graphicData uri="http://schemas.openxmlformats.org/drawingml/2006/table">
            <a:tbl>
              <a:tblPr firstRow="1" firstCol="1" bandRow="1">
                <a:tableStyleId>{5C22544A-7EE6-4342-B048-85BDC9FD1C3A}</a:tableStyleId>
              </a:tblPr>
              <a:tblGrid>
                <a:gridCol w="1198245">
                  <a:extLst>
                    <a:ext uri="{9D8B030D-6E8A-4147-A177-3AD203B41FA5}">
                      <a16:colId xmlns:a16="http://schemas.microsoft.com/office/drawing/2014/main" val="4091153567"/>
                    </a:ext>
                  </a:extLst>
                </a:gridCol>
                <a:gridCol w="1447800">
                  <a:extLst>
                    <a:ext uri="{9D8B030D-6E8A-4147-A177-3AD203B41FA5}">
                      <a16:colId xmlns:a16="http://schemas.microsoft.com/office/drawing/2014/main" val="1387811088"/>
                    </a:ext>
                  </a:extLst>
                </a:gridCol>
                <a:gridCol w="1616223">
                  <a:extLst>
                    <a:ext uri="{9D8B030D-6E8A-4147-A177-3AD203B41FA5}">
                      <a16:colId xmlns:a16="http://schemas.microsoft.com/office/drawing/2014/main" val="3482869570"/>
                    </a:ext>
                  </a:extLst>
                </a:gridCol>
                <a:gridCol w="1410074">
                  <a:extLst>
                    <a:ext uri="{9D8B030D-6E8A-4147-A177-3AD203B41FA5}">
                      <a16:colId xmlns:a16="http://schemas.microsoft.com/office/drawing/2014/main" val="4235841763"/>
                    </a:ext>
                  </a:extLst>
                </a:gridCol>
                <a:gridCol w="1410074">
                  <a:extLst>
                    <a:ext uri="{9D8B030D-6E8A-4147-A177-3AD203B41FA5}">
                      <a16:colId xmlns:a16="http://schemas.microsoft.com/office/drawing/2014/main" val="2740697527"/>
                    </a:ext>
                  </a:extLst>
                </a:gridCol>
                <a:gridCol w="1410074">
                  <a:extLst>
                    <a:ext uri="{9D8B030D-6E8A-4147-A177-3AD203B41FA5}">
                      <a16:colId xmlns:a16="http://schemas.microsoft.com/office/drawing/2014/main" val="1626002998"/>
                    </a:ext>
                  </a:extLst>
                </a:gridCol>
              </a:tblGrid>
              <a:tr h="192938">
                <a:tc>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34612" marR="34612" marT="0" marB="0" anchor="ctr">
                    <a:solidFill>
                      <a:srgbClr val="00B050"/>
                    </a:solidFill>
                  </a:tcPr>
                </a:tc>
                <a:tc>
                  <a:txBody>
                    <a:bodyPr/>
                    <a:lstStyle/>
                    <a:p>
                      <a:pPr marL="0" marR="0" algn="ctr">
                        <a:spcBef>
                          <a:spcPts val="0"/>
                        </a:spcBef>
                        <a:spcAft>
                          <a:spcPts val="0"/>
                        </a:spcAft>
                      </a:pPr>
                      <a:r>
                        <a:rPr lang="en-US" sz="1600" dirty="0">
                          <a:effectLst/>
                        </a:rPr>
                        <a:t>All settings</a:t>
                      </a:r>
                      <a:endParaRPr lang="en-US" sz="1600" dirty="0">
                        <a:effectLst/>
                        <a:latin typeface="Times New Roman" panose="02020603050405020304" pitchFamily="18" charset="0"/>
                        <a:ea typeface="Calibri" panose="020F0502020204030204" pitchFamily="34" charset="0"/>
                      </a:endParaRPr>
                    </a:p>
                  </a:txBody>
                  <a:tcPr marL="34612" marR="34612" marT="0" marB="0" anchor="b">
                    <a:solidFill>
                      <a:srgbClr val="00B050"/>
                    </a:solidFill>
                  </a:tcPr>
                </a:tc>
                <a:tc>
                  <a:txBody>
                    <a:bodyPr/>
                    <a:lstStyle/>
                    <a:p>
                      <a:pPr marL="0" marR="0" algn="ctr">
                        <a:spcBef>
                          <a:spcPts val="0"/>
                        </a:spcBef>
                        <a:spcAft>
                          <a:spcPts val="0"/>
                        </a:spcAft>
                      </a:pPr>
                      <a:r>
                        <a:rPr lang="en-US" sz="1600" dirty="0">
                          <a:effectLst/>
                        </a:rPr>
                        <a:t>Morning routine</a:t>
                      </a:r>
                      <a:endParaRPr lang="en-US" sz="1600" dirty="0">
                        <a:effectLst/>
                        <a:latin typeface="Times New Roman" panose="02020603050405020304" pitchFamily="18" charset="0"/>
                        <a:ea typeface="Calibri" panose="020F0502020204030204" pitchFamily="34" charset="0"/>
                      </a:endParaRPr>
                    </a:p>
                  </a:txBody>
                  <a:tcPr marL="34612" marR="34612" marT="0" marB="0" anchor="b">
                    <a:solidFill>
                      <a:srgbClr val="00B050"/>
                    </a:solidFill>
                  </a:tcPr>
                </a:tc>
                <a:tc>
                  <a:txBody>
                    <a:bodyPr/>
                    <a:lstStyle/>
                    <a:p>
                      <a:pPr marL="0" marR="0" algn="ctr">
                        <a:spcBef>
                          <a:spcPts val="0"/>
                        </a:spcBef>
                        <a:spcAft>
                          <a:spcPts val="0"/>
                        </a:spcAft>
                      </a:pPr>
                      <a:r>
                        <a:rPr lang="en-US" sz="1600" dirty="0">
                          <a:effectLst/>
                        </a:rPr>
                        <a:t>Homework</a:t>
                      </a:r>
                      <a:endParaRPr lang="en-US" sz="1600" dirty="0">
                        <a:effectLst/>
                        <a:latin typeface="Times New Roman" panose="02020603050405020304" pitchFamily="18" charset="0"/>
                        <a:ea typeface="Calibri" panose="020F0502020204030204" pitchFamily="34" charset="0"/>
                      </a:endParaRPr>
                    </a:p>
                  </a:txBody>
                  <a:tcPr marL="34612" marR="34612" marT="0" marB="0" anchor="b">
                    <a:solidFill>
                      <a:srgbClr val="00B050"/>
                    </a:solidFill>
                  </a:tcPr>
                </a:tc>
                <a:tc>
                  <a:txBody>
                    <a:bodyPr/>
                    <a:lstStyle/>
                    <a:p>
                      <a:pPr marL="0" marR="0" algn="ctr">
                        <a:spcBef>
                          <a:spcPts val="0"/>
                        </a:spcBef>
                        <a:spcAft>
                          <a:spcPts val="0"/>
                        </a:spcAft>
                      </a:pPr>
                      <a:r>
                        <a:rPr lang="en-US" sz="1600" dirty="0">
                          <a:effectLst/>
                        </a:rPr>
                        <a:t>Meals</a:t>
                      </a:r>
                      <a:endParaRPr lang="en-US" sz="1600" dirty="0">
                        <a:effectLst/>
                        <a:latin typeface="Times New Roman" panose="02020603050405020304" pitchFamily="18" charset="0"/>
                        <a:ea typeface="Calibri" panose="020F0502020204030204" pitchFamily="34" charset="0"/>
                      </a:endParaRPr>
                    </a:p>
                  </a:txBody>
                  <a:tcPr marL="34612" marR="34612" marT="0" marB="0" anchor="b">
                    <a:solidFill>
                      <a:srgbClr val="00B050"/>
                    </a:solidFill>
                  </a:tcPr>
                </a:tc>
                <a:tc>
                  <a:txBody>
                    <a:bodyPr/>
                    <a:lstStyle/>
                    <a:p>
                      <a:pPr marL="0" marR="0" algn="ctr">
                        <a:spcBef>
                          <a:spcPts val="0"/>
                        </a:spcBef>
                        <a:spcAft>
                          <a:spcPts val="0"/>
                        </a:spcAft>
                      </a:pPr>
                      <a:r>
                        <a:rPr lang="en-US" sz="1600" dirty="0">
                          <a:effectLst/>
                        </a:rPr>
                        <a:t>Evening routine</a:t>
                      </a:r>
                      <a:endParaRPr lang="en-US" sz="1600" dirty="0">
                        <a:effectLst/>
                        <a:latin typeface="Times New Roman" panose="02020603050405020304" pitchFamily="18" charset="0"/>
                        <a:ea typeface="Calibri" panose="020F0502020204030204" pitchFamily="34" charset="0"/>
                      </a:endParaRPr>
                    </a:p>
                  </a:txBody>
                  <a:tcPr marL="34612" marR="34612" marT="0" marB="0" anchor="b">
                    <a:solidFill>
                      <a:srgbClr val="00B050"/>
                    </a:solidFill>
                  </a:tcPr>
                </a:tc>
                <a:extLst>
                  <a:ext uri="{0D108BD9-81ED-4DB2-BD59-A6C34878D82A}">
                    <a16:rowId xmlns:a16="http://schemas.microsoft.com/office/drawing/2014/main" val="3183614245"/>
                  </a:ext>
                </a:extLst>
              </a:tr>
              <a:tr h="1350567">
                <a:tc>
                  <a:txBody>
                    <a:bodyPr/>
                    <a:lstStyle/>
                    <a:p>
                      <a:pPr marL="0" marR="0">
                        <a:spcBef>
                          <a:spcPts val="0"/>
                        </a:spcBef>
                        <a:spcAft>
                          <a:spcPts val="0"/>
                        </a:spcAft>
                      </a:pPr>
                      <a:r>
                        <a:rPr lang="en-US" sz="1800" dirty="0">
                          <a:effectLst/>
                        </a:rPr>
                        <a:t>Be responsible</a:t>
                      </a:r>
                      <a:endParaRPr lang="en-US" sz="1800" dirty="0">
                        <a:effectLst/>
                        <a:latin typeface="Times New Roman" panose="02020603050405020304" pitchFamily="18" charset="0"/>
                        <a:ea typeface="Calibri" panose="020F0502020204030204" pitchFamily="34" charset="0"/>
                      </a:endParaRPr>
                    </a:p>
                  </a:txBody>
                  <a:tcPr marL="34612" marR="34612" marT="0" marB="0">
                    <a:solidFill>
                      <a:srgbClr val="00B050"/>
                    </a:solidFill>
                  </a:tcPr>
                </a:tc>
                <a:tc>
                  <a:txBody>
                    <a:bodyPr/>
                    <a:lstStyle/>
                    <a:p>
                      <a:pPr marL="0" marR="0">
                        <a:spcBef>
                          <a:spcPts val="0"/>
                        </a:spcBef>
                        <a:spcAft>
                          <a:spcPts val="0"/>
                        </a:spcAft>
                      </a:pPr>
                      <a:r>
                        <a:rPr lang="en-US" sz="1200" dirty="0">
                          <a:effectLst/>
                        </a:rPr>
                        <a:t>Complete daily tasks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Talk to an adult when you have a question</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Be prepared</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Follow morning routine</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Have all materials for school</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Complete routine on time schedule</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Organize materials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Complete assignments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Check in with an adult to review progress and ask questions</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Complete preparations, as instructed</a:t>
                      </a:r>
                    </a:p>
                    <a:p>
                      <a:pPr marL="0" marR="0">
                        <a:spcBef>
                          <a:spcPts val="0"/>
                        </a:spcBef>
                        <a:spcAft>
                          <a:spcPts val="0"/>
                        </a:spcAft>
                      </a:pPr>
                      <a:r>
                        <a:rPr lang="en-US" sz="1200" dirty="0">
                          <a:effectLst/>
                          <a:highlight>
                            <a:srgbClr val="FFFF00"/>
                          </a:highlight>
                        </a:rPr>
                        <a:t> </a:t>
                      </a:r>
                      <a:endParaRPr lang="en-US" sz="1200" dirty="0">
                        <a:effectLst/>
                      </a:endParaRPr>
                    </a:p>
                    <a:p>
                      <a:pPr marL="0" marR="0">
                        <a:spcBef>
                          <a:spcPts val="0"/>
                        </a:spcBef>
                        <a:spcAft>
                          <a:spcPts val="0"/>
                        </a:spcAft>
                      </a:pPr>
                      <a:r>
                        <a:rPr lang="en-US" sz="1200" dirty="0">
                          <a:effectLst/>
                        </a:rPr>
                        <a:t>Clean up the area when done, as instructed</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Follow the evening routine</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Go to bed on time</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extLst>
                  <a:ext uri="{0D108BD9-81ED-4DB2-BD59-A6C34878D82A}">
                    <a16:rowId xmlns:a16="http://schemas.microsoft.com/office/drawing/2014/main" val="2057084581"/>
                  </a:ext>
                </a:extLst>
              </a:tr>
              <a:tr h="1350567">
                <a:tc>
                  <a:txBody>
                    <a:bodyPr/>
                    <a:lstStyle/>
                    <a:p>
                      <a:pPr marL="0" marR="0">
                        <a:spcBef>
                          <a:spcPts val="0"/>
                        </a:spcBef>
                        <a:spcAft>
                          <a:spcPts val="0"/>
                        </a:spcAft>
                      </a:pPr>
                      <a:r>
                        <a:rPr lang="en-US" sz="1800" dirty="0">
                          <a:effectLst/>
                        </a:rPr>
                        <a:t>Be </a:t>
                      </a:r>
                    </a:p>
                    <a:p>
                      <a:pPr marL="0" marR="0">
                        <a:spcBef>
                          <a:spcPts val="0"/>
                        </a:spcBef>
                        <a:spcAft>
                          <a:spcPts val="0"/>
                        </a:spcAft>
                      </a:pPr>
                      <a:r>
                        <a:rPr lang="en-US" sz="1800" dirty="0">
                          <a:effectLst/>
                        </a:rPr>
                        <a:t>respectful</a:t>
                      </a:r>
                      <a:endParaRPr lang="en-US" sz="1800" dirty="0">
                        <a:effectLst/>
                        <a:latin typeface="Times New Roman" panose="02020603050405020304" pitchFamily="18" charset="0"/>
                        <a:ea typeface="Calibri" panose="020F0502020204030204" pitchFamily="34" charset="0"/>
                      </a:endParaRPr>
                    </a:p>
                  </a:txBody>
                  <a:tcPr marL="34612" marR="34612" marT="0" marB="0">
                    <a:solidFill>
                      <a:srgbClr val="00B050"/>
                    </a:solidFill>
                  </a:tcPr>
                </a:tc>
                <a:tc>
                  <a:txBody>
                    <a:bodyPr/>
                    <a:lstStyle/>
                    <a:p>
                      <a:pPr marL="0" marR="0">
                        <a:spcBef>
                          <a:spcPts val="0"/>
                        </a:spcBef>
                        <a:spcAft>
                          <a:spcPts val="0"/>
                        </a:spcAft>
                      </a:pPr>
                      <a:r>
                        <a:rPr lang="en-US" sz="1200">
                          <a:effectLst/>
                        </a:rPr>
                        <a:t>Help others in the home</a:t>
                      </a:r>
                    </a:p>
                    <a:p>
                      <a:pPr marL="0" marR="0">
                        <a:spcBef>
                          <a:spcPts val="0"/>
                        </a:spcBef>
                        <a:spcAft>
                          <a:spcPts val="0"/>
                        </a:spcAft>
                      </a:pPr>
                      <a:r>
                        <a:rPr lang="en-US" sz="1200">
                          <a:effectLst/>
                        </a:rPr>
                        <a:t> </a:t>
                      </a:r>
                    </a:p>
                    <a:p>
                      <a:pPr marL="0" marR="0">
                        <a:spcBef>
                          <a:spcPts val="0"/>
                        </a:spcBef>
                        <a:spcAft>
                          <a:spcPts val="0"/>
                        </a:spcAft>
                      </a:pPr>
                      <a:r>
                        <a:rPr lang="en-US" sz="1200">
                          <a:effectLst/>
                        </a:rPr>
                        <a:t>Clean up shared spaces</a:t>
                      </a:r>
                    </a:p>
                    <a:p>
                      <a:pPr marL="0" marR="0">
                        <a:spcBef>
                          <a:spcPts val="0"/>
                        </a:spcBef>
                        <a:spcAft>
                          <a:spcPts val="0"/>
                        </a:spcAft>
                      </a:pPr>
                      <a:r>
                        <a:rPr lang="en-US" sz="1200">
                          <a:effectLst/>
                        </a:rPr>
                        <a:t> </a:t>
                      </a:r>
                    </a:p>
                    <a:p>
                      <a:pPr marL="0" marR="0">
                        <a:spcBef>
                          <a:spcPts val="0"/>
                        </a:spcBef>
                        <a:spcAft>
                          <a:spcPts val="0"/>
                        </a:spcAft>
                      </a:pPr>
                      <a:r>
                        <a:rPr lang="en-US" sz="1200">
                          <a:effectLst/>
                        </a:rPr>
                        <a:t>Use kind words and gestures</a:t>
                      </a:r>
                    </a:p>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Follow the time schedule</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Help others get ready after you are ready</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Use greetings</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Be kind when working with others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Clean up the area when finished</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Start and finish on time</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Use kind words and gestures during the meal</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Help others who need assistance</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Be considerate to others who are </a:t>
                      </a:r>
                    </a:p>
                    <a:p>
                      <a:pPr marL="0" marR="0">
                        <a:spcBef>
                          <a:spcPts val="0"/>
                        </a:spcBef>
                        <a:spcAft>
                          <a:spcPts val="0"/>
                        </a:spcAft>
                      </a:pPr>
                      <a:r>
                        <a:rPr lang="en-US" sz="1200" dirty="0">
                          <a:effectLst/>
                        </a:rPr>
                        <a:t>sleeping</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Use quiet voices</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extLst>
                  <a:ext uri="{0D108BD9-81ED-4DB2-BD59-A6C34878D82A}">
                    <a16:rowId xmlns:a16="http://schemas.microsoft.com/office/drawing/2014/main" val="3983778902"/>
                  </a:ext>
                </a:extLst>
              </a:tr>
              <a:tr h="1350567">
                <a:tc>
                  <a:txBody>
                    <a:bodyPr/>
                    <a:lstStyle/>
                    <a:p>
                      <a:pPr marL="0" marR="0">
                        <a:spcBef>
                          <a:spcPts val="0"/>
                        </a:spcBef>
                        <a:spcAft>
                          <a:spcPts val="0"/>
                        </a:spcAft>
                      </a:pPr>
                      <a:r>
                        <a:rPr lang="en-US" sz="1800" dirty="0">
                          <a:effectLst/>
                        </a:rPr>
                        <a:t>Be safe</a:t>
                      </a:r>
                      <a:endParaRPr lang="en-US" sz="1800" dirty="0">
                        <a:effectLst/>
                        <a:latin typeface="Times New Roman" panose="02020603050405020304" pitchFamily="18" charset="0"/>
                        <a:ea typeface="Calibri" panose="020F0502020204030204" pitchFamily="34" charset="0"/>
                      </a:endParaRPr>
                    </a:p>
                  </a:txBody>
                  <a:tcPr marL="34612" marR="34612" marT="0" marB="0">
                    <a:solidFill>
                      <a:srgbClr val="00B050"/>
                    </a:solidFill>
                  </a:tcPr>
                </a:tc>
                <a:tc>
                  <a:txBody>
                    <a:bodyPr/>
                    <a:lstStyle/>
                    <a:p>
                      <a:pPr marL="0" marR="0">
                        <a:spcBef>
                          <a:spcPts val="0"/>
                        </a:spcBef>
                        <a:spcAft>
                          <a:spcPts val="0"/>
                        </a:spcAft>
                      </a:pPr>
                      <a:r>
                        <a:rPr lang="en-US" sz="1200">
                          <a:effectLst/>
                        </a:rPr>
                        <a:t>Follow directions</a:t>
                      </a:r>
                    </a:p>
                    <a:p>
                      <a:pPr marL="0" marR="0">
                        <a:spcBef>
                          <a:spcPts val="0"/>
                        </a:spcBef>
                        <a:spcAft>
                          <a:spcPts val="0"/>
                        </a:spcAft>
                      </a:pPr>
                      <a:r>
                        <a:rPr lang="en-US" sz="1200">
                          <a:effectLst/>
                        </a:rPr>
                        <a:t> </a:t>
                      </a:r>
                    </a:p>
                    <a:p>
                      <a:pPr marL="0" marR="0">
                        <a:spcBef>
                          <a:spcPts val="0"/>
                        </a:spcBef>
                        <a:spcAft>
                          <a:spcPts val="0"/>
                        </a:spcAft>
                      </a:pPr>
                      <a:r>
                        <a:rPr lang="en-US" sz="1200">
                          <a:effectLst/>
                        </a:rPr>
                        <a:t>Wait your turn</a:t>
                      </a:r>
                    </a:p>
                    <a:p>
                      <a:pPr marL="0" marR="0">
                        <a:spcBef>
                          <a:spcPts val="0"/>
                        </a:spcBef>
                        <a:spcAft>
                          <a:spcPts val="0"/>
                        </a:spcAft>
                      </a:pPr>
                      <a:r>
                        <a:rPr lang="en-US" sz="1200">
                          <a:effectLst/>
                        </a:rPr>
                        <a:t> </a:t>
                      </a:r>
                    </a:p>
                    <a:p>
                      <a:pPr marL="0" marR="0">
                        <a:spcBef>
                          <a:spcPts val="0"/>
                        </a:spcBef>
                        <a:spcAft>
                          <a:spcPts val="0"/>
                        </a:spcAft>
                      </a:pPr>
                      <a:r>
                        <a:rPr lang="en-US" sz="1200">
                          <a:effectLst/>
                        </a:rPr>
                        <a:t>Use household materials properly</a:t>
                      </a:r>
                    </a:p>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a:effectLst/>
                        </a:rPr>
                        <a:t>Watch where you are going</a:t>
                      </a:r>
                    </a:p>
                    <a:p>
                      <a:pPr marL="0" marR="0">
                        <a:spcBef>
                          <a:spcPts val="0"/>
                        </a:spcBef>
                        <a:spcAft>
                          <a:spcPts val="0"/>
                        </a:spcAft>
                      </a:pPr>
                      <a:r>
                        <a:rPr lang="en-US" sz="1200">
                          <a:effectLst/>
                        </a:rPr>
                        <a:t> </a:t>
                      </a:r>
                    </a:p>
                    <a:p>
                      <a:pPr marL="0" marR="0">
                        <a:spcBef>
                          <a:spcPts val="0"/>
                        </a:spcBef>
                        <a:spcAft>
                          <a:spcPts val="0"/>
                        </a:spcAft>
                      </a:pPr>
                      <a:r>
                        <a:rPr lang="en-US" sz="1200">
                          <a:effectLst/>
                        </a:rPr>
                        <a:t>Keep objects to self</a:t>
                      </a:r>
                    </a:p>
                    <a:p>
                      <a:pPr marL="0" marR="0">
                        <a:spcBef>
                          <a:spcPts val="0"/>
                        </a:spcBef>
                        <a:spcAft>
                          <a:spcPts val="0"/>
                        </a:spcAft>
                      </a:pPr>
                      <a:r>
                        <a:rPr lang="en-US" sz="1200">
                          <a:effectLst/>
                        </a:rPr>
                        <a:t> </a:t>
                      </a:r>
                    </a:p>
                    <a:p>
                      <a:pPr marL="0" marR="0">
                        <a:spcBef>
                          <a:spcPts val="0"/>
                        </a:spcBef>
                        <a:spcAft>
                          <a:spcPts val="0"/>
                        </a:spcAft>
                      </a:pPr>
                      <a:r>
                        <a:rPr lang="en-US" sz="1200">
                          <a:effectLst/>
                        </a:rPr>
                        <a:t>Keep materials clear of shared space</a:t>
                      </a:r>
                    </a:p>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Use materials appropriately</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Ask for permission before working with others</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Clean up before meals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Treat hot objects with care</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Use meal items and objects appropriately</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endParaRPr>
                    </a:p>
                  </a:txBody>
                  <a:tcPr marL="34612" marR="34612" marT="0" marB="0"/>
                </a:tc>
                <a:tc>
                  <a:txBody>
                    <a:bodyPr/>
                    <a:lstStyle/>
                    <a:p>
                      <a:pPr marL="0" marR="0">
                        <a:spcBef>
                          <a:spcPts val="0"/>
                        </a:spcBef>
                        <a:spcAft>
                          <a:spcPts val="0"/>
                        </a:spcAft>
                      </a:pPr>
                      <a:r>
                        <a:rPr lang="en-US" sz="1200" dirty="0">
                          <a:effectLst/>
                        </a:rPr>
                        <a:t>Wait for others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Use bedtime items appropriately</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Stay in assigned area, but ask for help if needed</a:t>
                      </a:r>
                      <a:endParaRPr lang="en-US" sz="1200" dirty="0">
                        <a:effectLst/>
                        <a:latin typeface="Times New Roman" panose="02020603050405020304" pitchFamily="18" charset="0"/>
                        <a:ea typeface="Calibri" panose="020F0502020204030204" pitchFamily="34" charset="0"/>
                      </a:endParaRPr>
                    </a:p>
                  </a:txBody>
                  <a:tcPr marL="34612" marR="34612" marT="0" marB="0"/>
                </a:tc>
                <a:extLst>
                  <a:ext uri="{0D108BD9-81ED-4DB2-BD59-A6C34878D82A}">
                    <a16:rowId xmlns:a16="http://schemas.microsoft.com/office/drawing/2014/main" val="296384339"/>
                  </a:ext>
                </a:extLst>
              </a:tr>
            </a:tbl>
          </a:graphicData>
        </a:graphic>
      </p:graphicFrame>
      <p:sp>
        <p:nvSpPr>
          <p:cNvPr id="7" name="TextBox 6">
            <a:extLst>
              <a:ext uri="{FF2B5EF4-FFF2-40B4-BE49-F238E27FC236}">
                <a16:creationId xmlns:a16="http://schemas.microsoft.com/office/drawing/2014/main" id="{7CF00199-C7D7-BC46-8D60-B8A3DFE46096}"/>
              </a:ext>
            </a:extLst>
          </p:cNvPr>
          <p:cNvSpPr txBox="1"/>
          <p:nvPr/>
        </p:nvSpPr>
        <p:spPr>
          <a:xfrm rot="16200000">
            <a:off x="5727224" y="3091022"/>
            <a:ext cx="6412875" cy="230832"/>
          </a:xfrm>
          <a:prstGeom prst="rect">
            <a:avLst/>
          </a:prstGeom>
          <a:noFill/>
        </p:spPr>
        <p:txBody>
          <a:bodyPr wrap="square" rtlCol="0">
            <a:spAutoFit/>
          </a:bodyPr>
          <a:lstStyle/>
          <a:p>
            <a:pPr algn="ctr"/>
            <a:r>
              <a:rPr lang="en-US" sz="900" dirty="0" err="1"/>
              <a:t>Garbacz</a:t>
            </a:r>
            <a:r>
              <a:rPr lang="en-US" sz="900" dirty="0">
                <a:solidFill>
                  <a:schemeClr val="bg1"/>
                </a:solidFill>
              </a:rPr>
              <a:t> (in press)</a:t>
            </a:r>
          </a:p>
        </p:txBody>
      </p:sp>
      <p:sp>
        <p:nvSpPr>
          <p:cNvPr id="5" name="Title 1">
            <a:extLst>
              <a:ext uri="{FF2B5EF4-FFF2-40B4-BE49-F238E27FC236}">
                <a16:creationId xmlns:a16="http://schemas.microsoft.com/office/drawing/2014/main" id="{4C56E310-EE6E-7142-B922-4F2E009314A3}"/>
              </a:ext>
            </a:extLst>
          </p:cNvPr>
          <p:cNvSpPr txBox="1">
            <a:spLocks/>
          </p:cNvSpPr>
          <p:nvPr/>
        </p:nvSpPr>
        <p:spPr bwMode="auto">
          <a:xfrm>
            <a:off x="457200" y="213021"/>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Example Home Matrix</a:t>
            </a:r>
          </a:p>
        </p:txBody>
      </p:sp>
    </p:spTree>
    <p:extLst>
      <p:ext uri="{BB962C8B-B14F-4D97-AF65-F5344CB8AC3E}">
        <p14:creationId xmlns:p14="http://schemas.microsoft.com/office/powerpoint/2010/main" val="2288075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CCA2B-FE79-9C4B-AA87-ED64EC828855}"/>
              </a:ext>
            </a:extLst>
          </p:cNvPr>
          <p:cNvSpPr>
            <a:spLocks noGrp="1"/>
          </p:cNvSpPr>
          <p:nvPr>
            <p:ph idx="1"/>
          </p:nvPr>
        </p:nvSpPr>
        <p:spPr>
          <a:xfrm>
            <a:off x="457200" y="1752600"/>
            <a:ext cx="5522788" cy="4229718"/>
          </a:xfrm>
        </p:spPr>
        <p:txBody>
          <a:bodyPr>
            <a:normAutofit fontScale="62500" lnSpcReduction="20000"/>
          </a:bodyPr>
          <a:lstStyle/>
          <a:p>
            <a:r>
              <a:rPr lang="en-US" b="1" dirty="0"/>
              <a:t>Proactively reach out to families</a:t>
            </a:r>
          </a:p>
          <a:p>
            <a:pPr lvl="1"/>
            <a:r>
              <a:rPr lang="en-US" dirty="0"/>
              <a:t>Consider a beginning of the year parent readiness screener</a:t>
            </a:r>
          </a:p>
          <a:p>
            <a:endParaRPr lang="en-US" dirty="0"/>
          </a:p>
          <a:p>
            <a:r>
              <a:rPr lang="en-US" b="1" dirty="0"/>
              <a:t>Hold events at the school and in the community</a:t>
            </a:r>
          </a:p>
          <a:p>
            <a:pPr lvl="1"/>
            <a:r>
              <a:rPr lang="en-US" dirty="0"/>
              <a:t>A family-school-community event can build connections between families and community stakeholders</a:t>
            </a:r>
          </a:p>
          <a:p>
            <a:endParaRPr lang="en-US" dirty="0"/>
          </a:p>
          <a:p>
            <a:r>
              <a:rPr lang="en-US" b="1" dirty="0"/>
              <a:t>Establish systems to support multidirectional communication</a:t>
            </a:r>
          </a:p>
          <a:p>
            <a:pPr lvl="1"/>
            <a:r>
              <a:rPr lang="en-US" dirty="0"/>
              <a:t>The beginning of the year readiness screener could set a course for multidirectional communication</a:t>
            </a:r>
          </a:p>
          <a:p>
            <a:endParaRPr lang="en-US" dirty="0"/>
          </a:p>
        </p:txBody>
      </p:sp>
      <p:sp>
        <p:nvSpPr>
          <p:cNvPr id="5" name="TextBox 4">
            <a:extLst>
              <a:ext uri="{FF2B5EF4-FFF2-40B4-BE49-F238E27FC236}">
                <a16:creationId xmlns:a16="http://schemas.microsoft.com/office/drawing/2014/main" id="{9CF7BF7D-9F80-3642-9F86-4BD097F7FFD4}"/>
              </a:ext>
            </a:extLst>
          </p:cNvPr>
          <p:cNvSpPr txBox="1"/>
          <p:nvPr/>
        </p:nvSpPr>
        <p:spPr>
          <a:xfrm>
            <a:off x="557972" y="6464498"/>
            <a:ext cx="5422016" cy="369332"/>
          </a:xfrm>
          <a:prstGeom prst="rect">
            <a:avLst/>
          </a:prstGeom>
          <a:noFill/>
        </p:spPr>
        <p:txBody>
          <a:bodyPr wrap="square" rtlCol="0">
            <a:spAutoFit/>
          </a:bodyPr>
          <a:lstStyle/>
          <a:p>
            <a:pPr algn="ctr"/>
            <a:r>
              <a:rPr lang="en-US" sz="900" dirty="0"/>
              <a:t>Garbacz (in press); Garbacz, Beattie, </a:t>
            </a:r>
            <a:r>
              <a:rPr lang="en-US" sz="900" dirty="0" err="1"/>
              <a:t>Masser</a:t>
            </a:r>
            <a:r>
              <a:rPr lang="en-US" sz="900" dirty="0"/>
              <a:t>, &amp; </a:t>
            </a:r>
            <a:r>
              <a:rPr lang="en-US" sz="900" dirty="0" err="1"/>
              <a:t>DeGarmo</a:t>
            </a:r>
            <a:r>
              <a:rPr lang="en-US" sz="900" dirty="0"/>
              <a:t> (in press); Moore et al. (2016); </a:t>
            </a:r>
            <a:r>
              <a:rPr lang="en-US" sz="900" dirty="0" err="1"/>
              <a:t>Smolkowski</a:t>
            </a:r>
            <a:r>
              <a:rPr lang="en-US" sz="900" dirty="0"/>
              <a:t> et al. (2017)</a:t>
            </a:r>
          </a:p>
        </p:txBody>
      </p:sp>
      <p:grpSp>
        <p:nvGrpSpPr>
          <p:cNvPr id="9" name="Group 8">
            <a:extLst>
              <a:ext uri="{FF2B5EF4-FFF2-40B4-BE49-F238E27FC236}">
                <a16:creationId xmlns:a16="http://schemas.microsoft.com/office/drawing/2014/main" id="{A2EBC582-3635-B344-A184-2C7CB2A53826}"/>
              </a:ext>
            </a:extLst>
          </p:cNvPr>
          <p:cNvGrpSpPr/>
          <p:nvPr/>
        </p:nvGrpSpPr>
        <p:grpSpPr>
          <a:xfrm>
            <a:off x="6050059" y="2125267"/>
            <a:ext cx="2843126" cy="3857051"/>
            <a:chOff x="8066745" y="1690688"/>
            <a:chExt cx="3790835" cy="5142734"/>
          </a:xfrm>
        </p:grpSpPr>
        <p:pic>
          <p:nvPicPr>
            <p:cNvPr id="6" name="Picture 5" descr="AMS Parent School Readiness Screener.pdf">
              <a:extLst>
                <a:ext uri="{FF2B5EF4-FFF2-40B4-BE49-F238E27FC236}">
                  <a16:creationId xmlns:a16="http://schemas.microsoft.com/office/drawing/2014/main" id="{AA0D9777-F402-CA40-87FD-FD69BE0DD2DD}"/>
                </a:ext>
              </a:extLst>
            </p:cNvPr>
            <p:cNvPicPr>
              <a:picLocks noChangeAspect="1"/>
            </p:cNvPicPr>
            <p:nvPr/>
          </p:nvPicPr>
          <p:blipFill>
            <a:blip r:embed="rId3" cstate="print"/>
            <a:stretch>
              <a:fillRect/>
            </a:stretch>
          </p:blipFill>
          <p:spPr>
            <a:xfrm>
              <a:off x="8066745" y="1690688"/>
              <a:ext cx="3790835" cy="5142734"/>
            </a:xfrm>
            <a:prstGeom prst="rect">
              <a:avLst/>
            </a:prstGeom>
            <a:solidFill>
              <a:schemeClr val="bg1"/>
            </a:solidFill>
          </p:spPr>
        </p:pic>
        <p:sp>
          <p:nvSpPr>
            <p:cNvPr id="7" name="Rectangle 6">
              <a:extLst>
                <a:ext uri="{FF2B5EF4-FFF2-40B4-BE49-F238E27FC236}">
                  <a16:creationId xmlns:a16="http://schemas.microsoft.com/office/drawing/2014/main" id="{45E1C9E8-4D24-8844-BCB0-71A907C3DEB7}"/>
                </a:ext>
              </a:extLst>
            </p:cNvPr>
            <p:cNvSpPr/>
            <p:nvPr/>
          </p:nvSpPr>
          <p:spPr>
            <a:xfrm>
              <a:off x="9098280" y="1860367"/>
              <a:ext cx="289560" cy="1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itle 1">
            <a:extLst>
              <a:ext uri="{FF2B5EF4-FFF2-40B4-BE49-F238E27FC236}">
                <a16:creationId xmlns:a16="http://schemas.microsoft.com/office/drawing/2014/main" id="{D9731E90-63B5-614B-8503-E64381EDF4C3}"/>
              </a:ext>
            </a:extLst>
          </p:cNvPr>
          <p:cNvSpPr txBox="1">
            <a:spLocks/>
          </p:cNvSpPr>
          <p:nvPr/>
        </p:nvSpPr>
        <p:spPr bwMode="auto">
          <a:xfrm>
            <a:off x="457200" y="281440"/>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200" kern="0" dirty="0">
                <a:solidFill>
                  <a:schemeClr val="bg1"/>
                </a:solidFill>
                <a:ea typeface="ＭＳ Ｐゴシック" pitchFamily="-108" charset="-128"/>
                <a:cs typeface="ＭＳ Ｐゴシック" pitchFamily="-108" charset="-128"/>
              </a:rPr>
              <a:t>Approaches to Engage Families in PBIS: Coordinate Practices Across Home and School</a:t>
            </a:r>
          </a:p>
        </p:txBody>
      </p:sp>
    </p:spTree>
    <p:extLst>
      <p:ext uri="{BB962C8B-B14F-4D97-AF65-F5344CB8AC3E}">
        <p14:creationId xmlns:p14="http://schemas.microsoft.com/office/powerpoint/2010/main" val="2594840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E408EA-EE89-384E-B70E-2F24F2CD341D}"/>
              </a:ext>
            </a:extLst>
          </p:cNvPr>
          <p:cNvSpPr>
            <a:spLocks noGrp="1"/>
          </p:cNvSpPr>
          <p:nvPr>
            <p:ph idx="1"/>
          </p:nvPr>
        </p:nvSpPr>
        <p:spPr>
          <a:xfrm>
            <a:off x="503257" y="2042812"/>
            <a:ext cx="5135543" cy="3263504"/>
          </a:xfrm>
        </p:spPr>
        <p:txBody>
          <a:bodyPr>
            <a:normAutofit fontScale="62500" lnSpcReduction="20000"/>
          </a:bodyPr>
          <a:lstStyle/>
          <a:p>
            <a:r>
              <a:rPr lang="en-US" dirty="0"/>
              <a:t>The family-school practices survey for school teams is a self-assessment and action planning tool.</a:t>
            </a:r>
          </a:p>
          <a:p>
            <a:r>
              <a:rPr lang="en-US" dirty="0"/>
              <a:t>Implementation of school approaches to family engagement are assessed in several areas:</a:t>
            </a:r>
          </a:p>
          <a:p>
            <a:pPr lvl="1"/>
            <a:r>
              <a:rPr lang="en-US" dirty="0"/>
              <a:t>Communication</a:t>
            </a:r>
          </a:p>
          <a:p>
            <a:pPr lvl="1"/>
            <a:r>
              <a:rPr lang="en-US" dirty="0"/>
              <a:t>Family-School Activities</a:t>
            </a:r>
          </a:p>
          <a:p>
            <a:pPr lvl="1"/>
            <a:r>
              <a:rPr lang="en-US" dirty="0"/>
              <a:t>PBIS Practices at Home and School</a:t>
            </a:r>
          </a:p>
          <a:p>
            <a:pPr lvl="1"/>
            <a:r>
              <a:rPr lang="en-US" dirty="0"/>
              <a:t>Decision-Making/Shared-Ownership</a:t>
            </a:r>
          </a:p>
          <a:p>
            <a:pPr lvl="1"/>
            <a:r>
              <a:rPr lang="en-US" dirty="0"/>
              <a:t>Resources</a:t>
            </a:r>
          </a:p>
        </p:txBody>
      </p:sp>
      <p:pic>
        <p:nvPicPr>
          <p:cNvPr id="4" name="Picture 3">
            <a:hlinkClick r:id="rId3"/>
            <a:extLst>
              <a:ext uri="{FF2B5EF4-FFF2-40B4-BE49-F238E27FC236}">
                <a16:creationId xmlns:a16="http://schemas.microsoft.com/office/drawing/2014/main" id="{337CACB4-50F3-434C-B468-7D0F6E586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856186"/>
            <a:ext cx="3145302" cy="3636756"/>
          </a:xfrm>
          <a:prstGeom prst="rect">
            <a:avLst/>
          </a:prstGeom>
        </p:spPr>
      </p:pic>
      <p:sp>
        <p:nvSpPr>
          <p:cNvPr id="5" name="TextBox 4">
            <a:extLst>
              <a:ext uri="{FF2B5EF4-FFF2-40B4-BE49-F238E27FC236}">
                <a16:creationId xmlns:a16="http://schemas.microsoft.com/office/drawing/2014/main" id="{1D3F58F8-A1F2-9C4F-80A9-D71E2AA2DE6C}"/>
              </a:ext>
            </a:extLst>
          </p:cNvPr>
          <p:cNvSpPr txBox="1"/>
          <p:nvPr/>
        </p:nvSpPr>
        <p:spPr>
          <a:xfrm>
            <a:off x="5248759" y="5769040"/>
            <a:ext cx="3535343" cy="230832"/>
          </a:xfrm>
          <a:prstGeom prst="rect">
            <a:avLst/>
          </a:prstGeom>
          <a:noFill/>
        </p:spPr>
        <p:txBody>
          <a:bodyPr wrap="square" rtlCol="0">
            <a:spAutoFit/>
          </a:bodyPr>
          <a:lstStyle/>
          <a:p>
            <a:pPr algn="ctr"/>
            <a:r>
              <a:rPr lang="en-US" sz="900" dirty="0"/>
              <a:t>Garbacz, McIntosh, &amp; Eagle (2014)</a:t>
            </a:r>
          </a:p>
        </p:txBody>
      </p:sp>
      <p:sp>
        <p:nvSpPr>
          <p:cNvPr id="6" name="Title 1">
            <a:extLst>
              <a:ext uri="{FF2B5EF4-FFF2-40B4-BE49-F238E27FC236}">
                <a16:creationId xmlns:a16="http://schemas.microsoft.com/office/drawing/2014/main" id="{A40A8A87-A142-944A-86F3-5432908156E8}"/>
              </a:ext>
            </a:extLst>
          </p:cNvPr>
          <p:cNvSpPr txBox="1">
            <a:spLocks/>
          </p:cNvSpPr>
          <p:nvPr/>
        </p:nvSpPr>
        <p:spPr bwMode="auto">
          <a:xfrm>
            <a:off x="406088" y="289937"/>
            <a:ext cx="8229600" cy="11430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kern="0" dirty="0">
                <a:solidFill>
                  <a:schemeClr val="bg1"/>
                </a:solidFill>
                <a:ea typeface="ＭＳ Ｐゴシック" pitchFamily="-108" charset="-128"/>
                <a:cs typeface="ＭＳ Ｐゴシック" pitchFamily="-108" charset="-128"/>
              </a:rPr>
              <a:t>Examining School Approaches to Family Engagement in PBIS</a:t>
            </a:r>
          </a:p>
        </p:txBody>
      </p:sp>
      <p:pic>
        <p:nvPicPr>
          <p:cNvPr id="10" name="Picture 9">
            <a:extLst>
              <a:ext uri="{FF2B5EF4-FFF2-40B4-BE49-F238E27FC236}">
                <a16:creationId xmlns:a16="http://schemas.microsoft.com/office/drawing/2014/main" id="{F3066C47-77D2-744C-9B73-F97189E2F3FD}"/>
              </a:ext>
            </a:extLst>
          </p:cNvPr>
          <p:cNvPicPr>
            <a:picLocks noChangeAspect="1"/>
          </p:cNvPicPr>
          <p:nvPr/>
        </p:nvPicPr>
        <p:blipFill>
          <a:blip r:embed="rId5"/>
          <a:stretch>
            <a:fillRect/>
          </a:stretch>
        </p:blipFill>
        <p:spPr>
          <a:xfrm>
            <a:off x="3581400" y="5105400"/>
            <a:ext cx="1752600" cy="1752600"/>
          </a:xfrm>
          <a:prstGeom prst="rect">
            <a:avLst/>
          </a:prstGeom>
        </p:spPr>
      </p:pic>
    </p:spTree>
    <p:extLst>
      <p:ext uri="{BB962C8B-B14F-4D97-AF65-F5344CB8AC3E}">
        <p14:creationId xmlns:p14="http://schemas.microsoft.com/office/powerpoint/2010/main" val="2329958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Examine your Family-School Practices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120000"/>
              </a:lnSpc>
            </a:pPr>
            <a:r>
              <a:rPr lang="en-US" sz="2400" dirty="0">
                <a:latin typeface="+mj-lt"/>
              </a:rPr>
              <a:t>Review all content </a:t>
            </a:r>
          </a:p>
          <a:p>
            <a:pPr eaLnBrk="1" hangingPunct="1">
              <a:lnSpc>
                <a:spcPct val="120000"/>
              </a:lnSpc>
            </a:pPr>
            <a:r>
              <a:rPr lang="en-US" sz="2400" dirty="0">
                <a:latin typeface="+mj-lt"/>
              </a:rPr>
              <a:t>Complete and use the </a:t>
            </a:r>
            <a:r>
              <a:rPr lang="en-US" sz="2400" dirty="0">
                <a:latin typeface="+mj-lt"/>
                <a:hlinkClick r:id="rId3"/>
              </a:rPr>
              <a:t>Family-School Practices Survey</a:t>
            </a:r>
            <a:endParaRPr lang="en-US" sz="2400" dirty="0">
              <a:latin typeface="+mj-lt"/>
            </a:endParaRPr>
          </a:p>
          <a:p>
            <a:pPr eaLnBrk="1" hangingPunct="1">
              <a:lnSpc>
                <a:spcPct val="120000"/>
              </a:lnSpc>
            </a:pPr>
            <a:r>
              <a:rPr lang="en-US" sz="2400" dirty="0">
                <a:latin typeface="+mj-lt"/>
              </a:rPr>
              <a:t>Add 2 to 3 items to your action plan based on priorities discussed while completing the survey</a:t>
            </a:r>
          </a:p>
          <a:p>
            <a:pPr eaLnBrk="1" hangingPunct="1">
              <a:lnSpc>
                <a:spcPct val="120000"/>
              </a:lnSpc>
            </a:pPr>
            <a:r>
              <a:rPr lang="en-US" sz="2400" dirty="0">
                <a:latin typeface="+mj-lt"/>
              </a:rPr>
              <a:t>Identify one person who will present big ideas from action planning for your group</a:t>
            </a:r>
          </a:p>
          <a:p>
            <a:pPr eaLnBrk="1" hangingPunct="1">
              <a:lnSpc>
                <a:spcPct val="120000"/>
              </a:lnSpc>
            </a:pPr>
            <a:endParaRPr lang="en-US" sz="2400" dirty="0">
              <a:latin typeface="+mj-lt"/>
            </a:endParaRPr>
          </a:p>
        </p:txBody>
      </p:sp>
      <p:pic>
        <p:nvPicPr>
          <p:cNvPr id="10" name="Picture 9"/>
          <p:cNvPicPr>
            <a:picLocks noChangeAspect="1"/>
          </p:cNvPicPr>
          <p:nvPr/>
        </p:nvPicPr>
        <p:blipFill>
          <a:blip r:embed="rId4"/>
          <a:stretch>
            <a:fillRect/>
          </a:stretch>
        </p:blipFill>
        <p:spPr>
          <a:xfrm>
            <a:off x="8105775" y="1295400"/>
            <a:ext cx="1066800" cy="1066800"/>
          </a:xfrm>
          <a:prstGeom prst="rect">
            <a:avLst/>
          </a:prstGeom>
        </p:spPr>
      </p:pic>
    </p:spTree>
    <p:extLst>
      <p:ext uri="{BB962C8B-B14F-4D97-AF65-F5344CB8AC3E}">
        <p14:creationId xmlns:p14="http://schemas.microsoft.com/office/powerpoint/2010/main" val="28824270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Tier 1 Questions and Answers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Time to refocus on Tier 1 implementation!</a:t>
            </a:r>
          </a:p>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With your group brainstorm 2-3 questions that you still have related to Tier 1.</a:t>
            </a:r>
          </a:p>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Share questions, responses, and solutions as a large group.</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6679910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a:solidFill>
                  <a:schemeClr val="bg1"/>
                </a:solidFill>
                <a:latin typeface="+mj-lt"/>
              </a:rPr>
              <a:t>New Content</a:t>
            </a: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chemeClr val="bg1"/>
                </a:solidFill>
                <a:latin typeface="+mj-lt"/>
              </a:rPr>
              <a:t>Guidelines</a:t>
            </a: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Training Organization</a:t>
            </a: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Review</a:t>
            </a: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+Ex</a:t>
            </a: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800000"/>
                </a:solidFill>
                <a:latin typeface="+mj-lt"/>
              </a:rPr>
              <a:t>-Ex</a:t>
            </a:r>
          </a:p>
        </p:txBody>
      </p:sp>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3366FF"/>
                </a:solidFill>
                <a:latin typeface="+mj-lt"/>
              </a:rPr>
              <a:t>Activity</a:t>
            </a:r>
          </a:p>
        </p:txBody>
      </p:sp>
      <p:pic>
        <p:nvPicPr>
          <p:cNvPr id="38" name="Picture 37"/>
          <p:cNvPicPr/>
          <p:nvPr/>
        </p:nvPicPr>
        <p:blipFill>
          <a:blip r:embed="rId6">
            <a:extLst>
              <a:ext uri="{28A0092B-C50C-407E-A947-70E740481C1C}">
                <a14:useLocalDpi xmlns:a14="http://schemas.microsoft.com/office/drawing/2010/main" val="0"/>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771238538"/>
      </p:ext>
    </p:extLst>
  </p:cSld>
  <p:clrMapOvr>
    <a:masterClrMapping/>
  </p:clrMapOvr>
  <p:transition>
    <p:circl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Action Planning with the TIC</a:t>
            </a:r>
          </a:p>
        </p:txBody>
      </p:sp>
      <p:pic>
        <p:nvPicPr>
          <p:cNvPr id="200707"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75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ea typeface="ＭＳ Ｐゴシック" pitchFamily="-111" charset="-128"/>
              </a:rPr>
              <a:t>Complete the </a:t>
            </a:r>
            <a:r>
              <a:rPr lang="en-US" sz="2400" b="1" dirty="0">
                <a:ea typeface="ＭＳ Ｐゴシック" pitchFamily="-111" charset="-128"/>
              </a:rPr>
              <a:t>Team Implementation Checklist</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Return to your </a:t>
            </a:r>
            <a:r>
              <a:rPr lang="en-US" sz="2400" b="1" dirty="0">
                <a:ea typeface="ＭＳ Ｐゴシック" pitchFamily="-111" charset="-128"/>
              </a:rPr>
              <a:t>Action Plan</a:t>
            </a:r>
            <a:endParaRPr lang="en-US" sz="2400" dirty="0">
              <a:ea typeface="ＭＳ Ｐゴシック" pitchFamily="-111" charset="-128"/>
            </a:endParaRPr>
          </a:p>
          <a:p>
            <a:pPr eaLnBrk="1" hangingPunct="1">
              <a:lnSpc>
                <a:spcPct val="90000"/>
              </a:lnSpc>
              <a:buNone/>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Focus on classroom practices and systems discussed today, and review classroom data summarized by your coach.  </a:t>
            </a:r>
          </a:p>
          <a:p>
            <a:pPr eaLnBrk="1" hangingPunct="1">
              <a:lnSpc>
                <a:spcPct val="90000"/>
              </a:lnSpc>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Identify relevant resources and steps to help move your school forward.</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Present 2-3 “</a:t>
            </a:r>
            <a:r>
              <a:rPr lang="en-US" sz="2400" b="1" dirty="0">
                <a:ea typeface="ＭＳ Ｐゴシック" pitchFamily="-111" charset="-128"/>
              </a:rPr>
              <a:t>big ideas</a:t>
            </a:r>
            <a:r>
              <a:rPr lang="en-US" sz="2400" dirty="0">
                <a:ea typeface="ＭＳ Ｐゴシック" pitchFamily="-111" charset="-128"/>
              </a:rPr>
              <a:t>” from your group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67375281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SWPBIS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1092200" cy="1092200"/>
          </a:xfrm>
          <a:prstGeom prst="rect">
            <a:avLst/>
          </a:prstGeom>
          <a:noFill/>
          <a:ln>
            <a:noFill/>
          </a:ln>
        </p:spPr>
      </p:pic>
    </p:spTree>
    <p:extLst>
      <p:ext uri="{BB962C8B-B14F-4D97-AF65-F5344CB8AC3E}">
        <p14:creationId xmlns:p14="http://schemas.microsoft.com/office/powerpoint/2010/main" val="43444412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aphicFrame>
        <p:nvGraphicFramePr>
          <p:cNvPr id="4" name="D 1"/>
          <p:cNvGraphicFramePr/>
          <p:nvPr>
            <p:extLst>
              <p:ext uri="{D42A27DB-BD31-4B8C-83A1-F6EECF244321}">
                <p14:modId xmlns:p14="http://schemas.microsoft.com/office/powerpoint/2010/main" val="787369314"/>
              </p:ext>
            </p:extLst>
          </p:nvPr>
        </p:nvGraphicFramePr>
        <p:xfrm>
          <a:off x="0" y="685800"/>
          <a:ext cx="9144000" cy="581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8" name="Text Box 5"/>
          <p:cNvSpPr txBox="1">
            <a:spLocks noChangeArrowheads="1"/>
          </p:cNvSpPr>
          <p:nvPr/>
        </p:nvSpPr>
        <p:spPr bwMode="auto">
          <a:xfrm>
            <a:off x="533400" y="6488113"/>
            <a:ext cx="8610600" cy="369332"/>
          </a:xfrm>
          <a:prstGeom prst="rect">
            <a:avLst/>
          </a:prstGeom>
          <a:noFill/>
          <a:ln w="9525">
            <a:noFill/>
            <a:miter lim="800000"/>
            <a:headEnd/>
            <a:tailEnd/>
          </a:ln>
        </p:spPr>
        <p:txBody>
          <a:bodyPr wrap="square">
            <a:prstTxWarp prst="textNoShape">
              <a:avLst/>
            </a:prstTxWarp>
            <a:spAutoFit/>
          </a:bodyPr>
          <a:lstStyle/>
          <a:p>
            <a:pPr algn="r">
              <a:spcBef>
                <a:spcPct val="50000"/>
              </a:spcBef>
            </a:pPr>
            <a:r>
              <a:rPr lang="en-US" dirty="0">
                <a:solidFill>
                  <a:srgbClr val="7575D1"/>
                </a:solidFill>
                <a:latin typeface="Arial"/>
                <a:cs typeface="Arial"/>
              </a:rPr>
              <a:t>(adapted from Simonsen, </a:t>
            </a:r>
            <a:r>
              <a:rPr lang="en-US" dirty="0" err="1">
                <a:solidFill>
                  <a:srgbClr val="7575D1"/>
                </a:solidFill>
                <a:latin typeface="Arial"/>
                <a:cs typeface="Arial"/>
              </a:rPr>
              <a:t>MasSuga</a:t>
            </a:r>
            <a:r>
              <a:rPr lang="en-US" dirty="0">
                <a:solidFill>
                  <a:srgbClr val="7575D1"/>
                </a:solidFill>
                <a:latin typeface="Arial"/>
                <a:cs typeface="Arial"/>
              </a:rPr>
              <a:t>, </a:t>
            </a:r>
            <a:r>
              <a:rPr lang="en-US" dirty="0" err="1">
                <a:solidFill>
                  <a:srgbClr val="7575D1"/>
                </a:solidFill>
                <a:latin typeface="Arial"/>
                <a:cs typeface="Arial"/>
              </a:rPr>
              <a:t>Briere</a:t>
            </a:r>
            <a:r>
              <a:rPr lang="en-US" dirty="0">
                <a:solidFill>
                  <a:srgbClr val="7575D1"/>
                </a:solidFill>
                <a:latin typeface="Arial"/>
                <a:cs typeface="Arial"/>
              </a:rPr>
              <a:t>, Freeman, Myers, Scott, &amp; </a:t>
            </a:r>
            <a:r>
              <a:rPr lang="en-US" dirty="0" err="1">
                <a:solidFill>
                  <a:srgbClr val="7575D1"/>
                </a:solidFill>
                <a:latin typeface="Arial"/>
                <a:cs typeface="Arial"/>
              </a:rPr>
              <a:t>Sugai</a:t>
            </a:r>
            <a:r>
              <a:rPr lang="en-US" dirty="0">
                <a:solidFill>
                  <a:srgbClr val="7575D1"/>
                </a:solidFill>
                <a:latin typeface="Arial"/>
                <a:cs typeface="Arial"/>
              </a:rPr>
              <a:t>, 2013)</a:t>
            </a:r>
          </a:p>
        </p:txBody>
      </p:sp>
      <p:sp>
        <p:nvSpPr>
          <p:cNvPr id="47109" name="Title 4"/>
          <p:cNvSpPr>
            <a:spLocks noGrp="1"/>
          </p:cNvSpPr>
          <p:nvPr>
            <p:ph type="title"/>
          </p:nvPr>
        </p:nvSpPr>
        <p:spPr>
          <a:xfrm>
            <a:off x="-152400" y="0"/>
            <a:ext cx="9448800" cy="533400"/>
          </a:xfrm>
        </p:spPr>
        <p:txBody>
          <a:bodyPr/>
          <a:lstStyle/>
          <a:p>
            <a:r>
              <a:rPr lang="en-US" sz="2400" b="1" dirty="0">
                <a:ea typeface="ＭＳ Ｐゴシック" pitchFamily="34" charset="-128"/>
              </a:rPr>
              <a:t>Multi-tiered Framework of Professional Development Support</a:t>
            </a:r>
          </a:p>
        </p:txBody>
      </p:sp>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0" y="4343400"/>
            <a:ext cx="1092200" cy="1092200"/>
          </a:xfrm>
          <a:prstGeom prst="rect">
            <a:avLst/>
          </a:prstGeom>
          <a:noFill/>
          <a:ln>
            <a:noFill/>
          </a:ln>
        </p:spPr>
      </p:pic>
    </p:spTree>
    <p:extLst>
      <p:ext uri="{BB962C8B-B14F-4D97-AF65-F5344CB8AC3E}">
        <p14:creationId xmlns:p14="http://schemas.microsoft.com/office/powerpoint/2010/main" val="381150962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a:t>Continuum of School-Wide </a:t>
            </a:r>
            <a:br>
              <a:rPr lang="en-US" sz="3200"/>
            </a:br>
            <a:r>
              <a:rPr lang="en-US" sz="3200"/>
              <a:t>Instructional and Positive Behavior Support</a:t>
            </a:r>
          </a:p>
        </p:txBody>
      </p:sp>
      <p:sp>
        <p:nvSpPr>
          <p:cNvPr id="52227" name="Rectangle 3"/>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221" name="Text Box 5"/>
          <p:cNvSpPr txBox="1">
            <a:spLocks noChangeArrowheads="1"/>
          </p:cNvSpPr>
          <p:nvPr/>
        </p:nvSpPr>
        <p:spPr bwMode="auto">
          <a:xfrm>
            <a:off x="6248400" y="3429000"/>
            <a:ext cx="2689225" cy="129266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2400" b="1" dirty="0">
                <a:solidFill>
                  <a:srgbClr val="FFCC00"/>
                </a:solidFill>
              </a:rPr>
              <a:t>TIER 2</a:t>
            </a:r>
            <a:r>
              <a:rPr lang="en-US" dirty="0"/>
              <a:t>:</a:t>
            </a:r>
          </a:p>
          <a:p>
            <a:pPr algn="ctr" eaLnBrk="0" hangingPunct="0"/>
            <a:r>
              <a:rPr lang="en-US" dirty="0"/>
              <a:t>Specialized Group</a:t>
            </a:r>
          </a:p>
          <a:p>
            <a:pPr algn="ctr" eaLnBrk="0" hangingPunct="0"/>
            <a:r>
              <a:rPr lang="en-US" dirty="0"/>
              <a:t>Systems for Students with At-Risk Behavior</a:t>
            </a:r>
          </a:p>
        </p:txBody>
      </p:sp>
      <p:sp>
        <p:nvSpPr>
          <p:cNvPr id="52231" name="AutoShape 7"/>
          <p:cNvSpPr>
            <a:spLocks noChangeArrowheads="1"/>
          </p:cNvSpPr>
          <p:nvPr/>
        </p:nvSpPr>
        <p:spPr bwMode="auto">
          <a:xfrm>
            <a:off x="2514600" y="2154238"/>
            <a:ext cx="4724400" cy="4308475"/>
          </a:xfrm>
          <a:prstGeom prst="triangle">
            <a:avLst>
              <a:gd name="adj" fmla="val 50000"/>
            </a:avLst>
          </a:prstGeom>
          <a:solidFill>
            <a:srgbClr val="339966"/>
          </a:solidFill>
          <a:ln w="9525">
            <a:solidFill>
              <a:schemeClr val="tx1"/>
            </a:solidFill>
            <a:miter lim="800000"/>
            <a:headEnd/>
            <a:tailEnd/>
          </a:ln>
        </p:spPr>
        <p:txBody>
          <a:bodyPr wrap="none" anchor="ctr">
            <a:prstTxWarp prst="textNoShape">
              <a:avLst/>
            </a:prstTxWarp>
          </a:bodyPr>
          <a:lstStyle/>
          <a:p>
            <a:endParaRPr lang="en-US"/>
          </a:p>
        </p:txBody>
      </p:sp>
      <p:sp>
        <p:nvSpPr>
          <p:cNvPr id="9224" name="AutoShape 8"/>
          <p:cNvSpPr>
            <a:spLocks noChangeArrowheads="1"/>
          </p:cNvSpPr>
          <p:nvPr/>
        </p:nvSpPr>
        <p:spPr bwMode="auto">
          <a:xfrm>
            <a:off x="4286250" y="2092325"/>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9228" name="AutoShape 12"/>
          <p:cNvSpPr>
            <a:spLocks/>
          </p:cNvSpPr>
          <p:nvPr/>
        </p:nvSpPr>
        <p:spPr bwMode="auto">
          <a:xfrm rot="-1676041">
            <a:off x="5335588" y="1984375"/>
            <a:ext cx="393700" cy="1185863"/>
          </a:xfrm>
          <a:prstGeom prst="rightBrace">
            <a:avLst>
              <a:gd name="adj1" fmla="val 25101"/>
              <a:gd name="adj2" fmla="val 83333"/>
            </a:avLst>
          </a:prstGeom>
          <a:noFill/>
          <a:ln w="19050">
            <a:solidFill>
              <a:schemeClr val="tx1"/>
            </a:solidFill>
            <a:round/>
            <a:headEnd/>
            <a:tailEnd/>
          </a:ln>
        </p:spPr>
        <p:txBody>
          <a:bodyPr wrap="none" anchor="ctr">
            <a:prstTxWarp prst="textNoShape">
              <a:avLst/>
            </a:prstTxWarp>
          </a:bodyPr>
          <a:lstStyle/>
          <a:p>
            <a:endParaRPr lang="en-US"/>
          </a:p>
        </p:txBody>
      </p:sp>
      <p:sp>
        <p:nvSpPr>
          <p:cNvPr id="922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sz="2400">
                <a:solidFill>
                  <a:schemeClr val="bg1"/>
                </a:solidFill>
              </a:rPr>
              <a:t>~80% of Students</a:t>
            </a:r>
          </a:p>
        </p:txBody>
      </p:sp>
      <p:sp>
        <p:nvSpPr>
          <p:cNvPr id="9230" name="Text Box 14"/>
          <p:cNvSpPr txBox="1">
            <a:spLocks noChangeArrowheads="1"/>
          </p:cNvSpPr>
          <p:nvPr/>
        </p:nvSpPr>
        <p:spPr bwMode="auto">
          <a:xfrm>
            <a:off x="4356100" y="2903538"/>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a:t>~15%</a:t>
            </a:r>
            <a:r>
              <a:rPr lang="en-US"/>
              <a:t> </a:t>
            </a:r>
          </a:p>
        </p:txBody>
      </p:sp>
      <p:cxnSp>
        <p:nvCxnSpPr>
          <p:cNvPr id="9232" name="AutoShape 16"/>
          <p:cNvCxnSpPr>
            <a:cxnSpLocks noChangeShapeType="1"/>
            <a:stCxn id="9228" idx="1"/>
            <a:endCxn id="9221" idx="1"/>
          </p:cNvCxnSpPr>
          <p:nvPr/>
        </p:nvCxnSpPr>
        <p:spPr bwMode="auto">
          <a:xfrm rot="10800000" flipH="1" flipV="1">
            <a:off x="5891524" y="2834319"/>
            <a:ext cx="356875" cy="1241012"/>
          </a:xfrm>
          <a:prstGeom prst="curvedConnector3">
            <a:avLst>
              <a:gd name="adj1" fmla="val 7920"/>
            </a:avLst>
          </a:prstGeom>
          <a:noFill/>
          <a:ln w="9525">
            <a:solidFill>
              <a:schemeClr val="tx1"/>
            </a:solidFill>
            <a:round/>
            <a:headEnd/>
            <a:tailEnd/>
          </a:ln>
        </p:spPr>
      </p:cxn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1092200" cy="1092200"/>
          </a:xfrm>
          <a:prstGeom prst="rect">
            <a:avLst/>
          </a:prstGeom>
          <a:noFill/>
          <a:ln>
            <a:noFill/>
          </a:ln>
        </p:spPr>
      </p:pic>
    </p:spTree>
    <p:extLst>
      <p:ext uri="{BB962C8B-B14F-4D97-AF65-F5344CB8AC3E}">
        <p14:creationId xmlns:p14="http://schemas.microsoft.com/office/powerpoint/2010/main" val="1161219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543300" y="274638"/>
            <a:ext cx="5143500" cy="1143000"/>
          </a:xfrm>
          <a:solidFill>
            <a:srgbClr val="FFFF00"/>
          </a:solidFill>
        </p:spPr>
        <p:txBody>
          <a:bodyPr/>
          <a:lstStyle/>
          <a:p>
            <a:pPr eaLnBrk="1" hangingPunct="1"/>
            <a:r>
              <a:rPr lang="en-US" sz="4800" dirty="0"/>
              <a:t>CICO Cycle</a:t>
            </a:r>
            <a:br>
              <a:rPr lang="en-US" sz="2400" dirty="0"/>
            </a:br>
            <a:r>
              <a:rPr lang="en-US" sz="2400" dirty="0"/>
              <a:t>(Crone, Horner, &amp; </a:t>
            </a:r>
            <a:r>
              <a:rPr lang="en-US" sz="2400" dirty="0" err="1"/>
              <a:t>Hawken</a:t>
            </a:r>
            <a:r>
              <a:rPr lang="en-US" sz="2400" dirty="0"/>
              <a:t>, 2004)</a:t>
            </a:r>
            <a:endParaRPr lang="en-US" sz="8000" dirty="0"/>
          </a:p>
        </p:txBody>
      </p:sp>
      <p:sp>
        <p:nvSpPr>
          <p:cNvPr id="70659" name="Text Box 3"/>
          <p:cNvSpPr txBox="1">
            <a:spLocks noChangeArrowheads="1"/>
          </p:cNvSpPr>
          <p:nvPr/>
        </p:nvSpPr>
        <p:spPr bwMode="auto">
          <a:xfrm>
            <a:off x="5865813" y="2873375"/>
            <a:ext cx="2211387" cy="376238"/>
          </a:xfrm>
          <a:prstGeom prst="rect">
            <a:avLst/>
          </a:prstGeom>
          <a:solidFill>
            <a:srgbClr val="339966"/>
          </a:solidFill>
          <a:ln w="9525">
            <a:solidFill>
              <a:schemeClr val="bg1"/>
            </a:solidFill>
            <a:miter lim="800000"/>
            <a:headEnd/>
            <a:tailEnd/>
          </a:ln>
        </p:spPr>
        <p:txBody>
          <a:bodyPr>
            <a:prstTxWarp prst="textNoShape">
              <a:avLst/>
            </a:prstTxWarp>
            <a:spAutoFit/>
          </a:bodyPr>
          <a:lstStyle/>
          <a:p>
            <a:pPr eaLnBrk="0" hangingPunct="0">
              <a:spcBef>
                <a:spcPct val="50000"/>
              </a:spcBef>
            </a:pPr>
            <a:r>
              <a:rPr lang="en-US">
                <a:solidFill>
                  <a:schemeClr val="bg1"/>
                </a:solidFill>
                <a:latin typeface="Britannic Bold" pitchFamily="32" charset="0"/>
              </a:rPr>
              <a:t>Weekly BEP Meeting</a:t>
            </a:r>
            <a:endParaRPr lang="en-US" sz="1200">
              <a:solidFill>
                <a:schemeClr val="bg1"/>
              </a:solidFill>
              <a:latin typeface="Britannic Bold" pitchFamily="32" charset="0"/>
            </a:endParaRPr>
          </a:p>
        </p:txBody>
      </p:sp>
      <p:sp>
        <p:nvSpPr>
          <p:cNvPr id="70660" name="Text Box 4"/>
          <p:cNvSpPr txBox="1">
            <a:spLocks noChangeArrowheads="1"/>
          </p:cNvSpPr>
          <p:nvPr/>
        </p:nvSpPr>
        <p:spPr bwMode="auto">
          <a:xfrm>
            <a:off x="5972175" y="3810000"/>
            <a:ext cx="2105025" cy="650875"/>
          </a:xfrm>
          <a:prstGeom prst="rect">
            <a:avLst/>
          </a:prstGeom>
          <a:solidFill>
            <a:schemeClr val="accent2"/>
          </a:solidFill>
          <a:ln w="9525">
            <a:solidFill>
              <a:schemeClr val="bg1"/>
            </a:solidFill>
            <a:miter lim="800000"/>
            <a:headEnd/>
            <a:tailEnd/>
          </a:ln>
        </p:spPr>
        <p:txBody>
          <a:bodyPr>
            <a:prstTxWarp prst="textNoShape">
              <a:avLst/>
            </a:prstTxWarp>
            <a:spAutoFit/>
          </a:bodyPr>
          <a:lstStyle/>
          <a:p>
            <a:pPr algn="ctr" eaLnBrk="0" hangingPunct="0">
              <a:spcBef>
                <a:spcPct val="50000"/>
              </a:spcBef>
            </a:pPr>
            <a:r>
              <a:rPr lang="en-US">
                <a:solidFill>
                  <a:schemeClr val="bg1"/>
                </a:solidFill>
                <a:latin typeface="Britannic Bold" pitchFamily="32" charset="0"/>
              </a:rPr>
              <a:t>9 Week Graph Sent</a:t>
            </a:r>
            <a:endParaRPr lang="en-US" sz="1200">
              <a:solidFill>
                <a:schemeClr val="bg1"/>
              </a:solidFill>
              <a:latin typeface="Britannic Bold" pitchFamily="32" charset="0"/>
            </a:endParaRPr>
          </a:p>
        </p:txBody>
      </p:sp>
      <p:sp>
        <p:nvSpPr>
          <p:cNvPr id="70661" name="Text Box 5"/>
          <p:cNvSpPr txBox="1">
            <a:spLocks noChangeArrowheads="1"/>
          </p:cNvSpPr>
          <p:nvPr/>
        </p:nvSpPr>
        <p:spPr bwMode="auto">
          <a:xfrm>
            <a:off x="6096000" y="5029200"/>
            <a:ext cx="1684338" cy="650875"/>
          </a:xfrm>
          <a:prstGeom prst="rect">
            <a:avLst/>
          </a:prstGeom>
          <a:solidFill>
            <a:schemeClr val="accent2"/>
          </a:solidFill>
          <a:ln w="9525">
            <a:solidFill>
              <a:schemeClr val="bg1"/>
            </a:solidFill>
            <a:miter lim="800000"/>
            <a:headEnd/>
            <a:tailEnd/>
          </a:ln>
        </p:spPr>
        <p:txBody>
          <a:bodyPr>
            <a:prstTxWarp prst="textNoShape">
              <a:avLst/>
            </a:prstTxWarp>
            <a:spAutoFit/>
          </a:bodyPr>
          <a:lstStyle/>
          <a:p>
            <a:pPr algn="ctr" eaLnBrk="0" hangingPunct="0">
              <a:spcBef>
                <a:spcPct val="50000"/>
              </a:spcBef>
            </a:pPr>
            <a:r>
              <a:rPr lang="en-US">
                <a:solidFill>
                  <a:schemeClr val="bg1"/>
                </a:solidFill>
                <a:latin typeface="Britannic Bold" pitchFamily="32" charset="0"/>
              </a:rPr>
              <a:t>Program Update</a:t>
            </a:r>
            <a:endParaRPr lang="en-US" sz="1200">
              <a:solidFill>
                <a:schemeClr val="bg1"/>
              </a:solidFill>
              <a:latin typeface="Britannic Bold" pitchFamily="32" charset="0"/>
            </a:endParaRPr>
          </a:p>
        </p:txBody>
      </p:sp>
      <p:sp>
        <p:nvSpPr>
          <p:cNvPr id="70662" name="Text Box 6"/>
          <p:cNvSpPr txBox="1">
            <a:spLocks noChangeArrowheads="1"/>
          </p:cNvSpPr>
          <p:nvPr/>
        </p:nvSpPr>
        <p:spPr bwMode="auto">
          <a:xfrm>
            <a:off x="7859713" y="6269038"/>
            <a:ext cx="1284287" cy="588962"/>
          </a:xfrm>
          <a:prstGeom prst="rect">
            <a:avLst/>
          </a:prstGeom>
          <a:solidFill>
            <a:schemeClr val="bg2"/>
          </a:solidFill>
          <a:ln w="9525">
            <a:solidFill>
              <a:srgbClr val="79AFFF"/>
            </a:solidFill>
            <a:miter lim="800000"/>
            <a:headEnd/>
            <a:tailEnd/>
          </a:ln>
        </p:spPr>
        <p:txBody>
          <a:bodyPr>
            <a:prstTxWarp prst="textNoShape">
              <a:avLst/>
            </a:prstTxWarp>
            <a:spAutoFit/>
          </a:bodyPr>
          <a:lstStyle/>
          <a:p>
            <a:pPr algn="ctr" eaLnBrk="0" hangingPunct="0">
              <a:spcBef>
                <a:spcPct val="50000"/>
              </a:spcBef>
            </a:pPr>
            <a:r>
              <a:rPr lang="en-US" sz="3200">
                <a:latin typeface="Britannic Bold" pitchFamily="32" charset="0"/>
              </a:rPr>
              <a:t>EXIT</a:t>
            </a:r>
          </a:p>
        </p:txBody>
      </p:sp>
      <p:sp>
        <p:nvSpPr>
          <p:cNvPr id="70663" name="Text Box 7"/>
          <p:cNvSpPr txBox="1">
            <a:spLocks noChangeArrowheads="1"/>
          </p:cNvSpPr>
          <p:nvPr/>
        </p:nvSpPr>
        <p:spPr bwMode="auto">
          <a:xfrm>
            <a:off x="381000" y="1684338"/>
            <a:ext cx="1298575" cy="369332"/>
          </a:xfrm>
          <a:prstGeom prst="rect">
            <a:avLst/>
          </a:prstGeom>
          <a:solidFill>
            <a:srgbClr val="990000"/>
          </a:solidFill>
          <a:ln w="9525">
            <a:solidFill>
              <a:schemeClr val="bg1"/>
            </a:solidFill>
            <a:miter lim="800000"/>
            <a:headEnd/>
            <a:tailEnd/>
          </a:ln>
        </p:spPr>
        <p:txBody>
          <a:bodyPr wrap="square">
            <a:prstTxWarp prst="textNoShape">
              <a:avLst/>
            </a:prstTxWarp>
            <a:spAutoFit/>
          </a:bodyPr>
          <a:lstStyle/>
          <a:p>
            <a:pPr eaLnBrk="0" hangingPunct="0">
              <a:spcBef>
                <a:spcPct val="50000"/>
              </a:spcBef>
            </a:pPr>
            <a:r>
              <a:rPr lang="en-US" dirty="0">
                <a:solidFill>
                  <a:schemeClr val="bg1"/>
                </a:solidFill>
                <a:latin typeface="Britannic Bold" pitchFamily="32" charset="0"/>
              </a:rPr>
              <a:t>CICO Plan</a:t>
            </a:r>
            <a:endParaRPr lang="en-US" sz="1200" dirty="0">
              <a:solidFill>
                <a:schemeClr val="bg1"/>
              </a:solidFill>
              <a:latin typeface="Britannic Bold" pitchFamily="32" charset="0"/>
            </a:endParaRPr>
          </a:p>
        </p:txBody>
      </p:sp>
      <p:sp>
        <p:nvSpPr>
          <p:cNvPr id="70664" name="Text Box 8"/>
          <p:cNvSpPr txBox="1">
            <a:spLocks noChangeArrowheads="1"/>
          </p:cNvSpPr>
          <p:nvPr/>
        </p:nvSpPr>
        <p:spPr bwMode="auto">
          <a:xfrm>
            <a:off x="2816225" y="2668588"/>
            <a:ext cx="1260475" cy="547687"/>
          </a:xfrm>
          <a:prstGeom prst="rect">
            <a:avLst/>
          </a:prstGeom>
          <a:solidFill>
            <a:srgbClr val="FFFF66"/>
          </a:solidFill>
          <a:ln w="19050">
            <a:solidFill>
              <a:schemeClr val="bg1"/>
            </a:solidFill>
            <a:miter lim="800000"/>
            <a:headEnd/>
            <a:tailEnd/>
          </a:ln>
        </p:spPr>
        <p:txBody>
          <a:bodyPr>
            <a:prstTxWarp prst="textNoShape">
              <a:avLst/>
            </a:prstTxWarp>
            <a:spAutoFit/>
          </a:bodyPr>
          <a:lstStyle/>
          <a:p>
            <a:pPr algn="ctr" eaLnBrk="0" hangingPunct="0">
              <a:lnSpc>
                <a:spcPct val="80000"/>
              </a:lnSpc>
              <a:spcBef>
                <a:spcPct val="50000"/>
              </a:spcBef>
            </a:pPr>
            <a:r>
              <a:rPr lang="en-US">
                <a:latin typeface="Britannic Bold" pitchFamily="32" charset="0"/>
              </a:rPr>
              <a:t>Morning Check-In</a:t>
            </a:r>
            <a:endParaRPr lang="en-US" sz="1200">
              <a:latin typeface="Britannic Bold" pitchFamily="32" charset="0"/>
            </a:endParaRPr>
          </a:p>
        </p:txBody>
      </p:sp>
      <p:sp>
        <p:nvSpPr>
          <p:cNvPr id="70665" name="Text Box 9"/>
          <p:cNvSpPr txBox="1">
            <a:spLocks noChangeArrowheads="1"/>
          </p:cNvSpPr>
          <p:nvPr/>
        </p:nvSpPr>
        <p:spPr bwMode="auto">
          <a:xfrm>
            <a:off x="1023938" y="4411663"/>
            <a:ext cx="1157287" cy="493712"/>
          </a:xfrm>
          <a:prstGeom prst="rect">
            <a:avLst/>
          </a:prstGeom>
          <a:solidFill>
            <a:srgbClr val="FFFF66"/>
          </a:solidFill>
          <a:ln w="19050">
            <a:solidFill>
              <a:schemeClr val="bg1"/>
            </a:solidFill>
            <a:miter lim="800000"/>
            <a:headEnd/>
            <a:tailEnd/>
          </a:ln>
        </p:spPr>
        <p:txBody>
          <a:bodyPr>
            <a:prstTxWarp prst="textNoShape">
              <a:avLst/>
            </a:prstTxWarp>
            <a:spAutoFit/>
          </a:bodyPr>
          <a:lstStyle/>
          <a:p>
            <a:pPr eaLnBrk="0" hangingPunct="0">
              <a:lnSpc>
                <a:spcPct val="70000"/>
              </a:lnSpc>
              <a:spcBef>
                <a:spcPct val="50000"/>
              </a:spcBef>
            </a:pPr>
            <a:r>
              <a:rPr lang="en-US">
                <a:latin typeface="Britannic Bold" pitchFamily="32" charset="0"/>
              </a:rPr>
              <a:t>Home Check-In</a:t>
            </a:r>
          </a:p>
        </p:txBody>
      </p:sp>
      <p:sp>
        <p:nvSpPr>
          <p:cNvPr id="70666" name="Text Box 10"/>
          <p:cNvSpPr txBox="1">
            <a:spLocks noChangeArrowheads="1"/>
          </p:cNvSpPr>
          <p:nvPr/>
        </p:nvSpPr>
        <p:spPr bwMode="auto">
          <a:xfrm>
            <a:off x="4289425" y="4306888"/>
            <a:ext cx="1576388" cy="685800"/>
          </a:xfrm>
          <a:prstGeom prst="rect">
            <a:avLst/>
          </a:prstGeom>
          <a:solidFill>
            <a:srgbClr val="FFFF66"/>
          </a:solidFill>
          <a:ln w="19050">
            <a:solidFill>
              <a:schemeClr val="bg1"/>
            </a:solidFill>
            <a:miter lim="800000"/>
            <a:headEnd/>
            <a:tailEnd/>
          </a:ln>
        </p:spPr>
        <p:txBody>
          <a:bodyPr>
            <a:prstTxWarp prst="textNoShape">
              <a:avLst/>
            </a:prstTxWarp>
            <a:spAutoFit/>
          </a:bodyPr>
          <a:lstStyle/>
          <a:p>
            <a:pPr eaLnBrk="0" hangingPunct="0">
              <a:lnSpc>
                <a:spcPct val="70000"/>
              </a:lnSpc>
              <a:spcBef>
                <a:spcPct val="50000"/>
              </a:spcBef>
            </a:pPr>
            <a:r>
              <a:rPr lang="en-US">
                <a:latin typeface="Britannic Bold" pitchFamily="32" charset="0"/>
              </a:rPr>
              <a:t>Daily Teacher Evaluation</a:t>
            </a:r>
            <a:endParaRPr lang="en-US" sz="1200">
              <a:latin typeface="Britannic Bold" pitchFamily="32" charset="0"/>
            </a:endParaRPr>
          </a:p>
        </p:txBody>
      </p:sp>
      <p:sp>
        <p:nvSpPr>
          <p:cNvPr id="70667" name="Text Box 11"/>
          <p:cNvSpPr txBox="1">
            <a:spLocks noChangeArrowheads="1"/>
          </p:cNvSpPr>
          <p:nvPr/>
        </p:nvSpPr>
        <p:spPr bwMode="auto">
          <a:xfrm>
            <a:off x="249238" y="152400"/>
            <a:ext cx="1541462" cy="925513"/>
          </a:xfrm>
          <a:prstGeom prst="rect">
            <a:avLst/>
          </a:prstGeom>
          <a:solidFill>
            <a:srgbClr val="990000"/>
          </a:solidFill>
          <a:ln w="9525">
            <a:solidFill>
              <a:schemeClr val="bg1"/>
            </a:solidFill>
            <a:miter lim="800000"/>
            <a:headEnd/>
            <a:tailEnd/>
          </a:ln>
        </p:spPr>
        <p:txBody>
          <a:bodyPr wrap="none">
            <a:prstTxWarp prst="textNoShape">
              <a:avLst/>
            </a:prstTxWarp>
            <a:spAutoFit/>
          </a:bodyPr>
          <a:lstStyle/>
          <a:p>
            <a:pPr algn="ctr"/>
            <a:r>
              <a:rPr lang="en-US">
                <a:solidFill>
                  <a:schemeClr val="bg1"/>
                </a:solidFill>
                <a:latin typeface="Britannic Bold" pitchFamily="32" charset="0"/>
              </a:rPr>
              <a:t>Referral, </a:t>
            </a:r>
          </a:p>
          <a:p>
            <a:pPr algn="ctr"/>
            <a:r>
              <a:rPr lang="en-US">
                <a:solidFill>
                  <a:schemeClr val="bg1"/>
                </a:solidFill>
                <a:latin typeface="Britannic Bold" pitchFamily="32" charset="0"/>
              </a:rPr>
              <a:t>Assessment, </a:t>
            </a:r>
          </a:p>
          <a:p>
            <a:pPr algn="ctr"/>
            <a:r>
              <a:rPr lang="en-US">
                <a:solidFill>
                  <a:schemeClr val="bg1"/>
                </a:solidFill>
                <a:latin typeface="Britannic Bold" pitchFamily="32" charset="0"/>
              </a:rPr>
              <a:t>&amp; Orientation</a:t>
            </a:r>
          </a:p>
        </p:txBody>
      </p:sp>
      <p:sp>
        <p:nvSpPr>
          <p:cNvPr id="70668" name="AutoShape 12"/>
          <p:cNvSpPr>
            <a:spLocks noChangeArrowheads="1"/>
          </p:cNvSpPr>
          <p:nvPr/>
        </p:nvSpPr>
        <p:spPr bwMode="auto">
          <a:xfrm>
            <a:off x="822325" y="1066800"/>
            <a:ext cx="473075" cy="533400"/>
          </a:xfrm>
          <a:prstGeom prst="downArrow">
            <a:avLst>
              <a:gd name="adj1" fmla="val 27778"/>
              <a:gd name="adj2" fmla="val 42710"/>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69" name="AutoShape 13"/>
          <p:cNvSpPr>
            <a:spLocks noChangeArrowheads="1"/>
          </p:cNvSpPr>
          <p:nvPr/>
        </p:nvSpPr>
        <p:spPr bwMode="auto">
          <a:xfrm rot="-3537271">
            <a:off x="1966913" y="1816100"/>
            <a:ext cx="554037" cy="1128713"/>
          </a:xfrm>
          <a:prstGeom prst="downArrow">
            <a:avLst>
              <a:gd name="adj1" fmla="val 21639"/>
              <a:gd name="adj2" fmla="val 58675"/>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70" name="AutoShape 14"/>
          <p:cNvSpPr>
            <a:spLocks noChangeArrowheads="1"/>
          </p:cNvSpPr>
          <p:nvPr/>
        </p:nvSpPr>
        <p:spPr bwMode="auto">
          <a:xfrm rot="10800000">
            <a:off x="4267200" y="5181600"/>
            <a:ext cx="990600" cy="1219200"/>
          </a:xfrm>
          <a:custGeom>
            <a:avLst/>
            <a:gdLst>
              <a:gd name="T0" fmla="*/ 1380879019 w 21600"/>
              <a:gd name="T1" fmla="*/ 0 h 21600"/>
              <a:gd name="T2" fmla="*/ 1380879019 w 21600"/>
              <a:gd name="T3" fmla="*/ 2147483647 h 21600"/>
              <a:gd name="T4" fmla="*/ 125201751 w 21600"/>
              <a:gd name="T5" fmla="*/ 2147483647 h 21600"/>
              <a:gd name="T6" fmla="*/ 2083470828 w 21600"/>
              <a:gd name="T7" fmla="*/ 1093190939 h 21600"/>
              <a:gd name="T8" fmla="*/ 3 60000 65536"/>
              <a:gd name="T9" fmla="*/ 1 60000 65536"/>
              <a:gd name="T10" fmla="*/ 1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prstTxWarp prst="textNoShape">
              <a:avLst/>
            </a:prstTxWarp>
          </a:bodyPr>
          <a:lstStyle/>
          <a:p>
            <a:endParaRPr lang="en-US"/>
          </a:p>
        </p:txBody>
      </p:sp>
      <p:sp>
        <p:nvSpPr>
          <p:cNvPr id="70671" name="AutoShape 15"/>
          <p:cNvSpPr>
            <a:spLocks noChangeArrowheads="1"/>
          </p:cNvSpPr>
          <p:nvPr/>
        </p:nvSpPr>
        <p:spPr bwMode="auto">
          <a:xfrm rot="5400000">
            <a:off x="4305300" y="2857500"/>
            <a:ext cx="990600" cy="1219200"/>
          </a:xfrm>
          <a:custGeom>
            <a:avLst/>
            <a:gdLst>
              <a:gd name="T0" fmla="*/ 1380879019 w 21600"/>
              <a:gd name="T1" fmla="*/ 0 h 21600"/>
              <a:gd name="T2" fmla="*/ 1380879019 w 21600"/>
              <a:gd name="T3" fmla="*/ 2147483647 h 21600"/>
              <a:gd name="T4" fmla="*/ 125201751 w 21600"/>
              <a:gd name="T5" fmla="*/ 2147483647 h 21600"/>
              <a:gd name="T6" fmla="*/ 2083470828 w 21600"/>
              <a:gd name="T7" fmla="*/ 1093190939 h 21600"/>
              <a:gd name="T8" fmla="*/ 3 60000 65536"/>
              <a:gd name="T9" fmla="*/ 1 60000 65536"/>
              <a:gd name="T10" fmla="*/ 1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prstTxWarp prst="textNoShape">
              <a:avLst/>
            </a:prstTxWarp>
          </a:bodyPr>
          <a:lstStyle/>
          <a:p>
            <a:endParaRPr lang="en-US"/>
          </a:p>
        </p:txBody>
      </p:sp>
      <p:sp>
        <p:nvSpPr>
          <p:cNvPr id="70672" name="AutoShape 16"/>
          <p:cNvSpPr>
            <a:spLocks noChangeArrowheads="1"/>
          </p:cNvSpPr>
          <p:nvPr/>
        </p:nvSpPr>
        <p:spPr bwMode="auto">
          <a:xfrm rot="-5400000">
            <a:off x="1485900" y="5067300"/>
            <a:ext cx="990600" cy="1219200"/>
          </a:xfrm>
          <a:custGeom>
            <a:avLst/>
            <a:gdLst>
              <a:gd name="T0" fmla="*/ 1380879019 w 21600"/>
              <a:gd name="T1" fmla="*/ 0 h 21600"/>
              <a:gd name="T2" fmla="*/ 1380879019 w 21600"/>
              <a:gd name="T3" fmla="*/ 2147483647 h 21600"/>
              <a:gd name="T4" fmla="*/ 125201751 w 21600"/>
              <a:gd name="T5" fmla="*/ 2147483647 h 21600"/>
              <a:gd name="T6" fmla="*/ 2083470828 w 21600"/>
              <a:gd name="T7" fmla="*/ 1093190939 h 21600"/>
              <a:gd name="T8" fmla="*/ 3 60000 65536"/>
              <a:gd name="T9" fmla="*/ 1 60000 65536"/>
              <a:gd name="T10" fmla="*/ 1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chemeClr val="bg1"/>
            </a:solidFill>
            <a:miter lim="800000"/>
            <a:headEnd/>
            <a:tailEnd/>
          </a:ln>
        </p:spPr>
        <p:txBody>
          <a:bodyPr wrap="none" anchor="ctr">
            <a:prstTxWarp prst="textNoShape">
              <a:avLst/>
            </a:prstTxWarp>
          </a:bodyPr>
          <a:lstStyle/>
          <a:p>
            <a:endParaRPr lang="en-US"/>
          </a:p>
        </p:txBody>
      </p:sp>
      <p:sp>
        <p:nvSpPr>
          <p:cNvPr id="70673" name="AutoShape 17"/>
          <p:cNvSpPr>
            <a:spLocks noChangeArrowheads="1"/>
          </p:cNvSpPr>
          <p:nvPr/>
        </p:nvSpPr>
        <p:spPr bwMode="auto">
          <a:xfrm rot="10800000" flipH="1" flipV="1">
            <a:off x="1524000" y="2667000"/>
            <a:ext cx="990600" cy="1219200"/>
          </a:xfrm>
          <a:custGeom>
            <a:avLst/>
            <a:gdLst>
              <a:gd name="T0" fmla="*/ 1380879019 w 21600"/>
              <a:gd name="T1" fmla="*/ 0 h 21600"/>
              <a:gd name="T2" fmla="*/ 1380879019 w 21600"/>
              <a:gd name="T3" fmla="*/ 2147483647 h 21600"/>
              <a:gd name="T4" fmla="*/ 125201751 w 21600"/>
              <a:gd name="T5" fmla="*/ 2147483647 h 21600"/>
              <a:gd name="T6" fmla="*/ 2083470828 w 21600"/>
              <a:gd name="T7" fmla="*/ 1093190939 h 21600"/>
              <a:gd name="T8" fmla="*/ 3 60000 65536"/>
              <a:gd name="T9" fmla="*/ 1 60000 65536"/>
              <a:gd name="T10" fmla="*/ 1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prstTxWarp prst="textNoShape">
              <a:avLst/>
            </a:prstTxWarp>
          </a:bodyPr>
          <a:lstStyle/>
          <a:p>
            <a:endParaRPr lang="en-US"/>
          </a:p>
        </p:txBody>
      </p:sp>
      <p:sp>
        <p:nvSpPr>
          <p:cNvPr id="70674" name="AutoShape 18"/>
          <p:cNvSpPr>
            <a:spLocks noChangeArrowheads="1"/>
          </p:cNvSpPr>
          <p:nvPr/>
        </p:nvSpPr>
        <p:spPr bwMode="auto">
          <a:xfrm rot="-5400000">
            <a:off x="5011738" y="2455862"/>
            <a:ext cx="554038" cy="1128713"/>
          </a:xfrm>
          <a:prstGeom prst="downArrow">
            <a:avLst>
              <a:gd name="adj1" fmla="val 21639"/>
              <a:gd name="adj2" fmla="val 58675"/>
            </a:avLst>
          </a:prstGeom>
          <a:solidFill>
            <a:srgbClr val="990000"/>
          </a:solidFill>
          <a:ln w="9525">
            <a:solidFill>
              <a:srgbClr val="990000"/>
            </a:solidFill>
            <a:prstDash val="sysDot"/>
            <a:miter lim="800000"/>
            <a:headEnd/>
            <a:tailEnd/>
          </a:ln>
        </p:spPr>
        <p:txBody>
          <a:bodyPr vert="eaVert" wrap="none" anchor="ctr">
            <a:prstTxWarp prst="textNoShape">
              <a:avLst/>
            </a:prstTxWarp>
          </a:bodyPr>
          <a:lstStyle/>
          <a:p>
            <a:endParaRPr lang="en-US"/>
          </a:p>
        </p:txBody>
      </p:sp>
      <p:sp>
        <p:nvSpPr>
          <p:cNvPr id="70675" name="AutoShape 19"/>
          <p:cNvSpPr>
            <a:spLocks noChangeArrowheads="1"/>
          </p:cNvSpPr>
          <p:nvPr/>
        </p:nvSpPr>
        <p:spPr bwMode="auto">
          <a:xfrm>
            <a:off x="6705600" y="3276600"/>
            <a:ext cx="473075" cy="533400"/>
          </a:xfrm>
          <a:prstGeom prst="downArrow">
            <a:avLst>
              <a:gd name="adj1" fmla="val 27778"/>
              <a:gd name="adj2" fmla="val 42710"/>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76" name="AutoShape 20"/>
          <p:cNvSpPr>
            <a:spLocks noChangeArrowheads="1"/>
          </p:cNvSpPr>
          <p:nvPr/>
        </p:nvSpPr>
        <p:spPr bwMode="auto">
          <a:xfrm>
            <a:off x="6705600" y="4440238"/>
            <a:ext cx="473075" cy="533400"/>
          </a:xfrm>
          <a:prstGeom prst="downArrow">
            <a:avLst>
              <a:gd name="adj1" fmla="val 27778"/>
              <a:gd name="adj2" fmla="val 42710"/>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77" name="AutoShape 21"/>
          <p:cNvSpPr>
            <a:spLocks noChangeArrowheads="1"/>
          </p:cNvSpPr>
          <p:nvPr/>
        </p:nvSpPr>
        <p:spPr bwMode="auto">
          <a:xfrm>
            <a:off x="6705600" y="5756275"/>
            <a:ext cx="473075" cy="533400"/>
          </a:xfrm>
          <a:prstGeom prst="downArrow">
            <a:avLst>
              <a:gd name="adj1" fmla="val 27778"/>
              <a:gd name="adj2" fmla="val 42710"/>
            </a:avLst>
          </a:prstGeom>
          <a:solidFill>
            <a:srgbClr val="990000"/>
          </a:solidFill>
          <a:ln w="9525">
            <a:solidFill>
              <a:srgbClr val="990000"/>
            </a:solidFill>
            <a:miter lim="800000"/>
            <a:headEnd/>
            <a:tailEnd/>
          </a:ln>
        </p:spPr>
        <p:txBody>
          <a:bodyPr vert="eaVert" wrap="none" anchor="ctr">
            <a:prstTxWarp prst="textNoShape">
              <a:avLst/>
            </a:prstTxWarp>
          </a:bodyPr>
          <a:lstStyle/>
          <a:p>
            <a:endParaRPr lang="en-US"/>
          </a:p>
        </p:txBody>
      </p:sp>
      <p:sp>
        <p:nvSpPr>
          <p:cNvPr id="70678" name="AutoShape 22"/>
          <p:cNvSpPr>
            <a:spLocks noChangeArrowheads="1"/>
          </p:cNvSpPr>
          <p:nvPr/>
        </p:nvSpPr>
        <p:spPr bwMode="auto">
          <a:xfrm rot="-5400000">
            <a:off x="6965157" y="6065043"/>
            <a:ext cx="609600" cy="1128713"/>
          </a:xfrm>
          <a:prstGeom prst="downArrow">
            <a:avLst>
              <a:gd name="adj1" fmla="val 21639"/>
              <a:gd name="adj2" fmla="val 53327"/>
            </a:avLst>
          </a:prstGeom>
          <a:solidFill>
            <a:srgbClr val="990000"/>
          </a:solidFill>
          <a:ln w="9525">
            <a:solidFill>
              <a:srgbClr val="990000"/>
            </a:solidFill>
            <a:prstDash val="sysDot"/>
            <a:miter lim="800000"/>
            <a:headEnd/>
            <a:tailEnd/>
          </a:ln>
        </p:spPr>
        <p:txBody>
          <a:bodyPr vert="eaVert" wrap="none" anchor="ctr">
            <a:prstTxWarp prst="textNoShape">
              <a:avLst/>
            </a:prstTxWarp>
          </a:bodyPr>
          <a:lstStyle/>
          <a:p>
            <a:endParaRPr lang="en-US"/>
          </a:p>
        </p:txBody>
      </p:sp>
      <p:sp>
        <p:nvSpPr>
          <p:cNvPr id="70679" name="Line 23"/>
          <p:cNvSpPr>
            <a:spLocks noChangeShapeType="1"/>
          </p:cNvSpPr>
          <p:nvPr/>
        </p:nvSpPr>
        <p:spPr bwMode="auto">
          <a:xfrm flipH="1">
            <a:off x="457200" y="6629400"/>
            <a:ext cx="6324600" cy="0"/>
          </a:xfrm>
          <a:prstGeom prst="line">
            <a:avLst/>
          </a:prstGeom>
          <a:noFill/>
          <a:ln w="127000">
            <a:solidFill>
              <a:srgbClr val="990000"/>
            </a:solidFill>
            <a:round/>
            <a:headEnd/>
            <a:tailEnd/>
          </a:ln>
        </p:spPr>
        <p:txBody>
          <a:bodyPr>
            <a:prstTxWarp prst="textNoShape">
              <a:avLst/>
            </a:prstTxWarp>
          </a:bodyPr>
          <a:lstStyle/>
          <a:p>
            <a:endParaRPr lang="en-US"/>
          </a:p>
        </p:txBody>
      </p:sp>
      <p:sp>
        <p:nvSpPr>
          <p:cNvPr id="70680" name="Line 24"/>
          <p:cNvSpPr>
            <a:spLocks noChangeShapeType="1"/>
          </p:cNvSpPr>
          <p:nvPr/>
        </p:nvSpPr>
        <p:spPr bwMode="auto">
          <a:xfrm rot="16200000" flipH="1">
            <a:off x="-1371600" y="4800600"/>
            <a:ext cx="3657600" cy="0"/>
          </a:xfrm>
          <a:prstGeom prst="line">
            <a:avLst/>
          </a:prstGeom>
          <a:noFill/>
          <a:ln w="127000">
            <a:solidFill>
              <a:srgbClr val="990000"/>
            </a:solidFill>
            <a:round/>
            <a:headEnd/>
            <a:tailEnd/>
          </a:ln>
        </p:spPr>
        <p:txBody>
          <a:bodyPr>
            <a:prstTxWarp prst="textNoShape">
              <a:avLst/>
            </a:prstTxWarp>
          </a:bodyPr>
          <a:lstStyle/>
          <a:p>
            <a:endParaRPr lang="en-US"/>
          </a:p>
        </p:txBody>
      </p:sp>
      <p:sp>
        <p:nvSpPr>
          <p:cNvPr id="70681" name="Line 25"/>
          <p:cNvSpPr>
            <a:spLocks noChangeShapeType="1"/>
          </p:cNvSpPr>
          <p:nvPr/>
        </p:nvSpPr>
        <p:spPr bwMode="auto">
          <a:xfrm rot="10800000" flipH="1">
            <a:off x="457200" y="2971800"/>
            <a:ext cx="1827213" cy="0"/>
          </a:xfrm>
          <a:prstGeom prst="line">
            <a:avLst/>
          </a:prstGeom>
          <a:noFill/>
          <a:ln w="127000">
            <a:solidFill>
              <a:srgbClr val="990000"/>
            </a:solidFill>
            <a:round/>
            <a:headEnd/>
            <a:tailEnd/>
          </a:ln>
        </p:spPr>
        <p:txBody>
          <a:bodyPr>
            <a:prstTxWarp prst="textNoShape">
              <a:avLst/>
            </a:prstTxWarp>
          </a:bodyPr>
          <a:lstStyle/>
          <a:p>
            <a:endParaRPr lang="en-US"/>
          </a:p>
        </p:txBody>
      </p:sp>
      <p:sp>
        <p:nvSpPr>
          <p:cNvPr id="70682" name="Oval 26"/>
          <p:cNvSpPr>
            <a:spLocks noChangeArrowheads="1"/>
          </p:cNvSpPr>
          <p:nvPr/>
        </p:nvSpPr>
        <p:spPr bwMode="auto">
          <a:xfrm>
            <a:off x="381000" y="2895600"/>
            <a:ext cx="152400" cy="152400"/>
          </a:xfrm>
          <a:prstGeom prst="ellipse">
            <a:avLst/>
          </a:prstGeom>
          <a:solidFill>
            <a:srgbClr val="990000"/>
          </a:solidFill>
          <a:ln w="9525">
            <a:solidFill>
              <a:srgbClr val="990000"/>
            </a:solidFill>
            <a:round/>
            <a:headEnd/>
            <a:tailEnd/>
          </a:ln>
        </p:spPr>
        <p:txBody>
          <a:bodyPr wrap="none" anchor="ctr">
            <a:prstTxWarp prst="textNoShape">
              <a:avLst/>
            </a:prstTxWarp>
          </a:bodyPr>
          <a:lstStyle/>
          <a:p>
            <a:endParaRPr lang="en-US"/>
          </a:p>
        </p:txBody>
      </p:sp>
      <p:sp>
        <p:nvSpPr>
          <p:cNvPr id="70683" name="Oval 27"/>
          <p:cNvSpPr>
            <a:spLocks noChangeArrowheads="1"/>
          </p:cNvSpPr>
          <p:nvPr/>
        </p:nvSpPr>
        <p:spPr bwMode="auto">
          <a:xfrm>
            <a:off x="381000" y="6553200"/>
            <a:ext cx="152400" cy="152400"/>
          </a:xfrm>
          <a:prstGeom prst="ellipse">
            <a:avLst/>
          </a:prstGeom>
          <a:solidFill>
            <a:srgbClr val="990000"/>
          </a:solidFill>
          <a:ln w="9525">
            <a:solidFill>
              <a:srgbClr val="990000"/>
            </a:solidFill>
            <a:round/>
            <a:headEnd/>
            <a:tailEnd/>
          </a:ln>
        </p:spPr>
        <p:txBody>
          <a:bodyPr wrap="none" anchor="ctr">
            <a:prstTxWarp prst="textNoShape">
              <a:avLst/>
            </a:prstTxWarp>
          </a:bodyPr>
          <a:lstStyle/>
          <a:p>
            <a:endParaRPr lang="en-US"/>
          </a:p>
        </p:txBody>
      </p:sp>
      <p:sp>
        <p:nvSpPr>
          <p:cNvPr id="70684" name="Text Box 28"/>
          <p:cNvSpPr txBox="1">
            <a:spLocks noChangeArrowheads="1"/>
          </p:cNvSpPr>
          <p:nvPr/>
        </p:nvSpPr>
        <p:spPr bwMode="auto">
          <a:xfrm>
            <a:off x="2917825" y="6048375"/>
            <a:ext cx="1263650" cy="495300"/>
          </a:xfrm>
          <a:prstGeom prst="rect">
            <a:avLst/>
          </a:prstGeom>
          <a:solidFill>
            <a:srgbClr val="FFFF66"/>
          </a:solidFill>
          <a:ln w="19050">
            <a:solidFill>
              <a:schemeClr val="bg1"/>
            </a:solidFill>
            <a:miter lim="800000"/>
            <a:headEnd/>
            <a:tailEnd/>
          </a:ln>
        </p:spPr>
        <p:txBody>
          <a:bodyPr>
            <a:prstTxWarp prst="textNoShape">
              <a:avLst/>
            </a:prstTxWarp>
            <a:spAutoFit/>
          </a:bodyPr>
          <a:lstStyle/>
          <a:p>
            <a:pPr eaLnBrk="0" hangingPunct="0">
              <a:lnSpc>
                <a:spcPct val="70000"/>
              </a:lnSpc>
              <a:spcBef>
                <a:spcPct val="50000"/>
              </a:spcBef>
            </a:pPr>
            <a:r>
              <a:rPr lang="en-US">
                <a:latin typeface="Britannic Bold" pitchFamily="32" charset="0"/>
              </a:rPr>
              <a:t>Afternoon Check-In</a:t>
            </a:r>
          </a:p>
        </p:txBody>
      </p:sp>
      <p:sp>
        <p:nvSpPr>
          <p:cNvPr id="29" name="Rounded Rectangle 28"/>
          <p:cNvSpPr/>
          <p:nvPr/>
        </p:nvSpPr>
        <p:spPr>
          <a:xfrm>
            <a:off x="3657600" y="1676400"/>
            <a:ext cx="5029200" cy="10668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All of this is managed by a Specialized Support Team</a:t>
            </a:r>
          </a:p>
        </p:txBody>
      </p:sp>
      <p:pic>
        <p:nvPicPr>
          <p:cNvPr id="30" name="Picture 29"/>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066800"/>
            <a:ext cx="1092200" cy="1092200"/>
          </a:xfrm>
          <a:prstGeom prst="rect">
            <a:avLst/>
          </a:prstGeom>
          <a:noFill/>
          <a:ln>
            <a:noFill/>
          </a:ln>
        </p:spPr>
      </p:pic>
    </p:spTree>
    <p:extLst>
      <p:ext uri="{BB962C8B-B14F-4D97-AF65-F5344CB8AC3E}">
        <p14:creationId xmlns:p14="http://schemas.microsoft.com/office/powerpoint/2010/main" val="284178563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a:t>Continuum of School-Wide </a:t>
            </a:r>
            <a:br>
              <a:rPr lang="en-US" sz="3200"/>
            </a:br>
            <a:r>
              <a:rPr lang="en-US" sz="3200"/>
              <a:t>Instructional and Positive Behavior Support</a:t>
            </a:r>
          </a:p>
        </p:txBody>
      </p:sp>
      <p:sp>
        <p:nvSpPr>
          <p:cNvPr id="52227" name="Rectangle 3"/>
          <p:cNvSpPr>
            <a:spLocks noChangeArrowheads="1"/>
          </p:cNvSpPr>
          <p:nvPr/>
        </p:nvSpPr>
        <p:spPr bwMode="auto">
          <a:xfrm>
            <a:off x="0" y="17145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222" name="Text Box 6"/>
          <p:cNvSpPr txBox="1">
            <a:spLocks noChangeArrowheads="1"/>
          </p:cNvSpPr>
          <p:nvPr/>
        </p:nvSpPr>
        <p:spPr bwMode="auto">
          <a:xfrm>
            <a:off x="6248400" y="1600200"/>
            <a:ext cx="2667000" cy="1569660"/>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2400" b="1" dirty="0">
                <a:solidFill>
                  <a:srgbClr val="990000"/>
                </a:solidFill>
              </a:rPr>
              <a:t>Tier 3</a:t>
            </a:r>
            <a:r>
              <a:rPr lang="en-US" dirty="0"/>
              <a:t>:</a:t>
            </a:r>
          </a:p>
          <a:p>
            <a:pPr algn="ctr" eaLnBrk="0" hangingPunct="0"/>
            <a:r>
              <a:rPr lang="en-US" dirty="0"/>
              <a:t>Specialized </a:t>
            </a:r>
          </a:p>
          <a:p>
            <a:pPr algn="ctr" eaLnBrk="0" hangingPunct="0"/>
            <a:r>
              <a:rPr lang="en-US" dirty="0"/>
              <a:t>Individualized</a:t>
            </a:r>
          </a:p>
          <a:p>
            <a:pPr algn="ctr" eaLnBrk="0" hangingPunct="0"/>
            <a:r>
              <a:rPr lang="en-US" dirty="0"/>
              <a:t>Systems for Students with High-Risk Behavior</a:t>
            </a:r>
          </a:p>
        </p:txBody>
      </p:sp>
      <p:sp>
        <p:nvSpPr>
          <p:cNvPr id="52231" name="AutoShape 7"/>
          <p:cNvSpPr>
            <a:spLocks noChangeArrowheads="1"/>
          </p:cNvSpPr>
          <p:nvPr/>
        </p:nvSpPr>
        <p:spPr bwMode="auto">
          <a:xfrm>
            <a:off x="2514600" y="2154238"/>
            <a:ext cx="4724400" cy="4308475"/>
          </a:xfrm>
          <a:prstGeom prst="triangle">
            <a:avLst>
              <a:gd name="adj" fmla="val 50000"/>
            </a:avLst>
          </a:prstGeom>
          <a:solidFill>
            <a:srgbClr val="339966"/>
          </a:solidFill>
          <a:ln w="9525">
            <a:solidFill>
              <a:schemeClr val="tx1"/>
            </a:solidFill>
            <a:miter lim="800000"/>
            <a:headEnd/>
            <a:tailEnd/>
          </a:ln>
        </p:spPr>
        <p:txBody>
          <a:bodyPr wrap="none" anchor="ctr">
            <a:prstTxWarp prst="textNoShape">
              <a:avLst/>
            </a:prstTxWarp>
          </a:bodyPr>
          <a:lstStyle/>
          <a:p>
            <a:endParaRPr lang="en-US"/>
          </a:p>
        </p:txBody>
      </p:sp>
      <p:sp>
        <p:nvSpPr>
          <p:cNvPr id="9224" name="AutoShape 8"/>
          <p:cNvSpPr>
            <a:spLocks noChangeArrowheads="1"/>
          </p:cNvSpPr>
          <p:nvPr/>
        </p:nvSpPr>
        <p:spPr bwMode="auto">
          <a:xfrm>
            <a:off x="4286250" y="2092325"/>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9225" name="AutoShape 9"/>
          <p:cNvSpPr>
            <a:spLocks noChangeArrowheads="1"/>
          </p:cNvSpPr>
          <p:nvPr/>
        </p:nvSpPr>
        <p:spPr bwMode="auto">
          <a:xfrm>
            <a:off x="4621213" y="2092325"/>
            <a:ext cx="522287" cy="500063"/>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9227" name="AutoShape 11"/>
          <p:cNvSpPr>
            <a:spLocks/>
          </p:cNvSpPr>
          <p:nvPr/>
        </p:nvSpPr>
        <p:spPr bwMode="auto">
          <a:xfrm rot="-1359906">
            <a:off x="5410200" y="1828800"/>
            <a:ext cx="393700" cy="498475"/>
          </a:xfrm>
          <a:prstGeom prst="rightBrace">
            <a:avLst>
              <a:gd name="adj1" fmla="val 10551"/>
              <a:gd name="adj2" fmla="val 56769"/>
            </a:avLst>
          </a:prstGeom>
          <a:noFill/>
          <a:ln w="19050">
            <a:solidFill>
              <a:schemeClr val="tx1"/>
            </a:solidFill>
            <a:round/>
            <a:headEnd/>
            <a:tailEnd/>
          </a:ln>
        </p:spPr>
        <p:txBody>
          <a:bodyPr wrap="none" anchor="ctr">
            <a:prstTxWarp prst="textNoShape">
              <a:avLst/>
            </a:prstTxWarp>
          </a:bodyPr>
          <a:lstStyle/>
          <a:p>
            <a:endParaRPr lang="en-US"/>
          </a:p>
        </p:txBody>
      </p:sp>
      <p:sp>
        <p:nvSpPr>
          <p:cNvPr id="922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sz="2400">
                <a:solidFill>
                  <a:schemeClr val="bg1"/>
                </a:solidFill>
              </a:rPr>
              <a:t>~80% of Students</a:t>
            </a:r>
          </a:p>
        </p:txBody>
      </p:sp>
      <p:sp>
        <p:nvSpPr>
          <p:cNvPr id="9230" name="Text Box 14"/>
          <p:cNvSpPr txBox="1">
            <a:spLocks noChangeArrowheads="1"/>
          </p:cNvSpPr>
          <p:nvPr/>
        </p:nvSpPr>
        <p:spPr bwMode="auto">
          <a:xfrm>
            <a:off x="4356100" y="2903538"/>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a:t>~15%</a:t>
            </a:r>
            <a:r>
              <a:rPr lang="en-US"/>
              <a:t> </a:t>
            </a:r>
          </a:p>
        </p:txBody>
      </p:sp>
      <p:sp>
        <p:nvSpPr>
          <p:cNvPr id="9231" name="Text Box 15"/>
          <p:cNvSpPr txBox="1">
            <a:spLocks noChangeArrowheads="1"/>
          </p:cNvSpPr>
          <p:nvPr/>
        </p:nvSpPr>
        <p:spPr bwMode="auto">
          <a:xfrm>
            <a:off x="4343400" y="2209800"/>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a:solidFill>
                  <a:schemeClr val="bg1"/>
                </a:solidFill>
              </a:rPr>
              <a:t>~5%</a:t>
            </a:r>
            <a:r>
              <a:rPr lang="en-US"/>
              <a:t> </a:t>
            </a:r>
          </a:p>
        </p:txBody>
      </p:sp>
      <p:cxnSp>
        <p:nvCxnSpPr>
          <p:cNvPr id="9233" name="AutoShape 17"/>
          <p:cNvCxnSpPr>
            <a:cxnSpLocks noChangeShapeType="1"/>
            <a:stCxn id="9227" idx="1"/>
            <a:endCxn id="9222" idx="1"/>
          </p:cNvCxnSpPr>
          <p:nvPr/>
        </p:nvCxnSpPr>
        <p:spPr bwMode="auto">
          <a:xfrm rot="10800000" flipH="1" flipV="1">
            <a:off x="5801700" y="2033318"/>
            <a:ext cx="446700" cy="351712"/>
          </a:xfrm>
          <a:prstGeom prst="curvedConnector3">
            <a:avLst>
              <a:gd name="adj1" fmla="val 60197"/>
            </a:avLst>
          </a:prstGeom>
          <a:noFill/>
          <a:ln w="9525">
            <a:solidFill>
              <a:schemeClr val="tx1"/>
            </a:solidFill>
            <a:round/>
            <a:headEnd/>
            <a:tailEnd/>
          </a:ln>
        </p:spPr>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1092200" cy="1092200"/>
          </a:xfrm>
          <a:prstGeom prst="rect">
            <a:avLst/>
          </a:prstGeom>
          <a:noFill/>
          <a:ln>
            <a:noFill/>
          </a:ln>
        </p:spPr>
      </p:pic>
    </p:spTree>
    <p:extLst>
      <p:ext uri="{BB962C8B-B14F-4D97-AF65-F5344CB8AC3E}">
        <p14:creationId xmlns:p14="http://schemas.microsoft.com/office/powerpoint/2010/main" val="2007553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solidFill>
          <a:srgbClr val="FFFF00">
            <a:alpha val="20000"/>
          </a:srgbClr>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09600" y="0"/>
            <a:ext cx="7239000" cy="762000"/>
          </a:xfrm>
          <a:noFill/>
        </p:spPr>
        <p:txBody>
          <a:bodyPr/>
          <a:lstStyle/>
          <a:p>
            <a:pPr algn="r" eaLnBrk="1" hangingPunct="1">
              <a:defRPr/>
            </a:pPr>
            <a:r>
              <a:rPr lang="en-US" sz="3200" dirty="0">
                <a:ea typeface="+mj-ea"/>
                <a:cs typeface="+mj-cs"/>
              </a:rPr>
              <a:t>Behavior Support Elements</a:t>
            </a:r>
          </a:p>
        </p:txBody>
      </p:sp>
      <p:sp>
        <p:nvSpPr>
          <p:cNvPr id="81923" name="Text Box 3"/>
          <p:cNvSpPr txBox="1">
            <a:spLocks noChangeArrowheads="1"/>
          </p:cNvSpPr>
          <p:nvPr/>
        </p:nvSpPr>
        <p:spPr bwMode="auto">
          <a:xfrm>
            <a:off x="0" y="1965325"/>
            <a:ext cx="1219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ea typeface="Arial" pitchFamily="-1" charset="0"/>
                <a:cs typeface="Arial" pitchFamily="-1" charset="0"/>
              </a:rPr>
              <a:t>Problem Behavior</a:t>
            </a:r>
          </a:p>
        </p:txBody>
      </p:sp>
      <p:sp>
        <p:nvSpPr>
          <p:cNvPr id="86020" name="AutoShape 4"/>
          <p:cNvSpPr>
            <a:spLocks noChangeArrowheads="1"/>
          </p:cNvSpPr>
          <p:nvPr/>
        </p:nvSpPr>
        <p:spPr bwMode="auto">
          <a:xfrm rot="21280525" flipV="1">
            <a:off x="685800" y="2803525"/>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p>
        </p:txBody>
      </p:sp>
      <p:sp>
        <p:nvSpPr>
          <p:cNvPr id="81925" name="Text Box 5"/>
          <p:cNvSpPr txBox="1">
            <a:spLocks noChangeArrowheads="1"/>
          </p:cNvSpPr>
          <p:nvPr/>
        </p:nvSpPr>
        <p:spPr bwMode="auto">
          <a:xfrm>
            <a:off x="1295400" y="2879725"/>
            <a:ext cx="1600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ea typeface="Arial" pitchFamily="-1" charset="0"/>
                <a:cs typeface="Arial" pitchFamily="-1" charset="0"/>
              </a:rPr>
              <a:t>Functional Assessment</a:t>
            </a:r>
          </a:p>
        </p:txBody>
      </p:sp>
      <p:sp>
        <p:nvSpPr>
          <p:cNvPr id="86022" name="AutoShape 6"/>
          <p:cNvSpPr>
            <a:spLocks noChangeArrowheads="1"/>
          </p:cNvSpPr>
          <p:nvPr/>
        </p:nvSpPr>
        <p:spPr bwMode="auto">
          <a:xfrm flipV="1">
            <a:off x="2286000" y="3641725"/>
            <a:ext cx="5334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p>
        </p:txBody>
      </p:sp>
      <p:sp>
        <p:nvSpPr>
          <p:cNvPr id="81927" name="Text Box 7"/>
          <p:cNvSpPr txBox="1">
            <a:spLocks noChangeArrowheads="1"/>
          </p:cNvSpPr>
          <p:nvPr/>
        </p:nvSpPr>
        <p:spPr bwMode="auto">
          <a:xfrm>
            <a:off x="2895600" y="3794125"/>
            <a:ext cx="1524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ea typeface="Arial" pitchFamily="-1" charset="0"/>
                <a:cs typeface="Arial" pitchFamily="-1" charset="0"/>
              </a:rPr>
              <a:t>Intervention &amp; Support Plan</a:t>
            </a:r>
          </a:p>
        </p:txBody>
      </p:sp>
      <p:sp>
        <p:nvSpPr>
          <p:cNvPr id="86024" name="AutoShape 8"/>
          <p:cNvSpPr>
            <a:spLocks noChangeArrowheads="1"/>
          </p:cNvSpPr>
          <p:nvPr/>
        </p:nvSpPr>
        <p:spPr bwMode="auto">
          <a:xfrm flipV="1">
            <a:off x="4038600" y="4556125"/>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p>
        </p:txBody>
      </p:sp>
      <p:sp>
        <p:nvSpPr>
          <p:cNvPr id="81929" name="Text Box 9"/>
          <p:cNvSpPr txBox="1">
            <a:spLocks noChangeArrowheads="1"/>
          </p:cNvSpPr>
          <p:nvPr/>
        </p:nvSpPr>
        <p:spPr bwMode="auto">
          <a:xfrm>
            <a:off x="4572000" y="4708525"/>
            <a:ext cx="1981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ea typeface="Arial" pitchFamily="-1" charset="0"/>
                <a:cs typeface="Arial" pitchFamily="-1" charset="0"/>
              </a:rPr>
              <a:t>Fidelity of Implementation</a:t>
            </a:r>
          </a:p>
        </p:txBody>
      </p:sp>
      <p:sp>
        <p:nvSpPr>
          <p:cNvPr id="86026" name="AutoShape 10"/>
          <p:cNvSpPr>
            <a:spLocks noChangeArrowheads="1"/>
          </p:cNvSpPr>
          <p:nvPr/>
        </p:nvSpPr>
        <p:spPr bwMode="auto">
          <a:xfrm flipV="1">
            <a:off x="6019800" y="5470525"/>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p>
        </p:txBody>
      </p:sp>
      <p:sp>
        <p:nvSpPr>
          <p:cNvPr id="81931" name="Text Box 11"/>
          <p:cNvSpPr txBox="1">
            <a:spLocks noChangeArrowheads="1"/>
          </p:cNvSpPr>
          <p:nvPr/>
        </p:nvSpPr>
        <p:spPr bwMode="auto">
          <a:xfrm>
            <a:off x="6705600" y="5699125"/>
            <a:ext cx="17526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ea typeface="Arial" pitchFamily="-1" charset="0"/>
                <a:cs typeface="Arial" pitchFamily="-1" charset="0"/>
              </a:rPr>
              <a:t>Impact on Behavior &amp; Lifestyle</a:t>
            </a:r>
          </a:p>
        </p:txBody>
      </p:sp>
      <p:sp>
        <p:nvSpPr>
          <p:cNvPr id="117772" name="Rectangle 12"/>
          <p:cNvSpPr>
            <a:spLocks noChangeArrowheads="1"/>
          </p:cNvSpPr>
          <p:nvPr/>
        </p:nvSpPr>
        <p:spPr bwMode="auto">
          <a:xfrm>
            <a:off x="0" y="669925"/>
            <a:ext cx="2743200" cy="12192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none" anchor="ctr"/>
          <a:lstStyle/>
          <a:p>
            <a:pPr>
              <a:defRPr/>
            </a:pPr>
            <a:r>
              <a:rPr lang="en-US">
                <a:solidFill>
                  <a:schemeClr val="bg1"/>
                </a:solidFill>
                <a:latin typeface="+mn-lt"/>
                <a:ea typeface="Arial" pitchFamily="-84" charset="0"/>
                <a:cs typeface="Arial" pitchFamily="-84" charset="0"/>
              </a:rPr>
              <a:t>*Response class</a:t>
            </a:r>
          </a:p>
          <a:p>
            <a:pPr>
              <a:defRPr/>
            </a:pPr>
            <a:r>
              <a:rPr lang="en-US">
                <a:solidFill>
                  <a:schemeClr val="bg1"/>
                </a:solidFill>
                <a:latin typeface="+mn-lt"/>
                <a:ea typeface="Arial" pitchFamily="-84" charset="0"/>
                <a:cs typeface="Arial" pitchFamily="-84" charset="0"/>
              </a:rPr>
              <a:t>*Routine analysis</a:t>
            </a:r>
          </a:p>
          <a:p>
            <a:pPr>
              <a:defRPr/>
            </a:pPr>
            <a:r>
              <a:rPr lang="en-US">
                <a:solidFill>
                  <a:schemeClr val="bg1"/>
                </a:solidFill>
                <a:latin typeface="+mn-lt"/>
                <a:ea typeface="Arial" pitchFamily="-84" charset="0"/>
                <a:cs typeface="Arial" pitchFamily="-84" charset="0"/>
              </a:rPr>
              <a:t>*Hypothesis statement</a:t>
            </a:r>
          </a:p>
          <a:p>
            <a:pPr>
              <a:defRPr/>
            </a:pPr>
            <a:r>
              <a:rPr lang="en-US">
                <a:solidFill>
                  <a:schemeClr val="bg1"/>
                </a:solidFill>
                <a:latin typeface="+mn-lt"/>
                <a:ea typeface="Arial" pitchFamily="-84" charset="0"/>
                <a:cs typeface="Arial" pitchFamily="-84" charset="0"/>
              </a:rPr>
              <a:t>*Function</a:t>
            </a:r>
          </a:p>
        </p:txBody>
      </p:sp>
      <p:sp>
        <p:nvSpPr>
          <p:cNvPr id="117773" name="Rectangle 13"/>
          <p:cNvSpPr>
            <a:spLocks noChangeArrowheads="1"/>
          </p:cNvSpPr>
          <p:nvPr/>
        </p:nvSpPr>
        <p:spPr bwMode="auto">
          <a:xfrm>
            <a:off x="2895600" y="1355725"/>
            <a:ext cx="4800600" cy="17526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n-lt"/>
                <a:ea typeface="Arial" pitchFamily="-84" charset="0"/>
                <a:cs typeface="Arial" pitchFamily="-84" charset="0"/>
              </a:rPr>
              <a:t>*Alternative behaviors</a:t>
            </a:r>
          </a:p>
          <a:p>
            <a:pPr>
              <a:defRPr/>
            </a:pPr>
            <a:r>
              <a:rPr lang="en-US" dirty="0">
                <a:solidFill>
                  <a:schemeClr val="bg1"/>
                </a:solidFill>
                <a:latin typeface="+mn-lt"/>
                <a:ea typeface="Arial" pitchFamily="-84" charset="0"/>
                <a:cs typeface="Arial" pitchFamily="-84" charset="0"/>
              </a:rPr>
              <a:t>*Competing behavior analysis </a:t>
            </a:r>
          </a:p>
          <a:p>
            <a:pPr>
              <a:defRPr/>
            </a:pPr>
            <a:r>
              <a:rPr lang="en-US" dirty="0">
                <a:solidFill>
                  <a:schemeClr val="bg1"/>
                </a:solidFill>
                <a:latin typeface="+mn-lt"/>
                <a:ea typeface="Arial" pitchFamily="-84" charset="0"/>
                <a:cs typeface="Arial" pitchFamily="-84" charset="0"/>
              </a:rPr>
              <a:t>*Contextual fit</a:t>
            </a:r>
          </a:p>
          <a:p>
            <a:pPr>
              <a:defRPr/>
            </a:pPr>
            <a:r>
              <a:rPr lang="en-US" dirty="0">
                <a:solidFill>
                  <a:schemeClr val="bg1"/>
                </a:solidFill>
                <a:latin typeface="+mn-lt"/>
                <a:ea typeface="Arial" pitchFamily="-84" charset="0"/>
                <a:cs typeface="Arial" pitchFamily="-84" charset="0"/>
              </a:rPr>
              <a:t>*Strengths, preferences, &amp; lifestyle outcomes</a:t>
            </a:r>
          </a:p>
          <a:p>
            <a:pPr>
              <a:defRPr/>
            </a:pPr>
            <a:r>
              <a:rPr lang="en-US" dirty="0">
                <a:solidFill>
                  <a:schemeClr val="bg1"/>
                </a:solidFill>
                <a:latin typeface="+mn-lt"/>
                <a:ea typeface="Arial" pitchFamily="-84" charset="0"/>
                <a:cs typeface="Arial" pitchFamily="-84" charset="0"/>
              </a:rPr>
              <a:t>*Evidence-based interventions</a:t>
            </a:r>
          </a:p>
        </p:txBody>
      </p:sp>
      <p:sp>
        <p:nvSpPr>
          <p:cNvPr id="117774" name="Rectangle 14"/>
          <p:cNvSpPr>
            <a:spLocks noChangeArrowheads="1"/>
          </p:cNvSpPr>
          <p:nvPr/>
        </p:nvSpPr>
        <p:spPr bwMode="auto">
          <a:xfrm>
            <a:off x="4953000" y="3413125"/>
            <a:ext cx="3200400" cy="6096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n-lt"/>
                <a:ea typeface="Arial" pitchFamily="-84" charset="0"/>
                <a:cs typeface="Arial" pitchFamily="-84" charset="0"/>
              </a:rPr>
              <a:t>*Implementation support</a:t>
            </a:r>
          </a:p>
          <a:p>
            <a:pPr>
              <a:defRPr/>
            </a:pPr>
            <a:r>
              <a:rPr lang="en-US" dirty="0">
                <a:solidFill>
                  <a:schemeClr val="bg1"/>
                </a:solidFill>
                <a:latin typeface="+mn-lt"/>
                <a:ea typeface="Arial" pitchFamily="-84" charset="0"/>
                <a:cs typeface="Arial" pitchFamily="-84" charset="0"/>
              </a:rPr>
              <a:t>*Data plan</a:t>
            </a:r>
          </a:p>
        </p:txBody>
      </p:sp>
      <p:sp>
        <p:nvSpPr>
          <p:cNvPr id="117775" name="Line 15"/>
          <p:cNvSpPr>
            <a:spLocks noChangeShapeType="1"/>
          </p:cNvSpPr>
          <p:nvPr/>
        </p:nvSpPr>
        <p:spPr bwMode="auto">
          <a:xfrm>
            <a:off x="1981200" y="1889125"/>
            <a:ext cx="0" cy="8382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7776" name="Line 16"/>
          <p:cNvSpPr>
            <a:spLocks noChangeShapeType="1"/>
          </p:cNvSpPr>
          <p:nvPr/>
        </p:nvSpPr>
        <p:spPr bwMode="auto">
          <a:xfrm>
            <a:off x="3657600" y="3108325"/>
            <a:ext cx="0" cy="6858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7777" name="Line 17"/>
          <p:cNvSpPr>
            <a:spLocks noChangeShapeType="1"/>
          </p:cNvSpPr>
          <p:nvPr/>
        </p:nvSpPr>
        <p:spPr bwMode="auto">
          <a:xfrm>
            <a:off x="5257800" y="4022725"/>
            <a:ext cx="0" cy="6096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7778" name="Rectangle 18"/>
          <p:cNvSpPr>
            <a:spLocks noChangeArrowheads="1"/>
          </p:cNvSpPr>
          <p:nvPr/>
        </p:nvSpPr>
        <p:spPr bwMode="auto">
          <a:xfrm>
            <a:off x="6400800" y="4251325"/>
            <a:ext cx="2743200" cy="76200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n-lt"/>
                <a:ea typeface="Arial" pitchFamily="-84" charset="0"/>
                <a:cs typeface="Arial" pitchFamily="-84" charset="0"/>
              </a:rPr>
              <a:t>*Continuous improvement</a:t>
            </a:r>
          </a:p>
          <a:p>
            <a:pPr>
              <a:defRPr/>
            </a:pPr>
            <a:r>
              <a:rPr lang="en-US" dirty="0">
                <a:solidFill>
                  <a:schemeClr val="bg1"/>
                </a:solidFill>
                <a:latin typeface="+mn-lt"/>
                <a:ea typeface="Arial" pitchFamily="-84" charset="0"/>
                <a:cs typeface="Arial" pitchFamily="-84" charset="0"/>
              </a:rPr>
              <a:t>*Sustainability plan</a:t>
            </a:r>
          </a:p>
        </p:txBody>
      </p:sp>
      <p:sp>
        <p:nvSpPr>
          <p:cNvPr id="117779" name="Line 19"/>
          <p:cNvSpPr>
            <a:spLocks noChangeShapeType="1"/>
          </p:cNvSpPr>
          <p:nvPr/>
        </p:nvSpPr>
        <p:spPr bwMode="auto">
          <a:xfrm>
            <a:off x="7239000" y="5013325"/>
            <a:ext cx="0" cy="6858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7780" name="AutoShape 20"/>
          <p:cNvSpPr>
            <a:spLocks noChangeArrowheads="1"/>
          </p:cNvSpPr>
          <p:nvPr/>
        </p:nvSpPr>
        <p:spPr bwMode="auto">
          <a:xfrm>
            <a:off x="0" y="3200400"/>
            <a:ext cx="7162800" cy="3657600"/>
          </a:xfrm>
          <a:prstGeom prst="rtTriangle">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wrap="none" lIns="0" rIns="0" anchor="ctr"/>
          <a:lstStyle/>
          <a:p>
            <a:pPr>
              <a:buFontTx/>
              <a:buChar char="•"/>
              <a:defRPr/>
            </a:pPr>
            <a:r>
              <a:rPr lang="en-US" sz="3600" dirty="0">
                <a:solidFill>
                  <a:schemeClr val="dk1"/>
                </a:solidFill>
                <a:latin typeface="+mn-lt"/>
                <a:ea typeface="Arial" pitchFamily="-84" charset="0"/>
                <a:cs typeface="Arial" pitchFamily="-84" charset="0"/>
              </a:rPr>
              <a:t> </a:t>
            </a:r>
            <a:r>
              <a:rPr lang="en-US" sz="3000" dirty="0">
                <a:solidFill>
                  <a:schemeClr val="dk1"/>
                </a:solidFill>
                <a:latin typeface="+mn-lt"/>
                <a:ea typeface="Arial" pitchFamily="-84" charset="0"/>
                <a:cs typeface="Arial" pitchFamily="-84" charset="0"/>
              </a:rPr>
              <a:t>Team-based</a:t>
            </a:r>
          </a:p>
          <a:p>
            <a:pPr>
              <a:buFontTx/>
              <a:buChar char="•"/>
              <a:defRPr/>
            </a:pPr>
            <a:r>
              <a:rPr lang="en-US" sz="3000" dirty="0">
                <a:solidFill>
                  <a:schemeClr val="dk1"/>
                </a:solidFill>
                <a:latin typeface="+mn-lt"/>
                <a:ea typeface="Arial" pitchFamily="-84" charset="0"/>
                <a:cs typeface="Arial" pitchFamily="-84" charset="0"/>
              </a:rPr>
              <a:t>  Behavior competence</a:t>
            </a:r>
          </a:p>
        </p:txBody>
      </p:sp>
      <p:pic>
        <p:nvPicPr>
          <p:cNvPr id="22" name="Picture 2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25400"/>
            <a:ext cx="1092200" cy="1092200"/>
          </a:xfrm>
          <a:prstGeom prst="rect">
            <a:avLst/>
          </a:prstGeom>
          <a:noFill/>
          <a:ln>
            <a:noFill/>
          </a:ln>
        </p:spPr>
      </p:pic>
    </p:spTree>
    <p:extLst>
      <p:ext uri="{BB962C8B-B14F-4D97-AF65-F5344CB8AC3E}">
        <p14:creationId xmlns:p14="http://schemas.microsoft.com/office/powerpoint/2010/main" val="181796932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1092200" cy="1092200"/>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a:t>Chapter Header (e.g., I)</a:t>
            </a:r>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a:t>Section Header (I.A)</a:t>
            </a:r>
          </a:p>
        </p:txBody>
      </p:sp>
    </p:spTree>
    <p:extLst>
      <p:ext uri="{BB962C8B-B14F-4D97-AF65-F5344CB8AC3E}">
        <p14:creationId xmlns:p14="http://schemas.microsoft.com/office/powerpoint/2010/main" val="2449213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11" charset="0"/>
                <a:cs typeface="Britannic Bold" pitchFamily="-111" charset="0"/>
              </a:rPr>
              <a:t>Next Steps</a:t>
            </a:r>
          </a:p>
        </p:txBody>
      </p:sp>
    </p:spTree>
    <p:extLst>
      <p:ext uri="{BB962C8B-B14F-4D97-AF65-F5344CB8AC3E}">
        <p14:creationId xmlns:p14="http://schemas.microsoft.com/office/powerpoint/2010/main" val="103477829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0"/>
            <a:ext cx="9144000" cy="1143000"/>
          </a:xfrm>
          <a:solidFill>
            <a:srgbClr val="008000"/>
          </a:solidFill>
        </p:spPr>
        <p:txBody>
          <a:bodyPr/>
          <a:lstStyle/>
          <a:p>
            <a:pPr eaLnBrk="1" hangingPunct="1"/>
            <a:r>
              <a:rPr lang="en-US" sz="5400" b="1">
                <a:solidFill>
                  <a:schemeClr val="bg1"/>
                </a:solidFill>
              </a:rPr>
              <a:t>Implement Action Plan</a:t>
            </a:r>
          </a:p>
        </p:txBody>
      </p:sp>
      <p:sp>
        <p:nvSpPr>
          <p:cNvPr id="281603" name="Rectangle 3"/>
          <p:cNvSpPr>
            <a:spLocks noGrp="1" noChangeArrowheads="1"/>
          </p:cNvSpPr>
          <p:nvPr>
            <p:ph type="body" idx="1"/>
          </p:nvPr>
        </p:nvSpPr>
        <p:spPr/>
        <p:txBody>
          <a:bodyPr/>
          <a:lstStyle/>
          <a:p>
            <a:pPr eaLnBrk="1" hangingPunct="1"/>
            <a:endParaRPr lang="en-US"/>
          </a:p>
        </p:txBody>
      </p:sp>
      <p:sp>
        <p:nvSpPr>
          <p:cNvPr id="552964" name="Rectangle 4"/>
          <p:cNvSpPr>
            <a:spLocks noChangeArrowheads="1"/>
          </p:cNvSpPr>
          <p:nvPr/>
        </p:nvSpPr>
        <p:spPr bwMode="auto">
          <a:xfrm>
            <a:off x="0" y="1219200"/>
            <a:ext cx="9144000" cy="5638800"/>
          </a:xfrm>
          <a:prstGeom prst="rect">
            <a:avLst/>
          </a:prstGeom>
          <a:solidFill>
            <a:schemeClr val="bg1"/>
          </a:solidFill>
          <a:ln w="57150">
            <a:noFill/>
            <a:miter lim="800000"/>
            <a:headEnd/>
            <a:tailEnd/>
          </a:ln>
        </p:spPr>
        <p:txBody>
          <a:bodyPr>
            <a:prstTxWarp prst="textNoShape">
              <a:avLst/>
            </a:prstTxWarp>
          </a:bodyPr>
          <a:lstStyle/>
          <a:p>
            <a:pPr marL="342900" indent="-342900">
              <a:spcBef>
                <a:spcPct val="20000"/>
              </a:spcBef>
              <a:buFontTx/>
              <a:buChar char="•"/>
            </a:pPr>
            <a:r>
              <a:rPr lang="en-US" sz="3200" dirty="0">
                <a:latin typeface="+mj-lt"/>
              </a:rPr>
              <a:t>Communicate information to staff</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Meet monthly with team</a:t>
            </a:r>
          </a:p>
          <a:p>
            <a:pPr marL="742950" lvl="1" indent="-285750">
              <a:spcBef>
                <a:spcPct val="20000"/>
              </a:spcBef>
              <a:buFontTx/>
              <a:buChar char="–"/>
            </a:pPr>
            <a:r>
              <a:rPr lang="en-US" sz="2600" dirty="0">
                <a:latin typeface="+mj-lt"/>
              </a:rPr>
              <a:t>Review school </a:t>
            </a:r>
            <a:r>
              <a:rPr lang="en-US" sz="2600" b="1" dirty="0">
                <a:solidFill>
                  <a:srgbClr val="FF0000"/>
                </a:solidFill>
                <a:latin typeface="+mj-lt"/>
              </a:rPr>
              <a:t>data</a:t>
            </a:r>
            <a:endParaRPr lang="en-US" sz="2600" b="1" dirty="0">
              <a:latin typeface="+mj-lt"/>
            </a:endParaRPr>
          </a:p>
          <a:p>
            <a:pPr marL="742950" lvl="1" indent="-285750">
              <a:spcBef>
                <a:spcPct val="20000"/>
              </a:spcBef>
              <a:buFontTx/>
              <a:buChar char="–"/>
            </a:pPr>
            <a:r>
              <a:rPr lang="en-US" sz="2600" dirty="0">
                <a:latin typeface="+mj-lt"/>
              </a:rPr>
              <a:t>Review/update </a:t>
            </a:r>
            <a:r>
              <a:rPr lang="en-US" sz="2600" b="1" dirty="0">
                <a:solidFill>
                  <a:srgbClr val="FF0000"/>
                </a:solidFill>
                <a:latin typeface="+mj-lt"/>
              </a:rPr>
              <a:t>action</a:t>
            </a:r>
            <a:r>
              <a:rPr lang="en-US" sz="2600" dirty="0">
                <a:solidFill>
                  <a:srgbClr val="FF0000"/>
                </a:solidFill>
                <a:latin typeface="+mj-lt"/>
              </a:rPr>
              <a:t> </a:t>
            </a:r>
            <a:r>
              <a:rPr lang="en-US" sz="2600" b="1" dirty="0">
                <a:solidFill>
                  <a:srgbClr val="FF0000"/>
                </a:solidFill>
                <a:latin typeface="+mj-lt"/>
              </a:rPr>
              <a:t>plan</a:t>
            </a:r>
            <a:endParaRPr lang="en-US" sz="2600" dirty="0">
              <a:latin typeface="+mj-lt"/>
            </a:endParaRP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Implement activities on action plan</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Use fidelity (e.g., TFI) and outcome (e.g., ODR) data to guide your decision making</a:t>
            </a:r>
          </a:p>
        </p:txBody>
      </p:sp>
    </p:spTree>
    <p:extLst>
      <p:ext uri="{BB962C8B-B14F-4D97-AF65-F5344CB8AC3E}">
        <p14:creationId xmlns:p14="http://schemas.microsoft.com/office/powerpoint/2010/main" val="12410153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9144000" cy="1143000"/>
          </a:xfrm>
          <a:solidFill>
            <a:srgbClr val="008000"/>
          </a:solidFill>
          <a:ln>
            <a:noFill/>
          </a:ln>
        </p:spPr>
        <p:txBody>
          <a:bodyPr/>
          <a:lstStyle/>
          <a:p>
            <a:pPr eaLnBrk="1" hangingPunct="1"/>
            <a:r>
              <a:rPr lang="en-US" sz="5400" b="1">
                <a:solidFill>
                  <a:srgbClr val="FFFFFF"/>
                </a:solidFill>
              </a:rPr>
              <a:t>Future Support</a:t>
            </a:r>
          </a:p>
        </p:txBody>
      </p:sp>
      <p:sp>
        <p:nvSpPr>
          <p:cNvPr id="283651" name="Rectangle 3"/>
          <p:cNvSpPr>
            <a:spLocks noGrp="1" noChangeArrowheads="1"/>
          </p:cNvSpPr>
          <p:nvPr>
            <p:ph type="body" idx="1"/>
          </p:nvPr>
        </p:nvSpPr>
        <p:spPr/>
        <p:txBody>
          <a:bodyPr/>
          <a:lstStyle/>
          <a:p>
            <a:pPr eaLnBrk="1" hangingPunct="1"/>
            <a:endParaRPr lang="en-US"/>
          </a:p>
        </p:txBody>
      </p:sp>
      <p:sp>
        <p:nvSpPr>
          <p:cNvPr id="994308" name="Rectangle 4"/>
          <p:cNvSpPr>
            <a:spLocks noChangeArrowheads="1"/>
          </p:cNvSpPr>
          <p:nvPr/>
        </p:nvSpPr>
        <p:spPr bwMode="auto">
          <a:xfrm>
            <a:off x="0" y="1219200"/>
            <a:ext cx="9144000" cy="5638800"/>
          </a:xfrm>
          <a:prstGeom prst="rect">
            <a:avLst/>
          </a:prstGeom>
          <a:solidFill>
            <a:schemeClr val="bg1"/>
          </a:solidFill>
          <a:ln w="57150">
            <a:noFill/>
            <a:miter lim="800000"/>
            <a:headEnd/>
            <a:tailEnd/>
          </a:ln>
        </p:spPr>
        <p:txBody>
          <a:bodyPr>
            <a:prstTxWarp prst="textNoShape">
              <a:avLst/>
            </a:prstTxWarp>
          </a:bodyPr>
          <a:lstStyle/>
          <a:p>
            <a:pPr marL="342900" indent="-342900">
              <a:spcBef>
                <a:spcPct val="20000"/>
              </a:spcBef>
              <a:buFontTx/>
              <a:buChar char="•"/>
            </a:pPr>
            <a:r>
              <a:rPr lang="en-US" sz="3200" dirty="0">
                <a:latin typeface="+mj-lt"/>
              </a:rPr>
              <a:t>Use your action plan, data, TIC, and TFI to hold your team accountable (and share info with us).</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Keep in touch with us.</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Teams will still meet twice next year.</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Have a great spring and summer!</a:t>
            </a:r>
          </a:p>
        </p:txBody>
      </p:sp>
    </p:spTree>
    <p:extLst>
      <p:ext uri="{BB962C8B-B14F-4D97-AF65-F5344CB8AC3E}">
        <p14:creationId xmlns:p14="http://schemas.microsoft.com/office/powerpoint/2010/main" val="1450519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z="8000" dirty="0">
                <a:ea typeface="ＭＳ Ｐゴシック" pitchFamily="-108" charset="-128"/>
                <a:cs typeface="ＭＳ Ｐゴシック" pitchFamily="-108" charset="-128"/>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1200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a:latin typeface="+mj-lt"/>
              </a:endParaRPr>
            </a:p>
          </p:txBody>
        </p:sp>
        <p:sp>
          <p:nvSpPr>
            <p:cNvPr id="21200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1200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a:latin typeface="+mj-lt"/>
              </a:endParaRPr>
            </a:p>
          </p:txBody>
        </p:sp>
        <p:sp>
          <p:nvSpPr>
            <p:cNvPr id="21200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a:latin typeface="+mj-lt"/>
              </a:endParaRPr>
            </a:p>
          </p:txBody>
        </p:sp>
        <p:sp>
          <p:nvSpPr>
            <p:cNvPr id="21200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1200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1200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1200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1200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1201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1201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1201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1198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1198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1198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1199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21199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a:latin typeface="+mj-lt"/>
              </a:endParaRPr>
            </a:p>
          </p:txBody>
        </p:sp>
        <p:sp>
          <p:nvSpPr>
            <p:cNvPr id="21199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1199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1199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11999" name="AutoShape 32"/>
            <p:cNvCxnSpPr>
              <a:cxnSpLocks noChangeShapeType="1"/>
              <a:stCxn id="211995" idx="1"/>
              <a:endCxn id="21198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12000" name="AutoShape 33"/>
            <p:cNvCxnSpPr>
              <a:cxnSpLocks noChangeShapeType="1"/>
              <a:stCxn id="211994" idx="1"/>
              <a:endCxn id="21198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11976" name="Group 42"/>
          <p:cNvGrpSpPr>
            <a:grpSpLocks/>
          </p:cNvGrpSpPr>
          <p:nvPr/>
        </p:nvGrpSpPr>
        <p:grpSpPr bwMode="auto">
          <a:xfrm>
            <a:off x="6324600" y="2438400"/>
            <a:ext cx="2497138" cy="2438400"/>
            <a:chOff x="474663" y="304800"/>
            <a:chExt cx="6934200" cy="6324600"/>
          </a:xfrm>
        </p:grpSpPr>
        <p:sp>
          <p:nvSpPr>
            <p:cNvPr id="21197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7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mj-lt"/>
              </a:endParaRPr>
            </a:p>
          </p:txBody>
        </p:sp>
        <p:sp>
          <p:nvSpPr>
            <p:cNvPr id="21197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Classroom</a:t>
              </a:r>
            </a:p>
          </p:txBody>
        </p:sp>
        <p:sp>
          <p:nvSpPr>
            <p:cNvPr id="21198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8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a:solidFill>
                  <a:srgbClr val="000000"/>
                </a:solidFill>
                <a:latin typeface="+mj-lt"/>
              </a:endParaRPr>
            </a:p>
          </p:txBody>
        </p:sp>
        <p:sp>
          <p:nvSpPr>
            <p:cNvPr id="21198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a:solidFill>
                  <a:srgbClr val="000000"/>
                </a:solidFill>
                <a:latin typeface="+mj-lt"/>
              </a:endParaRPr>
            </a:p>
          </p:txBody>
        </p:sp>
        <p:sp>
          <p:nvSpPr>
            <p:cNvPr id="21198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Non-classroom</a:t>
              </a:r>
            </a:p>
          </p:txBody>
        </p:sp>
        <p:sp>
          <p:nvSpPr>
            <p:cNvPr id="21198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Family</a:t>
              </a:r>
            </a:p>
          </p:txBody>
        </p:sp>
        <p:sp>
          <p:nvSpPr>
            <p:cNvPr id="21198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rPr>
                <a:t>Student</a:t>
              </a:r>
            </a:p>
          </p:txBody>
        </p:sp>
        <p:sp>
          <p:nvSpPr>
            <p:cNvPr id="21198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939800" cy="990600"/>
          </a:xfrm>
          <a:prstGeom prst="rect">
            <a:avLst/>
          </a:prstGeom>
          <a:noFill/>
          <a:ln>
            <a:noFill/>
          </a:ln>
        </p:spPr>
      </p:pic>
    </p:spTree>
    <p:extLst>
      <p:ext uri="{BB962C8B-B14F-4D97-AF65-F5344CB8AC3E}">
        <p14:creationId xmlns:p14="http://schemas.microsoft.com/office/powerpoint/2010/main" val="400520212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a:spLocks noChangeArrowheads="1"/>
          </p:cNvSpPr>
          <p:nvPr/>
        </p:nvSpPr>
        <p:spPr bwMode="auto">
          <a:xfrm rot="-872082">
            <a:off x="4189534" y="4961763"/>
            <a:ext cx="3234651" cy="1008063"/>
          </a:xfrm>
          <a:prstGeom prst="leftArrow">
            <a:avLst>
              <a:gd name="adj1" fmla="val 50000"/>
              <a:gd name="adj2" fmla="val 50004"/>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a:solidFill>
                  <a:srgbClr val="FF0000"/>
                </a:solidFill>
                <a:latin typeface="Calibri"/>
                <a:ea typeface="+mn-ea"/>
                <a:cs typeface="+mn-cs"/>
              </a:rPr>
              <a:t>neswpbs.org</a:t>
            </a:r>
            <a:endParaRPr lang="en-US" sz="3200" b="1" dirty="0">
              <a:solidFill>
                <a:srgbClr val="FF0000"/>
              </a:solidFill>
              <a:latin typeface="Calibri"/>
              <a:ea typeface="+mn-ea"/>
              <a:cs typeface="+mn-cs"/>
            </a:endParaRPr>
          </a:p>
        </p:txBody>
      </p:sp>
      <p:pic>
        <p:nvPicPr>
          <p:cNvPr id="58371" name="Picture 1"/>
          <p:cNvPicPr>
            <a:picLocks noChangeAspect="1"/>
          </p:cNvPicPr>
          <p:nvPr/>
        </p:nvPicPr>
        <p:blipFill>
          <a:blip r:embed="rId3"/>
          <a:srcRect/>
          <a:stretch>
            <a:fillRect/>
          </a:stretch>
        </p:blipFill>
        <p:spPr bwMode="auto">
          <a:xfrm>
            <a:off x="4168775" y="381000"/>
            <a:ext cx="4975225" cy="3757613"/>
          </a:xfrm>
          <a:prstGeom prst="rect">
            <a:avLst/>
          </a:prstGeom>
          <a:noFill/>
          <a:ln w="9525">
            <a:noFill/>
            <a:miter lim="800000"/>
            <a:headEnd/>
            <a:tailEnd/>
          </a:ln>
        </p:spPr>
      </p:pic>
      <p:sp>
        <p:nvSpPr>
          <p:cNvPr id="3" name="Right Arrow 2"/>
          <p:cNvSpPr>
            <a:spLocks noChangeArrowheads="1"/>
          </p:cNvSpPr>
          <p:nvPr/>
        </p:nvSpPr>
        <p:spPr bwMode="auto">
          <a:xfrm rot="648524">
            <a:off x="919525" y="306758"/>
            <a:ext cx="3383875" cy="1187450"/>
          </a:xfrm>
          <a:prstGeom prst="rightArrow">
            <a:avLst>
              <a:gd name="adj1" fmla="val 50000"/>
              <a:gd name="adj2" fmla="val 50001"/>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a:solidFill>
                  <a:srgbClr val="FF0000"/>
                </a:solidFill>
                <a:latin typeface="Calibri"/>
                <a:ea typeface="+mn-ea"/>
                <a:cs typeface="+mn-cs"/>
              </a:rPr>
              <a:t>pbis.org</a:t>
            </a:r>
            <a:endParaRPr lang="en-US" sz="3200" b="1" dirty="0">
              <a:solidFill>
                <a:srgbClr val="FF0000"/>
              </a:solidFill>
              <a:latin typeface="Calibri"/>
              <a:ea typeface="+mn-ea"/>
              <a:cs typeface="+mn-cs"/>
            </a:endParaRPr>
          </a:p>
        </p:txBody>
      </p:sp>
      <p:pic>
        <p:nvPicPr>
          <p:cNvPr id="58373" name="Content Placeholder 3"/>
          <p:cNvPicPr>
            <a:picLocks noChangeAspect="1"/>
          </p:cNvPicPr>
          <p:nvPr/>
        </p:nvPicPr>
        <p:blipFill>
          <a:blip r:embed="rId4"/>
          <a:srcRect/>
          <a:stretch>
            <a:fillRect/>
          </a:stretch>
        </p:blipFill>
        <p:spPr bwMode="auto">
          <a:xfrm>
            <a:off x="304800" y="2667000"/>
            <a:ext cx="3863975" cy="3505200"/>
          </a:xfrm>
          <a:prstGeom prst="rect">
            <a:avLst/>
          </a:prstGeom>
          <a:noFill/>
          <a:ln w="9525">
            <a:noFill/>
            <a:miter lim="800000"/>
            <a:headEnd/>
            <a:tailEnd/>
          </a:ln>
        </p:spPr>
      </p:pic>
    </p:spTree>
    <p:extLst>
      <p:ext uri="{BB962C8B-B14F-4D97-AF65-F5344CB8AC3E}">
        <p14:creationId xmlns:p14="http://schemas.microsoft.com/office/powerpoint/2010/main" val="1848924127"/>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wrap="none" anchor="ctr">
            <a:prstTxWarp prst="textNoShape">
              <a:avLst/>
            </a:prstTxWarp>
          </a:bodyPr>
          <a:lstStyle/>
          <a:p>
            <a:pPr algn="ctr">
              <a:defRPr/>
            </a:pPr>
            <a:r>
              <a:rPr lang="en-US" sz="8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Days 7-8</a:t>
            </a:r>
            <a:endParaRPr lang="en-US" sz="6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endParaRPr>
          </a:p>
        </p:txBody>
      </p:sp>
    </p:spTree>
    <p:extLst>
      <p:ext uri="{BB962C8B-B14F-4D97-AF65-F5344CB8AC3E}">
        <p14:creationId xmlns:p14="http://schemas.microsoft.com/office/powerpoint/2010/main" val="2421969606"/>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15640</TotalTime>
  <Words>5730</Words>
  <Application>Microsoft Macintosh PowerPoint</Application>
  <PresentationFormat>On-screen Show (4:3)</PresentationFormat>
  <Paragraphs>1021</Paragraphs>
  <Slides>84</Slides>
  <Notes>36</Notes>
  <HiddenSlides>0</HiddenSlides>
  <MMClips>0</MMClips>
  <ScaleCrop>false</ScaleCrop>
  <HeadingPairs>
    <vt:vector size="10" baseType="variant">
      <vt:variant>
        <vt:lpstr>Fonts Used</vt:lpstr>
      </vt:variant>
      <vt:variant>
        <vt:i4>8</vt:i4>
      </vt:variant>
      <vt:variant>
        <vt:lpstr>Theme</vt:lpstr>
      </vt:variant>
      <vt:variant>
        <vt:i4>3</vt:i4>
      </vt:variant>
      <vt:variant>
        <vt:lpstr>Links</vt:lpstr>
      </vt:variant>
      <vt:variant>
        <vt:i4>1</vt:i4>
      </vt:variant>
      <vt:variant>
        <vt:lpstr>Embedded OLE Servers</vt:lpstr>
      </vt:variant>
      <vt:variant>
        <vt:i4>1</vt:i4>
      </vt:variant>
      <vt:variant>
        <vt:lpstr>Slide Titles</vt:lpstr>
      </vt:variant>
      <vt:variant>
        <vt:i4>84</vt:i4>
      </vt:variant>
    </vt:vector>
  </HeadingPairs>
  <TitlesOfParts>
    <vt:vector size="97" baseType="lpstr">
      <vt:lpstr>Arial</vt:lpstr>
      <vt:lpstr>Britannic Bold</vt:lpstr>
      <vt:lpstr>Calibri</vt:lpstr>
      <vt:lpstr>Cambria</vt:lpstr>
      <vt:lpstr>Franklin Gothic Book</vt:lpstr>
      <vt:lpstr>Franklin Gothic Medium</vt:lpstr>
      <vt:lpstr>Times New Roman</vt:lpstr>
      <vt:lpstr>Wingdings</vt:lpstr>
      <vt:lpstr>Default Design</vt:lpstr>
      <vt:lpstr>1_Default Design</vt:lpstr>
      <vt:lpstr>SWIS 5.0 Look and Feel</vt:lpstr>
      <vt:lpstr>???</vt:lpstr>
      <vt:lpstr>Visio</vt:lpstr>
      <vt:lpstr>School-Wide Positive Behavioral Interventions and Supports (SWPBIS)</vt:lpstr>
      <vt:lpstr>Advance Organizer</vt:lpstr>
      <vt:lpstr>Tier 1 Leadership Team &amp; Coaches Meetings</vt:lpstr>
      <vt:lpstr>MAIN TRAINING OBJECTIVES in YEAR 2</vt:lpstr>
      <vt:lpstr>Training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5-point Intervention to Enhance Equity in School Discipline</vt:lpstr>
      <vt:lpstr>PowerPoint Presentation</vt:lpstr>
      <vt:lpstr>PBIS Prevention Goals &amp; Bullying Behavior</vt:lpstr>
      <vt:lpstr>PowerPoint Presentation</vt:lpstr>
      <vt:lpstr>Evidence Based Practices in Classroom Management</vt:lpstr>
      <vt:lpstr>Another useful resource from OSEP and pbis.org</vt:lpstr>
      <vt:lpstr>We shifted our focus to systems and discussed one way to start organizing our implementation supports</vt:lpstr>
      <vt:lpstr>Multi-tiered Framework of Professional Development Support</vt:lpstr>
      <vt:lpstr>PowerPoint Presentation</vt:lpstr>
      <vt:lpstr>Activity: Show, Tell, and Ask</vt:lpstr>
      <vt:lpstr>PowerPoint Presentation</vt:lpstr>
      <vt:lpstr>PowerPoint Presentation</vt:lpstr>
      <vt:lpstr>Continuum of School-Wide  Instructional and Positive Behavior Support</vt:lpstr>
      <vt:lpstr>What is needed to consider  secondary intervention?</vt:lpstr>
      <vt:lpstr>PowerPoint Presentation</vt:lpstr>
      <vt:lpstr>Common Secondary Intervention Features</vt:lpstr>
      <vt:lpstr>Possible Solution</vt:lpstr>
      <vt:lpstr>CICO Cycle (Crone, Horner, &amp; Hawken, 2004)</vt:lpstr>
      <vt:lpstr>Specialized Support Team: Roles, Responsibilities, &amp; Functions</vt:lpstr>
      <vt:lpstr>Specialized Support Team: Membership Examples</vt:lpstr>
      <vt:lpstr>PowerPoint Presentation</vt:lpstr>
      <vt:lpstr>PowerPoint Presentation</vt:lpstr>
      <vt:lpstr>Continuum of School-Wide  Instructional and Positive Behavior Support</vt:lpstr>
      <vt:lpstr>PowerPoint Presentation</vt:lpstr>
      <vt:lpstr>PowerPoint Presentation</vt:lpstr>
      <vt:lpstr>Individualized Behavioral Interventions</vt:lpstr>
      <vt:lpstr>Behavior Support Elements</vt:lpstr>
      <vt:lpstr>3 Basic Steps: Developing interventions for Individual Students</vt:lpstr>
      <vt:lpstr>Remember Functions</vt:lpstr>
      <vt:lpstr>1. Look at the Function of Behavior</vt:lpstr>
      <vt:lpstr>Introduction to FBA</vt:lpstr>
      <vt:lpstr>FBA: Collecting Information</vt:lpstr>
      <vt:lpstr>FBA: Collecting Information</vt:lpstr>
      <vt:lpstr>Outcome of FBA</vt:lpstr>
      <vt:lpstr>3 Basic Steps: Developing interventions for Individual Students</vt:lpstr>
      <vt:lpstr>Fundamental Rule</vt:lpstr>
      <vt:lpstr>2. Choose a Desired Behavior</vt:lpstr>
      <vt:lpstr>2. Choose a Replacement Behavior</vt:lpstr>
      <vt:lpstr>3 Basic Steps: Developing interventions for Individual Students</vt:lpstr>
      <vt:lpstr>3. Develop Intervention Strategies</vt:lpstr>
      <vt:lpstr>More specifically…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Examine your Family-School Practices</vt:lpstr>
      <vt:lpstr>Activity: Tier 1 Questions and Answers</vt:lpstr>
      <vt:lpstr>PowerPoint Presentation</vt:lpstr>
      <vt:lpstr>Activity: Action Planning</vt:lpstr>
      <vt:lpstr>PowerPoint Presentation</vt:lpstr>
      <vt:lpstr>PowerPoint Presentation</vt:lpstr>
      <vt:lpstr>Multi-tiered Framework of Professional Development Support</vt:lpstr>
      <vt:lpstr>Continuum of School-Wide  Instructional and Positive Behavior Support</vt:lpstr>
      <vt:lpstr>CICO Cycle (Crone, Horner, &amp; Hawken, 2004)</vt:lpstr>
      <vt:lpstr>Continuum of School-Wide  Instructional and Positive Behavior Support</vt:lpstr>
      <vt:lpstr>Behavior Support Elements</vt:lpstr>
      <vt:lpstr>Consider Tattoos!</vt:lpstr>
      <vt:lpstr>PowerPoint Presentation</vt:lpstr>
      <vt:lpstr>Implement Action Plan</vt:lpstr>
      <vt:lpstr>Future Support</vt:lpstr>
      <vt:lpstr>Consider Tattoos!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Universal     Secondary       Primary</dc:title>
  <dc:creator>Brandi Simonsen</dc:creator>
  <cp:lastModifiedBy>Feinberg, Adam</cp:lastModifiedBy>
  <cp:revision>411</cp:revision>
  <dcterms:created xsi:type="dcterms:W3CDTF">2015-04-22T02:25:07Z</dcterms:created>
  <dcterms:modified xsi:type="dcterms:W3CDTF">2019-01-08T18:46:29Z</dcterms:modified>
</cp:coreProperties>
</file>