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5" r:id="rId4"/>
  </p:sldMasterIdLst>
  <p:notesMasterIdLst>
    <p:notesMasterId r:id="rId97"/>
  </p:notesMasterIdLst>
  <p:sldIdLst>
    <p:sldId id="772" r:id="rId5"/>
    <p:sldId id="992" r:id="rId6"/>
    <p:sldId id="774" r:id="rId7"/>
    <p:sldId id="775" r:id="rId8"/>
    <p:sldId id="779" r:id="rId9"/>
    <p:sldId id="1068" r:id="rId10"/>
    <p:sldId id="777" r:id="rId11"/>
    <p:sldId id="778" r:id="rId12"/>
    <p:sldId id="989" r:id="rId13"/>
    <p:sldId id="784" r:id="rId14"/>
    <p:sldId id="807" r:id="rId15"/>
    <p:sldId id="934" r:id="rId16"/>
    <p:sldId id="936" r:id="rId17"/>
    <p:sldId id="939" r:id="rId18"/>
    <p:sldId id="1099" r:id="rId19"/>
    <p:sldId id="1069" r:id="rId20"/>
    <p:sldId id="963" r:id="rId21"/>
    <p:sldId id="954" r:id="rId22"/>
    <p:sldId id="1048" r:id="rId23"/>
    <p:sldId id="1049" r:id="rId24"/>
    <p:sldId id="993" r:id="rId25"/>
    <p:sldId id="783" r:id="rId26"/>
    <p:sldId id="631" r:id="rId27"/>
    <p:sldId id="597" r:id="rId28"/>
    <p:sldId id="994" r:id="rId29"/>
    <p:sldId id="1050" r:id="rId30"/>
    <p:sldId id="1051" r:id="rId31"/>
    <p:sldId id="1052" r:id="rId32"/>
    <p:sldId id="1059" r:id="rId33"/>
    <p:sldId id="1044" r:id="rId34"/>
    <p:sldId id="1060" r:id="rId35"/>
    <p:sldId id="1043" r:id="rId36"/>
    <p:sldId id="1047" r:id="rId37"/>
    <p:sldId id="1035" r:id="rId38"/>
    <p:sldId id="1055" r:id="rId39"/>
    <p:sldId id="1056" r:id="rId40"/>
    <p:sldId id="1057" r:id="rId41"/>
    <p:sldId id="1036" r:id="rId42"/>
    <p:sldId id="1054" r:id="rId43"/>
    <p:sldId id="1039" r:id="rId44"/>
    <p:sldId id="1053" r:id="rId45"/>
    <p:sldId id="1040" r:id="rId46"/>
    <p:sldId id="980" r:id="rId47"/>
    <p:sldId id="995" r:id="rId48"/>
    <p:sldId id="1061" r:id="rId49"/>
    <p:sldId id="997" r:id="rId50"/>
    <p:sldId id="998" r:id="rId51"/>
    <p:sldId id="999" r:id="rId52"/>
    <p:sldId id="1000" r:id="rId53"/>
    <p:sldId id="1001" r:id="rId54"/>
    <p:sldId id="1002" r:id="rId55"/>
    <p:sldId id="1003" r:id="rId56"/>
    <p:sldId id="1004" r:id="rId57"/>
    <p:sldId id="1005" r:id="rId58"/>
    <p:sldId id="1006" r:id="rId59"/>
    <p:sldId id="1007" r:id="rId60"/>
    <p:sldId id="1008" r:id="rId61"/>
    <p:sldId id="1062" r:id="rId62"/>
    <p:sldId id="1063" r:id="rId63"/>
    <p:sldId id="1074" r:id="rId64"/>
    <p:sldId id="1075" r:id="rId65"/>
    <p:sldId id="1076" r:id="rId66"/>
    <p:sldId id="1077" r:id="rId67"/>
    <p:sldId id="1078" r:id="rId68"/>
    <p:sldId id="1079" r:id="rId69"/>
    <p:sldId id="1080" r:id="rId70"/>
    <p:sldId id="1081" r:id="rId71"/>
    <p:sldId id="1082" r:id="rId72"/>
    <p:sldId id="1083" r:id="rId73"/>
    <p:sldId id="1084" r:id="rId74"/>
    <p:sldId id="1085" r:id="rId75"/>
    <p:sldId id="1086" r:id="rId76"/>
    <p:sldId id="1087" r:id="rId77"/>
    <p:sldId id="1088" r:id="rId78"/>
    <p:sldId id="1089" r:id="rId79"/>
    <p:sldId id="1090" r:id="rId80"/>
    <p:sldId id="1091" r:id="rId81"/>
    <p:sldId id="1092" r:id="rId82"/>
    <p:sldId id="1093" r:id="rId83"/>
    <p:sldId id="1094" r:id="rId84"/>
    <p:sldId id="1095" r:id="rId85"/>
    <p:sldId id="1096" r:id="rId86"/>
    <p:sldId id="1097" r:id="rId87"/>
    <p:sldId id="1098" r:id="rId88"/>
    <p:sldId id="1033" r:id="rId89"/>
    <p:sldId id="1034" r:id="rId90"/>
    <p:sldId id="802" r:id="rId91"/>
    <p:sldId id="805" r:id="rId92"/>
    <p:sldId id="803" r:id="rId93"/>
    <p:sldId id="806" r:id="rId94"/>
    <p:sldId id="804" r:id="rId95"/>
    <p:sldId id="627" r:id="rId9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992"/>
            <p14:sldId id="774"/>
            <p14:sldId id="775"/>
            <p14:sldId id="779"/>
            <p14:sldId id="1068"/>
            <p14:sldId id="777"/>
            <p14:sldId id="778"/>
          </p14:sldIdLst>
        </p14:section>
        <p14:section name="Quick Review of Coaching in SWPBIS" id="{043501BF-FA5B-234F-90A8-3141AC18D26A}">
          <p14:sldIdLst>
            <p14:sldId id="989"/>
            <p14:sldId id="784"/>
            <p14:sldId id="807"/>
            <p14:sldId id="934"/>
            <p14:sldId id="936"/>
            <p14:sldId id="939"/>
            <p14:sldId id="1099"/>
            <p14:sldId id="1069"/>
            <p14:sldId id="963"/>
            <p14:sldId id="954"/>
            <p14:sldId id="1048"/>
            <p14:sldId id="1049"/>
          </p14:sldIdLst>
        </p14:section>
        <p14:section name="Coaching Self-Assessment &amp; Reports" id="{5E52D027-2248-444C-B2CE-730A32FAB901}">
          <p14:sldIdLst>
            <p14:sldId id="993"/>
            <p14:sldId id="783"/>
            <p14:sldId id="631"/>
            <p14:sldId id="597"/>
          </p14:sldIdLst>
        </p14:section>
        <p14:section name="Advanced Skill Building" id="{8BA3B4A8-2865-CE4B-A5A8-E0428F408E7C}">
          <p14:sldIdLst>
            <p14:sldId id="994"/>
            <p14:sldId id="1050"/>
            <p14:sldId id="1051"/>
            <p14:sldId id="1052"/>
            <p14:sldId id="1059"/>
            <p14:sldId id="1044"/>
            <p14:sldId id="1060"/>
            <p14:sldId id="1043"/>
            <p14:sldId id="1047"/>
            <p14:sldId id="1035"/>
            <p14:sldId id="1055"/>
            <p14:sldId id="1056"/>
            <p14:sldId id="1057"/>
            <p14:sldId id="1036"/>
            <p14:sldId id="1054"/>
            <p14:sldId id="1039"/>
            <p14:sldId id="1053"/>
            <p14:sldId id="1040"/>
            <p14:sldId id="980"/>
          </p14:sldIdLst>
        </p14:section>
        <p14:section name="Preview Day 7" id="{F927545C-0A98-7D44-B71E-E67155FC1365}">
          <p14:sldIdLst>
            <p14:sldId id="995"/>
            <p14:sldId id="1061"/>
            <p14:sldId id="997"/>
            <p14:sldId id="998"/>
            <p14:sldId id="999"/>
            <p14:sldId id="1000"/>
            <p14:sldId id="1001"/>
            <p14:sldId id="1002"/>
            <p14:sldId id="1003"/>
            <p14:sldId id="1004"/>
            <p14:sldId id="1005"/>
            <p14:sldId id="1006"/>
            <p14:sldId id="1007"/>
            <p14:sldId id="1008"/>
            <p14:sldId id="1062"/>
            <p14:sldId id="106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098"/>
            <p14:sldId id="1033"/>
            <p14:sldId id="1034"/>
          </p14:sldIdLst>
        </p14:section>
        <p14:section name="Wrap-Up" id="{1AA3A2CA-0824-B14F-9FB2-C0D0EB4ED8F9}">
          <p14:sldIdLst>
            <p14:sldId id="802"/>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69DC2E"/>
    <a:srgbClr val="99CC00"/>
    <a:srgbClr val="CCFF99"/>
    <a:srgbClr val="6C8AE9"/>
    <a:srgbClr val="99FF99"/>
    <a:srgbClr val="F10BC5"/>
    <a:srgbClr val="00CC99"/>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08" autoAdjust="0"/>
  </p:normalViewPr>
  <p:slideViewPr>
    <p:cSldViewPr>
      <p:cViewPr varScale="1">
        <p:scale>
          <a:sx n="85" d="100"/>
          <a:sy n="85" d="100"/>
        </p:scale>
        <p:origin x="630" y="54"/>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ntm\Dropbox\MTSS%20book\Case%20Study%20Chapters\8%20Oregon\MTSS%20ch08-f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31692446003"/>
          <c:y val="9.8893149064903402E-2"/>
          <c:w val="0.87394606775287398"/>
          <c:h val="0.77962955237909604"/>
        </c:manualLayout>
      </c:layout>
      <c:barChart>
        <c:barDir val="col"/>
        <c:grouping val="stacked"/>
        <c:varyColors val="0"/>
        <c:ser>
          <c:idx val="1"/>
          <c:order val="1"/>
          <c:tx>
            <c:strRef>
              <c:f>Sheet1!$C$8</c:f>
              <c:strCache>
                <c:ptCount val="1"/>
                <c:pt idx="0">
                  <c:v>Latino</c:v>
                </c:pt>
              </c:strCache>
            </c:strRef>
          </c:tx>
          <c:spPr>
            <a:noFill/>
            <a:ln w="25400">
              <a:noFill/>
            </a:ln>
          </c:spPr>
          <c:invertIfNegative val="0"/>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extLst>
            <c:ext xmlns:c16="http://schemas.microsoft.com/office/drawing/2014/chart" uri="{C3380CC4-5D6E-409C-BE32-E72D297353CC}">
              <c16:uniqueId val="{00000000-6CC6-2049-8DC2-A9B597577F12}"/>
            </c:ext>
          </c:extLst>
        </c:ser>
        <c:ser>
          <c:idx val="3"/>
          <c:order val="3"/>
          <c:tx>
            <c:strRef>
              <c:f>Sheet1!$C$12</c:f>
              <c:strCache>
                <c:ptCount val="1"/>
                <c:pt idx="0">
                  <c:v>Gap</c:v>
                </c:pt>
              </c:strCache>
            </c:strRef>
          </c:tx>
          <c:spPr>
            <a:solidFill>
              <a:srgbClr val="F2DCDB"/>
            </a:solidFill>
            <a:ln w="25400">
              <a:noFill/>
            </a:ln>
          </c:spPr>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Sheet1!$D$15:$I$15</c:f>
              <c:numCache>
                <c:formatCode>0%</c:formatCode>
                <c:ptCount val="6"/>
                <c:pt idx="0">
                  <c:v>0.43</c:v>
                </c:pt>
                <c:pt idx="1">
                  <c:v>0.47</c:v>
                </c:pt>
                <c:pt idx="2">
                  <c:v>0.36</c:v>
                </c:pt>
                <c:pt idx="3">
                  <c:v>0.28000000000000003</c:v>
                </c:pt>
                <c:pt idx="4">
                  <c:v>0.24</c:v>
                </c:pt>
                <c:pt idx="5">
                  <c:v>0.11</c:v>
                </c:pt>
              </c:numCache>
            </c:numRef>
          </c:val>
          <c:extLst>
            <c:ext xmlns:c16="http://schemas.microsoft.com/office/drawing/2014/chart" uri="{C3380CC4-5D6E-409C-BE32-E72D297353CC}">
              <c16:uniqueId val="{00000001-6CC6-2049-8DC2-A9B597577F12}"/>
            </c:ext>
          </c:extLst>
        </c:ser>
        <c:dLbls>
          <c:showLegendKey val="0"/>
          <c:showVal val="0"/>
          <c:showCatName val="0"/>
          <c:showSerName val="0"/>
          <c:showPercent val="0"/>
          <c:showBubbleSize val="0"/>
        </c:dLbls>
        <c:gapWidth val="150"/>
        <c:overlap val="100"/>
        <c:axId val="-1129557584"/>
        <c:axId val="-1114421296"/>
      </c:barChart>
      <c:lineChart>
        <c:grouping val="standard"/>
        <c:varyColors val="0"/>
        <c:ser>
          <c:idx val="0"/>
          <c:order val="0"/>
          <c:tx>
            <c:strRef>
              <c:f>Sheet1!$C$7</c:f>
              <c:strCache>
                <c:ptCount val="1"/>
                <c:pt idx="0">
                  <c:v>White</c:v>
                </c:pt>
              </c:strCache>
            </c:strRef>
          </c:tx>
          <c:spPr>
            <a:ln w="25400">
              <a:solidFill>
                <a:srgbClr val="666699"/>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Sheet1!$D$13:$I$13</c:f>
              <c:numCache>
                <c:formatCode>0%</c:formatCode>
                <c:ptCount val="6"/>
                <c:pt idx="0">
                  <c:v>0.81</c:v>
                </c:pt>
                <c:pt idx="1">
                  <c:v>0.84</c:v>
                </c:pt>
                <c:pt idx="2">
                  <c:v>0.88</c:v>
                </c:pt>
                <c:pt idx="3">
                  <c:v>0.94</c:v>
                </c:pt>
                <c:pt idx="4">
                  <c:v>0.91</c:v>
                </c:pt>
                <c:pt idx="5">
                  <c:v>0.94</c:v>
                </c:pt>
              </c:numCache>
            </c:numRef>
          </c:val>
          <c:smooth val="0"/>
          <c:extLst>
            <c:ext xmlns:c16="http://schemas.microsoft.com/office/drawing/2014/chart" uri="{C3380CC4-5D6E-409C-BE32-E72D297353CC}">
              <c16:uniqueId val="{00000002-6CC6-2049-8DC2-A9B597577F12}"/>
            </c:ext>
          </c:extLst>
        </c:ser>
        <c:ser>
          <c:idx val="2"/>
          <c:order val="2"/>
          <c:tx>
            <c:strRef>
              <c:f>Sheet1!$C$8</c:f>
              <c:strCache>
                <c:ptCount val="1"/>
                <c:pt idx="0">
                  <c:v>Latino</c:v>
                </c:pt>
              </c:strCache>
            </c:strRef>
          </c:tx>
          <c:spPr>
            <a:ln w="25400">
              <a:solidFill>
                <a:srgbClr val="99CC00"/>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smooth val="0"/>
          <c:extLst>
            <c:ext xmlns:c16="http://schemas.microsoft.com/office/drawing/2014/chart" uri="{C3380CC4-5D6E-409C-BE32-E72D297353CC}">
              <c16:uniqueId val="{00000003-6CC6-2049-8DC2-A9B597577F12}"/>
            </c:ext>
          </c:extLst>
        </c:ser>
        <c:dLbls>
          <c:showLegendKey val="0"/>
          <c:showVal val="0"/>
          <c:showCatName val="0"/>
          <c:showSerName val="0"/>
          <c:showPercent val="0"/>
          <c:showBubbleSize val="0"/>
        </c:dLbls>
        <c:marker val="1"/>
        <c:smooth val="0"/>
        <c:axId val="-1129557584"/>
        <c:axId val="-1114421296"/>
      </c:lineChart>
      <c:catAx>
        <c:axId val="-1129557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14421296"/>
        <c:crosses val="autoZero"/>
        <c:auto val="1"/>
        <c:lblAlgn val="ctr"/>
        <c:lblOffset val="100"/>
        <c:noMultiLvlLbl val="0"/>
      </c:catAx>
      <c:valAx>
        <c:axId val="-1114421296"/>
        <c:scaling>
          <c:orientation val="minMax"/>
          <c:max val="1"/>
          <c:min val="0"/>
        </c:scaling>
        <c:delete val="0"/>
        <c:axPos val="l"/>
        <c:title>
          <c:tx>
            <c:rich>
              <a:bodyPr/>
              <a:lstStyle/>
              <a:p>
                <a:pPr>
                  <a:defRPr sz="1400"/>
                </a:pPr>
                <a:r>
                  <a:rPr lang="en-US" sz="1400"/>
                  <a:t>Percent Meeting or Exceeding Standards</a:t>
                </a:r>
              </a:p>
            </c:rich>
          </c:tx>
          <c:overlay val="0"/>
          <c:spPr>
            <a:noFill/>
            <a:ln w="25400">
              <a:noFill/>
            </a:ln>
          </c:spPr>
        </c:title>
        <c:numFmt formatCode="0%" sourceLinked="0"/>
        <c:majorTickMark val="out"/>
        <c:minorTickMark val="none"/>
        <c:tickLblPos val="nextTo"/>
        <c:spPr>
          <a:ln w="3175">
            <a:solidFill>
              <a:srgbClr val="808080"/>
            </a:solidFill>
            <a:prstDash val="solid"/>
          </a:ln>
        </c:spPr>
        <c:txPr>
          <a:bodyPr/>
          <a:lstStyle/>
          <a:p>
            <a:pPr>
              <a:defRPr sz="1200"/>
            </a:pPr>
            <a:endParaRPr lang="en-US"/>
          </a:p>
        </c:txPr>
        <c:crossAx val="-1129557584"/>
        <c:crosses val="autoZero"/>
        <c:crossBetween val="between"/>
      </c:valAx>
      <c:spPr>
        <a:solidFill>
          <a:srgbClr val="FFFFFF"/>
        </a:solidFill>
        <a:ln w="25400">
          <a:noFill/>
        </a:ln>
      </c:spPr>
    </c:plotArea>
    <c:legend>
      <c:legendPos val="b"/>
      <c:legendEntry>
        <c:idx val="0"/>
        <c:delete val="1"/>
      </c:legendEntry>
      <c:legendEntry>
        <c:idx val="1"/>
        <c:delete val="1"/>
      </c:legendEntry>
      <c:layout>
        <c:manualLayout>
          <c:xMode val="edge"/>
          <c:yMode val="edge"/>
          <c:x val="0.74395605814431498"/>
          <c:y val="0.61875939887855402"/>
          <c:w val="0.19780221553753699"/>
          <c:h val="0.193645976739722"/>
        </c:manualLayout>
      </c:layout>
      <c:overlay val="0"/>
      <c:spPr>
        <a:noFill/>
        <a:ln w="12700">
          <a:solidFill>
            <a:srgbClr val="000000"/>
          </a:solidFill>
          <a:prstDash val="solid"/>
        </a:ln>
      </c:spPr>
      <c:txPr>
        <a:bodyPr/>
        <a:lstStyle/>
        <a:p>
          <a:pPr>
            <a:defRPr sz="1200"/>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456E318-81B4-9B49-8FF1-41F82D88143C}" type="presOf" srcId="{0D0FA7B1-E964-46C4-9874-8C5B615B00FF}" destId="{9AB71A95-54C5-4683-A336-33D727872654}" srcOrd="0" destOrd="0" presId="urn:microsoft.com/office/officeart/2005/8/layout/radial1"/>
    <dgm:cxn modelId="{065EC632-70E7-9E4C-BB1B-041ABBA6CDC0}" type="presOf" srcId="{75AC7514-58D5-4ED0-BA97-B1BABC01E375}" destId="{9616E30C-D7C6-41FE-83A4-4AADB2962D0F}" srcOrd="1" destOrd="0" presId="urn:microsoft.com/office/officeart/2005/8/layout/radial1"/>
    <dgm:cxn modelId="{AA9F4061-9E4F-824E-9EBA-1756FE5CE378}" type="presOf" srcId="{DBAE8ED5-C5FE-41C5-A4CE-E1899CDAE84F}" destId="{015E76EF-D3BB-417B-B665-08118B7A04C3}" srcOrd="0" destOrd="0" presId="urn:microsoft.com/office/officeart/2005/8/layout/radial1"/>
    <dgm:cxn modelId="{6A1C0062-FE1F-E64C-B25F-C7AE809025DF}" type="presOf" srcId="{0D0FA7B1-E964-46C4-9874-8C5B615B00FF}" destId="{EC6F0807-5D0D-4C6D-AAF8-675AE5D9EAEC}" srcOrd="1" destOrd="0" presId="urn:microsoft.com/office/officeart/2005/8/layout/radial1"/>
    <dgm:cxn modelId="{B0EB4368-8073-224C-90E2-D3BC5940DC2E}" type="presOf" srcId="{FAE23804-AA22-413E-A650-4AD384A7A290}" destId="{ACC3CF3B-C244-4340-822B-6278FD1F305D}" srcOrd="0" destOrd="0" presId="urn:microsoft.com/office/officeart/2005/8/layout/radial1"/>
    <dgm:cxn modelId="{DDD3824A-EF44-5542-BFEA-5D9E742131F3}" type="presOf" srcId="{64B6A9E9-CA22-4B66-8283-965AB3FD5CDD}" destId="{37D887C4-F113-468D-B743-6E9DA74D9510}" srcOrd="0" destOrd="0" presId="urn:microsoft.com/office/officeart/2005/8/layout/radial1"/>
    <dgm:cxn modelId="{FA0AF76B-C71E-C346-873C-4CA37599169A}" type="presOf" srcId="{75AC7514-58D5-4ED0-BA97-B1BABC01E375}" destId="{18E66A00-ACB2-44B6-B92C-A48B43CC7078}" srcOrd="0" destOrd="0" presId="urn:microsoft.com/office/officeart/2005/8/layout/radial1"/>
    <dgm:cxn modelId="{84BC8887-5644-4C46-89F5-1120A3EDF771}" type="presOf" srcId="{2730A294-8234-45A7-A653-C8146CA8902E}" destId="{A653CDA3-502D-47DA-AFF3-B32994D7377C}"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93CC7C9C-D0A8-004B-9CBA-62400BA020A4}" type="presOf" srcId="{018B2EDC-A0B6-419C-AFE8-D4D96D31C637}" destId="{ACF4FA95-2A1F-4693-BD9D-58F903D4801E}" srcOrd="0"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201BCCC-81D7-B94A-B846-AF072549295A}" type="presOf" srcId="{64B6A9E9-CA22-4B66-8283-965AB3FD5CDD}" destId="{9FC41B70-68E7-4EA4-AA11-F0AF603D3DE4}" srcOrd="1"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A9402EFD-6D18-4142-BFCB-FC45D4630BF5}" type="presOf" srcId="{8B9D2A4D-677C-4B25-88FA-E6A9723D466E}" destId="{5744B105-91D1-4B33-9B9C-CAF3CB2CCCCF}" srcOrd="0" destOrd="0" presId="urn:microsoft.com/office/officeart/2005/8/layout/radial1"/>
    <dgm:cxn modelId="{88E1B8B5-CC61-F242-A136-9CD531589A91}" type="presParOf" srcId="{ACC3CF3B-C244-4340-822B-6278FD1F305D}" destId="{015E76EF-D3BB-417B-B665-08118B7A04C3}" srcOrd="0" destOrd="0" presId="urn:microsoft.com/office/officeart/2005/8/layout/radial1"/>
    <dgm:cxn modelId="{50AA6577-68EE-954D-8104-7C37CAF3B083}" type="presParOf" srcId="{ACC3CF3B-C244-4340-822B-6278FD1F305D}" destId="{9AB71A95-54C5-4683-A336-33D727872654}" srcOrd="1" destOrd="0" presId="urn:microsoft.com/office/officeart/2005/8/layout/radial1"/>
    <dgm:cxn modelId="{EA6EBB81-715F-6B4D-916F-998EC633F231}" type="presParOf" srcId="{9AB71A95-54C5-4683-A336-33D727872654}" destId="{EC6F0807-5D0D-4C6D-AAF8-675AE5D9EAEC}" srcOrd="0" destOrd="0" presId="urn:microsoft.com/office/officeart/2005/8/layout/radial1"/>
    <dgm:cxn modelId="{BF453054-583A-D94F-A44F-AF88BF8735BF}" type="presParOf" srcId="{ACC3CF3B-C244-4340-822B-6278FD1F305D}" destId="{ACF4FA95-2A1F-4693-BD9D-58F903D4801E}" srcOrd="2" destOrd="0" presId="urn:microsoft.com/office/officeart/2005/8/layout/radial1"/>
    <dgm:cxn modelId="{104E8F8D-9FF7-0A41-B6CE-A64FD7D64225}" type="presParOf" srcId="{ACC3CF3B-C244-4340-822B-6278FD1F305D}" destId="{18E66A00-ACB2-44B6-B92C-A48B43CC7078}" srcOrd="3" destOrd="0" presId="urn:microsoft.com/office/officeart/2005/8/layout/radial1"/>
    <dgm:cxn modelId="{E8CF9DD1-D28F-EC4F-962F-E0F16FC07C07}" type="presParOf" srcId="{18E66A00-ACB2-44B6-B92C-A48B43CC7078}" destId="{9616E30C-D7C6-41FE-83A4-4AADB2962D0F}" srcOrd="0" destOrd="0" presId="urn:microsoft.com/office/officeart/2005/8/layout/radial1"/>
    <dgm:cxn modelId="{34B25118-2954-CF46-A3EE-4BCFC8FDEF0C}" type="presParOf" srcId="{ACC3CF3B-C244-4340-822B-6278FD1F305D}" destId="{5744B105-91D1-4B33-9B9C-CAF3CB2CCCCF}" srcOrd="4" destOrd="0" presId="urn:microsoft.com/office/officeart/2005/8/layout/radial1"/>
    <dgm:cxn modelId="{0E2A881C-0BFA-224D-9A89-027FD6A24CD5}" type="presParOf" srcId="{ACC3CF3B-C244-4340-822B-6278FD1F305D}" destId="{37D887C4-F113-468D-B743-6E9DA74D9510}" srcOrd="5" destOrd="0" presId="urn:microsoft.com/office/officeart/2005/8/layout/radial1"/>
    <dgm:cxn modelId="{65C3BFCF-1D25-A14F-A30C-F5E01CEC0D4A}" type="presParOf" srcId="{37D887C4-F113-468D-B743-6E9DA74D9510}" destId="{9FC41B70-68E7-4EA4-AA11-F0AF603D3DE4}" srcOrd="0" destOrd="0" presId="urn:microsoft.com/office/officeart/2005/8/layout/radial1"/>
    <dgm:cxn modelId="{73AC2ECF-3EDF-834E-9096-832AFBDE3D2B}"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3165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785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b="1" dirty="0">
                <a:latin typeface="Arial" pitchFamily="-83" charset="0"/>
                <a:ea typeface="ＭＳ Ｐゴシック" pitchFamily="-108" charset="-128"/>
                <a:cs typeface="ＭＳ Ｐゴシック" pitchFamily="-108" charset="-128"/>
              </a:rPr>
              <a:t>Add this to the appendix</a:t>
            </a: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16</a:t>
            </a:fld>
            <a:endParaRPr lang="en-US"/>
          </a:p>
        </p:txBody>
      </p:sp>
    </p:spTree>
    <p:extLst>
      <p:ext uri="{BB962C8B-B14F-4D97-AF65-F5344CB8AC3E}">
        <p14:creationId xmlns:p14="http://schemas.microsoft.com/office/powerpoint/2010/main" val="11175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30280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26</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Trainer Notes:  This is an animated slide.</a:t>
            </a:r>
          </a:p>
          <a:p>
            <a:r>
              <a:rPr lang="en-US" altLang="en-US" b="1">
                <a:ea typeface="ＭＳ Ｐゴシック" panose="020B0600070205080204" pitchFamily="34" charset="-128"/>
              </a:rPr>
              <a:t>Trainer Talk:</a:t>
            </a:r>
          </a:p>
          <a:p>
            <a:r>
              <a:rPr lang="ja-JP" altLang="en-US">
                <a:ea typeface="ＭＳ Ｐゴシック" panose="020B0600070205080204" pitchFamily="34" charset="-128"/>
              </a:rPr>
              <a:t>“</a:t>
            </a:r>
            <a:r>
              <a:rPr lang="en-US" altLang="ja-JP">
                <a:ea typeface="ＭＳ Ｐゴシック" panose="020B0600070205080204" pitchFamily="34" charset="-128"/>
              </a:rPr>
              <a:t>Here are the six critical components on the Coaching Practice Profile. </a:t>
            </a:r>
            <a:r>
              <a:rPr lang="en-US" altLang="ja-JP" b="1">
                <a:ea typeface="ＭＳ Ｐゴシック" panose="020B0600070205080204" pitchFamily="34" charset="-128"/>
              </a:rPr>
              <a:t>ADVANCE SLIDE</a:t>
            </a:r>
            <a:r>
              <a:rPr lang="en-US" altLang="ja-JP">
                <a:ea typeface="ＭＳ Ｐゴシック" panose="020B0600070205080204" pitchFamily="34" charset="-128"/>
              </a:rPr>
              <a:t>:  During our last meeting we focused on organization. </a:t>
            </a:r>
            <a:r>
              <a:rPr lang="en-US" altLang="ja-JP" b="1">
                <a:ea typeface="ＭＳ Ｐゴシック" panose="020B0600070205080204" pitchFamily="34" charset="-128"/>
              </a:rPr>
              <a:t>ADVANCE SLIDE</a:t>
            </a:r>
            <a:r>
              <a:rPr lang="en-US" altLang="ja-JP">
                <a:ea typeface="ＭＳ Ｐゴシック" panose="020B0600070205080204" pitchFamily="34" charset="-128"/>
              </a:rPr>
              <a:t>: Today we are going to focus the critical component of Reinforcement of the Leadership Team and School Faculty. Since we are moving into the end of the school year, this is a crucial time to begin celebrating and reinforcing the leadership team and staff for all of their hard work this year.</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DB4F0FE-48AE-4C34-967B-DB70BCB77CE3}" type="slidenum">
              <a:rPr lang="en-US" altLang="en-US" sz="1200"/>
              <a:pPr eaLnBrk="1" hangingPunct="1"/>
              <a:t>27</a:t>
            </a:fld>
            <a:endParaRPr lang="en-US" altLang="en-US" sz="1200"/>
          </a:p>
        </p:txBody>
      </p:sp>
    </p:spTree>
    <p:extLst>
      <p:ext uri="{BB962C8B-B14F-4D97-AF65-F5344CB8AC3E}">
        <p14:creationId xmlns:p14="http://schemas.microsoft.com/office/powerpoint/2010/main" val="300474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25160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are examples of several</a:t>
            </a:r>
            <a:r>
              <a:rPr lang="en-US" baseline="0" dirty="0"/>
              <a:t> primary statements and a precision statement.</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30</a:t>
            </a:fld>
            <a:endParaRPr lang="en-US"/>
          </a:p>
        </p:txBody>
      </p:sp>
    </p:spTree>
    <p:extLst>
      <p:ext uri="{BB962C8B-B14F-4D97-AF65-F5344CB8AC3E}">
        <p14:creationId xmlns:p14="http://schemas.microsoft.com/office/powerpoint/2010/main" val="390835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30726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42FB3-1416-4B06-A41C-171C19A13A1B}" type="slidenum">
              <a:rPr lang="en-US" smtClean="0"/>
              <a:t>32</a:t>
            </a:fld>
            <a:endParaRPr lang="en-US" dirty="0"/>
          </a:p>
        </p:txBody>
      </p:sp>
    </p:spTree>
    <p:extLst>
      <p:ext uri="{BB962C8B-B14F-4D97-AF65-F5344CB8AC3E}">
        <p14:creationId xmlns:p14="http://schemas.microsoft.com/office/powerpoint/2010/main" val="226941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t>33</a:t>
            </a:fld>
            <a:endParaRPr lang="en-US" dirty="0"/>
          </a:p>
        </p:txBody>
      </p:sp>
    </p:spTree>
    <p:extLst>
      <p:ext uri="{BB962C8B-B14F-4D97-AF65-F5344CB8AC3E}">
        <p14:creationId xmlns:p14="http://schemas.microsoft.com/office/powerpoint/2010/main" val="32058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7355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34</a:t>
            </a:fld>
            <a:endParaRPr lang="en-US"/>
          </a:p>
        </p:txBody>
      </p:sp>
    </p:spTree>
    <p:extLst>
      <p:ext uri="{BB962C8B-B14F-4D97-AF65-F5344CB8AC3E}">
        <p14:creationId xmlns:p14="http://schemas.microsoft.com/office/powerpoint/2010/main" val="238429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139871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46147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Trainer Notes:</a:t>
            </a:r>
          </a:p>
          <a:p>
            <a:pPr>
              <a:spcBef>
                <a:spcPct val="0"/>
              </a:spcBef>
            </a:pPr>
            <a:r>
              <a:rPr lang="en-US" altLang="en-US">
                <a:ea typeface="ＭＳ Ｐゴシック" panose="020B0600070205080204" pitchFamily="34" charset="-128"/>
              </a:rPr>
              <a:t>Please be sure to read the rest of the quote to the coaches.</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This quote comes from the article </a:t>
            </a:r>
            <a:r>
              <a:rPr lang="en-US" altLang="en-US" i="1">
                <a:ea typeface="ＭＳ Ｐゴシック" panose="020B0600070205080204" pitchFamily="34" charset="-128"/>
              </a:rPr>
              <a:t>Principles of sustainable prevention: Designing scale-up of school-wide positive behavior support to promote durable systems</a:t>
            </a:r>
            <a:r>
              <a:rPr lang="en-US" altLang="en-US">
                <a:ea typeface="ＭＳ Ｐゴシック" panose="020B0600070205080204" pitchFamily="34" charset="-128"/>
              </a:rPr>
              <a:t>. The article goes on to state, “a practice can be said to sustain if school personnel continue implementing enough critical features to criterion that effects are still observed. An effort in which school personnel continue to implement with low fidelity, or implement only non-critical features, does not meet the definition of sustainability. The target for sustainability initiative is therefore the behavior of school personnel, and targeting sustainability requires targeting the environment of the adults in the school.”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Then pose the questions on the next slide to the coaches to set them up for the discussion activity that follows the questions. </a:t>
            </a:r>
          </a:p>
          <a:p>
            <a:pPr>
              <a:spcBef>
                <a:spcPct val="0"/>
              </a:spcBef>
            </a:pPr>
            <a:endParaRPr lang="en-US" altLang="en-US">
              <a:ea typeface="ＭＳ Ｐゴシック" panose="020B0600070205080204" pitchFamily="34" charset="-128"/>
            </a:endParaRPr>
          </a:p>
          <a:p>
            <a:pPr>
              <a:spcBef>
                <a:spcPct val="0"/>
              </a:spcBef>
            </a:pPr>
            <a:endParaRPr lang="en-US" altLang="en-US">
              <a:ea typeface="ＭＳ Ｐゴシック" panose="020B0600070205080204"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622C06-F30B-4347-864A-32A498B98058}" type="slidenum">
              <a:rPr lang="en-US" altLang="en-US" sz="1200"/>
              <a:pPr eaLnBrk="1" hangingPunct="1"/>
              <a:t>41</a:t>
            </a:fld>
            <a:endParaRPr lang="en-US" altLang="en-US" sz="1200"/>
          </a:p>
        </p:txBody>
      </p:sp>
    </p:spTree>
    <p:extLst>
      <p:ext uri="{BB962C8B-B14F-4D97-AF65-F5344CB8AC3E}">
        <p14:creationId xmlns:p14="http://schemas.microsoft.com/office/powerpoint/2010/main" val="314922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429055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43</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50022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912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48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53</a:t>
            </a:fld>
            <a:endParaRPr lang="en-US"/>
          </a:p>
        </p:txBody>
      </p:sp>
    </p:spTree>
    <p:extLst>
      <p:ext uri="{BB962C8B-B14F-4D97-AF65-F5344CB8AC3E}">
        <p14:creationId xmlns:p14="http://schemas.microsoft.com/office/powerpoint/2010/main" val="147742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345606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54</a:t>
            </a:fld>
            <a:endParaRPr lang="en-US"/>
          </a:p>
        </p:txBody>
      </p:sp>
    </p:spTree>
    <p:extLst>
      <p:ext uri="{BB962C8B-B14F-4D97-AF65-F5344CB8AC3E}">
        <p14:creationId xmlns:p14="http://schemas.microsoft.com/office/powerpoint/2010/main" val="3351600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indicates</a:t>
            </a:r>
            <a:r>
              <a:rPr lang="en-US" baseline="0" dirty="0"/>
              <a:t> the changes in risk for suspension by race over time. The first half shows risk by racial group in 1973, the second half indicates risk by race in 2006. You can pause here and ask participants for ideas about reasons for increased risk now, or just use this slide to point out the fact that there is a problem.</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60</a:t>
            </a:fld>
            <a:endParaRPr lang="en-US"/>
          </a:p>
        </p:txBody>
      </p:sp>
    </p:spTree>
    <p:extLst>
      <p:ext uri="{BB962C8B-B14F-4D97-AF65-F5344CB8AC3E}">
        <p14:creationId xmlns:p14="http://schemas.microsoft.com/office/powerpoint/2010/main" val="151177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definitions</a:t>
            </a:r>
            <a:r>
              <a:rPr lang="en-US" baseline="0" dirty="0"/>
              <a:t> of terms we will use in this discussion.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61</a:t>
            </a:fld>
            <a:endParaRPr lang="en-US"/>
          </a:p>
        </p:txBody>
      </p:sp>
    </p:spTree>
    <p:extLst>
      <p:ext uri="{BB962C8B-B14F-4D97-AF65-F5344CB8AC3E}">
        <p14:creationId xmlns:p14="http://schemas.microsoft.com/office/powerpoint/2010/main" val="521722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and additional resources on this topic can be found at </a:t>
            </a:r>
            <a:r>
              <a:rPr lang="en-US" dirty="0" err="1"/>
              <a:t>PBIS.org</a:t>
            </a:r>
            <a:r>
              <a:rPr lang="en-US" dirty="0"/>
              <a:t>/equity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62</a:t>
            </a:fld>
            <a:endParaRPr lang="en-US"/>
          </a:p>
        </p:txBody>
      </p:sp>
    </p:spTree>
    <p:extLst>
      <p:ext uri="{BB962C8B-B14F-4D97-AF65-F5344CB8AC3E}">
        <p14:creationId xmlns:p14="http://schemas.microsoft.com/office/powerpoint/2010/main" val="461173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5 key steps</a:t>
            </a:r>
            <a:r>
              <a:rPr lang="en-US" baseline="0" dirty="0"/>
              <a:t> to enhancing equity in school discipline. This is also the overview slide we will come back to between each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63</a:t>
            </a:fld>
            <a:endParaRPr lang="en-US"/>
          </a:p>
        </p:txBody>
      </p:sp>
    </p:spTree>
    <p:extLst>
      <p:ext uri="{BB962C8B-B14F-4D97-AF65-F5344CB8AC3E}">
        <p14:creationId xmlns:p14="http://schemas.microsoft.com/office/powerpoint/2010/main" val="920598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is to focus</a:t>
            </a:r>
            <a:r>
              <a:rPr lang="en-US" baseline="0" dirty="0"/>
              <a:t> on effective academic instruction. It is important to emphasis here that although we are focused on implementing behavior supports effective academic instruction is a critical part of ensuring all students have equal access and opportunity.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64</a:t>
            </a:fld>
            <a:endParaRPr lang="en-US"/>
          </a:p>
        </p:txBody>
      </p:sp>
    </p:spTree>
    <p:extLst>
      <p:ext uri="{BB962C8B-B14F-4D97-AF65-F5344CB8AC3E}">
        <p14:creationId xmlns:p14="http://schemas.microsoft.com/office/powerpoint/2010/main" val="17362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how we teach behavior- so in previous training</a:t>
            </a:r>
            <a:r>
              <a:rPr lang="en-US" baseline="0" dirty="0"/>
              <a:t> we</a:t>
            </a:r>
            <a:r>
              <a:rPr lang="fr-FR" baseline="0" dirty="0"/>
              <a:t>’</a:t>
            </a:r>
            <a:r>
              <a:rPr lang="fr-FR" baseline="0" dirty="0" err="1"/>
              <a:t>ve</a:t>
            </a:r>
            <a:r>
              <a:rPr lang="fr-FR" baseline="0" dirty="0"/>
              <a:t> </a:t>
            </a:r>
            <a:r>
              <a:rPr lang="fr-FR" baseline="0" dirty="0" err="1"/>
              <a:t>talked</a:t>
            </a:r>
            <a:r>
              <a:rPr lang="fr-FR" baseline="0" dirty="0"/>
              <a:t> about how </a:t>
            </a:r>
            <a:r>
              <a:rPr lang="fr-FR" baseline="0" dirty="0" err="1"/>
              <a:t>we</a:t>
            </a:r>
            <a:r>
              <a:rPr lang="fr-FR" baseline="0" dirty="0"/>
              <a:t> </a:t>
            </a:r>
            <a:r>
              <a:rPr lang="fr-FR" baseline="0" dirty="0" err="1"/>
              <a:t>teach</a:t>
            </a:r>
            <a:r>
              <a:rPr lang="fr-FR" baseline="0" dirty="0"/>
              <a:t> </a:t>
            </a:r>
            <a:r>
              <a:rPr lang="fr-FR" baseline="0" dirty="0" err="1"/>
              <a:t>behavior</a:t>
            </a:r>
            <a:r>
              <a:rPr lang="fr-FR" baseline="0" dirty="0"/>
              <a:t> </a:t>
            </a:r>
            <a:r>
              <a:rPr lang="fr-FR" baseline="0" dirty="0" err="1"/>
              <a:t>like</a:t>
            </a:r>
            <a:r>
              <a:rPr lang="fr-FR" baseline="0" dirty="0"/>
              <a:t> </a:t>
            </a:r>
            <a:r>
              <a:rPr lang="fr-FR" baseline="0" dirty="0" err="1"/>
              <a:t>academics</a:t>
            </a:r>
            <a:r>
              <a:rPr lang="fr-FR" baseline="0" dirty="0"/>
              <a:t> </a:t>
            </a:r>
            <a:r>
              <a:rPr lang="fr-FR" baseline="0" dirty="0" err="1"/>
              <a:t>now</a:t>
            </a:r>
            <a:r>
              <a:rPr lang="fr-FR" baseline="0" dirty="0"/>
              <a:t> </a:t>
            </a:r>
            <a:r>
              <a:rPr lang="fr-FR" baseline="0" dirty="0" err="1"/>
              <a:t>we</a:t>
            </a:r>
            <a:r>
              <a:rPr lang="fr-FR" baseline="0" dirty="0"/>
              <a:t> </a:t>
            </a:r>
            <a:r>
              <a:rPr lang="fr-FR" baseline="0" dirty="0" err="1"/>
              <a:t>want</a:t>
            </a:r>
            <a:r>
              <a:rPr lang="fr-FR" baseline="0" dirty="0"/>
              <a:t> to </a:t>
            </a:r>
            <a:r>
              <a:rPr lang="fr-FR" baseline="0" dirty="0" err="1"/>
              <a:t>tie</a:t>
            </a:r>
            <a:r>
              <a:rPr lang="fr-FR" baseline="0" dirty="0"/>
              <a:t> back to </a:t>
            </a:r>
            <a:r>
              <a:rPr lang="fr-FR" baseline="0" dirty="0" err="1"/>
              <a:t>teaching</a:t>
            </a:r>
            <a:r>
              <a:rPr lang="fr-FR" baseline="0" dirty="0"/>
              <a:t> </a:t>
            </a:r>
            <a:r>
              <a:rPr lang="fr-FR" baseline="0" dirty="0" err="1"/>
              <a:t>academics</a:t>
            </a:r>
            <a:r>
              <a:rPr lang="fr-FR" baseline="0" dirty="0"/>
              <a:t> </a:t>
            </a:r>
            <a:r>
              <a:rPr lang="fr-FR" baseline="0" dirty="0" err="1"/>
              <a:t>explicitly</a:t>
            </a:r>
            <a:r>
              <a:rPr lang="fr-FR" baseline="0" dirty="0"/>
              <a:t>, </a:t>
            </a:r>
            <a:r>
              <a:rPr lang="fr-FR" baseline="0" dirty="0" err="1"/>
              <a:t>keeping</a:t>
            </a:r>
            <a:r>
              <a:rPr lang="fr-FR" baseline="0" dirty="0"/>
              <a:t> kids </a:t>
            </a:r>
            <a:r>
              <a:rPr lang="fr-FR" baseline="0" dirty="0" err="1"/>
              <a:t>engaged</a:t>
            </a:r>
            <a:r>
              <a:rPr lang="fr-FR" baseline="0" dirty="0"/>
              <a:t> in instruction and </a:t>
            </a:r>
            <a:r>
              <a:rPr lang="fr-FR" baseline="0" dirty="0" err="1"/>
              <a:t>using</a:t>
            </a:r>
            <a:r>
              <a:rPr lang="fr-FR" baseline="0" dirty="0"/>
              <a:t> data to guide instruction.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65</a:t>
            </a:fld>
            <a:endParaRPr lang="en-US"/>
          </a:p>
        </p:txBody>
      </p:sp>
    </p:spTree>
    <p:extLst>
      <p:ext uri="{BB962C8B-B14F-4D97-AF65-F5344CB8AC3E}">
        <p14:creationId xmlns:p14="http://schemas.microsoft.com/office/powerpoint/2010/main" val="169663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the use of explicit instruction can help close achievement</a:t>
            </a:r>
            <a:r>
              <a:rPr lang="en-US" baseline="0" dirty="0"/>
              <a:t> gaps.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66</a:t>
            </a:fld>
            <a:endParaRPr lang="en-US"/>
          </a:p>
        </p:txBody>
      </p:sp>
    </p:spTree>
    <p:extLst>
      <p:ext uri="{BB962C8B-B14F-4D97-AF65-F5344CB8AC3E}">
        <p14:creationId xmlns:p14="http://schemas.microsoft.com/office/powerpoint/2010/main" val="1022824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using SWPBIS as a foundation. Equity</a:t>
            </a:r>
            <a:r>
              <a:rPr lang="en-US" baseline="0" dirty="0"/>
              <a:t> is NOT a separate initiative. We use the same data-based decision making framework and systems.</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67</a:t>
            </a:fld>
            <a:endParaRPr lang="en-US"/>
          </a:p>
        </p:txBody>
      </p:sp>
    </p:spTree>
    <p:extLst>
      <p:ext uri="{BB962C8B-B14F-4D97-AF65-F5344CB8AC3E}">
        <p14:creationId xmlns:p14="http://schemas.microsoft.com/office/powerpoint/2010/main" val="13174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389410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for using SWPBIS</a:t>
            </a:r>
            <a:r>
              <a:rPr lang="en-US" baseline="0" dirty="0"/>
              <a:t> as a foundation. Use this to reinforce that all the work they have been doing so far is an important first step in ensuring that all students have equal access and opportunity.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68</a:t>
            </a:fld>
            <a:endParaRPr lang="en-US"/>
          </a:p>
        </p:txBody>
      </p:sp>
    </p:spTree>
    <p:extLst>
      <p:ext uri="{BB962C8B-B14F-4D97-AF65-F5344CB8AC3E}">
        <p14:creationId xmlns:p14="http://schemas.microsoft.com/office/powerpoint/2010/main" val="535346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collect,</a:t>
            </a:r>
            <a:r>
              <a:rPr lang="en-US" baseline="0" dirty="0"/>
              <a:t> use and report disaggregated data. – for schools using </a:t>
            </a:r>
            <a:r>
              <a:rPr lang="en-US" baseline="0" dirty="0" err="1"/>
              <a:t>swis</a:t>
            </a:r>
            <a:r>
              <a:rPr lang="en-US" baseline="0" dirty="0"/>
              <a:t> they can already do this! For others this may take some work.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69</a:t>
            </a:fld>
            <a:endParaRPr lang="en-US"/>
          </a:p>
        </p:txBody>
      </p:sp>
    </p:spTree>
    <p:extLst>
      <p:ext uri="{BB962C8B-B14F-4D97-AF65-F5344CB8AC3E}">
        <p14:creationId xmlns:p14="http://schemas.microsoft.com/office/powerpoint/2010/main" val="16887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risk indices that can be</a:t>
            </a:r>
            <a:r>
              <a:rPr lang="en-US" baseline="0" dirty="0"/>
              <a:t> generated in </a:t>
            </a:r>
            <a:r>
              <a:rPr lang="en-US" baseline="0" dirty="0" err="1"/>
              <a:t>swis</a:t>
            </a:r>
            <a:r>
              <a:rPr lang="en-US" baseline="0" dirty="0"/>
              <a:t>. Compared to white students black students are 2.5 times more likely to receive an ODR. If data indicate there is a problem it is important not to get stuck admiring the problem- use data to guide the next 2 steps.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70</a:t>
            </a:fld>
            <a:endParaRPr lang="en-US"/>
          </a:p>
        </p:txBody>
      </p:sp>
    </p:spTree>
    <p:extLst>
      <p:ext uri="{BB962C8B-B14F-4D97-AF65-F5344CB8AC3E}">
        <p14:creationId xmlns:p14="http://schemas.microsoft.com/office/powerpoint/2010/main" val="759260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with accountability</a:t>
            </a:r>
            <a:r>
              <a:rPr lang="en-US" baseline="0" dirty="0"/>
              <a:t> is the next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71</a:t>
            </a:fld>
            <a:endParaRPr lang="en-US"/>
          </a:p>
        </p:txBody>
      </p:sp>
    </p:spTree>
    <p:extLst>
      <p:ext uri="{BB962C8B-B14F-4D97-AF65-F5344CB8AC3E}">
        <p14:creationId xmlns:p14="http://schemas.microsoft.com/office/powerpoint/2010/main" val="1441178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to ask</a:t>
            </a:r>
            <a:r>
              <a:rPr lang="en-US" baseline="0" dirty="0"/>
              <a:t> teams what they know about existing policy in their districts. If they don’t know what currently exists they should review that. If policy exists but without accountability then the PBIS team can suggest some revisions based on the next suggestions</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72</a:t>
            </a:fld>
            <a:endParaRPr lang="en-US"/>
          </a:p>
        </p:txBody>
      </p:sp>
    </p:spTree>
    <p:extLst>
      <p:ext uri="{BB962C8B-B14F-4D97-AF65-F5344CB8AC3E}">
        <p14:creationId xmlns:p14="http://schemas.microsoft.com/office/powerpoint/2010/main" val="634199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teams if they have examples of these specific recommendations </a:t>
            </a:r>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73</a:t>
            </a:fld>
            <a:endParaRPr lang="en-US"/>
          </a:p>
        </p:txBody>
      </p:sp>
    </p:spTree>
    <p:extLst>
      <p:ext uri="{BB962C8B-B14F-4D97-AF65-F5344CB8AC3E}">
        <p14:creationId xmlns:p14="http://schemas.microsoft.com/office/powerpoint/2010/main" val="1359574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teach neutralizing</a:t>
            </a:r>
            <a:r>
              <a:rPr lang="en-US" baseline="0" dirty="0"/>
              <a:t> routines – this will be guided by data!</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74</a:t>
            </a:fld>
            <a:endParaRPr lang="en-US"/>
          </a:p>
        </p:txBody>
      </p:sp>
    </p:spTree>
    <p:extLst>
      <p:ext uri="{BB962C8B-B14F-4D97-AF65-F5344CB8AC3E}">
        <p14:creationId xmlns:p14="http://schemas.microsoft.com/office/powerpoint/2010/main" val="133731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persons decision state (fatigue</a:t>
            </a:r>
            <a:r>
              <a:rPr lang="en-US" baseline="0" dirty="0"/>
              <a:t>, hunger, stress </a:t>
            </a:r>
            <a:r>
              <a:rPr lang="en-US" baseline="0" dirty="0" err="1"/>
              <a:t>etc</a:t>
            </a:r>
            <a:r>
              <a:rPr lang="en-US" baseline="0" dirty="0"/>
              <a:t>)</a:t>
            </a:r>
          </a:p>
          <a:p>
            <a:r>
              <a:rPr lang="en-US" baseline="0" dirty="0"/>
              <a:t>The situation: unknown kids (e.g., hallways, café, extra-curricular events) or new routines in which the expectations are not clearly defined</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75</a:t>
            </a:fld>
            <a:endParaRPr lang="en-US"/>
          </a:p>
        </p:txBody>
      </p:sp>
    </p:spTree>
    <p:extLst>
      <p:ext uri="{BB962C8B-B14F-4D97-AF65-F5344CB8AC3E}">
        <p14:creationId xmlns:p14="http://schemas.microsoft.com/office/powerpoint/2010/main" val="1682241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 we know about ways to address the different types of bias? We know we need a combination of clear policy and clear discipline systems and decision making systems.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76</a:t>
            </a:fld>
            <a:endParaRPr lang="en-US"/>
          </a:p>
        </p:txBody>
      </p:sp>
    </p:spTree>
    <p:extLst>
      <p:ext uri="{BB962C8B-B14F-4D97-AF65-F5344CB8AC3E}">
        <p14:creationId xmlns:p14="http://schemas.microsoft.com/office/powerpoint/2010/main" val="1949281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further at implicit bias. </a:t>
            </a:r>
          </a:p>
        </p:txBody>
      </p:sp>
      <p:sp>
        <p:nvSpPr>
          <p:cNvPr id="4" name="Slide Number Placeholder 3"/>
          <p:cNvSpPr>
            <a:spLocks noGrp="1"/>
          </p:cNvSpPr>
          <p:nvPr>
            <p:ph type="sldNum" sz="quarter" idx="10"/>
          </p:nvPr>
        </p:nvSpPr>
        <p:spPr/>
        <p:txBody>
          <a:bodyPr/>
          <a:lstStyle/>
          <a:p>
            <a:fld id="{B20B5407-ADA9-4964-A34E-E0501CBD2C64}" type="slidenum">
              <a:rPr lang="en-US" smtClean="0"/>
              <a:pPr/>
              <a:t>77</a:t>
            </a:fld>
            <a:endParaRPr lang="en-US"/>
          </a:p>
        </p:txBody>
      </p:sp>
    </p:spTree>
    <p:extLst>
      <p:ext uri="{BB962C8B-B14F-4D97-AF65-F5344CB8AC3E}">
        <p14:creationId xmlns:p14="http://schemas.microsoft.com/office/powerpoint/2010/main" val="2939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reduce the effects of implicit bias we can take these steps.</a:t>
            </a:r>
            <a:r>
              <a:rPr lang="en-US" baseline="0" dirty="0"/>
              <a:t> 1) ensure discipline systems are clearly defined teams can pause here to review the work they have done on this so far. 2) use data to identify if there are specific times, locations or rules in your school where disproportionality is more likely to show up.  3) teach a response that can be used to address those specific situations.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78</a:t>
            </a:fld>
            <a:endParaRPr lang="en-US"/>
          </a:p>
        </p:txBody>
      </p:sp>
    </p:spTree>
    <p:extLst>
      <p:ext uri="{BB962C8B-B14F-4D97-AF65-F5344CB8AC3E}">
        <p14:creationId xmlns:p14="http://schemas.microsoft.com/office/powerpoint/2010/main" val="1524363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a:t>
            </a:r>
            <a:r>
              <a:rPr lang="en-US" baseline="0" dirty="0"/>
              <a:t> the most disproportionality shows up in ODRS in the following situations. Schools should review their data – but if they don</a:t>
            </a:r>
            <a:r>
              <a:rPr lang="fr-FR" baseline="0" dirty="0"/>
              <a:t>’</a:t>
            </a:r>
            <a:r>
              <a:rPr lang="en-US" baseline="0" dirty="0"/>
              <a:t>t have it can start with national data and refine as they improve their data systems.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79</a:t>
            </a:fld>
            <a:endParaRPr lang="en-US"/>
          </a:p>
        </p:txBody>
      </p:sp>
    </p:spTree>
    <p:extLst>
      <p:ext uri="{BB962C8B-B14F-4D97-AF65-F5344CB8AC3E}">
        <p14:creationId xmlns:p14="http://schemas.microsoft.com/office/powerpoint/2010/main" val="212538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can be taught a 2 step process to use during</a:t>
            </a:r>
            <a:r>
              <a:rPr lang="en-US" baseline="0" dirty="0"/>
              <a:t> vulnerable decision points.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80</a:t>
            </a:fld>
            <a:endParaRPr lang="en-US"/>
          </a:p>
        </p:txBody>
      </p:sp>
    </p:spTree>
    <p:extLst>
      <p:ext uri="{BB962C8B-B14F-4D97-AF65-F5344CB8AC3E}">
        <p14:creationId xmlns:p14="http://schemas.microsoft.com/office/powerpoint/2010/main" val="193372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77349-8DC8-444D-89CA-D09BD66BF806}" type="slidenum">
              <a:rPr lang="en-US"/>
              <a:pPr/>
              <a:t>81</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a:xfrm>
            <a:off x="685800" y="4343400"/>
            <a:ext cx="5486400" cy="4114800"/>
          </a:xfrm>
        </p:spPr>
        <p:txBody>
          <a:bodyPr/>
          <a:lstStyle/>
          <a:p>
            <a:r>
              <a:rPr lang="en-CA" dirty="0"/>
              <a:t>An example of a neutralizing</a:t>
            </a:r>
            <a:r>
              <a:rPr lang="en-CA" baseline="0" dirty="0"/>
              <a:t> routine in practice</a:t>
            </a:r>
            <a:endParaRPr lang="en-CA" dirty="0"/>
          </a:p>
        </p:txBody>
      </p:sp>
    </p:spTree>
    <p:extLst>
      <p:ext uri="{BB962C8B-B14F-4D97-AF65-F5344CB8AC3E}">
        <p14:creationId xmlns:p14="http://schemas.microsoft.com/office/powerpoint/2010/main" val="328951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can work for administrators. 1) pause and be sure you are ready to act with all the information you need and 1) take an instructional approach</a:t>
            </a:r>
            <a:r>
              <a:rPr lang="en-US" baseline="0" dirty="0"/>
              <a:t> which re-builds a students connection to school and teachers rather than further separates the student from the class or teacher.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82</a:t>
            </a:fld>
            <a:endParaRPr lang="en-US"/>
          </a:p>
        </p:txBody>
      </p:sp>
    </p:spTree>
    <p:extLst>
      <p:ext uri="{BB962C8B-B14F-4D97-AF65-F5344CB8AC3E}">
        <p14:creationId xmlns:p14="http://schemas.microsoft.com/office/powerpoint/2010/main" val="1282802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restorative chat is one way to do this. This script can be used by administrators when</a:t>
            </a:r>
            <a:r>
              <a:rPr lang="en-US" baseline="0" dirty="0"/>
              <a:t> handling problem behaviors.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83</a:t>
            </a:fld>
            <a:endParaRPr lang="en-US"/>
          </a:p>
        </p:txBody>
      </p:sp>
    </p:spTree>
    <p:extLst>
      <p:ext uri="{BB962C8B-B14F-4D97-AF65-F5344CB8AC3E}">
        <p14:creationId xmlns:p14="http://schemas.microsoft.com/office/powerpoint/2010/main" val="2111247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a:t>
            </a:r>
            <a:r>
              <a:rPr lang="en-US" baseline="0" dirty="0"/>
              <a:t> for good neutralizing routines.  You can pause here and ask teams to quickly brainstorm an example of one they could use in their classrooms. You can also share that in some schools staff have worked on these together during staff meeting time and that when the identify (with their data) a VDP for their school the administrator can even provide reminders to staff to for example use their neutralizing routines after lunch!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84</a:t>
            </a:fld>
            <a:endParaRPr lang="en-US"/>
          </a:p>
        </p:txBody>
      </p:sp>
    </p:spTree>
    <p:extLst>
      <p:ext uri="{BB962C8B-B14F-4D97-AF65-F5344CB8AC3E}">
        <p14:creationId xmlns:p14="http://schemas.microsoft.com/office/powerpoint/2010/main" val="2145020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517641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76491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89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7522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791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Tree>
    <p:extLst>
      <p:ext uri="{BB962C8B-B14F-4D97-AF65-F5344CB8AC3E}">
        <p14:creationId xmlns:p14="http://schemas.microsoft.com/office/powerpoint/2010/main" val="264336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4/3/2019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1009625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4253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784212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2887161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32193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1353753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4375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324664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368087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2651644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112301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40997260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boe/sac/parent/FSCPfundament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emf"/><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1.png"/><Relationship Id="rId4" Type="http://schemas.openxmlformats.org/officeDocument/2006/relationships/diagramData" Target="../diagrams/data3.xml"/><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pbis.org/school/equity-pbi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4</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t>
            </a:r>
            <a:r>
              <a:rPr lang="en-US" sz="2200" i="1">
                <a:latin typeface="+mj-lt"/>
                <a:ea typeface="ＭＳ Ｐゴシック" pitchFamily="-108" charset="-128"/>
                <a:cs typeface="ＭＳ Ｐゴシック" pitchFamily="-108" charset="-128"/>
              </a:rPr>
              <a:t>Adam Feinberg, </a:t>
            </a:r>
            <a:r>
              <a:rPr lang="en-US" sz="2200" i="1" dirty="0">
                <a:latin typeface="+mj-lt"/>
                <a:ea typeface="ＭＳ Ｐゴシック" pitchFamily="-108" charset="-128"/>
                <a:cs typeface="ＭＳ Ｐゴシック" pitchFamily="-108" charset="-128"/>
              </a:rPr>
              <a:t>&amp;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7978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lvl="1" eaLnBrk="1" hangingPunct="1">
              <a:lnSpc>
                <a:spcPct val="80000"/>
              </a:lnSpc>
              <a:buFont typeface="Wingdings" charset="2"/>
              <a:buChar char="ü"/>
            </a:pPr>
            <a:r>
              <a:rPr lang="en-US" sz="1400" dirty="0">
                <a:ea typeface="Britannic Bold" pitchFamily="-108" charset="0"/>
                <a:cs typeface="Britannic Bold" pitchFamily="-108" charset="0"/>
              </a:rPr>
              <a:t>Administrator</a:t>
            </a:r>
          </a:p>
          <a:p>
            <a:pPr lvl="1" eaLnBrk="1" hangingPunct="1">
              <a:lnSpc>
                <a:spcPct val="80000"/>
              </a:lnSpc>
              <a:buFont typeface="Wingdings" charset="2"/>
              <a:buChar char="ü"/>
            </a:pPr>
            <a:r>
              <a:rPr lang="en-US" sz="1400" dirty="0">
                <a:ea typeface="Britannic Bold" pitchFamily="-108" charset="0"/>
                <a:cs typeface="Britannic Bold" pitchFamily="-108" charset="0"/>
              </a:rPr>
              <a:t>Grade/Department Representation</a:t>
            </a:r>
          </a:p>
          <a:p>
            <a:pPr lvl="1" eaLnBrk="1" hangingPunct="1">
              <a:lnSpc>
                <a:spcPct val="80000"/>
              </a:lnSpc>
              <a:buFont typeface="Wingdings" charset="2"/>
              <a:buChar char="ü"/>
            </a:pPr>
            <a:r>
              <a:rPr lang="en-US" sz="1400" dirty="0">
                <a:ea typeface="Britannic Bold" pitchFamily="-108" charset="0"/>
                <a:cs typeface="Britannic Bold" pitchFamily="-108" charset="0"/>
              </a:rPr>
              <a:t>Specialized Support</a:t>
            </a:r>
          </a:p>
          <a:p>
            <a:pPr marL="857250" lvl="2" indent="0" eaLnBrk="1" hangingPunct="1">
              <a:lnSpc>
                <a:spcPct val="80000"/>
              </a:lnSpc>
              <a:buNone/>
            </a:pPr>
            <a:r>
              <a:rPr lang="en-US" sz="1400" dirty="0">
                <a:ea typeface="Britannic Bold" pitchFamily="-108" charset="0"/>
                <a:cs typeface="Britannic Bold" pitchFamily="-108" charset="0"/>
              </a:rPr>
              <a:t>(e.g., Special Educator, Counselor, School Psychologist, Social Worker, etc.)</a:t>
            </a:r>
          </a:p>
          <a:p>
            <a:pPr lvl="1" eaLnBrk="1" hangingPunct="1">
              <a:lnSpc>
                <a:spcPct val="80000"/>
              </a:lnSpc>
              <a:buFont typeface="Wingdings" charset="2"/>
              <a:buChar char="ü"/>
            </a:pPr>
            <a:r>
              <a:rPr lang="en-US" sz="1400" dirty="0">
                <a:ea typeface="Britannic Bold" pitchFamily="-108" charset="0"/>
                <a:cs typeface="Britannic Bold" pitchFamily="-108" charset="0"/>
              </a:rPr>
              <a:t>Support Staff</a:t>
            </a:r>
          </a:p>
          <a:p>
            <a:pPr marL="857250" lvl="2" indent="0" eaLnBrk="1" hangingPunct="1">
              <a:lnSpc>
                <a:spcPct val="80000"/>
              </a:lnSpc>
              <a:buNone/>
            </a:pPr>
            <a:r>
              <a:rPr lang="en-US" sz="1400" dirty="0">
                <a:ea typeface="Britannic Bold" pitchFamily="-108" charset="0"/>
                <a:cs typeface="Britannic Bold" pitchFamily="-108" charset="0"/>
              </a:rPr>
              <a:t>(e.g., Office, Supervisory, Custodial, Bus, Security, etc.)</a:t>
            </a:r>
          </a:p>
          <a:p>
            <a:pPr lvl="1" eaLnBrk="1" hangingPunct="1">
              <a:lnSpc>
                <a:spcPct val="80000"/>
              </a:lnSpc>
              <a:buFont typeface="Wingdings" charset="2"/>
              <a:buChar char="ü"/>
            </a:pPr>
            <a:r>
              <a:rPr lang="en-US" sz="1400" u="sng" dirty="0">
                <a:ea typeface="Britannic Bold" pitchFamily="-108" charset="0"/>
                <a:cs typeface="Britannic Bold" pitchFamily="-108" charset="0"/>
              </a:rPr>
              <a:t>Parent (who is not also a staff member)</a:t>
            </a:r>
          </a:p>
          <a:p>
            <a:pPr lvl="1" eaLnBrk="1" hangingPunct="1">
              <a:lnSpc>
                <a:spcPct val="80000"/>
              </a:lnSpc>
            </a:pPr>
            <a:r>
              <a:rPr lang="en-US" sz="1400" dirty="0">
                <a:ea typeface="Britannic Bold" pitchFamily="-108" charset="0"/>
                <a:cs typeface="Britannic Bold" pitchFamily="-108" charset="0"/>
              </a:rPr>
              <a:t>Community</a:t>
            </a:r>
          </a:p>
          <a:p>
            <a:pPr lvl="2" eaLnBrk="1" hangingPunct="1">
              <a:lnSpc>
                <a:spcPct val="80000"/>
              </a:lnSpc>
            </a:pPr>
            <a:r>
              <a:rPr lang="en-US" sz="1400" dirty="0">
                <a:ea typeface="Britannic Bold" pitchFamily="-108" charset="0"/>
                <a:cs typeface="Britannic Bold" pitchFamily="-108" charset="0"/>
              </a:rPr>
              <a:t>Mental Health, Business</a:t>
            </a:r>
          </a:p>
          <a:p>
            <a:pPr lvl="1" eaLnBrk="1" hangingPunct="1">
              <a:lnSpc>
                <a:spcPct val="80000"/>
              </a:lnSpc>
            </a:pPr>
            <a:r>
              <a:rPr lang="en-US" sz="1400" dirty="0">
                <a:ea typeface="Britannic Bold" pitchFamily="-108" charset="0"/>
                <a:cs typeface="Britannic Bold" pitchFamily="-108" charset="0"/>
              </a:rPr>
              <a:t>Student</a:t>
            </a:r>
          </a:p>
          <a:p>
            <a:pPr eaLnBrk="1" hangingPunct="1">
              <a:lnSpc>
                <a:spcPct val="80000"/>
              </a:lnSpc>
            </a:pPr>
            <a:r>
              <a:rPr lang="en-US" sz="2000" b="1" dirty="0"/>
              <a:t>Ensure you have 1-2 parents on your leadership team this year</a:t>
            </a: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633190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a:extLst/>
        </p:spPr>
        <p:txBody>
          <a:bodyPr>
            <a:normAutofit fontScale="90000"/>
          </a:bodyPr>
          <a:lstStyle/>
          <a:p>
            <a:pPr>
              <a:defRPr/>
            </a:pPr>
            <a:r>
              <a:rPr lang="en-US" b="1" dirty="0">
                <a:solidFill>
                  <a:srgbClr val="3366FF"/>
                </a:solidFill>
              </a:rPr>
              <a:t>Family Engagement Rubric</a:t>
            </a:r>
          </a:p>
        </p:txBody>
      </p:sp>
      <p:sp>
        <p:nvSpPr>
          <p:cNvPr id="3" name="Content Placeholder 2"/>
          <p:cNvSpPr>
            <a:spLocks noGrp="1"/>
          </p:cNvSpPr>
          <p:nvPr>
            <p:ph idx="1"/>
          </p:nvPr>
        </p:nvSpPr>
        <p:spPr>
          <a:xfrm>
            <a:off x="1594184" y="1447800"/>
            <a:ext cx="5829300" cy="3654425"/>
          </a:xfrm>
          <a:solidFill>
            <a:schemeClr val="bg1"/>
          </a:solidFill>
          <a:ln w="38100">
            <a:solidFill>
              <a:schemeClr val="accent3">
                <a:lumMod val="50000"/>
              </a:schemeClr>
            </a:solidFill>
          </a:ln>
          <a:scene3d>
            <a:camera prst="orthographicFront"/>
            <a:lightRig rig="threePt" dir="t"/>
          </a:scene3d>
          <a:sp3d>
            <a:bevelT/>
          </a:sp3d>
          <a:extLst/>
        </p:spPr>
        <p:txBody>
          <a:bodyPr>
            <a:normAutofit fontScale="70000" lnSpcReduction="20000"/>
          </a:bodyPr>
          <a:lstStyle/>
          <a:p>
            <a:pPr marL="514350" indent="-514350">
              <a:buFont typeface="Arial" pitchFamily="-83" charset="0"/>
              <a:buAutoNum type="arabicPeriod"/>
            </a:pPr>
            <a:r>
              <a:rPr lang="en-US" dirty="0">
                <a:latin typeface="+mj-lt"/>
                <a:ea typeface="ＭＳ Ｐゴシック" pitchFamily="-108" charset="-128"/>
                <a:cs typeface="Britannic Bold"/>
              </a:rPr>
              <a:t>Review the Family, School, and Community Partnership Fundamentals (</a:t>
            </a:r>
            <a:r>
              <a:rPr lang="en-US" dirty="0">
                <a:latin typeface="+mj-lt"/>
                <a:ea typeface="ＭＳ Ｐゴシック" pitchFamily="-108" charset="-128"/>
                <a:cs typeface="Britannic Bold"/>
                <a:hlinkClick r:id="rId3"/>
              </a:rPr>
              <a:t>http://www.doe.mass.edu/boe/sac/parent/FSCPfundamentals.pdf)</a:t>
            </a:r>
            <a:endParaRPr lang="en-US" dirty="0">
              <a:latin typeface="+mj-lt"/>
              <a:ea typeface="ＭＳ Ｐゴシック" pitchFamily="-108" charset="-128"/>
              <a:cs typeface="Britannic Bold"/>
            </a:endParaRPr>
          </a:p>
          <a:p>
            <a:pPr marL="514350" indent="-514350">
              <a:buFont typeface="Arial" pitchFamily="-83" charset="0"/>
              <a:buAutoNum type="arabicPeriod"/>
            </a:pPr>
            <a:r>
              <a:rPr lang="en-US" dirty="0">
                <a:latin typeface="+mj-lt"/>
                <a:ea typeface="ＭＳ Ｐゴシック" pitchFamily="-108" charset="-128"/>
                <a:cs typeface="Britannic Bold"/>
              </a:rPr>
              <a:t>Complete self assessment as a team </a:t>
            </a:r>
          </a:p>
          <a:p>
            <a:pPr marL="514350" indent="-514350">
              <a:buFont typeface="Arial" pitchFamily="-83" charset="0"/>
              <a:buAutoNum type="arabicPeriod"/>
            </a:pPr>
            <a:r>
              <a:rPr lang="en-US" dirty="0">
                <a:latin typeface="+mj-lt"/>
                <a:ea typeface="ＭＳ Ｐゴシック" pitchFamily="-108" charset="-128"/>
                <a:cs typeface="Britannic Bold"/>
              </a:rPr>
              <a:t>Add relevant items to your action plan</a:t>
            </a:r>
          </a:p>
        </p:txBody>
      </p:sp>
      <p:grpSp>
        <p:nvGrpSpPr>
          <p:cNvPr id="4" name="Group 5"/>
          <p:cNvGrpSpPr/>
          <p:nvPr/>
        </p:nvGrpSpPr>
        <p:grpSpPr>
          <a:xfrm>
            <a:off x="0" y="5105400"/>
            <a:ext cx="9144000" cy="1704977"/>
            <a:chOff x="0" y="5377363"/>
            <a:chExt cx="9144000" cy="1480636"/>
          </a:xfrm>
        </p:grpSpPr>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See Appendix M</a:t>
              </a:r>
            </a:p>
            <a:p>
              <a:r>
                <a:rPr lang="en-US" sz="2600" b="1" dirty="0">
                  <a:solidFill>
                    <a:schemeClr val="tx1"/>
                  </a:solidFill>
                </a:rPr>
                <a:t>Complete during Team Action Planning Time TODAY </a:t>
              </a:r>
            </a:p>
          </p:txBody>
        </p:sp>
        <p:pic>
          <p:nvPicPr>
            <p:cNvPr id="9" name="Content Placeholder 3"/>
            <p:cNvPicPr>
              <a:picLocks noChangeAspect="1"/>
            </p:cNvPicPr>
            <p:nvPr/>
          </p:nvPicPr>
          <p:blipFill>
            <a:blip r:embed="rId4"/>
            <a:srcRect l="-14630" t="-1331" r="-15973" b="-5609"/>
            <a:stretch>
              <a:fillRect/>
            </a:stretch>
          </p:blipFill>
          <p:spPr bwMode="auto">
            <a:xfrm>
              <a:off x="7391400" y="5377363"/>
              <a:ext cx="1752600" cy="1477879"/>
            </a:xfrm>
            <a:prstGeom prst="rect">
              <a:avLst/>
            </a:prstGeom>
            <a:noFill/>
            <a:ln w="9525">
              <a:noFill/>
              <a:miter lim="800000"/>
              <a:headEnd/>
              <a:tailEnd/>
            </a:ln>
          </p:spPr>
        </p:pic>
      </p:grpSp>
      <p:pic>
        <p:nvPicPr>
          <p:cNvPr id="10" name="Picture 9"/>
          <p:cNvPicPr>
            <a:picLocks noChangeAspect="1"/>
          </p:cNvPicPr>
          <p:nvPr/>
        </p:nvPicPr>
        <p:blipFill>
          <a:blip r:embed="rId5"/>
          <a:stretch>
            <a:fillRect/>
          </a:stretch>
        </p:blipFill>
        <p:spPr>
          <a:xfrm>
            <a:off x="7543800" y="914400"/>
            <a:ext cx="1066800" cy="1066800"/>
          </a:xfrm>
          <a:prstGeom prst="rect">
            <a:avLst/>
          </a:prstGeom>
        </p:spPr>
      </p:pic>
      <p:sp>
        <p:nvSpPr>
          <p:cNvPr id="5" name="TextBox 4"/>
          <p:cNvSpPr txBox="1"/>
          <p:nvPr/>
        </p:nvSpPr>
        <p:spPr>
          <a:xfrm>
            <a:off x="3254542" y="4038600"/>
            <a:ext cx="3352800" cy="923330"/>
          </a:xfrm>
          <a:prstGeom prst="rect">
            <a:avLst/>
          </a:prstGeom>
          <a:solidFill>
            <a:srgbClr val="0070C0"/>
          </a:solidFill>
        </p:spPr>
        <p:txBody>
          <a:bodyPr wrap="square" rtlCol="0">
            <a:spAutoFit/>
          </a:bodyPr>
          <a:lstStyle/>
          <a:p>
            <a:r>
              <a:rPr lang="en-US" dirty="0">
                <a:solidFill>
                  <a:schemeClr val="bg1"/>
                </a:solidFill>
              </a:rPr>
              <a:t>New this year! You will complete this with your team each time you complete the TIC</a:t>
            </a:r>
          </a:p>
        </p:txBody>
      </p:sp>
    </p:spTree>
    <p:extLst>
      <p:ext uri="{BB962C8B-B14F-4D97-AF65-F5344CB8AC3E}">
        <p14:creationId xmlns:p14="http://schemas.microsoft.com/office/powerpoint/2010/main" val="13729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TIPS Model</a:t>
            </a:r>
            <a:br>
              <a:rPr lang="en-US" dirty="0"/>
            </a:br>
            <a:r>
              <a:rPr lang="en-US" sz="2800" dirty="0"/>
              <a:t>(see additional resources for TIPS on </a:t>
            </a:r>
            <a:r>
              <a:rPr lang="en-US" sz="2800" dirty="0" err="1"/>
              <a:t>pbis.org</a:t>
            </a:r>
            <a:r>
              <a:rPr lang="en-US" sz="2800" dirty="0"/>
              <a:t>)</a:t>
            </a:r>
          </a:p>
        </p:txBody>
      </p:sp>
      <p:pic>
        <p:nvPicPr>
          <p:cNvPr id="5" name="Picture 4"/>
          <p:cNvPicPr>
            <a:picLocks noChangeAspect="1"/>
          </p:cNvPicPr>
          <p:nvPr/>
        </p:nvPicPr>
        <p:blipFill>
          <a:blip r:embed="rId2"/>
          <a:stretch>
            <a:fillRect/>
          </a:stretch>
        </p:blipFill>
        <p:spPr>
          <a:xfrm>
            <a:off x="990600" y="1143000"/>
            <a:ext cx="7461250" cy="5643638"/>
          </a:xfrm>
          <a:prstGeom prst="rect">
            <a:avLst/>
          </a:prstGeom>
        </p:spPr>
      </p:pic>
      <p:sp>
        <p:nvSpPr>
          <p:cNvPr id="6" name="Rectangle 5"/>
          <p:cNvSpPr/>
          <p:nvPr/>
        </p:nvSpPr>
        <p:spPr>
          <a:xfrm rot="16200000">
            <a:off x="-3968234" y="3999011"/>
            <a:ext cx="8305800" cy="307777"/>
          </a:xfrm>
          <a:prstGeom prst="rect">
            <a:avLst/>
          </a:prstGeom>
        </p:spPr>
        <p:txBody>
          <a:bodyPr wrap="square">
            <a:spAutoFit/>
          </a:bodyPr>
          <a:lstStyle/>
          <a:p>
            <a:r>
              <a:rPr lang="en-US" sz="1400" dirty="0"/>
              <a:t>http://www.pbis.org/common/cms/files/Forum12/E2_TIPS_Teaser.pdf</a:t>
            </a:r>
          </a:p>
        </p:txBody>
      </p:sp>
      <p:grpSp>
        <p:nvGrpSpPr>
          <p:cNvPr id="7" name="Group 5"/>
          <p:cNvGrpSpPr/>
          <p:nvPr/>
        </p:nvGrpSpPr>
        <p:grpSpPr>
          <a:xfrm>
            <a:off x="228600" y="5188856"/>
            <a:ext cx="1588180" cy="1676401"/>
            <a:chOff x="-140380" y="5333999"/>
            <a:chExt cx="1588180" cy="1676401"/>
          </a:xfrm>
        </p:grpSpPr>
        <p:pic>
          <p:nvPicPr>
            <p:cNvPr id="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33559"/>
            <a:ext cx="1095375" cy="1066800"/>
          </a:xfrm>
          <a:prstGeom prst="rect">
            <a:avLst/>
          </a:prstGeom>
          <a:noFill/>
          <a:ln>
            <a:noFill/>
          </a:ln>
        </p:spPr>
      </p:pic>
    </p:spTree>
    <p:extLst>
      <p:ext uri="{BB962C8B-B14F-4D97-AF65-F5344CB8AC3E}">
        <p14:creationId xmlns:p14="http://schemas.microsoft.com/office/powerpoint/2010/main" val="194256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5082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5"/>
          <p:cNvGrpSpPr/>
          <p:nvPr/>
        </p:nvGrpSpPr>
        <p:grpSpPr>
          <a:xfrm>
            <a:off x="-228600" y="5333999"/>
            <a:ext cx="1588180" cy="1676401"/>
            <a:chOff x="-140380" y="5333999"/>
            <a:chExt cx="1588180" cy="1676401"/>
          </a:xfrm>
        </p:grpSpPr>
        <p:pic>
          <p:nvPicPr>
            <p:cNvPr id="10"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III.A.ii</a:t>
              </a:r>
              <a:endParaRPr lang="en-US" b="1" dirty="0">
                <a:solidFill>
                  <a:srgbClr val="000000"/>
                </a:solidFill>
                <a:latin typeface="+mj-lt"/>
              </a:endParaRPr>
            </a:p>
          </p:txBody>
        </p:sp>
      </p:grpSp>
      <p:sp>
        <p:nvSpPr>
          <p:cNvPr id="2" name="Title 1"/>
          <p:cNvSpPr>
            <a:spLocks noGrp="1"/>
          </p:cNvSpPr>
          <p:nvPr>
            <p:ph type="title"/>
          </p:nvPr>
        </p:nvSpPr>
        <p:spPr>
          <a:xfrm>
            <a:off x="228600" y="152400"/>
            <a:ext cx="8686800" cy="990600"/>
          </a:xfrm>
          <a:solidFill>
            <a:srgbClr val="008000"/>
          </a:solidFill>
        </p:spPr>
        <p:txBody>
          <a:bodyPr/>
          <a:lstStyle/>
          <a:p>
            <a:r>
              <a:rPr lang="en-US" sz="3600" dirty="0">
                <a:solidFill>
                  <a:srgbClr val="FFFFFF"/>
                </a:solidFill>
              </a:rPr>
              <a:t>Using Data Effectively</a:t>
            </a:r>
            <a:br>
              <a:rPr lang="en-US" sz="3600" dirty="0">
                <a:solidFill>
                  <a:srgbClr val="FFFFFF"/>
                </a:solidFill>
              </a:rPr>
            </a:br>
            <a:r>
              <a:rPr lang="en-US" sz="2400" dirty="0">
                <a:solidFill>
                  <a:srgbClr val="FFFFFF"/>
                </a:solidFill>
              </a:rPr>
              <a:t>(see details in Coaches’ Workbook)</a:t>
            </a:r>
          </a:p>
        </p:txBody>
      </p:sp>
      <p:sp>
        <p:nvSpPr>
          <p:cNvPr id="3" name="Content Placeholder 2"/>
          <p:cNvSpPr>
            <a:spLocks noGrp="1"/>
          </p:cNvSpPr>
          <p:nvPr>
            <p:ph idx="1"/>
          </p:nvPr>
        </p:nvSpPr>
        <p:spPr>
          <a:xfrm>
            <a:off x="685800" y="1143000"/>
            <a:ext cx="8153400" cy="4648200"/>
          </a:xfrm>
        </p:spPr>
        <p:txBody>
          <a:bodyPr/>
          <a:lstStyle/>
          <a:p>
            <a:pPr marL="742950" indent="-742950">
              <a:buFont typeface="+mj-lt"/>
              <a:buAutoNum type="arabicPeriod"/>
            </a:pPr>
            <a:r>
              <a:rPr lang="en-US" sz="2000" dirty="0"/>
              <a:t>Collect appropriate and relevant data</a:t>
            </a:r>
          </a:p>
          <a:p>
            <a:pPr marL="742950" indent="-742950">
              <a:buFont typeface="+mj-lt"/>
              <a:buAutoNum type="arabicPeriod"/>
            </a:pPr>
            <a:r>
              <a:rPr lang="en-US" sz="2000" dirty="0"/>
              <a:t>Organize the data in a user-friendly manner that aides comprehension</a:t>
            </a:r>
          </a:p>
          <a:p>
            <a:pPr marL="742950" indent="-742950">
              <a:buFont typeface="+mj-lt"/>
              <a:buAutoNum type="arabicPeriod"/>
            </a:pPr>
            <a:r>
              <a:rPr lang="en-US" sz="2000" dirty="0"/>
              <a:t>Review and analyze the data at least monthly to guide decision-making</a:t>
            </a:r>
          </a:p>
          <a:p>
            <a:pPr marL="742950" indent="-742950">
              <a:buFont typeface="+mj-lt"/>
              <a:buAutoNum type="arabicPeriod"/>
            </a:pPr>
            <a:r>
              <a:rPr lang="en-US" sz="2000" dirty="0"/>
              <a:t>Make data available to all stakeholders</a:t>
            </a:r>
          </a:p>
          <a:p>
            <a:pPr marL="742950" indent="-742950">
              <a:buFont typeface="+mj-lt"/>
              <a:buAutoNum type="arabicPeriod"/>
            </a:pPr>
            <a:r>
              <a:rPr lang="en-US" sz="2000" dirty="0"/>
              <a:t>Provide staff development to all staff to use data to inform decision making </a:t>
            </a:r>
          </a:p>
          <a:p>
            <a:pPr marL="742950" indent="-742950">
              <a:buFont typeface="+mj-lt"/>
              <a:buAutoNum type="arabicPeriod"/>
            </a:pPr>
            <a:r>
              <a:rPr lang="en-US" sz="2000" dirty="0"/>
              <a:t>Use data analysis to inform decisions related to school-wide programs, classroom-based instructional practices, and student-specific interventions</a:t>
            </a:r>
          </a:p>
          <a:p>
            <a:pPr marL="742950" indent="-742950">
              <a:buFont typeface="+mj-lt"/>
              <a:buAutoNum type="arabicPeriod"/>
            </a:pPr>
            <a:r>
              <a:rPr lang="en-US" sz="2000" dirty="0"/>
              <a:t>Review data collection procedures and practices to ensure that data accurately reflect school events</a:t>
            </a:r>
          </a:p>
          <a:p>
            <a:pPr marL="742950" indent="-742950">
              <a:buFont typeface="+mj-lt"/>
              <a:buAutoNum type="arabicPeriod"/>
            </a:pPr>
            <a:r>
              <a:rPr lang="en-US" sz="2000" dirty="0"/>
              <a:t>Collect data on extent to which practice or intervention is being implemented accurately and fluently (implementation fidelity)</a:t>
            </a:r>
          </a:p>
          <a:p>
            <a:pPr marL="742950" indent="-742950">
              <a:buFont typeface="+mj-lt"/>
              <a:buAutoNum type="arabicPeriod"/>
            </a:pP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2023"/>
            <a:ext cx="1095375" cy="1066800"/>
          </a:xfrm>
          <a:prstGeom prst="rect">
            <a:avLst/>
          </a:prstGeom>
          <a:noFill/>
          <a:ln>
            <a:noFill/>
          </a:ln>
        </p:spPr>
      </p:pic>
    </p:spTree>
    <p:extLst>
      <p:ext uri="{BB962C8B-B14F-4D97-AF65-F5344CB8AC3E}">
        <p14:creationId xmlns:p14="http://schemas.microsoft.com/office/powerpoint/2010/main" val="152764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2743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4921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Self-Assessment</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Review and Update </a:t>
            </a:r>
            <a:r>
              <a:rPr lang="en-US" sz="2800" b="1" dirty="0"/>
              <a:t>Coaching Self-Assessment </a:t>
            </a:r>
            <a:endParaRPr lang="en-US" sz="2800" dirty="0"/>
          </a:p>
          <a:p>
            <a:pPr eaLnBrk="1" hangingPunct="1">
              <a:lnSpc>
                <a:spcPct val="90000"/>
              </a:lnSpc>
            </a:pPr>
            <a:endParaRPr lang="en-US" sz="900" b="1" dirty="0"/>
          </a:p>
          <a:p>
            <a:pPr eaLnBrk="1" hangingPunct="1">
              <a:lnSpc>
                <a:spcPct val="90000"/>
              </a:lnSpc>
            </a:pPr>
            <a:r>
              <a:rPr lang="en-US" sz="2800" dirty="0"/>
              <a:t>Develop an </a:t>
            </a:r>
            <a:r>
              <a:rPr lang="en-US" sz="2800" b="1" dirty="0"/>
              <a:t>Action Plan </a:t>
            </a:r>
            <a:r>
              <a:rPr lang="en-US" sz="2800" dirty="0"/>
              <a:t>to address areas for growth from your self assessment</a:t>
            </a:r>
          </a:p>
          <a:p>
            <a:pPr eaLnBrk="1" hangingPunct="1">
              <a:lnSpc>
                <a:spcPct val="90000"/>
              </a:lnSpc>
            </a:pPr>
            <a:endParaRPr lang="en-US" sz="1000" dirty="0"/>
          </a:p>
          <a:p>
            <a:pPr eaLnBrk="1" hangingPunct="1">
              <a:lnSpc>
                <a:spcPct val="90000"/>
              </a:lnSpc>
            </a:pPr>
            <a:r>
              <a:rPr lang="en-US" sz="2800" dirty="0"/>
              <a:t>Present 1-2 “</a:t>
            </a:r>
            <a:r>
              <a:rPr lang="en-US" sz="2800" b="1" dirty="0"/>
              <a:t>strengths</a:t>
            </a:r>
            <a:r>
              <a:rPr lang="en-US" sz="2800" dirty="0"/>
              <a:t>” and 1-2 “</a:t>
            </a:r>
            <a:r>
              <a:rPr lang="en-US" sz="2800" b="1" dirty="0"/>
              <a:t>concerns or challenges</a:t>
            </a:r>
            <a:r>
              <a:rPr lang="en-US" sz="2800" dirty="0"/>
              <a:t>”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39624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4921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30233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25563"/>
          </a:xfrm>
          <a:solidFill>
            <a:schemeClr val="accent6"/>
          </a:solidFill>
        </p:spPr>
        <p:txBody>
          <a:bodyPr>
            <a:noAutofit/>
          </a:bodyPr>
          <a:lstStyle/>
          <a:p>
            <a:r>
              <a:rPr lang="en-US" altLang="en-US" sz="3600" dirty="0">
                <a:solidFill>
                  <a:schemeClr val="bg1"/>
                </a:solidFill>
                <a:ea typeface="ＭＳ Ｐゴシック" panose="020B0600070205080204" pitchFamily="34" charset="-128"/>
                <a:cs typeface="Arial" panose="020B0604020202020204" pitchFamily="34" charset="0"/>
              </a:rPr>
              <a:t>In other words…</a:t>
            </a:r>
            <a:br>
              <a:rPr lang="en-US" altLang="en-US" sz="3600" dirty="0">
                <a:solidFill>
                  <a:schemeClr val="bg1"/>
                </a:solidFill>
                <a:ea typeface="ＭＳ Ｐゴシック" panose="020B0600070205080204" pitchFamily="34" charset="-128"/>
                <a:cs typeface="Arial" panose="020B0604020202020204" pitchFamily="34" charset="0"/>
              </a:rPr>
            </a:br>
            <a:r>
              <a:rPr lang="en-US" altLang="en-US" sz="3600" dirty="0">
                <a:solidFill>
                  <a:schemeClr val="bg1"/>
                </a:solidFill>
                <a:ea typeface="ＭＳ Ｐゴシック" panose="020B0600070205080204" pitchFamily="34" charset="-128"/>
                <a:cs typeface="Arial" panose="020B0604020202020204" pitchFamily="34" charset="0"/>
              </a:rPr>
              <a:t>Critical Components of Coaching Practice</a:t>
            </a:r>
            <a:endParaRPr lang="en-US" sz="3600" dirty="0">
              <a:solidFill>
                <a:schemeClr val="bg1"/>
              </a:solidFill>
            </a:endParaRPr>
          </a:p>
        </p:txBody>
      </p:sp>
      <p:sp>
        <p:nvSpPr>
          <p:cNvPr id="32770" name="Text Placeholder 2"/>
          <p:cNvSpPr>
            <a:spLocks noGrp="1"/>
          </p:cNvSpPr>
          <p:nvPr>
            <p:ph idx="1"/>
          </p:nvPr>
        </p:nvSpPr>
        <p:spPr bwMode="auto">
          <a:xfrm>
            <a:off x="685800" y="1401763"/>
            <a:ext cx="7772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Effective Communication</a:t>
            </a:r>
          </a:p>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Organization</a:t>
            </a:r>
          </a:p>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Technical Assistance</a:t>
            </a:r>
          </a:p>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Reinforcement of Leadership Team and School Faculty </a:t>
            </a:r>
          </a:p>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Participate in Leadership Team Activities</a:t>
            </a:r>
          </a:p>
          <a:p>
            <a:pPr marL="457200" indent="-457200">
              <a:lnSpc>
                <a:spcPct val="120000"/>
              </a:lnSpc>
              <a:buFont typeface="Arial" panose="020B0604020202020204" pitchFamily="34" charset="0"/>
              <a:buChar char="•"/>
            </a:pPr>
            <a:r>
              <a:rPr lang="en-US" altLang="en-US" sz="2800" dirty="0">
                <a:ea typeface="ＭＳ Ｐゴシック" panose="020B0600070205080204" pitchFamily="34" charset="-128"/>
              </a:rPr>
              <a:t>Deepen Content Knowledge </a:t>
            </a:r>
          </a:p>
        </p:txBody>
      </p:sp>
      <p:pic>
        <p:nvPicPr>
          <p:cNvPr id="3" name="Picture 2"/>
          <p:cNvPicPr>
            <a:picLocks noChangeAspect="1"/>
          </p:cNvPicPr>
          <p:nvPr/>
        </p:nvPicPr>
        <p:blipFill>
          <a:blip r:embed="rId3"/>
          <a:stretch>
            <a:fillRect/>
          </a:stretch>
        </p:blipFill>
        <p:spPr>
          <a:xfrm>
            <a:off x="6155199" y="5943600"/>
            <a:ext cx="2993813" cy="914400"/>
          </a:xfrm>
          <a:prstGeom prst="rect">
            <a:avLst/>
          </a:prstGeom>
        </p:spPr>
      </p:pic>
      <p:pic>
        <p:nvPicPr>
          <p:cNvPr id="4" name="Picture 3"/>
          <p:cNvPicPr>
            <a:picLocks noChangeAspect="1"/>
          </p:cNvPicPr>
          <p:nvPr/>
        </p:nvPicPr>
        <p:blipFill>
          <a:blip r:embed="rId4"/>
          <a:stretch>
            <a:fillRect/>
          </a:stretch>
        </p:blipFill>
        <p:spPr>
          <a:xfrm>
            <a:off x="1" y="6535906"/>
            <a:ext cx="6019800" cy="322093"/>
          </a:xfrm>
          <a:prstGeom prst="rect">
            <a:avLst/>
          </a:prstGeom>
        </p:spPr>
      </p:pic>
      <p:sp>
        <p:nvSpPr>
          <p:cNvPr id="5" name="TextBox 4"/>
          <p:cNvSpPr txBox="1"/>
          <p:nvPr/>
        </p:nvSpPr>
        <p:spPr>
          <a:xfrm>
            <a:off x="-63811" y="6096000"/>
            <a:ext cx="1616097" cy="400110"/>
          </a:xfrm>
          <a:prstGeom prst="rect">
            <a:avLst/>
          </a:prstGeom>
          <a:noFill/>
        </p:spPr>
        <p:txBody>
          <a:bodyPr wrap="none" rtlCol="0">
            <a:spAutoFit/>
          </a:bodyPr>
          <a:lstStyle/>
          <a:p>
            <a:r>
              <a:rPr lang="en-US" sz="2000" dirty="0">
                <a:solidFill>
                  <a:srgbClr val="3333CC"/>
                </a:solidFill>
              </a:rPr>
              <a:t>adapted from:</a:t>
            </a:r>
          </a:p>
        </p:txBody>
      </p:sp>
    </p:spTree>
    <p:extLst>
      <p:ext uri="{BB962C8B-B14F-4D97-AF65-F5344CB8AC3E}">
        <p14:creationId xmlns:p14="http://schemas.microsoft.com/office/powerpoint/2010/main" val="114550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838200"/>
          </a:xfrm>
          <a:solidFill>
            <a:srgbClr val="2D2DB9"/>
          </a:solidFill>
        </p:spPr>
        <p:txBody>
          <a:bodyPr/>
          <a:lstStyle/>
          <a:p>
            <a:r>
              <a:rPr lang="en-US" sz="3600" dirty="0">
                <a:solidFill>
                  <a:srgbClr val="FFFFFF"/>
                </a:solidFill>
              </a:rPr>
              <a:t>Where do data fit into these roles? </a:t>
            </a:r>
          </a:p>
        </p:txBody>
      </p:sp>
      <p:sp>
        <p:nvSpPr>
          <p:cNvPr id="4" name="Text Placeholder 3"/>
          <p:cNvSpPr>
            <a:spLocks noGrp="1"/>
          </p:cNvSpPr>
          <p:nvPr>
            <p:ph idx="1"/>
          </p:nvPr>
        </p:nvSpPr>
        <p:spPr>
          <a:xfrm>
            <a:off x="685800" y="1066800"/>
            <a:ext cx="7772400" cy="4648200"/>
          </a:xfrm>
        </p:spPr>
        <p:txBody>
          <a:bodyPr>
            <a:noAutofit/>
          </a:bodyPr>
          <a:lstStyle/>
          <a:p>
            <a:pPr marL="457200" indent="-457200">
              <a:buFont typeface="Arial" panose="020B0604020202020204" pitchFamily="34" charset="0"/>
              <a:buChar char="•"/>
              <a:defRPr/>
            </a:pPr>
            <a:r>
              <a:rPr lang="en-US" sz="2200" dirty="0"/>
              <a:t>Recognizing and communicating changes in staff behavior that should be celebrated/reinforced (e.g., school-wide roll out!) </a:t>
            </a:r>
          </a:p>
          <a:p>
            <a:pPr marL="457200" indent="-457200">
              <a:buFont typeface="Arial" panose="020B0604020202020204" pitchFamily="34" charset="0"/>
              <a:buChar char="•"/>
              <a:defRPr/>
            </a:pPr>
            <a:r>
              <a:rPr lang="en-US" sz="2200" dirty="0"/>
              <a:t>Encouraging team to identify their accomplishments and plan for reinforcement</a:t>
            </a:r>
          </a:p>
          <a:p>
            <a:pPr marL="457200" indent="-457200">
              <a:defRPr/>
            </a:pPr>
            <a:r>
              <a:rPr lang="en-US" sz="2200" dirty="0"/>
              <a:t>Providing specific, descriptive feedback on progress towards goals and other successes </a:t>
            </a:r>
          </a:p>
          <a:p>
            <a:pPr marL="457200" indent="-457200">
              <a:defRPr/>
            </a:pPr>
            <a:r>
              <a:rPr lang="en-US" altLang="en-US" sz="2200" dirty="0">
                <a:ea typeface="ＭＳ Ｐゴシック" panose="020B0600070205080204" pitchFamily="34" charset="-128"/>
              </a:rPr>
              <a:t>Pinpointing specific targets of opportunity for growth, developing specific action plans, updating progress along the way </a:t>
            </a:r>
            <a:endParaRPr lang="en-US" sz="2200" dirty="0"/>
          </a:p>
          <a:p>
            <a:pPr marL="457200" indent="-457200">
              <a:defRPr/>
            </a:pPr>
            <a:r>
              <a:rPr lang="en-US" altLang="en-US" sz="2200" dirty="0">
                <a:ea typeface="ＭＳ Ｐゴシック" panose="020B0600070205080204" pitchFamily="34" charset="-128"/>
              </a:rPr>
              <a:t>Ensuring that both program quality/fidelity data and student outcome data are used for problem solving and decision making</a:t>
            </a:r>
          </a:p>
          <a:p>
            <a:pPr marL="0" indent="0">
              <a:buNone/>
              <a:defRPr/>
            </a:pPr>
            <a:endParaRPr lang="en-US" altLang="en-US" sz="2200" dirty="0">
              <a:ea typeface="ＭＳ Ｐゴシック" panose="020B0600070205080204" pitchFamily="34" charset="-128"/>
            </a:endParaRPr>
          </a:p>
          <a:p>
            <a:pPr marL="457200" indent="-457200">
              <a:defRPr/>
            </a:pPr>
            <a:endParaRPr lang="en-US" altLang="en-US" sz="2200" dirty="0">
              <a:ea typeface="ＭＳ Ｐゴシック" panose="020B0600070205080204" pitchFamily="34" charset="-128"/>
            </a:endParaRPr>
          </a:p>
          <a:p>
            <a:pPr marL="457200" indent="-457200">
              <a:buFont typeface="Arial" panose="020B0604020202020204" pitchFamily="34" charset="0"/>
              <a:buChar char="•"/>
              <a:defRPr/>
            </a:pPr>
            <a:endParaRPr lang="en-US" sz="2200" dirty="0"/>
          </a:p>
          <a:p>
            <a:pPr marL="457200" indent="-457200">
              <a:buFont typeface="Arial" panose="020B0604020202020204" pitchFamily="34" charset="0"/>
              <a:buChar char="•"/>
              <a:defRPr/>
            </a:pPr>
            <a:endParaRPr lang="en-US" sz="2200" dirty="0"/>
          </a:p>
          <a:p>
            <a:pPr>
              <a:defRPr/>
            </a:pPr>
            <a:endParaRPr lang="en-US" sz="2200" dirty="0"/>
          </a:p>
          <a:p>
            <a:pPr algn="ctr">
              <a:defRPr/>
            </a:pPr>
            <a:endParaRPr lang="en-US" sz="2200" dirty="0"/>
          </a:p>
        </p:txBody>
      </p:sp>
      <p:pic>
        <p:nvPicPr>
          <p:cNvPr id="5" name="Picture 4"/>
          <p:cNvPicPr>
            <a:picLocks noChangeAspect="1"/>
          </p:cNvPicPr>
          <p:nvPr/>
        </p:nvPicPr>
        <p:blipFill>
          <a:blip r:embed="rId2"/>
          <a:stretch>
            <a:fillRect/>
          </a:stretch>
        </p:blipFill>
        <p:spPr>
          <a:xfrm>
            <a:off x="6155199" y="5943600"/>
            <a:ext cx="2993813" cy="914400"/>
          </a:xfrm>
          <a:prstGeom prst="rect">
            <a:avLst/>
          </a:prstGeom>
        </p:spPr>
      </p:pic>
      <p:pic>
        <p:nvPicPr>
          <p:cNvPr id="6" name="Picture 5"/>
          <p:cNvPicPr>
            <a:picLocks noChangeAspect="1"/>
          </p:cNvPicPr>
          <p:nvPr/>
        </p:nvPicPr>
        <p:blipFill>
          <a:blip r:embed="rId3"/>
          <a:stretch>
            <a:fillRect/>
          </a:stretch>
        </p:blipFill>
        <p:spPr>
          <a:xfrm>
            <a:off x="1" y="6535906"/>
            <a:ext cx="6019800" cy="322093"/>
          </a:xfrm>
          <a:prstGeom prst="rect">
            <a:avLst/>
          </a:prstGeom>
        </p:spPr>
      </p:pic>
      <p:sp>
        <p:nvSpPr>
          <p:cNvPr id="7" name="TextBox 6"/>
          <p:cNvSpPr txBox="1"/>
          <p:nvPr/>
        </p:nvSpPr>
        <p:spPr>
          <a:xfrm>
            <a:off x="-63811" y="6153090"/>
            <a:ext cx="1616097" cy="400110"/>
          </a:xfrm>
          <a:prstGeom prst="rect">
            <a:avLst/>
          </a:prstGeom>
          <a:noFill/>
        </p:spPr>
        <p:txBody>
          <a:bodyPr wrap="none" rtlCol="0">
            <a:spAutoFit/>
          </a:bodyPr>
          <a:lstStyle/>
          <a:p>
            <a:r>
              <a:rPr lang="en-US" sz="2000" dirty="0">
                <a:solidFill>
                  <a:schemeClr val="accent2"/>
                </a:solidFill>
              </a:rPr>
              <a:t>adapted from:</a:t>
            </a:r>
          </a:p>
        </p:txBody>
      </p:sp>
    </p:spTree>
    <p:extLst>
      <p:ext uri="{BB962C8B-B14F-4D97-AF65-F5344CB8AC3E}">
        <p14:creationId xmlns:p14="http://schemas.microsoft.com/office/powerpoint/2010/main" val="547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r>
              <a:rPr lang="en-US" sz="9600" b="1" dirty="0">
                <a:ln w="1905"/>
                <a:gradFill>
                  <a:gsLst>
                    <a:gs pos="0">
                      <a:srgbClr val="7D3DA1">
                        <a:shade val="20000"/>
                        <a:satMod val="200000"/>
                      </a:srgbClr>
                    </a:gs>
                    <a:gs pos="78000">
                      <a:srgbClr val="7D3DA1">
                        <a:tint val="90000"/>
                        <a:shade val="89000"/>
                        <a:satMod val="220000"/>
                      </a:srgbClr>
                    </a:gs>
                    <a:gs pos="100000">
                      <a:srgbClr val="7D3DA1">
                        <a:tint val="12000"/>
                        <a:satMod val="255000"/>
                      </a:srgbClr>
                    </a:gs>
                  </a:gsLst>
                  <a:lin ang="5400000"/>
                </a:gradFill>
                <a:effectLst>
                  <a:innerShdw blurRad="69850" dist="43180" dir="5400000">
                    <a:srgbClr val="000000">
                      <a:alpha val="65000"/>
                    </a:srgbClr>
                  </a:innerShdw>
                </a:effectLst>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r>
                <a:rPr lang="en-US" sz="2400" dirty="0">
                  <a:solidFill>
                    <a:srgbClr val="000000"/>
                  </a:solidFill>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a:solidFill>
                  <a:srgbClr val="FFFFFF"/>
                </a:solidFill>
              </a:endParaRP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62200"/>
            <a:ext cx="1095375" cy="1066800"/>
          </a:xfrm>
          <a:prstGeom prst="rect">
            <a:avLst/>
          </a:prstGeom>
          <a:noFill/>
          <a:ln>
            <a:noFill/>
          </a:ln>
        </p:spPr>
      </p:pic>
    </p:spTree>
    <p:extLst>
      <p:ext uri="{BB962C8B-B14F-4D97-AF65-F5344CB8AC3E}">
        <p14:creationId xmlns:p14="http://schemas.microsoft.com/office/powerpoint/2010/main" val="3922130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vs. Precision Statements</a:t>
            </a:r>
          </a:p>
        </p:txBody>
      </p:sp>
      <p:sp>
        <p:nvSpPr>
          <p:cNvPr id="3" name="Text Placeholder 2"/>
          <p:cNvSpPr>
            <a:spLocks noGrp="1"/>
          </p:cNvSpPr>
          <p:nvPr>
            <p:ph type="body" idx="1"/>
          </p:nvPr>
        </p:nvSpPr>
        <p:spPr>
          <a:xfrm>
            <a:off x="381000" y="1716253"/>
            <a:ext cx="4114800" cy="387798"/>
          </a:xfrm>
        </p:spPr>
        <p:txBody>
          <a:bodyPr/>
          <a:lstStyle/>
          <a:p>
            <a:r>
              <a:rPr lang="en-US" sz="2800" dirty="0"/>
              <a:t>Primary Statements</a:t>
            </a:r>
          </a:p>
        </p:txBody>
      </p:sp>
      <p:sp>
        <p:nvSpPr>
          <p:cNvPr id="5" name="Content Placeholder 4"/>
          <p:cNvSpPr>
            <a:spLocks noGrp="1"/>
          </p:cNvSpPr>
          <p:nvPr>
            <p:ph sz="half" idx="2"/>
          </p:nvPr>
        </p:nvSpPr>
        <p:spPr>
          <a:xfrm>
            <a:off x="380999" y="2174877"/>
            <a:ext cx="4114800" cy="3128549"/>
          </a:xfrm>
        </p:spPr>
        <p:txBody>
          <a:bodyPr/>
          <a:lstStyle/>
          <a:p>
            <a:pPr>
              <a:spcAft>
                <a:spcPts val="1200"/>
              </a:spcAft>
            </a:pPr>
            <a:r>
              <a:rPr lang="en-US" dirty="0"/>
              <a:t>Too many referrals</a:t>
            </a:r>
          </a:p>
          <a:p>
            <a:pPr>
              <a:spcAft>
                <a:spcPts val="1200"/>
              </a:spcAft>
            </a:pPr>
            <a:r>
              <a:rPr lang="en-US" dirty="0"/>
              <a:t>September has more suspensions than last year.</a:t>
            </a:r>
          </a:p>
          <a:p>
            <a:pPr>
              <a:spcAft>
                <a:spcPts val="1200"/>
              </a:spcAft>
            </a:pPr>
            <a:r>
              <a:rPr lang="en-US" dirty="0"/>
              <a:t>Gang behavior is increasing.</a:t>
            </a:r>
          </a:p>
          <a:p>
            <a:pPr>
              <a:spcAft>
                <a:spcPts val="1200"/>
              </a:spcAft>
            </a:pPr>
            <a:r>
              <a:rPr lang="en-US" dirty="0"/>
              <a:t>The cafeteria is out of control.</a:t>
            </a:r>
          </a:p>
          <a:p>
            <a:r>
              <a:rPr lang="en-US" dirty="0"/>
              <a:t>Student disrespect is out of control.</a:t>
            </a:r>
          </a:p>
        </p:txBody>
      </p:sp>
      <p:sp>
        <p:nvSpPr>
          <p:cNvPr id="6" name="Text Placeholder 5"/>
          <p:cNvSpPr>
            <a:spLocks noGrp="1"/>
          </p:cNvSpPr>
          <p:nvPr>
            <p:ph type="body" sz="quarter" idx="3"/>
          </p:nvPr>
        </p:nvSpPr>
        <p:spPr>
          <a:xfrm>
            <a:off x="4645983" y="1716253"/>
            <a:ext cx="4117019" cy="387798"/>
          </a:xfrm>
        </p:spPr>
        <p:txBody>
          <a:bodyPr/>
          <a:lstStyle/>
          <a:p>
            <a:r>
              <a:rPr lang="en-US" sz="2800" dirty="0"/>
              <a:t>Precision Statement</a:t>
            </a:r>
          </a:p>
        </p:txBody>
      </p:sp>
      <p:sp>
        <p:nvSpPr>
          <p:cNvPr id="7" name="Content Placeholder 6"/>
          <p:cNvSpPr>
            <a:spLocks noGrp="1"/>
          </p:cNvSpPr>
          <p:nvPr>
            <p:ph sz="quarter" idx="4"/>
          </p:nvPr>
        </p:nvSpPr>
        <p:spPr>
          <a:xfrm>
            <a:off x="4645026" y="2174875"/>
            <a:ext cx="4117974" cy="2548390"/>
          </a:xfrm>
        </p:spPr>
        <p:txBody>
          <a:bodyPr/>
          <a:lstStyle/>
          <a:p>
            <a:r>
              <a:rPr lang="en-US" dirty="0"/>
              <a:t>There are more ODRs for aggression on the playground than last year. These are most likely to occur during first recess, with a large number of students, and the aggression is related to getting access to the new playground equipment.</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0" y="5824235"/>
            <a:ext cx="1095375" cy="1066800"/>
          </a:xfrm>
          <a:prstGeom prst="rect">
            <a:avLst/>
          </a:prstGeom>
          <a:noFill/>
          <a:ln>
            <a:noFill/>
          </a:ln>
        </p:spPr>
      </p:pic>
    </p:spTree>
    <p:extLst>
      <p:ext uri="{BB962C8B-B14F-4D97-AF65-F5344CB8AC3E}">
        <p14:creationId xmlns:p14="http://schemas.microsoft.com/office/powerpoint/2010/main" val="4214595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r>
              <a:rPr lang="en-US" sz="9600" b="1" dirty="0">
                <a:ln w="1905"/>
                <a:gradFill>
                  <a:gsLst>
                    <a:gs pos="0">
                      <a:srgbClr val="7D3DA1">
                        <a:shade val="20000"/>
                        <a:satMod val="200000"/>
                      </a:srgbClr>
                    </a:gs>
                    <a:gs pos="78000">
                      <a:srgbClr val="7D3DA1">
                        <a:tint val="90000"/>
                        <a:shade val="89000"/>
                        <a:satMod val="220000"/>
                      </a:srgbClr>
                    </a:gs>
                    <a:gs pos="100000">
                      <a:srgbClr val="7D3DA1">
                        <a:tint val="12000"/>
                        <a:satMod val="255000"/>
                      </a:srgbClr>
                    </a:gs>
                  </a:gsLst>
                  <a:lin ang="5400000"/>
                </a:gradFill>
                <a:effectLst>
                  <a:innerShdw blurRad="69850" dist="43180" dir="5400000">
                    <a:srgbClr val="000000">
                      <a:alpha val="65000"/>
                    </a:srgbClr>
                  </a:innerShdw>
                </a:effectLst>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r>
                <a:rPr lang="en-US" sz="2400" dirty="0">
                  <a:solidFill>
                    <a:srgbClr val="000000"/>
                  </a:solidFill>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a:solidFill>
                  <a:srgbClr val="FFFFFF"/>
                </a:solidFill>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r>
                <a:rPr lang="en-US" sz="2400" dirty="0">
                  <a:solidFill>
                    <a:srgbClr val="000000"/>
                  </a:solidFill>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a:solidFill>
                  <a:srgbClr val="FFFFFF"/>
                </a:solidFill>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a:solidFill>
                  <a:srgbClr val="FFFFFF"/>
                </a:solidFill>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r>
                <a:rPr lang="en-US" sz="2400" dirty="0">
                  <a:solidFill>
                    <a:srgbClr val="000000"/>
                  </a:solidFill>
                </a:rPr>
                <a:t>Develop solution(s)</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62200"/>
            <a:ext cx="1095375" cy="1066800"/>
          </a:xfrm>
          <a:prstGeom prst="rect">
            <a:avLst/>
          </a:prstGeom>
          <a:noFill/>
          <a:ln>
            <a:noFill/>
          </a:ln>
        </p:spPr>
      </p:pic>
    </p:spTree>
    <p:extLst>
      <p:ext uri="{BB962C8B-B14F-4D97-AF65-F5344CB8AC3E}">
        <p14:creationId xmlns:p14="http://schemas.microsoft.com/office/powerpoint/2010/main" val="821079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743201" y="2981125"/>
            <a:ext cx="2725772"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9" name="Right Arrow 28"/>
          <p:cNvSpPr/>
          <p:nvPr/>
        </p:nvSpPr>
        <p:spPr>
          <a:xfrm>
            <a:off x="6207282"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8" name="Right Arrow 27"/>
          <p:cNvSpPr/>
          <p:nvPr/>
        </p:nvSpPr>
        <p:spPr>
          <a:xfrm>
            <a:off x="4009646"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7" name="Right Arrow 26"/>
          <p:cNvSpPr/>
          <p:nvPr/>
        </p:nvSpPr>
        <p:spPr>
          <a:xfrm>
            <a:off x="1800224" y="4915492"/>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 name="Rectangle 1"/>
          <p:cNvSpPr/>
          <p:nvPr/>
        </p:nvSpPr>
        <p:spPr>
          <a:xfrm>
            <a:off x="2056" y="1218262"/>
            <a:ext cx="9141944" cy="913070"/>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50" b="1" dirty="0">
                <a:solidFill>
                  <a:schemeClr val="accent2"/>
                </a:solidFill>
              </a:rPr>
              <a:t>Improving Decision Making</a:t>
            </a:r>
            <a:endParaRPr lang="en-US" sz="4050" b="1" i="1" dirty="0">
              <a:solidFill>
                <a:schemeClr val="accent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933" y="5658252"/>
            <a:ext cx="1018067" cy="342498"/>
          </a:xfrm>
          <a:prstGeom prst="rect">
            <a:avLst/>
          </a:prstGeom>
        </p:spPr>
      </p:pic>
      <p:sp>
        <p:nvSpPr>
          <p:cNvPr id="13" name="Freeform 12"/>
          <p:cNvSpPr/>
          <p:nvPr/>
        </p:nvSpPr>
        <p:spPr>
          <a:xfrm>
            <a:off x="149424"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400" dirty="0"/>
              <a:t>Problem</a:t>
            </a:r>
          </a:p>
        </p:txBody>
      </p:sp>
      <p:sp>
        <p:nvSpPr>
          <p:cNvPr id="14" name="Freeform 13"/>
          <p:cNvSpPr/>
          <p:nvPr/>
        </p:nvSpPr>
        <p:spPr>
          <a:xfrm>
            <a:off x="2388989"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400" dirty="0"/>
              <a:t>Problem Solving</a:t>
            </a:r>
          </a:p>
        </p:txBody>
      </p:sp>
      <p:sp>
        <p:nvSpPr>
          <p:cNvPr id="15" name="Freeform 14"/>
          <p:cNvSpPr/>
          <p:nvPr/>
        </p:nvSpPr>
        <p:spPr>
          <a:xfrm>
            <a:off x="4573028" y="4151708"/>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400" dirty="0"/>
              <a:t>Solution</a:t>
            </a:r>
          </a:p>
        </p:txBody>
      </p:sp>
      <p:sp>
        <p:nvSpPr>
          <p:cNvPr id="16" name="Freeform 15"/>
          <p:cNvSpPr/>
          <p:nvPr/>
        </p:nvSpPr>
        <p:spPr>
          <a:xfrm>
            <a:off x="6735919" y="4151707"/>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250" dirty="0"/>
              <a:t>Action Planning</a:t>
            </a:r>
          </a:p>
        </p:txBody>
      </p:sp>
      <p:sp>
        <p:nvSpPr>
          <p:cNvPr id="22" name="Freeform 21"/>
          <p:cNvSpPr/>
          <p:nvPr/>
        </p:nvSpPr>
        <p:spPr>
          <a:xfrm>
            <a:off x="1147166"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400" dirty="0"/>
              <a:t>Problem	</a:t>
            </a:r>
          </a:p>
        </p:txBody>
      </p:sp>
      <p:sp>
        <p:nvSpPr>
          <p:cNvPr id="25" name="Freeform 24"/>
          <p:cNvSpPr/>
          <p:nvPr/>
        </p:nvSpPr>
        <p:spPr>
          <a:xfrm>
            <a:off x="5576292"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algn="ctr" defTabSz="1066800">
              <a:lnSpc>
                <a:spcPct val="90000"/>
              </a:lnSpc>
              <a:spcBef>
                <a:spcPct val="0"/>
              </a:spcBef>
              <a:spcAft>
                <a:spcPct val="35000"/>
              </a:spcAft>
            </a:pPr>
            <a:r>
              <a:rPr lang="en-US" sz="2400" dirty="0"/>
              <a:t>Solution</a:t>
            </a: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0" y="5824235"/>
            <a:ext cx="1095375" cy="1066800"/>
          </a:xfrm>
          <a:prstGeom prst="rect">
            <a:avLst/>
          </a:prstGeom>
          <a:noFill/>
          <a:ln>
            <a:noFill/>
          </a:ln>
        </p:spPr>
      </p:pic>
    </p:spTree>
    <p:extLst>
      <p:ext uri="{BB962C8B-B14F-4D97-AF65-F5344CB8AC3E}">
        <p14:creationId xmlns:p14="http://schemas.microsoft.com/office/powerpoint/2010/main" val="2836022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000" fill="hold"/>
                                        <p:tgtEl>
                                          <p:spTgt spid="26"/>
                                        </p:tgtEl>
                                        <p:attrNameLst>
                                          <p:attrName>ppt_x</p:attrName>
                                        </p:attrNameLst>
                                      </p:cBhvr>
                                      <p:tavLst>
                                        <p:tav tm="0">
                                          <p:val>
                                            <p:strVal val="0-#ppt_w/2"/>
                                          </p:val>
                                        </p:tav>
                                        <p:tav tm="100000">
                                          <p:val>
                                            <p:strVal val="#ppt_x"/>
                                          </p:val>
                                        </p:tav>
                                      </p:tavLst>
                                    </p:anim>
                                    <p:anim calcmode="lin" valueType="num">
                                      <p:cBhvr additive="base">
                                        <p:cTn id="12" dur="2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0-#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0-#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0-#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8" grpId="0" animBg="1"/>
      <p:bldP spid="27" grpId="0" animBg="1"/>
      <p:bldP spid="13" grpId="0" animBg="1"/>
      <p:bldP spid="14" grpId="0" animBg="1"/>
      <p:bldP spid="15" grpId="0" animBg="1"/>
      <p:bldP spid="16" grpId="0" animBg="1"/>
      <p:bldP spid="22"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algn="ctr"/>
            <a:r>
              <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r>
                <a:rPr lang="en-US" sz="2400" dirty="0">
                  <a:solidFill>
                    <a:schemeClr val="bg1"/>
                  </a:solidFill>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r>
                <a:rPr lang="en-US" sz="2400" dirty="0">
                  <a:solidFill>
                    <a:schemeClr val="bg1"/>
                  </a:solidFill>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p:cNvSpPr txBox="1"/>
            <p:nvPr/>
          </p:nvSpPr>
          <p:spPr>
            <a:xfrm>
              <a:off x="7276365" y="4842754"/>
              <a:ext cx="1828800" cy="830997"/>
            </a:xfrm>
            <a:prstGeom prst="rect">
              <a:avLst/>
            </a:prstGeom>
            <a:noFill/>
          </p:spPr>
          <p:txBody>
            <a:bodyPr wrap="square" rtlCol="0">
              <a:spAutoFit/>
            </a:bodyPr>
            <a:lstStyle/>
            <a:p>
              <a:r>
                <a:rPr lang="en-US" sz="2400" dirty="0">
                  <a:solidFill>
                    <a:schemeClr val="bg1"/>
                  </a:solidFill>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76199" y="5258251"/>
              <a:ext cx="1981201" cy="1569660"/>
            </a:xfrm>
            <a:prstGeom prst="rect">
              <a:avLst/>
            </a:prstGeom>
            <a:noFill/>
          </p:spPr>
          <p:txBody>
            <a:bodyPr wrap="square" rtlCol="0">
              <a:spAutoFit/>
            </a:bodyPr>
            <a:lstStyle/>
            <a:p>
              <a:r>
                <a:rPr lang="en-US" sz="2400" dirty="0">
                  <a:solidFill>
                    <a:schemeClr val="bg1"/>
                  </a:solidFill>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extBox 19"/>
            <p:cNvSpPr txBox="1"/>
            <p:nvPr/>
          </p:nvSpPr>
          <p:spPr>
            <a:xfrm>
              <a:off x="12094" y="2775515"/>
              <a:ext cx="1981201" cy="1569660"/>
            </a:xfrm>
            <a:prstGeom prst="rect">
              <a:avLst/>
            </a:prstGeom>
            <a:noFill/>
          </p:spPr>
          <p:txBody>
            <a:bodyPr wrap="square" rtlCol="0">
              <a:spAutoFit/>
            </a:bodyPr>
            <a:lstStyle/>
            <a:p>
              <a:r>
                <a:rPr lang="en-US" sz="2400" dirty="0">
                  <a:solidFill>
                    <a:schemeClr val="bg1"/>
                  </a:solidFill>
                </a:rPr>
                <a:t>Monitor outcomes and compare </a:t>
              </a:r>
            </a:p>
            <a:p>
              <a:r>
                <a:rPr lang="en-US" sz="2400" dirty="0">
                  <a:solidFill>
                    <a:schemeClr val="bg1"/>
                  </a:solidFill>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p:cNvSpPr txBox="1"/>
            <p:nvPr/>
          </p:nvSpPr>
          <p:spPr>
            <a:xfrm>
              <a:off x="104775" y="1209595"/>
              <a:ext cx="2409825" cy="1200329"/>
            </a:xfrm>
            <a:prstGeom prst="rect">
              <a:avLst/>
            </a:prstGeom>
            <a:noFill/>
          </p:spPr>
          <p:txBody>
            <a:bodyPr wrap="square" rtlCol="0">
              <a:spAutoFit/>
            </a:bodyPr>
            <a:lstStyle/>
            <a:p>
              <a:r>
                <a:rPr lang="en-US" sz="2400" dirty="0">
                  <a:solidFill>
                    <a:schemeClr val="bg1"/>
                  </a:solidFill>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62200"/>
            <a:ext cx="1095375" cy="1066800"/>
          </a:xfrm>
          <a:prstGeom prst="rect">
            <a:avLst/>
          </a:prstGeom>
          <a:noFill/>
          <a:ln>
            <a:noFill/>
          </a:ln>
        </p:spPr>
      </p:pic>
    </p:spTree>
    <p:extLst>
      <p:ext uri="{BB962C8B-B14F-4D97-AF65-F5344CB8AC3E}">
        <p14:creationId xmlns:p14="http://schemas.microsoft.com/office/powerpoint/2010/main" val="273336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5638826"/>
              </p:ext>
            </p:extLst>
          </p:nvPr>
        </p:nvGraphicFramePr>
        <p:xfrm>
          <a:off x="228600" y="1219200"/>
          <a:ext cx="8686801" cy="4953001"/>
        </p:xfrm>
        <a:graphic>
          <a:graphicData uri="http://schemas.openxmlformats.org/drawingml/2006/table">
            <a:tbl>
              <a:tblPr/>
              <a:tblGrid>
                <a:gridCol w="1218101">
                  <a:extLst>
                    <a:ext uri="{9D8B030D-6E8A-4147-A177-3AD203B41FA5}">
                      <a16:colId xmlns:a16="http://schemas.microsoft.com/office/drawing/2014/main" val="20000"/>
                    </a:ext>
                  </a:extLst>
                </a:gridCol>
                <a:gridCol w="1171118">
                  <a:extLst>
                    <a:ext uri="{9D8B030D-6E8A-4147-A177-3AD203B41FA5}">
                      <a16:colId xmlns:a16="http://schemas.microsoft.com/office/drawing/2014/main" val="20001"/>
                    </a:ext>
                  </a:extLst>
                </a:gridCol>
                <a:gridCol w="2263927">
                  <a:extLst>
                    <a:ext uri="{9D8B030D-6E8A-4147-A177-3AD203B41FA5}">
                      <a16:colId xmlns:a16="http://schemas.microsoft.com/office/drawing/2014/main" val="20002"/>
                    </a:ext>
                  </a:extLst>
                </a:gridCol>
                <a:gridCol w="877033">
                  <a:extLst>
                    <a:ext uri="{9D8B030D-6E8A-4147-A177-3AD203B41FA5}">
                      <a16:colId xmlns:a16="http://schemas.microsoft.com/office/drawing/2014/main" val="20003"/>
                    </a:ext>
                  </a:extLst>
                </a:gridCol>
                <a:gridCol w="877033">
                  <a:extLst>
                    <a:ext uri="{9D8B030D-6E8A-4147-A177-3AD203B41FA5}">
                      <a16:colId xmlns:a16="http://schemas.microsoft.com/office/drawing/2014/main" val="20004"/>
                    </a:ext>
                  </a:extLst>
                </a:gridCol>
                <a:gridCol w="760444">
                  <a:extLst>
                    <a:ext uri="{9D8B030D-6E8A-4147-A177-3AD203B41FA5}">
                      <a16:colId xmlns:a16="http://schemas.microsoft.com/office/drawing/2014/main" val="20005"/>
                    </a:ext>
                  </a:extLst>
                </a:gridCol>
                <a:gridCol w="758703">
                  <a:extLst>
                    <a:ext uri="{9D8B030D-6E8A-4147-A177-3AD203B41FA5}">
                      <a16:colId xmlns:a16="http://schemas.microsoft.com/office/drawing/2014/main" val="20006"/>
                    </a:ext>
                  </a:extLst>
                </a:gridCol>
                <a:gridCol w="760442">
                  <a:extLst>
                    <a:ext uri="{9D8B030D-6E8A-4147-A177-3AD203B41FA5}">
                      <a16:colId xmlns:a16="http://schemas.microsoft.com/office/drawing/2014/main" val="20007"/>
                    </a:ext>
                  </a:extLst>
                </a:gridCol>
              </a:tblGrid>
              <a:tr h="211996">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996">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9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536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167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36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167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34068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7034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150563" y="76200"/>
            <a:ext cx="8793193" cy="1077218"/>
          </a:xfrm>
          <a:prstGeom prst="rect">
            <a:avLst/>
          </a:prstGeom>
          <a:noFill/>
        </p:spPr>
        <p:txBody>
          <a:bodyPr wrap="none" rtlCol="0">
            <a:spAutoFit/>
          </a:bodyPr>
          <a:lstStyle/>
          <a:p>
            <a:pPr algn="ctr"/>
            <a:r>
              <a:rPr lang="en-US" sz="3200" b="1" dirty="0">
                <a:latin typeface="+mj-lt"/>
              </a:rPr>
              <a:t>To effectively use data to drive decision making,</a:t>
            </a:r>
          </a:p>
          <a:p>
            <a:pPr algn="ctr"/>
            <a:r>
              <a:rPr lang="en-US" sz="3200" b="1" dirty="0">
                <a:latin typeface="+mj-lt"/>
              </a:rPr>
              <a:t>use your evaluation plan…</a:t>
            </a:r>
          </a:p>
        </p:txBody>
      </p:sp>
      <p:sp>
        <p:nvSpPr>
          <p:cNvPr id="5" name="TextBox 4"/>
          <p:cNvSpPr txBox="1"/>
          <p:nvPr/>
        </p:nvSpPr>
        <p:spPr>
          <a:xfrm>
            <a:off x="3057560" y="6273224"/>
            <a:ext cx="4333238" cy="584776"/>
          </a:xfrm>
          <a:prstGeom prst="rect">
            <a:avLst/>
          </a:prstGeom>
          <a:noFill/>
        </p:spPr>
        <p:txBody>
          <a:bodyPr wrap="none" rtlCol="0">
            <a:spAutoFit/>
          </a:bodyPr>
          <a:lstStyle/>
          <a:p>
            <a:pPr algn="r"/>
            <a:r>
              <a:rPr lang="en-US" sz="3200" b="1" dirty="0">
                <a:latin typeface="+mj-lt"/>
              </a:rPr>
              <a:t>…and tools available at: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5824235"/>
            <a:ext cx="1095375" cy="1066800"/>
          </a:xfrm>
          <a:prstGeom prst="rect">
            <a:avLst/>
          </a:prstGeom>
          <a:noFill/>
          <a:ln>
            <a:noFill/>
          </a:ln>
        </p:spPr>
      </p:pic>
    </p:spTree>
    <p:extLst>
      <p:ext uri="{BB962C8B-B14F-4D97-AF65-F5344CB8AC3E}">
        <p14:creationId xmlns:p14="http://schemas.microsoft.com/office/powerpoint/2010/main" val="53627535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b="1" dirty="0">
                <a:solidFill>
                  <a:srgbClr val="4472C4"/>
                </a:solidFill>
              </a:rPr>
              <a:t>What is most related to high sustainability?</a:t>
            </a:r>
          </a:p>
        </p:txBody>
      </p:sp>
      <p:sp>
        <p:nvSpPr>
          <p:cNvPr id="5" name="Title 1"/>
          <p:cNvSpPr txBox="1">
            <a:spLocks/>
          </p:cNvSpPr>
          <p:nvPr/>
        </p:nvSpPr>
        <p:spPr>
          <a:xfrm>
            <a:off x="3314401" y="3344816"/>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b="1" dirty="0">
                <a:solidFill>
                  <a:srgbClr val="70AD47"/>
                </a:solidFill>
              </a:rPr>
              <a:t>The frequency that data are presented to all schools staff.</a:t>
            </a:r>
          </a:p>
        </p:txBody>
      </p:sp>
      <p:pic>
        <p:nvPicPr>
          <p:cNvPr id="1026"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307428" y="3172594"/>
            <a:ext cx="2837793" cy="26991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6136130" y="0"/>
            <a:ext cx="2837793" cy="26991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6211670"/>
            <a:ext cx="4800600" cy="707886"/>
          </a:xfrm>
          <a:prstGeom prst="rect">
            <a:avLst/>
          </a:prstGeom>
        </p:spPr>
        <p:txBody>
          <a:bodyPr wrap="square">
            <a:spAutoFit/>
          </a:bodyPr>
          <a:lstStyle/>
          <a:p>
            <a:r>
              <a:rPr lang="en-US" sz="2000" dirty="0">
                <a:solidFill>
                  <a:prstClr val="black"/>
                </a:solidFill>
                <a:latin typeface="+mj-lt"/>
              </a:rPr>
              <a:t>(McIntosh, Kim, </a:t>
            </a:r>
            <a:r>
              <a:rPr lang="en-US" sz="2000" dirty="0" err="1">
                <a:solidFill>
                  <a:prstClr val="black"/>
                </a:solidFill>
                <a:latin typeface="+mj-lt"/>
              </a:rPr>
              <a:t>Pinkelman</a:t>
            </a:r>
            <a:r>
              <a:rPr lang="en-US" sz="2000" dirty="0">
                <a:solidFill>
                  <a:prstClr val="black"/>
                </a:solidFill>
                <a:latin typeface="+mj-lt"/>
              </a:rPr>
              <a:t>,, </a:t>
            </a:r>
            <a:r>
              <a:rPr lang="en-US" sz="2000" dirty="0" err="1">
                <a:solidFill>
                  <a:prstClr val="black"/>
                </a:solidFill>
                <a:latin typeface="+mj-lt"/>
              </a:rPr>
              <a:t>Rasplica</a:t>
            </a:r>
            <a:r>
              <a:rPr lang="en-US" sz="2000" dirty="0">
                <a:solidFill>
                  <a:prstClr val="black"/>
                </a:solidFill>
                <a:latin typeface="+mj-lt"/>
              </a:rPr>
              <a:t>,, Berg, &amp; Strickland-Cohen, in press)</a:t>
            </a:r>
          </a:p>
        </p:txBody>
      </p:sp>
    </p:spTree>
    <p:extLst>
      <p:ext uri="{BB962C8B-B14F-4D97-AF65-F5344CB8AC3E}">
        <p14:creationId xmlns:p14="http://schemas.microsoft.com/office/powerpoint/2010/main" val="16063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 name="Rectangle 5"/>
          <p:cNvSpPr/>
          <p:nvPr/>
        </p:nvSpPr>
        <p:spPr bwMode="auto">
          <a:xfrm>
            <a:off x="5410200" y="1143000"/>
            <a:ext cx="3581400" cy="5334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2" name="Title 1"/>
          <p:cNvSpPr>
            <a:spLocks noGrp="1"/>
          </p:cNvSpPr>
          <p:nvPr>
            <p:ph type="title"/>
          </p:nvPr>
        </p:nvSpPr>
        <p:spPr>
          <a:xfrm>
            <a:off x="685800" y="152399"/>
            <a:ext cx="8229600" cy="914401"/>
          </a:xfrm>
          <a:solidFill>
            <a:srgbClr val="FFFFFF"/>
          </a:solidFill>
        </p:spPr>
        <p:txBody>
          <a:bodyPr/>
          <a:lstStyle/>
          <a:p>
            <a:r>
              <a:rPr lang="en-US" dirty="0">
                <a:solidFill>
                  <a:srgbClr val="3366FF"/>
                </a:solidFill>
              </a:rPr>
              <a:t>Data-Driven Problem Solving</a:t>
            </a:r>
          </a:p>
        </p:txBody>
      </p:sp>
      <p:sp>
        <p:nvSpPr>
          <p:cNvPr id="3" name="Content Placeholder 2"/>
          <p:cNvSpPr>
            <a:spLocks noGrp="1"/>
          </p:cNvSpPr>
          <p:nvPr>
            <p:ph idx="1"/>
          </p:nvPr>
        </p:nvSpPr>
        <p:spPr>
          <a:xfrm>
            <a:off x="685800" y="1143000"/>
            <a:ext cx="5334000" cy="5334000"/>
          </a:xfrm>
          <a:solidFill>
            <a:srgbClr val="FFFFFF"/>
          </a:solidFill>
        </p:spPr>
        <p:txBody>
          <a:bodyPr/>
          <a:lstStyle/>
          <a:p>
            <a:r>
              <a:rPr lang="en-US" sz="2400" dirty="0">
                <a:solidFill>
                  <a:srgbClr val="3366FF"/>
                </a:solidFill>
              </a:rPr>
              <a:t>We are about to engage in a series of activities that require you to review and use your school’s data on </a:t>
            </a:r>
            <a:r>
              <a:rPr lang="en-US" sz="2400" dirty="0" err="1">
                <a:solidFill>
                  <a:srgbClr val="3366FF"/>
                </a:solidFill>
              </a:rPr>
              <a:t>pbisapps.org</a:t>
            </a:r>
            <a:endParaRPr lang="en-US" sz="2400" dirty="0">
              <a:solidFill>
                <a:srgbClr val="3366FF"/>
              </a:solidFill>
            </a:endParaRPr>
          </a:p>
          <a:p>
            <a:pPr lvl="1"/>
            <a:r>
              <a:rPr lang="en-US" sz="2200" dirty="0">
                <a:solidFill>
                  <a:srgbClr val="3366FF"/>
                </a:solidFill>
              </a:rPr>
              <a:t>Log on to </a:t>
            </a:r>
            <a:r>
              <a:rPr lang="en-US" sz="2200" dirty="0" err="1">
                <a:solidFill>
                  <a:srgbClr val="3366FF"/>
                </a:solidFill>
              </a:rPr>
              <a:t>pbisapps.org</a:t>
            </a:r>
            <a:endParaRPr lang="en-US" sz="2200" dirty="0">
              <a:solidFill>
                <a:srgbClr val="3366FF"/>
              </a:solidFill>
            </a:endParaRPr>
          </a:p>
          <a:p>
            <a:pPr lvl="1"/>
            <a:r>
              <a:rPr lang="en-US" sz="2200" dirty="0">
                <a:solidFill>
                  <a:srgbClr val="3366FF"/>
                </a:solidFill>
              </a:rPr>
              <a:t>Go to closed survey windows</a:t>
            </a:r>
          </a:p>
          <a:p>
            <a:pPr lvl="1"/>
            <a:r>
              <a:rPr lang="en-US" sz="2200" dirty="0">
                <a:solidFill>
                  <a:srgbClr val="3366FF"/>
                </a:solidFill>
              </a:rPr>
              <a:t>Choose a survey (e.g., Self Assessment Survey, Team Checklist) </a:t>
            </a:r>
          </a:p>
          <a:p>
            <a:pPr lvl="1"/>
            <a:r>
              <a:rPr lang="en-US" sz="2200" dirty="0">
                <a:solidFill>
                  <a:srgbClr val="3366FF"/>
                </a:solidFill>
              </a:rPr>
              <a:t>Choose View Reports </a:t>
            </a:r>
          </a:p>
          <a:p>
            <a:r>
              <a:rPr lang="en-US" sz="2400" dirty="0">
                <a:solidFill>
                  <a:srgbClr val="3366FF"/>
                </a:solidFill>
              </a:rPr>
              <a:t>Remember different types of reports (total, subscale, </a:t>
            </a:r>
            <a:r>
              <a:rPr lang="en-US" sz="2400" dirty="0" err="1">
                <a:solidFill>
                  <a:srgbClr val="3366FF"/>
                </a:solidFill>
              </a:rPr>
              <a:t>subsubscale</a:t>
            </a:r>
            <a:r>
              <a:rPr lang="en-US" sz="2400" dirty="0">
                <a:solidFill>
                  <a:srgbClr val="3366FF"/>
                </a:solidFill>
              </a:rPr>
              <a:t>, item reports) </a:t>
            </a:r>
          </a:p>
          <a:p>
            <a:endParaRPr lang="en-US" sz="2400" dirty="0">
              <a:solidFill>
                <a:srgbClr val="3366FF"/>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33528" y="1295400"/>
            <a:ext cx="2864620" cy="2286000"/>
          </a:xfrm>
          <a:prstGeom prst="rect">
            <a:avLst/>
          </a:prstGeom>
          <a:noFill/>
          <a:ln w="9525">
            <a:noFill/>
            <a:miter lim="800000"/>
            <a:headEnd/>
            <a:tailEnd/>
          </a:ln>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10000"/>
            <a:ext cx="2895600" cy="1981200"/>
          </a:xfrm>
          <a:prstGeom prst="rect">
            <a:avLst/>
          </a:prstGeom>
        </p:spPr>
      </p:pic>
    </p:spTree>
    <p:extLst>
      <p:ext uri="{BB962C8B-B14F-4D97-AF65-F5344CB8AC3E}">
        <p14:creationId xmlns:p14="http://schemas.microsoft.com/office/powerpoint/2010/main" val="4075103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a:solidFill>
            <a:srgbClr val="FFFFFF"/>
          </a:solidFill>
        </p:spPr>
        <p:txBody>
          <a:bodyPr/>
          <a:lstStyle/>
          <a:p>
            <a:r>
              <a:rPr lang="en-US" sz="4000" dirty="0">
                <a:solidFill>
                  <a:srgbClr val="008000"/>
                </a:solidFill>
              </a:rPr>
              <a:t>Example: Team Implementation Checklist Subscale Report </a:t>
            </a:r>
          </a:p>
        </p:txBody>
      </p:sp>
      <p:pic>
        <p:nvPicPr>
          <p:cNvPr id="4" name="Picture 3"/>
          <p:cNvPicPr>
            <a:picLocks noChangeAspect="1"/>
          </p:cNvPicPr>
          <p:nvPr/>
        </p:nvPicPr>
        <p:blipFill>
          <a:blip r:embed="rId2"/>
          <a:stretch>
            <a:fillRect/>
          </a:stretch>
        </p:blipFill>
        <p:spPr>
          <a:xfrm>
            <a:off x="1203385" y="1828800"/>
            <a:ext cx="2270904" cy="3886200"/>
          </a:xfrm>
          <a:prstGeom prst="rect">
            <a:avLst/>
          </a:prstGeom>
        </p:spPr>
      </p:pic>
      <p:pic>
        <p:nvPicPr>
          <p:cNvPr id="1026" name="Picture 2" descr="https://www.pbisassessment.org/Content/ReportAssets/0mnismvw.1wuC_10iT0R0x0T0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4513" y="1828800"/>
            <a:ext cx="4688887" cy="38926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1390229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3200" b="1" dirty="0">
                <a:solidFill>
                  <a:srgbClr val="3366FF"/>
                </a:solidFill>
              </a:rPr>
              <a:t>Review Your School’s Self-Assessment Survey</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Follow directions to log-on to </a:t>
            </a:r>
            <a:r>
              <a:rPr lang="en-US" sz="2800" dirty="0" err="1"/>
              <a:t>pbisapps.org</a:t>
            </a:r>
            <a:r>
              <a:rPr lang="en-US" sz="2800" dirty="0"/>
              <a:t> and retrieve Self-Assessment Survey (SAS) data.</a:t>
            </a:r>
          </a:p>
          <a:p>
            <a:pPr eaLnBrk="1" hangingPunct="1">
              <a:lnSpc>
                <a:spcPct val="90000"/>
              </a:lnSpc>
            </a:pPr>
            <a:endParaRPr lang="en-US" sz="1000" dirty="0"/>
          </a:p>
          <a:p>
            <a:pPr eaLnBrk="1" hangingPunct="1">
              <a:lnSpc>
                <a:spcPct val="90000"/>
              </a:lnSpc>
            </a:pPr>
            <a:r>
              <a:rPr lang="en-US" sz="2800" dirty="0"/>
              <a:t>Review your school’s SAS data.</a:t>
            </a:r>
          </a:p>
          <a:p>
            <a:pPr lvl="1" eaLnBrk="1" hangingPunct="1">
              <a:lnSpc>
                <a:spcPct val="90000"/>
              </a:lnSpc>
            </a:pPr>
            <a:r>
              <a:rPr lang="en-US" sz="2200" dirty="0"/>
              <a:t>Identify 1-2 key strengths and 1-2 need areas</a:t>
            </a:r>
          </a:p>
          <a:p>
            <a:pPr lvl="1" eaLnBrk="1" hangingPunct="1">
              <a:lnSpc>
                <a:spcPct val="90000"/>
              </a:lnSpc>
            </a:pPr>
            <a:r>
              <a:rPr lang="en-US" sz="2200" dirty="0"/>
              <a:t>Review your plan for administering this survey again this year (note intended timeline on evaluation plan)</a:t>
            </a:r>
          </a:p>
          <a:p>
            <a:pPr lvl="1" eaLnBrk="1" hangingPunct="1">
              <a:lnSpc>
                <a:spcPct val="90000"/>
              </a:lnSpc>
            </a:pPr>
            <a:endParaRPr lang="en-US" sz="1000" dirty="0"/>
          </a:p>
          <a:p>
            <a:pPr eaLnBrk="1" hangingPunct="1">
              <a:lnSpc>
                <a:spcPct val="90000"/>
              </a:lnSpc>
            </a:pPr>
            <a:r>
              <a:rPr lang="en-US" sz="2800" dirty="0"/>
              <a:t>Share 2 min reports (strengths, need areas, and questions).</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2977853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a:solidFill>
            <a:schemeClr val="accent2"/>
          </a:solidFill>
        </p:spPr>
        <p:txBody>
          <a:bodyPr/>
          <a:lstStyle/>
          <a:p>
            <a:r>
              <a:rPr lang="en-US" dirty="0">
                <a:solidFill>
                  <a:schemeClr val="bg1"/>
                </a:solidFill>
              </a:rPr>
              <a:t>Evaluation Questions </a:t>
            </a:r>
          </a:p>
        </p:txBody>
      </p:sp>
      <p:sp>
        <p:nvSpPr>
          <p:cNvPr id="57345" name="Text Placeholder 1"/>
          <p:cNvSpPr>
            <a:spLocks noGrp="1"/>
          </p:cNvSpPr>
          <p:nvPr>
            <p:ph idx="1"/>
          </p:nvPr>
        </p:nvSpPr>
        <p:spPr bwMode="auto">
          <a:xfrm>
            <a:off x="685800" y="1219200"/>
            <a:ext cx="7772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critical features of data review activities that will lead to continued improvements in student outcomes?</a:t>
            </a:r>
          </a:p>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necessary behaviors of school personnel that will increase the sustainability of data review practices?</a:t>
            </a:r>
          </a:p>
        </p:txBody>
      </p:sp>
      <p:sp>
        <p:nvSpPr>
          <p:cNvPr id="3" name="TextBox 2"/>
          <p:cNvSpPr txBox="1"/>
          <p:nvPr/>
        </p:nvSpPr>
        <p:spPr>
          <a:xfrm>
            <a:off x="-1465482" y="3908388"/>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6155199" y="5943600"/>
            <a:ext cx="2993813" cy="914400"/>
          </a:xfrm>
          <a:prstGeom prst="rect">
            <a:avLst/>
          </a:prstGeom>
        </p:spPr>
      </p:pic>
      <p:pic>
        <p:nvPicPr>
          <p:cNvPr id="6" name="Picture 5"/>
          <p:cNvPicPr>
            <a:picLocks noChangeAspect="1"/>
          </p:cNvPicPr>
          <p:nvPr/>
        </p:nvPicPr>
        <p:blipFill>
          <a:blip r:embed="rId3"/>
          <a:stretch>
            <a:fillRect/>
          </a:stretch>
        </p:blipFill>
        <p:spPr>
          <a:xfrm>
            <a:off x="1" y="6535906"/>
            <a:ext cx="6019800" cy="322093"/>
          </a:xfrm>
          <a:prstGeom prst="rect">
            <a:avLst/>
          </a:prstGeom>
        </p:spPr>
      </p:pic>
      <p:sp>
        <p:nvSpPr>
          <p:cNvPr id="7" name="TextBox 6"/>
          <p:cNvSpPr txBox="1"/>
          <p:nvPr/>
        </p:nvSpPr>
        <p:spPr>
          <a:xfrm>
            <a:off x="-63811" y="6096000"/>
            <a:ext cx="1616097" cy="400110"/>
          </a:xfrm>
          <a:prstGeom prst="rect">
            <a:avLst/>
          </a:prstGeom>
          <a:noFill/>
        </p:spPr>
        <p:txBody>
          <a:bodyPr wrap="none" rtlCol="0">
            <a:spAutoFit/>
          </a:bodyPr>
          <a:lstStyle/>
          <a:p>
            <a:r>
              <a:rPr lang="en-US" sz="2000" dirty="0">
                <a:solidFill>
                  <a:srgbClr val="3333CC"/>
                </a:solidFill>
              </a:rPr>
              <a:t>adapted from:</a:t>
            </a:r>
          </a:p>
        </p:txBody>
      </p:sp>
    </p:spTree>
    <p:extLst>
      <p:ext uri="{BB962C8B-B14F-4D97-AF65-F5344CB8AC3E}">
        <p14:creationId xmlns:p14="http://schemas.microsoft.com/office/powerpoint/2010/main" val="324176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3200" b="1" dirty="0">
                <a:solidFill>
                  <a:srgbClr val="3366FF"/>
                </a:solidFill>
              </a:rPr>
              <a:t>Review Your Office Disciplin</a:t>
            </a:r>
            <a:r>
              <a:rPr lang="en-US" sz="3200" dirty="0">
                <a:solidFill>
                  <a:srgbClr val="3366FF"/>
                </a:solidFill>
              </a:rPr>
              <a:t>e Referrals (ODRs) D</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Log-on to </a:t>
            </a:r>
            <a:r>
              <a:rPr lang="en-US" sz="2800" dirty="0" err="1"/>
              <a:t>pbisapps.org</a:t>
            </a:r>
            <a:r>
              <a:rPr lang="en-US" sz="2800" dirty="0"/>
              <a:t> (or appropriate site) to review your school’s ODR data.</a:t>
            </a:r>
          </a:p>
          <a:p>
            <a:pPr eaLnBrk="1" hangingPunct="1">
              <a:lnSpc>
                <a:spcPct val="90000"/>
              </a:lnSpc>
            </a:pPr>
            <a:r>
              <a:rPr lang="en-US" sz="2800" dirty="0"/>
              <a:t>Review your school’s ODR data.</a:t>
            </a:r>
          </a:p>
          <a:p>
            <a:pPr lvl="1" eaLnBrk="1" hangingPunct="1">
              <a:lnSpc>
                <a:spcPct val="90000"/>
              </a:lnSpc>
            </a:pPr>
            <a:r>
              <a:rPr lang="en-US" sz="2200" dirty="0"/>
              <a:t>Identify 1-2 improvements relative to last year or observations </a:t>
            </a:r>
          </a:p>
          <a:p>
            <a:pPr lvl="1" eaLnBrk="1" hangingPunct="1">
              <a:lnSpc>
                <a:spcPct val="90000"/>
              </a:lnSpc>
            </a:pPr>
            <a:r>
              <a:rPr lang="en-US" sz="2200" dirty="0"/>
              <a:t>Identify and precisely define 1-2 problems related to ODR data</a:t>
            </a:r>
          </a:p>
          <a:p>
            <a:pPr lvl="1" eaLnBrk="1" hangingPunct="1">
              <a:lnSpc>
                <a:spcPct val="90000"/>
              </a:lnSpc>
            </a:pPr>
            <a:r>
              <a:rPr lang="en-US" sz="2200" dirty="0"/>
              <a:t>Review your plan for using ODR data to monitor progress</a:t>
            </a:r>
            <a:endParaRPr lang="en-US" sz="1000" dirty="0"/>
          </a:p>
          <a:p>
            <a:pPr eaLnBrk="1" hangingPunct="1">
              <a:lnSpc>
                <a:spcPct val="90000"/>
              </a:lnSpc>
            </a:pPr>
            <a:r>
              <a:rPr lang="en-US" sz="2800" dirty="0"/>
              <a:t>Share 2 min reports (strengths, need areas, and questions).</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
        <p:nvSpPr>
          <p:cNvPr id="2" name="TextBox 1"/>
          <p:cNvSpPr txBox="1"/>
          <p:nvPr/>
        </p:nvSpPr>
        <p:spPr>
          <a:xfrm>
            <a:off x="228600" y="3733800"/>
            <a:ext cx="1905000" cy="2862322"/>
          </a:xfrm>
          <a:prstGeom prst="rect">
            <a:avLst/>
          </a:prstGeom>
          <a:solidFill>
            <a:srgbClr val="FFFF00">
              <a:alpha val="75000"/>
            </a:srgbClr>
          </a:solidFill>
        </p:spPr>
        <p:txBody>
          <a:bodyPr wrap="square" rtlCol="0">
            <a:spAutoFit/>
          </a:bodyPr>
          <a:lstStyle/>
          <a:p>
            <a:r>
              <a:rPr lang="en-US" sz="2000" dirty="0">
                <a:latin typeface="+mn-lt"/>
              </a:rPr>
              <a:t>If you do not presently have ODR data to review, use this time to  develop an action plan to secure a user-friendly interface.</a:t>
            </a:r>
          </a:p>
        </p:txBody>
      </p:sp>
    </p:spTree>
    <p:extLst>
      <p:ext uri="{BB962C8B-B14F-4D97-AF65-F5344CB8AC3E}">
        <p14:creationId xmlns:p14="http://schemas.microsoft.com/office/powerpoint/2010/main" val="12560173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altLang="en-US" sz="5400" b="1" dirty="0">
                <a:solidFill>
                  <a:srgbClr val="3333CC"/>
                </a:solidFill>
                <a:ea typeface="ＭＳ Ｐゴシック" panose="020B0600070205080204" pitchFamily="34" charset="-128"/>
              </a:rPr>
              <a:t>“The critical mechanism by which a practice sustains is fidelity.”</a:t>
            </a:r>
          </a:p>
          <a:p>
            <a:pPr algn="ctr"/>
            <a:endParaRPr lang="en-US" altLang="en-US" sz="3200" dirty="0">
              <a:ea typeface="ＭＳ Ｐゴシック" panose="020B0600070205080204" pitchFamily="34" charset="-128"/>
            </a:endParaRPr>
          </a:p>
          <a:p>
            <a:pPr marL="0" indent="0" algn="r">
              <a:buNone/>
            </a:pPr>
            <a:r>
              <a:rPr lang="en-US" altLang="en-US" sz="2400" dirty="0">
                <a:ea typeface="ＭＳ Ｐゴシック" panose="020B0600070205080204" pitchFamily="34" charset="-128"/>
              </a:rPr>
              <a:t>(McIntosh, Filter, Bennett, Ryan, &amp; Sugai, 2010; p.10)</a:t>
            </a:r>
          </a:p>
        </p:txBody>
      </p:sp>
      <p:pic>
        <p:nvPicPr>
          <p:cNvPr id="4" name="Picture 3"/>
          <p:cNvPicPr>
            <a:picLocks noChangeAspect="1"/>
          </p:cNvPicPr>
          <p:nvPr/>
        </p:nvPicPr>
        <p:blipFill>
          <a:blip r:embed="rId3"/>
          <a:stretch>
            <a:fillRect/>
          </a:stretch>
        </p:blipFill>
        <p:spPr>
          <a:xfrm>
            <a:off x="6155199" y="5943600"/>
            <a:ext cx="2993813" cy="914400"/>
          </a:xfrm>
          <a:prstGeom prst="rect">
            <a:avLst/>
          </a:prstGeom>
        </p:spPr>
      </p:pic>
      <p:pic>
        <p:nvPicPr>
          <p:cNvPr id="5" name="Picture 4"/>
          <p:cNvPicPr>
            <a:picLocks noChangeAspect="1"/>
          </p:cNvPicPr>
          <p:nvPr/>
        </p:nvPicPr>
        <p:blipFill>
          <a:blip r:embed="rId4"/>
          <a:stretch>
            <a:fillRect/>
          </a:stretch>
        </p:blipFill>
        <p:spPr>
          <a:xfrm>
            <a:off x="1" y="6535906"/>
            <a:ext cx="6019800" cy="322093"/>
          </a:xfrm>
          <a:prstGeom prst="rect">
            <a:avLst/>
          </a:prstGeom>
        </p:spPr>
      </p:pic>
      <p:sp>
        <p:nvSpPr>
          <p:cNvPr id="6" name="TextBox 5"/>
          <p:cNvSpPr txBox="1"/>
          <p:nvPr/>
        </p:nvSpPr>
        <p:spPr>
          <a:xfrm>
            <a:off x="-63811" y="6096000"/>
            <a:ext cx="1616097" cy="400110"/>
          </a:xfrm>
          <a:prstGeom prst="rect">
            <a:avLst/>
          </a:prstGeom>
          <a:noFill/>
        </p:spPr>
        <p:txBody>
          <a:bodyPr wrap="none" rtlCol="0">
            <a:spAutoFit/>
          </a:bodyPr>
          <a:lstStyle/>
          <a:p>
            <a:r>
              <a:rPr lang="en-US" sz="2000" dirty="0">
                <a:solidFill>
                  <a:srgbClr val="3333CC"/>
                </a:solidFill>
              </a:rPr>
              <a:t>adapted from:</a:t>
            </a:r>
          </a:p>
        </p:txBody>
      </p:sp>
    </p:spTree>
    <p:extLst>
      <p:ext uri="{BB962C8B-B14F-4D97-AF65-F5344CB8AC3E}">
        <p14:creationId xmlns:p14="http://schemas.microsoft.com/office/powerpoint/2010/main" val="1080762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30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3200" b="1" dirty="0">
                <a:solidFill>
                  <a:srgbClr val="3366FF"/>
                </a:solidFill>
              </a:rPr>
              <a:t>Review Your School’s Fidelity Data (TIC/TFI)</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Log-on to </a:t>
            </a:r>
            <a:r>
              <a:rPr lang="en-US" sz="2800" dirty="0" err="1"/>
              <a:t>pbisapps.org</a:t>
            </a:r>
            <a:r>
              <a:rPr lang="en-US" sz="2800" dirty="0"/>
              <a:t>.</a:t>
            </a:r>
          </a:p>
          <a:p>
            <a:pPr eaLnBrk="1" hangingPunct="1">
              <a:lnSpc>
                <a:spcPct val="90000"/>
              </a:lnSpc>
            </a:pPr>
            <a:endParaRPr lang="en-US" sz="1000" dirty="0"/>
          </a:p>
          <a:p>
            <a:pPr eaLnBrk="1" hangingPunct="1">
              <a:lnSpc>
                <a:spcPct val="90000"/>
              </a:lnSpc>
            </a:pPr>
            <a:r>
              <a:rPr lang="en-US" sz="2800" dirty="0"/>
              <a:t>Review your school’s fidelity data (TIC and/or TFI).</a:t>
            </a:r>
          </a:p>
          <a:p>
            <a:pPr lvl="1" eaLnBrk="1" hangingPunct="1">
              <a:lnSpc>
                <a:spcPct val="90000"/>
              </a:lnSpc>
            </a:pPr>
            <a:r>
              <a:rPr lang="en-US" sz="2200" dirty="0"/>
              <a:t>Identify 1-2 key strengths and 1-2 need areas</a:t>
            </a:r>
          </a:p>
          <a:p>
            <a:pPr lvl="1" eaLnBrk="1" hangingPunct="1">
              <a:lnSpc>
                <a:spcPct val="90000"/>
              </a:lnSpc>
            </a:pPr>
            <a:r>
              <a:rPr lang="en-US" sz="2200" dirty="0"/>
              <a:t>Precisely define problem statements</a:t>
            </a:r>
          </a:p>
          <a:p>
            <a:pPr lvl="1" eaLnBrk="1" hangingPunct="1">
              <a:lnSpc>
                <a:spcPct val="90000"/>
              </a:lnSpc>
            </a:pPr>
            <a:r>
              <a:rPr lang="en-US" sz="2200" dirty="0"/>
              <a:t>Review your plan for administering this survey again this year (note intended timeline on evaluation plan)</a:t>
            </a:r>
          </a:p>
          <a:p>
            <a:pPr lvl="1" eaLnBrk="1" hangingPunct="1">
              <a:lnSpc>
                <a:spcPct val="90000"/>
              </a:lnSpc>
            </a:pPr>
            <a:endParaRPr lang="en-US" sz="1000" dirty="0"/>
          </a:p>
          <a:p>
            <a:pPr eaLnBrk="1" hangingPunct="1">
              <a:lnSpc>
                <a:spcPct val="90000"/>
              </a:lnSpc>
            </a:pPr>
            <a:r>
              <a:rPr lang="en-US" sz="2800" dirty="0"/>
              <a:t>Share 2 min reports (strengths, need areas, and questions).</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2560173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Update Action Plan</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Across all data sources, consider:</a:t>
            </a:r>
          </a:p>
          <a:p>
            <a:pPr lvl="1" eaLnBrk="1" hangingPunct="1">
              <a:lnSpc>
                <a:spcPct val="90000"/>
              </a:lnSpc>
            </a:pPr>
            <a:r>
              <a:rPr lang="en-US" sz="2200" dirty="0"/>
              <a:t>Plan for sharing data with team and faculty/staff</a:t>
            </a:r>
          </a:p>
          <a:p>
            <a:pPr lvl="1" eaLnBrk="1" hangingPunct="1">
              <a:lnSpc>
                <a:spcPct val="90000"/>
              </a:lnSpc>
            </a:pPr>
            <a:r>
              <a:rPr lang="en-US" sz="2200" dirty="0"/>
              <a:t>Evaluation plan (when to complete administration of each assessment)</a:t>
            </a:r>
          </a:p>
          <a:p>
            <a:pPr eaLnBrk="1" hangingPunct="1">
              <a:lnSpc>
                <a:spcPct val="90000"/>
              </a:lnSpc>
            </a:pPr>
            <a:r>
              <a:rPr lang="en-US" sz="2800" dirty="0"/>
              <a:t>Update your action plan to enhance your enhanced using data to drive problem solving and decision making related to Tier 1 implementation.</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70486463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51816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9812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90000"/>
              </a:lnSpc>
            </a:pPr>
            <a:r>
              <a:rPr lang="en-US" sz="2800" dirty="0">
                <a:latin typeface="+mj-lt"/>
              </a:rPr>
              <a:t>Quick Recap of Year 1 (Days 1-6) Training</a:t>
            </a:r>
          </a:p>
          <a:p>
            <a:pPr eaLnBrk="1" hangingPunct="1">
              <a:lnSpc>
                <a:spcPct val="90000"/>
              </a:lnSpc>
            </a:pPr>
            <a:endParaRPr lang="en-US" sz="900" dirty="0">
              <a:latin typeface="+mj-lt"/>
            </a:endParaRPr>
          </a:p>
          <a:p>
            <a:pPr eaLnBrk="1" hangingPunct="1">
              <a:lnSpc>
                <a:spcPct val="90000"/>
              </a:lnSpc>
            </a:pPr>
            <a:r>
              <a:rPr lang="en-US" sz="2800" dirty="0">
                <a:latin typeface="+mj-lt"/>
              </a:rPr>
              <a:t>Celebrate Accomplishments</a:t>
            </a:r>
          </a:p>
          <a:p>
            <a:pPr eaLnBrk="1" hangingPunct="1">
              <a:lnSpc>
                <a:spcPct val="90000"/>
              </a:lnSpc>
            </a:pPr>
            <a:endParaRPr lang="en-US" sz="900" dirty="0">
              <a:latin typeface="+mj-lt"/>
            </a:endParaRPr>
          </a:p>
          <a:p>
            <a:pPr eaLnBrk="1" hangingPunct="1">
              <a:lnSpc>
                <a:spcPct val="90000"/>
              </a:lnSpc>
            </a:pPr>
            <a:r>
              <a:rPr lang="en-US" sz="2800" dirty="0">
                <a:latin typeface="+mj-lt"/>
              </a:rPr>
              <a:t>Tier 1 SWPBIS: Problem Solving Critical Features</a:t>
            </a:r>
          </a:p>
          <a:p>
            <a:pPr eaLnBrk="1" hangingPunct="1">
              <a:lnSpc>
                <a:spcPct val="90000"/>
              </a:lnSpc>
            </a:pPr>
            <a:endParaRPr lang="en-US" sz="900" dirty="0">
              <a:latin typeface="+mj-lt"/>
            </a:endParaRPr>
          </a:p>
          <a:p>
            <a:pPr eaLnBrk="1" hangingPunct="1">
              <a:lnSpc>
                <a:spcPct val="90000"/>
              </a:lnSpc>
            </a:pPr>
            <a:r>
              <a:rPr lang="en-US" sz="2800" dirty="0">
                <a:latin typeface="+mj-lt"/>
              </a:rPr>
              <a:t>Preview of Additional Tier 1 Resources</a:t>
            </a:r>
          </a:p>
          <a:p>
            <a:pPr lvl="1" eaLnBrk="1" hangingPunct="1">
              <a:lnSpc>
                <a:spcPct val="90000"/>
              </a:lnSpc>
            </a:pPr>
            <a:r>
              <a:rPr lang="en-US" sz="2400">
                <a:latin typeface="+mj-lt"/>
              </a:rPr>
              <a:t>Equity</a:t>
            </a:r>
            <a:endParaRPr lang="en-US" sz="900" dirty="0">
              <a:latin typeface="+mj-lt"/>
            </a:endParaRPr>
          </a:p>
          <a:p>
            <a:pPr eaLnBrk="1" hangingPunct="1">
              <a:lnSpc>
                <a:spcPct val="90000"/>
              </a:lnSpc>
            </a:pPr>
            <a:r>
              <a:rPr lang="en-US" sz="2800" dirty="0">
                <a:latin typeface="+mj-lt"/>
              </a:rPr>
              <a:t>Action Planning</a:t>
            </a: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2"/>
          <p:cNvSpPr>
            <a:spLocks noGrp="1" noChangeArrowheads="1"/>
          </p:cNvSpPr>
          <p:nvPr>
            <p:ph type="title"/>
          </p:nvPr>
        </p:nvSpPr>
        <p:spPr>
          <a:xfrm>
            <a:off x="457200" y="3048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Topics to Be Covered on Day 7</a:t>
            </a:r>
          </a:p>
        </p:txBody>
      </p:sp>
      <p:pic>
        <p:nvPicPr>
          <p:cNvPr id="8" name="Picture 7"/>
          <p:cNvPicPr>
            <a:picLocks noChangeAspect="1"/>
          </p:cNvPicPr>
          <p:nvPr/>
        </p:nvPicPr>
        <p:blipFill>
          <a:blip r:embed="rId2"/>
          <a:stretch>
            <a:fillRect/>
          </a:stretch>
        </p:blipFill>
        <p:spPr>
          <a:xfrm>
            <a:off x="0" y="838200"/>
            <a:ext cx="914400" cy="914400"/>
          </a:xfrm>
          <a:prstGeom prst="rect">
            <a:avLst/>
          </a:prstGeom>
        </p:spPr>
      </p:pic>
    </p:spTree>
    <p:extLst>
      <p:ext uri="{BB962C8B-B14F-4D97-AF65-F5344CB8AC3E}">
        <p14:creationId xmlns:p14="http://schemas.microsoft.com/office/powerpoint/2010/main" val="10260725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Show, Tell, and Ask</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a:lnSpc>
                <a:spcPct val="90000"/>
              </a:lnSpc>
            </a:pPr>
            <a:r>
              <a:rPr lang="en-US" sz="2800" dirty="0">
                <a:latin typeface="+mj-lt"/>
                <a:ea typeface="ＭＳ Ｐゴシック" pitchFamily="-111" charset="-128"/>
              </a:rPr>
              <a:t>Review your action plan and identify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accomplishments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questions or concerns shared by most members of team</a:t>
            </a:r>
          </a:p>
          <a:p>
            <a:pPr lvl="1">
              <a:lnSpc>
                <a:spcPct val="90000"/>
              </a:lnSpc>
            </a:pPr>
            <a:endParaRPr lang="en-US" sz="2400" dirty="0">
              <a:latin typeface="+mj-lt"/>
              <a:ea typeface="ＭＳ Ｐゴシック" pitchFamily="-111" charset="-128"/>
            </a:endParaRPr>
          </a:p>
          <a:p>
            <a:pPr>
              <a:lnSpc>
                <a:spcPct val="90000"/>
              </a:lnSpc>
            </a:pPr>
            <a:r>
              <a:rPr lang="en-US" sz="2800" dirty="0">
                <a:latin typeface="+mj-lt"/>
                <a:ea typeface="ＭＳ Ｐゴシック" pitchFamily="-111" charset="-128"/>
              </a:rPr>
              <a:t>You’ll have 5 min to show, tell, and ask!</a:t>
            </a: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15936812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6600" dirty="0">
                <a:solidFill>
                  <a:srgbClr val="FFFF00"/>
                </a:solidFill>
                <a:effectLst>
                  <a:outerShdw blurRad="38100" dist="38100" dir="2700000" algn="tl">
                    <a:srgbClr val="000000"/>
                  </a:outerShdw>
                </a:effectLst>
                <a:latin typeface="+mj-lt"/>
              </a:rPr>
              <a:t>Implementing SWPBS: </a:t>
            </a:r>
            <a:r>
              <a:rPr lang="en-US" sz="4800" i="1" dirty="0">
                <a:solidFill>
                  <a:srgbClr val="FFFF00"/>
                </a:solidFill>
                <a:effectLst>
                  <a:outerShdw blurRad="38100" dist="38100" dir="2700000" algn="tl">
                    <a:srgbClr val="000000"/>
                  </a:outerShdw>
                </a:effectLst>
                <a:latin typeface="+mj-lt"/>
              </a:rPr>
              <a:t>Guidelines, Examples, &amp; </a:t>
            </a:r>
          </a:p>
          <a:p>
            <a:pPr algn="ctr">
              <a:defRPr/>
            </a:pPr>
            <a:r>
              <a:rPr lang="en-US" sz="4800" i="1" dirty="0">
                <a:solidFill>
                  <a:srgbClr val="FFFF00"/>
                </a:solidFill>
                <a:effectLst>
                  <a:outerShdw blurRad="38100" dist="38100" dir="2700000" algn="tl">
                    <a:srgbClr val="000000"/>
                  </a:outerShdw>
                </a:effectLst>
                <a:latin typeface="+mj-lt"/>
              </a:rPr>
              <a:t>Self-check Activities</a:t>
            </a:r>
            <a:endParaRPr lang="en-US" sz="9200" i="1" dirty="0">
              <a:solidFill>
                <a:srgbClr val="FFFF00"/>
              </a:solidFill>
              <a:effectLst>
                <a:outerShdw blurRad="38100" dist="38100" dir="2700000" algn="tl">
                  <a:srgbClr val="000000"/>
                </a:outerShdw>
              </a:effectLst>
              <a:latin typeface="+mj-lt"/>
            </a:endParaRPr>
          </a:p>
        </p:txBody>
      </p:sp>
      <p:sp>
        <p:nvSpPr>
          <p:cNvPr id="2" name="Rounded Rectangle 1"/>
          <p:cNvSpPr/>
          <p:nvPr/>
        </p:nvSpPr>
        <p:spPr bwMode="auto">
          <a:xfrm>
            <a:off x="381000" y="5486400"/>
            <a:ext cx="8305800" cy="1371600"/>
          </a:xfrm>
          <a:prstGeom prst="roundRect">
            <a:avLst>
              <a:gd name="adj" fmla="val 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For each element</a:t>
            </a:r>
            <a:r>
              <a:rPr lang="en-US" sz="2400" dirty="0">
                <a:solidFill>
                  <a:srgbClr val="008000"/>
                </a:solidFill>
                <a:latin typeface="+mj-lt"/>
              </a:rPr>
              <a:t>, we will review guidelines, present a few examples, and give your teams 5-10 min to perform a quick self-check.  The following is an example for outcomes.</a:t>
            </a:r>
            <a:endParaRPr kumimoji="0" lang="en-US" sz="2400" b="0" i="0" u="none" strike="noStrike" cap="none" normalizeH="0" baseline="0" dirty="0">
              <a:ln>
                <a:noFill/>
              </a:ln>
              <a:solidFill>
                <a:srgbClr val="008000"/>
              </a:solidFill>
              <a:effectLst/>
              <a:latin typeface="+mj-lt"/>
            </a:endParaRPr>
          </a:p>
        </p:txBody>
      </p:sp>
      <p:pic>
        <p:nvPicPr>
          <p:cNvPr id="5" name="Picture 4"/>
          <p:cNvPicPr>
            <a:picLocks noChangeAspect="1"/>
          </p:cNvPicPr>
          <p:nvPr/>
        </p:nvPicPr>
        <p:blipFill>
          <a:blip r:embed="rId2"/>
          <a:stretch>
            <a:fillRect/>
          </a:stretch>
        </p:blipFill>
        <p:spPr>
          <a:xfrm>
            <a:off x="-30931" y="4800600"/>
            <a:ext cx="914400" cy="914400"/>
          </a:xfrm>
          <a:prstGeom prst="rect">
            <a:avLst/>
          </a:prstGeom>
        </p:spPr>
      </p:pic>
    </p:spTree>
    <p:extLst>
      <p:ext uri="{BB962C8B-B14F-4D97-AF65-F5344CB8AC3E}">
        <p14:creationId xmlns:p14="http://schemas.microsoft.com/office/powerpoint/2010/main" val="6557516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23" name="Picture 22"/>
          <p:cNvPicPr>
            <a:picLocks noChangeAspect="1"/>
          </p:cNvPicPr>
          <p:nvPr/>
        </p:nvPicPr>
        <p:blipFill>
          <a:blip r:embed="rId4"/>
          <a:stretch>
            <a:fillRect/>
          </a:stretch>
        </p:blipFill>
        <p:spPr>
          <a:xfrm>
            <a:off x="0" y="381000"/>
            <a:ext cx="914400" cy="914400"/>
          </a:xfrm>
          <a:prstGeom prst="rect">
            <a:avLst/>
          </a:prstGeom>
        </p:spPr>
      </p:pic>
    </p:spTree>
    <p:extLst>
      <p:ext uri="{BB962C8B-B14F-4D97-AF65-F5344CB8AC3E}">
        <p14:creationId xmlns:p14="http://schemas.microsoft.com/office/powerpoint/2010/main" val="3749447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26"/>
                                        </p:tgtEl>
                                        <p:attrNameLst>
                                          <p:attrName>style.opacity</p:attrName>
                                        </p:attrNameLst>
                                      </p:cBhvr>
                                      <p:to>
                                        <p:strVal val="0.25"/>
                                      </p:to>
                                    </p:set>
                                    <p:animEffect filter="image" prLst="opacity: 0.25">
                                      <p:cBhvr rctx="IE">
                                        <p:cTn id="19" dur="indefinite"/>
                                        <p:tgtEl>
                                          <p:spTgt spid="26"/>
                                        </p:tgtEl>
                                      </p:cBhvr>
                                    </p:animEffect>
                                  </p:childTnLst>
                                </p:cTn>
                              </p:par>
                              <p:par>
                                <p:cTn id="20" presetID="9" presetClass="emph" presetSubtype="0" nodeType="withEffect">
                                  <p:stCondLst>
                                    <p:cond delay="0"/>
                                  </p:stCondLst>
                                  <p:childTnLst>
                                    <p:set>
                                      <p:cBhvr rctx="PPT">
                                        <p:cTn id="21" dur="indefinite"/>
                                        <p:tgtEl>
                                          <p:spTgt spid="24"/>
                                        </p:tgtEl>
                                        <p:attrNameLst>
                                          <p:attrName>style.opacity</p:attrName>
                                        </p:attrNameLst>
                                      </p:cBhvr>
                                      <p:to>
                                        <p:strVal val="0.25"/>
                                      </p:to>
                                    </p:set>
                                    <p:animEffect filter="image" prLst="opacity: 0.2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53252"/>
                                        </p:tgtEl>
                                        <p:attrNameLst>
                                          <p:attrName>style.opacity</p:attrName>
                                        </p:attrNameLst>
                                      </p:cBhvr>
                                      <p:to>
                                        <p:strVal val="0.25"/>
                                      </p:to>
                                    </p:set>
                                    <p:animEffect filter="image" prLst="opacity: 0.25">
                                      <p:cBhvr rctx="IE">
                                        <p:cTn id="25" dur="indefinite"/>
                                        <p:tgtEl>
                                          <p:spTgt spid="53252"/>
                                        </p:tgtEl>
                                      </p:cBhvr>
                                    </p:animEffect>
                                  </p:childTnLst>
                                </p:cTn>
                              </p:par>
                              <p:par>
                                <p:cTn id="26" presetID="9" presetClass="emph" presetSubtype="0" grpId="0" nodeType="withEffect">
                                  <p:stCondLst>
                                    <p:cond delay="0"/>
                                  </p:stCondLst>
                                  <p:childTnLst>
                                    <p:set>
                                      <p:cBhvr rctx="PPT">
                                        <p:cTn id="27" dur="indefinite"/>
                                        <p:tgtEl>
                                          <p:spTgt spid="53256"/>
                                        </p:tgtEl>
                                        <p:attrNameLst>
                                          <p:attrName>style.opacity</p:attrName>
                                        </p:attrNameLst>
                                      </p:cBhvr>
                                      <p:to>
                                        <p:strVal val="0.25"/>
                                      </p:to>
                                    </p:set>
                                    <p:animEffect filter="image" prLst="opacity: 0.25">
                                      <p:cBhvr rctx="IE">
                                        <p:cTn id="28" dur="indefinite"/>
                                        <p:tgtEl>
                                          <p:spTgt spid="53256"/>
                                        </p:tgtEl>
                                      </p:cBhvr>
                                    </p:animEffect>
                                  </p:childTnLst>
                                </p:cTn>
                              </p:par>
                              <p:par>
                                <p:cTn id="29" presetID="9" presetClass="emph" presetSubtype="0" grpId="0" nodeType="withEffect">
                                  <p:stCondLst>
                                    <p:cond delay="0"/>
                                  </p:stCondLst>
                                  <p:childTnLst>
                                    <p:set>
                                      <p:cBhvr rctx="PPT">
                                        <p:cTn id="30" dur="indefinite"/>
                                        <p:tgtEl>
                                          <p:spTgt spid="53257"/>
                                        </p:tgtEl>
                                        <p:attrNameLst>
                                          <p:attrName>style.opacity</p:attrName>
                                        </p:attrNameLst>
                                      </p:cBhvr>
                                      <p:to>
                                        <p:strVal val="0.25"/>
                                      </p:to>
                                    </p:set>
                                    <p:animEffect filter="image" prLst="opacity: 0.25">
                                      <p:cBhvr rctx="IE">
                                        <p:cTn id="31" dur="indefinite"/>
                                        <p:tgtEl>
                                          <p:spTgt spid="53257"/>
                                        </p:tgtEl>
                                      </p:cBhvr>
                                    </p:animEffect>
                                  </p:childTnLst>
                                </p:cTn>
                              </p:par>
                              <p:par>
                                <p:cTn id="32" presetID="9" presetClass="emph" presetSubtype="0" grpId="0" nodeType="withEffect">
                                  <p:stCondLst>
                                    <p:cond delay="0"/>
                                  </p:stCondLst>
                                  <p:childTnLst>
                                    <p:set>
                                      <p:cBhvr rctx="PPT">
                                        <p:cTn id="33" dur="indefinite"/>
                                        <p:tgtEl>
                                          <p:spTgt spid="53253"/>
                                        </p:tgtEl>
                                        <p:attrNameLst>
                                          <p:attrName>style.opacity</p:attrName>
                                        </p:attrNameLst>
                                      </p:cBhvr>
                                      <p:to>
                                        <p:strVal val="0.25"/>
                                      </p:to>
                                    </p:set>
                                    <p:animEffect filter="image" prLst="opacity: 0.25">
                                      <p:cBhvr rctx="IE">
                                        <p:cTn id="34" dur="indefinite"/>
                                        <p:tgtEl>
                                          <p:spTgt spid="53253"/>
                                        </p:tgtEl>
                                      </p:cBhvr>
                                    </p:animEffect>
                                  </p:childTnLst>
                                </p:cTn>
                              </p:par>
                              <p:par>
                                <p:cTn id="35" presetID="9" presetClass="emph" presetSubtype="0" grpId="0" nodeType="withEffect">
                                  <p:stCondLst>
                                    <p:cond delay="0"/>
                                  </p:stCondLst>
                                  <p:childTnLst>
                                    <p:set>
                                      <p:cBhvr rctx="PPT">
                                        <p:cTn id="36" dur="indefinite"/>
                                        <p:tgtEl>
                                          <p:spTgt spid="53255"/>
                                        </p:tgtEl>
                                        <p:attrNameLst>
                                          <p:attrName>style.opacity</p:attrName>
                                        </p:attrNameLst>
                                      </p:cBhvr>
                                      <p:to>
                                        <p:strVal val="0.25"/>
                                      </p:to>
                                    </p:set>
                                    <p:animEffect filter="image" prLst="opacity: 0.25">
                                      <p:cBhvr rctx="IE">
                                        <p:cTn id="37" dur="indefinite"/>
                                        <p:tgtEl>
                                          <p:spTgt spid="53255"/>
                                        </p:tgtEl>
                                      </p:cBhvr>
                                    </p:animEffect>
                                  </p:childTnLst>
                                </p:cTn>
                              </p:par>
                              <p:par>
                                <p:cTn id="38" presetID="9" presetClass="emph" presetSubtype="0" grpId="0" nodeType="withEffect">
                                  <p:stCondLst>
                                    <p:cond delay="0"/>
                                  </p:stCondLst>
                                  <p:childTnLst>
                                    <p:set>
                                      <p:cBhvr rctx="PPT">
                                        <p:cTn id="39" dur="indefinite"/>
                                        <p:tgtEl>
                                          <p:spTgt spid="53254"/>
                                        </p:tgtEl>
                                        <p:attrNameLst>
                                          <p:attrName>style.opacity</p:attrName>
                                        </p:attrNameLst>
                                      </p:cBhvr>
                                      <p:to>
                                        <p:strVal val="0.25"/>
                                      </p:to>
                                    </p:set>
                                    <p:animEffect filter="image" prLst="opacity: 0.25">
                                      <p:cBhvr rctx="IE">
                                        <p:cTn id="40" dur="indefinite"/>
                                        <p:tgtEl>
                                          <p:spTgt spid="53254"/>
                                        </p:tgtEl>
                                      </p:cBhvr>
                                    </p:animEffect>
                                  </p:childTnLst>
                                </p:cTn>
                              </p:par>
                              <p:par>
                                <p:cTn id="41" presetID="9" presetClass="emph" presetSubtype="0" grpId="0" nodeType="withEffect">
                                  <p:stCondLst>
                                    <p:cond delay="0"/>
                                  </p:stCondLst>
                                  <p:childTnLst>
                                    <p:set>
                                      <p:cBhvr rctx="PPT">
                                        <p:cTn id="42" dur="indefinite"/>
                                        <p:tgtEl>
                                          <p:spTgt spid="53258"/>
                                        </p:tgtEl>
                                        <p:attrNameLst>
                                          <p:attrName>style.opacity</p:attrName>
                                        </p:attrNameLst>
                                      </p:cBhvr>
                                      <p:to>
                                        <p:strVal val="0.25"/>
                                      </p:to>
                                    </p:set>
                                    <p:animEffect filter="image" prLst="opacity: 0.25">
                                      <p:cBhvr rctx="IE">
                                        <p:cTn id="43" dur="indefinite"/>
                                        <p:tgtEl>
                                          <p:spTgt spid="53258"/>
                                        </p:tgtEl>
                                      </p:cBhvr>
                                    </p:animEffect>
                                  </p:childTnLst>
                                </p:cTn>
                              </p:par>
                              <p:par>
                                <p:cTn id="44" presetID="9" presetClass="emph" presetSubtype="0" grpId="0" nodeType="withEffect">
                                  <p:stCondLst>
                                    <p:cond delay="0"/>
                                  </p:stCondLst>
                                  <p:childTnLst>
                                    <p:set>
                                      <p:cBhvr rctx="PPT">
                                        <p:cTn id="45" dur="indefinite"/>
                                        <p:tgtEl>
                                          <p:spTgt spid="53261"/>
                                        </p:tgtEl>
                                        <p:attrNameLst>
                                          <p:attrName>style.opacity</p:attrName>
                                        </p:attrNameLst>
                                      </p:cBhvr>
                                      <p:to>
                                        <p:strVal val="0.25"/>
                                      </p:to>
                                    </p:set>
                                    <p:animEffect filter="image" prLst="opacity: 0.25">
                                      <p:cBhvr rctx="IE">
                                        <p:cTn id="46" dur="indefinite"/>
                                        <p:tgtEl>
                                          <p:spTgt spid="53261"/>
                                        </p:tgtEl>
                                      </p:cBhvr>
                                    </p:animEffect>
                                  </p:childTnLst>
                                </p:cTn>
                              </p:par>
                              <p:par>
                                <p:cTn id="47" presetID="9" presetClass="emph" presetSubtype="0" grpId="0" nodeType="withEffect">
                                  <p:stCondLst>
                                    <p:cond delay="0"/>
                                  </p:stCondLst>
                                  <p:childTnLst>
                                    <p:set>
                                      <p:cBhvr rctx="PPT">
                                        <p:cTn id="48" dur="indefinite"/>
                                        <p:tgtEl>
                                          <p:spTgt spid="53262"/>
                                        </p:tgtEl>
                                        <p:attrNameLst>
                                          <p:attrName>style.opacity</p:attrName>
                                        </p:attrNameLst>
                                      </p:cBhvr>
                                      <p:to>
                                        <p:strVal val="0.25"/>
                                      </p:to>
                                    </p:set>
                                    <p:animEffect filter="image" prLst="opacity: 0.25">
                                      <p:cBhvr rctx="IE">
                                        <p:cTn id="49" dur="indefinite"/>
                                        <p:tgtEl>
                                          <p:spTgt spid="53262"/>
                                        </p:tgtEl>
                                      </p:cBhvr>
                                    </p:animEffect>
                                  </p:childTnLst>
                                </p:cTn>
                              </p:par>
                              <p:par>
                                <p:cTn id="50" presetID="9" presetClass="emph" presetSubtype="0" grpId="0" nodeType="withEffect">
                                  <p:stCondLst>
                                    <p:cond delay="0"/>
                                  </p:stCondLst>
                                  <p:childTnLst>
                                    <p:set>
                                      <p:cBhvr rctx="PPT">
                                        <p:cTn id="51" dur="indefinite"/>
                                        <p:tgtEl>
                                          <p:spTgt spid="53259"/>
                                        </p:tgtEl>
                                        <p:attrNameLst>
                                          <p:attrName>style.opacity</p:attrName>
                                        </p:attrNameLst>
                                      </p:cBhvr>
                                      <p:to>
                                        <p:strVal val="0.25"/>
                                      </p:to>
                                    </p:set>
                                    <p:animEffect filter="image" prLst="opacity: 0.25">
                                      <p:cBhvr rctx="IE">
                                        <p:cTn id="52" dur="indefinite"/>
                                        <p:tgtEl>
                                          <p:spTgt spid="53259"/>
                                        </p:tgtEl>
                                      </p:cBhvr>
                                    </p:animEffect>
                                  </p:childTnLst>
                                </p:cTn>
                              </p:par>
                              <p:par>
                                <p:cTn id="53" presetID="6" presetClass="emph" presetSubtype="0" fill="hold" grpId="0" nodeType="withEffect">
                                  <p:stCondLst>
                                    <p:cond delay="0"/>
                                  </p:stCondLst>
                                  <p:childTnLst>
                                    <p:animScale>
                                      <p:cBhvr>
                                        <p:cTn id="54" dur="2000" fill="hold"/>
                                        <p:tgtEl>
                                          <p:spTgt spid="53260"/>
                                        </p:tgtEl>
                                      </p:cBhvr>
                                      <p:by x="150000" y="150000"/>
                                    </p:animScale>
                                  </p:childTnLst>
                                </p:cTn>
                              </p:par>
                              <p:par>
                                <p:cTn id="55" presetID="6" presetClass="emph" presetSubtype="0" fill="hold" grpId="0" nodeType="withEffect">
                                  <p:stCondLst>
                                    <p:cond delay="0"/>
                                  </p:stCondLst>
                                  <p:childTnLst>
                                    <p:animScale>
                                      <p:cBhvr>
                                        <p:cTn id="56" dur="2000" fill="hold"/>
                                        <p:tgtEl>
                                          <p:spTgt spid="532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Outcomes</a:t>
            </a:r>
          </a:p>
        </p:txBody>
      </p:sp>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10" name="Oval Callout 9"/>
          <p:cNvSpPr/>
          <p:nvPr/>
        </p:nvSpPr>
        <p:spPr>
          <a:xfrm>
            <a:off x="2286000" y="2438400"/>
            <a:ext cx="4419600" cy="3048000"/>
          </a:xfrm>
          <a:prstGeom prst="wedgeEllipseCallout">
            <a:avLst>
              <a:gd name="adj1" fmla="val 55650"/>
              <a:gd name="adj2" fmla="val -62483"/>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How do we develop outcome statements?</a:t>
            </a:r>
          </a:p>
        </p:txBody>
      </p:sp>
      <p:grpSp>
        <p:nvGrpSpPr>
          <p:cNvPr id="11" name="Group 5"/>
          <p:cNvGrpSpPr/>
          <p:nvPr/>
        </p:nvGrpSpPr>
        <p:grpSpPr>
          <a:xfrm>
            <a:off x="-152400" y="5334000"/>
            <a:ext cx="1588180" cy="1676401"/>
            <a:chOff x="-140380" y="5333999"/>
            <a:chExt cx="1588180" cy="1676401"/>
          </a:xfrm>
        </p:grpSpPr>
        <p:pic>
          <p:nvPicPr>
            <p:cNvPr id="12"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4" name="Picture 13"/>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7452468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472928">
            <a:off x="316448" y="1014456"/>
            <a:ext cx="2336321" cy="3041921"/>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Good Outcomes</a:t>
            </a: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a:t>Based on data</a:t>
            </a:r>
          </a:p>
          <a:p>
            <a:pPr>
              <a:buFont typeface="Wingdings" charset="2"/>
              <a:buChar char="q"/>
            </a:pPr>
            <a:r>
              <a:rPr lang="en-US" dirty="0"/>
              <a:t>Locally important and meaningful</a:t>
            </a:r>
          </a:p>
          <a:p>
            <a:pPr>
              <a:buFont typeface="Wingdings" charset="2"/>
              <a:buChar char="q"/>
            </a:pPr>
            <a:r>
              <a:rPr lang="en-US" dirty="0"/>
              <a:t>Applicable to </a:t>
            </a:r>
            <a:r>
              <a:rPr lang="en-US" i="1" dirty="0"/>
              <a:t>all</a:t>
            </a:r>
            <a:r>
              <a:rPr lang="en-US" dirty="0"/>
              <a:t> (culturally equitable)</a:t>
            </a:r>
          </a:p>
          <a:p>
            <a:pPr lvl="1">
              <a:buFont typeface="Arial"/>
              <a:buChar char="•"/>
            </a:pPr>
            <a:r>
              <a:rPr lang="en-US" dirty="0"/>
              <a:t>Students’ social competence and academic achievement</a:t>
            </a:r>
          </a:p>
          <a:p>
            <a:pPr lvl="1">
              <a:buFont typeface="Arial"/>
              <a:buChar char="•"/>
            </a:pPr>
            <a:r>
              <a:rPr lang="en-US" dirty="0"/>
              <a:t>Staff implementation of critical skills </a:t>
            </a:r>
          </a:p>
          <a:p>
            <a:pPr>
              <a:buFont typeface="Wingdings" charset="2"/>
              <a:buChar char="q"/>
            </a:pPr>
            <a:r>
              <a:rPr lang="en-US" dirty="0"/>
              <a:t>Observable and measurable</a:t>
            </a:r>
          </a:p>
          <a:p>
            <a:pPr>
              <a:buFont typeface="Wingdings" charset="2"/>
              <a:buChar char="q"/>
            </a:pPr>
            <a:r>
              <a:rPr lang="en-US" dirty="0"/>
              <a:t>Written as a goal</a:t>
            </a:r>
          </a:p>
          <a:p>
            <a:endParaRPr lang="en-US" dirty="0"/>
          </a:p>
        </p:txBody>
      </p:sp>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5" name="Picture 14"/>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235762044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
        <p:nvSpPr>
          <p:cNvPr id="6" name="Content Placeholder 2"/>
          <p:cNvSpPr txBox="1">
            <a:spLocks/>
          </p:cNvSpPr>
          <p:nvPr/>
        </p:nvSpPr>
        <p:spPr bwMode="auto">
          <a:xfrm rot="20652931">
            <a:off x="93977" y="2013650"/>
            <a:ext cx="4953000" cy="1676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During the first semester of PBIS implementation, staff members will </a:t>
            </a:r>
            <a:r>
              <a:rPr lang="en-US" sz="2000" b="1" u="sng" dirty="0">
                <a:solidFill>
                  <a:srgbClr val="008000"/>
                </a:solidFill>
              </a:rPr>
              <a:t>implement PBIS with fidelity</a:t>
            </a:r>
            <a:r>
              <a:rPr lang="en-US" sz="2000" dirty="0">
                <a:solidFill>
                  <a:srgbClr val="008000"/>
                </a:solidFill>
              </a:rPr>
              <a:t>, as measured by meeting criteria on the Tiered Fidelity Inventory.</a:t>
            </a:r>
          </a:p>
        </p:txBody>
      </p:sp>
      <p:sp>
        <p:nvSpPr>
          <p:cNvPr id="5" name="Content Placeholder 2"/>
          <p:cNvSpPr txBox="1">
            <a:spLocks/>
          </p:cNvSpPr>
          <p:nvPr/>
        </p:nvSpPr>
        <p:spPr bwMode="auto">
          <a:xfrm rot="1424863">
            <a:off x="4288935" y="2804746"/>
            <a:ext cx="4953000" cy="159966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As a result of implementing PBIS during the 20XX-20XY school year, </a:t>
            </a:r>
            <a:r>
              <a:rPr lang="en-US" sz="2000" b="1" u="sng" dirty="0">
                <a:solidFill>
                  <a:srgbClr val="008000"/>
                </a:solidFill>
              </a:rPr>
              <a:t>ODR data </a:t>
            </a:r>
            <a:r>
              <a:rPr lang="en-US" sz="2000" dirty="0">
                <a:solidFill>
                  <a:srgbClr val="008000"/>
                </a:solidFill>
              </a:rPr>
              <a:t>will decrease by __% relative to that same period the prior year.</a:t>
            </a:r>
          </a:p>
          <a:p>
            <a:endParaRPr lang="en-US" sz="2000" dirty="0">
              <a:solidFill>
                <a:srgbClr val="008000"/>
              </a:solidFill>
            </a:endParaRPr>
          </a:p>
        </p:txBody>
      </p:sp>
      <p:sp>
        <p:nvSpPr>
          <p:cNvPr id="3" name="Content Placeholder 2"/>
          <p:cNvSpPr>
            <a:spLocks noGrp="1"/>
          </p:cNvSpPr>
          <p:nvPr>
            <p:ph idx="1"/>
          </p:nvPr>
        </p:nvSpPr>
        <p:spPr>
          <a:xfrm>
            <a:off x="2209800" y="4176433"/>
            <a:ext cx="4953000" cy="2666999"/>
          </a:xfrm>
          <a:solidFill>
            <a:schemeClr val="bg1"/>
          </a:solidFill>
        </p:spPr>
        <p:txBody>
          <a:bodyPr/>
          <a:lstStyle/>
          <a:p>
            <a:r>
              <a:rPr lang="en-US" sz="2000" dirty="0">
                <a:solidFill>
                  <a:srgbClr val="008000"/>
                </a:solidFill>
              </a:rPr>
              <a:t> As a result of implementing PBIS, staff, student, and parent surveys will indicate </a:t>
            </a:r>
            <a:r>
              <a:rPr lang="en-US" sz="2000" b="1" u="sng" dirty="0">
                <a:solidFill>
                  <a:srgbClr val="008000"/>
                </a:solidFill>
              </a:rPr>
              <a:t>improved overall school climate </a:t>
            </a:r>
            <a:r>
              <a:rPr lang="en-US" sz="2000" dirty="0">
                <a:solidFill>
                  <a:srgbClr val="008000"/>
                </a:solidFill>
              </a:rPr>
              <a:t>(or target specific items related to acknowledgement, respect, etc.) as measured by an improvement of __ points on the Georgia Brief School Climate Surveys.</a:t>
            </a:r>
          </a:p>
        </p:txBody>
      </p:sp>
      <p:pic>
        <p:nvPicPr>
          <p:cNvPr id="7" name="Picture 6"/>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178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Relevant Measurable Outcomes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a:latin typeface="+mj-lt"/>
            </a:endParaRPr>
          </a:p>
          <a:p>
            <a:pPr eaLnBrk="1" hangingPunct="1">
              <a:lnSpc>
                <a:spcPct val="90000"/>
              </a:lnSpc>
            </a:pPr>
            <a:r>
              <a:rPr lang="en-US" sz="2400" dirty="0">
                <a:latin typeface="+mj-lt"/>
              </a:rPr>
              <a:t>Review your 1-3 observable and measurable outcome statements for your school.</a:t>
            </a:r>
          </a:p>
          <a:p>
            <a:pPr eaLnBrk="1" hangingPunct="1">
              <a:lnSpc>
                <a:spcPct val="90000"/>
              </a:lnSpc>
            </a:pPr>
            <a:endParaRPr lang="en-US" sz="2400" dirty="0">
              <a:latin typeface="+mj-lt"/>
            </a:endParaRPr>
          </a:p>
          <a:p>
            <a:pPr eaLnBrk="1" hangingPunct="1">
              <a:lnSpc>
                <a:spcPct val="90000"/>
              </a:lnSpc>
            </a:pPr>
            <a:r>
              <a:rPr lang="en-US" sz="2400" dirty="0">
                <a:latin typeface="+mj-lt"/>
              </a:rPr>
              <a:t>Check to see outcomes reflect guidelines and include critical features illustrated by examples.</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352205027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219200"/>
            <a:ext cx="8229600" cy="4267200"/>
          </a:xfrm>
          <a:solidFill>
            <a:srgbClr val="FFFF00">
              <a:alpha val="50195"/>
            </a:srgbClr>
          </a:solidFill>
        </p:spPr>
        <p:txBody>
          <a:bodyPr/>
          <a:lstStyle/>
          <a:p>
            <a:pPr marL="514350" indent="-514350" eaLnBrk="1" hangingPunct="1">
              <a:buFontTx/>
              <a:buAutoNum type="arabicPeriod"/>
            </a:pPr>
            <a:r>
              <a:rPr lang="en-US" sz="2000" dirty="0">
                <a:solidFill>
                  <a:srgbClr val="000000"/>
                </a:solidFill>
              </a:rPr>
              <a:t>Establish an effective leadership team</a:t>
            </a:r>
          </a:p>
          <a:p>
            <a:pPr marL="514350" indent="-514350" eaLnBrk="1" hangingPunct="1">
              <a:buFontTx/>
              <a:buAutoNum type="arabicPeriod"/>
            </a:pPr>
            <a:r>
              <a:rPr lang="en-US" sz="2000" dirty="0">
                <a:solidFill>
                  <a:srgbClr val="000000"/>
                </a:solidFill>
              </a:rPr>
              <a:t>Develop brief statement of behavioral purpose</a:t>
            </a:r>
          </a:p>
          <a:p>
            <a:pPr marL="514350" indent="-514350" eaLnBrk="1" hangingPunct="1">
              <a:buFontTx/>
              <a:buAutoNum type="arabicPeriod"/>
            </a:pPr>
            <a:r>
              <a:rPr lang="en-US" sz="2000" dirty="0">
                <a:solidFill>
                  <a:srgbClr val="000000"/>
                </a:solidFill>
              </a:rPr>
              <a:t>Identify positive SW behavioral expectations</a:t>
            </a:r>
          </a:p>
          <a:p>
            <a:pPr marL="514350" indent="-514350" eaLnBrk="1" hangingPunct="1">
              <a:buFontTx/>
              <a:buAutoNum type="arabicPeriod"/>
            </a:pPr>
            <a:r>
              <a:rPr lang="en-US" sz="2000" dirty="0">
                <a:solidFill>
                  <a:srgbClr val="000000"/>
                </a:solidFill>
              </a:rPr>
              <a:t>Develop procedures for teaching SW expectations</a:t>
            </a:r>
          </a:p>
          <a:p>
            <a:pPr marL="514350" indent="-514350" eaLnBrk="1" hangingPunct="1">
              <a:buFontTx/>
              <a:buAutoNum type="arabicPeriod"/>
            </a:pPr>
            <a:r>
              <a:rPr lang="en-US" sz="2000" dirty="0">
                <a:solidFill>
                  <a:srgbClr val="000000"/>
                </a:solidFill>
              </a:rPr>
              <a:t>Develop procedures for teaching class-wide expectations</a:t>
            </a:r>
          </a:p>
          <a:p>
            <a:pPr marL="514350" indent="-514350" eaLnBrk="1" hangingPunct="1">
              <a:buFontTx/>
              <a:buAutoNum type="arabicPeriod"/>
            </a:pPr>
            <a:r>
              <a:rPr lang="en-US" sz="2000" dirty="0">
                <a:solidFill>
                  <a:srgbClr val="000000"/>
                </a:solidFill>
              </a:rPr>
              <a:t>Develop continuum for strengthening appropriate behavior</a:t>
            </a:r>
          </a:p>
          <a:p>
            <a:pPr marL="514350" indent="-514350" eaLnBrk="1" hangingPunct="1">
              <a:buFontTx/>
              <a:buAutoNum type="arabicPeriod"/>
            </a:pPr>
            <a:r>
              <a:rPr lang="en-US" sz="2000" dirty="0">
                <a:solidFill>
                  <a:srgbClr val="000000"/>
                </a:solidFill>
              </a:rPr>
              <a:t>Develop continuum for discouraging violations of expectations</a:t>
            </a:r>
          </a:p>
          <a:p>
            <a:pPr marL="514350" indent="-514350" eaLnBrk="1" hangingPunct="1">
              <a:buFontTx/>
              <a:buAutoNum type="arabicPeriod"/>
            </a:pPr>
            <a:r>
              <a:rPr lang="en-US" sz="2000" dirty="0">
                <a:solidFill>
                  <a:srgbClr val="000000"/>
                </a:solidFill>
              </a:rPr>
              <a:t>Develop data-based procedures for monitoring</a:t>
            </a:r>
          </a:p>
          <a:p>
            <a:pPr marL="514350" indent="-514350" eaLnBrk="1" hangingPunct="1">
              <a:buFontTx/>
              <a:buAutoNum type="arabicPeriod"/>
            </a:pPr>
            <a:r>
              <a:rPr lang="en-US" sz="2000" dirty="0">
                <a:solidFill>
                  <a:srgbClr val="000000"/>
                </a:solidFill>
              </a:rPr>
              <a:t>Develop systems to support staff</a:t>
            </a:r>
          </a:p>
          <a:p>
            <a:pPr marL="514350" indent="-514350" eaLnBrk="1" hangingPunct="1">
              <a:buFontTx/>
              <a:buAutoNum type="arabicPeriod"/>
            </a:pPr>
            <a:r>
              <a:rPr lang="en-US" sz="2000" dirty="0">
                <a:solidFill>
                  <a:srgbClr val="000000"/>
                </a:solidFill>
              </a:rPr>
              <a:t>Build routines to ensure on-going implementation</a:t>
            </a:r>
          </a:p>
          <a:p>
            <a:pPr marL="514350" indent="-514350" eaLnBrk="1" hangingPunct="1">
              <a:buFontTx/>
              <a:buAutoNum type="arabicPeriod"/>
            </a:pPr>
            <a:endParaRPr lang="en-US" sz="20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001506" y="533400"/>
            <a:ext cx="1142494" cy="1143000"/>
          </a:xfrm>
          <a:prstGeom prst="rect">
            <a:avLst/>
          </a:prstGeom>
          <a:noFill/>
          <a:ln>
            <a:noFill/>
          </a:ln>
        </p:spPr>
      </p:pic>
      <p:sp>
        <p:nvSpPr>
          <p:cNvPr id="5" name="Rounded Rectangle 4"/>
          <p:cNvSpPr/>
          <p:nvPr/>
        </p:nvSpPr>
        <p:spPr bwMode="auto">
          <a:xfrm>
            <a:off x="1752600" y="5715000"/>
            <a:ext cx="5638800" cy="1143000"/>
          </a:xfrm>
          <a:prstGeom prst="roundRect">
            <a:avLst>
              <a:gd name="adj" fmla="val 0"/>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We’ll use a similar process to proble</a:t>
            </a:r>
            <a:r>
              <a:rPr lang="en-US" sz="2400" dirty="0">
                <a:solidFill>
                  <a:srgbClr val="008000"/>
                </a:solidFill>
                <a:latin typeface="+mj-lt"/>
              </a:rPr>
              <a:t>m solve</a:t>
            </a:r>
            <a:r>
              <a:rPr kumimoji="0" lang="en-US" sz="2400" b="0" i="0" u="none" strike="noStrike" cap="none" normalizeH="0" dirty="0">
                <a:ln>
                  <a:noFill/>
                </a:ln>
                <a:solidFill>
                  <a:srgbClr val="008000"/>
                </a:solidFill>
                <a:effectLst/>
                <a:latin typeface="+mj-lt"/>
              </a:rPr>
              <a:t> each step of “Getting Started</a:t>
            </a:r>
            <a:r>
              <a:rPr lang="en-US" sz="2400" dirty="0">
                <a:solidFill>
                  <a:srgbClr val="008000"/>
                </a:solidFill>
                <a:latin typeface="+mj-lt"/>
              </a:rPr>
              <a:t>.”  Here’s an example for Step 1.  </a:t>
            </a:r>
            <a:endParaRPr kumimoji="0" lang="en-US" sz="2400" b="0" i="0" u="none" strike="noStrike" cap="none" normalizeH="0" baseline="0" dirty="0">
              <a:ln>
                <a:noFill/>
              </a:ln>
              <a:solidFill>
                <a:srgbClr val="008000"/>
              </a:solidFill>
              <a:effectLst/>
              <a:latin typeface="+mj-lt"/>
            </a:endParaRPr>
          </a:p>
        </p:txBody>
      </p:sp>
      <p:pic>
        <p:nvPicPr>
          <p:cNvPr id="6" name="Picture 5"/>
          <p:cNvPicPr>
            <a:picLocks noChangeAspect="1"/>
          </p:cNvPicPr>
          <p:nvPr/>
        </p:nvPicPr>
        <p:blipFill>
          <a:blip r:embed="rId4"/>
          <a:stretch>
            <a:fillRect/>
          </a:stretch>
        </p:blipFill>
        <p:spPr>
          <a:xfrm>
            <a:off x="0" y="533400"/>
            <a:ext cx="914400" cy="914400"/>
          </a:xfrm>
          <a:prstGeom prst="rect">
            <a:avLst/>
          </a:prstGeom>
        </p:spPr>
      </p:pic>
    </p:spTree>
    <p:extLst>
      <p:ext uri="{BB962C8B-B14F-4D97-AF65-F5344CB8AC3E}">
        <p14:creationId xmlns:p14="http://schemas.microsoft.com/office/powerpoint/2010/main" val="97559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2514600" y="24384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How will we play together?</a:t>
            </a:r>
          </a:p>
        </p:txBody>
      </p:sp>
      <p:pic>
        <p:nvPicPr>
          <p:cNvPr id="12" name="Picture 11"/>
          <p:cNvPicPr>
            <a:picLocks noChangeAspect="1"/>
          </p:cNvPicPr>
          <p:nvPr/>
        </p:nvPicPr>
        <p:blipFill>
          <a:blip r:embed="rId4"/>
          <a:stretch>
            <a:fillRect/>
          </a:stretch>
        </p:blipFill>
        <p:spPr>
          <a:xfrm>
            <a:off x="0" y="762000"/>
            <a:ext cx="914400" cy="914400"/>
          </a:xfrm>
          <a:prstGeom prst="rect">
            <a:avLst/>
          </a:prstGeom>
        </p:spPr>
      </p:pic>
    </p:spTree>
    <p:extLst>
      <p:ext uri="{BB962C8B-B14F-4D97-AF65-F5344CB8AC3E}">
        <p14:creationId xmlns:p14="http://schemas.microsoft.com/office/powerpoint/2010/main" val="21900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charset="2"/>
              <a:buChar char="q"/>
            </a:pPr>
            <a:r>
              <a:rPr lang="en-US" sz="2400" dirty="0">
                <a:ea typeface="Britannic Bold" pitchFamily="-108" charset="0"/>
                <a:cs typeface="Britannic Bold" pitchFamily="-108" charset="0"/>
              </a:rPr>
              <a:t>Representative of school/community demographics</a:t>
            </a:r>
          </a:p>
          <a:p>
            <a:pPr eaLnBrk="1" hangingPunct="1">
              <a:buFont typeface="Wingdings" charset="2"/>
              <a:buChar char="q"/>
            </a:pPr>
            <a:r>
              <a:rPr lang="en-US" sz="2400" dirty="0">
                <a:ea typeface="Britannic Bold" pitchFamily="-108" charset="0"/>
                <a:cs typeface="Britannic Bold" pitchFamily="-108" charset="0"/>
              </a:rPr>
              <a:t>1-2 individuals with behavior/classroom management competence</a:t>
            </a:r>
          </a:p>
          <a:p>
            <a:pPr eaLnBrk="1" hangingPunct="1">
              <a:buFont typeface="Wingdings" charset="2"/>
              <a:buChar char="q"/>
            </a:pPr>
            <a:r>
              <a:rPr lang="en-US" sz="2400" dirty="0">
                <a:ea typeface="Britannic Bold" pitchFamily="-108" charset="0"/>
                <a:cs typeface="Britannic Bold" pitchFamily="-108" charset="0"/>
              </a:rPr>
              <a:t>Administrator as active member</a:t>
            </a:r>
          </a:p>
          <a:p>
            <a:pPr eaLnBrk="1" hangingPunct="1">
              <a:buFont typeface="Wingdings" charset="2"/>
              <a:buChar char="q"/>
            </a:pPr>
            <a:r>
              <a:rPr lang="en-US" sz="2400" dirty="0">
                <a:ea typeface="Britannic Bold" pitchFamily="-108" charset="0"/>
                <a:cs typeface="Britannic Bold" pitchFamily="-108" charset="0"/>
              </a:rPr>
              <a:t>Schedule for presenting to whole staff at least monthly</a:t>
            </a:r>
          </a:p>
          <a:p>
            <a:pPr eaLnBrk="1" hangingPunct="1">
              <a:buFont typeface="Wingdings" charset="2"/>
              <a:buChar char="q"/>
            </a:pPr>
            <a:r>
              <a:rPr lang="en-US" sz="2400" dirty="0">
                <a:ea typeface="Britannic Bold" pitchFamily="-108" charset="0"/>
                <a:cs typeface="Britannic Bold" pitchFamily="-108" charset="0"/>
              </a:rPr>
              <a:t>Schedule for meeting at least monthly</a:t>
            </a:r>
          </a:p>
          <a:p>
            <a:pPr eaLnBrk="1" hangingPunct="1">
              <a:buFont typeface="Wingdings" charset="2"/>
              <a:buChar char="q"/>
            </a:pPr>
            <a:r>
              <a:rPr lang="en-US" sz="2400" dirty="0">
                <a:ea typeface="Britannic Bold" pitchFamily="-108" charset="0"/>
                <a:cs typeface="Britannic Bold" pitchFamily="-108" charset="0"/>
              </a:rPr>
              <a:t>Integration with other behavior related initiatives and programs</a:t>
            </a:r>
          </a:p>
          <a:p>
            <a:pPr eaLnBrk="1" hangingPunct="1">
              <a:buFont typeface="Wingdings" charset="2"/>
              <a:buChar char="q"/>
            </a:pPr>
            <a:r>
              <a:rPr lang="en-US" sz="2400" dirty="0">
                <a:ea typeface="Britannic Bold" pitchFamily="-108" charset="0"/>
                <a:cs typeface="Britannic Bold" pitchFamily="-108" charset="0"/>
              </a:rPr>
              <a:t>Appropriate priority relative to school/district goals</a:t>
            </a:r>
          </a:p>
          <a:p>
            <a:pPr eaLnBrk="1" hangingPunct="1">
              <a:buFont typeface="Wingdings" charset="2"/>
              <a:buChar char="q"/>
            </a:pPr>
            <a:r>
              <a:rPr lang="en-US" sz="2400" dirty="0">
                <a:ea typeface="Britannic Bold" pitchFamily="-108" charset="0"/>
                <a:cs typeface="Britannic Bold" pitchFamily="-108" charset="0"/>
              </a:rPr>
              <a:t>Rules/agreements established </a:t>
            </a:r>
          </a:p>
          <a:p>
            <a:pPr eaLnBrk="1" hangingPunct="1">
              <a:buFont typeface="Wingdings" charset="2"/>
              <a:buChar char="q"/>
            </a:pPr>
            <a:r>
              <a:rPr lang="en-US" sz="2400" dirty="0">
                <a:ea typeface="Britannic Bold" pitchFamily="-108" charset="0"/>
                <a:cs typeface="Britannic Bold" pitchFamily="-108" charset="0"/>
              </a:rPr>
              <a:t>Schedule for annual self-assessments (see list)</a:t>
            </a:r>
          </a:p>
          <a:p>
            <a:pPr eaLnBrk="1" hangingPunct="1">
              <a:buFont typeface="Wingdings" charset="2"/>
              <a:buChar char="q"/>
            </a:pPr>
            <a:r>
              <a:rPr lang="en-US" sz="2400" dirty="0">
                <a:ea typeface="Britannic Bold" pitchFamily="-108" charset="0"/>
                <a:cs typeface="Britannic Bold" pitchFamily="-108" charset="0"/>
              </a:rPr>
              <a:t>Coaching support (school/district/region)</a:t>
            </a: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Team Composition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9" name="Group 8"/>
          <p:cNvGrpSpPr/>
          <p:nvPr/>
        </p:nvGrpSpPr>
        <p:grpSpPr>
          <a:xfrm>
            <a:off x="7467600" y="0"/>
            <a:ext cx="1447800" cy="1447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335865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81000"/>
            <a:ext cx="5105400" cy="1143000"/>
          </a:xfrm>
          <a:solidFill>
            <a:schemeClr val="bg1"/>
          </a:solidFill>
        </p:spPr>
        <p:txBody>
          <a:bodyPr/>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pPr>
            <a:r>
              <a:rPr lang="en-US" sz="2400" dirty="0">
                <a:latin typeface="+mj-lt"/>
                <a:ea typeface="Britannic Bold" pitchFamily="-108" charset="0"/>
                <a:cs typeface="Britannic Bold" pitchFamily="-108" charset="0"/>
              </a:rPr>
              <a:t>Administrator</a:t>
            </a:r>
          </a:p>
          <a:p>
            <a:pPr eaLnBrk="1" hangingPunct="1">
              <a:lnSpc>
                <a:spcPct val="80000"/>
              </a:lnSpc>
            </a:pPr>
            <a:r>
              <a:rPr lang="en-US" sz="2400" dirty="0">
                <a:latin typeface="+mj-lt"/>
                <a:ea typeface="Britannic Bold" pitchFamily="-108" charset="0"/>
                <a:cs typeface="Britannic Bold" pitchFamily="-108" charset="0"/>
              </a:rPr>
              <a:t>Grade/Department Representation</a:t>
            </a:r>
          </a:p>
          <a:p>
            <a:pPr eaLnBrk="1" hangingPunct="1">
              <a:lnSpc>
                <a:spcPct val="80000"/>
              </a:lnSpc>
            </a:pPr>
            <a:r>
              <a:rPr lang="en-US" sz="2400" dirty="0">
                <a:latin typeface="+mj-lt"/>
                <a:ea typeface="Britannic Bold" pitchFamily="-108" charset="0"/>
                <a:cs typeface="Britannic Bold" pitchFamily="-108" charset="0"/>
              </a:rPr>
              <a:t>Specialized Support</a:t>
            </a:r>
          </a:p>
          <a:p>
            <a:pPr lvl="1" eaLnBrk="1" hangingPunct="1">
              <a:lnSpc>
                <a:spcPct val="80000"/>
              </a:lnSpc>
            </a:pPr>
            <a:r>
              <a:rPr lang="en-US" sz="2000" dirty="0">
                <a:latin typeface="+mj-lt"/>
                <a:ea typeface="Britannic Bold" pitchFamily="-108" charset="0"/>
                <a:cs typeface="Britannic Bold" pitchFamily="-108" charset="0"/>
              </a:rPr>
              <a:t>Special Educator, Counselor, School Psychologist, Social Worker, etc.</a:t>
            </a:r>
          </a:p>
          <a:p>
            <a:pPr eaLnBrk="1" hangingPunct="1">
              <a:lnSpc>
                <a:spcPct val="80000"/>
              </a:lnSpc>
            </a:pPr>
            <a:r>
              <a:rPr lang="en-US" sz="2400" dirty="0">
                <a:latin typeface="+mj-lt"/>
                <a:ea typeface="Britannic Bold" pitchFamily="-108" charset="0"/>
                <a:cs typeface="Britannic Bold" pitchFamily="-108" charset="0"/>
              </a:rPr>
              <a:t>Support Staff</a:t>
            </a:r>
          </a:p>
          <a:p>
            <a:pPr lvl="1" eaLnBrk="1" hangingPunct="1">
              <a:lnSpc>
                <a:spcPct val="80000"/>
              </a:lnSpc>
            </a:pPr>
            <a:r>
              <a:rPr lang="en-US" sz="2000" dirty="0">
                <a:latin typeface="+mj-lt"/>
                <a:ea typeface="Britannic Bold" pitchFamily="-108" charset="0"/>
                <a:cs typeface="Britannic Bold" pitchFamily="-108" charset="0"/>
              </a:rPr>
              <a:t>Office, Supervisory, Custodial, Bus, Security, etc.</a:t>
            </a:r>
          </a:p>
          <a:p>
            <a:pPr eaLnBrk="1" hangingPunct="1">
              <a:lnSpc>
                <a:spcPct val="80000"/>
              </a:lnSpc>
            </a:pPr>
            <a:r>
              <a:rPr lang="en-US" sz="2400" dirty="0">
                <a:latin typeface="+mj-lt"/>
                <a:ea typeface="Britannic Bold" pitchFamily="-108" charset="0"/>
                <a:cs typeface="Britannic Bold" pitchFamily="-108" charset="0"/>
              </a:rPr>
              <a:t>Parent</a:t>
            </a:r>
          </a:p>
          <a:p>
            <a:pPr eaLnBrk="1" hangingPunct="1">
              <a:lnSpc>
                <a:spcPct val="80000"/>
              </a:lnSpc>
            </a:pPr>
            <a:r>
              <a:rPr lang="en-US" sz="2400" dirty="0">
                <a:latin typeface="+mj-lt"/>
                <a:ea typeface="Britannic Bold" pitchFamily="-108" charset="0"/>
                <a:cs typeface="Britannic Bold" pitchFamily="-108" charset="0"/>
              </a:rPr>
              <a:t>Community</a:t>
            </a:r>
          </a:p>
          <a:p>
            <a:pPr lvl="1" eaLnBrk="1" hangingPunct="1">
              <a:lnSpc>
                <a:spcPct val="80000"/>
              </a:lnSpc>
            </a:pPr>
            <a:r>
              <a:rPr lang="en-US" sz="2000" dirty="0">
                <a:latin typeface="+mj-lt"/>
                <a:ea typeface="Britannic Bold" pitchFamily="-108" charset="0"/>
                <a:cs typeface="Britannic Bold" pitchFamily="-108" charset="0"/>
              </a:rPr>
              <a:t>Mental Health, Business</a:t>
            </a:r>
          </a:p>
          <a:p>
            <a:pPr eaLnBrk="1" hangingPunct="1">
              <a:lnSpc>
                <a:spcPct val="80000"/>
              </a:lnSpc>
            </a:pPr>
            <a:r>
              <a:rPr lang="en-US" sz="2400" dirty="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a:srcRect/>
          <a:stretch>
            <a:fillRect/>
          </a:stretch>
        </p:blipFill>
        <p:spPr bwMode="auto">
          <a:xfrm>
            <a:off x="0" y="4800600"/>
            <a:ext cx="2743200" cy="2057400"/>
          </a:xfrm>
          <a:prstGeom prst="rect">
            <a:avLst/>
          </a:prstGeom>
          <a:noFill/>
          <a:ln w="9525">
            <a:noFill/>
            <a:miter lim="800000"/>
            <a:headEnd/>
            <a:tailEnd/>
          </a:ln>
        </p:spPr>
      </p:pic>
      <p:sp>
        <p:nvSpPr>
          <p:cNvPr id="6" name="Oval 4"/>
          <p:cNvSpPr>
            <a:spLocks noChangeArrowheads="1"/>
          </p:cNvSpPr>
          <p:nvPr/>
        </p:nvSpPr>
        <p:spPr bwMode="auto">
          <a:xfrm>
            <a:off x="6629400" y="4648200"/>
            <a:ext cx="2514600" cy="1295400"/>
          </a:xfrm>
          <a:prstGeom prst="ellipse">
            <a:avLst/>
          </a:prstGeom>
          <a:solidFill>
            <a:srgbClr val="FFFFFF"/>
          </a:solidFill>
          <a:ln w="9525">
            <a:solidFill>
              <a:schemeClr val="tx1"/>
            </a:solidFill>
            <a:round/>
            <a:headEnd/>
            <a:tailEnd/>
          </a:ln>
        </p:spPr>
        <p:txBody>
          <a:bodyPr anchor="ctr">
            <a:prstTxWarp prst="textNoShape">
              <a:avLst/>
            </a:prstTxWarp>
          </a:bodyPr>
          <a:lstStyle/>
          <a:p>
            <a:pPr algn="ctr">
              <a:lnSpc>
                <a:spcPct val="50000"/>
              </a:lnSpc>
              <a:spcBef>
                <a:spcPct val="50000"/>
              </a:spcBef>
            </a:pPr>
            <a:r>
              <a:rPr lang="en-US">
                <a:solidFill>
                  <a:srgbClr val="008000"/>
                </a:solidFill>
                <a:latin typeface="+mj-lt"/>
                <a:ea typeface="Arial" pitchFamily="-1" charset="0"/>
                <a:cs typeface="Arial" pitchFamily="-1" charset="0"/>
              </a:rPr>
              <a:t>Start with a</a:t>
            </a:r>
          </a:p>
          <a:p>
            <a:pPr algn="ctr">
              <a:lnSpc>
                <a:spcPct val="50000"/>
              </a:lnSpc>
              <a:spcBef>
                <a:spcPct val="50000"/>
              </a:spcBef>
            </a:pPr>
            <a:r>
              <a:rPr lang="en-US">
                <a:solidFill>
                  <a:srgbClr val="008000"/>
                </a:solidFill>
                <a:latin typeface="+mj-lt"/>
                <a:ea typeface="Arial" pitchFamily="-1" charset="0"/>
                <a:cs typeface="Arial" pitchFamily="-1" charset="0"/>
              </a:rPr>
              <a:t> team that </a:t>
            </a:r>
          </a:p>
          <a:p>
            <a:pPr algn="ctr">
              <a:lnSpc>
                <a:spcPct val="50000"/>
              </a:lnSpc>
              <a:spcBef>
                <a:spcPct val="50000"/>
              </a:spcBef>
            </a:pPr>
            <a:r>
              <a:rPr lang="en-US">
                <a:solidFill>
                  <a:srgbClr val="008000"/>
                </a:solidFill>
                <a:latin typeface="+mj-lt"/>
                <a:ea typeface="Arial" pitchFamily="-1" charset="0"/>
                <a:cs typeface="Arial" pitchFamily="-1" charset="0"/>
              </a:rPr>
              <a:t> “works.”</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990600" cy="990600"/>
          </a:xfrm>
          <a:prstGeom prst="rect">
            <a:avLst/>
          </a:prstGeom>
          <a:noFill/>
          <a:ln>
            <a:noFill/>
          </a:ln>
        </p:spPr>
      </p:pic>
      <p:pic>
        <p:nvPicPr>
          <p:cNvPr id="8" name="Picture 7"/>
          <p:cNvPicPr>
            <a:picLocks noChangeAspect="1"/>
          </p:cNvPicPr>
          <p:nvPr/>
        </p:nvPicPr>
        <p:blipFill>
          <a:blip r:embed="rId5"/>
          <a:stretch>
            <a:fillRect/>
          </a:stretch>
        </p:blipFill>
        <p:spPr>
          <a:xfrm>
            <a:off x="0" y="990600"/>
            <a:ext cx="914400" cy="914400"/>
          </a:xfrm>
          <a:prstGeom prst="rect">
            <a:avLst/>
          </a:prstGeom>
        </p:spPr>
      </p:pic>
    </p:spTree>
    <p:extLst>
      <p:ext uri="{BB962C8B-B14F-4D97-AF65-F5344CB8AC3E}">
        <p14:creationId xmlns:p14="http://schemas.microsoft.com/office/powerpoint/2010/main" val="3292079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eaLnBrk="1" hangingPunct="1">
              <a:lnSpc>
                <a:spcPct val="90000"/>
              </a:lnSpc>
            </a:pPr>
            <a:endParaRPr lang="en-US" sz="2200" dirty="0">
              <a:latin typeface="+mj-lt"/>
            </a:endParaRPr>
          </a:p>
          <a:p>
            <a:pPr eaLnBrk="1" hangingPunct="1">
              <a:lnSpc>
                <a:spcPct val="90000"/>
              </a:lnSpc>
            </a:pPr>
            <a:r>
              <a:rPr lang="en-US" sz="2200" dirty="0">
                <a:latin typeface="+mj-lt"/>
              </a:rPr>
              <a:t>How is your school team doing?</a:t>
            </a:r>
          </a:p>
          <a:p>
            <a:pPr lvl="1" eaLnBrk="1" hangingPunct="1">
              <a:lnSpc>
                <a:spcPct val="90000"/>
              </a:lnSpc>
            </a:pPr>
            <a:r>
              <a:rPr lang="en-US" sz="2000" dirty="0">
                <a:latin typeface="+mj-lt"/>
              </a:rPr>
              <a:t>Do you need to vote anyone on/off?</a:t>
            </a:r>
          </a:p>
          <a:p>
            <a:pPr lvl="1" eaLnBrk="1" hangingPunct="1">
              <a:lnSpc>
                <a:spcPct val="90000"/>
              </a:lnSpc>
            </a:pPr>
            <a:r>
              <a:rPr lang="en-US" sz="2000" dirty="0">
                <a:latin typeface="+mj-lt"/>
              </a:rPr>
              <a:t>Are you operating effectively?</a:t>
            </a:r>
          </a:p>
          <a:p>
            <a:pPr lvl="1" eaLnBrk="1" hangingPunct="1">
              <a:lnSpc>
                <a:spcPct val="90000"/>
              </a:lnSpc>
            </a:pPr>
            <a:r>
              <a:rPr lang="en-US" sz="2000" dirty="0">
                <a:latin typeface="+mj-lt"/>
              </a:rPr>
              <a:t>Are your coaches supporting the team? Is the team supporting the coaches?</a:t>
            </a:r>
          </a:p>
          <a:p>
            <a:pPr lvl="1" eaLnBrk="1" hangingPunct="1">
              <a:lnSpc>
                <a:spcPct val="90000"/>
              </a:lnSpc>
            </a:pPr>
            <a:r>
              <a:rPr lang="en-US" sz="2000" dirty="0">
                <a:latin typeface="+mj-lt"/>
              </a:rPr>
              <a:t>Have you considered building capacity throughout the staff?</a:t>
            </a:r>
          </a:p>
          <a:p>
            <a:pPr lvl="1" eaLnBrk="1" hangingPunct="1">
              <a:lnSpc>
                <a:spcPct val="90000"/>
              </a:lnSpc>
            </a:pPr>
            <a:endParaRPr lang="en-US" sz="1600" dirty="0">
              <a:latin typeface="+mj-lt"/>
            </a:endParaRP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9719410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rPr>
              <a:t>Preview Tier 1 Topics:</a:t>
            </a:r>
          </a:p>
          <a:p>
            <a:pPr marL="1771650" lvl="2" indent="-857250" algn="l">
              <a:buFont typeface="Arial"/>
              <a:buChar char="•"/>
              <a:defRPr/>
            </a:pPr>
            <a:r>
              <a:rPr lang="en-US" sz="4000" dirty="0">
                <a:solidFill>
                  <a:srgbClr val="FFFF00"/>
                </a:solidFill>
                <a:effectLst>
                  <a:outerShdw blurRad="38100" dist="38100" dir="2700000" algn="tl">
                    <a:srgbClr val="000000"/>
                  </a:outerShdw>
                </a:effectLst>
                <a:latin typeface="+mj-lt"/>
              </a:rPr>
              <a:t>Equity</a:t>
            </a:r>
          </a:p>
          <a:p>
            <a:pPr marL="1771650" lvl="2" indent="-857250" algn="l">
              <a:buFont typeface="Arial"/>
              <a:buChar char="•"/>
              <a:defRPr/>
            </a:pPr>
            <a:r>
              <a:rPr lang="en-US" sz="4000" dirty="0">
                <a:solidFill>
                  <a:srgbClr val="FFFF00"/>
                </a:solidFill>
                <a:effectLst>
                  <a:outerShdw blurRad="38100" dist="38100" dir="2700000" algn="tl">
                    <a:srgbClr val="000000"/>
                  </a:outerShdw>
                </a:effectLst>
                <a:latin typeface="+mj-lt"/>
              </a:rPr>
              <a:t>Integrating Initiatives: Bully Prevention</a:t>
            </a: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64063881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Equity</a:t>
            </a:r>
          </a:p>
          <a:p>
            <a:pPr algn="ctr">
              <a:defRPr/>
            </a:pPr>
            <a:endParaRPr lang="en-US" sz="4000" i="1" dirty="0">
              <a:solidFill>
                <a:srgbClr val="FFFF00"/>
              </a:solidFill>
              <a:effectLst>
                <a:outerShdw blurRad="38100" dist="38100" dir="2700000" algn="tl">
                  <a:srgbClr val="000000"/>
                </a:outerShdw>
              </a:effectLst>
              <a:latin typeface="+mj-lt"/>
            </a:endParaRPr>
          </a:p>
          <a:p>
            <a:pPr algn="ctr">
              <a:defRPr/>
            </a:pPr>
            <a:r>
              <a:rPr lang="en-US" sz="4000" i="1" dirty="0">
                <a:solidFill>
                  <a:srgbClr val="FFFF00"/>
                </a:solidFill>
                <a:effectLst>
                  <a:outerShdw blurRad="38100" dist="38100" dir="2700000" algn="tl">
                    <a:srgbClr val="000000"/>
                  </a:outerShdw>
                </a:effectLst>
                <a:latin typeface="+mj-lt"/>
              </a:rPr>
              <a:t>(adapted from Kent McIntosh)</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3156220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Disproportionality in School Discipline </a:t>
            </a:r>
            <a:r>
              <a:rPr lang="en-CA" sz="3200" dirty="0"/>
              <a:t>(Losen &amp; Skiba, 2010)</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565998" cy="49951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54254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Overt Bias</a:t>
            </a:r>
          </a:p>
          <a:p>
            <a:pPr lvl="1"/>
            <a:r>
              <a:rPr lang="en-US" dirty="0"/>
              <a:t>Conscious belief in superiority of a group</a:t>
            </a:r>
          </a:p>
          <a:p>
            <a:r>
              <a:rPr lang="en-US" dirty="0"/>
              <a:t>Explicit Bias</a:t>
            </a:r>
          </a:p>
          <a:p>
            <a:pPr lvl="1"/>
            <a:r>
              <a:rPr lang="en-US" dirty="0"/>
              <a:t>Conscious belief that some groups aspire to desirable traits more than others</a:t>
            </a:r>
          </a:p>
          <a:p>
            <a:r>
              <a:rPr lang="en-US" dirty="0"/>
              <a:t>Implicit Bias</a:t>
            </a:r>
          </a:p>
          <a:p>
            <a:pPr lvl="1"/>
            <a:r>
              <a:rPr lang="en-US" dirty="0"/>
              <a:t>Unconscious associations regarding some groups</a:t>
            </a:r>
          </a:p>
        </p:txBody>
      </p:sp>
      <p:sp>
        <p:nvSpPr>
          <p:cNvPr id="3" name="Title 2"/>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72617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196752"/>
            <a:ext cx="4038600" cy="4525963"/>
          </a:xfrm>
        </p:spPr>
        <p:txBody>
          <a:bodyPr/>
          <a:lstStyle/>
          <a:p>
            <a:pPr marL="0" indent="0">
              <a:buNone/>
            </a:pPr>
            <a:r>
              <a:rPr lang="en-US" sz="4800" dirty="0"/>
              <a:t>A 5-point</a:t>
            </a:r>
          </a:p>
          <a:p>
            <a:pPr marL="0" indent="0">
              <a:buNone/>
            </a:pPr>
            <a:r>
              <a:rPr lang="en-US" sz="4800" dirty="0"/>
              <a:t>Intervention   to Enhance Equity in School Discipline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089"/>
            <a:ext cx="4932040" cy="63892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6"/>
          <p:cNvSpPr>
            <a:spLocks noChangeArrowheads="1"/>
          </p:cNvSpPr>
          <p:nvPr/>
        </p:nvSpPr>
        <p:spPr bwMode="auto">
          <a:xfrm>
            <a:off x="377949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4"/>
              </a:rPr>
              <a:t>http://www.pbis.org/school/equity-pbis</a:t>
            </a:r>
            <a:r>
              <a:rPr lang="en-US" sz="2400" dirty="0"/>
              <a:t>  </a:t>
            </a:r>
            <a:endParaRPr lang="en-CA" sz="2400" dirty="0"/>
          </a:p>
        </p:txBody>
      </p:sp>
    </p:spTree>
    <p:extLst>
      <p:ext uri="{BB962C8B-B14F-4D97-AF65-F5344CB8AC3E}">
        <p14:creationId xmlns:p14="http://schemas.microsoft.com/office/powerpoint/2010/main" val="408646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p:txBody>
          <a:bodyPr>
            <a:noAutofit/>
          </a:bodyPr>
          <a:lstStyle/>
          <a:p>
            <a:r>
              <a:rPr lang="en-US" dirty="0"/>
              <a:t>5-point Intervention to Enhance Equity in School Discipline</a:t>
            </a:r>
            <a:endParaRPr lang="en-US" sz="2400" dirty="0"/>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2" name="Right Arrow 1"/>
          <p:cNvSpPr/>
          <p:nvPr/>
        </p:nvSpPr>
        <p:spPr>
          <a:xfrm>
            <a:off x="98578" y="16002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952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discipline gap may be related to the achievement gap</a:t>
            </a:r>
          </a:p>
          <a:p>
            <a:pPr lvl="1"/>
            <a:r>
              <a:rPr lang="en-US" dirty="0"/>
              <a:t>Academic skills (or the lack thereof) dramatically shapes school experiences</a:t>
            </a:r>
          </a:p>
          <a:p>
            <a:pPr lvl="1"/>
            <a:r>
              <a:rPr lang="en-US" dirty="0"/>
              <a:t>Students who fall behind are more likely to act out, exposing themselves to discipline</a:t>
            </a:r>
          </a:p>
          <a:p>
            <a:pPr lvl="1"/>
            <a:r>
              <a:rPr lang="en-US" dirty="0"/>
              <a:t>By catching and intervening with students early, we can change students’ school experiences for the better</a:t>
            </a:r>
          </a:p>
        </p:txBody>
      </p:sp>
      <p:sp>
        <p:nvSpPr>
          <p:cNvPr id="3" name="Title 2"/>
          <p:cNvSpPr>
            <a:spLocks noGrp="1"/>
          </p:cNvSpPr>
          <p:nvPr>
            <p:ph type="title"/>
          </p:nvPr>
        </p:nvSpPr>
        <p:spPr/>
        <p:txBody>
          <a:bodyPr/>
          <a:lstStyle/>
          <a:p>
            <a:r>
              <a:rPr lang="en-US" dirty="0"/>
              <a:t>Why a focus on effective academic instruction?</a:t>
            </a:r>
          </a:p>
        </p:txBody>
      </p:sp>
      <p:sp>
        <p:nvSpPr>
          <p:cNvPr id="4" name="TextBox 3"/>
          <p:cNvSpPr txBox="1"/>
          <p:nvPr/>
        </p:nvSpPr>
        <p:spPr>
          <a:xfrm>
            <a:off x="467544" y="6290156"/>
            <a:ext cx="8496944" cy="523220"/>
          </a:xfrm>
          <a:prstGeom prst="rect">
            <a:avLst/>
          </a:prstGeom>
          <a:noFill/>
        </p:spPr>
        <p:txBody>
          <a:bodyPr wrap="square" rtlCol="0">
            <a:spAutoFit/>
          </a:bodyPr>
          <a:lstStyle/>
          <a:p>
            <a:r>
              <a:rPr lang="en-US" sz="2800" dirty="0"/>
              <a:t>(Gregory et al., 2010; McIntosh et al., 2008, 2012)</a:t>
            </a:r>
          </a:p>
        </p:txBody>
      </p:sp>
    </p:spTree>
    <p:extLst>
      <p:ext uri="{BB962C8B-B14F-4D97-AF65-F5344CB8AC3E}">
        <p14:creationId xmlns:p14="http://schemas.microsoft.com/office/powerpoint/2010/main" val="20303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00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nodeType="afterEffect">
                                  <p:stCondLst>
                                    <p:cond delay="200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Explicit instruction</a:t>
            </a:r>
          </a:p>
          <a:p>
            <a:pPr lvl="0"/>
            <a:r>
              <a:rPr lang="en-US" dirty="0"/>
              <a:t>High rates of engagement and OTRs</a:t>
            </a:r>
          </a:p>
          <a:p>
            <a:pPr lvl="0"/>
            <a:r>
              <a:rPr lang="en-US" dirty="0"/>
              <a:t>Quality performance feedback</a:t>
            </a:r>
          </a:p>
          <a:p>
            <a:pPr lvl="0"/>
            <a:r>
              <a:rPr lang="en-US" dirty="0"/>
              <a:t>Progress monitoring and data-based decision making</a:t>
            </a:r>
          </a:p>
        </p:txBody>
      </p:sp>
      <p:sp>
        <p:nvSpPr>
          <p:cNvPr id="3" name="Title 2"/>
          <p:cNvSpPr>
            <a:spLocks noGrp="1"/>
          </p:cNvSpPr>
          <p:nvPr>
            <p:ph type="title"/>
          </p:nvPr>
        </p:nvSpPr>
        <p:spPr/>
        <p:txBody>
          <a:bodyPr/>
          <a:lstStyle/>
          <a:p>
            <a:r>
              <a:rPr lang="en-US" dirty="0"/>
              <a:t>What do we mean by effective academic instruction?</a:t>
            </a:r>
          </a:p>
        </p:txBody>
      </p:sp>
      <p:sp>
        <p:nvSpPr>
          <p:cNvPr id="4" name="TextBox 3"/>
          <p:cNvSpPr txBox="1"/>
          <p:nvPr/>
        </p:nvSpPr>
        <p:spPr>
          <a:xfrm>
            <a:off x="6167798" y="6119718"/>
            <a:ext cx="2736304" cy="523220"/>
          </a:xfrm>
          <a:prstGeom prst="rect">
            <a:avLst/>
          </a:prstGeom>
          <a:noFill/>
        </p:spPr>
        <p:txBody>
          <a:bodyPr wrap="square" rtlCol="0">
            <a:spAutoFit/>
          </a:bodyPr>
          <a:lstStyle/>
          <a:p>
            <a:r>
              <a:rPr lang="en-US" sz="2800" dirty="0"/>
              <a:t>(Hattie, 2009)</a:t>
            </a:r>
          </a:p>
        </p:txBody>
      </p:sp>
    </p:spTree>
    <p:extLst>
      <p:ext uri="{BB962C8B-B14F-4D97-AF65-F5344CB8AC3E}">
        <p14:creationId xmlns:p14="http://schemas.microsoft.com/office/powerpoint/2010/main" val="18938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1187012" y="1484784"/>
          <a:ext cx="674929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CA" dirty="0">
                <a:solidFill>
                  <a:srgbClr val="000000"/>
                </a:solidFill>
              </a:rPr>
              <a:t>Effects of Effective Instruction on the Achievement Gap</a:t>
            </a:r>
            <a:endParaRPr lang="en-US" dirty="0">
              <a:solidFill>
                <a:srgbClr val="000000"/>
              </a:solidFill>
            </a:endParaRPr>
          </a:p>
        </p:txBody>
      </p:sp>
      <p:sp>
        <p:nvSpPr>
          <p:cNvPr id="5" name="TextBox 4"/>
          <p:cNvSpPr txBox="1"/>
          <p:nvPr/>
        </p:nvSpPr>
        <p:spPr>
          <a:xfrm>
            <a:off x="1475656" y="6309320"/>
            <a:ext cx="7488832" cy="369332"/>
          </a:xfrm>
          <a:prstGeom prst="rect">
            <a:avLst/>
          </a:prstGeom>
          <a:noFill/>
        </p:spPr>
        <p:txBody>
          <a:bodyPr wrap="square" rtlCol="0">
            <a:spAutoFit/>
          </a:bodyPr>
          <a:lstStyle/>
          <a:p>
            <a:r>
              <a:rPr lang="en-CA" b="1" dirty="0"/>
              <a:t>Tigard-Tualatin School District </a:t>
            </a:r>
            <a:r>
              <a:rPr lang="en-CA" dirty="0"/>
              <a:t>(Chaparro, Helton, &amp; Sadler, in press)</a:t>
            </a:r>
            <a:endParaRPr lang="en-US" dirty="0"/>
          </a:p>
        </p:txBody>
      </p:sp>
    </p:spTree>
    <p:extLst>
      <p:ext uri="{BB962C8B-B14F-4D97-AF65-F5344CB8AC3E}">
        <p14:creationId xmlns:p14="http://schemas.microsoft.com/office/powerpoint/2010/main" val="1056361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p:txBody>
          <a:bodyPr>
            <a:noAutofit/>
          </a:bodyPr>
          <a:lstStyle/>
          <a:p>
            <a:r>
              <a:rPr lang="en-US" dirty="0"/>
              <a:t>5-point Intervention to Enhance Equity in School Discipline</a:t>
            </a:r>
            <a:endParaRPr lang="en-US" sz="2400" dirty="0"/>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2438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12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Proactive, instructional approach </a:t>
            </a:r>
            <a:r>
              <a:rPr lang="en-CA" b="1" i="1" dirty="0">
                <a:solidFill>
                  <a:srgbClr val="339933"/>
                </a:solidFill>
              </a:rPr>
              <a:t>may</a:t>
            </a:r>
            <a:r>
              <a:rPr lang="en-CA" dirty="0"/>
              <a:t> prevent problem behavior and exposure to biased responses to problem behavior</a:t>
            </a:r>
          </a:p>
          <a:p>
            <a:pPr marL="514350" indent="-514350">
              <a:buFont typeface="+mj-lt"/>
              <a:buAutoNum type="arabicPeriod"/>
            </a:pPr>
            <a:r>
              <a:rPr lang="en-CA" dirty="0"/>
              <a:t>Increasing positive student-teacher interactions </a:t>
            </a:r>
            <a:r>
              <a:rPr lang="en-CA" b="1" i="1" dirty="0">
                <a:solidFill>
                  <a:srgbClr val="339933"/>
                </a:solidFill>
              </a:rPr>
              <a:t>may</a:t>
            </a:r>
            <a:r>
              <a:rPr lang="en-CA" dirty="0"/>
              <a:t> enhance relationships to prevent challenges</a:t>
            </a:r>
          </a:p>
          <a:p>
            <a:pPr marL="514350" indent="-514350">
              <a:buFont typeface="+mj-lt"/>
              <a:buAutoNum type="arabicPeriod"/>
            </a:pPr>
            <a:r>
              <a:rPr lang="en-CA" dirty="0"/>
              <a:t>More objective referral and discipline procedures </a:t>
            </a:r>
            <a:r>
              <a:rPr lang="en-CA" b="1" i="1" dirty="0">
                <a:solidFill>
                  <a:srgbClr val="339933"/>
                </a:solidFill>
              </a:rPr>
              <a:t>may</a:t>
            </a:r>
            <a:r>
              <a:rPr lang="en-CA" dirty="0">
                <a:solidFill>
                  <a:srgbClr val="339933"/>
                </a:solidFill>
              </a:rPr>
              <a:t> </a:t>
            </a:r>
            <a:r>
              <a:rPr lang="en-CA" dirty="0"/>
              <a:t>reduce subjectivity and influence of cultural bias</a:t>
            </a:r>
          </a:p>
          <a:p>
            <a:pPr marL="514350" indent="-514350">
              <a:buFont typeface="+mj-lt"/>
              <a:buAutoNum type="arabicPeriod"/>
            </a:pPr>
            <a:r>
              <a:rPr lang="en-CA" dirty="0"/>
              <a:t>Professional development </a:t>
            </a:r>
            <a:r>
              <a:rPr lang="en-CA" b="1" i="1" dirty="0">
                <a:solidFill>
                  <a:srgbClr val="339933"/>
                </a:solidFill>
              </a:rPr>
              <a:t>may</a:t>
            </a:r>
            <a:r>
              <a:rPr lang="en-CA" dirty="0">
                <a:solidFill>
                  <a:srgbClr val="339933"/>
                </a:solidFill>
              </a:rPr>
              <a:t> </a:t>
            </a:r>
            <a:r>
              <a:rPr lang="en-CA" dirty="0"/>
              <a:t>provide teachers with more instructional responses</a:t>
            </a:r>
          </a:p>
        </p:txBody>
      </p:sp>
      <p:sp>
        <p:nvSpPr>
          <p:cNvPr id="3" name="Title 2"/>
          <p:cNvSpPr>
            <a:spLocks noGrp="1"/>
          </p:cNvSpPr>
          <p:nvPr>
            <p:ph type="title"/>
          </p:nvPr>
        </p:nvSpPr>
        <p:spPr/>
        <p:txBody>
          <a:bodyPr/>
          <a:lstStyle/>
          <a:p>
            <a:r>
              <a:rPr lang="en-US" dirty="0"/>
              <a:t>Why use a foundation of SWPBIS?</a:t>
            </a:r>
          </a:p>
        </p:txBody>
      </p:sp>
      <p:sp>
        <p:nvSpPr>
          <p:cNvPr id="4" name="TextBox 3"/>
          <p:cNvSpPr txBox="1"/>
          <p:nvPr/>
        </p:nvSpPr>
        <p:spPr>
          <a:xfrm>
            <a:off x="4953000" y="6372036"/>
            <a:ext cx="4083496" cy="461665"/>
          </a:xfrm>
          <a:prstGeom prst="rect">
            <a:avLst/>
          </a:prstGeom>
          <a:noFill/>
        </p:spPr>
        <p:txBody>
          <a:bodyPr wrap="square" rtlCol="0">
            <a:spAutoFit/>
          </a:bodyPr>
          <a:lstStyle/>
          <a:p>
            <a:r>
              <a:rPr lang="en-CA" dirty="0"/>
              <a:t>(</a:t>
            </a:r>
            <a:r>
              <a:rPr lang="en-CA" dirty="0" err="1"/>
              <a:t>Greflund</a:t>
            </a:r>
            <a:r>
              <a:rPr lang="en-CA" dirty="0"/>
              <a:t> et al., 2014) </a:t>
            </a:r>
            <a:endParaRPr lang="en-US" dirty="0"/>
          </a:p>
        </p:txBody>
      </p:sp>
    </p:spTree>
    <p:extLst>
      <p:ext uri="{BB962C8B-B14F-4D97-AF65-F5344CB8AC3E}">
        <p14:creationId xmlns:p14="http://schemas.microsoft.com/office/powerpoint/2010/main" val="19774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p:txBody>
          <a:bodyPr>
            <a:noAutofit/>
          </a:bodyPr>
          <a:lstStyle/>
          <a:p>
            <a:r>
              <a:rPr lang="en-US" dirty="0"/>
              <a:t>5-point Intervention to Enhance Equity in School Discipline</a:t>
            </a:r>
            <a:endParaRPr lang="en-US" sz="2400" dirty="0"/>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3200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2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Black/White ODR Risk Ratio = 2.5</a:t>
            </a:r>
          </a:p>
        </p:txBody>
      </p:sp>
      <p:sp>
        <p:nvSpPr>
          <p:cNvPr id="3" name="Title 2"/>
          <p:cNvSpPr>
            <a:spLocks noGrp="1"/>
          </p:cNvSpPr>
          <p:nvPr>
            <p:ph type="title"/>
          </p:nvPr>
        </p:nvSpPr>
        <p:spPr/>
        <p:txBody>
          <a:bodyPr/>
          <a:lstStyle/>
          <a:p>
            <a:r>
              <a:rPr lang="en-US" dirty="0"/>
              <a:t>Risk Indices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4245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72630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p:txBody>
          <a:bodyPr>
            <a:noAutofit/>
          </a:bodyPr>
          <a:lstStyle/>
          <a:p>
            <a:r>
              <a:rPr lang="en-US" dirty="0"/>
              <a:t>5-point Intervention to Enhance Equity in School Discipline</a:t>
            </a:r>
            <a:endParaRPr lang="en-US" sz="2400" dirty="0"/>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41148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88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Enacting policies that nobody knows about</a:t>
            </a:r>
          </a:p>
          <a:p>
            <a:r>
              <a:rPr lang="en-US" dirty="0"/>
              <a:t>Enacting policies that don’t change practice</a:t>
            </a:r>
          </a:p>
          <a:p>
            <a:r>
              <a:rPr lang="en-US" dirty="0"/>
              <a:t>Policies without accountability for implementation</a:t>
            </a:r>
          </a:p>
        </p:txBody>
      </p:sp>
      <p:sp>
        <p:nvSpPr>
          <p:cNvPr id="3" name="Title 2"/>
          <p:cNvSpPr>
            <a:spLocks noGrp="1"/>
          </p:cNvSpPr>
          <p:nvPr>
            <p:ph type="title"/>
          </p:nvPr>
        </p:nvSpPr>
        <p:spPr/>
        <p:txBody>
          <a:bodyPr/>
          <a:lstStyle/>
          <a:p>
            <a:r>
              <a:rPr lang="en-US" dirty="0"/>
              <a:t>What does </a:t>
            </a:r>
            <a:r>
              <a:rPr lang="en-US" b="1" u="sng" dirty="0">
                <a:solidFill>
                  <a:srgbClr val="FF0000"/>
                </a:solidFill>
              </a:rPr>
              <a:t>not work</a:t>
            </a:r>
            <a:r>
              <a:rPr lang="en-US" b="1" dirty="0">
                <a:solidFill>
                  <a:srgbClr val="FF0000"/>
                </a:solidFill>
              </a:rPr>
              <a:t> </a:t>
            </a:r>
            <a:r>
              <a:rPr lang="en-US" b="1" dirty="0"/>
              <a:t>in policy</a:t>
            </a:r>
          </a:p>
        </p:txBody>
      </p:sp>
    </p:spTree>
    <p:extLst>
      <p:ext uri="{BB962C8B-B14F-4D97-AF65-F5344CB8AC3E}">
        <p14:creationId xmlns:p14="http://schemas.microsoft.com/office/powerpoint/2010/main" val="4269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784976" cy="5400600"/>
          </a:xfrm>
        </p:spPr>
        <p:txBody>
          <a:bodyPr>
            <a:normAutofit fontScale="77500" lnSpcReduction="20000"/>
          </a:bodyPr>
          <a:lstStyle/>
          <a:p>
            <a:r>
              <a:rPr lang="en-CA" b="1" u="sng" dirty="0">
                <a:solidFill>
                  <a:srgbClr val="339933"/>
                </a:solidFill>
              </a:rPr>
              <a:t>Include a Specific Commitment to Equity</a:t>
            </a:r>
          </a:p>
          <a:p>
            <a:pPr lvl="1"/>
            <a:r>
              <a:rPr lang="en-CA" dirty="0"/>
              <a:t>Create mission statements that include equity</a:t>
            </a:r>
          </a:p>
          <a:p>
            <a:pPr lvl="1"/>
            <a:r>
              <a:rPr lang="en-CA" dirty="0"/>
              <a:t>Enact hiring preferences for equitable discipline</a:t>
            </a:r>
          </a:p>
          <a:p>
            <a:r>
              <a:rPr lang="en-CA" b="1" u="sng" dirty="0">
                <a:solidFill>
                  <a:srgbClr val="339933"/>
                </a:solidFill>
              </a:rPr>
              <a:t>Install Effective Practices</a:t>
            </a:r>
          </a:p>
          <a:p>
            <a:pPr lvl="1"/>
            <a:r>
              <a:rPr lang="en-CA" dirty="0"/>
              <a:t>Require clear, objective school discipline procedures</a:t>
            </a:r>
          </a:p>
          <a:p>
            <a:pPr lvl="1"/>
            <a:r>
              <a:rPr lang="en-CA" dirty="0"/>
              <a:t>Support implementation of proactive, positive approaches to discipline</a:t>
            </a:r>
          </a:p>
          <a:p>
            <a:pPr lvl="1"/>
            <a:r>
              <a:rPr lang="en-CA" dirty="0"/>
              <a:t>Replace exclusionary practices w/ instructional ones</a:t>
            </a:r>
          </a:p>
          <a:p>
            <a:r>
              <a:rPr lang="en-CA" b="1" u="sng" dirty="0">
                <a:solidFill>
                  <a:srgbClr val="339933"/>
                </a:solidFill>
              </a:rPr>
              <a:t>Create Accountability for Efforts</a:t>
            </a:r>
          </a:p>
          <a:p>
            <a:pPr lvl="1"/>
            <a:r>
              <a:rPr lang="en-CA" dirty="0"/>
              <a:t>Create teams and procedures to enhance equity</a:t>
            </a:r>
          </a:p>
          <a:p>
            <a:pPr lvl="1"/>
            <a:r>
              <a:rPr lang="en-CA" dirty="0"/>
              <a:t>Share disproportionality data regularly</a:t>
            </a:r>
          </a:p>
          <a:p>
            <a:pPr lvl="1"/>
            <a:r>
              <a:rPr lang="en-CA" dirty="0"/>
              <a:t>Build equity outcomes into evaluations</a:t>
            </a:r>
            <a:endParaRPr lang="en-US" dirty="0"/>
          </a:p>
        </p:txBody>
      </p:sp>
      <p:sp>
        <p:nvSpPr>
          <p:cNvPr id="3" name="Title 2"/>
          <p:cNvSpPr>
            <a:spLocks noGrp="1"/>
          </p:cNvSpPr>
          <p:nvPr>
            <p:ph type="title"/>
          </p:nvPr>
        </p:nvSpPr>
        <p:spPr>
          <a:xfrm>
            <a:off x="457200" y="457200"/>
            <a:ext cx="8229600" cy="1243608"/>
          </a:xfrm>
        </p:spPr>
        <p:txBody>
          <a:bodyPr/>
          <a:lstStyle/>
          <a:p>
            <a:r>
              <a:rPr lang="en-CA" dirty="0"/>
              <a:t>Equity Policy Recommendations</a:t>
            </a:r>
            <a:br>
              <a:rPr lang="en-CA" dirty="0"/>
            </a:br>
            <a:endParaRPr lang="en-US" dirty="0"/>
          </a:p>
        </p:txBody>
      </p:sp>
    </p:spTree>
    <p:extLst>
      <p:ext uri="{BB962C8B-B14F-4D97-AF65-F5344CB8AC3E}">
        <p14:creationId xmlns:p14="http://schemas.microsoft.com/office/powerpoint/2010/main" val="102814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p:txBody>
          <a:bodyPr>
            <a:noAutofit/>
          </a:bodyPr>
          <a:lstStyle/>
          <a:p>
            <a:r>
              <a:rPr lang="en-US" dirty="0"/>
              <a:t>5-point Intervention to Enhance Equity in School Discipline</a:t>
            </a:r>
            <a:endParaRPr lang="en-US" sz="2400" dirty="0"/>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48768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1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specific decision that is more vulnerable to effects of implicit bias</a:t>
            </a:r>
          </a:p>
          <a:p>
            <a:r>
              <a:rPr lang="en-US" dirty="0"/>
              <a:t>Two parts:</a:t>
            </a:r>
          </a:p>
          <a:p>
            <a:pPr lvl="1"/>
            <a:r>
              <a:rPr lang="en-US" dirty="0"/>
              <a:t>The person’s decision state (internal state)</a:t>
            </a:r>
          </a:p>
          <a:p>
            <a:pPr lvl="1"/>
            <a:r>
              <a:rPr lang="en-US" dirty="0"/>
              <a:t>The situation</a:t>
            </a:r>
          </a:p>
        </p:txBody>
      </p:sp>
      <p:sp>
        <p:nvSpPr>
          <p:cNvPr id="3" name="Title 2"/>
          <p:cNvSpPr>
            <a:spLocks noGrp="1"/>
          </p:cNvSpPr>
          <p:nvPr>
            <p:ph type="title"/>
          </p:nvPr>
        </p:nvSpPr>
        <p:spPr/>
        <p:txBody>
          <a:bodyPr/>
          <a:lstStyle/>
          <a:p>
            <a:r>
              <a:rPr lang="en-US" dirty="0"/>
              <a:t>What is a Vulnerable Decision Point?</a:t>
            </a:r>
          </a:p>
        </p:txBody>
      </p:sp>
    </p:spTree>
    <p:extLst>
      <p:ext uri="{BB962C8B-B14F-4D97-AF65-F5344CB8AC3E}">
        <p14:creationId xmlns:p14="http://schemas.microsoft.com/office/powerpoint/2010/main" val="1361778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4248"/>
            <a:ext cx="8686800" cy="4873752"/>
          </a:xfrm>
        </p:spPr>
        <p:txBody>
          <a:bodyPr>
            <a:normAutofit fontScale="92500" lnSpcReduction="20000"/>
          </a:bodyPr>
          <a:lstStyle/>
          <a:p>
            <a:r>
              <a:rPr lang="en-CA" b="1" dirty="0"/>
              <a:t>Explicit Bias </a:t>
            </a:r>
          </a:p>
          <a:p>
            <a:pPr lvl="1"/>
            <a:r>
              <a:rPr lang="en-CA" dirty="0">
                <a:solidFill>
                  <a:srgbClr val="FF0000"/>
                </a:solidFill>
              </a:rPr>
              <a:t>Ineffective: </a:t>
            </a:r>
            <a:r>
              <a:rPr lang="en-CA" dirty="0"/>
              <a:t>Cultural sensitivity training, explaining value of diversity, telling people to be less biased</a:t>
            </a:r>
            <a:endParaRPr lang="en-CA" sz="1000" dirty="0"/>
          </a:p>
          <a:p>
            <a:pPr lvl="1"/>
            <a:r>
              <a:rPr lang="en-CA" dirty="0">
                <a:solidFill>
                  <a:srgbClr val="339933"/>
                </a:solidFill>
              </a:rPr>
              <a:t>Effective: </a:t>
            </a:r>
            <a:r>
              <a:rPr lang="en-CA" dirty="0"/>
              <a:t>Top-down policies with accountability</a:t>
            </a:r>
            <a:endParaRPr lang="en-CA" sz="1400" dirty="0"/>
          </a:p>
          <a:p>
            <a:r>
              <a:rPr lang="en-CA" b="1" dirty="0"/>
              <a:t>Implicit Bias </a:t>
            </a:r>
            <a:endParaRPr lang="en-CA" dirty="0"/>
          </a:p>
          <a:p>
            <a:pPr lvl="1"/>
            <a:r>
              <a:rPr lang="en-CA" dirty="0">
                <a:solidFill>
                  <a:srgbClr val="FF0000"/>
                </a:solidFill>
              </a:rPr>
              <a:t>Ineffective: </a:t>
            </a:r>
            <a:r>
              <a:rPr lang="en-CA" dirty="0"/>
              <a:t>Top-down policies with accountability </a:t>
            </a:r>
            <a:endParaRPr lang="en-CA" sz="1000" dirty="0"/>
          </a:p>
          <a:p>
            <a:pPr lvl="1"/>
            <a:r>
              <a:rPr lang="en-CA" dirty="0">
                <a:solidFill>
                  <a:srgbClr val="339933"/>
                </a:solidFill>
              </a:rPr>
              <a:t>Effective: </a:t>
            </a:r>
            <a:r>
              <a:rPr lang="en-CA" dirty="0"/>
              <a:t>Clear discipline systems, specific guidance in decision-making </a:t>
            </a:r>
          </a:p>
          <a:p>
            <a:pPr marL="57150" indent="0">
              <a:buNone/>
            </a:pPr>
            <a:endParaRPr lang="en-CA" sz="1800" dirty="0"/>
          </a:p>
          <a:p>
            <a:pPr marL="57150" indent="0">
              <a:buNone/>
            </a:pPr>
            <a:r>
              <a:rPr lang="en-CA" sz="1800" dirty="0"/>
              <a:t>(Girvan, 2014; Girvan et al., 2014; Lai et al., 2013; Pettigrew &amp; </a:t>
            </a:r>
            <a:r>
              <a:rPr lang="en-CA" sz="1800" dirty="0" err="1"/>
              <a:t>Tropp</a:t>
            </a:r>
            <a:r>
              <a:rPr lang="en-CA" sz="1800" dirty="0"/>
              <a:t>, 2006)</a:t>
            </a:r>
          </a:p>
          <a:p>
            <a:pPr marL="457200" lvl="1" indent="0">
              <a:buNone/>
            </a:pPr>
            <a:endParaRPr lang="en-CA" sz="1400" dirty="0"/>
          </a:p>
        </p:txBody>
      </p:sp>
      <p:sp>
        <p:nvSpPr>
          <p:cNvPr id="3" name="Title 2"/>
          <p:cNvSpPr>
            <a:spLocks noGrp="1"/>
          </p:cNvSpPr>
          <p:nvPr>
            <p:ph type="title"/>
          </p:nvPr>
        </p:nvSpPr>
        <p:spPr>
          <a:xfrm>
            <a:off x="457200" y="457200"/>
            <a:ext cx="8579296" cy="1143000"/>
          </a:xfrm>
        </p:spPr>
        <p:txBody>
          <a:bodyPr/>
          <a:lstStyle/>
          <a:p>
            <a:r>
              <a:rPr lang="en-CA" dirty="0"/>
              <a:t>Different Biases, </a:t>
            </a:r>
            <a:br>
              <a:rPr lang="en-CA" dirty="0"/>
            </a:br>
            <a:r>
              <a:rPr lang="en-CA" dirty="0"/>
              <a:t>Different Solutions</a:t>
            </a:r>
            <a:endParaRPr lang="en-US" dirty="0"/>
          </a:p>
        </p:txBody>
      </p:sp>
    </p:spTree>
    <p:extLst>
      <p:ext uri="{BB962C8B-B14F-4D97-AF65-F5344CB8AC3E}">
        <p14:creationId xmlns:p14="http://schemas.microsoft.com/office/powerpoint/2010/main" val="18187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Unconscious, automatic</a:t>
            </a:r>
          </a:p>
          <a:p>
            <a:r>
              <a:rPr lang="en-US" dirty="0"/>
              <a:t>Based on stereotypes</a:t>
            </a:r>
          </a:p>
          <a:p>
            <a:pPr marL="342900" lvl="1" indent="-342900">
              <a:buClr>
                <a:srgbClr val="336600"/>
              </a:buClr>
              <a:buSzPct val="75000"/>
              <a:buFont typeface="Wingdings" pitchFamily="2" charset="2"/>
              <a:buChar char="n"/>
            </a:pPr>
            <a:r>
              <a:rPr lang="en-US" sz="3200" dirty="0"/>
              <a:t>We all have it (even those affected by it)</a:t>
            </a:r>
          </a:p>
          <a:p>
            <a:pPr marL="342900" lvl="1" indent="-342900">
              <a:buClr>
                <a:srgbClr val="336600"/>
              </a:buClr>
              <a:buSzPct val="75000"/>
              <a:buFont typeface="Wingdings" pitchFamily="2" charset="2"/>
              <a:buChar char="n"/>
            </a:pPr>
            <a:r>
              <a:rPr lang="en-US" sz="3200" dirty="0"/>
              <a:t>Generally </a:t>
            </a:r>
            <a:r>
              <a:rPr lang="en-US" sz="3200" b="1" dirty="0"/>
              <a:t>not</a:t>
            </a:r>
            <a:r>
              <a:rPr lang="en-US" sz="3200" dirty="0"/>
              <a:t> an indication of what we believe or would endorse</a:t>
            </a:r>
          </a:p>
          <a:p>
            <a:r>
              <a:rPr lang="en-US" dirty="0"/>
              <a:t>More likely to influence:</a:t>
            </a:r>
          </a:p>
          <a:p>
            <a:pPr lvl="1"/>
            <a:r>
              <a:rPr lang="en-US" dirty="0"/>
              <a:t>Snap decisions</a:t>
            </a:r>
          </a:p>
          <a:p>
            <a:pPr lvl="1"/>
            <a:r>
              <a:rPr lang="en-US" dirty="0"/>
              <a:t>Decisions that are ambiguous</a:t>
            </a:r>
          </a:p>
        </p:txBody>
      </p:sp>
      <p:sp>
        <p:nvSpPr>
          <p:cNvPr id="3" name="Title 2"/>
          <p:cNvSpPr>
            <a:spLocks noGrp="1"/>
          </p:cNvSpPr>
          <p:nvPr>
            <p:ph type="title"/>
          </p:nvPr>
        </p:nvSpPr>
        <p:spPr/>
        <p:txBody>
          <a:bodyPr/>
          <a:lstStyle/>
          <a:p>
            <a:r>
              <a:rPr lang="en-US" dirty="0"/>
              <a:t>What is implicit bias?</a:t>
            </a:r>
          </a:p>
        </p:txBody>
      </p:sp>
    </p:spTree>
    <p:extLst>
      <p:ext uri="{BB962C8B-B14F-4D97-AF65-F5344CB8AC3E}">
        <p14:creationId xmlns:p14="http://schemas.microsoft.com/office/powerpoint/2010/main" val="17109002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FFFF00">
                  <a:alpha val="49804"/>
                </a:srgbClr>
              </a:gs>
              <a:gs pos="62000">
                <a:srgbClr val="F0EDB2">
                  <a:alpha val="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Reduce ambiguity in ODR definitions and processes</a:t>
            </a:r>
          </a:p>
          <a:p>
            <a:pPr lvl="1"/>
            <a:r>
              <a:rPr lang="en-CA" dirty="0"/>
              <a:t>Clear guidelines for classroom vs. office-managed behaviors</a:t>
            </a:r>
          </a:p>
          <a:p>
            <a:pPr lvl="1"/>
            <a:r>
              <a:rPr lang="en-CA" dirty="0"/>
              <a:t>Avoid rules that result in disproportionate exclusion</a:t>
            </a:r>
            <a:endParaRPr lang="en-US" dirty="0"/>
          </a:p>
          <a:p>
            <a:pPr marL="514350" indent="-514350">
              <a:buFont typeface="+mj-lt"/>
              <a:buAutoNum type="arabicPeriod"/>
            </a:pPr>
            <a:r>
              <a:rPr lang="en-CA" dirty="0"/>
              <a:t>Identify </a:t>
            </a:r>
            <a:r>
              <a:rPr lang="en-CA" u="sng" dirty="0"/>
              <a:t>specific</a:t>
            </a:r>
            <a:r>
              <a:rPr lang="en-CA" dirty="0"/>
              <a:t> vulnerable decision points </a:t>
            </a:r>
          </a:p>
          <a:p>
            <a:pPr lvl="1"/>
            <a:r>
              <a:rPr lang="en-CA" dirty="0"/>
              <a:t>General</a:t>
            </a:r>
          </a:p>
          <a:p>
            <a:pPr lvl="1"/>
            <a:r>
              <a:rPr lang="en-CA" dirty="0"/>
              <a:t>Local (school)</a:t>
            </a:r>
          </a:p>
          <a:p>
            <a:pPr marL="514350" indent="-514350">
              <a:buFont typeface="+mj-lt"/>
              <a:buAutoNum type="arabicPeriod"/>
            </a:pPr>
            <a:r>
              <a:rPr lang="en-CA" dirty="0"/>
              <a:t>Teach a neutralizing routine</a:t>
            </a:r>
          </a:p>
          <a:p>
            <a:pPr marL="914400" lvl="1" indent="-514350">
              <a:buFont typeface="+mj-lt"/>
              <a:buAutoNum type="arabicPeriod"/>
            </a:pPr>
            <a:r>
              <a:rPr lang="en-CA" dirty="0"/>
              <a:t>Self-assess presence of VDP</a:t>
            </a:r>
          </a:p>
          <a:p>
            <a:pPr marL="914400" lvl="1" indent="-514350">
              <a:buFont typeface="+mj-lt"/>
              <a:buAutoNum type="arabicPeriod"/>
            </a:pPr>
            <a:r>
              <a:rPr lang="en-CA" dirty="0"/>
              <a:t>Use alternative response</a:t>
            </a:r>
          </a:p>
        </p:txBody>
      </p:sp>
      <p:sp>
        <p:nvSpPr>
          <p:cNvPr id="3" name="Title 2"/>
          <p:cNvSpPr>
            <a:spLocks noGrp="1"/>
          </p:cNvSpPr>
          <p:nvPr>
            <p:ph type="title"/>
          </p:nvPr>
        </p:nvSpPr>
        <p:spPr/>
        <p:txBody>
          <a:bodyPr/>
          <a:lstStyle/>
          <a:p>
            <a:r>
              <a:rPr lang="en-CA" dirty="0"/>
              <a:t>Reduce Effects of </a:t>
            </a:r>
            <a:r>
              <a:rPr lang="en-CA" b="1" dirty="0">
                <a:solidFill>
                  <a:schemeClr val="accent6">
                    <a:lumMod val="75000"/>
                  </a:schemeClr>
                </a:solidFill>
              </a:rPr>
              <a:t>Implicit Bias </a:t>
            </a:r>
            <a:r>
              <a:rPr lang="en-CA" dirty="0"/>
              <a:t>through Specific Training</a:t>
            </a:r>
            <a:endParaRPr lang="en-US" dirty="0"/>
          </a:p>
        </p:txBody>
      </p:sp>
    </p:spTree>
    <p:extLst>
      <p:ext uri="{BB962C8B-B14F-4D97-AF65-F5344CB8AC3E}">
        <p14:creationId xmlns:p14="http://schemas.microsoft.com/office/powerpoint/2010/main" val="596663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Subjective problem behavior</a:t>
            </a:r>
          </a:p>
          <a:p>
            <a:pPr lvl="1"/>
            <a:r>
              <a:rPr lang="en-US" dirty="0"/>
              <a:t>Disruption, defiance, major vs. minor</a:t>
            </a:r>
          </a:p>
          <a:p>
            <a:r>
              <a:rPr lang="en-US" dirty="0"/>
              <a:t>Non-classroom areas</a:t>
            </a:r>
          </a:p>
          <a:p>
            <a:pPr lvl="1"/>
            <a:r>
              <a:rPr lang="en-US" dirty="0"/>
              <a:t>Hallways</a:t>
            </a:r>
          </a:p>
          <a:p>
            <a:r>
              <a:rPr lang="en-US" dirty="0"/>
              <a:t>Afternoons</a:t>
            </a:r>
          </a:p>
        </p:txBody>
      </p:sp>
      <p:sp>
        <p:nvSpPr>
          <p:cNvPr id="3" name="Title 2"/>
          <p:cNvSpPr>
            <a:spLocks noGrp="1"/>
          </p:cNvSpPr>
          <p:nvPr>
            <p:ph type="title"/>
          </p:nvPr>
        </p:nvSpPr>
        <p:spPr/>
        <p:txBody>
          <a:bodyPr/>
          <a:lstStyle/>
          <a:p>
            <a:r>
              <a:rPr lang="en-US" dirty="0"/>
              <a:t>VDPs from national ODR data</a:t>
            </a:r>
          </a:p>
        </p:txBody>
      </p:sp>
      <p:sp>
        <p:nvSpPr>
          <p:cNvPr id="4" name="TextBox 3"/>
          <p:cNvSpPr txBox="1"/>
          <p:nvPr/>
        </p:nvSpPr>
        <p:spPr>
          <a:xfrm rot="20654506">
            <a:off x="5962871" y="1863787"/>
            <a:ext cx="3016575"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ambiguity</a:t>
            </a:r>
          </a:p>
        </p:txBody>
      </p:sp>
      <p:sp>
        <p:nvSpPr>
          <p:cNvPr id="5" name="TextBox 4"/>
          <p:cNvSpPr txBox="1"/>
          <p:nvPr/>
        </p:nvSpPr>
        <p:spPr>
          <a:xfrm rot="20654506">
            <a:off x="4332677" y="2985644"/>
            <a:ext cx="4787312"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LACK OF contact</a:t>
            </a:r>
          </a:p>
        </p:txBody>
      </p:sp>
      <p:sp>
        <p:nvSpPr>
          <p:cNvPr id="6" name="TextBox 5"/>
          <p:cNvSpPr txBox="1"/>
          <p:nvPr/>
        </p:nvSpPr>
        <p:spPr>
          <a:xfrm rot="20654506">
            <a:off x="2748066" y="4265506"/>
            <a:ext cx="2546229"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fatigue</a:t>
            </a:r>
          </a:p>
        </p:txBody>
      </p:sp>
    </p:spTree>
    <p:extLst>
      <p:ext uri="{BB962C8B-B14F-4D97-AF65-F5344CB8AC3E}">
        <p14:creationId xmlns:p14="http://schemas.microsoft.com/office/powerpoint/2010/main" val="5044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you see problem behavior, stop and ask yourself:</a:t>
            </a:r>
          </a:p>
          <a:p>
            <a:pPr marL="514350" indent="-514350">
              <a:buFont typeface="+mj-lt"/>
              <a:buAutoNum type="arabicPeriod"/>
            </a:pPr>
            <a:r>
              <a:rPr lang="en-US" dirty="0"/>
              <a:t>Is this a VDP? </a:t>
            </a:r>
          </a:p>
          <a:p>
            <a:pPr marL="914400" lvl="1" indent="-514350"/>
            <a:r>
              <a:rPr lang="en-US" dirty="0"/>
              <a:t>Situation</a:t>
            </a:r>
          </a:p>
          <a:p>
            <a:pPr marL="914400" lvl="1" indent="-514350"/>
            <a:r>
              <a:rPr lang="en-US" dirty="0"/>
              <a:t>Decision state</a:t>
            </a:r>
          </a:p>
          <a:p>
            <a:pPr marL="514350" indent="-514350">
              <a:buFont typeface="+mj-lt"/>
              <a:buAutoNum type="arabicPeriod"/>
            </a:pPr>
            <a:r>
              <a:rPr lang="en-US" dirty="0"/>
              <a:t>If so, use an agreed-upon alternative response</a:t>
            </a:r>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a:t>Two-step Neutralizing Routine for </a:t>
            </a:r>
            <a:r>
              <a:rPr lang="en-US" b="1" dirty="0">
                <a:solidFill>
                  <a:srgbClr val="339933"/>
                </a:solidFill>
              </a:rPr>
              <a:t>Staff</a:t>
            </a:r>
            <a:r>
              <a:rPr lang="en-US" dirty="0"/>
              <a:t>:</a:t>
            </a:r>
          </a:p>
        </p:txBody>
      </p:sp>
    </p:spTree>
    <p:extLst>
      <p:ext uri="{BB962C8B-B14F-4D97-AF65-F5344CB8AC3E}">
        <p14:creationId xmlns:p14="http://schemas.microsoft.com/office/powerpoint/2010/main" val="86516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457200" y="457200"/>
            <a:ext cx="8507288" cy="1143000"/>
          </a:xfrm>
        </p:spPr>
        <p:txBody>
          <a:bodyPr/>
          <a:lstStyle/>
          <a:p>
            <a:r>
              <a:rPr lang="en-US" dirty="0"/>
              <a:t>Neutralizing Routines for Reducing Effects of </a:t>
            </a:r>
            <a:r>
              <a:rPr lang="en-US" b="1" dirty="0">
                <a:solidFill>
                  <a:schemeClr val="accent6">
                    <a:lumMod val="75000"/>
                  </a:schemeClr>
                </a:solidFill>
              </a:rPr>
              <a:t>Implicit Bias</a:t>
            </a:r>
          </a:p>
        </p:txBody>
      </p:sp>
      <p:sp>
        <p:nvSpPr>
          <p:cNvPr id="844803" name="Rectangle 3"/>
          <p:cNvSpPr>
            <a:spLocks noChangeArrowheads="1"/>
          </p:cNvSpPr>
          <p:nvPr/>
        </p:nvSpPr>
        <p:spPr bwMode="auto">
          <a:xfrm>
            <a:off x="750888" y="2882925"/>
            <a:ext cx="1600200" cy="2133600"/>
          </a:xfrm>
          <a:prstGeom prst="rect">
            <a:avLst/>
          </a:prstGeom>
          <a:noFill/>
          <a:ln w="9525">
            <a:solidFill>
              <a:schemeClr val="tx1"/>
            </a:solidFill>
            <a:miter lim="800000"/>
            <a:headEnd/>
            <a:tailEnd/>
          </a:ln>
          <a:effectLst/>
        </p:spPr>
        <p:txBody>
          <a:bodyPr wrap="none" anchor="ctr"/>
          <a:lstStyle/>
          <a:p>
            <a:endParaRPr lang="en-US"/>
          </a:p>
        </p:txBody>
      </p:sp>
      <p:sp>
        <p:nvSpPr>
          <p:cNvPr id="844804" name="Rectangle 4"/>
          <p:cNvSpPr>
            <a:spLocks noChangeArrowheads="1"/>
          </p:cNvSpPr>
          <p:nvPr/>
        </p:nvSpPr>
        <p:spPr bwMode="auto">
          <a:xfrm>
            <a:off x="2763838" y="2882925"/>
            <a:ext cx="1600200" cy="2133600"/>
          </a:xfrm>
          <a:prstGeom prst="rect">
            <a:avLst/>
          </a:prstGeom>
          <a:noFill/>
          <a:ln w="9525">
            <a:solidFill>
              <a:schemeClr val="tx1"/>
            </a:solidFill>
            <a:miter lim="800000"/>
            <a:headEnd/>
            <a:tailEnd/>
          </a:ln>
          <a:effectLst/>
        </p:spPr>
        <p:txBody>
          <a:bodyPr wrap="none" anchor="ctr"/>
          <a:lstStyle/>
          <a:p>
            <a:endParaRPr lang="en-US"/>
          </a:p>
        </p:txBody>
      </p:sp>
      <p:sp>
        <p:nvSpPr>
          <p:cNvPr id="844805" name="Rectangle 5"/>
          <p:cNvSpPr>
            <a:spLocks noChangeArrowheads="1"/>
          </p:cNvSpPr>
          <p:nvPr/>
        </p:nvSpPr>
        <p:spPr bwMode="auto">
          <a:xfrm>
            <a:off x="4779963" y="2882925"/>
            <a:ext cx="1600200" cy="2133600"/>
          </a:xfrm>
          <a:prstGeom prst="rect">
            <a:avLst/>
          </a:prstGeom>
          <a:noFill/>
          <a:ln w="9525">
            <a:solidFill>
              <a:schemeClr val="tx1"/>
            </a:solidFill>
            <a:miter lim="800000"/>
            <a:headEnd/>
            <a:tailEnd/>
          </a:ln>
          <a:effectLst/>
        </p:spPr>
        <p:txBody>
          <a:bodyPr wrap="none" anchor="ctr"/>
          <a:lstStyle/>
          <a:p>
            <a:endParaRPr lang="en-US"/>
          </a:p>
        </p:txBody>
      </p:sp>
      <p:sp>
        <p:nvSpPr>
          <p:cNvPr id="844806" name="Rectangle 6"/>
          <p:cNvSpPr>
            <a:spLocks noChangeArrowheads="1"/>
          </p:cNvSpPr>
          <p:nvPr/>
        </p:nvSpPr>
        <p:spPr bwMode="auto">
          <a:xfrm>
            <a:off x="6781800" y="2882925"/>
            <a:ext cx="1600200" cy="2133600"/>
          </a:xfrm>
          <a:prstGeom prst="rect">
            <a:avLst/>
          </a:prstGeom>
          <a:noFill/>
          <a:ln w="9525">
            <a:solidFill>
              <a:schemeClr val="tx1"/>
            </a:solidFill>
            <a:miter lim="800000"/>
            <a:headEnd/>
            <a:tailEnd/>
          </a:ln>
          <a:effectLst/>
        </p:spPr>
        <p:txBody>
          <a:bodyPr wrap="none" anchor="ctr"/>
          <a:lstStyle/>
          <a:p>
            <a:endParaRPr lang="en-US"/>
          </a:p>
        </p:txBody>
      </p:sp>
      <p:sp>
        <p:nvSpPr>
          <p:cNvPr id="844807" name="Text Box 7"/>
          <p:cNvSpPr txBox="1">
            <a:spLocks noChangeArrowheads="1"/>
          </p:cNvSpPr>
          <p:nvPr/>
        </p:nvSpPr>
        <p:spPr bwMode="auto">
          <a:xfrm>
            <a:off x="827088" y="2882925"/>
            <a:ext cx="1384300" cy="366713"/>
          </a:xfrm>
          <a:prstGeom prst="rect">
            <a:avLst/>
          </a:prstGeom>
          <a:noFill/>
          <a:ln w="9525">
            <a:noFill/>
            <a:miter lim="800000"/>
            <a:headEnd/>
            <a:tailEnd/>
          </a:ln>
          <a:effectLst/>
        </p:spPr>
        <p:txBody>
          <a:bodyPr wrap="none">
            <a:spAutoFit/>
          </a:bodyPr>
          <a:lstStyle/>
          <a:p>
            <a:pPr algn="ctr"/>
            <a:r>
              <a:rPr lang="en-US" sz="1800" u="sng"/>
              <a:t>Setting event</a:t>
            </a:r>
            <a:endParaRPr lang="en-US" sz="1800"/>
          </a:p>
        </p:txBody>
      </p:sp>
      <p:sp>
        <p:nvSpPr>
          <p:cNvPr id="844808" name="Text Box 8"/>
          <p:cNvSpPr txBox="1">
            <a:spLocks noChangeArrowheads="1"/>
          </p:cNvSpPr>
          <p:nvPr/>
        </p:nvSpPr>
        <p:spPr bwMode="auto">
          <a:xfrm>
            <a:off x="2992438" y="2882925"/>
            <a:ext cx="1225550" cy="366713"/>
          </a:xfrm>
          <a:prstGeom prst="rect">
            <a:avLst/>
          </a:prstGeom>
          <a:noFill/>
          <a:ln w="9525">
            <a:noFill/>
            <a:miter lim="800000"/>
            <a:headEnd/>
            <a:tailEnd/>
          </a:ln>
          <a:effectLst/>
        </p:spPr>
        <p:txBody>
          <a:bodyPr wrap="none">
            <a:spAutoFit/>
          </a:bodyPr>
          <a:lstStyle/>
          <a:p>
            <a:pPr algn="ctr"/>
            <a:r>
              <a:rPr lang="en-US" sz="1800" u="sng"/>
              <a:t>Antecedent</a:t>
            </a:r>
            <a:endParaRPr lang="en-US" sz="1800"/>
          </a:p>
        </p:txBody>
      </p:sp>
      <p:sp>
        <p:nvSpPr>
          <p:cNvPr id="844809" name="Text Box 9"/>
          <p:cNvSpPr txBox="1">
            <a:spLocks noChangeArrowheads="1"/>
          </p:cNvSpPr>
          <p:nvPr/>
        </p:nvSpPr>
        <p:spPr bwMode="auto">
          <a:xfrm>
            <a:off x="5084763" y="2882925"/>
            <a:ext cx="1136650" cy="366713"/>
          </a:xfrm>
          <a:prstGeom prst="rect">
            <a:avLst/>
          </a:prstGeom>
          <a:noFill/>
          <a:ln w="9525">
            <a:noFill/>
            <a:miter lim="800000"/>
            <a:headEnd/>
            <a:tailEnd/>
          </a:ln>
          <a:effectLst/>
        </p:spPr>
        <p:txBody>
          <a:bodyPr wrap="none">
            <a:spAutoFit/>
          </a:bodyPr>
          <a:lstStyle/>
          <a:p>
            <a:r>
              <a:rPr lang="en-US" sz="1800" u="sng" dirty="0"/>
              <a:t>Behavior</a:t>
            </a:r>
            <a:endParaRPr lang="en-US" sz="1800" dirty="0"/>
          </a:p>
        </p:txBody>
      </p:sp>
      <p:sp>
        <p:nvSpPr>
          <p:cNvPr id="844810" name="Text Box 10"/>
          <p:cNvSpPr txBox="1">
            <a:spLocks noChangeArrowheads="1"/>
          </p:cNvSpPr>
          <p:nvPr/>
        </p:nvSpPr>
        <p:spPr bwMode="auto">
          <a:xfrm>
            <a:off x="6858000" y="2882925"/>
            <a:ext cx="1403350" cy="366713"/>
          </a:xfrm>
          <a:prstGeom prst="rect">
            <a:avLst/>
          </a:prstGeom>
          <a:noFill/>
          <a:ln w="9525">
            <a:noFill/>
            <a:miter lim="800000"/>
            <a:headEnd/>
            <a:tailEnd/>
          </a:ln>
          <a:effectLst/>
        </p:spPr>
        <p:txBody>
          <a:bodyPr wrap="none">
            <a:spAutoFit/>
          </a:bodyPr>
          <a:lstStyle/>
          <a:p>
            <a:r>
              <a:rPr lang="en-US" sz="1800" u="sng"/>
              <a:t>Consequence</a:t>
            </a:r>
            <a:endParaRPr lang="en-US" sz="1800"/>
          </a:p>
        </p:txBody>
      </p:sp>
      <p:sp>
        <p:nvSpPr>
          <p:cNvPr id="844812" name="Text Box 12"/>
          <p:cNvSpPr txBox="1">
            <a:spLocks noChangeArrowheads="1"/>
          </p:cNvSpPr>
          <p:nvPr/>
        </p:nvSpPr>
        <p:spPr bwMode="auto">
          <a:xfrm>
            <a:off x="750888" y="3212976"/>
            <a:ext cx="1600200" cy="1754326"/>
          </a:xfrm>
          <a:prstGeom prst="rect">
            <a:avLst/>
          </a:prstGeom>
          <a:noFill/>
          <a:ln w="9525">
            <a:noFill/>
            <a:miter lim="800000"/>
            <a:headEnd/>
            <a:tailEnd/>
          </a:ln>
          <a:effectLst/>
        </p:spPr>
        <p:txBody>
          <a:bodyPr wrap="square">
            <a:spAutoFit/>
          </a:bodyPr>
          <a:lstStyle/>
          <a:p>
            <a:r>
              <a:rPr lang="en-US" i="1" dirty="0"/>
              <a:t>Lack of positive interactions with student</a:t>
            </a:r>
          </a:p>
          <a:p>
            <a:endParaRPr lang="en-US" i="1" dirty="0"/>
          </a:p>
          <a:p>
            <a:r>
              <a:rPr lang="en-US" i="1" dirty="0"/>
              <a:t>Fatigue</a:t>
            </a:r>
          </a:p>
        </p:txBody>
      </p:sp>
      <p:sp>
        <p:nvSpPr>
          <p:cNvPr id="844813" name="Text Box 13"/>
          <p:cNvSpPr txBox="1">
            <a:spLocks noChangeArrowheads="1"/>
          </p:cNvSpPr>
          <p:nvPr/>
        </p:nvSpPr>
        <p:spPr bwMode="auto">
          <a:xfrm>
            <a:off x="2763838" y="3284984"/>
            <a:ext cx="1600200" cy="1477328"/>
          </a:xfrm>
          <a:prstGeom prst="rect">
            <a:avLst/>
          </a:prstGeom>
          <a:noFill/>
          <a:ln w="9525">
            <a:noFill/>
            <a:miter lim="800000"/>
            <a:headEnd/>
            <a:tailEnd/>
          </a:ln>
          <a:effectLst/>
        </p:spPr>
        <p:txBody>
          <a:bodyPr wrap="square">
            <a:spAutoFit/>
          </a:bodyPr>
          <a:lstStyle/>
          <a:p>
            <a:r>
              <a:rPr lang="en-US" i="1" dirty="0"/>
              <a:t>Loud complaints about work (subjective behavior)</a:t>
            </a:r>
          </a:p>
        </p:txBody>
      </p:sp>
      <p:sp>
        <p:nvSpPr>
          <p:cNvPr id="844814" name="Text Box 14"/>
          <p:cNvSpPr txBox="1">
            <a:spLocks noChangeArrowheads="1"/>
          </p:cNvSpPr>
          <p:nvPr/>
        </p:nvSpPr>
        <p:spPr bwMode="auto">
          <a:xfrm>
            <a:off x="4932363" y="3416325"/>
            <a:ext cx="1219200" cy="1477328"/>
          </a:xfrm>
          <a:prstGeom prst="rect">
            <a:avLst/>
          </a:prstGeom>
          <a:noFill/>
          <a:ln w="9525">
            <a:noFill/>
            <a:miter lim="800000"/>
            <a:headEnd/>
            <a:tailEnd/>
          </a:ln>
          <a:effectLst/>
        </p:spPr>
        <p:txBody>
          <a:bodyPr>
            <a:spAutoFit/>
          </a:bodyPr>
          <a:lstStyle/>
          <a:p>
            <a:r>
              <a:rPr lang="en-CA" i="1" dirty="0"/>
              <a:t>Send student to office (ODR)</a:t>
            </a:r>
            <a:endParaRPr lang="en-US" i="1" dirty="0"/>
          </a:p>
          <a:p>
            <a:endParaRPr lang="en-US" sz="1800" i="1" dirty="0"/>
          </a:p>
        </p:txBody>
      </p:sp>
      <p:sp>
        <p:nvSpPr>
          <p:cNvPr id="844815" name="Text Box 15"/>
          <p:cNvSpPr txBox="1">
            <a:spLocks noChangeArrowheads="1"/>
          </p:cNvSpPr>
          <p:nvPr/>
        </p:nvSpPr>
        <p:spPr bwMode="auto">
          <a:xfrm>
            <a:off x="6858000" y="3340125"/>
            <a:ext cx="1500214" cy="1477328"/>
          </a:xfrm>
          <a:prstGeom prst="rect">
            <a:avLst/>
          </a:prstGeom>
          <a:noFill/>
          <a:ln w="9525">
            <a:noFill/>
            <a:miter lim="800000"/>
            <a:headEnd/>
            <a:tailEnd/>
          </a:ln>
          <a:effectLst/>
        </p:spPr>
        <p:txBody>
          <a:bodyPr wrap="square">
            <a:spAutoFit/>
          </a:bodyPr>
          <a:lstStyle/>
          <a:p>
            <a:r>
              <a:rPr lang="en-US" i="1" dirty="0"/>
              <a:t>Student l</a:t>
            </a:r>
            <a:r>
              <a:rPr lang="en-US" sz="1800" i="1" dirty="0"/>
              <a:t>eaves class (Escape social interaction)</a:t>
            </a:r>
          </a:p>
        </p:txBody>
      </p:sp>
      <p:cxnSp>
        <p:nvCxnSpPr>
          <p:cNvPr id="844820" name="AutoShape 20"/>
          <p:cNvCxnSpPr>
            <a:cxnSpLocks noChangeShapeType="1"/>
            <a:stCxn id="844803" idx="3"/>
            <a:endCxn id="844804" idx="1"/>
          </p:cNvCxnSpPr>
          <p:nvPr/>
        </p:nvCxnSpPr>
        <p:spPr bwMode="auto">
          <a:xfrm>
            <a:off x="2351088" y="3949725"/>
            <a:ext cx="412750" cy="0"/>
          </a:xfrm>
          <a:prstGeom prst="straightConnector1">
            <a:avLst/>
          </a:prstGeom>
          <a:noFill/>
          <a:ln w="9525">
            <a:solidFill>
              <a:schemeClr val="tx1"/>
            </a:solidFill>
            <a:round/>
            <a:headEnd/>
            <a:tailEnd type="triangle" w="med" len="med"/>
          </a:ln>
          <a:effectLst/>
        </p:spPr>
      </p:cxnSp>
      <p:cxnSp>
        <p:nvCxnSpPr>
          <p:cNvPr id="844821" name="AutoShape 21"/>
          <p:cNvCxnSpPr>
            <a:cxnSpLocks noChangeShapeType="1"/>
            <a:stCxn id="844804" idx="3"/>
            <a:endCxn id="844805" idx="1"/>
          </p:cNvCxnSpPr>
          <p:nvPr/>
        </p:nvCxnSpPr>
        <p:spPr bwMode="auto">
          <a:xfrm>
            <a:off x="4364038" y="3949725"/>
            <a:ext cx="415925" cy="0"/>
          </a:xfrm>
          <a:prstGeom prst="straightConnector1">
            <a:avLst/>
          </a:prstGeom>
          <a:noFill/>
          <a:ln w="9525">
            <a:solidFill>
              <a:schemeClr val="tx1"/>
            </a:solidFill>
            <a:round/>
            <a:headEnd/>
            <a:tailEnd type="triangle" w="med" len="med"/>
          </a:ln>
          <a:effectLst/>
        </p:spPr>
      </p:cxnSp>
      <p:cxnSp>
        <p:nvCxnSpPr>
          <p:cNvPr id="844822" name="AutoShape 22"/>
          <p:cNvCxnSpPr>
            <a:cxnSpLocks noChangeShapeType="1"/>
            <a:stCxn id="844805" idx="3"/>
            <a:endCxn id="844806" idx="1"/>
          </p:cNvCxnSpPr>
          <p:nvPr/>
        </p:nvCxnSpPr>
        <p:spPr bwMode="auto">
          <a:xfrm>
            <a:off x="6380163" y="3949725"/>
            <a:ext cx="401637" cy="0"/>
          </a:xfrm>
          <a:prstGeom prst="straightConnector1">
            <a:avLst/>
          </a:prstGeom>
          <a:noFill/>
          <a:ln w="9525">
            <a:solidFill>
              <a:schemeClr val="tx1"/>
            </a:solidFill>
            <a:round/>
            <a:headEnd/>
            <a:tailEnd type="triangle" w="med" len="med"/>
          </a:ln>
          <a:effectLst/>
        </p:spPr>
      </p:cxnSp>
      <p:sp>
        <p:nvSpPr>
          <p:cNvPr id="844823" name="AutoShape 23"/>
          <p:cNvSpPr>
            <a:spLocks noChangeArrowheads="1"/>
          </p:cNvSpPr>
          <p:nvPr/>
        </p:nvSpPr>
        <p:spPr bwMode="auto">
          <a:xfrm>
            <a:off x="3348038" y="1628800"/>
            <a:ext cx="2879725" cy="1582738"/>
          </a:xfrm>
          <a:prstGeom prst="cloudCallout">
            <a:avLst>
              <a:gd name="adj1" fmla="val -43273"/>
              <a:gd name="adj2" fmla="val 71264"/>
            </a:avLst>
          </a:prstGeom>
          <a:solidFill>
            <a:srgbClr val="CCECFF"/>
          </a:solidFill>
          <a:ln w="9525">
            <a:solidFill>
              <a:schemeClr val="tx1"/>
            </a:solidFill>
            <a:round/>
            <a:headEnd/>
            <a:tailEnd/>
          </a:ln>
          <a:effectLst/>
        </p:spPr>
        <p:txBody>
          <a:bodyPr/>
          <a:lstStyle/>
          <a:p>
            <a:pPr algn="ctr"/>
            <a:r>
              <a:rPr lang="en-CA" sz="1600" u="sng" dirty="0">
                <a:latin typeface="+mn-lt"/>
              </a:rPr>
              <a:t>Self-assessment</a:t>
            </a:r>
          </a:p>
          <a:p>
            <a:pPr algn="ctr"/>
            <a:r>
              <a:rPr lang="en-CA" sz="1600" dirty="0">
                <a:latin typeface="+mn-lt"/>
              </a:rPr>
              <a:t>“Is this a vulnerable decision point?”</a:t>
            </a:r>
          </a:p>
        </p:txBody>
      </p:sp>
      <p:sp>
        <p:nvSpPr>
          <p:cNvPr id="844824" name="AutoShape 24"/>
          <p:cNvSpPr>
            <a:spLocks noChangeArrowheads="1"/>
          </p:cNvSpPr>
          <p:nvPr/>
        </p:nvSpPr>
        <p:spPr bwMode="auto">
          <a:xfrm>
            <a:off x="3492500" y="3502050"/>
            <a:ext cx="2447925" cy="1296988"/>
          </a:xfrm>
          <a:prstGeom prst="cloudCallout">
            <a:avLst>
              <a:gd name="adj1" fmla="val -54542"/>
              <a:gd name="adj2" fmla="val 64444"/>
            </a:avLst>
          </a:prstGeom>
          <a:solidFill>
            <a:srgbClr val="CCECFF"/>
          </a:solidFill>
          <a:ln w="9525">
            <a:solidFill>
              <a:schemeClr val="tx1"/>
            </a:solidFill>
            <a:round/>
            <a:headEnd/>
            <a:tailEnd/>
          </a:ln>
          <a:effectLst/>
        </p:spPr>
        <p:txBody>
          <a:bodyPr/>
          <a:lstStyle/>
          <a:p>
            <a:pPr algn="ctr"/>
            <a:r>
              <a:rPr lang="en-CA" sz="1600" u="sng" dirty="0">
                <a:latin typeface="+mj-lt"/>
              </a:rPr>
              <a:t>Self-instruction</a:t>
            </a:r>
          </a:p>
          <a:p>
            <a:pPr algn="ctr"/>
            <a:r>
              <a:rPr lang="en-CA" sz="1600" dirty="0">
                <a:latin typeface="+mj-lt"/>
              </a:rPr>
              <a:t>“See me after class.”</a:t>
            </a:r>
          </a:p>
        </p:txBody>
      </p:sp>
      <p:sp>
        <p:nvSpPr>
          <p:cNvPr id="844825" name="AutoShape 25"/>
          <p:cNvSpPr>
            <a:spLocks noChangeArrowheads="1"/>
          </p:cNvSpPr>
          <p:nvPr/>
        </p:nvSpPr>
        <p:spPr bwMode="auto">
          <a:xfrm>
            <a:off x="4572000" y="3070250"/>
            <a:ext cx="360363" cy="574675"/>
          </a:xfrm>
          <a:prstGeom prst="downArrow">
            <a:avLst>
              <a:gd name="adj1" fmla="val 50000"/>
              <a:gd name="adj2" fmla="val 39868"/>
            </a:avLst>
          </a:prstGeom>
          <a:solidFill>
            <a:schemeClr val="tx1"/>
          </a:solidFill>
          <a:ln w="9525">
            <a:solidFill>
              <a:schemeClr val="tx1"/>
            </a:solidFill>
            <a:miter lim="800000"/>
            <a:headEnd/>
            <a:tailEnd/>
          </a:ln>
          <a:effectLst/>
        </p:spPr>
        <p:txBody>
          <a:bodyPr wrap="none" anchor="ctr"/>
          <a:lstStyle/>
          <a:p>
            <a:endParaRPr lang="en-US"/>
          </a:p>
        </p:txBody>
      </p:sp>
      <p:sp>
        <p:nvSpPr>
          <p:cNvPr id="844826" name="AutoShape 26"/>
          <p:cNvSpPr>
            <a:spLocks noChangeArrowheads="1"/>
          </p:cNvSpPr>
          <p:nvPr/>
        </p:nvSpPr>
        <p:spPr bwMode="auto">
          <a:xfrm>
            <a:off x="4716463" y="4870475"/>
            <a:ext cx="1079500" cy="574675"/>
          </a:xfrm>
          <a:prstGeom prst="curvedUpArrow">
            <a:avLst>
              <a:gd name="adj1" fmla="val 37569"/>
              <a:gd name="adj2" fmla="val 75138"/>
              <a:gd name="adj3" fmla="val 33333"/>
            </a:avLst>
          </a:prstGeom>
          <a:solidFill>
            <a:schemeClr val="tx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866832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7083 0 " pathEditMode="relative" ptsTypes="AA">
                                      <p:cBhvr>
                                        <p:cTn id="6" dur="2000" fill="hold"/>
                                        <p:tgtEl>
                                          <p:spTgt spid="84480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7083 0 " pathEditMode="relative" ptsTypes="AA">
                                      <p:cBhvr>
                                        <p:cTn id="8" dur="2000" fill="hold"/>
                                        <p:tgtEl>
                                          <p:spTgt spid="84480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7083 0 " pathEditMode="relative" ptsTypes="AA">
                                      <p:cBhvr>
                                        <p:cTn id="10" dur="2000" fill="hold"/>
                                        <p:tgtEl>
                                          <p:spTgt spid="84480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7083 0 " pathEditMode="relative" ptsTypes="AA">
                                      <p:cBhvr>
                                        <p:cTn id="12" dur="2000" fill="hold"/>
                                        <p:tgtEl>
                                          <p:spTgt spid="84480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7083 0 " pathEditMode="relative" ptsTypes="AA">
                                      <p:cBhvr>
                                        <p:cTn id="14" dur="2000" fill="hold"/>
                                        <p:tgtEl>
                                          <p:spTgt spid="84481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7083 0 " pathEditMode="relative" ptsTypes="AA">
                                      <p:cBhvr>
                                        <p:cTn id="16" dur="2000" fill="hold"/>
                                        <p:tgtEl>
                                          <p:spTgt spid="84481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07083 0 " pathEditMode="relative" ptsTypes="AA">
                                      <p:cBhvr>
                                        <p:cTn id="18" dur="2000" fill="hold"/>
                                        <p:tgtEl>
                                          <p:spTgt spid="84482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7083 0 " pathEditMode="relative" ptsTypes="AA">
                                      <p:cBhvr>
                                        <p:cTn id="20" dur="2000" fill="hold"/>
                                        <p:tgtEl>
                                          <p:spTgt spid="84480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7083 0 " pathEditMode="relative" ptsTypes="AA">
                                      <p:cBhvr>
                                        <p:cTn id="22" dur="2000" fill="hold"/>
                                        <p:tgtEl>
                                          <p:spTgt spid="844806"/>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07083 0 " pathEditMode="relative" ptsTypes="AA">
                                      <p:cBhvr>
                                        <p:cTn id="24" dur="2000" fill="hold"/>
                                        <p:tgtEl>
                                          <p:spTgt spid="84480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07083 0 " pathEditMode="relative" ptsTypes="AA">
                                      <p:cBhvr>
                                        <p:cTn id="26" dur="2000" fill="hold"/>
                                        <p:tgtEl>
                                          <p:spTgt spid="84481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7083 0 " pathEditMode="relative" ptsTypes="AA">
                                      <p:cBhvr>
                                        <p:cTn id="28" dur="2000" fill="hold"/>
                                        <p:tgtEl>
                                          <p:spTgt spid="84481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07083 0 " pathEditMode="relative" ptsTypes="AA">
                                      <p:cBhvr>
                                        <p:cTn id="30" dur="2000" fill="hold"/>
                                        <p:tgtEl>
                                          <p:spTgt spid="84481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7083 0 " pathEditMode="relative" ptsTypes="AA">
                                      <p:cBhvr>
                                        <p:cTn id="32" dur="2000" fill="hold"/>
                                        <p:tgtEl>
                                          <p:spTgt spid="844822"/>
                                        </p:tgtEl>
                                        <p:attrNameLst>
                                          <p:attrName>ppt_x</p:attrName>
                                          <p:attrName>ppt_y</p:attrName>
                                        </p:attrNameLst>
                                      </p:cBhvr>
                                    </p:animMotion>
                                  </p:childTnLst>
                                </p:cTn>
                              </p:par>
                              <p:par>
                                <p:cTn id="33" presetID="1" presetClass="exit" presetSubtype="0" fill="hold" nodeType="withEffect">
                                  <p:stCondLst>
                                    <p:cond delay="0"/>
                                  </p:stCondLst>
                                  <p:childTnLst>
                                    <p:set>
                                      <p:cBhvr>
                                        <p:cTn id="34" dur="1" fill="hold">
                                          <p:stCondLst>
                                            <p:cond delay="0"/>
                                          </p:stCondLst>
                                        </p:cTn>
                                        <p:tgtEl>
                                          <p:spTgt spid="8448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844823"/>
                                        </p:tgtEl>
                                        <p:attrNameLst>
                                          <p:attrName>style.visibility</p:attrName>
                                        </p:attrNameLst>
                                      </p:cBhvr>
                                      <p:to>
                                        <p:strVal val="visible"/>
                                      </p:to>
                                    </p:set>
                                    <p:animScale>
                                      <p:cBhvr>
                                        <p:cTn id="39" dur="2000" decel="50000" fill="hold">
                                          <p:stCondLst>
                                            <p:cond delay="0"/>
                                          </p:stCondLst>
                                        </p:cTn>
                                        <p:tgtEl>
                                          <p:spTgt spid="8448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844823"/>
                                        </p:tgtEl>
                                        <p:attrNameLst>
                                          <p:attrName>ppt_x</p:attrName>
                                          <p:attrName>ppt_y</p:attrName>
                                        </p:attrNameLst>
                                      </p:cBhvr>
                                    </p:animMotion>
                                    <p:animEffect transition="in" filter="fade">
                                      <p:cBhvr>
                                        <p:cTn id="41" dur="2000"/>
                                        <p:tgtEl>
                                          <p:spTgt spid="8448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44825"/>
                                        </p:tgtEl>
                                        <p:attrNameLst>
                                          <p:attrName>style.visibility</p:attrName>
                                        </p:attrNameLst>
                                      </p:cBhvr>
                                      <p:to>
                                        <p:strVal val="visible"/>
                                      </p:to>
                                    </p:set>
                                    <p:animEffect transition="in" filter="wipe(up)">
                                      <p:cBhvr>
                                        <p:cTn id="46" dur="500"/>
                                        <p:tgtEl>
                                          <p:spTgt spid="844825"/>
                                        </p:tgtEl>
                                      </p:cBhvr>
                                    </p:animEffect>
                                  </p:childTnLst>
                                </p:cTn>
                              </p:par>
                            </p:childTnLst>
                          </p:cTn>
                        </p:par>
                        <p:par>
                          <p:cTn id="47" fill="hold">
                            <p:stCondLst>
                              <p:cond delay="500"/>
                            </p:stCondLst>
                            <p:childTnLst>
                              <p:par>
                                <p:cTn id="48" presetID="52" presetClass="entr" presetSubtype="0" fill="hold" grpId="0" nodeType="afterEffect">
                                  <p:stCondLst>
                                    <p:cond delay="0"/>
                                  </p:stCondLst>
                                  <p:childTnLst>
                                    <p:set>
                                      <p:cBhvr>
                                        <p:cTn id="49" dur="1" fill="hold">
                                          <p:stCondLst>
                                            <p:cond delay="0"/>
                                          </p:stCondLst>
                                        </p:cTn>
                                        <p:tgtEl>
                                          <p:spTgt spid="844824"/>
                                        </p:tgtEl>
                                        <p:attrNameLst>
                                          <p:attrName>style.visibility</p:attrName>
                                        </p:attrNameLst>
                                      </p:cBhvr>
                                      <p:to>
                                        <p:strVal val="visible"/>
                                      </p:to>
                                    </p:set>
                                    <p:animScale>
                                      <p:cBhvr>
                                        <p:cTn id="50" dur="2000" decel="50000" fill="hold">
                                          <p:stCondLst>
                                            <p:cond delay="0"/>
                                          </p:stCondLst>
                                        </p:cTn>
                                        <p:tgtEl>
                                          <p:spTgt spid="8448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844824"/>
                                        </p:tgtEl>
                                        <p:attrNameLst>
                                          <p:attrName>ppt_x</p:attrName>
                                          <p:attrName>ppt_y</p:attrName>
                                        </p:attrNameLst>
                                      </p:cBhvr>
                                    </p:animMotion>
                                    <p:animEffect transition="in" filter="fade">
                                      <p:cBhvr>
                                        <p:cTn id="52" dur="2000"/>
                                        <p:tgtEl>
                                          <p:spTgt spid="8448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44826"/>
                                        </p:tgtEl>
                                        <p:attrNameLst>
                                          <p:attrName>style.visibility</p:attrName>
                                        </p:attrNameLst>
                                      </p:cBhvr>
                                      <p:to>
                                        <p:strVal val="visible"/>
                                      </p:to>
                                    </p:set>
                                    <p:animEffect transition="in" filter="wipe(left)">
                                      <p:cBhvr>
                                        <p:cTn id="57" dur="500"/>
                                        <p:tgtEl>
                                          <p:spTgt spid="84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animBg="1"/>
      <p:bldP spid="844804" grpId="0" animBg="1"/>
      <p:bldP spid="844805" grpId="0" animBg="1"/>
      <p:bldP spid="844806" grpId="0" animBg="1"/>
      <p:bldP spid="844807" grpId="0"/>
      <p:bldP spid="844808" grpId="0"/>
      <p:bldP spid="844809" grpId="0"/>
      <p:bldP spid="844810" grpId="0"/>
      <p:bldP spid="844812" grpId="0"/>
      <p:bldP spid="844813" grpId="0"/>
      <p:bldP spid="844814" grpId="0"/>
      <p:bldP spid="844815" grpId="0"/>
      <p:bldP spid="844823" grpId="0" animBg="1"/>
      <p:bldP spid="844824" grpId="0" animBg="1"/>
      <p:bldP spid="844825" grpId="0" animBg="1"/>
      <p:bldP spid="84482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4248"/>
            <a:ext cx="8229600" cy="4873752"/>
          </a:xfrm>
        </p:spPr>
        <p:txBody>
          <a:bodyPr>
            <a:normAutofit fontScale="85000" lnSpcReduction="20000"/>
          </a:bodyPr>
          <a:lstStyle/>
          <a:p>
            <a:r>
              <a:rPr lang="en-US" dirty="0"/>
              <a:t>When you have to handle problem behavior, stop and tell yourself:</a:t>
            </a:r>
          </a:p>
          <a:p>
            <a:pPr marL="514350" indent="-514350">
              <a:buFont typeface="+mj-lt"/>
              <a:buAutoNum type="arabicPeriod"/>
            </a:pPr>
            <a:r>
              <a:rPr lang="en-US" dirty="0"/>
              <a:t>Don’t just do something, stand there!</a:t>
            </a:r>
          </a:p>
          <a:p>
            <a:pPr marL="914400" lvl="1" indent="-514350"/>
            <a:r>
              <a:rPr lang="en-US" dirty="0"/>
              <a:t>Be sure you are ready to act in line with values</a:t>
            </a:r>
          </a:p>
          <a:p>
            <a:pPr marL="914400" lvl="1" indent="-514350"/>
            <a:r>
              <a:rPr lang="en-US" dirty="0"/>
              <a:t>Get information from student and staff</a:t>
            </a:r>
          </a:p>
          <a:p>
            <a:pPr marL="914400" lvl="1" indent="-514350"/>
            <a:r>
              <a:rPr lang="en-US" dirty="0"/>
              <a:t>Assess student-teacher relationship</a:t>
            </a:r>
          </a:p>
          <a:p>
            <a:pPr marL="514350" indent="-514350">
              <a:buFont typeface="+mj-lt"/>
              <a:buAutoNum type="arabicPeriod"/>
            </a:pPr>
            <a:r>
              <a:rPr lang="en-US" dirty="0"/>
              <a:t>Whenever possible, use an agreed-upon instructional response </a:t>
            </a:r>
          </a:p>
          <a:p>
            <a:pPr marL="914400" lvl="1" indent="-514350"/>
            <a:r>
              <a:rPr lang="en-US" dirty="0"/>
              <a:t>Teaches missing skills</a:t>
            </a:r>
          </a:p>
          <a:p>
            <a:pPr marL="914400" lvl="1" indent="-514350"/>
            <a:r>
              <a:rPr lang="en-US" dirty="0"/>
              <a:t>Connects student to school and staff</a:t>
            </a:r>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a:t>Two-step Neutralizing Routine for </a:t>
            </a:r>
            <a:r>
              <a:rPr lang="en-US" b="1" dirty="0">
                <a:solidFill>
                  <a:srgbClr val="339933"/>
                </a:solidFill>
              </a:rPr>
              <a:t>Administrators</a:t>
            </a:r>
            <a:r>
              <a:rPr lang="en-US" dirty="0"/>
              <a:t>:</a:t>
            </a:r>
            <a:br>
              <a:rPr lang="en-US" dirty="0"/>
            </a:br>
            <a:r>
              <a:rPr lang="en-US" sz="2000" dirty="0"/>
              <a:t>(Susan Barrett)</a:t>
            </a:r>
          </a:p>
        </p:txBody>
      </p:sp>
    </p:spTree>
    <p:extLst>
      <p:ext uri="{BB962C8B-B14F-4D97-AF65-F5344CB8AC3E}">
        <p14:creationId xmlns:p14="http://schemas.microsoft.com/office/powerpoint/2010/main" val="105982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1" dur="500"/>
                                        <p:tgtEl>
                                          <p:spTgt spid="2">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8" dur="500"/>
                                        <p:tgtEl>
                                          <p:spTgt spid="2">
                                            <p:txEl>
                                              <p:pRg st="6" end="6"/>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Tell me what happened.</a:t>
            </a:r>
          </a:p>
          <a:p>
            <a:pPr marL="514350" indent="-514350">
              <a:buFont typeface="+mj-lt"/>
              <a:buAutoNum type="arabicPeriod"/>
            </a:pPr>
            <a:r>
              <a:rPr lang="en-US" dirty="0"/>
              <a:t>What you were thinking at the time?</a:t>
            </a:r>
          </a:p>
          <a:p>
            <a:pPr marL="514350" indent="-514350">
              <a:buFont typeface="+mj-lt"/>
              <a:buAutoNum type="arabicPeriod"/>
            </a:pPr>
            <a:r>
              <a:rPr lang="en-US" dirty="0"/>
              <a:t>What do you think about it now?</a:t>
            </a:r>
          </a:p>
          <a:p>
            <a:pPr marL="514350" indent="-514350">
              <a:buFont typeface="+mj-lt"/>
              <a:buAutoNum type="arabicPeriod"/>
            </a:pPr>
            <a:r>
              <a:rPr lang="en-US" dirty="0"/>
              <a:t>Who did this affect?</a:t>
            </a:r>
          </a:p>
          <a:p>
            <a:pPr marL="514350" indent="-514350">
              <a:buFont typeface="+mj-lt"/>
              <a:buAutoNum type="arabicPeriod"/>
            </a:pPr>
            <a:r>
              <a:rPr lang="en-US" dirty="0"/>
              <a:t>What do you need to do about it?</a:t>
            </a:r>
          </a:p>
          <a:p>
            <a:pPr marL="514350" indent="-514350">
              <a:buFont typeface="+mj-lt"/>
              <a:buAutoNum type="arabicPeriod"/>
            </a:pPr>
            <a:r>
              <a:rPr lang="en-US" dirty="0"/>
              <a:t>How can we make sure this doesn't happen again?</a:t>
            </a:r>
          </a:p>
          <a:p>
            <a:pPr marL="514350" indent="-514350">
              <a:buFont typeface="+mj-lt"/>
              <a:buAutoNum type="arabicPeriod"/>
            </a:pPr>
            <a:r>
              <a:rPr lang="en-US" dirty="0"/>
              <a:t>What I can do to help you?</a:t>
            </a:r>
          </a:p>
        </p:txBody>
      </p:sp>
      <p:sp>
        <p:nvSpPr>
          <p:cNvPr id="3" name="Title 2"/>
          <p:cNvSpPr>
            <a:spLocks noGrp="1"/>
          </p:cNvSpPr>
          <p:nvPr>
            <p:ph type="title"/>
          </p:nvPr>
        </p:nvSpPr>
        <p:spPr/>
        <p:txBody>
          <a:bodyPr/>
          <a:lstStyle/>
          <a:p>
            <a:r>
              <a:rPr lang="en-US" dirty="0"/>
              <a:t>The Restorative Chat </a:t>
            </a:r>
            <a:br>
              <a:rPr lang="en-US" dirty="0"/>
            </a:br>
            <a:r>
              <a:rPr lang="en-US" sz="2000" dirty="0"/>
              <a:t>(Lucille Eber)</a:t>
            </a:r>
          </a:p>
        </p:txBody>
      </p:sp>
    </p:spTree>
    <p:extLst>
      <p:ext uri="{BB962C8B-B14F-4D97-AF65-F5344CB8AC3E}">
        <p14:creationId xmlns:p14="http://schemas.microsoft.com/office/powerpoint/2010/main" val="1469772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FFFF00">
                  <a:alpha val="49804"/>
                </a:srgbClr>
              </a:gs>
              <a:gs pos="62000">
                <a:srgbClr val="F0EDB2">
                  <a:alpha val="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dirty="0"/>
              <a:t>Brief</a:t>
            </a:r>
          </a:p>
          <a:p>
            <a:r>
              <a:rPr lang="en-US" dirty="0"/>
              <a:t>If-then statements</a:t>
            </a:r>
          </a:p>
          <a:p>
            <a:r>
              <a:rPr lang="en-US" dirty="0"/>
              <a:t>Clear steps</a:t>
            </a:r>
          </a:p>
          <a:p>
            <a:r>
              <a:rPr lang="en-US" dirty="0"/>
              <a:t>Doable</a:t>
            </a:r>
          </a:p>
        </p:txBody>
      </p:sp>
      <p:sp>
        <p:nvSpPr>
          <p:cNvPr id="3" name="Title 2"/>
          <p:cNvSpPr>
            <a:spLocks noGrp="1"/>
          </p:cNvSpPr>
          <p:nvPr>
            <p:ph type="title"/>
          </p:nvPr>
        </p:nvSpPr>
        <p:spPr/>
        <p:txBody>
          <a:bodyPr/>
          <a:lstStyle/>
          <a:p>
            <a:r>
              <a:rPr lang="en-US" dirty="0"/>
              <a:t>What makes for a good neutralizing routine?</a:t>
            </a:r>
          </a:p>
        </p:txBody>
      </p:sp>
    </p:spTree>
    <p:extLst>
      <p:ext uri="{BB962C8B-B14F-4D97-AF65-F5344CB8AC3E}">
        <p14:creationId xmlns:p14="http://schemas.microsoft.com/office/powerpoint/2010/main" val="8666852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50296197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Complete the </a:t>
            </a:r>
            <a:r>
              <a:rPr lang="en-US" sz="2400" b="1" dirty="0">
                <a:ea typeface="ＭＳ Ｐゴシック" pitchFamily="-111" charset="-128"/>
              </a:rPr>
              <a:t>Team Implementation Checklist</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Return to your </a:t>
            </a:r>
            <a:r>
              <a:rPr lang="en-US" sz="2400" b="1" dirty="0">
                <a:ea typeface="ＭＳ Ｐゴシック" pitchFamily="-111" charset="-128"/>
              </a:rPr>
              <a:t>Action Plan</a:t>
            </a:r>
            <a:endParaRPr lang="en-US" sz="2400" dirty="0">
              <a:ea typeface="ＭＳ Ｐゴシック" pitchFamily="-111" charset="-128"/>
            </a:endParaRPr>
          </a:p>
          <a:p>
            <a:pPr eaLnBrk="1" hangingPunct="1">
              <a:lnSpc>
                <a:spcPct val="90000"/>
              </a:lnSpc>
              <a:buNone/>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Identify relevant resources and steps to help move your school forward.</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In particular, make sure you have completed all of the steps in getting started (review your notebook).</a:t>
            </a:r>
          </a:p>
          <a:p>
            <a:pPr eaLnBrk="1" hangingPunct="1">
              <a:lnSpc>
                <a:spcPct val="90000"/>
              </a:lnSpc>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Present 2-3 “</a:t>
            </a:r>
            <a:r>
              <a:rPr lang="en-US" sz="2400" b="1" dirty="0">
                <a:ea typeface="ＭＳ Ｐゴシック" pitchFamily="-111" charset="-128"/>
              </a:rPr>
              <a:t>big ideas</a:t>
            </a:r>
            <a:r>
              <a:rPr lang="en-US" sz="2400" dirty="0">
                <a:ea typeface="ＭＳ Ｐゴシック" pitchFamily="-111"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98591097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Coaches Preview </a:t>
            </a:r>
            <a:r>
              <a:rPr lang="en-US" sz="4000" b="1" dirty="0" err="1">
                <a:solidFill>
                  <a:srgbClr val="3366FF"/>
                </a:solidFill>
              </a:rPr>
              <a:t>Discusion</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22207136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0113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2"/>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5512</TotalTime>
  <Words>5592</Words>
  <Application>Microsoft Office PowerPoint</Application>
  <PresentationFormat>On-screen Show (4:3)</PresentationFormat>
  <Paragraphs>936</Paragraphs>
  <Slides>92</Slides>
  <Notes>59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92</vt:i4>
      </vt:variant>
    </vt:vector>
  </HeadingPairs>
  <TitlesOfParts>
    <vt:vector size="106" baseType="lpstr">
      <vt:lpstr>Arial</vt:lpstr>
      <vt:lpstr>Arial Black</vt:lpstr>
      <vt:lpstr>Britannic Bold</vt:lpstr>
      <vt:lpstr>Calibri</vt:lpstr>
      <vt:lpstr>Franklin Gothic Book</vt:lpstr>
      <vt:lpstr>Franklin Gothic Medium</vt:lpstr>
      <vt:lpstr>Stencil</vt:lpstr>
      <vt:lpstr>Symbol</vt:lpstr>
      <vt:lpstr>Times New Roman</vt:lpstr>
      <vt:lpstr>Wingdings</vt:lpstr>
      <vt:lpstr>PBIS</vt:lpstr>
      <vt:lpstr>Custom Design</vt:lpstr>
      <vt:lpstr>SWIS 5.0 Look and Feel</vt:lpstr>
      <vt:lpstr>1_Default Design</vt:lpstr>
      <vt:lpstr>Coaching School-Wide Positive Behavioral Interventions and Supports (SWPBIS)</vt:lpstr>
      <vt:lpstr>Advance Organizer</vt:lpstr>
      <vt:lpstr>Main Coaching Objectives</vt:lpstr>
      <vt:lpstr>Training Expectations:</vt:lpstr>
      <vt:lpstr>PowerPoint Presentation</vt:lpstr>
      <vt:lpstr>Activity: Please Enter Attendance</vt:lpstr>
      <vt:lpstr>PowerPoint Presentation</vt:lpstr>
      <vt:lpstr>PowerPoint Presentation</vt:lpstr>
      <vt:lpstr>Advance Organizer</vt:lpstr>
      <vt:lpstr> Overview of Coaching in swpbis  (Chapter i) </vt:lpstr>
      <vt:lpstr>What roles do coaches play?</vt:lpstr>
      <vt:lpstr> Basics of swpbis  for coaches   (Chapter Ii) </vt:lpstr>
      <vt:lpstr>PowerPoint Presentation</vt:lpstr>
      <vt:lpstr>GENERAL IMPLEMENTATION PROCESS</vt:lpstr>
      <vt:lpstr>Self-Check: Effective Leadership Team</vt:lpstr>
      <vt:lpstr>Family Engagement Rubric</vt:lpstr>
      <vt:lpstr> coaching team meetings   (Chapter iII) </vt:lpstr>
      <vt:lpstr>Facilitating Effective Team Meetings (see details in Coaches’ Workbook)</vt:lpstr>
      <vt:lpstr>Consider the TIPS Model (see additional resources for TIPS on pbis.org)</vt:lpstr>
      <vt:lpstr>Using Data Effectively (see details in Coaches’ Workbook)</vt:lpstr>
      <vt:lpstr>Advance Organizer</vt:lpstr>
      <vt:lpstr>Activity: Coaching Self-Assessment</vt:lpstr>
      <vt:lpstr>A reminder you’ll see throughout to help us remember the role.</vt:lpstr>
      <vt:lpstr>Coaching Reports  (+ or Δ)</vt:lpstr>
      <vt:lpstr>Advance Organizer</vt:lpstr>
      <vt:lpstr>What roles do coaches play?</vt:lpstr>
      <vt:lpstr>In other words… Critical Components of Coaching Practice</vt:lpstr>
      <vt:lpstr>Where do data fit into these roles? </vt:lpstr>
      <vt:lpstr>Continuous Quality Improvement</vt:lpstr>
      <vt:lpstr>Primary vs. Precision Statements</vt:lpstr>
      <vt:lpstr>Continuous Quality Improvement</vt:lpstr>
      <vt:lpstr>PowerPoint Presentation</vt:lpstr>
      <vt:lpstr>Continuous Quality Improvement</vt:lpstr>
      <vt:lpstr>PowerPoint Presentation</vt:lpstr>
      <vt:lpstr>PowerPoint Presentation</vt:lpstr>
      <vt:lpstr>Data-Driven Problem Solving</vt:lpstr>
      <vt:lpstr>Example: Team Implementation Checklist Subscale Report </vt:lpstr>
      <vt:lpstr>Activity: Review Your School’s Self-Assessment Survey</vt:lpstr>
      <vt:lpstr>Evaluation Questions </vt:lpstr>
      <vt:lpstr>Activity: Review Your Office Discipline Referrals (ODRs) D</vt:lpstr>
      <vt:lpstr>PowerPoint Presentation</vt:lpstr>
      <vt:lpstr>Activity: Review Your School’s Fidelity Data (TIC/TFI)</vt:lpstr>
      <vt:lpstr>Activity: Update Action Plan</vt:lpstr>
      <vt:lpstr>Advance Organizer</vt:lpstr>
      <vt:lpstr>Topics to Be Covered on Day 7</vt:lpstr>
      <vt:lpstr>Activity: Show, Tell, and Ask</vt:lpstr>
      <vt:lpstr>PowerPoint Presentation</vt:lpstr>
      <vt:lpstr>PowerPoint Presentation</vt:lpstr>
      <vt:lpstr>PowerPoint Presentation</vt:lpstr>
      <vt:lpstr>PowerPoint Presentation</vt:lpstr>
      <vt:lpstr>Example Outcome Statements</vt:lpstr>
      <vt:lpstr>Self-Check: Relevant Measurable Outcomes</vt:lpstr>
      <vt:lpstr>Getting Started with SWPBIS</vt:lpstr>
      <vt:lpstr>Getting Started with SWPBIS</vt:lpstr>
      <vt:lpstr>PowerPoint Presentation</vt:lpstr>
      <vt:lpstr>Team Composition</vt:lpstr>
      <vt:lpstr>Self-Check: Effective Leadership Team</vt:lpstr>
      <vt:lpstr>PowerPoint Presentation</vt:lpstr>
      <vt:lpstr>PowerPoint Presentation</vt:lpstr>
      <vt:lpstr>Disproportionality in School Discipline (Losen &amp; Skiba, 2010)</vt:lpstr>
      <vt:lpstr>Definitions</vt:lpstr>
      <vt:lpstr>PowerPoint Presentation</vt:lpstr>
      <vt:lpstr>5-point Intervention to Enhance Equity in School Discipline</vt:lpstr>
      <vt:lpstr>Why a focus on effective academic instruction?</vt:lpstr>
      <vt:lpstr>What do we mean by effective academic instruction?</vt:lpstr>
      <vt:lpstr>Effects of Effective Instruction on the Achievement Gap</vt:lpstr>
      <vt:lpstr>5-point Intervention to Enhance Equity in School Discipline</vt:lpstr>
      <vt:lpstr>Why use a foundation of SWPBIS?</vt:lpstr>
      <vt:lpstr>5-point Intervention to Enhance Equity in School Discipline</vt:lpstr>
      <vt:lpstr>Risk Indices</vt:lpstr>
      <vt:lpstr>5-point Intervention to Enhance Equity in School Discipline</vt:lpstr>
      <vt:lpstr>What does not work in policy</vt:lpstr>
      <vt:lpstr>Equity Policy Recommendations </vt:lpstr>
      <vt:lpstr>5-point Intervention to Enhance Equity in School Discipline</vt:lpstr>
      <vt:lpstr>What is a Vulnerable Decision Point?</vt:lpstr>
      <vt:lpstr>Different Biases,  Different Solutions</vt:lpstr>
      <vt:lpstr>What is implicit bias?</vt:lpstr>
      <vt:lpstr>Reduce Effects of Implicit Bias through Specific Training</vt:lpstr>
      <vt:lpstr>VDPs from national ODR data</vt:lpstr>
      <vt:lpstr>Two-step Neutralizing Routine for Staff:</vt:lpstr>
      <vt:lpstr>Neutralizing Routines for Reducing Effects of Implicit Bias</vt:lpstr>
      <vt:lpstr>Two-step Neutralizing Routine for Administrators: (Susan Barrett)</vt:lpstr>
      <vt:lpstr>The Restorative Chat  (Lucille Eber)</vt:lpstr>
      <vt:lpstr>What makes for a good neutralizing routine?</vt:lpstr>
      <vt:lpstr>PowerPoint Presentation</vt:lpstr>
      <vt:lpstr>Activity: Action Planning</vt:lpstr>
      <vt:lpstr>Activity: Coaches Preview Discusion</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Michael L</cp:lastModifiedBy>
  <cp:revision>255</cp:revision>
  <dcterms:created xsi:type="dcterms:W3CDTF">2014-11-11T16:26:18Z</dcterms:created>
  <dcterms:modified xsi:type="dcterms:W3CDTF">2019-04-03T23:01:57Z</dcterms:modified>
</cp:coreProperties>
</file>