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1" r:id="rId3"/>
    <p:sldMasterId id="2147483805" r:id="rId4"/>
    <p:sldMasterId id="2147483817" r:id="rId5"/>
    <p:sldMasterId id="2147483834" r:id="rId6"/>
  </p:sldMasterIdLst>
  <p:notesMasterIdLst>
    <p:notesMasterId r:id="rId107"/>
  </p:notesMasterIdLst>
  <p:sldIdLst>
    <p:sldId id="772" r:id="rId7"/>
    <p:sldId id="992" r:id="rId8"/>
    <p:sldId id="774" r:id="rId9"/>
    <p:sldId id="775" r:id="rId10"/>
    <p:sldId id="779" r:id="rId11"/>
    <p:sldId id="1068" r:id="rId12"/>
    <p:sldId id="777" r:id="rId13"/>
    <p:sldId id="778" r:id="rId14"/>
    <p:sldId id="989" r:id="rId15"/>
    <p:sldId id="784" r:id="rId16"/>
    <p:sldId id="807" r:id="rId17"/>
    <p:sldId id="934" r:id="rId18"/>
    <p:sldId id="936" r:id="rId19"/>
    <p:sldId id="939" r:id="rId20"/>
    <p:sldId id="1099" r:id="rId21"/>
    <p:sldId id="1069" r:id="rId22"/>
    <p:sldId id="963" r:id="rId23"/>
    <p:sldId id="954" r:id="rId24"/>
    <p:sldId id="1048" r:id="rId25"/>
    <p:sldId id="1049" r:id="rId26"/>
    <p:sldId id="993" r:id="rId27"/>
    <p:sldId id="783" r:id="rId28"/>
    <p:sldId id="631" r:id="rId29"/>
    <p:sldId id="597" r:id="rId30"/>
    <p:sldId id="1060" r:id="rId31"/>
    <p:sldId id="1043" r:id="rId32"/>
    <p:sldId id="1047" r:id="rId33"/>
    <p:sldId id="1035" r:id="rId34"/>
    <p:sldId id="1055" r:id="rId35"/>
    <p:sldId id="1056" r:id="rId36"/>
    <p:sldId id="1057" r:id="rId37"/>
    <p:sldId id="1054" r:id="rId38"/>
    <p:sldId id="1053" r:id="rId39"/>
    <p:sldId id="1040" r:id="rId40"/>
    <p:sldId id="3158" r:id="rId41"/>
    <p:sldId id="3159" r:id="rId42"/>
    <p:sldId id="1044" r:id="rId43"/>
    <p:sldId id="3160" r:id="rId44"/>
    <p:sldId id="3161" r:id="rId45"/>
    <p:sldId id="3162" r:id="rId46"/>
    <p:sldId id="3163" r:id="rId47"/>
    <p:sldId id="3164" r:id="rId48"/>
    <p:sldId id="3165" r:id="rId49"/>
    <p:sldId id="3166" r:id="rId50"/>
    <p:sldId id="3167" r:id="rId51"/>
    <p:sldId id="3168" r:id="rId52"/>
    <p:sldId id="3169" r:id="rId53"/>
    <p:sldId id="3170" r:id="rId54"/>
    <p:sldId id="3171" r:id="rId55"/>
    <p:sldId id="3172" r:id="rId56"/>
    <p:sldId id="3173" r:id="rId57"/>
    <p:sldId id="3174" r:id="rId58"/>
    <p:sldId id="3175" r:id="rId59"/>
    <p:sldId id="995" r:id="rId60"/>
    <p:sldId id="1061" r:id="rId61"/>
    <p:sldId id="997" r:id="rId62"/>
    <p:sldId id="998" r:id="rId63"/>
    <p:sldId id="999" r:id="rId64"/>
    <p:sldId id="1000" r:id="rId65"/>
    <p:sldId id="1001" r:id="rId66"/>
    <p:sldId id="1002" r:id="rId67"/>
    <p:sldId id="1003" r:id="rId68"/>
    <p:sldId id="1004" r:id="rId69"/>
    <p:sldId id="1005" r:id="rId70"/>
    <p:sldId id="1006" r:id="rId71"/>
    <p:sldId id="1007" r:id="rId72"/>
    <p:sldId id="1008" r:id="rId73"/>
    <p:sldId id="1062" r:id="rId74"/>
    <p:sldId id="1063" r:id="rId75"/>
    <p:sldId id="1074" r:id="rId76"/>
    <p:sldId id="1075" r:id="rId77"/>
    <p:sldId id="1076" r:id="rId78"/>
    <p:sldId id="1077" r:id="rId79"/>
    <p:sldId id="1078" r:id="rId80"/>
    <p:sldId id="1079" r:id="rId81"/>
    <p:sldId id="1080" r:id="rId82"/>
    <p:sldId id="1081" r:id="rId83"/>
    <p:sldId id="1082" r:id="rId84"/>
    <p:sldId id="1083" r:id="rId85"/>
    <p:sldId id="1100" r:id="rId86"/>
    <p:sldId id="1085" r:id="rId87"/>
    <p:sldId id="1101" r:id="rId88"/>
    <p:sldId id="1102" r:id="rId89"/>
    <p:sldId id="1088" r:id="rId90"/>
    <p:sldId id="1089" r:id="rId91"/>
    <p:sldId id="1091" r:id="rId92"/>
    <p:sldId id="2106" r:id="rId93"/>
    <p:sldId id="1092" r:id="rId94"/>
    <p:sldId id="1093" r:id="rId95"/>
    <p:sldId id="1094" r:id="rId96"/>
    <p:sldId id="1098" r:id="rId97"/>
    <p:sldId id="2105" r:id="rId98"/>
    <p:sldId id="1033" r:id="rId99"/>
    <p:sldId id="1034" r:id="rId100"/>
    <p:sldId id="802" r:id="rId101"/>
    <p:sldId id="805" r:id="rId102"/>
    <p:sldId id="803" r:id="rId103"/>
    <p:sldId id="806" r:id="rId104"/>
    <p:sldId id="804" r:id="rId105"/>
    <p:sldId id="627" r:id="rId106"/>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Coaches Meeting Intro" id="{28353DD4-CFE2-7F44-A476-1F6ED3FBE110}">
          <p14:sldIdLst>
            <p14:sldId id="772"/>
            <p14:sldId id="992"/>
            <p14:sldId id="774"/>
            <p14:sldId id="775"/>
            <p14:sldId id="779"/>
            <p14:sldId id="1068"/>
            <p14:sldId id="777"/>
            <p14:sldId id="778"/>
          </p14:sldIdLst>
        </p14:section>
        <p14:section name="Quick Review of Coaching in SWPBIS" id="{043501BF-FA5B-234F-90A8-3141AC18D26A}">
          <p14:sldIdLst>
            <p14:sldId id="989"/>
            <p14:sldId id="784"/>
            <p14:sldId id="807"/>
            <p14:sldId id="934"/>
            <p14:sldId id="936"/>
            <p14:sldId id="939"/>
            <p14:sldId id="1099"/>
            <p14:sldId id="1069"/>
            <p14:sldId id="963"/>
            <p14:sldId id="954"/>
            <p14:sldId id="1048"/>
            <p14:sldId id="1049"/>
          </p14:sldIdLst>
        </p14:section>
        <p14:section name="Coaching Self-Assessment &amp; Reports" id="{5E52D027-2248-444C-B2CE-730A32FAB901}">
          <p14:sldIdLst>
            <p14:sldId id="993"/>
            <p14:sldId id="783"/>
            <p14:sldId id="631"/>
            <p14:sldId id="597"/>
          </p14:sldIdLst>
        </p14:section>
        <p14:section name="Advanced Skill Building" id="{8BA3B4A8-2865-CE4B-A5A8-E0428F408E7C}">
          <p14:sldIdLst>
            <p14:sldId id="1060"/>
            <p14:sldId id="1043"/>
            <p14:sldId id="1047"/>
            <p14:sldId id="1035"/>
            <p14:sldId id="1055"/>
            <p14:sldId id="1056"/>
            <p14:sldId id="1057"/>
            <p14:sldId id="1054"/>
            <p14:sldId id="1053"/>
            <p14:sldId id="1040"/>
            <p14:sldId id="3158"/>
            <p14:sldId id="3159"/>
            <p14:sldId id="1044"/>
            <p14:sldId id="3160"/>
            <p14:sldId id="3161"/>
            <p14:sldId id="3162"/>
            <p14:sldId id="3163"/>
            <p14:sldId id="3164"/>
            <p14:sldId id="3165"/>
            <p14:sldId id="3166"/>
            <p14:sldId id="3167"/>
            <p14:sldId id="3168"/>
            <p14:sldId id="3169"/>
            <p14:sldId id="3170"/>
            <p14:sldId id="3171"/>
            <p14:sldId id="3172"/>
            <p14:sldId id="3173"/>
            <p14:sldId id="3174"/>
            <p14:sldId id="3175"/>
          </p14:sldIdLst>
        </p14:section>
        <p14:section name="Preview Day 7" id="{F927545C-0A98-7D44-B71E-E67155FC1365}">
          <p14:sldIdLst>
            <p14:sldId id="995"/>
            <p14:sldId id="1061"/>
            <p14:sldId id="997"/>
            <p14:sldId id="998"/>
            <p14:sldId id="999"/>
            <p14:sldId id="1000"/>
            <p14:sldId id="1001"/>
            <p14:sldId id="1002"/>
            <p14:sldId id="1003"/>
            <p14:sldId id="1004"/>
            <p14:sldId id="1005"/>
            <p14:sldId id="1006"/>
            <p14:sldId id="1007"/>
            <p14:sldId id="1008"/>
            <p14:sldId id="1062"/>
            <p14:sldId id="1063"/>
            <p14:sldId id="1074"/>
            <p14:sldId id="1075"/>
            <p14:sldId id="1076"/>
            <p14:sldId id="1077"/>
            <p14:sldId id="1078"/>
            <p14:sldId id="1079"/>
            <p14:sldId id="1080"/>
            <p14:sldId id="1081"/>
            <p14:sldId id="1082"/>
            <p14:sldId id="1083"/>
            <p14:sldId id="1100"/>
            <p14:sldId id="1085"/>
            <p14:sldId id="1101"/>
            <p14:sldId id="1102"/>
            <p14:sldId id="1088"/>
            <p14:sldId id="1089"/>
            <p14:sldId id="1091"/>
            <p14:sldId id="2106"/>
            <p14:sldId id="1092"/>
            <p14:sldId id="1093"/>
            <p14:sldId id="1094"/>
            <p14:sldId id="1098"/>
            <p14:sldId id="2105"/>
            <p14:sldId id="1033"/>
            <p14:sldId id="1034"/>
          </p14:sldIdLst>
        </p14:section>
        <p14:section name="Wrap-Up" id="{1AA3A2CA-0824-B14F-9FB2-C0D0EB4ED8F9}">
          <p14:sldIdLst>
            <p14:sldId id="802"/>
            <p14:sldId id="805"/>
            <p14:sldId id="803"/>
            <p14:sldId id="806"/>
            <p14:sldId id="804"/>
            <p14:sldId id="6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rett, Susannah" initials="ES" lastIdx="16" clrIdx="0">
    <p:extLst>
      <p:ext uri="{19B8F6BF-5375-455C-9EA6-DF929625EA0E}">
        <p15:presenceInfo xmlns:p15="http://schemas.microsoft.com/office/powerpoint/2012/main" userId="S::susannah.everett@uconn.edu::21047c91-5e71-467d-a101-05b0dd81cc51" providerId="AD"/>
      </p:ext>
    </p:extLst>
  </p:cmAuthor>
  <p:cmAuthor id="2" name="Katie Meyer" initials="KM" lastIdx="3" clrIdx="1">
    <p:extLst>
      <p:ext uri="{19B8F6BF-5375-455C-9EA6-DF929625EA0E}">
        <p15:presenceInfo xmlns:p15="http://schemas.microsoft.com/office/powerpoint/2012/main" userId="S::kmeyer@mayinstitute.org::3a9fa68d-82da-4505-b9ec-d573cd677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FF"/>
    <a:srgbClr val="69DC2E"/>
    <a:srgbClr val="99CC00"/>
    <a:srgbClr val="CCFF99"/>
    <a:srgbClr val="6C8AE9"/>
    <a:srgbClr val="99FF99"/>
    <a:srgbClr val="F10BC5"/>
    <a:srgbClr val="00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08" autoAdjust="0"/>
  </p:normalViewPr>
  <p:slideViewPr>
    <p:cSldViewPr>
      <p:cViewPr varScale="1">
        <p:scale>
          <a:sx n="62" d="100"/>
          <a:sy n="62" d="100"/>
        </p:scale>
        <p:origin x="162" y="96"/>
      </p:cViewPr>
      <p:guideLst>
        <p:guide orient="horz" pos="2160"/>
        <p:guide pos="2880"/>
      </p:guideLst>
    </p:cSldViewPr>
  </p:slideViewPr>
  <p:outlineViewPr>
    <p:cViewPr>
      <p:scale>
        <a:sx n="33" d="100"/>
        <a:sy n="33" d="100"/>
      </p:scale>
      <p:origin x="0" y="-18130"/>
    </p:cViewPr>
  </p:outlineViewPr>
  <p:notesTextViewPr>
    <p:cViewPr>
      <p:scale>
        <a:sx n="100" d="100"/>
        <a:sy n="100" d="100"/>
      </p:scale>
      <p:origin x="0" y="0"/>
    </p:cViewPr>
  </p:notesTextViewPr>
  <p:sorterViewPr>
    <p:cViewPr varScale="1">
      <p:scale>
        <a:sx n="1" d="1"/>
        <a:sy n="1" d="1"/>
      </p:scale>
      <p:origin x="0" y="-87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ntm\Dropbox\MTSS%20book\Case%20Study%20Chapters\8%20Oregon\MTSS%20ch08-f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31692446003"/>
          <c:y val="9.8893149064903402E-2"/>
          <c:w val="0.87394606775287398"/>
          <c:h val="0.77962955237909604"/>
        </c:manualLayout>
      </c:layout>
      <c:barChart>
        <c:barDir val="col"/>
        <c:grouping val="stacked"/>
        <c:varyColors val="0"/>
        <c:ser>
          <c:idx val="1"/>
          <c:order val="1"/>
          <c:tx>
            <c:strRef>
              <c:f>Sheet1!$C$8</c:f>
              <c:strCache>
                <c:ptCount val="1"/>
                <c:pt idx="0">
                  <c:v>Latino</c:v>
                </c:pt>
              </c:strCache>
            </c:strRef>
          </c:tx>
          <c:spPr>
            <a:noFill/>
            <a:ln w="25400">
              <a:noFill/>
            </a:ln>
          </c:spPr>
          <c:invertIfNegative val="0"/>
          <c:cat>
            <c:strRef>
              <c:f>Sheet1!$D$6:$I$6</c:f>
              <c:strCache>
                <c:ptCount val="6"/>
                <c:pt idx="0">
                  <c:v>2007-08</c:v>
                </c:pt>
                <c:pt idx="1">
                  <c:v>2008-09</c:v>
                </c:pt>
                <c:pt idx="2">
                  <c:v>2009-10</c:v>
                </c:pt>
                <c:pt idx="3">
                  <c:v>2010-11</c:v>
                </c:pt>
                <c:pt idx="4">
                  <c:v>2011-12</c:v>
                </c:pt>
                <c:pt idx="5">
                  <c:v>2012-13</c:v>
                </c:pt>
              </c:strCache>
            </c:strRef>
          </c:cat>
          <c:val>
            <c:numRef>
              <c:f>Sheet1!$D$14:$I$14</c:f>
              <c:numCache>
                <c:formatCode>0%</c:formatCode>
                <c:ptCount val="6"/>
                <c:pt idx="0">
                  <c:v>0.38</c:v>
                </c:pt>
                <c:pt idx="1">
                  <c:v>0.37</c:v>
                </c:pt>
                <c:pt idx="2">
                  <c:v>0.52</c:v>
                </c:pt>
                <c:pt idx="3">
                  <c:v>0.66</c:v>
                </c:pt>
                <c:pt idx="4">
                  <c:v>0.67</c:v>
                </c:pt>
                <c:pt idx="5">
                  <c:v>0.83</c:v>
                </c:pt>
              </c:numCache>
            </c:numRef>
          </c:val>
          <c:extLst>
            <c:ext xmlns:c16="http://schemas.microsoft.com/office/drawing/2014/chart" uri="{C3380CC4-5D6E-409C-BE32-E72D297353CC}">
              <c16:uniqueId val="{00000000-6CC6-2049-8DC2-A9B597577F12}"/>
            </c:ext>
          </c:extLst>
        </c:ser>
        <c:ser>
          <c:idx val="3"/>
          <c:order val="3"/>
          <c:tx>
            <c:strRef>
              <c:f>Sheet1!$C$12</c:f>
              <c:strCache>
                <c:ptCount val="1"/>
                <c:pt idx="0">
                  <c:v>Gap</c:v>
                </c:pt>
              </c:strCache>
            </c:strRef>
          </c:tx>
          <c:spPr>
            <a:solidFill>
              <a:srgbClr val="F2DCDB"/>
            </a:solidFill>
            <a:ln w="25400">
              <a:noFill/>
            </a:ln>
          </c:spPr>
          <c:invertIfNegative val="0"/>
          <c:dLbls>
            <c:spPr>
              <a:noFill/>
              <a:ln w="25400">
                <a:noFill/>
              </a:ln>
            </c:spPr>
            <c:txPr>
              <a:bodyPr/>
              <a:lstStyle/>
              <a:p>
                <a:pPr>
                  <a:defRPr sz="2000" b="1" i="0" u="none" strike="noStrike" baseline="0">
                    <a:solidFill>
                      <a:srgbClr val="000000"/>
                    </a:solidFill>
                    <a:latin typeface="Calibri"/>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Sheet1!$D$15:$I$15</c:f>
              <c:numCache>
                <c:formatCode>0%</c:formatCode>
                <c:ptCount val="6"/>
                <c:pt idx="0">
                  <c:v>0.43</c:v>
                </c:pt>
                <c:pt idx="1">
                  <c:v>0.47</c:v>
                </c:pt>
                <c:pt idx="2">
                  <c:v>0.36</c:v>
                </c:pt>
                <c:pt idx="3">
                  <c:v>0.28000000000000003</c:v>
                </c:pt>
                <c:pt idx="4">
                  <c:v>0.24</c:v>
                </c:pt>
                <c:pt idx="5">
                  <c:v>0.11</c:v>
                </c:pt>
              </c:numCache>
            </c:numRef>
          </c:val>
          <c:extLst>
            <c:ext xmlns:c16="http://schemas.microsoft.com/office/drawing/2014/chart" uri="{C3380CC4-5D6E-409C-BE32-E72D297353CC}">
              <c16:uniqueId val="{00000001-6CC6-2049-8DC2-A9B597577F12}"/>
            </c:ext>
          </c:extLst>
        </c:ser>
        <c:dLbls>
          <c:showLegendKey val="0"/>
          <c:showVal val="0"/>
          <c:showCatName val="0"/>
          <c:showSerName val="0"/>
          <c:showPercent val="0"/>
          <c:showBubbleSize val="0"/>
        </c:dLbls>
        <c:gapWidth val="150"/>
        <c:overlap val="100"/>
        <c:axId val="-1129557584"/>
        <c:axId val="-1114421296"/>
      </c:barChart>
      <c:lineChart>
        <c:grouping val="standard"/>
        <c:varyColors val="0"/>
        <c:ser>
          <c:idx val="0"/>
          <c:order val="0"/>
          <c:tx>
            <c:strRef>
              <c:f>Sheet1!$C$7</c:f>
              <c:strCache>
                <c:ptCount val="1"/>
                <c:pt idx="0">
                  <c:v>White</c:v>
                </c:pt>
              </c:strCache>
            </c:strRef>
          </c:tx>
          <c:spPr>
            <a:ln w="25400">
              <a:solidFill>
                <a:srgbClr val="666699"/>
              </a:solidFill>
              <a:prstDash val="solid"/>
            </a:ln>
          </c:spPr>
          <c:marker>
            <c:symbol val="none"/>
          </c:marker>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Sheet1!$D$13:$I$13</c:f>
              <c:numCache>
                <c:formatCode>0%</c:formatCode>
                <c:ptCount val="6"/>
                <c:pt idx="0">
                  <c:v>0.81</c:v>
                </c:pt>
                <c:pt idx="1">
                  <c:v>0.84</c:v>
                </c:pt>
                <c:pt idx="2">
                  <c:v>0.88</c:v>
                </c:pt>
                <c:pt idx="3">
                  <c:v>0.94</c:v>
                </c:pt>
                <c:pt idx="4">
                  <c:v>0.91</c:v>
                </c:pt>
                <c:pt idx="5">
                  <c:v>0.94</c:v>
                </c:pt>
              </c:numCache>
            </c:numRef>
          </c:val>
          <c:smooth val="0"/>
          <c:extLst>
            <c:ext xmlns:c16="http://schemas.microsoft.com/office/drawing/2014/chart" uri="{C3380CC4-5D6E-409C-BE32-E72D297353CC}">
              <c16:uniqueId val="{00000002-6CC6-2049-8DC2-A9B597577F12}"/>
            </c:ext>
          </c:extLst>
        </c:ser>
        <c:ser>
          <c:idx val="2"/>
          <c:order val="2"/>
          <c:tx>
            <c:strRef>
              <c:f>Sheet1!$C$8</c:f>
              <c:strCache>
                <c:ptCount val="1"/>
                <c:pt idx="0">
                  <c:v>Latino</c:v>
                </c:pt>
              </c:strCache>
            </c:strRef>
          </c:tx>
          <c:spPr>
            <a:ln w="25400">
              <a:solidFill>
                <a:srgbClr val="99CC00"/>
              </a:solidFill>
              <a:prstDash val="solid"/>
            </a:ln>
          </c:spPr>
          <c:marker>
            <c:symbol val="none"/>
          </c:marker>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Sheet1!$D$6:$I$6</c:f>
              <c:strCache>
                <c:ptCount val="6"/>
                <c:pt idx="0">
                  <c:v>2007-08</c:v>
                </c:pt>
                <c:pt idx="1">
                  <c:v>2008-09</c:v>
                </c:pt>
                <c:pt idx="2">
                  <c:v>2009-10</c:v>
                </c:pt>
                <c:pt idx="3">
                  <c:v>2010-11</c:v>
                </c:pt>
                <c:pt idx="4">
                  <c:v>2011-12</c:v>
                </c:pt>
                <c:pt idx="5">
                  <c:v>2012-13</c:v>
                </c:pt>
              </c:strCache>
            </c:strRef>
          </c:cat>
          <c:val>
            <c:numRef>
              <c:f>Sheet1!$D$14:$I$14</c:f>
              <c:numCache>
                <c:formatCode>0%</c:formatCode>
                <c:ptCount val="6"/>
                <c:pt idx="0">
                  <c:v>0.38</c:v>
                </c:pt>
                <c:pt idx="1">
                  <c:v>0.37</c:v>
                </c:pt>
                <c:pt idx="2">
                  <c:v>0.52</c:v>
                </c:pt>
                <c:pt idx="3">
                  <c:v>0.66</c:v>
                </c:pt>
                <c:pt idx="4">
                  <c:v>0.67</c:v>
                </c:pt>
                <c:pt idx="5">
                  <c:v>0.83</c:v>
                </c:pt>
              </c:numCache>
            </c:numRef>
          </c:val>
          <c:smooth val="0"/>
          <c:extLst>
            <c:ext xmlns:c16="http://schemas.microsoft.com/office/drawing/2014/chart" uri="{C3380CC4-5D6E-409C-BE32-E72D297353CC}">
              <c16:uniqueId val="{00000003-6CC6-2049-8DC2-A9B597577F12}"/>
            </c:ext>
          </c:extLst>
        </c:ser>
        <c:dLbls>
          <c:showLegendKey val="0"/>
          <c:showVal val="0"/>
          <c:showCatName val="0"/>
          <c:showSerName val="0"/>
          <c:showPercent val="0"/>
          <c:showBubbleSize val="0"/>
        </c:dLbls>
        <c:marker val="1"/>
        <c:smooth val="0"/>
        <c:axId val="-1129557584"/>
        <c:axId val="-1114421296"/>
      </c:lineChart>
      <c:catAx>
        <c:axId val="-1129557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1114421296"/>
        <c:crosses val="autoZero"/>
        <c:auto val="1"/>
        <c:lblAlgn val="ctr"/>
        <c:lblOffset val="100"/>
        <c:noMultiLvlLbl val="0"/>
      </c:catAx>
      <c:valAx>
        <c:axId val="-1114421296"/>
        <c:scaling>
          <c:orientation val="minMax"/>
          <c:max val="1"/>
          <c:min val="0"/>
        </c:scaling>
        <c:delete val="0"/>
        <c:axPos val="l"/>
        <c:title>
          <c:tx>
            <c:rich>
              <a:bodyPr/>
              <a:lstStyle/>
              <a:p>
                <a:pPr>
                  <a:defRPr sz="1400"/>
                </a:pPr>
                <a:r>
                  <a:rPr lang="en-US" sz="1400"/>
                  <a:t>Percent Meeting or Exceeding Standards</a:t>
                </a:r>
              </a:p>
            </c:rich>
          </c:tx>
          <c:overlay val="0"/>
          <c:spPr>
            <a:noFill/>
            <a:ln w="25400">
              <a:noFill/>
            </a:ln>
          </c:spPr>
        </c:title>
        <c:numFmt formatCode="0%" sourceLinked="0"/>
        <c:majorTickMark val="out"/>
        <c:minorTickMark val="none"/>
        <c:tickLblPos val="nextTo"/>
        <c:spPr>
          <a:ln w="3175">
            <a:solidFill>
              <a:srgbClr val="808080"/>
            </a:solidFill>
            <a:prstDash val="solid"/>
          </a:ln>
        </c:spPr>
        <c:txPr>
          <a:bodyPr/>
          <a:lstStyle/>
          <a:p>
            <a:pPr>
              <a:defRPr sz="1200"/>
            </a:pPr>
            <a:endParaRPr lang="en-US"/>
          </a:p>
        </c:txPr>
        <c:crossAx val="-1129557584"/>
        <c:crosses val="autoZero"/>
        <c:crossBetween val="between"/>
      </c:valAx>
      <c:spPr>
        <a:solidFill>
          <a:srgbClr val="FFFFFF"/>
        </a:solidFill>
        <a:ln w="25400">
          <a:noFill/>
        </a:ln>
      </c:spPr>
    </c:plotArea>
    <c:legend>
      <c:legendPos val="b"/>
      <c:legendEntry>
        <c:idx val="0"/>
        <c:delete val="1"/>
      </c:legendEntry>
      <c:legendEntry>
        <c:idx val="1"/>
        <c:delete val="1"/>
      </c:legendEntry>
      <c:layout>
        <c:manualLayout>
          <c:xMode val="edge"/>
          <c:yMode val="edge"/>
          <c:x val="0.74395605814431498"/>
          <c:y val="0.61875939887855402"/>
          <c:w val="0.19780221553753699"/>
          <c:h val="0.193645976739722"/>
        </c:manualLayout>
      </c:layout>
      <c:overlay val="0"/>
      <c:spPr>
        <a:noFill/>
        <a:ln w="12700">
          <a:solidFill>
            <a:srgbClr val="000000"/>
          </a:solidFill>
          <a:prstDash val="solid"/>
        </a:ln>
      </c:spPr>
      <c:txPr>
        <a:bodyPr/>
        <a:lstStyle/>
        <a:p>
          <a:pPr>
            <a:defRPr sz="1200"/>
          </a:pPr>
          <a:endParaRPr lang="en-US"/>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2095DD25-9AA3-4062-85E9-1B50F364C982}" srcId="{7ABF3CFF-019E-4A09-B197-CF0920AF7E62}" destId="{0B004381-5F6F-462D-806D-A87F56CA9BB0}" srcOrd="0" destOrd="0" parTransId="{82B8BAA3-AB11-4CA1-89B5-2B4BF6037BCF}" sibTransId="{F676F31F-2124-4D4B-8774-7C30D9E81FB0}"/>
    <dgm:cxn modelId="{489FE940-280E-AE48-AF4B-FE85F21716D2}" type="presOf" srcId="{0B004381-5F6F-462D-806D-A87F56CA9BB0}" destId="{708B5073-F319-4E3C-87A3-3AB41F2EB2D1}"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76350E6A-5B26-9D40-9D5B-5CE1A1825FA7}" type="presOf" srcId="{E7452455-03DA-4E14-8C7C-2BE3261DA132}" destId="{708B5073-F319-4E3C-87A3-3AB41F2EB2D1}" srcOrd="0" destOrd="1" presId="urn:microsoft.com/office/officeart/2005/8/layout/vList5"/>
    <dgm:cxn modelId="{F283DA6B-8CC3-4EB5-B048-B5DC7DC9F832}" srcId="{706E71D6-CAFE-4EAD-9C57-0307F64B494D}" destId="{9B7C389F-29D8-4A65-97D5-D993500DDE1B}" srcOrd="1" destOrd="0" parTransId="{9EE345E2-3B59-4EEF-8E8C-497E28885814}" sibTransId="{AF2C7B60-C1E0-44B5-A25A-B84AAEE3EF6D}"/>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9D98DAA4-B743-1046-897D-5A121088078E}" type="presOf" srcId="{706E71D6-CAFE-4EAD-9C57-0307F64B494D}" destId="{3C485D32-904F-4F36-BE55-B91C3119B42E}" srcOrd="0" destOrd="0" presId="urn:microsoft.com/office/officeart/2005/8/layout/vList5"/>
    <dgm:cxn modelId="{E347C8A7-F2A4-6642-8C3C-1D7DCD25198F}" type="presOf" srcId="{90BB7C8E-C886-40C7-B54F-2F1274C488B6}" destId="{73B8297C-E026-4F7A-A91D-6D63AE093033}"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43E8CCC1-EC9A-B146-98AC-AF53B4F18ADC}" type="presOf" srcId="{7ABF3CFF-019E-4A09-B197-CF0920AF7E62}" destId="{B07BA4AB-9C9A-482B-8183-E23712585A12}"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043C2FDC-BF13-3448-B04C-6709FC94178B}" type="presOf" srcId="{9ADDCAEC-1D78-4949-908C-25CD2ABB84E9}" destId="{38A38705-5C12-4DC9-AF98-210868F22923}" srcOrd="0" destOrd="1" presId="urn:microsoft.com/office/officeart/2005/8/layout/vList5"/>
    <dgm:cxn modelId="{9E0174DC-3C3A-CC45-A182-A392798AEE0F}" type="presOf" srcId="{00DDD286-32BC-4E5F-A7F4-34675297FD88}" destId="{F4B4F11E-D463-4351-8E0E-A4D33BFB8F78}" srcOrd="0" destOrd="0" presId="urn:microsoft.com/office/officeart/2005/8/layout/vList5"/>
    <dgm:cxn modelId="{25D7C8E5-12B4-964B-8AE5-11ADF3ED5A01}" type="presOf" srcId="{0F8927F6-BE80-4596-9BAA-1A6006FC9A19}" destId="{8D309314-6CF2-442B-9C70-6BF1DCB0DB03}" srcOrd="0" destOrd="0" presId="urn:microsoft.com/office/officeart/2005/8/layout/vList5"/>
    <dgm:cxn modelId="{C22557EE-10E5-0F4E-B7C9-C2CD6D47DBE4}" type="presOf" srcId="{9B7C389F-29D8-4A65-97D5-D993500DDE1B}" destId="{8D309314-6CF2-442B-9C70-6BF1DCB0DB03}" srcOrd="0" destOrd="1" presId="urn:microsoft.com/office/officeart/2005/8/layout/vList5"/>
    <dgm:cxn modelId="{D5CC5EF6-8A43-FB46-A420-EF78B872C502}" type="presOf" srcId="{02608EF9-02DE-4A7B-A461-EEDFB09DC0E4}" destId="{38A38705-5C12-4DC9-AF98-210868F22923}" srcOrd="0" destOrd="0" presId="urn:microsoft.com/office/officeart/2005/8/layout/vList5"/>
    <dgm:cxn modelId="{0887A9C3-96E6-2B44-AD8E-0A8F662F77B6}" type="presParOf" srcId="{73B8297C-E026-4F7A-A91D-6D63AE093033}" destId="{EC78A059-77B8-43F5-AC87-6EC05C703A1E}" srcOrd="0" destOrd="0" presId="urn:microsoft.com/office/officeart/2005/8/layout/vList5"/>
    <dgm:cxn modelId="{7B1A10FA-7BC2-C046-8B67-E584EE8DEDC5}" type="presParOf" srcId="{EC78A059-77B8-43F5-AC87-6EC05C703A1E}" destId="{B07BA4AB-9C9A-482B-8183-E23712585A12}" srcOrd="0" destOrd="0" presId="urn:microsoft.com/office/officeart/2005/8/layout/vList5"/>
    <dgm:cxn modelId="{817C104F-96E7-9849-BE52-3BE6727A0901}" type="presParOf" srcId="{EC78A059-77B8-43F5-AC87-6EC05C703A1E}" destId="{708B5073-F319-4E3C-87A3-3AB41F2EB2D1}" srcOrd="1" destOrd="0" presId="urn:microsoft.com/office/officeart/2005/8/layout/vList5"/>
    <dgm:cxn modelId="{3F348E0E-4086-FA4A-869B-E3BC66643424}" type="presParOf" srcId="{73B8297C-E026-4F7A-A91D-6D63AE093033}" destId="{5C92703D-679B-4BED-B0CB-706AD20CE916}" srcOrd="1" destOrd="0" presId="urn:microsoft.com/office/officeart/2005/8/layout/vList5"/>
    <dgm:cxn modelId="{6CB74F62-8AAB-CE42-9030-B57C8DF0A19D}" type="presParOf" srcId="{73B8297C-E026-4F7A-A91D-6D63AE093033}" destId="{F6F6BD18-C830-401B-AC53-6AA7ED8EEFC5}" srcOrd="2" destOrd="0" presId="urn:microsoft.com/office/officeart/2005/8/layout/vList5"/>
    <dgm:cxn modelId="{01C4C889-C5D8-2349-AFF3-58321D26B271}" type="presParOf" srcId="{F6F6BD18-C830-401B-AC53-6AA7ED8EEFC5}" destId="{F4B4F11E-D463-4351-8E0E-A4D33BFB8F78}" srcOrd="0" destOrd="0" presId="urn:microsoft.com/office/officeart/2005/8/layout/vList5"/>
    <dgm:cxn modelId="{684813E8-5232-F449-8811-5BAF584BC941}" type="presParOf" srcId="{F6F6BD18-C830-401B-AC53-6AA7ED8EEFC5}" destId="{38A38705-5C12-4DC9-AF98-210868F22923}" srcOrd="1" destOrd="0" presId="urn:microsoft.com/office/officeart/2005/8/layout/vList5"/>
    <dgm:cxn modelId="{E98A61F9-6E97-B645-A463-C3312E671F2B}" type="presParOf" srcId="{73B8297C-E026-4F7A-A91D-6D63AE093033}" destId="{DDB50D69-068B-4B31-A3D8-EA4F6C301606}" srcOrd="3" destOrd="0" presId="urn:microsoft.com/office/officeart/2005/8/layout/vList5"/>
    <dgm:cxn modelId="{115F2303-8AD8-954B-9EED-C75A651BCC2A}" type="presParOf" srcId="{73B8297C-E026-4F7A-A91D-6D63AE093033}" destId="{B1AF7DE5-97BA-4E99-B2B1-55A67D809CA8}" srcOrd="4" destOrd="0" presId="urn:microsoft.com/office/officeart/2005/8/layout/vList5"/>
    <dgm:cxn modelId="{FACAA781-B380-6649-8136-4361AB45F952}" type="presParOf" srcId="{B1AF7DE5-97BA-4E99-B2B1-55A67D809CA8}" destId="{3C485D32-904F-4F36-BE55-B91C3119B42E}" srcOrd="0" destOrd="0" presId="urn:microsoft.com/office/officeart/2005/8/layout/vList5"/>
    <dgm:cxn modelId="{4EB494C4-21F1-7249-8D69-3EEF4083CC69}"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6A8E8C0E-EC9B-A34A-8469-A2076F562E3A}" type="presOf" srcId="{2730A294-8234-45A7-A653-C8146CA8902E}" destId="{A653CDA3-502D-47DA-AFF3-B32994D7377C}" srcOrd="0" destOrd="0" presId="urn:microsoft.com/office/officeart/2005/8/layout/radial1"/>
    <dgm:cxn modelId="{8A475F17-0249-994F-A16C-031AE0A8BFFE}" type="presOf" srcId="{DBAE8ED5-C5FE-41C5-A4CE-E1899CDAE84F}" destId="{015E76EF-D3BB-417B-B665-08118B7A04C3}" srcOrd="0" destOrd="0" presId="urn:microsoft.com/office/officeart/2005/8/layout/radial1"/>
    <dgm:cxn modelId="{FE3EA11E-B766-D242-945E-4FDCF3FEB59C}" type="presOf" srcId="{64B6A9E9-CA22-4B66-8283-965AB3FD5CDD}" destId="{37D887C4-F113-468D-B743-6E9DA74D9510}" srcOrd="0" destOrd="0" presId="urn:microsoft.com/office/officeart/2005/8/layout/radial1"/>
    <dgm:cxn modelId="{82D8773A-F4E9-AA49-AC19-BFA7971874EF}" type="presOf" srcId="{018B2EDC-A0B6-419C-AFE8-D4D96D31C637}" destId="{ACF4FA95-2A1F-4693-BD9D-58F903D4801E}" srcOrd="0" destOrd="0" presId="urn:microsoft.com/office/officeart/2005/8/layout/radial1"/>
    <dgm:cxn modelId="{07C5E372-8CB2-784E-9BA1-EDA000AD0D2F}" type="presOf" srcId="{64B6A9E9-CA22-4B66-8283-965AB3FD5CDD}" destId="{9FC41B70-68E7-4EA4-AA11-F0AF603D3DE4}" srcOrd="1" destOrd="0" presId="urn:microsoft.com/office/officeart/2005/8/layout/radial1"/>
    <dgm:cxn modelId="{93844D7D-51F4-CD4B-B6E3-A675494C1CEC}" type="presOf" srcId="{75AC7514-58D5-4ED0-BA97-B1BABC01E375}" destId="{9616E30C-D7C6-41FE-83A4-4AADB2962D0F}" srcOrd="1"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D5F55C92-472B-4F49-A22E-29B83FD2E8D7}" type="presOf" srcId="{8B9D2A4D-677C-4B25-88FA-E6A9723D466E}" destId="{5744B105-91D1-4B33-9B9C-CAF3CB2CCCCF}" srcOrd="0" destOrd="0" presId="urn:microsoft.com/office/officeart/2005/8/layout/radial1"/>
    <dgm:cxn modelId="{B490B59E-84F4-DA4A-8B1C-A340E95C5FD8}" type="presOf" srcId="{75AC7514-58D5-4ED0-BA97-B1BABC01E375}" destId="{18E66A00-ACB2-44B6-B92C-A48B43CC7078}" srcOrd="0" destOrd="0" presId="urn:microsoft.com/office/officeart/2005/8/layout/radial1"/>
    <dgm:cxn modelId="{4E4E7AB0-8751-634B-9557-1D3BB0567A13}" type="presOf" srcId="{0D0FA7B1-E964-46C4-9874-8C5B615B00FF}" destId="{EC6F0807-5D0D-4C6D-AAF8-675AE5D9EAEC}"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AF97A4BF-D278-4C24-BED4-F0A8DACA83E6}" srcId="{DBAE8ED5-C5FE-41C5-A4CE-E1899CDAE84F}" destId="{018B2EDC-A0B6-419C-AFE8-D4D96D31C637}" srcOrd="0" destOrd="0" parTransId="{0D0FA7B1-E964-46C4-9874-8C5B615B00FF}" sibTransId="{D1FDC9FD-5AFA-4F64-A096-467E4557B8BF}"/>
    <dgm:cxn modelId="{AFCF40CA-A5AC-F245-B9CA-EAF21B70F9AE}" type="presOf" srcId="{FAE23804-AA22-413E-A650-4AD384A7A290}" destId="{ACC3CF3B-C244-4340-822B-6278FD1F305D}"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069564FA-A6CF-5D49-A30F-B4160E908740}" type="presOf" srcId="{0D0FA7B1-E964-46C4-9874-8C5B615B00FF}" destId="{9AB71A95-54C5-4683-A336-33D727872654}" srcOrd="0" destOrd="0" presId="urn:microsoft.com/office/officeart/2005/8/layout/radial1"/>
    <dgm:cxn modelId="{41C5AB06-1FA2-8D41-9A8C-3F40ACA621BA}" type="presParOf" srcId="{ACC3CF3B-C244-4340-822B-6278FD1F305D}" destId="{015E76EF-D3BB-417B-B665-08118B7A04C3}" srcOrd="0" destOrd="0" presId="urn:microsoft.com/office/officeart/2005/8/layout/radial1"/>
    <dgm:cxn modelId="{D89721BD-989B-ED43-A6FB-CDD72BB06A20}" type="presParOf" srcId="{ACC3CF3B-C244-4340-822B-6278FD1F305D}" destId="{9AB71A95-54C5-4683-A336-33D727872654}" srcOrd="1" destOrd="0" presId="urn:microsoft.com/office/officeart/2005/8/layout/radial1"/>
    <dgm:cxn modelId="{D2881881-36F5-2F42-9B8A-54FDF515040C}" type="presParOf" srcId="{9AB71A95-54C5-4683-A336-33D727872654}" destId="{EC6F0807-5D0D-4C6D-AAF8-675AE5D9EAEC}" srcOrd="0" destOrd="0" presId="urn:microsoft.com/office/officeart/2005/8/layout/radial1"/>
    <dgm:cxn modelId="{CC57707E-B2BF-964A-9648-92A4B9E6FEF6}" type="presParOf" srcId="{ACC3CF3B-C244-4340-822B-6278FD1F305D}" destId="{ACF4FA95-2A1F-4693-BD9D-58F903D4801E}" srcOrd="2" destOrd="0" presId="urn:microsoft.com/office/officeart/2005/8/layout/radial1"/>
    <dgm:cxn modelId="{D9344555-A0CB-9341-94E8-119AE9D83083}" type="presParOf" srcId="{ACC3CF3B-C244-4340-822B-6278FD1F305D}" destId="{18E66A00-ACB2-44B6-B92C-A48B43CC7078}" srcOrd="3" destOrd="0" presId="urn:microsoft.com/office/officeart/2005/8/layout/radial1"/>
    <dgm:cxn modelId="{3EFBEEFB-B52C-5D41-B55F-357DD5BE01D6}" type="presParOf" srcId="{18E66A00-ACB2-44B6-B92C-A48B43CC7078}" destId="{9616E30C-D7C6-41FE-83A4-4AADB2962D0F}" srcOrd="0" destOrd="0" presId="urn:microsoft.com/office/officeart/2005/8/layout/radial1"/>
    <dgm:cxn modelId="{B6752D07-7E50-CA48-B513-D8AF6E7E4165}" type="presParOf" srcId="{ACC3CF3B-C244-4340-822B-6278FD1F305D}" destId="{5744B105-91D1-4B33-9B9C-CAF3CB2CCCCF}" srcOrd="4" destOrd="0" presId="urn:microsoft.com/office/officeart/2005/8/layout/radial1"/>
    <dgm:cxn modelId="{882A3C93-1525-A645-8F32-EACD113BD0EA}" type="presParOf" srcId="{ACC3CF3B-C244-4340-822B-6278FD1F305D}" destId="{37D887C4-F113-468D-B743-6E9DA74D9510}" srcOrd="5" destOrd="0" presId="urn:microsoft.com/office/officeart/2005/8/layout/radial1"/>
    <dgm:cxn modelId="{B308A6D9-6ABA-D84F-8EB2-F300B2F77E8E}" type="presParOf" srcId="{37D887C4-F113-468D-B743-6E9DA74D9510}" destId="{9FC41B70-68E7-4EA4-AA11-F0AF603D3DE4}" srcOrd="0" destOrd="0" presId="urn:microsoft.com/office/officeart/2005/8/layout/radial1"/>
    <dgm:cxn modelId="{E8D813CB-FFFB-C341-AEBC-9FC9088C52C1}"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121A58-F8C1-49E9-B127-6790A1012C28}"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18D27EFC-91A4-45A9-8E8D-73E93860D156}">
      <dgm:prSet phldrT="[Text]" custT="1"/>
      <dgm:spPr>
        <a:solidFill>
          <a:schemeClr val="accent2"/>
        </a:solidFill>
        <a:ln>
          <a:noFill/>
        </a:ln>
        <a:scene3d>
          <a:camera prst="orthographicFront"/>
          <a:lightRig rig="threePt" dir="t"/>
        </a:scene3d>
        <a:sp3d>
          <a:bevelT w="127000" h="127000"/>
        </a:sp3d>
      </dgm:spPr>
      <dgm:t>
        <a:bodyPr anchor="ctr"/>
        <a:lstStyle/>
        <a:p>
          <a:pPr algn="ctr"/>
          <a:r>
            <a:rPr lang="en-US" sz="4800" dirty="0"/>
            <a:t>Use </a:t>
          </a:r>
          <a:r>
            <a:rPr lang="en-US" sz="48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DATA</a:t>
          </a:r>
          <a:r>
            <a:rPr lang="en-US" sz="4800" dirty="0"/>
            <a:t> to define…</a:t>
          </a:r>
        </a:p>
      </dgm:t>
    </dgm:pt>
    <dgm:pt modelId="{B92AAFAA-3818-46B2-9735-EFFC9275C476}" type="parTrans" cxnId="{A0544BA6-60C8-4FBC-A8CF-44AB5A54C90F}">
      <dgm:prSet/>
      <dgm:spPr/>
      <dgm:t>
        <a:bodyPr/>
        <a:lstStyle/>
        <a:p>
          <a:endParaRPr lang="en-US"/>
        </a:p>
      </dgm:t>
    </dgm:pt>
    <dgm:pt modelId="{AEC5E7B7-3B47-4F84-90FA-BF6349AAD59E}" type="sibTrans" cxnId="{A0544BA6-60C8-4FBC-A8CF-44AB5A54C90F}">
      <dgm:prSet/>
      <dgm:spPr/>
      <dgm:t>
        <a:bodyPr/>
        <a:lstStyle/>
        <a:p>
          <a:endParaRPr lang="en-US"/>
        </a:p>
      </dgm:t>
    </dgm:pt>
    <dgm:pt modelId="{426D5D6A-681E-42E8-A5A9-80E8AF5C782A}">
      <dgm:prSet phldrT="[Text]"/>
      <dgm:spPr/>
      <dgm:t>
        <a:bodyPr/>
        <a:lstStyle/>
        <a:p>
          <a:r>
            <a:rPr lang="en-US" dirty="0"/>
            <a:t> a </a:t>
          </a:r>
          <a:r>
            <a:rPr lang="en-US" b="1" dirty="0"/>
            <a:t>PRIMARY</a:t>
          </a:r>
          <a:r>
            <a:rPr lang="en-US" dirty="0"/>
            <a:t> summary statement</a:t>
          </a:r>
        </a:p>
      </dgm:t>
    </dgm:pt>
    <dgm:pt modelId="{706B6854-A121-43F7-BFBD-A332DCCAAD27}" type="parTrans" cxnId="{E9EE6C74-7185-4924-8569-19902799448E}">
      <dgm:prSet/>
      <dgm:spPr/>
      <dgm:t>
        <a:bodyPr/>
        <a:lstStyle/>
        <a:p>
          <a:endParaRPr lang="en-US"/>
        </a:p>
      </dgm:t>
    </dgm:pt>
    <dgm:pt modelId="{8A5F8FA4-0D64-4948-B99C-A53043E21348}" type="sibTrans" cxnId="{E9EE6C74-7185-4924-8569-19902799448E}">
      <dgm:prSet/>
      <dgm:spPr/>
      <dgm:t>
        <a:bodyPr/>
        <a:lstStyle/>
        <a:p>
          <a:endParaRPr lang="en-US"/>
        </a:p>
      </dgm:t>
    </dgm:pt>
    <dgm:pt modelId="{544FF1C6-3BC4-45C6-BD3F-7DFCF1569037}">
      <dgm:prSet phldrT="[Text]"/>
      <dgm:spPr/>
      <dgm:t>
        <a:bodyPr/>
        <a:lstStyle/>
        <a:p>
          <a:r>
            <a:rPr lang="en-US" dirty="0"/>
            <a:t>a </a:t>
          </a:r>
          <a:r>
            <a:rPr lang="en-US" b="1" dirty="0"/>
            <a:t>PRECISE</a:t>
          </a:r>
          <a:r>
            <a:rPr lang="en-US" dirty="0"/>
            <a:t> problem statement</a:t>
          </a:r>
        </a:p>
      </dgm:t>
    </dgm:pt>
    <dgm:pt modelId="{9BCECE44-16AF-46C6-A79F-3999E2A9B63F}" type="sibTrans" cxnId="{EFF2F692-7171-4F6D-87A4-DF09C590AE41}">
      <dgm:prSet/>
      <dgm:spPr/>
      <dgm:t>
        <a:bodyPr/>
        <a:lstStyle/>
        <a:p>
          <a:endParaRPr lang="en-US"/>
        </a:p>
      </dgm:t>
    </dgm:pt>
    <dgm:pt modelId="{272907BA-A0DB-4DA7-B14A-12897DBF90F3}" type="parTrans" cxnId="{EFF2F692-7171-4F6D-87A4-DF09C590AE41}">
      <dgm:prSet/>
      <dgm:spPr/>
      <dgm:t>
        <a:bodyPr/>
        <a:lstStyle/>
        <a:p>
          <a:endParaRPr lang="en-US"/>
        </a:p>
      </dgm:t>
    </dgm:pt>
    <dgm:pt modelId="{DEC088FE-5C9E-444F-9B36-267DDC692DDF}" type="pres">
      <dgm:prSet presAssocID="{92121A58-F8C1-49E9-B127-6790A1012C28}" presName="Name0" presStyleCnt="0">
        <dgm:presLayoutVars>
          <dgm:chMax val="3"/>
          <dgm:chPref val="1"/>
          <dgm:dir/>
          <dgm:animLvl val="lvl"/>
          <dgm:resizeHandles/>
        </dgm:presLayoutVars>
      </dgm:prSet>
      <dgm:spPr/>
    </dgm:pt>
    <dgm:pt modelId="{05B16532-D0E9-46B9-9CBE-4B4A21F805D1}" type="pres">
      <dgm:prSet presAssocID="{92121A58-F8C1-49E9-B127-6790A1012C28}" presName="outerBox" presStyleCnt="0"/>
      <dgm:spPr/>
    </dgm:pt>
    <dgm:pt modelId="{1B993294-1F37-4E83-A4CE-58ED4B6BC6CF}" type="pres">
      <dgm:prSet presAssocID="{92121A58-F8C1-49E9-B127-6790A1012C28}" presName="outerBoxParent" presStyleLbl="node1" presStyleIdx="0" presStyleCnt="1" custLinFactNeighborX="192"/>
      <dgm:spPr/>
    </dgm:pt>
    <dgm:pt modelId="{D0BBD3F7-F1D1-42DA-84B3-4D9D1C17DDF9}" type="pres">
      <dgm:prSet presAssocID="{92121A58-F8C1-49E9-B127-6790A1012C28}" presName="outerBoxChildren" presStyleCnt="0"/>
      <dgm:spPr/>
    </dgm:pt>
    <dgm:pt modelId="{B5191D8B-49A2-40F7-84A1-C0E8460EE7FE}" type="pres">
      <dgm:prSet presAssocID="{426D5D6A-681E-42E8-A5A9-80E8AF5C782A}" presName="oChild" presStyleLbl="fgAcc1" presStyleIdx="0" presStyleCnt="2">
        <dgm:presLayoutVars>
          <dgm:bulletEnabled val="1"/>
        </dgm:presLayoutVars>
      </dgm:prSet>
      <dgm:spPr/>
    </dgm:pt>
    <dgm:pt modelId="{954B2E27-EDD1-48C3-8EF1-E2C93F719CC1}" type="pres">
      <dgm:prSet presAssocID="{8A5F8FA4-0D64-4948-B99C-A53043E21348}" presName="outerSibTrans" presStyleCnt="0"/>
      <dgm:spPr/>
    </dgm:pt>
    <dgm:pt modelId="{E8697055-A22B-4652-AE8E-C9175EEE88AE}" type="pres">
      <dgm:prSet presAssocID="{544FF1C6-3BC4-45C6-BD3F-7DFCF1569037}" presName="oChild" presStyleLbl="fgAcc1" presStyleIdx="1" presStyleCnt="2">
        <dgm:presLayoutVars>
          <dgm:bulletEnabled val="1"/>
        </dgm:presLayoutVars>
      </dgm:prSet>
      <dgm:spPr/>
    </dgm:pt>
  </dgm:ptLst>
  <dgm:cxnLst>
    <dgm:cxn modelId="{30A5B116-C1F3-4643-AF3E-1AEFFC00D96A}" type="presOf" srcId="{18D27EFC-91A4-45A9-8E8D-73E93860D156}" destId="{1B993294-1F37-4E83-A4CE-58ED4B6BC6CF}" srcOrd="0" destOrd="0" presId="urn:microsoft.com/office/officeart/2005/8/layout/target2"/>
    <dgm:cxn modelId="{DA5F0620-1865-457A-BBA1-494B3E3E890B}" type="presOf" srcId="{92121A58-F8C1-49E9-B127-6790A1012C28}" destId="{DEC088FE-5C9E-444F-9B36-267DDC692DDF}" srcOrd="0" destOrd="0" presId="urn:microsoft.com/office/officeart/2005/8/layout/target2"/>
    <dgm:cxn modelId="{E9EE6C74-7185-4924-8569-19902799448E}" srcId="{18D27EFC-91A4-45A9-8E8D-73E93860D156}" destId="{426D5D6A-681E-42E8-A5A9-80E8AF5C782A}" srcOrd="0" destOrd="0" parTransId="{706B6854-A121-43F7-BFBD-A332DCCAAD27}" sibTransId="{8A5F8FA4-0D64-4948-B99C-A53043E21348}"/>
    <dgm:cxn modelId="{EFF2F692-7171-4F6D-87A4-DF09C590AE41}" srcId="{18D27EFC-91A4-45A9-8E8D-73E93860D156}" destId="{544FF1C6-3BC4-45C6-BD3F-7DFCF1569037}" srcOrd="1" destOrd="0" parTransId="{272907BA-A0DB-4DA7-B14A-12897DBF90F3}" sibTransId="{9BCECE44-16AF-46C6-A79F-3999E2A9B63F}"/>
    <dgm:cxn modelId="{A0544BA6-60C8-4FBC-A8CF-44AB5A54C90F}" srcId="{92121A58-F8C1-49E9-B127-6790A1012C28}" destId="{18D27EFC-91A4-45A9-8E8D-73E93860D156}" srcOrd="0" destOrd="0" parTransId="{B92AAFAA-3818-46B2-9735-EFFC9275C476}" sibTransId="{AEC5E7B7-3B47-4F84-90FA-BF6349AAD59E}"/>
    <dgm:cxn modelId="{CC2097B7-E334-40B9-8255-03D4E2CB59B6}" type="presOf" srcId="{544FF1C6-3BC4-45C6-BD3F-7DFCF1569037}" destId="{E8697055-A22B-4652-AE8E-C9175EEE88AE}" srcOrd="0" destOrd="0" presId="urn:microsoft.com/office/officeart/2005/8/layout/target2"/>
    <dgm:cxn modelId="{5805B6FF-2E8E-41F7-A80E-AFB3317F96E5}" type="presOf" srcId="{426D5D6A-681E-42E8-A5A9-80E8AF5C782A}" destId="{B5191D8B-49A2-40F7-84A1-C0E8460EE7FE}" srcOrd="0" destOrd="0" presId="urn:microsoft.com/office/officeart/2005/8/layout/target2"/>
    <dgm:cxn modelId="{638CFCF7-DA58-4D69-8FFE-D0219913795F}" type="presParOf" srcId="{DEC088FE-5C9E-444F-9B36-267DDC692DDF}" destId="{05B16532-D0E9-46B9-9CBE-4B4A21F805D1}" srcOrd="0" destOrd="0" presId="urn:microsoft.com/office/officeart/2005/8/layout/target2"/>
    <dgm:cxn modelId="{FC27E4FA-61EE-43E9-B7C9-6A264C4FF069}" type="presParOf" srcId="{05B16532-D0E9-46B9-9CBE-4B4A21F805D1}" destId="{1B993294-1F37-4E83-A4CE-58ED4B6BC6CF}" srcOrd="0" destOrd="0" presId="urn:microsoft.com/office/officeart/2005/8/layout/target2"/>
    <dgm:cxn modelId="{42188FE5-7F6A-4393-8741-26246573909A}" type="presParOf" srcId="{05B16532-D0E9-46B9-9CBE-4B4A21F805D1}" destId="{D0BBD3F7-F1D1-42DA-84B3-4D9D1C17DDF9}" srcOrd="1" destOrd="0" presId="urn:microsoft.com/office/officeart/2005/8/layout/target2"/>
    <dgm:cxn modelId="{7A8090B0-C193-466A-BFBE-B599D0519A9B}" type="presParOf" srcId="{D0BBD3F7-F1D1-42DA-84B3-4D9D1C17DDF9}" destId="{B5191D8B-49A2-40F7-84A1-C0E8460EE7FE}" srcOrd="0" destOrd="0" presId="urn:microsoft.com/office/officeart/2005/8/layout/target2"/>
    <dgm:cxn modelId="{471FFF2C-6477-492D-9644-D4913E3E8400}" type="presParOf" srcId="{D0BBD3F7-F1D1-42DA-84B3-4D9D1C17DDF9}" destId="{954B2E27-EDD1-48C3-8EF1-E2C93F719CC1}" srcOrd="1" destOrd="0" presId="urn:microsoft.com/office/officeart/2005/8/layout/target2"/>
    <dgm:cxn modelId="{A30C64C5-1330-4959-82F9-73C162431D3A}" type="presParOf" srcId="{D0BBD3F7-F1D1-42DA-84B3-4D9D1C17DDF9}" destId="{E8697055-A22B-4652-AE8E-C9175EEE88AE}"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902D9405-D5FF-8A40-9D27-AFA260283C74}" type="presOf" srcId="{DBAE8ED5-C5FE-41C5-A4CE-E1899CDAE84F}" destId="{015E76EF-D3BB-417B-B665-08118B7A04C3}" srcOrd="0" destOrd="0" presId="urn:microsoft.com/office/officeart/2005/8/layout/radial1"/>
    <dgm:cxn modelId="{E93BCC20-477A-8642-B758-4A22D05AE92A}" type="presOf" srcId="{0D0FA7B1-E964-46C4-9874-8C5B615B00FF}" destId="{9AB71A95-54C5-4683-A336-33D727872654}" srcOrd="0" destOrd="0" presId="urn:microsoft.com/office/officeart/2005/8/layout/radial1"/>
    <dgm:cxn modelId="{5470643D-3B78-E24D-97B4-CAC1E6432C0C}" type="presOf" srcId="{018B2EDC-A0B6-419C-AFE8-D4D96D31C637}" destId="{ACF4FA95-2A1F-4693-BD9D-58F903D4801E}" srcOrd="0" destOrd="0" presId="urn:microsoft.com/office/officeart/2005/8/layout/radial1"/>
    <dgm:cxn modelId="{A1994B53-B1ED-C241-BA10-264E112B0EE4}" type="presOf" srcId="{75AC7514-58D5-4ED0-BA97-B1BABC01E375}" destId="{18E66A00-ACB2-44B6-B92C-A48B43CC7078}" srcOrd="0" destOrd="0" presId="urn:microsoft.com/office/officeart/2005/8/layout/radial1"/>
    <dgm:cxn modelId="{2DE18175-634F-764D-A71E-31E9379C8E82}" type="presOf" srcId="{FAE23804-AA22-413E-A650-4AD384A7A290}" destId="{ACC3CF3B-C244-4340-822B-6278FD1F305D}" srcOrd="0"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16F90191-580D-F748-A299-63BB3769892C}" type="presOf" srcId="{0D0FA7B1-E964-46C4-9874-8C5B615B00FF}" destId="{EC6F0807-5D0D-4C6D-AAF8-675AE5D9EAEC}" srcOrd="1" destOrd="0" presId="urn:microsoft.com/office/officeart/2005/8/layout/radial1"/>
    <dgm:cxn modelId="{A115B3A5-3589-3346-B139-D196DC05A1D3}" type="presOf" srcId="{75AC7514-58D5-4ED0-BA97-B1BABC01E375}" destId="{9616E30C-D7C6-41FE-83A4-4AADB2962D0F}" srcOrd="1" destOrd="0" presId="urn:microsoft.com/office/officeart/2005/8/layout/radial1"/>
    <dgm:cxn modelId="{4BC1D4A9-956F-0940-8F66-6513A4FA5395}" type="presOf" srcId="{64B6A9E9-CA22-4B66-8283-965AB3FD5CDD}" destId="{9FC41B70-68E7-4EA4-AA11-F0AF603D3DE4}"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5B5434BA-CFCF-CC41-8803-E7A51DEF2B1D}" type="presOf" srcId="{2730A294-8234-45A7-A653-C8146CA8902E}" destId="{A653CDA3-502D-47DA-AFF3-B32994D7377C}" srcOrd="0" destOrd="0" presId="urn:microsoft.com/office/officeart/2005/8/layout/radial1"/>
    <dgm:cxn modelId="{AE49F0BB-1E7B-AA43-AD42-0C3B2927E2F8}" type="presOf" srcId="{64B6A9E9-CA22-4B66-8283-965AB3FD5CDD}" destId="{37D887C4-F113-468D-B743-6E9DA74D9510}" srcOrd="0" destOrd="0" presId="urn:microsoft.com/office/officeart/2005/8/layout/radial1"/>
    <dgm:cxn modelId="{AF97A4BF-D278-4C24-BED4-F0A8DACA83E6}" srcId="{DBAE8ED5-C5FE-41C5-A4CE-E1899CDAE84F}" destId="{018B2EDC-A0B6-419C-AFE8-D4D96D31C637}" srcOrd="0" destOrd="0" parTransId="{0D0FA7B1-E964-46C4-9874-8C5B615B00FF}" sibTransId="{D1FDC9FD-5AFA-4F64-A096-467E4557B8BF}"/>
    <dgm:cxn modelId="{443E70D7-B28A-1547-BDD0-FC0E9E5CDA39}" type="presOf" srcId="{8B9D2A4D-677C-4B25-88FA-E6A9723D466E}" destId="{5744B105-91D1-4B33-9B9C-CAF3CB2CCCCF}"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60161983-3A2F-C54D-8D67-118C2438015B}" type="presParOf" srcId="{ACC3CF3B-C244-4340-822B-6278FD1F305D}" destId="{015E76EF-D3BB-417B-B665-08118B7A04C3}" srcOrd="0" destOrd="0" presId="urn:microsoft.com/office/officeart/2005/8/layout/radial1"/>
    <dgm:cxn modelId="{7B9C31E8-81F4-C049-A423-55396F5B2D29}" type="presParOf" srcId="{ACC3CF3B-C244-4340-822B-6278FD1F305D}" destId="{9AB71A95-54C5-4683-A336-33D727872654}" srcOrd="1" destOrd="0" presId="urn:microsoft.com/office/officeart/2005/8/layout/radial1"/>
    <dgm:cxn modelId="{77DD1286-0D60-F544-BFA6-E5BF6B19B0C7}" type="presParOf" srcId="{9AB71A95-54C5-4683-A336-33D727872654}" destId="{EC6F0807-5D0D-4C6D-AAF8-675AE5D9EAEC}" srcOrd="0" destOrd="0" presId="urn:microsoft.com/office/officeart/2005/8/layout/radial1"/>
    <dgm:cxn modelId="{FA64A695-41A4-8843-AD69-A4D826942FAA}" type="presParOf" srcId="{ACC3CF3B-C244-4340-822B-6278FD1F305D}" destId="{ACF4FA95-2A1F-4693-BD9D-58F903D4801E}" srcOrd="2" destOrd="0" presId="urn:microsoft.com/office/officeart/2005/8/layout/radial1"/>
    <dgm:cxn modelId="{8838AD7B-CF1B-8F4B-881E-119E75501837}" type="presParOf" srcId="{ACC3CF3B-C244-4340-822B-6278FD1F305D}" destId="{18E66A00-ACB2-44B6-B92C-A48B43CC7078}" srcOrd="3" destOrd="0" presId="urn:microsoft.com/office/officeart/2005/8/layout/radial1"/>
    <dgm:cxn modelId="{42ECC4B6-3668-BE45-9803-2BDE05E0A4EF}" type="presParOf" srcId="{18E66A00-ACB2-44B6-B92C-A48B43CC7078}" destId="{9616E30C-D7C6-41FE-83A4-4AADB2962D0F}" srcOrd="0" destOrd="0" presId="urn:microsoft.com/office/officeart/2005/8/layout/radial1"/>
    <dgm:cxn modelId="{F1BEBA17-8CED-6F49-9602-1C0A3FA747F4}" type="presParOf" srcId="{ACC3CF3B-C244-4340-822B-6278FD1F305D}" destId="{5744B105-91D1-4B33-9B9C-CAF3CB2CCCCF}" srcOrd="4" destOrd="0" presId="urn:microsoft.com/office/officeart/2005/8/layout/radial1"/>
    <dgm:cxn modelId="{5242907A-0C5C-AE4F-AEA9-B61C2F0B526C}" type="presParOf" srcId="{ACC3CF3B-C244-4340-822B-6278FD1F305D}" destId="{37D887C4-F113-468D-B743-6E9DA74D9510}" srcOrd="5" destOrd="0" presId="urn:microsoft.com/office/officeart/2005/8/layout/radial1"/>
    <dgm:cxn modelId="{22740A04-6BB6-944A-91F8-C75FE7CA9AD7}" type="presParOf" srcId="{37D887C4-F113-468D-B743-6E9DA74D9510}" destId="{9FC41B70-68E7-4EA4-AA11-F0AF603D3DE4}" srcOrd="0" destOrd="0" presId="urn:microsoft.com/office/officeart/2005/8/layout/radial1"/>
    <dgm:cxn modelId="{00A70572-72C5-774A-BD5A-F1A65E1B8CA7}"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93294-1F37-4E83-A4CE-58ED4B6BC6CF}">
      <dsp:nvSpPr>
        <dsp:cNvPr id="0" name=""/>
        <dsp:cNvSpPr/>
      </dsp:nvSpPr>
      <dsp:spPr>
        <a:xfrm>
          <a:off x="0" y="0"/>
          <a:ext cx="5601149" cy="3225053"/>
        </a:xfrm>
        <a:prstGeom prst="roundRect">
          <a:avLst>
            <a:gd name="adj" fmla="val 8500"/>
          </a:avLst>
        </a:prstGeom>
        <a:solidFill>
          <a:schemeClr val="accent2"/>
        </a:solidFill>
        <a:ln w="25400" cap="flat" cmpd="sng" algn="ctr">
          <a:noFill/>
          <a:prstDash val="solid"/>
        </a:ln>
        <a:effectLst/>
        <a:scene3d>
          <a:camera prst="orthographicFront"/>
          <a:lightRig rig="threePt" dir="t"/>
        </a:scene3d>
        <a:sp3d>
          <a:bevelT w="127000" h="1270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991022" numCol="1" spcCol="1270" anchor="ctr" anchorCtr="0">
          <a:noAutofit/>
        </a:bodyPr>
        <a:lstStyle/>
        <a:p>
          <a:pPr marL="0" lvl="0" indent="0" algn="ctr" defTabSz="2133600">
            <a:lnSpc>
              <a:spcPct val="90000"/>
            </a:lnSpc>
            <a:spcBef>
              <a:spcPct val="0"/>
            </a:spcBef>
            <a:spcAft>
              <a:spcPct val="35000"/>
            </a:spcAft>
            <a:buNone/>
          </a:pPr>
          <a:r>
            <a:rPr lang="en-US" sz="4800" kern="1200" dirty="0"/>
            <a:t>Use </a:t>
          </a:r>
          <a:r>
            <a:rPr lang="en-US" sz="4800" b="0" u="sng"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DATA</a:t>
          </a:r>
          <a:r>
            <a:rPr lang="en-US" sz="4800" kern="1200" dirty="0"/>
            <a:t> to define…</a:t>
          </a:r>
        </a:p>
      </dsp:txBody>
      <dsp:txXfrm>
        <a:off x="80290" y="80290"/>
        <a:ext cx="5440569" cy="3064473"/>
      </dsp:txXfrm>
    </dsp:sp>
    <dsp:sp modelId="{B5191D8B-49A2-40F7-84A1-C0E8460EE7FE}">
      <dsp:nvSpPr>
        <dsp:cNvPr id="0" name=""/>
        <dsp:cNvSpPr/>
      </dsp:nvSpPr>
      <dsp:spPr>
        <a:xfrm>
          <a:off x="140028" y="1451273"/>
          <a:ext cx="2637162" cy="14512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 a </a:t>
          </a:r>
          <a:r>
            <a:rPr lang="en-US" sz="2900" b="1" kern="1200" dirty="0"/>
            <a:t>PRIMARY</a:t>
          </a:r>
          <a:r>
            <a:rPr lang="en-US" sz="2900" kern="1200" dirty="0"/>
            <a:t> summary statement</a:t>
          </a:r>
        </a:p>
      </dsp:txBody>
      <dsp:txXfrm>
        <a:off x="184660" y="1495905"/>
        <a:ext cx="2547898" cy="1362009"/>
      </dsp:txXfrm>
    </dsp:sp>
    <dsp:sp modelId="{E8697055-A22B-4652-AE8E-C9175EEE88AE}">
      <dsp:nvSpPr>
        <dsp:cNvPr id="0" name=""/>
        <dsp:cNvSpPr/>
      </dsp:nvSpPr>
      <dsp:spPr>
        <a:xfrm>
          <a:off x="2818830" y="1451273"/>
          <a:ext cx="2637162" cy="1451273"/>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 </a:t>
          </a:r>
          <a:r>
            <a:rPr lang="en-US" sz="2900" b="1" kern="1200" dirty="0"/>
            <a:t>PRECISE</a:t>
          </a:r>
          <a:r>
            <a:rPr lang="en-US" sz="2900" kern="1200" dirty="0"/>
            <a:t> problem statement</a:t>
          </a:r>
        </a:p>
      </dsp:txBody>
      <dsp:txXfrm>
        <a:off x="2863462" y="1495905"/>
        <a:ext cx="2547898" cy="13620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131658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785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r>
              <a:rPr lang="en-US" b="1" dirty="0">
                <a:latin typeface="Arial" pitchFamily="-83" charset="0"/>
                <a:ea typeface="ＭＳ Ｐゴシック" pitchFamily="-108" charset="-128"/>
                <a:cs typeface="ＭＳ Ｐゴシック" pitchFamily="-108" charset="-128"/>
              </a:rPr>
              <a:t>Add this to the appendix</a:t>
            </a:r>
          </a:p>
        </p:txBody>
      </p:sp>
      <p:sp>
        <p:nvSpPr>
          <p:cNvPr id="220164" name="Slide Number Placeholder 3"/>
          <p:cNvSpPr>
            <a:spLocks noGrp="1"/>
          </p:cNvSpPr>
          <p:nvPr>
            <p:ph type="sldNum" sz="quarter" idx="5"/>
          </p:nvPr>
        </p:nvSpPr>
        <p:spPr>
          <a:noFill/>
        </p:spPr>
        <p:txBody>
          <a:bodyPr/>
          <a:lstStyle/>
          <a:p>
            <a:fld id="{5B2BFC07-43B5-674F-8EE9-4D3BF6E5E128}" type="slidenum">
              <a:rPr lang="en-US"/>
              <a:pPr/>
              <a:t>16</a:t>
            </a:fld>
            <a:endParaRPr lang="en-US"/>
          </a:p>
        </p:txBody>
      </p:sp>
    </p:spTree>
    <p:extLst>
      <p:ext uri="{BB962C8B-B14F-4D97-AF65-F5344CB8AC3E}">
        <p14:creationId xmlns:p14="http://schemas.microsoft.com/office/powerpoint/2010/main" val="11175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30280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68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63575"/>
            <a:ext cx="4425950" cy="3321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42FB3-1416-4B06-A41C-171C19A13A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89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23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4C6AF-A613-0E4D-8A5A-DD9B1D0FB63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878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ea typeface="ＭＳ Ｐゴシック" panose="020B0600070205080204" pitchFamily="34" charset="-128"/>
              </a:rPr>
              <a:t>Trainer Notes:</a:t>
            </a:r>
          </a:p>
          <a:p>
            <a:pPr>
              <a:spcBef>
                <a:spcPct val="0"/>
              </a:spcBef>
            </a:pPr>
            <a:r>
              <a:rPr lang="en-US" altLang="en-US">
                <a:ea typeface="ＭＳ Ｐゴシック" panose="020B0600070205080204" pitchFamily="34" charset="-128"/>
              </a:rPr>
              <a:t>Please be sure to read the rest of the quote to the coaches.</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This quote comes from the article </a:t>
            </a:r>
            <a:r>
              <a:rPr lang="en-US" altLang="en-US" i="1">
                <a:ea typeface="ＭＳ Ｐゴシック" panose="020B0600070205080204" pitchFamily="34" charset="-128"/>
              </a:rPr>
              <a:t>Principles of sustainable prevention: Designing scale-up of school-wide positive behavior support to promote durable systems</a:t>
            </a:r>
            <a:r>
              <a:rPr lang="en-US" altLang="en-US">
                <a:ea typeface="ＭＳ Ｐゴシック" panose="020B0600070205080204" pitchFamily="34" charset="-128"/>
              </a:rPr>
              <a:t>. The article goes on to state, “a practice can be said to sustain if school personnel continue implementing enough critical features to criterion that effects are still observed. An effort in which school personnel continue to implement with low fidelity, or implement only non-critical features, does not meet the definition of sustainability. The target for sustainability initiative is therefore the behavior of school personnel, and targeting sustainability requires targeting the environment of the adults in the school.” </a:t>
            </a:r>
          </a:p>
          <a:p>
            <a:pPr>
              <a:spcBef>
                <a:spcPct val="0"/>
              </a:spcBef>
            </a:pPr>
            <a:endParaRPr lang="en-US" altLang="en-US">
              <a:ea typeface="ＭＳ Ｐゴシック" panose="020B0600070205080204" pitchFamily="34" charset="-128"/>
            </a:endParaRPr>
          </a:p>
          <a:p>
            <a:pPr>
              <a:spcBef>
                <a:spcPct val="0"/>
              </a:spcBef>
            </a:pPr>
            <a:r>
              <a:rPr lang="en-US" altLang="en-US">
                <a:ea typeface="ＭＳ Ｐゴシック" panose="020B0600070205080204" pitchFamily="34" charset="-128"/>
              </a:rPr>
              <a:t>Then pose the questions on the next slide to the coaches to set them up for the discussion activity that follows the questions. </a:t>
            </a:r>
          </a:p>
          <a:p>
            <a:pPr>
              <a:spcBef>
                <a:spcPct val="0"/>
              </a:spcBef>
            </a:pPr>
            <a:endParaRPr lang="en-US" altLang="en-US">
              <a:ea typeface="ＭＳ Ｐゴシック" panose="020B0600070205080204" pitchFamily="34" charset="-128"/>
            </a:endParaRPr>
          </a:p>
          <a:p>
            <a:pPr>
              <a:spcBef>
                <a:spcPct val="0"/>
              </a:spcBef>
            </a:pPr>
            <a:endParaRPr lang="en-US" altLang="en-US">
              <a:ea typeface="ＭＳ Ｐゴシック" panose="020B0600070205080204" pitchFamily="34" charset="-128"/>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2622C06-F30B-4347-864A-32A498B9805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65169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D542E-2B52-AF43-9D4E-7CC125DE2899}" type="slidenum">
              <a:rPr kumimoji="0" lang="en-US" sz="1200" b="0" i="0" u="none" strike="noStrike" kern="1200" cap="none" spc="0" normalizeH="0" baseline="0" noProof="0">
                <a:ln>
                  <a:noFill/>
                </a:ln>
                <a:solidFill>
                  <a:prstClr val="black"/>
                </a:solidFill>
                <a:effectLst/>
                <a:uLnTx/>
                <a:uFillTx/>
                <a:latin typeface="Arial" pitchFamily="-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pitchFamily="-1"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306227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663575"/>
            <a:ext cx="4425950" cy="3321050"/>
          </a:xfrm>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are examples of several</a:t>
            </a:r>
            <a:r>
              <a:rPr lang="en-US" baseline="0" dirty="0"/>
              <a:t> primary statements and a precision statement.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41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67355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SWIS Dashboard is a way to check the temperature, to check the blood pressure, to see what problems or “red flags” may exist. It keeps things at the school-wide level.</a:t>
            </a:r>
          </a:p>
          <a:p>
            <a:endParaRPr lang="en-US" baseline="0" dirty="0"/>
          </a:p>
          <a:p>
            <a:r>
              <a:rPr lang="en-US" baseline="0" dirty="0"/>
              <a:t>For those items off the dashboard that need a deeper level of inquiry, SWIS assists by drilling down into the data based upon various filters. Data can then be analyzed based upon action taken, motivation, grade level, others involved, date range, gender, ethnicity, IEP status, time range, etc. </a:t>
            </a:r>
          </a:p>
          <a:p>
            <a:endParaRPr lang="en-US" baseline="0" dirty="0"/>
          </a:p>
          <a:p>
            <a:r>
              <a:rPr lang="en-US" baseline="0" dirty="0"/>
              <a:t>The use of these filters can be helpful when trying to isolate problems and develop solution plans. </a:t>
            </a:r>
          </a:p>
          <a:p>
            <a:endParaRPr lang="en-US" baseline="0" dirty="0"/>
          </a:p>
          <a:p>
            <a:r>
              <a:rPr lang="en-US" b="1" baseline="0" dirty="0"/>
              <a:t>Caution</a:t>
            </a:r>
            <a:r>
              <a:rPr lang="en-US" baseline="0" dirty="0"/>
              <a:t>: The Dashboard ONLY provides a summary for the full school year. Looking at information beyond the first month of school, the SWIS Dashboard will not provide the most recent summary of referrals. For more recent data or specific time ranges, we need to go to the Core Reports and choose the specific date range in which we are interested (e.g., since the last Tier I meeting or the last 6-8 weeks).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31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SWIS Core Reports allow teams to check the temperature and blood pressure, to see what problems or “red flags” may exist currently (e.g., since last meeting). It keeps things at the school-wide level and relevant to current needs. </a:t>
            </a:r>
          </a:p>
          <a:p>
            <a:endParaRPr lang="en-US" baseline="0" dirty="0"/>
          </a:p>
          <a:p>
            <a:r>
              <a:rPr lang="en-US" baseline="0" dirty="0"/>
              <a:t>For those items from the dashboard that need a deeper level of inquiry, SWIS assists by drilling down the data based upon various filters. Data can then be analyzed based upon action taken, motivation, grade level, others involved, date range, gender, ethnicity, IEP status, time range, etc. </a:t>
            </a:r>
          </a:p>
          <a:p>
            <a:endParaRPr lang="en-US" baseline="0" dirty="0"/>
          </a:p>
          <a:p>
            <a:r>
              <a:rPr lang="en-US" baseline="0" dirty="0"/>
              <a:t>The use of these filters can be helpful when trying to isolate problems and develop solution plans.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755650"/>
            <a:ext cx="5041900" cy="3781425"/>
          </a:xfrm>
        </p:spPr>
      </p:sp>
      <p:sp>
        <p:nvSpPr>
          <p:cNvPr id="3" name="Notes Placeholder 2"/>
          <p:cNvSpPr>
            <a:spLocks noGrp="1"/>
          </p:cNvSpPr>
          <p:nvPr>
            <p:ph type="body" idx="1"/>
          </p:nvPr>
        </p:nvSpPr>
        <p:spPr/>
        <p:txBody>
          <a:bodyPr/>
          <a:lstStyle/>
          <a:p>
            <a:r>
              <a:rPr lang="en-US" sz="3300" dirty="0">
                <a:cs typeface="Times New Roman" pitchFamily="18" charset="0"/>
              </a:rPr>
              <a:t>To start this process, we are going to get a system update or a “big picture” (click)</a:t>
            </a:r>
            <a:r>
              <a:rPr lang="en-US" sz="3300" baseline="0" dirty="0">
                <a:cs typeface="Times New Roman" pitchFamily="18" charset="0"/>
              </a:rPr>
              <a:t> </a:t>
            </a:r>
            <a:r>
              <a:rPr lang="en-US" sz="3300" dirty="0">
                <a:cs typeface="Times New Roman" pitchFamily="18" charset="0"/>
              </a:rPr>
              <a:t>of what’s going on in our school.  </a:t>
            </a:r>
          </a:p>
          <a:p>
            <a:endParaRPr lang="en-US" sz="3300" dirty="0">
              <a:cs typeface="Times New Roman" pitchFamily="18" charset="0"/>
            </a:endParaRPr>
          </a:p>
          <a:p>
            <a:r>
              <a:rPr lang="en-US" sz="3300" dirty="0">
                <a:cs typeface="Times New Roman" pitchFamily="18" charset="0"/>
              </a:rPr>
              <a:t>From there,</a:t>
            </a:r>
            <a:r>
              <a:rPr lang="en-US" sz="3300" baseline="0" dirty="0">
                <a:cs typeface="Times New Roman" pitchFamily="18" charset="0"/>
              </a:rPr>
              <a:t> we should be able to easily come up with a few primary summary statements.  (Click) </a:t>
            </a:r>
          </a:p>
          <a:p>
            <a:endParaRPr lang="en-US" sz="3300" baseline="0" dirty="0">
              <a:cs typeface="Times New Roman" pitchFamily="18" charset="0"/>
            </a:endParaRPr>
          </a:p>
          <a:p>
            <a:r>
              <a:rPr lang="en-US" sz="3300" baseline="0" dirty="0">
                <a:cs typeface="Times New Roman" pitchFamily="18" charset="0"/>
              </a:rPr>
              <a:t>These are very general and give us a direction, but they aren’t specific enough to act upon.  E.g. The hallway is crazy.  The cafeteria is too noisy.  Dismissal is complete chaos.</a:t>
            </a:r>
          </a:p>
          <a:p>
            <a:endParaRPr lang="en-US" sz="3300" baseline="0" dirty="0">
              <a:cs typeface="Times New Roman" pitchFamily="18" charset="0"/>
            </a:endParaRPr>
          </a:p>
          <a:p>
            <a:r>
              <a:rPr lang="en-US" sz="3300" baseline="0" dirty="0">
                <a:cs typeface="Times New Roman" pitchFamily="18" charset="0"/>
              </a:rPr>
              <a:t>(Click) These are red flags that need our attention! </a:t>
            </a:r>
          </a:p>
          <a:p>
            <a:endParaRPr lang="en-US" sz="3300" baseline="0" dirty="0">
              <a:cs typeface="Times New Roman" pitchFamily="18" charset="0"/>
            </a:endParaRPr>
          </a:p>
          <a:p>
            <a:r>
              <a:rPr lang="en-US" sz="3300" baseline="0" dirty="0">
                <a:cs typeface="Times New Roman" pitchFamily="18" charset="0"/>
              </a:rPr>
              <a:t>From here, we can start to craft a more specific problem statement.  (Click) Once we drill down and identify our problem with precision, we can start to take action steps to solve it. </a:t>
            </a:r>
            <a:endParaRPr lang="en-US" sz="3300" dirty="0">
              <a:cs typeface="Times New Roman" pitchFamily="18" charset="0"/>
            </a:endParaRPr>
          </a:p>
          <a:p>
            <a:endParaRPr lang="en-US" dirty="0"/>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PBIS Leadership Forum October 2018</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1C4BF-E86B-47D0-B2D3-04631A6F17B2}"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9/16/2019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oter Placeholder 6"/>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52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Digging into the data will help us get to that precise problem statement.  If you were to tell a principal</a:t>
            </a:r>
            <a:r>
              <a:rPr lang="en-US" baseline="0" dirty="0"/>
              <a:t> that the hallways are crazy, the principal or the leadership team would be able to do very little to try and solve such a generalized problem.  But by adding additional clarifying data such as who, what, when, where, and why…. we can get to a problem that is much more manageable.  The 6</a:t>
            </a:r>
            <a:r>
              <a:rPr lang="en-US" baseline="30000" dirty="0"/>
              <a:t>th</a:t>
            </a:r>
            <a:r>
              <a:rPr lang="en-US" baseline="0" dirty="0"/>
              <a:t> graders are running in the hallway between 11:15 and 11:20 in order to get into the lunch line ahead of the 5</a:t>
            </a:r>
            <a:r>
              <a:rPr lang="en-US" baseline="30000" dirty="0"/>
              <a:t>th</a:t>
            </a:r>
            <a:r>
              <a:rPr lang="en-US" baseline="0" dirty="0"/>
              <a:t> graders.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9711F6-C571-4903-AE85-2FBD0BF131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63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your role is like a detective. You find one</a:t>
            </a:r>
            <a:r>
              <a:rPr lang="en-US" baseline="0" dirty="0"/>
              <a:t> contextual clue that seems problematic and you slowly drill deeper until you have isolated the who, what, when, where, and how often (context) and finally the “why” …the perceived motivation reported by staff.   Just like in the game of Clue, you start off with a big problem, and you eventually sort through all of the data you collect until you figure it out.  </a:t>
            </a:r>
            <a:endParaRPr lang="en-US" dirty="0"/>
          </a:p>
        </p:txBody>
      </p:sp>
    </p:spTree>
    <p:extLst>
      <p:ext uri="{BB962C8B-B14F-4D97-AF65-F5344CB8AC3E}">
        <p14:creationId xmlns:p14="http://schemas.microsoft.com/office/powerpoint/2010/main" val="3426400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a:t>
            </a:r>
            <a:r>
              <a:rPr lang="en-US" baseline="0" dirty="0"/>
              <a:t> link to video: https://screencast-o-matic.com/watch/cFit08FLSx</a:t>
            </a:r>
          </a:p>
          <a:p>
            <a:endParaRPr lang="en-US" baseline="0" dirty="0"/>
          </a:p>
          <a:p>
            <a:r>
              <a:rPr lang="en-US" baseline="0" dirty="0"/>
              <a:t>**If audio is not available at your coaching location, please demonstrate the drill down process in the SWIS demo account.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9E117D-801E-934C-98EA-9D5546EBA5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354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19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r>
              <a:rPr lang="en-US" dirty="0"/>
              <a:t>The</a:t>
            </a:r>
            <a:r>
              <a:rPr lang="en-US" baseline="0" dirty="0"/>
              <a:t> problem-solving process is multi-faceted. We do not just want to make snap judgments based upon perception alone. Acting solely on our day-to-day experiences, feelings, and assumptions is ineffective. Best practice involves using data to make informed decisions. </a:t>
            </a:r>
          </a:p>
          <a:p>
            <a:endParaRPr lang="en-US" baseline="0" dirty="0"/>
          </a:p>
          <a:p>
            <a:r>
              <a:rPr lang="en-US" baseline="0" dirty="0"/>
              <a:t>Best practice involves:</a:t>
            </a:r>
          </a:p>
          <a:p>
            <a:pPr marL="241632" indent="-241632">
              <a:buAutoNum type="arabicParenR"/>
            </a:pPr>
            <a:r>
              <a:rPr lang="en-US" baseline="0" dirty="0"/>
              <a:t>Using data to define a problem with precision</a:t>
            </a:r>
          </a:p>
          <a:p>
            <a:pPr marL="241632" indent="-241632">
              <a:buAutoNum type="arabicParenR"/>
            </a:pPr>
            <a:r>
              <a:rPr lang="en-US" baseline="0" dirty="0"/>
              <a:t>Use the data to define the current measure of the problem. How many? How often? </a:t>
            </a:r>
          </a:p>
          <a:p>
            <a:pPr marL="241632" indent="-241632">
              <a:buAutoNum type="arabicParenR"/>
            </a:pPr>
            <a:r>
              <a:rPr lang="en-US" baseline="0" dirty="0"/>
              <a:t>Use the current measure of the problem to define what is considered “good” or what a SMART goal would be.</a:t>
            </a:r>
          </a:p>
          <a:p>
            <a:pPr marL="241632" indent="-241632">
              <a:buAutoNum type="arabicParenR"/>
            </a:pPr>
            <a:r>
              <a:rPr lang="en-US" baseline="0" dirty="0"/>
              <a:t>Use the SMART goal to guide solution steps. </a:t>
            </a:r>
          </a:p>
          <a:p>
            <a:endParaRPr lang="en-US" baseline="0" dirty="0"/>
          </a:p>
          <a:p>
            <a:r>
              <a:rPr lang="en-US" baseline="0" dirty="0"/>
              <a:t>SMART goals are: Specific, Measurable, Achievable, Realistic, and Timely</a:t>
            </a:r>
          </a:p>
          <a:p>
            <a:pPr marL="241632" indent="-241632">
              <a:buAutoNum type="arabicParen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E2A5B0-94EA-43D6-B6AF-2CDAB738F90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9/16/2019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3185705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pPr defTabSz="966529">
              <a:defRPr/>
            </a:pPr>
            <a:r>
              <a:rPr lang="en-US" i="1" dirty="0">
                <a:solidFill>
                  <a:prstClr val="black"/>
                </a:solidFill>
              </a:rPr>
              <a:t>***This slide is designed to be an example and to be moved through quickly.***</a:t>
            </a:r>
          </a:p>
          <a:p>
            <a:pPr defTabSz="966529">
              <a:defRPr/>
            </a:pPr>
            <a:endParaRPr lang="en-US" dirty="0">
              <a:solidFill>
                <a:prstClr val="black"/>
              </a:solidFill>
            </a:endParaRPr>
          </a:p>
          <a:p>
            <a:pPr defTabSz="966529">
              <a:defRPr/>
            </a:pPr>
            <a:r>
              <a:rPr lang="en-US" b="1" dirty="0">
                <a:solidFill>
                  <a:prstClr val="black"/>
                </a:solidFill>
              </a:rPr>
              <a:t>I Do. </a:t>
            </a:r>
            <a:r>
              <a:rPr lang="en-US" b="0" dirty="0">
                <a:solidFill>
                  <a:prstClr val="black"/>
                </a:solidFill>
              </a:rPr>
              <a:t>Click</a:t>
            </a:r>
            <a:r>
              <a:rPr lang="en-US" b="0" baseline="0" dirty="0">
                <a:solidFill>
                  <a:prstClr val="black"/>
                </a:solidFill>
              </a:rPr>
              <a:t> to remove boxes that cover current status and goal. </a:t>
            </a:r>
          </a:p>
          <a:p>
            <a:pPr defTabSz="966529">
              <a:defRPr/>
            </a:pPr>
            <a:endParaRPr lang="en-US" dirty="0">
              <a:solidFill>
                <a:prstClr val="black"/>
              </a:solidFill>
            </a:endParaRPr>
          </a:p>
          <a:p>
            <a:pPr defTabSz="966529">
              <a:defRPr/>
            </a:pPr>
            <a:r>
              <a:rPr lang="en-US" b="1" dirty="0">
                <a:solidFill>
                  <a:prstClr val="black"/>
                </a:solidFill>
              </a:rPr>
              <a:t>Example Think Aloud: </a:t>
            </a:r>
          </a:p>
          <a:p>
            <a:pPr defTabSz="966529">
              <a:defRPr/>
            </a:pPr>
            <a:r>
              <a:rPr lang="en-US" i="0" dirty="0">
                <a:solidFill>
                  <a:prstClr val="black"/>
                </a:solidFill>
              </a:rPr>
              <a:t>“OK, I first define my problem with precision. I know that many students are leaving garbage in the cafeteria because it is easy to do and this results in conflict with adults and ODRs from the cafeteria supervisors. </a:t>
            </a:r>
          </a:p>
          <a:p>
            <a:pPr defTabSz="966529">
              <a:defRPr/>
            </a:pPr>
            <a:endParaRPr lang="en-US" i="0" dirty="0">
              <a:solidFill>
                <a:prstClr val="black"/>
              </a:solidFill>
            </a:endParaRPr>
          </a:p>
          <a:p>
            <a:pPr defTabSz="966529">
              <a:defRPr/>
            </a:pPr>
            <a:r>
              <a:rPr lang="en-US" i="0" dirty="0">
                <a:solidFill>
                  <a:prstClr val="black"/>
                </a:solidFill>
              </a:rPr>
              <a:t>(Click) I know that we have an average of 22 ODRs per month from the cafeteria, and the supervisors rate the cleanliness at a low</a:t>
            </a:r>
            <a:r>
              <a:rPr lang="en-US" i="0" baseline="0" dirty="0">
                <a:solidFill>
                  <a:prstClr val="black"/>
                </a:solidFill>
              </a:rPr>
              <a:t> (</a:t>
            </a:r>
            <a:r>
              <a:rPr lang="en-US" i="0" dirty="0">
                <a:solidFill>
                  <a:prstClr val="black"/>
                </a:solidFill>
              </a:rPr>
              <a:t>1 out of 5). That’s my level or current</a:t>
            </a:r>
            <a:r>
              <a:rPr lang="en-US" i="0" baseline="0" dirty="0">
                <a:solidFill>
                  <a:prstClr val="black"/>
                </a:solidFill>
              </a:rPr>
              <a:t> status</a:t>
            </a:r>
            <a:r>
              <a:rPr lang="en-US" i="0" dirty="0">
                <a:solidFill>
                  <a:prstClr val="black"/>
                </a:solidFill>
              </a:rPr>
              <a:t> .  </a:t>
            </a:r>
          </a:p>
          <a:p>
            <a:pPr defTabSz="966529">
              <a:defRPr/>
            </a:pPr>
            <a:endParaRPr lang="en-US" i="0" dirty="0">
              <a:solidFill>
                <a:prstClr val="black"/>
              </a:solidFill>
            </a:endParaRPr>
          </a:p>
          <a:p>
            <a:pPr defTabSz="966529">
              <a:defRPr/>
            </a:pPr>
            <a:r>
              <a:rPr lang="en-US" i="0" dirty="0">
                <a:solidFill>
                  <a:prstClr val="black"/>
                </a:solidFill>
              </a:rPr>
              <a:t>(Click) With this information, I can design an appropriate goal. We need to decrease to less than 5 ODRs per month from the cafeteria, and we need cafeteria supervisors to rate the cleanliness at a 4 or higher for two consecutive weeks.”</a:t>
            </a:r>
            <a:endParaRPr lang="en-US" i="0" dirty="0"/>
          </a:p>
          <a:p>
            <a:endParaRPr lang="en-US" dirty="0"/>
          </a:p>
          <a:p>
            <a:r>
              <a:rPr lang="en-US" dirty="0"/>
              <a:t>First, define the problem with precision (Level/amount).  Then,</a:t>
            </a:r>
            <a:r>
              <a:rPr lang="en-US" baseline="0" dirty="0"/>
              <a:t> d</a:t>
            </a:r>
            <a:r>
              <a:rPr lang="en-US" dirty="0"/>
              <a:t>efine what would be a reasonable</a:t>
            </a:r>
            <a:r>
              <a:rPr lang="en-US" baseline="0" dirty="0"/>
              <a:t> </a:t>
            </a:r>
            <a:r>
              <a:rPr lang="en-US" dirty="0"/>
              <a:t>goal to work towards. Once the goal is defined, use the goal to guide the solution development.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4B4E1-25FB-42AB-A0FD-4F6BE9C73CA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9/16/2019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627420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pPr defTabSz="966529">
              <a:defRPr/>
            </a:pPr>
            <a:r>
              <a:rPr lang="en-US" i="1" dirty="0">
                <a:solidFill>
                  <a:prstClr val="black"/>
                </a:solidFill>
              </a:rPr>
              <a:t>***This slide is designed to be an example and to be moved through quickly.***</a:t>
            </a:r>
          </a:p>
          <a:p>
            <a:pPr defTabSz="966529">
              <a:defRPr/>
            </a:pPr>
            <a:endParaRPr lang="en-US" dirty="0">
              <a:solidFill>
                <a:prstClr val="black"/>
              </a:solidFill>
            </a:endParaRPr>
          </a:p>
          <a:p>
            <a:pPr defTabSz="966529">
              <a:defRPr/>
            </a:pPr>
            <a:r>
              <a:rPr lang="en-US" b="1" dirty="0">
                <a:solidFill>
                  <a:prstClr val="black"/>
                </a:solidFill>
              </a:rPr>
              <a:t>We Do. </a:t>
            </a:r>
            <a:r>
              <a:rPr lang="en-US" u="sng" dirty="0">
                <a:solidFill>
                  <a:prstClr val="black"/>
                </a:solidFill>
              </a:rPr>
              <a:t>Give participants a chance to share aloud what the goals could be</a:t>
            </a:r>
            <a:r>
              <a:rPr lang="en-US" i="0" u="none" dirty="0">
                <a:solidFill>
                  <a:prstClr val="black"/>
                </a:solidFill>
              </a:rPr>
              <a:t>. </a:t>
            </a:r>
            <a:r>
              <a:rPr lang="en-US" b="0" dirty="0">
                <a:solidFill>
                  <a:prstClr val="black"/>
                </a:solidFill>
              </a:rPr>
              <a:t>Click</a:t>
            </a:r>
            <a:r>
              <a:rPr lang="en-US" b="0" baseline="0" dirty="0">
                <a:solidFill>
                  <a:prstClr val="black"/>
                </a:solidFill>
              </a:rPr>
              <a:t> to remove boxes that cover current status and goal. </a:t>
            </a:r>
            <a:endParaRPr lang="en-US" dirty="0">
              <a:solidFill>
                <a:prstClr val="black"/>
              </a:solidFill>
            </a:endParaRPr>
          </a:p>
          <a:p>
            <a:pPr defTabSz="966529">
              <a:defRPr/>
            </a:pPr>
            <a:endParaRPr lang="en-US" b="1" dirty="0">
              <a:solidFill>
                <a:prstClr val="black"/>
              </a:solidFill>
            </a:endParaRPr>
          </a:p>
          <a:p>
            <a:pPr defTabSz="966529">
              <a:defRPr/>
            </a:pPr>
            <a:r>
              <a:rPr lang="en-US" b="1" dirty="0">
                <a:solidFill>
                  <a:prstClr val="black"/>
                </a:solidFill>
              </a:rPr>
              <a:t>Example Response: </a:t>
            </a:r>
          </a:p>
          <a:p>
            <a:pPr defTabSz="966529">
              <a:defRPr/>
            </a:pPr>
            <a:r>
              <a:rPr lang="en-US" i="1" dirty="0">
                <a:solidFill>
                  <a:prstClr val="black"/>
                </a:solidFill>
              </a:rPr>
              <a:t>“OK, I first define my problem with precision. I know that seventh grade students are tardy for their class right after lunch. They keep repeating</a:t>
            </a:r>
            <a:r>
              <a:rPr lang="en-US" i="1" baseline="0" dirty="0">
                <a:solidFill>
                  <a:prstClr val="black"/>
                </a:solidFill>
              </a:rPr>
              <a:t> </a:t>
            </a:r>
            <a:r>
              <a:rPr lang="en-US" i="1" dirty="0">
                <a:solidFill>
                  <a:prstClr val="black"/>
                </a:solidFill>
              </a:rPr>
              <a:t>this behavior because of a lack of consequences, and it gets attention from their peers. </a:t>
            </a:r>
          </a:p>
          <a:p>
            <a:pPr defTabSz="966529">
              <a:defRPr/>
            </a:pPr>
            <a:endParaRPr lang="en-US" i="1" dirty="0">
              <a:solidFill>
                <a:prstClr val="black"/>
              </a:solidFill>
            </a:endParaRPr>
          </a:p>
          <a:p>
            <a:pPr defTabSz="966529">
              <a:defRPr/>
            </a:pPr>
            <a:r>
              <a:rPr lang="en-US" i="1" dirty="0">
                <a:solidFill>
                  <a:prstClr val="black"/>
                </a:solidFill>
              </a:rPr>
              <a:t>(Click) Currently, 5 of the 6 seventh grade teachers say that on average,</a:t>
            </a:r>
            <a:r>
              <a:rPr lang="en-US" i="1" baseline="0" dirty="0">
                <a:solidFill>
                  <a:prstClr val="black"/>
                </a:solidFill>
              </a:rPr>
              <a:t> </a:t>
            </a:r>
            <a:r>
              <a:rPr lang="en-US" i="1" dirty="0">
                <a:solidFill>
                  <a:prstClr val="black"/>
                </a:solidFill>
              </a:rPr>
              <a:t>more than 3 students are regularly tardy, and we have about 18 seventh grade students who were tardy last week alone.”</a:t>
            </a:r>
          </a:p>
          <a:p>
            <a:pPr defTabSz="966529">
              <a:defRPr/>
            </a:pPr>
            <a:endParaRPr lang="en-US" i="1" dirty="0">
              <a:solidFill>
                <a:prstClr val="black"/>
              </a:solidFill>
            </a:endParaRPr>
          </a:p>
          <a:p>
            <a:pPr defTabSz="966529">
              <a:defRPr/>
            </a:pPr>
            <a:r>
              <a:rPr lang="en-US" dirty="0">
                <a:solidFill>
                  <a:prstClr val="black"/>
                </a:solidFill>
              </a:rPr>
              <a:t>Encourage participants to use the current level to identify what “good” would look like and identify an appropriate, SMART goal.</a:t>
            </a:r>
          </a:p>
          <a:p>
            <a:pPr defTabSz="966529">
              <a:defRPr/>
            </a:pPr>
            <a:endParaRPr lang="en-US" dirty="0">
              <a:solidFill>
                <a:prstClr val="black"/>
              </a:solidFill>
            </a:endParaRPr>
          </a:p>
          <a:p>
            <a:pPr defTabSz="966529">
              <a:defRPr/>
            </a:pPr>
            <a:r>
              <a:rPr lang="en-US" i="1" dirty="0">
                <a:solidFill>
                  <a:prstClr val="black"/>
                </a:solidFill>
              </a:rPr>
              <a:t>(Click) Here is what this</a:t>
            </a:r>
            <a:r>
              <a:rPr lang="en-US" i="1" baseline="0" dirty="0">
                <a:solidFill>
                  <a:prstClr val="black"/>
                </a:solidFill>
              </a:rPr>
              <a:t> school team chose.</a:t>
            </a:r>
            <a:endParaRPr lang="en-US" i="1" dirty="0">
              <a:solidFill>
                <a:prstClr val="black"/>
              </a:solidFill>
            </a:endParaRPr>
          </a:p>
          <a:p>
            <a:pPr defTabSz="966529">
              <a:defRPr/>
            </a:pPr>
            <a:endParaRPr lang="en-US" dirty="0">
              <a:solidFill>
                <a:prstClr val="black"/>
              </a:solidFill>
            </a:endParaRPr>
          </a:p>
          <a:p>
            <a:pPr defTabSz="966529">
              <a:defRPr/>
            </a:pPr>
            <a:r>
              <a:rPr lang="en-US" baseline="0" dirty="0"/>
              <a:t>SMART goals are: Specific, Measurable, Achievable, Realistic, and Timely</a:t>
            </a:r>
          </a:p>
          <a:p>
            <a:pPr defTabSz="966529">
              <a:defRPr/>
            </a:pPr>
            <a:endParaRPr lang="en-US" dirty="0">
              <a:solidFill>
                <a:prstClr val="black"/>
              </a:solidFill>
            </a:endParaRPr>
          </a:p>
          <a:p>
            <a:pPr defTabSz="966529">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63F663-41C5-412E-A625-20C53385D5F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9/16/2019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268371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345606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731838"/>
            <a:ext cx="4879975" cy="3659187"/>
          </a:xfrm>
        </p:spPr>
      </p:sp>
      <p:sp>
        <p:nvSpPr>
          <p:cNvPr id="3" name="Notes Placeholder 2"/>
          <p:cNvSpPr>
            <a:spLocks noGrp="1"/>
          </p:cNvSpPr>
          <p:nvPr>
            <p:ph type="body" idx="1"/>
          </p:nvPr>
        </p:nvSpPr>
        <p:spPr/>
        <p:txBody>
          <a:bodyPr/>
          <a:lstStyle/>
          <a:p>
            <a:pPr defTabSz="966529">
              <a:defRPr/>
            </a:pPr>
            <a:r>
              <a:rPr lang="en-US" i="1" dirty="0">
                <a:solidFill>
                  <a:prstClr val="black"/>
                </a:solidFill>
              </a:rPr>
              <a:t>***This slide is designed to be an example and to be moved through quickly.***</a:t>
            </a:r>
          </a:p>
          <a:p>
            <a:pPr defTabSz="966529">
              <a:defRPr/>
            </a:pPr>
            <a:endParaRPr lang="en-US" dirty="0">
              <a:solidFill>
                <a:prstClr val="black"/>
              </a:solidFill>
            </a:endParaRPr>
          </a:p>
          <a:p>
            <a:pPr defTabSz="966529">
              <a:defRPr/>
            </a:pPr>
            <a:r>
              <a:rPr lang="en-US" b="1" dirty="0">
                <a:solidFill>
                  <a:prstClr val="black"/>
                </a:solidFill>
              </a:rPr>
              <a:t>We Do. </a:t>
            </a:r>
            <a:r>
              <a:rPr lang="en-US" u="sng" dirty="0">
                <a:solidFill>
                  <a:prstClr val="black"/>
                </a:solidFill>
              </a:rPr>
              <a:t>Give participants a chance to share aloud what the goals could be</a:t>
            </a:r>
            <a:r>
              <a:rPr lang="en-US" i="0" u="none" dirty="0">
                <a:solidFill>
                  <a:prstClr val="black"/>
                </a:solidFill>
              </a:rPr>
              <a:t>. </a:t>
            </a:r>
            <a:r>
              <a:rPr lang="en-US" b="0" dirty="0">
                <a:solidFill>
                  <a:prstClr val="black"/>
                </a:solidFill>
              </a:rPr>
              <a:t>Click</a:t>
            </a:r>
            <a:r>
              <a:rPr lang="en-US" b="0" baseline="0" dirty="0">
                <a:solidFill>
                  <a:prstClr val="black"/>
                </a:solidFill>
              </a:rPr>
              <a:t> to remove boxes that cover current status and goal. </a:t>
            </a:r>
            <a:endParaRPr lang="en-US" dirty="0">
              <a:solidFill>
                <a:prstClr val="black"/>
              </a:solidFill>
            </a:endParaRPr>
          </a:p>
          <a:p>
            <a:pPr defTabSz="966529">
              <a:defRPr/>
            </a:pPr>
            <a:endParaRPr lang="en-US" dirty="0">
              <a:solidFill>
                <a:prstClr val="black"/>
              </a:solidFill>
            </a:endParaRPr>
          </a:p>
          <a:p>
            <a:pPr defTabSz="966529">
              <a:defRPr/>
            </a:pPr>
            <a:r>
              <a:rPr lang="en-US" b="1" dirty="0">
                <a:solidFill>
                  <a:srgbClr val="FF0000"/>
                </a:solidFill>
              </a:rPr>
              <a:t>Response: </a:t>
            </a:r>
          </a:p>
          <a:p>
            <a:pPr defTabSz="966529">
              <a:defRPr/>
            </a:pPr>
            <a:r>
              <a:rPr lang="en-US" i="1" dirty="0">
                <a:solidFill>
                  <a:srgbClr val="FF0000"/>
                </a:solidFill>
              </a:rPr>
              <a:t>“OK, again, I first define my problem with precision. I know that Phil is engaging in physical and verbal aggression during unstructured times. It is primarily directed at three younger students, and it keeps happening because he gets attention both from his peers and from the students he is targeting. </a:t>
            </a:r>
          </a:p>
          <a:p>
            <a:pPr defTabSz="966529">
              <a:defRPr/>
            </a:pPr>
            <a:endParaRPr lang="en-US" i="1" dirty="0">
              <a:solidFill>
                <a:srgbClr val="FF0000"/>
              </a:solidFill>
            </a:endParaRPr>
          </a:p>
          <a:p>
            <a:pPr defTabSz="966529">
              <a:defRPr/>
            </a:pPr>
            <a:r>
              <a:rPr lang="en-US" i="1" dirty="0">
                <a:solidFill>
                  <a:srgbClr val="FF0000"/>
                </a:solidFill>
              </a:rPr>
              <a:t>(Click) This week alone, he has received four office referrals for this behavior.”</a:t>
            </a:r>
          </a:p>
          <a:p>
            <a:pPr defTabSz="966529">
              <a:defRPr/>
            </a:pPr>
            <a:endParaRPr lang="en-US" i="1" dirty="0">
              <a:solidFill>
                <a:prstClr val="black"/>
              </a:solidFill>
            </a:endParaRPr>
          </a:p>
          <a:p>
            <a:pPr defTabSz="966529">
              <a:defRPr/>
            </a:pPr>
            <a:r>
              <a:rPr lang="en-US" dirty="0">
                <a:solidFill>
                  <a:prstClr val="black"/>
                </a:solidFill>
              </a:rPr>
              <a:t>Encourage participants to use the current level to identify what “good” would look like and identify an appropriate, SMART goal.</a:t>
            </a:r>
          </a:p>
          <a:p>
            <a:pPr defTabSz="966529">
              <a:defRPr/>
            </a:pPr>
            <a:endParaRPr lang="en-US" dirty="0">
              <a:solidFill>
                <a:prstClr val="black"/>
              </a:solidFill>
            </a:endParaRPr>
          </a:p>
          <a:p>
            <a:pPr defTabSz="966529">
              <a:defRPr/>
            </a:pPr>
            <a:r>
              <a:rPr lang="en-US" baseline="0" dirty="0"/>
              <a:t>SMART goals are: Specific, Measurable, Achievable, Realistic, and Timely</a:t>
            </a:r>
          </a:p>
          <a:p>
            <a:pPr defTabSz="966529">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8479B2-B137-4FAA-B6DC-C594B66588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60CFA-F964-464E-A5B3-C0179653B432}"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9/16/2019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SWIS Facilitator Certification Training - Module 4</a:t>
            </a:r>
          </a:p>
        </p:txBody>
      </p:sp>
    </p:spTree>
    <p:extLst>
      <p:ext uri="{BB962C8B-B14F-4D97-AF65-F5344CB8AC3E}">
        <p14:creationId xmlns:p14="http://schemas.microsoft.com/office/powerpoint/2010/main" val="4273456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Trainer Note:</a:t>
            </a:r>
            <a:r>
              <a:rPr lang="en-US" baseline="0" dirty="0">
                <a:latin typeface="Arial" pitchFamily="34" charset="0"/>
              </a:rPr>
              <a:t> </a:t>
            </a:r>
            <a:r>
              <a:rPr lang="en-US" dirty="0">
                <a:latin typeface="Arial" pitchFamily="34" charset="0"/>
              </a:rPr>
              <a:t>We want to interrupt the traditional cycle of admiring the problem, by talking and talking about the problem before quickly launching into determining solutions. </a:t>
            </a:r>
          </a:p>
          <a:p>
            <a:r>
              <a:rPr lang="en-US" dirty="0">
                <a:latin typeface="Arial" pitchFamily="34" charset="0"/>
              </a:rPr>
              <a:t>We can do this by building a system for improved decision</a:t>
            </a:r>
            <a:r>
              <a:rPr lang="en-US" baseline="0" dirty="0">
                <a:latin typeface="Arial" pitchFamily="34" charset="0"/>
              </a:rPr>
              <a:t> </a:t>
            </a:r>
            <a:r>
              <a:rPr lang="en-US" dirty="0">
                <a:latin typeface="Arial" pitchFamily="34" charset="0"/>
              </a:rPr>
              <a:t>making.</a:t>
            </a:r>
            <a:r>
              <a:rPr lang="en-US" baseline="0" dirty="0">
                <a:latin typeface="Arial" pitchFamily="34" charset="0"/>
              </a:rPr>
              <a:t>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72469-2736-4968-8712-0038B6B8B5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99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D542E-2B52-AF43-9D4E-7CC125DE2899}" type="slidenum">
              <a:rPr kumimoji="0" lang="en-US" sz="1200" b="0" i="0" u="none" strike="noStrike" kern="1200" cap="none" spc="0" normalizeH="0" baseline="0" noProof="0">
                <a:ln>
                  <a:noFill/>
                </a:ln>
                <a:solidFill>
                  <a:prstClr val="black"/>
                </a:solidFill>
                <a:effectLst/>
                <a:uLnTx/>
                <a:uFillTx/>
                <a:latin typeface="Arial" pitchFamily="-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pitchFamily="-1"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411451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079126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a:latin typeface="Britannic Bold" pitchFamily="-108" charset="0"/>
              </a:rPr>
              <a:t>Use data</a:t>
            </a:r>
          </a:p>
          <a:p>
            <a:pPr lvl="1" eaLnBrk="1" hangingPunct="1"/>
            <a:r>
              <a:rPr lang="en-US" sz="2600" dirty="0">
                <a:latin typeface="Britannic Bold" pitchFamily="-108" charset="0"/>
              </a:rPr>
              <a:t>Focus on outcomes: Academic &amp; behavior success</a:t>
            </a:r>
          </a:p>
          <a:p>
            <a:pPr lvl="1" eaLnBrk="1" hangingPunct="1"/>
            <a:r>
              <a:rPr lang="en-US" sz="2600" dirty="0">
                <a:latin typeface="Britannic Bold" pitchFamily="-108" charset="0"/>
              </a:rPr>
              <a:t>On-going evaluation</a:t>
            </a:r>
          </a:p>
          <a:p>
            <a:pPr eaLnBrk="1" hangingPunct="1"/>
            <a:r>
              <a:rPr lang="en-US" sz="3000" dirty="0">
                <a:latin typeface="Britannic Bold" pitchFamily="-108" charset="0"/>
              </a:rPr>
              <a:t>Ensure cultural and contextual fit</a:t>
            </a:r>
          </a:p>
          <a:p>
            <a:pPr eaLnBrk="1" hangingPunct="1"/>
            <a:r>
              <a:rPr lang="en-US" sz="3000" dirty="0">
                <a:latin typeface="Britannic Bold" pitchFamily="-108" charset="0"/>
              </a:rPr>
              <a:t>Invest in systems</a:t>
            </a:r>
          </a:p>
          <a:p>
            <a:pPr eaLnBrk="1" hangingPunct="1"/>
            <a:r>
              <a:rPr lang="en-US" sz="3000" dirty="0">
                <a:latin typeface="Britannic Bold" pitchFamily="-108" charset="0"/>
              </a:rPr>
              <a:t>Organize research-validated practices within a continuum</a:t>
            </a:r>
          </a:p>
          <a:p>
            <a:pPr lvl="1" eaLnBrk="1" hangingPunct="1"/>
            <a:r>
              <a:rPr lang="en-US" sz="2600" dirty="0">
                <a:latin typeface="Britannic Bold" pitchFamily="-108" charset="0"/>
              </a:rPr>
              <a:t>Instructional &amp; preventative approach</a:t>
            </a:r>
          </a:p>
          <a:p>
            <a:pPr lvl="1" eaLnBrk="1" hangingPunct="1"/>
            <a:r>
              <a:rPr lang="en-US" sz="2600" dirty="0">
                <a:latin typeface="Britannic Bold" pitchFamily="-108" charset="0"/>
              </a:rPr>
              <a:t>Integration</a:t>
            </a:r>
          </a:p>
          <a:p>
            <a:pPr lvl="1" eaLnBrk="1" hangingPunct="1"/>
            <a:r>
              <a:rPr lang="en-US" sz="2600" dirty="0">
                <a:latin typeface="Britannic Bold" pitchFamily="-108" charset="0"/>
              </a:rPr>
              <a:t>Tier 1 for all</a:t>
            </a:r>
          </a:p>
          <a:p>
            <a:pPr eaLnBrk="1" hangingPunct="1"/>
            <a:endParaRPr lang="en-US" dirty="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58</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62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84264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63</a:t>
            </a:fld>
            <a:endParaRPr lang="en-US"/>
          </a:p>
        </p:txBody>
      </p:sp>
    </p:spTree>
    <p:extLst>
      <p:ext uri="{BB962C8B-B14F-4D97-AF65-F5344CB8AC3E}">
        <p14:creationId xmlns:p14="http://schemas.microsoft.com/office/powerpoint/2010/main" val="1477421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64</a:t>
            </a:fld>
            <a:endParaRPr lang="en-US"/>
          </a:p>
        </p:txBody>
      </p:sp>
    </p:spTree>
    <p:extLst>
      <p:ext uri="{BB962C8B-B14F-4D97-AF65-F5344CB8AC3E}">
        <p14:creationId xmlns:p14="http://schemas.microsoft.com/office/powerpoint/2010/main" val="3351600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67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84264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indicates</a:t>
            </a:r>
            <a:r>
              <a:rPr lang="en-US" baseline="0" dirty="0"/>
              <a:t> the changes in risk for suspension by race over time. The first half shows risk by racial group in 1973, the second half indicates risk by race in 2006. You can pause here and ask participants for ideas about reasons for increased risk now, or just use this slide to point out the fact that there is a problem.</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70</a:t>
            </a:fld>
            <a:endParaRPr lang="en-US"/>
          </a:p>
        </p:txBody>
      </p:sp>
    </p:spTree>
    <p:extLst>
      <p:ext uri="{BB962C8B-B14F-4D97-AF65-F5344CB8AC3E}">
        <p14:creationId xmlns:p14="http://schemas.microsoft.com/office/powerpoint/2010/main" val="15117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3894108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definitions</a:t>
            </a:r>
            <a:r>
              <a:rPr lang="en-US" baseline="0" dirty="0"/>
              <a:t> of terms we will use in this discussion.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71</a:t>
            </a:fld>
            <a:endParaRPr lang="en-US"/>
          </a:p>
        </p:txBody>
      </p:sp>
    </p:spTree>
    <p:extLst>
      <p:ext uri="{BB962C8B-B14F-4D97-AF65-F5344CB8AC3E}">
        <p14:creationId xmlns:p14="http://schemas.microsoft.com/office/powerpoint/2010/main" val="521722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content and additional resources on this topic can be found at </a:t>
            </a:r>
            <a:r>
              <a:rPr lang="en-US" dirty="0" err="1"/>
              <a:t>PBIS.org</a:t>
            </a:r>
            <a:r>
              <a:rPr lang="en-US" dirty="0"/>
              <a:t>/equity</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72</a:t>
            </a:fld>
            <a:endParaRPr lang="en-US"/>
          </a:p>
        </p:txBody>
      </p:sp>
    </p:spTree>
    <p:extLst>
      <p:ext uri="{BB962C8B-B14F-4D97-AF65-F5344CB8AC3E}">
        <p14:creationId xmlns:p14="http://schemas.microsoft.com/office/powerpoint/2010/main" val="461173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5 key steps</a:t>
            </a:r>
            <a:r>
              <a:rPr lang="en-US" baseline="0" dirty="0"/>
              <a:t> to enhancing equity in school discipline. This is also the overview slide we will come back to between each step</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73</a:t>
            </a:fld>
            <a:endParaRPr lang="en-US"/>
          </a:p>
        </p:txBody>
      </p:sp>
    </p:spTree>
    <p:extLst>
      <p:ext uri="{BB962C8B-B14F-4D97-AF65-F5344CB8AC3E}">
        <p14:creationId xmlns:p14="http://schemas.microsoft.com/office/powerpoint/2010/main" val="920598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is to focus</a:t>
            </a:r>
            <a:r>
              <a:rPr lang="en-US" baseline="0" dirty="0"/>
              <a:t> on effective academic instruction. It is important to emphasis here that although we are focused on implementing behavior supports effective academic instruction is a critical part of ensuring all students have equal access and opportunity.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74</a:t>
            </a:fld>
            <a:endParaRPr lang="en-US"/>
          </a:p>
        </p:txBody>
      </p:sp>
    </p:spTree>
    <p:extLst>
      <p:ext uri="{BB962C8B-B14F-4D97-AF65-F5344CB8AC3E}">
        <p14:creationId xmlns:p14="http://schemas.microsoft.com/office/powerpoint/2010/main" val="17362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this back to how we teach behavior- so in previous training</a:t>
            </a:r>
            <a:r>
              <a:rPr lang="en-US" baseline="0" dirty="0"/>
              <a:t> we</a:t>
            </a:r>
            <a:r>
              <a:rPr lang="fr-FR" baseline="0" dirty="0"/>
              <a:t>’</a:t>
            </a:r>
            <a:r>
              <a:rPr lang="fr-FR" baseline="0" dirty="0" err="1"/>
              <a:t>ve</a:t>
            </a:r>
            <a:r>
              <a:rPr lang="fr-FR" baseline="0" dirty="0"/>
              <a:t> </a:t>
            </a:r>
            <a:r>
              <a:rPr lang="fr-FR" baseline="0" dirty="0" err="1"/>
              <a:t>talked</a:t>
            </a:r>
            <a:r>
              <a:rPr lang="fr-FR" baseline="0" dirty="0"/>
              <a:t> about how </a:t>
            </a:r>
            <a:r>
              <a:rPr lang="fr-FR" baseline="0" dirty="0" err="1"/>
              <a:t>we</a:t>
            </a:r>
            <a:r>
              <a:rPr lang="fr-FR" baseline="0" dirty="0"/>
              <a:t> </a:t>
            </a:r>
            <a:r>
              <a:rPr lang="fr-FR" baseline="0" dirty="0" err="1"/>
              <a:t>teach</a:t>
            </a:r>
            <a:r>
              <a:rPr lang="fr-FR" baseline="0" dirty="0"/>
              <a:t> </a:t>
            </a:r>
            <a:r>
              <a:rPr lang="fr-FR" baseline="0" dirty="0" err="1"/>
              <a:t>behavior</a:t>
            </a:r>
            <a:r>
              <a:rPr lang="fr-FR" baseline="0" dirty="0"/>
              <a:t> </a:t>
            </a:r>
            <a:r>
              <a:rPr lang="fr-FR" baseline="0" dirty="0" err="1"/>
              <a:t>like</a:t>
            </a:r>
            <a:r>
              <a:rPr lang="fr-FR" baseline="0" dirty="0"/>
              <a:t> </a:t>
            </a:r>
            <a:r>
              <a:rPr lang="fr-FR" baseline="0" dirty="0" err="1"/>
              <a:t>academics</a:t>
            </a:r>
            <a:r>
              <a:rPr lang="fr-FR" baseline="0" dirty="0"/>
              <a:t> </a:t>
            </a:r>
            <a:r>
              <a:rPr lang="fr-FR" baseline="0" dirty="0" err="1"/>
              <a:t>now</a:t>
            </a:r>
            <a:r>
              <a:rPr lang="fr-FR" baseline="0" dirty="0"/>
              <a:t> </a:t>
            </a:r>
            <a:r>
              <a:rPr lang="fr-FR" baseline="0" dirty="0" err="1"/>
              <a:t>we</a:t>
            </a:r>
            <a:r>
              <a:rPr lang="fr-FR" baseline="0" dirty="0"/>
              <a:t> </a:t>
            </a:r>
            <a:r>
              <a:rPr lang="fr-FR" baseline="0" dirty="0" err="1"/>
              <a:t>want</a:t>
            </a:r>
            <a:r>
              <a:rPr lang="fr-FR" baseline="0" dirty="0"/>
              <a:t> to </a:t>
            </a:r>
            <a:r>
              <a:rPr lang="fr-FR" baseline="0" dirty="0" err="1"/>
              <a:t>tie</a:t>
            </a:r>
            <a:r>
              <a:rPr lang="fr-FR" baseline="0" dirty="0"/>
              <a:t> back to </a:t>
            </a:r>
            <a:r>
              <a:rPr lang="fr-FR" baseline="0" dirty="0" err="1"/>
              <a:t>teaching</a:t>
            </a:r>
            <a:r>
              <a:rPr lang="fr-FR" baseline="0" dirty="0"/>
              <a:t> </a:t>
            </a:r>
            <a:r>
              <a:rPr lang="fr-FR" baseline="0" dirty="0" err="1"/>
              <a:t>academics</a:t>
            </a:r>
            <a:r>
              <a:rPr lang="fr-FR" baseline="0" dirty="0"/>
              <a:t> </a:t>
            </a:r>
            <a:r>
              <a:rPr lang="fr-FR" baseline="0" dirty="0" err="1"/>
              <a:t>explicitly</a:t>
            </a:r>
            <a:r>
              <a:rPr lang="fr-FR" baseline="0" dirty="0"/>
              <a:t>, </a:t>
            </a:r>
            <a:r>
              <a:rPr lang="fr-FR" baseline="0" dirty="0" err="1"/>
              <a:t>keeping</a:t>
            </a:r>
            <a:r>
              <a:rPr lang="fr-FR" baseline="0" dirty="0"/>
              <a:t> kids </a:t>
            </a:r>
            <a:r>
              <a:rPr lang="fr-FR" baseline="0" dirty="0" err="1"/>
              <a:t>engaged</a:t>
            </a:r>
            <a:r>
              <a:rPr lang="fr-FR" baseline="0" dirty="0"/>
              <a:t> in instruction and </a:t>
            </a:r>
            <a:r>
              <a:rPr lang="fr-FR" baseline="0" dirty="0" err="1"/>
              <a:t>using</a:t>
            </a:r>
            <a:r>
              <a:rPr lang="fr-FR" baseline="0" dirty="0"/>
              <a:t> data to guide instruction.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75</a:t>
            </a:fld>
            <a:endParaRPr lang="en-US"/>
          </a:p>
        </p:txBody>
      </p:sp>
    </p:spTree>
    <p:extLst>
      <p:ext uri="{BB962C8B-B14F-4D97-AF65-F5344CB8AC3E}">
        <p14:creationId xmlns:p14="http://schemas.microsoft.com/office/powerpoint/2010/main" val="1696634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the use of explicit instruction can help close achievement</a:t>
            </a:r>
            <a:r>
              <a:rPr lang="en-US" baseline="0" dirty="0"/>
              <a:t> gaps.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76</a:t>
            </a:fld>
            <a:endParaRPr lang="en-US"/>
          </a:p>
        </p:txBody>
      </p:sp>
    </p:spTree>
    <p:extLst>
      <p:ext uri="{BB962C8B-B14F-4D97-AF65-F5344CB8AC3E}">
        <p14:creationId xmlns:p14="http://schemas.microsoft.com/office/powerpoint/2010/main" val="1022824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using SWPBIS as a foundation. Equity</a:t>
            </a:r>
            <a:r>
              <a:rPr lang="en-US" baseline="0" dirty="0"/>
              <a:t> is NOT a separate initiative. We use the same data-based decision making framework and systems.</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77</a:t>
            </a:fld>
            <a:endParaRPr lang="en-US"/>
          </a:p>
        </p:txBody>
      </p:sp>
    </p:spTree>
    <p:extLst>
      <p:ext uri="{BB962C8B-B14F-4D97-AF65-F5344CB8AC3E}">
        <p14:creationId xmlns:p14="http://schemas.microsoft.com/office/powerpoint/2010/main" val="1317459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Rational for using SWPBIS</a:t>
            </a:r>
            <a:r>
              <a:rPr lang="en-US" baseline="0" dirty="0"/>
              <a:t> as a foundation. Use this to reinforce that all the work they have been doing so far is an important first step in ensuring that all students have equal access and opportunity.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78</a:t>
            </a:fld>
            <a:endParaRPr lang="en-US"/>
          </a:p>
        </p:txBody>
      </p:sp>
    </p:spTree>
    <p:extLst>
      <p:ext uri="{BB962C8B-B14F-4D97-AF65-F5344CB8AC3E}">
        <p14:creationId xmlns:p14="http://schemas.microsoft.com/office/powerpoint/2010/main" val="535346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is to collect,</a:t>
            </a:r>
            <a:r>
              <a:rPr lang="en-US" baseline="0" dirty="0"/>
              <a:t> use and report disaggregated data. – for schools using </a:t>
            </a:r>
            <a:r>
              <a:rPr lang="en-US" baseline="0" dirty="0" err="1"/>
              <a:t>swis</a:t>
            </a:r>
            <a:r>
              <a:rPr lang="en-US" baseline="0" dirty="0"/>
              <a:t> they can already do this! For others this may take some work.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79</a:t>
            </a:fld>
            <a:endParaRPr lang="en-US"/>
          </a:p>
        </p:txBody>
      </p:sp>
    </p:spTree>
    <p:extLst>
      <p:ext uri="{BB962C8B-B14F-4D97-AF65-F5344CB8AC3E}">
        <p14:creationId xmlns:p14="http://schemas.microsoft.com/office/powerpoint/2010/main" val="1688759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risk indices that can be</a:t>
            </a:r>
            <a:r>
              <a:rPr lang="en-US" baseline="0" dirty="0"/>
              <a:t> generated in </a:t>
            </a:r>
            <a:r>
              <a:rPr lang="en-US" baseline="0" dirty="0" err="1"/>
              <a:t>swis</a:t>
            </a:r>
            <a:r>
              <a:rPr lang="en-US" baseline="0" dirty="0"/>
              <a:t>. Compared to white students black students are 2.5 times more likely to receive an ODR. If data indicate there is a problem it is important not to get stuck admiring the problem- use data to guide the next 2 steps.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51204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845529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with accountability</a:t>
            </a:r>
            <a:r>
              <a:rPr lang="en-US" baseline="0" dirty="0"/>
              <a:t> is the next step</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81</a:t>
            </a:fld>
            <a:endParaRPr lang="en-US"/>
          </a:p>
        </p:txBody>
      </p:sp>
    </p:spTree>
    <p:extLst>
      <p:ext uri="{BB962C8B-B14F-4D97-AF65-F5344CB8AC3E}">
        <p14:creationId xmlns:p14="http://schemas.microsoft.com/office/powerpoint/2010/main" val="14411789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to ask</a:t>
            </a:r>
            <a:r>
              <a:rPr lang="en-US" baseline="0" dirty="0"/>
              <a:t> teams what they know about existing policy in their districts. If they don’t know what currently exists they should review that. If policy exists but without accountability then the PBIS team can suggest some revisions based on the next suggestions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38552702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teams if they have examples of these specific recommendations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815DC9-AE46-024B-9D9C-C031869FF504}" type="slidenum">
              <a:rPr kumimoji="0" lang="en-US" sz="1200" b="0" i="0" u="none" strike="noStrike" kern="1200" cap="none" spc="0" normalizeH="0" baseline="0" noProof="0" smtClean="0">
                <a:ln>
                  <a:noFill/>
                </a:ln>
                <a:solidFill>
                  <a:srgbClr val="000000"/>
                </a:solidFill>
                <a:effectLst/>
                <a:uLnTx/>
                <a:uFillTx/>
                <a:latin typeface="Arial" pitchFamily="-108"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Arial" pitchFamily="-108" charset="0"/>
              <a:ea typeface="ＭＳ Ｐゴシック" pitchFamily="-108" charset="-128"/>
            </a:endParaRPr>
          </a:p>
        </p:txBody>
      </p:sp>
    </p:spTree>
    <p:extLst>
      <p:ext uri="{BB962C8B-B14F-4D97-AF65-F5344CB8AC3E}">
        <p14:creationId xmlns:p14="http://schemas.microsoft.com/office/powerpoint/2010/main" val="16932322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teach neutralizing</a:t>
            </a:r>
            <a:r>
              <a:rPr lang="en-US" baseline="0" dirty="0"/>
              <a:t> routines – this will be guided by data!</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84</a:t>
            </a:fld>
            <a:endParaRPr lang="en-US"/>
          </a:p>
        </p:txBody>
      </p:sp>
    </p:spTree>
    <p:extLst>
      <p:ext uri="{BB962C8B-B14F-4D97-AF65-F5344CB8AC3E}">
        <p14:creationId xmlns:p14="http://schemas.microsoft.com/office/powerpoint/2010/main" val="133731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persons decision state (fatigue</a:t>
            </a:r>
            <a:r>
              <a:rPr lang="en-US" baseline="0" dirty="0"/>
              <a:t>, hunger, stress </a:t>
            </a:r>
            <a:r>
              <a:rPr lang="en-US" baseline="0" dirty="0" err="1"/>
              <a:t>etc</a:t>
            </a:r>
            <a:r>
              <a:rPr lang="en-US" baseline="0" dirty="0"/>
              <a:t>)</a:t>
            </a:r>
          </a:p>
          <a:p>
            <a:r>
              <a:rPr lang="en-US" baseline="0" dirty="0"/>
              <a:t>The situation: unknown kids (e.g., hallways, café, extra-curricular events) or new routines in which the expectations are not clearly defined</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85</a:t>
            </a:fld>
            <a:endParaRPr lang="en-US"/>
          </a:p>
        </p:txBody>
      </p:sp>
    </p:spTree>
    <p:extLst>
      <p:ext uri="{BB962C8B-B14F-4D97-AF65-F5344CB8AC3E}">
        <p14:creationId xmlns:p14="http://schemas.microsoft.com/office/powerpoint/2010/main" val="1682241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further at implicit bias. </a:t>
            </a:r>
          </a:p>
        </p:txBody>
      </p:sp>
      <p:sp>
        <p:nvSpPr>
          <p:cNvPr id="4" name="Slide Number Placeholder 3"/>
          <p:cNvSpPr>
            <a:spLocks noGrp="1"/>
          </p:cNvSpPr>
          <p:nvPr>
            <p:ph type="sldNum" sz="quarter" idx="10"/>
          </p:nvPr>
        </p:nvSpPr>
        <p:spPr/>
        <p:txBody>
          <a:bodyPr/>
          <a:lstStyle/>
          <a:p>
            <a:fld id="{B20B5407-ADA9-4964-A34E-E0501CBD2C64}" type="slidenum">
              <a:rPr lang="en-US" smtClean="0"/>
              <a:pPr/>
              <a:t>86</a:t>
            </a:fld>
            <a:endParaRPr lang="en-US"/>
          </a:p>
        </p:txBody>
      </p:sp>
    </p:spTree>
    <p:extLst>
      <p:ext uri="{BB962C8B-B14F-4D97-AF65-F5344CB8AC3E}">
        <p14:creationId xmlns:p14="http://schemas.microsoft.com/office/powerpoint/2010/main" val="293913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z="1200" b="0" i="0" kern="1200" dirty="0">
                <a:solidFill>
                  <a:schemeClr val="tx1"/>
                </a:solidFill>
                <a:effectLst/>
                <a:latin typeface="Arial" pitchFamily="-108" charset="0"/>
                <a:ea typeface="ＭＳ Ｐゴシック" pitchFamily="-108" charset="-128"/>
                <a:cs typeface="ＭＳ Ｐゴシック" pitchFamily="-108" charset="-128"/>
              </a:rPr>
              <a:t>The IAT measures the strength of associations between concepts (e.g., black people, gay people) and evaluations (e.g., good, bad) or stereotypes (e.g., athletic, clumsy). The main idea is that making a response is easier when closely related items share the same response key.</a:t>
            </a:r>
          </a:p>
          <a:p>
            <a:pPr eaLnBrk="1" hangingPunct="1"/>
            <a:endParaRPr lang="en-US" sz="1200" b="0" i="0" kern="1200" dirty="0">
              <a:solidFill>
                <a:schemeClr val="tx1"/>
              </a:solidFill>
              <a:effectLst/>
              <a:latin typeface="Arial" pitchFamily="-108" charset="0"/>
              <a:ea typeface="ＭＳ Ｐゴシック" pitchFamily="-108" charset="-128"/>
            </a:endParaRPr>
          </a:p>
          <a:p>
            <a:pPr eaLnBrk="1" hangingPunct="1"/>
            <a:r>
              <a:rPr lang="en-US" dirty="0">
                <a:hlinkClick r:id="rId3"/>
              </a:rPr>
              <a:t>https://implicit.harvard.edu/implicit/selectatest.html</a:t>
            </a:r>
            <a:endParaRPr lang="en-US" dirty="0"/>
          </a:p>
          <a:p>
            <a:pPr eaLnBrk="1" hangingPunct="1"/>
            <a:endParaRPr lang="en-US" dirty="0">
              <a:latin typeface="Arial" pitchFamily="-1" charset="0"/>
            </a:endParaRPr>
          </a:p>
        </p:txBody>
      </p:sp>
    </p:spTree>
    <p:extLst>
      <p:ext uri="{BB962C8B-B14F-4D97-AF65-F5344CB8AC3E}">
        <p14:creationId xmlns:p14="http://schemas.microsoft.com/office/powerpoint/2010/main" val="3455500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reduce the effects of implicit bias we can take these steps.</a:t>
            </a:r>
            <a:r>
              <a:rPr lang="en-US" baseline="0" dirty="0"/>
              <a:t> 1) ensure discipline systems are clearly defined teams can pause here to review the work they have done on this so far. 2) use data to identify if there are specific times, locations or rules in your school where disproportionality is more likely to show up.  3) teach a response that can be used to address those specific situations. </a:t>
            </a:r>
            <a:endParaRPr lang="en-US" dirty="0"/>
          </a:p>
        </p:txBody>
      </p:sp>
      <p:sp>
        <p:nvSpPr>
          <p:cNvPr id="4" name="Slide Number Placeholder 3"/>
          <p:cNvSpPr>
            <a:spLocks noGrp="1"/>
          </p:cNvSpPr>
          <p:nvPr>
            <p:ph type="sldNum" sz="quarter" idx="10"/>
          </p:nvPr>
        </p:nvSpPr>
        <p:spPr/>
        <p:txBody>
          <a:bodyPr/>
          <a:lstStyle/>
          <a:p>
            <a:fld id="{B20B5407-ADA9-4964-A34E-E0501CBD2C64}" type="slidenum">
              <a:rPr lang="en-US" smtClean="0"/>
              <a:pPr/>
              <a:t>88</a:t>
            </a:fld>
            <a:endParaRPr lang="en-US"/>
          </a:p>
        </p:txBody>
      </p:sp>
    </p:spTree>
    <p:extLst>
      <p:ext uri="{BB962C8B-B14F-4D97-AF65-F5344CB8AC3E}">
        <p14:creationId xmlns:p14="http://schemas.microsoft.com/office/powerpoint/2010/main" val="15243639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a:t>
            </a:r>
            <a:r>
              <a:rPr lang="en-US" baseline="0" dirty="0"/>
              <a:t> the most disproportionality shows up in ODRS in the following situations. Schools should review their data – but if they don</a:t>
            </a:r>
            <a:r>
              <a:rPr lang="fr-FR" baseline="0" dirty="0"/>
              <a:t>’</a:t>
            </a:r>
            <a:r>
              <a:rPr lang="en-US" baseline="0" dirty="0"/>
              <a:t>t have it can start with national data and refine as they improve their data systems.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89</a:t>
            </a:fld>
            <a:endParaRPr lang="en-US"/>
          </a:p>
        </p:txBody>
      </p:sp>
    </p:spTree>
    <p:extLst>
      <p:ext uri="{BB962C8B-B14F-4D97-AF65-F5344CB8AC3E}">
        <p14:creationId xmlns:p14="http://schemas.microsoft.com/office/powerpoint/2010/main" val="2125382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can be taught a 2 step process to use during</a:t>
            </a:r>
            <a:r>
              <a:rPr lang="en-US" baseline="0" dirty="0"/>
              <a:t> vulnerable decision points.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90</a:t>
            </a:fld>
            <a:endParaRPr lang="en-US"/>
          </a:p>
        </p:txBody>
      </p:sp>
    </p:spTree>
    <p:extLst>
      <p:ext uri="{BB962C8B-B14F-4D97-AF65-F5344CB8AC3E}">
        <p14:creationId xmlns:p14="http://schemas.microsoft.com/office/powerpoint/2010/main" val="19337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5791511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a:t>
            </a:r>
            <a:r>
              <a:rPr lang="en-US" baseline="0" dirty="0"/>
              <a:t> for good neutralizing routines.  You can pause here and ask teams to quickly brainstorm an example of one they could use in their classrooms. You can also share that in some schools staff have worked on these together during staff meeting time and that when the identify (with their data) a VDP for their school the administrator can even provide reminders to staff to for example use their neutralizing routines after lunch! </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91</a:t>
            </a:fld>
            <a:endParaRPr lang="en-US"/>
          </a:p>
        </p:txBody>
      </p:sp>
    </p:spTree>
    <p:extLst>
      <p:ext uri="{BB962C8B-B14F-4D97-AF65-F5344CB8AC3E}">
        <p14:creationId xmlns:p14="http://schemas.microsoft.com/office/powerpoint/2010/main" val="21450204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4D542E-2B52-AF43-9D4E-7CC125DE2899}" type="slidenum">
              <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srgbClr val="000000"/>
              </a:solidFill>
              <a:effectLst/>
              <a:uLnTx/>
              <a:uFillTx/>
              <a:latin typeface="Arial" pitchFamily="-1" charset="0"/>
              <a:ea typeface="ＭＳ Ｐゴシック" pitchFamily="-108"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34555002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94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51764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95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2764918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97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57522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338895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Tree>
    <p:extLst>
      <p:ext uri="{BB962C8B-B14F-4D97-AF65-F5344CB8AC3E}">
        <p14:creationId xmlns:p14="http://schemas.microsoft.com/office/powerpoint/2010/main" val="264336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5543443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358467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4629549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3830427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6250391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28140864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9423268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579925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00127324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543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075503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1592172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F2940B-B494-4452-839E-4C2F28218B47}" type="datetimeFigureOut">
              <a:rPr lang="en-US" smtClean="0"/>
              <a:t>9/16/2019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789730-AE0C-469D-A061-14C86E5CB910}"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3841630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extLst>
      <p:ext uri="{BB962C8B-B14F-4D97-AF65-F5344CB8AC3E}">
        <p14:creationId xmlns:p14="http://schemas.microsoft.com/office/powerpoint/2010/main" val="1009625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extLst>
      <p:ext uri="{BB962C8B-B14F-4D97-AF65-F5344CB8AC3E}">
        <p14:creationId xmlns:p14="http://schemas.microsoft.com/office/powerpoint/2010/main" val="34253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3784212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extLst>
      <p:ext uri="{BB962C8B-B14F-4D97-AF65-F5344CB8AC3E}">
        <p14:creationId xmlns:p14="http://schemas.microsoft.com/office/powerpoint/2010/main" val="2887161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extLst>
      <p:ext uri="{BB962C8B-B14F-4D97-AF65-F5344CB8AC3E}">
        <p14:creationId xmlns:p14="http://schemas.microsoft.com/office/powerpoint/2010/main" val="321935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extLst>
      <p:ext uri="{BB962C8B-B14F-4D97-AF65-F5344CB8AC3E}">
        <p14:creationId xmlns:p14="http://schemas.microsoft.com/office/powerpoint/2010/main" val="1353753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extLst>
      <p:ext uri="{BB962C8B-B14F-4D97-AF65-F5344CB8AC3E}">
        <p14:creationId xmlns:p14="http://schemas.microsoft.com/office/powerpoint/2010/main" val="4375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extLst>
      <p:ext uri="{BB962C8B-B14F-4D97-AF65-F5344CB8AC3E}">
        <p14:creationId xmlns:p14="http://schemas.microsoft.com/office/powerpoint/2010/main" val="3246640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extLst>
      <p:ext uri="{BB962C8B-B14F-4D97-AF65-F5344CB8AC3E}">
        <p14:creationId xmlns:p14="http://schemas.microsoft.com/office/powerpoint/2010/main" val="368087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extLst>
      <p:ext uri="{BB962C8B-B14F-4D97-AF65-F5344CB8AC3E}">
        <p14:creationId xmlns:p14="http://schemas.microsoft.com/office/powerpoint/2010/main" val="26516448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extLst>
      <p:ext uri="{BB962C8B-B14F-4D97-AF65-F5344CB8AC3E}">
        <p14:creationId xmlns:p14="http://schemas.microsoft.com/office/powerpoint/2010/main" val="1123018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2A03D-E5E7-1A4A-9300-92307F79F3EB}" type="slidenum">
              <a:rPr lang="en-US"/>
              <a:pPr>
                <a:defRPr/>
              </a:pPr>
              <a:t>‹#›</a:t>
            </a:fld>
            <a:endParaRPr lang="en-US"/>
          </a:p>
        </p:txBody>
      </p:sp>
    </p:spTree>
    <p:extLst>
      <p:ext uri="{BB962C8B-B14F-4D97-AF65-F5344CB8AC3E}">
        <p14:creationId xmlns:p14="http://schemas.microsoft.com/office/powerpoint/2010/main" val="361742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BA52C-99B0-AD4C-9FF8-9C1C71567A7B}" type="slidenum">
              <a:rPr lang="en-US"/>
              <a:pPr>
                <a:defRPr/>
              </a:pPr>
              <a:t>‹#›</a:t>
            </a:fld>
            <a:endParaRPr lang="en-US"/>
          </a:p>
        </p:txBody>
      </p:sp>
    </p:spTree>
    <p:extLst>
      <p:ext uri="{BB962C8B-B14F-4D97-AF65-F5344CB8AC3E}">
        <p14:creationId xmlns:p14="http://schemas.microsoft.com/office/powerpoint/2010/main" val="1215712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45C6F-1118-7642-8127-C87AA7BBC9CD}" type="slidenum">
              <a:rPr lang="en-US"/>
              <a:pPr>
                <a:defRPr/>
              </a:pPr>
              <a:t>‹#›</a:t>
            </a:fld>
            <a:endParaRPr lang="en-US"/>
          </a:p>
        </p:txBody>
      </p:sp>
    </p:spTree>
    <p:extLst>
      <p:ext uri="{BB962C8B-B14F-4D97-AF65-F5344CB8AC3E}">
        <p14:creationId xmlns:p14="http://schemas.microsoft.com/office/powerpoint/2010/main" val="1694503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pPr>
                <a:defRPr/>
              </a:pPr>
              <a:t>‹#›</a:t>
            </a:fld>
            <a:endParaRPr lang="en-US"/>
          </a:p>
        </p:txBody>
      </p:sp>
    </p:spTree>
    <p:extLst>
      <p:ext uri="{BB962C8B-B14F-4D97-AF65-F5344CB8AC3E}">
        <p14:creationId xmlns:p14="http://schemas.microsoft.com/office/powerpoint/2010/main" val="3131803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pPr>
                <a:defRPr/>
              </a:pPr>
              <a:t>‹#›</a:t>
            </a:fld>
            <a:endParaRPr lang="en-US"/>
          </a:p>
        </p:txBody>
      </p:sp>
    </p:spTree>
    <p:extLst>
      <p:ext uri="{BB962C8B-B14F-4D97-AF65-F5344CB8AC3E}">
        <p14:creationId xmlns:p14="http://schemas.microsoft.com/office/powerpoint/2010/main" val="3368799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23481-AC41-EE41-A77A-E2D7F9A226DF}" type="slidenum">
              <a:rPr lang="en-US"/>
              <a:pPr>
                <a:defRPr/>
              </a:pPr>
              <a:t>‹#›</a:t>
            </a:fld>
            <a:endParaRPr lang="en-US"/>
          </a:p>
        </p:txBody>
      </p:sp>
    </p:spTree>
    <p:extLst>
      <p:ext uri="{BB962C8B-B14F-4D97-AF65-F5344CB8AC3E}">
        <p14:creationId xmlns:p14="http://schemas.microsoft.com/office/powerpoint/2010/main" val="1245744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06B131-856A-974D-B0BA-6DA0129A1CC8}" type="slidenum">
              <a:rPr lang="en-US"/>
              <a:pPr>
                <a:defRPr/>
              </a:pPr>
              <a:t>‹#›</a:t>
            </a:fld>
            <a:endParaRPr lang="en-US"/>
          </a:p>
        </p:txBody>
      </p:sp>
    </p:spTree>
    <p:extLst>
      <p:ext uri="{BB962C8B-B14F-4D97-AF65-F5344CB8AC3E}">
        <p14:creationId xmlns:p14="http://schemas.microsoft.com/office/powerpoint/2010/main" val="2773026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96A74-180D-D44B-A58C-6E14100CCC05}" type="slidenum">
              <a:rPr lang="en-US"/>
              <a:pPr>
                <a:defRPr/>
              </a:pPr>
              <a:t>‹#›</a:t>
            </a:fld>
            <a:endParaRPr lang="en-US"/>
          </a:p>
        </p:txBody>
      </p:sp>
    </p:spTree>
    <p:extLst>
      <p:ext uri="{BB962C8B-B14F-4D97-AF65-F5344CB8AC3E}">
        <p14:creationId xmlns:p14="http://schemas.microsoft.com/office/powerpoint/2010/main" val="6703797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26CE9-D091-7C4E-9815-2B48E9C4C13C}" type="slidenum">
              <a:rPr lang="en-US"/>
              <a:pPr>
                <a:defRPr/>
              </a:pPr>
              <a:t>‹#›</a:t>
            </a:fld>
            <a:endParaRPr lang="en-US"/>
          </a:p>
        </p:txBody>
      </p:sp>
    </p:spTree>
    <p:extLst>
      <p:ext uri="{BB962C8B-B14F-4D97-AF65-F5344CB8AC3E}">
        <p14:creationId xmlns:p14="http://schemas.microsoft.com/office/powerpoint/2010/main" val="1416889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6E6D4-BA02-F743-877A-B32E56E4B71C}" type="slidenum">
              <a:rPr lang="en-US"/>
              <a:pPr>
                <a:defRPr/>
              </a:pPr>
              <a:t>‹#›</a:t>
            </a:fld>
            <a:endParaRPr lang="en-US"/>
          </a:p>
        </p:txBody>
      </p:sp>
    </p:spTree>
    <p:extLst>
      <p:ext uri="{BB962C8B-B14F-4D97-AF65-F5344CB8AC3E}">
        <p14:creationId xmlns:p14="http://schemas.microsoft.com/office/powerpoint/2010/main" val="693153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33A7C-5F5D-194A-A053-726C4F1ACF3C}" type="slidenum">
              <a:rPr lang="en-US"/>
              <a:pPr>
                <a:defRPr/>
              </a:pPr>
              <a:t>‹#›</a:t>
            </a:fld>
            <a:endParaRPr lang="en-US"/>
          </a:p>
        </p:txBody>
      </p:sp>
    </p:spTree>
    <p:extLst>
      <p:ext uri="{BB962C8B-B14F-4D97-AF65-F5344CB8AC3E}">
        <p14:creationId xmlns:p14="http://schemas.microsoft.com/office/powerpoint/2010/main" val="187583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399818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BEF70-12B5-544D-A82B-8B628807DDE9}" type="slidenum">
              <a:rPr lang="en-US"/>
              <a:pPr>
                <a:defRPr/>
              </a:pPr>
              <a:t>‹#›</a:t>
            </a:fld>
            <a:endParaRPr lang="en-US"/>
          </a:p>
        </p:txBody>
      </p:sp>
    </p:spTree>
    <p:extLst>
      <p:ext uri="{BB962C8B-B14F-4D97-AF65-F5344CB8AC3E}">
        <p14:creationId xmlns:p14="http://schemas.microsoft.com/office/powerpoint/2010/main" val="507140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1A8DAE-3FE6-8C4A-93B9-D550CA82B7B6}" type="slidenum">
              <a:rPr lang="en-US"/>
              <a:pPr>
                <a:defRPr/>
              </a:pPr>
              <a:t>‹#›</a:t>
            </a:fld>
            <a:endParaRPr lang="en-US"/>
          </a:p>
        </p:txBody>
      </p:sp>
    </p:spTree>
    <p:extLst>
      <p:ext uri="{BB962C8B-B14F-4D97-AF65-F5344CB8AC3E}">
        <p14:creationId xmlns:p14="http://schemas.microsoft.com/office/powerpoint/2010/main" val="21689918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726EE9-C46C-2647-BBE5-033A000BC2FA}" type="slidenum">
              <a:rPr lang="en-US"/>
              <a:pPr>
                <a:defRPr/>
              </a:pPr>
              <a:t>‹#›</a:t>
            </a:fld>
            <a:endParaRPr lang="en-US"/>
          </a:p>
        </p:txBody>
      </p:sp>
    </p:spTree>
    <p:extLst>
      <p:ext uri="{BB962C8B-B14F-4D97-AF65-F5344CB8AC3E}">
        <p14:creationId xmlns:p14="http://schemas.microsoft.com/office/powerpoint/2010/main" val="13284038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418121852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7"/>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1"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766340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extLst>
      <p:ext uri="{BB962C8B-B14F-4D97-AF65-F5344CB8AC3E}">
        <p14:creationId xmlns:p14="http://schemas.microsoft.com/office/powerpoint/2010/main" val="3562822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extLst>
      <p:ext uri="{BB962C8B-B14F-4D97-AF65-F5344CB8AC3E}">
        <p14:creationId xmlns:p14="http://schemas.microsoft.com/office/powerpoint/2010/main" val="15449466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extLst>
      <p:ext uri="{BB962C8B-B14F-4D97-AF65-F5344CB8AC3E}">
        <p14:creationId xmlns:p14="http://schemas.microsoft.com/office/powerpoint/2010/main" val="21894909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extLst>
      <p:ext uri="{BB962C8B-B14F-4D97-AF65-F5344CB8AC3E}">
        <p14:creationId xmlns:p14="http://schemas.microsoft.com/office/powerpoint/2010/main" val="391237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extLst>
      <p:ext uri="{BB962C8B-B14F-4D97-AF65-F5344CB8AC3E}">
        <p14:creationId xmlns:p14="http://schemas.microsoft.com/office/powerpoint/2010/main" val="172749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extLst>
      <p:ext uri="{BB962C8B-B14F-4D97-AF65-F5344CB8AC3E}">
        <p14:creationId xmlns:p14="http://schemas.microsoft.com/office/powerpoint/2010/main" val="4412758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extLst>
      <p:ext uri="{BB962C8B-B14F-4D97-AF65-F5344CB8AC3E}">
        <p14:creationId xmlns:p14="http://schemas.microsoft.com/office/powerpoint/2010/main" val="11176248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576829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extLst>
      <p:ext uri="{BB962C8B-B14F-4D97-AF65-F5344CB8AC3E}">
        <p14:creationId xmlns:p14="http://schemas.microsoft.com/office/powerpoint/2010/main" val="126259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extLst>
      <p:ext uri="{BB962C8B-B14F-4D97-AF65-F5344CB8AC3E}">
        <p14:creationId xmlns:p14="http://schemas.microsoft.com/office/powerpoint/2010/main" val="17598108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extLst>
      <p:ext uri="{BB962C8B-B14F-4D97-AF65-F5344CB8AC3E}">
        <p14:creationId xmlns:p14="http://schemas.microsoft.com/office/powerpoint/2010/main" val="70773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8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51133F3-25EC-DA46-80E7-87C4AABCDE64}" type="slidenum">
              <a:rPr lang="en-US"/>
              <a:pPr/>
              <a:t>‹#›</a:t>
            </a:fld>
            <a:endParaRPr lang="en-US"/>
          </a:p>
        </p:txBody>
      </p:sp>
    </p:spTree>
    <p:extLst>
      <p:ext uri="{BB962C8B-B14F-4D97-AF65-F5344CB8AC3E}">
        <p14:creationId xmlns:p14="http://schemas.microsoft.com/office/powerpoint/2010/main" val="625483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2"/>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145C3-5611-6248-94FC-13523396C4E4}" type="slidenum">
              <a:rPr lang="en-US"/>
              <a:pPr>
                <a:defRPr/>
              </a:pPr>
              <a:t>‹#›</a:t>
            </a:fld>
            <a:endParaRPr lang="en-US"/>
          </a:p>
        </p:txBody>
      </p:sp>
    </p:spTree>
    <p:extLst>
      <p:ext uri="{BB962C8B-B14F-4D97-AF65-F5344CB8AC3E}">
        <p14:creationId xmlns:p14="http://schemas.microsoft.com/office/powerpoint/2010/main" val="319380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08" charset="0"/>
              <a:ea typeface="ＭＳ Ｐゴシック" pitchFamily="-108"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08" charset="0"/>
              <a:ea typeface="ＭＳ Ｐゴシック" pitchFamily="-108"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F813A9-A284-F342-A3D3-4377E2713F80}" type="slidenum">
              <a:rPr kumimoji="0" lang="en-US" sz="1400" b="0" i="0" u="none" strike="noStrike" kern="1200" cap="none" spc="0" normalizeH="0" baseline="0" noProof="0">
                <a:ln>
                  <a:noFill/>
                </a:ln>
                <a:solidFill>
                  <a:srgbClr val="000000"/>
                </a:solidFill>
                <a:effectLst/>
                <a:uLnTx/>
                <a:uFillTx/>
                <a:latin typeface="Times New Roman" pitchFamily="-1" charset="0"/>
                <a:ea typeface="ＭＳ Ｐゴシック" pitchFamily="-108" charset="-128"/>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New Roman" pitchFamily="-1" charset="0"/>
              <a:ea typeface="ＭＳ Ｐゴシック" pitchFamily="-108" charset="-128"/>
            </a:endParaRPr>
          </a:p>
        </p:txBody>
      </p:sp>
    </p:spTree>
    <p:extLst>
      <p:ext uri="{BB962C8B-B14F-4D97-AF65-F5344CB8AC3E}">
        <p14:creationId xmlns:p14="http://schemas.microsoft.com/office/powerpoint/2010/main" val="5779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Blank Content Ar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
            <a:ext cx="6900863"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Tree>
    <p:extLst>
      <p:ext uri="{BB962C8B-B14F-4D97-AF65-F5344CB8AC3E}">
        <p14:creationId xmlns:p14="http://schemas.microsoft.com/office/powerpoint/2010/main" val="1085496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2 Colum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
            <a:ext cx="6900863" cy="942975"/>
          </a:xfrm>
        </p:spPr>
        <p:txBody>
          <a:bodyPr lIns="0" tIns="0" rIns="0" bIns="0"/>
          <a:lstStyle>
            <a:lvl1pPr>
              <a:defRPr b="0" i="0">
                <a:solidFill>
                  <a:schemeClr val="bg1"/>
                </a:solidFill>
                <a:latin typeface="Calibri Light" charset="0"/>
                <a:ea typeface="Calibri Light" charset="0"/>
                <a:cs typeface="Calibri Light" charset="0"/>
              </a:defRPr>
            </a:lvl1pPr>
          </a:lstStyle>
          <a:p>
            <a:r>
              <a:rPr lang="en-US" dirty="0"/>
              <a:t>Sample Slide Title Goes Here</a:t>
            </a:r>
          </a:p>
        </p:txBody>
      </p:sp>
      <p:sp>
        <p:nvSpPr>
          <p:cNvPr id="3" name="Content Placeholder 2"/>
          <p:cNvSpPr>
            <a:spLocks noGrp="1" noChangeAspect="1"/>
          </p:cNvSpPr>
          <p:nvPr>
            <p:ph idx="1"/>
          </p:nvPr>
        </p:nvSpPr>
        <p:spPr>
          <a:xfrm>
            <a:off x="628651" y="1825624"/>
            <a:ext cx="3689747" cy="4351339"/>
          </a:xfrm>
        </p:spPr>
        <p:txBody>
          <a:bodyPr lIns="0" tIns="0" rIns="0" bIns="0"/>
          <a:lstStyle>
            <a:lvl1pPr marL="342900" indent="-342900">
              <a:lnSpc>
                <a:spcPct val="100000"/>
              </a:lnSpc>
              <a:buClr>
                <a:schemeClr val="accent1"/>
              </a:buClr>
              <a:buSzPct val="90000"/>
              <a:buFont typeface="Wingdings" panose="05000000000000000000" pitchFamily="2" charset="2"/>
              <a:buChar char="§"/>
              <a:defRPr lang="en-US" sz="2100" b="1"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nSpc>
                <a:spcPct val="100000"/>
              </a:lnSpc>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2pPr>
            <a:lvl3pPr marL="857250" indent="-171450">
              <a:lnSpc>
                <a:spcPct val="100000"/>
              </a:lnSpc>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3pPr>
            <a:lvl4pPr marL="12001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4pPr>
            <a:lvl5pPr marL="15430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5pPr>
          </a:lstStyle>
          <a:p>
            <a:pPr marL="171450" lvl="0" indent="-171450" algn="l" defTabSz="685800" rtl="0" eaLnBrk="1" latinLnBrk="0" hangingPunct="1">
              <a:lnSpc>
                <a:spcPct val="100000"/>
              </a:lnSpc>
              <a:spcBef>
                <a:spcPts val="750"/>
              </a:spcBef>
              <a:buClr>
                <a:schemeClr val="accent1"/>
              </a:buClr>
              <a:buSzPct val="90000"/>
              <a:buFont typeface="Wingdings" charset="2"/>
              <a:buChar char="§"/>
            </a:pPr>
            <a:r>
              <a:rPr lang="en-US"/>
              <a:t>Click to edit Master text styles</a:t>
            </a:r>
          </a:p>
          <a:p>
            <a:pPr marL="171450" lvl="1" indent="-171450" algn="l" defTabSz="685800" rtl="0" eaLnBrk="1" latinLnBrk="0" hangingPunct="1">
              <a:lnSpc>
                <a:spcPct val="100000"/>
              </a:lnSpc>
              <a:spcBef>
                <a:spcPts val="750"/>
              </a:spcBef>
              <a:buClr>
                <a:schemeClr val="accent1"/>
              </a:buClr>
              <a:buSzPct val="90000"/>
              <a:buFont typeface="Wingdings" charset="2"/>
              <a:buChar char="§"/>
            </a:pPr>
            <a:r>
              <a:rPr lang="en-US"/>
              <a:t>Second level</a:t>
            </a:r>
          </a:p>
          <a:p>
            <a:pPr marL="171450" lvl="2" indent="-171450" algn="l" defTabSz="685800" rtl="0" eaLnBrk="1" latinLnBrk="0" hangingPunct="1">
              <a:lnSpc>
                <a:spcPct val="100000"/>
              </a:lnSpc>
              <a:spcBef>
                <a:spcPts val="750"/>
              </a:spcBef>
              <a:buClr>
                <a:schemeClr val="accent1"/>
              </a:buClr>
              <a:buSzPct val="90000"/>
              <a:buFont typeface="Wingdings" charset="2"/>
              <a:buChar char="§"/>
            </a:pPr>
            <a:r>
              <a:rPr lang="en-US"/>
              <a:t>Third level</a:t>
            </a:r>
          </a:p>
          <a:p>
            <a:pPr marL="171450" lvl="3" indent="-171450" algn="l" defTabSz="685800" rtl="0" eaLnBrk="1" latinLnBrk="0" hangingPunct="1">
              <a:lnSpc>
                <a:spcPct val="100000"/>
              </a:lnSpc>
              <a:spcBef>
                <a:spcPts val="750"/>
              </a:spcBef>
              <a:buClr>
                <a:schemeClr val="accent1"/>
              </a:buClr>
              <a:buSzPct val="90000"/>
              <a:buFont typeface="Wingdings" charset="2"/>
              <a:buChar char="§"/>
            </a:pPr>
            <a:r>
              <a:rPr lang="en-US"/>
              <a:t>Fourth level</a:t>
            </a:r>
          </a:p>
          <a:p>
            <a:pPr marL="171450" lvl="4" indent="-171450" algn="l" defTabSz="685800" rtl="0" eaLnBrk="1" latinLnBrk="0" hangingPunct="1">
              <a:lnSpc>
                <a:spcPct val="100000"/>
              </a:lnSpc>
              <a:spcBef>
                <a:spcPts val="750"/>
              </a:spcBef>
              <a:buClr>
                <a:schemeClr val="accent1"/>
              </a:buClr>
              <a:buSzPct val="90000"/>
              <a:buFont typeface="Wingdings" charset="2"/>
              <a:buChar char="§"/>
            </a:pPr>
            <a:r>
              <a:rPr lang="en-US"/>
              <a:t>Fifth level</a:t>
            </a:r>
            <a:endParaRPr lang="en-US" dirty="0"/>
          </a:p>
        </p:txBody>
      </p:sp>
      <p:sp>
        <p:nvSpPr>
          <p:cNvPr id="4" name="Content Placeholder 2"/>
          <p:cNvSpPr>
            <a:spLocks noGrp="1" noChangeAspect="1"/>
          </p:cNvSpPr>
          <p:nvPr>
            <p:ph idx="10"/>
          </p:nvPr>
        </p:nvSpPr>
        <p:spPr>
          <a:xfrm>
            <a:off x="4822724" y="1825624"/>
            <a:ext cx="3687097" cy="4351339"/>
          </a:xfrm>
        </p:spPr>
        <p:txBody>
          <a:bodyPr lIns="0" tIns="0" rIns="0" bIns="0"/>
          <a:lstStyle>
            <a:lvl1pPr marL="171450" indent="-171450">
              <a:lnSpc>
                <a:spcPct val="100000"/>
              </a:lnSpc>
              <a:buClr>
                <a:schemeClr val="accent1"/>
              </a:buClr>
              <a:buSzPct val="90000"/>
              <a:buFont typeface="Wingdings" charset="2"/>
              <a:buChar char="§"/>
              <a:defRPr lang="en-US" sz="2100" b="1" i="0" kern="1200" dirty="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514350" indent="-171450">
              <a:lnSpc>
                <a:spcPct val="100000"/>
              </a:lnSpc>
              <a:buClr>
                <a:schemeClr val="accent1"/>
              </a:buClr>
              <a:buSzPct val="90000"/>
              <a:buFont typeface="Times New Roman" panose="02020603050405020304" pitchFamily="18" charset="0"/>
              <a:buChar char="▲"/>
              <a:defRPr b="0" i="0">
                <a:latin typeface="Calibri Light" charset="0"/>
                <a:ea typeface="Calibri Light" charset="0"/>
                <a:cs typeface="Calibri Light" charset="0"/>
              </a:defRPr>
            </a:lvl2pPr>
            <a:lvl3pPr marL="857250" indent="-171450">
              <a:lnSpc>
                <a:spcPct val="100000"/>
              </a:lnSpc>
              <a:buClr>
                <a:schemeClr val="accent1"/>
              </a:buClr>
              <a:buSzPct val="90000"/>
              <a:buFont typeface="Courier New" panose="02070309020205020404" pitchFamily="49" charset="0"/>
              <a:buChar char="o"/>
              <a:defRPr b="0" i="0">
                <a:latin typeface="Calibri Light" charset="0"/>
                <a:ea typeface="Calibri Light" charset="0"/>
                <a:cs typeface="Calibri Light" charset="0"/>
              </a:defRPr>
            </a:lvl3pPr>
            <a:lvl4pPr marL="12001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4pPr>
            <a:lvl5pPr marL="1543050" indent="-171450">
              <a:lnSpc>
                <a:spcPct val="100000"/>
              </a:lnSpc>
              <a:buClr>
                <a:schemeClr val="accent1"/>
              </a:buClr>
              <a:buSzPct val="90000"/>
              <a:buFont typeface="Wingdings" charset="2"/>
              <a:buChar char="§"/>
              <a:defRPr b="0" i="0">
                <a:latin typeface="Calibri Light" charset="0"/>
                <a:ea typeface="Calibri Light" charset="0"/>
                <a:cs typeface="Calibri Light"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855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Green Section Title - 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67930" y="1785936"/>
            <a:ext cx="3332559" cy="2714625"/>
          </a:xfrm>
        </p:spPr>
        <p:txBody>
          <a:bodyPr lIns="0" tIns="0" rIns="0" bIns="0" anchor="ctr" anchorCtr="0">
            <a:noAutofit/>
          </a:bodyPr>
          <a:lstStyle>
            <a:lvl1pPr marL="0" indent="0">
              <a:lnSpc>
                <a:spcPct val="100000"/>
              </a:lnSpc>
              <a:buNone/>
              <a:defRPr sz="3800">
                <a:solidFill>
                  <a:schemeClr val="bg1"/>
                </a:solidFill>
              </a:defRPr>
            </a:lvl1pPr>
          </a:lstStyle>
          <a:p>
            <a:pPr lvl="0"/>
            <a:r>
              <a:rPr lang="en-US" dirty="0"/>
              <a:t>Section Title Goes Here</a:t>
            </a:r>
          </a:p>
        </p:txBody>
      </p:sp>
    </p:spTree>
    <p:extLst>
      <p:ext uri="{BB962C8B-B14F-4D97-AF65-F5344CB8AC3E}">
        <p14:creationId xmlns:p14="http://schemas.microsoft.com/office/powerpoint/2010/main" val="334537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atin typeface="Arial" pitchFamily="34" charset="0"/>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A4F8D10-7925-4E9E-9263-03A3E5321B25}" type="slidenum">
              <a:rPr lang="en-US" altLang="en-US"/>
              <a:pPr/>
              <a:t>‹#›</a:t>
            </a:fld>
            <a:endParaRPr lang="en-US" altLang="en-US"/>
          </a:p>
        </p:txBody>
      </p:sp>
    </p:spTree>
    <p:extLst>
      <p:ext uri="{BB962C8B-B14F-4D97-AF65-F5344CB8AC3E}">
        <p14:creationId xmlns:p14="http://schemas.microsoft.com/office/powerpoint/2010/main" val="52466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8.png"/><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9.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4.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9.png"/><Relationship Id="rId3" Type="http://schemas.openxmlformats.org/officeDocument/2006/relationships/slideLayout" Target="../slideLayouts/slideLayout51.xml"/><Relationship Id="rId21" Type="http://schemas.openxmlformats.org/officeDocument/2006/relationships/image" Target="../media/image4.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11.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0.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2.pn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image" Target="../media/image4.png"/><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image" Target="../media/image14.png"/><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5"/>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6"/>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7"/>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18"/>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0" r:id="rId13"/>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88450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40997260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B5A9E75F-C4C2-CB44-B95A-166144F71EAB}" type="slidenum">
              <a:rPr lang="en-US"/>
              <a:pPr>
                <a:defRPr/>
              </a:pPr>
              <a:t>‹#›</a:t>
            </a:fld>
            <a:endParaRPr lang="en-US"/>
          </a:p>
        </p:txBody>
      </p:sp>
      <p:grpSp>
        <p:nvGrpSpPr>
          <p:cNvPr id="37" name="Group 36"/>
          <p:cNvGrpSpPr/>
          <p:nvPr userDrawn="1"/>
        </p:nvGrpSpPr>
        <p:grpSpPr>
          <a:xfrm>
            <a:off x="7391400" y="6248400"/>
            <a:ext cx="1748495" cy="609600"/>
            <a:chOff x="7391400" y="6248400"/>
            <a:chExt cx="1748495" cy="609600"/>
          </a:xfrm>
        </p:grpSpPr>
        <p:grpSp>
          <p:nvGrpSpPr>
            <p:cNvPr id="38" name="Group 37"/>
            <p:cNvGrpSpPr/>
            <p:nvPr userDrawn="1"/>
          </p:nvGrpSpPr>
          <p:grpSpPr>
            <a:xfrm>
              <a:off x="7391400" y="6248400"/>
              <a:ext cx="1676400" cy="609600"/>
              <a:chOff x="-990600" y="2057400"/>
              <a:chExt cx="6019800" cy="2692400"/>
            </a:xfrm>
          </p:grpSpPr>
          <p:pic>
            <p:nvPicPr>
              <p:cNvPr id="40" name="Picture 39"/>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41" name="Picture 4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42" name="Picture 41"/>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39" name="Picture 38"/>
            <p:cNvPicPr>
              <a:picLocks noChangeAspect="1"/>
            </p:cNvPicPr>
            <p:nvPr userDrawn="1"/>
          </p:nvPicPr>
          <p:blipFill>
            <a:blip r:embed="rId21"/>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261629442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1"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24"/>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358096059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2.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6.png"/><Relationship Id="rId4" Type="http://schemas.openxmlformats.org/officeDocument/2006/relationships/diagramData" Target="../diagrams/data2.xml"/><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mass.edu/boe/sac/parent/FSCPfundamental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6.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8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50.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80.xml"/><Relationship Id="rId6" Type="http://schemas.openxmlformats.org/officeDocument/2006/relationships/image" Target="../media/image54.jpeg"/><Relationship Id="rId11" Type="http://schemas.openxmlformats.org/officeDocument/2006/relationships/image" Target="../media/image8.png"/><Relationship Id="rId5" Type="http://schemas.openxmlformats.org/officeDocument/2006/relationships/image" Target="../media/image53.jpeg"/><Relationship Id="rId10" Type="http://schemas.openxmlformats.org/officeDocument/2006/relationships/image" Target="../media/image7.png"/><Relationship Id="rId4" Type="http://schemas.openxmlformats.org/officeDocument/2006/relationships/image" Target="../media/image52.jpeg"/><Relationship Id="rId9" Type="http://schemas.openxmlformats.org/officeDocument/2006/relationships/image" Target="../media/image57.jpeg"/></Relationships>
</file>

<file path=ppt/slides/_rels/slide4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8.gif"/><Relationship Id="rId7"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6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2.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4.xml"/><Relationship Id="rId1" Type="http://schemas.openxmlformats.org/officeDocument/2006/relationships/slideLayout" Target="../slideLayouts/slideLayout80.xml"/><Relationship Id="rId5" Type="http://schemas.microsoft.com/office/2007/relationships/hdphoto" Target="../media/hdphoto1.wdp"/><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6.xml"/><Relationship Id="rId1" Type="http://schemas.openxmlformats.org/officeDocument/2006/relationships/video" Target="https://www.youtube.com/embed/BWPpvkTL6Fc" TargetMode="Externa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www.pbis.org/school/equity-pbi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84.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implicit.harvard.edu/implicit/selectatest.html" TargetMode="External"/><Relationship Id="rId2" Type="http://schemas.openxmlformats.org/officeDocument/2006/relationships/notesSlide" Target="../notesSlides/notesSlide56.xml"/><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www.pbis.org/school/equity-pbis" TargetMode="External"/><Relationship Id="rId2" Type="http://schemas.openxmlformats.org/officeDocument/2006/relationships/notesSlide" Target="../notesSlides/notesSlide61.xml"/><Relationship Id="rId1" Type="http://schemas.openxmlformats.org/officeDocument/2006/relationships/slideLayout" Target="../slideLayouts/slideLayout39.xml"/><Relationship Id="rId4" Type="http://schemas.openxmlformats.org/officeDocument/2006/relationships/image" Target="../media/image22.png"/></Relationships>
</file>

<file path=ppt/slides/_rels/slide9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457200" y="685800"/>
            <a:ext cx="84582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Coachin</a:t>
            </a:r>
            <a:r>
              <a:rPr lang="en-US" sz="4800" dirty="0"/>
              <a:t>g </a:t>
            </a:r>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Coaches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Coaching Day 4</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t>
            </a:r>
            <a:r>
              <a:rPr lang="en-US" sz="2200" i="1">
                <a:latin typeface="+mj-lt"/>
                <a:ea typeface="ＭＳ Ｐゴシック" pitchFamily="-108" charset="-128"/>
                <a:cs typeface="ＭＳ Ｐゴシック" pitchFamily="-108" charset="-128"/>
              </a:rPr>
              <a:t>Adam Feinberg, </a:t>
            </a:r>
            <a:r>
              <a:rPr lang="en-US" sz="2200" i="1" dirty="0">
                <a:latin typeface="+mj-lt"/>
                <a:ea typeface="ＭＳ Ｐゴシック" pitchFamily="-108" charset="-128"/>
                <a:cs typeface="ＭＳ Ｐゴシック" pitchFamily="-108" charset="-128"/>
              </a:rPr>
              <a:t>&amp; 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229566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Overview of Coaching in </a:t>
            </a:r>
            <a:r>
              <a:rPr lang="en-US" dirty="0" err="1">
                <a:solidFill>
                  <a:schemeClr val="bg1"/>
                </a:solidFill>
              </a:rPr>
              <a:t>swpbis</a:t>
            </a: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5375" cy="1066800"/>
          </a:xfrm>
          <a:prstGeom prst="rect">
            <a:avLst/>
          </a:prstGeom>
          <a:noFill/>
          <a:ln>
            <a:noFill/>
          </a:ln>
        </p:spPr>
      </p:pic>
    </p:spTree>
    <p:extLst>
      <p:ext uri="{BB962C8B-B14F-4D97-AF65-F5344CB8AC3E}">
        <p14:creationId xmlns:p14="http://schemas.microsoft.com/office/powerpoint/2010/main" val="16265002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5427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accent1"/>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You’re a coach!  </a:t>
            </a:r>
          </a:p>
          <a:p>
            <a:endParaRPr lang="en-US" sz="1200">
              <a:latin typeface="Arial" pitchFamily="-1" charset="0"/>
            </a:endParaRPr>
          </a:p>
          <a:p>
            <a:r>
              <a:rPr lang="en-US" sz="3600">
                <a:latin typeface="Arial" pitchFamily="-1" charset="0"/>
              </a:rPr>
              <a:t>Prepare for the next training event, and use your resources to guide your team’s activities (both at training and at school).</a:t>
            </a:r>
          </a:p>
        </p:txBody>
      </p:sp>
      <p:sp>
        <p:nvSpPr>
          <p:cNvPr id="54276"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3"/>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4" name="Picture 13"/>
          <p:cNvPicPr/>
          <p:nvPr/>
        </p:nvPicPr>
        <p:blipFill>
          <a:blip r:embed="rId9">
            <a:extLst>
              <a:ext uri="{28A0092B-C50C-407E-A947-70E740481C1C}">
                <a14:useLocalDpi xmlns:a14="http://schemas.microsoft.com/office/drawing/2010/main" val="0"/>
              </a:ext>
            </a:extLst>
          </a:blip>
          <a:srcRect/>
          <a:stretch>
            <a:fillRect/>
          </a:stretch>
        </p:blipFill>
        <p:spPr bwMode="auto">
          <a:xfrm>
            <a:off x="8001000" y="762000"/>
            <a:ext cx="1142494" cy="1143000"/>
          </a:xfrm>
          <a:prstGeom prst="rect">
            <a:avLst/>
          </a:prstGeom>
          <a:noFill/>
          <a:ln>
            <a:noFill/>
          </a:ln>
        </p:spPr>
      </p:pic>
      <p:pic>
        <p:nvPicPr>
          <p:cNvPr id="13" name="Picture 12"/>
          <p:cNvPicPr/>
          <p:nvPr/>
        </p:nvPicPr>
        <p:blipFill>
          <a:blip r:embed="rId10">
            <a:extLst>
              <a:ext uri="{28A0092B-C50C-407E-A947-70E740481C1C}">
                <a14:useLocalDpi xmlns:a14="http://schemas.microsoft.com/office/drawing/2010/main" val="0"/>
              </a:ext>
            </a:extLst>
          </a:blip>
          <a:srcRect/>
          <a:stretch>
            <a:fillRect/>
          </a:stretch>
        </p:blipFill>
        <p:spPr bwMode="auto">
          <a:xfrm>
            <a:off x="-28576" y="762000"/>
            <a:ext cx="1095375" cy="1066800"/>
          </a:xfrm>
          <a:prstGeom prst="rect">
            <a:avLst/>
          </a:prstGeom>
          <a:noFill/>
          <a:ln>
            <a:noFill/>
          </a:ln>
        </p:spPr>
      </p:pic>
    </p:spTree>
    <p:extLst>
      <p:ext uri="{BB962C8B-B14F-4D97-AF65-F5344CB8AC3E}">
        <p14:creationId xmlns:p14="http://schemas.microsoft.com/office/powerpoint/2010/main" val="19507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Basics of </a:t>
            </a:r>
            <a:r>
              <a:rPr lang="en-US" dirty="0" err="1">
                <a:solidFill>
                  <a:schemeClr val="bg1"/>
                </a:solidFill>
              </a:rPr>
              <a:t>swpbis</a:t>
            </a:r>
            <a:br>
              <a:rPr lang="en-US" dirty="0">
                <a:solidFill>
                  <a:schemeClr val="bg1"/>
                </a:solidFill>
              </a:rPr>
            </a:br>
            <a:r>
              <a:rPr lang="en-US" dirty="0">
                <a:solidFill>
                  <a:schemeClr val="bg1"/>
                </a:solidFill>
              </a:rPr>
              <a:t> for coaches </a:t>
            </a:r>
            <a:br>
              <a:rPr lang="en-US" dirty="0">
                <a:solidFill>
                  <a:schemeClr val="bg1"/>
                </a:solidFill>
              </a:rPr>
            </a:br>
            <a:br>
              <a:rPr lang="en-US" dirty="0">
                <a:solidFill>
                  <a:schemeClr val="bg1"/>
                </a:solidFill>
              </a:rPr>
            </a:br>
            <a:r>
              <a:rPr lang="en-US" dirty="0">
                <a:solidFill>
                  <a:schemeClr val="bg1"/>
                </a:solidFill>
              </a:rPr>
              <a:t>(Chapter Ii)</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21553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latin typeface="+mj-lt"/>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mj-lt"/>
                <a:ea typeface="ヒラギノ角ゴ Pro W3" pitchFamily="-83" charset="-128"/>
                <a:cs typeface="ヒラギノ角ゴ Pro W3" pitchFamily="-83" charset="-128"/>
              </a:rPr>
              <a:t>(Vincent, Randal, </a:t>
            </a:r>
            <a:r>
              <a:rPr lang="en-US" sz="1680" dirty="0" err="1">
                <a:solidFill>
                  <a:schemeClr val="bg2"/>
                </a:solidFill>
                <a:latin typeface="+mj-lt"/>
                <a:ea typeface="ヒラギノ角ゴ Pro W3" pitchFamily="-83" charset="-128"/>
                <a:cs typeface="ヒラギノ角ゴ Pro W3" pitchFamily="-83" charset="-128"/>
              </a:rPr>
              <a:t>Cartledge</a:t>
            </a:r>
            <a:r>
              <a:rPr lang="en-US" sz="1680" dirty="0">
                <a:solidFill>
                  <a:schemeClr val="bg2"/>
                </a:solidFill>
                <a:latin typeface="+mj-lt"/>
                <a:ea typeface="ヒラギノ角ゴ Pro W3" pitchFamily="-83" charset="-128"/>
                <a:cs typeface="ヒラギノ角ゴ Pro W3" pitchFamily="-83" charset="-128"/>
              </a:rPr>
              <a:t>, Tobin, &amp; Swain-</a:t>
            </a:r>
            <a:r>
              <a:rPr lang="en-US" sz="1680" dirty="0" err="1">
                <a:solidFill>
                  <a:schemeClr val="bg2"/>
                </a:solidFill>
                <a:latin typeface="+mj-lt"/>
                <a:ea typeface="ヒラギノ角ゴ Pro W3" pitchFamily="-83" charset="-128"/>
                <a:cs typeface="ヒラギノ角ゴ Pro W3" pitchFamily="-83" charset="-128"/>
              </a:rPr>
              <a:t>Bradway</a:t>
            </a:r>
            <a:r>
              <a:rPr lang="en-US" sz="1680" dirty="0">
                <a:solidFill>
                  <a:schemeClr val="bg2"/>
                </a:solidFill>
                <a:latin typeface="+mj-lt"/>
                <a:ea typeface="ヒラギノ角ゴ Pro W3" pitchFamily="-83" charset="-128"/>
                <a:cs typeface="ヒラギノ角ゴ Pro W3" pitchFamily="-83" charset="-128"/>
              </a:rPr>
              <a:t>, 2011; </a:t>
            </a:r>
            <a:r>
              <a:rPr lang="en-US" sz="1680" dirty="0" err="1">
                <a:solidFill>
                  <a:schemeClr val="bg2"/>
                </a:solidFill>
                <a:latin typeface="+mj-lt"/>
                <a:ea typeface="ヒラギノ角ゴ Pro W3" pitchFamily="-83" charset="-128"/>
                <a:cs typeface="ヒラギノ角ゴ Pro W3" pitchFamily="-83" charset="-128"/>
              </a:rPr>
              <a:t>Sugai</a:t>
            </a:r>
            <a:r>
              <a:rPr lang="en-US" sz="1680" dirty="0">
                <a:solidFill>
                  <a:schemeClr val="bg2"/>
                </a:solidFill>
                <a:latin typeface="+mj-lt"/>
                <a:ea typeface="ヒラギノ角ゴ Pro W3" pitchFamily="-83" charset="-128"/>
                <a:cs typeface="ヒラギノ角ゴ Pro W3" pitchFamily="-83" charset="-128"/>
              </a:rPr>
              <a:t>, O’Keefe, &amp; Fallon 2012 </a:t>
            </a:r>
            <a:r>
              <a:rPr lang="en-US" sz="1680" dirty="0" err="1">
                <a:solidFill>
                  <a:schemeClr val="bg2"/>
                </a:solidFill>
                <a:latin typeface="+mj-lt"/>
                <a:ea typeface="ヒラギノ角ゴ Pro W3" pitchFamily="-83" charset="-128"/>
                <a:cs typeface="ヒラギノ角ゴ Pro W3" pitchFamily="-83" charset="-128"/>
              </a:rPr>
              <a:t>ab</a:t>
            </a:r>
            <a:r>
              <a:rPr lang="en-US" sz="1680" dirty="0">
                <a:solidFill>
                  <a:schemeClr val="bg2"/>
                </a:solidFill>
                <a:latin typeface="+mj-lt"/>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latin typeface="+mj-lt"/>
            </a:endParaRPr>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latin typeface="+mj-lt"/>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latin typeface="+mj-lt"/>
            </a:endParaRPr>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latin typeface="+mj-lt"/>
            </a:endParaRPr>
          </a:p>
        </p:txBody>
      </p:sp>
      <p:sp>
        <p:nvSpPr>
          <p:cNvPr id="53255" name="Text Box 7"/>
          <p:cNvSpPr txBox="1">
            <a:spLocks noChangeArrowheads="1"/>
          </p:cNvSpPr>
          <p:nvPr/>
        </p:nvSpPr>
        <p:spPr bwMode="auto">
          <a:xfrm rot="18341135">
            <a:off x="3148918" y="3036064"/>
            <a:ext cx="122373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SYSTEMS</a:t>
            </a:r>
          </a:p>
        </p:txBody>
      </p:sp>
      <p:sp>
        <p:nvSpPr>
          <p:cNvPr id="53256" name="Text Box 8"/>
          <p:cNvSpPr txBox="1">
            <a:spLocks noChangeArrowheads="1"/>
          </p:cNvSpPr>
          <p:nvPr/>
        </p:nvSpPr>
        <p:spPr bwMode="auto">
          <a:xfrm>
            <a:off x="4093285" y="4708525"/>
            <a:ext cx="1425741"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PRACTICES</a:t>
            </a:r>
          </a:p>
        </p:txBody>
      </p:sp>
      <p:sp>
        <p:nvSpPr>
          <p:cNvPr id="53257" name="Text Box 9"/>
          <p:cNvSpPr txBox="1">
            <a:spLocks noChangeArrowheads="1"/>
          </p:cNvSpPr>
          <p:nvPr/>
        </p:nvSpPr>
        <p:spPr bwMode="auto">
          <a:xfrm rot="2905354">
            <a:off x="5361113" y="2965420"/>
            <a:ext cx="76174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DATA</a:t>
            </a:r>
          </a:p>
        </p:txBody>
      </p:sp>
      <p:sp>
        <p:nvSpPr>
          <p:cNvPr id="53258" name="Text Box 10"/>
          <p:cNvSpPr txBox="1">
            <a:spLocks noChangeArrowheads="1"/>
          </p:cNvSpPr>
          <p:nvPr/>
        </p:nvSpPr>
        <p:spPr bwMode="auto">
          <a:xfrm>
            <a:off x="564865" y="1958975"/>
            <a:ext cx="1913507"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p>
          <a:p>
            <a:pPr algn="ctr" eaLnBrk="0" hangingPunct="0"/>
            <a:r>
              <a:rPr lang="en-US" sz="2000" b="1" i="1">
                <a:latin typeface="+mj-lt"/>
                <a:ea typeface="Arial" pitchFamily="-1" charset="0"/>
                <a:cs typeface="Arial" pitchFamily="-1" charset="0"/>
              </a:rPr>
              <a:t>Culturally </a:t>
            </a:r>
          </a:p>
          <a:p>
            <a:pPr algn="ctr" eaLnBrk="0" hangingPunct="0"/>
            <a:r>
              <a:rPr lang="en-US" sz="2000" b="1" i="1">
                <a:latin typeface="+mj-lt"/>
                <a:ea typeface="Arial" pitchFamily="-1" charset="0"/>
                <a:cs typeface="Arial" pitchFamily="-1" charset="0"/>
              </a:rPr>
              <a:t>Knowledgeable </a:t>
            </a:r>
          </a:p>
          <a:p>
            <a:pPr algn="ctr" eaLnBrk="0" hangingPunct="0"/>
            <a:r>
              <a:rPr lang="en-US" sz="2000" b="1">
                <a:latin typeface="+mj-lt"/>
                <a:ea typeface="Arial" pitchFamily="-1" charset="0"/>
                <a:cs typeface="Arial" pitchFamily="-1" charset="0"/>
              </a:rPr>
              <a:t>Staff Behavior</a:t>
            </a:r>
          </a:p>
        </p:txBody>
      </p:sp>
      <p:sp>
        <p:nvSpPr>
          <p:cNvPr id="53259" name="Text Box 11"/>
          <p:cNvSpPr txBox="1">
            <a:spLocks noChangeArrowheads="1"/>
          </p:cNvSpPr>
          <p:nvPr/>
        </p:nvSpPr>
        <p:spPr bwMode="auto">
          <a:xfrm>
            <a:off x="3120339" y="5997575"/>
            <a:ext cx="3555783" cy="70788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r>
              <a:rPr lang="en-US" sz="2000" b="1" i="1">
                <a:latin typeface="+mj-lt"/>
                <a:ea typeface="Arial" pitchFamily="-1" charset="0"/>
                <a:cs typeface="Arial" pitchFamily="-1" charset="0"/>
              </a:rPr>
              <a:t>Culturally Relevant</a:t>
            </a:r>
          </a:p>
          <a:p>
            <a:pPr algn="ctr" eaLnBrk="0" hangingPunct="0"/>
            <a:r>
              <a:rPr lang="en-US" sz="2000" b="1">
                <a:latin typeface="+mj-lt"/>
                <a:ea typeface="Arial" pitchFamily="-1" charset="0"/>
                <a:cs typeface="Arial" pitchFamily="-1" charset="0"/>
              </a:rPr>
              <a:t>Evidence-based Interventions</a:t>
            </a:r>
          </a:p>
        </p:txBody>
      </p:sp>
      <p:sp>
        <p:nvSpPr>
          <p:cNvPr id="53260" name="Text Box 12"/>
          <p:cNvSpPr txBox="1">
            <a:spLocks noChangeArrowheads="1"/>
          </p:cNvSpPr>
          <p:nvPr/>
        </p:nvSpPr>
        <p:spPr bwMode="auto">
          <a:xfrm>
            <a:off x="4056209" y="1714500"/>
            <a:ext cx="1426868"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latin typeface="+mj-lt"/>
                <a:ea typeface="Arial" pitchFamily="-1" charset="0"/>
                <a:cs typeface="Arial" pitchFamily="-1" charset="0"/>
              </a:rPr>
              <a:t>Supporting </a:t>
            </a:r>
            <a:r>
              <a:rPr lang="en-US" sz="2000" b="1" i="1" dirty="0">
                <a:latin typeface="+mj-lt"/>
                <a:ea typeface="Arial" pitchFamily="-1" charset="0"/>
                <a:cs typeface="Arial" pitchFamily="-1" charset="0"/>
              </a:rPr>
              <a:t>Culturally Equitable </a:t>
            </a:r>
          </a:p>
          <a:p>
            <a:pPr algn="ctr" eaLnBrk="0" hangingPunct="0"/>
            <a:r>
              <a:rPr lang="en-US" sz="2000" b="1" dirty="0">
                <a:latin typeface="+mj-lt"/>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816458" y="1958975"/>
            <a:ext cx="1872196"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a:t>
            </a:r>
          </a:p>
          <a:p>
            <a:pPr algn="ctr" eaLnBrk="0" hangingPunct="0"/>
            <a:r>
              <a:rPr lang="en-US" sz="2000" b="1" i="1">
                <a:latin typeface="+mj-lt"/>
                <a:ea typeface="Arial" pitchFamily="-1" charset="0"/>
                <a:cs typeface="Arial" pitchFamily="-1" charset="0"/>
              </a:rPr>
              <a:t>Culturally Valid </a:t>
            </a:r>
          </a:p>
          <a:p>
            <a:pPr algn="ctr" eaLnBrk="0" hangingPunct="0"/>
            <a:r>
              <a:rPr lang="en-US" sz="2000" b="1">
                <a:latin typeface="+mj-lt"/>
                <a:ea typeface="Arial" pitchFamily="-1" charset="0"/>
                <a:cs typeface="Arial" pitchFamily="-1" charset="0"/>
              </a:rPr>
              <a:t>Decision</a:t>
            </a:r>
          </a:p>
          <a:p>
            <a:pPr algn="ctr" eaLnBrk="0" hangingPunct="0"/>
            <a:r>
              <a:rPr lang="en-US" sz="2000" b="1">
                <a:latin typeface="+mj-lt"/>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val="0"/>
              </a:ext>
            </a:extLst>
          </a:blip>
          <a:srcRect/>
          <a:stretch>
            <a:fillRect/>
          </a:stretch>
        </p:blipFill>
        <p:spPr bwMode="auto">
          <a:xfrm>
            <a:off x="0" y="304800"/>
            <a:ext cx="1095375" cy="1066800"/>
          </a:xfrm>
          <a:prstGeom prst="rect">
            <a:avLst/>
          </a:prstGeom>
          <a:noFill/>
          <a:ln>
            <a:noFill/>
          </a:ln>
        </p:spPr>
      </p:pic>
    </p:spTree>
    <p:extLst>
      <p:ext uri="{BB962C8B-B14F-4D97-AF65-F5344CB8AC3E}">
        <p14:creationId xmlns:p14="http://schemas.microsoft.com/office/powerpoint/2010/main" val="2687920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0"/>
            <a:ext cx="1142494" cy="1143000"/>
          </a:xfrm>
          <a:prstGeom prst="rect">
            <a:avLst/>
          </a:prstGeom>
          <a:noFill/>
          <a:ln>
            <a:noFill/>
          </a:ln>
        </p:spPr>
      </p:pic>
      <p:pic>
        <p:nvPicPr>
          <p:cNvPr id="20" name="Picture 19"/>
          <p:cNvPicPr/>
          <p:nvPr/>
        </p:nvPicPr>
        <p:blipFill>
          <a:blip r:embed="rId5">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79785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additive="base">
                                        <p:cTn id="7" dur="500" fill="hold"/>
                                        <p:tgtEl>
                                          <p:spTgt spid="611338"/>
                                        </p:tgtEl>
                                        <p:attrNameLst>
                                          <p:attrName>ppt_x</p:attrName>
                                        </p:attrNameLst>
                                      </p:cBhvr>
                                      <p:tavLst>
                                        <p:tav tm="0">
                                          <p:val>
                                            <p:strVal val="#ppt_x"/>
                                          </p:val>
                                        </p:tav>
                                        <p:tav tm="100000">
                                          <p:val>
                                            <p:strVal val="#ppt_x"/>
                                          </p:val>
                                        </p:tav>
                                      </p:tavLst>
                                    </p:anim>
                                    <p:anim calcmode="lin" valueType="num">
                                      <p:cBhvr additive="base">
                                        <p:cTn id="8" dur="500" fill="hold"/>
                                        <p:tgtEl>
                                          <p:spTgt spid="6113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11337"/>
                                        </p:tgtEl>
                                        <p:attrNameLst>
                                          <p:attrName>style.visibility</p:attrName>
                                        </p:attrNameLst>
                                      </p:cBhvr>
                                      <p:to>
                                        <p:strVal val="visible"/>
                                      </p:to>
                                    </p:set>
                                    <p:anim calcmode="lin" valueType="num">
                                      <p:cBhvr additive="base">
                                        <p:cTn id="11" dur="500" fill="hold"/>
                                        <p:tgtEl>
                                          <p:spTgt spid="611337"/>
                                        </p:tgtEl>
                                        <p:attrNameLst>
                                          <p:attrName>ppt_x</p:attrName>
                                        </p:attrNameLst>
                                      </p:cBhvr>
                                      <p:tavLst>
                                        <p:tav tm="0">
                                          <p:val>
                                            <p:strVal val="#ppt_x"/>
                                          </p:val>
                                        </p:tav>
                                        <p:tav tm="100000">
                                          <p:val>
                                            <p:strVal val="#ppt_x"/>
                                          </p:val>
                                        </p:tav>
                                      </p:tavLst>
                                    </p:anim>
                                    <p:anim calcmode="lin" valueType="num">
                                      <p:cBhvr additive="base">
                                        <p:cTn id="12" dur="500" fill="hold"/>
                                        <p:tgtEl>
                                          <p:spTgt spid="6113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11336"/>
                                        </p:tgtEl>
                                        <p:attrNameLst>
                                          <p:attrName>style.visibility</p:attrName>
                                        </p:attrNameLst>
                                      </p:cBhvr>
                                      <p:to>
                                        <p:strVal val="visible"/>
                                      </p:to>
                                    </p:set>
                                    <p:anim calcmode="lin" valueType="num">
                                      <p:cBhvr additive="base">
                                        <p:cTn id="17" dur="500" fill="hold"/>
                                        <p:tgtEl>
                                          <p:spTgt spid="611336"/>
                                        </p:tgtEl>
                                        <p:attrNameLst>
                                          <p:attrName>ppt_x</p:attrName>
                                        </p:attrNameLst>
                                      </p:cBhvr>
                                      <p:tavLst>
                                        <p:tav tm="0">
                                          <p:val>
                                            <p:strVal val="#ppt_x"/>
                                          </p:val>
                                        </p:tav>
                                        <p:tav tm="100000">
                                          <p:val>
                                            <p:strVal val="#ppt_x"/>
                                          </p:val>
                                        </p:tav>
                                      </p:tavLst>
                                    </p:anim>
                                    <p:anim calcmode="lin" valueType="num">
                                      <p:cBhvr additive="base">
                                        <p:cTn id="18" dur="500" fill="hold"/>
                                        <p:tgtEl>
                                          <p:spTgt spid="61133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11335"/>
                                        </p:tgtEl>
                                        <p:attrNameLst>
                                          <p:attrName>style.visibility</p:attrName>
                                        </p:attrNameLst>
                                      </p:cBhvr>
                                      <p:to>
                                        <p:strVal val="visible"/>
                                      </p:to>
                                    </p:set>
                                    <p:anim calcmode="lin" valueType="num">
                                      <p:cBhvr additive="base">
                                        <p:cTn id="21" dur="500" fill="hold"/>
                                        <p:tgtEl>
                                          <p:spTgt spid="611335"/>
                                        </p:tgtEl>
                                        <p:attrNameLst>
                                          <p:attrName>ppt_x</p:attrName>
                                        </p:attrNameLst>
                                      </p:cBhvr>
                                      <p:tavLst>
                                        <p:tav tm="0">
                                          <p:val>
                                            <p:strVal val="#ppt_x"/>
                                          </p:val>
                                        </p:tav>
                                        <p:tav tm="100000">
                                          <p:val>
                                            <p:strVal val="#ppt_x"/>
                                          </p:val>
                                        </p:tav>
                                      </p:tavLst>
                                    </p:anim>
                                    <p:anim calcmode="lin" valueType="num">
                                      <p:cBhvr additive="base">
                                        <p:cTn id="22" dur="500" fill="hold"/>
                                        <p:tgtEl>
                                          <p:spTgt spid="6113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11334"/>
                                        </p:tgtEl>
                                        <p:attrNameLst>
                                          <p:attrName>style.visibility</p:attrName>
                                        </p:attrNameLst>
                                      </p:cBhvr>
                                      <p:to>
                                        <p:strVal val="visible"/>
                                      </p:to>
                                    </p:set>
                                    <p:anim calcmode="lin" valueType="num">
                                      <p:cBhvr additive="base">
                                        <p:cTn id="27" dur="500" fill="hold"/>
                                        <p:tgtEl>
                                          <p:spTgt spid="611334"/>
                                        </p:tgtEl>
                                        <p:attrNameLst>
                                          <p:attrName>ppt_x</p:attrName>
                                        </p:attrNameLst>
                                      </p:cBhvr>
                                      <p:tavLst>
                                        <p:tav tm="0">
                                          <p:val>
                                            <p:strVal val="0-#ppt_w/2"/>
                                          </p:val>
                                        </p:tav>
                                        <p:tav tm="100000">
                                          <p:val>
                                            <p:strVal val="#ppt_x"/>
                                          </p:val>
                                        </p:tav>
                                      </p:tavLst>
                                    </p:anim>
                                    <p:anim calcmode="lin" valueType="num">
                                      <p:cBhvr additive="base">
                                        <p:cTn id="28" dur="500" fill="hold"/>
                                        <p:tgtEl>
                                          <p:spTgt spid="61133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1333"/>
                                        </p:tgtEl>
                                        <p:attrNameLst>
                                          <p:attrName>style.visibility</p:attrName>
                                        </p:attrNameLst>
                                      </p:cBhvr>
                                      <p:to>
                                        <p:strVal val="visible"/>
                                      </p:to>
                                    </p:set>
                                    <p:anim calcmode="lin" valueType="num">
                                      <p:cBhvr additive="base">
                                        <p:cTn id="31" dur="500" fill="hold"/>
                                        <p:tgtEl>
                                          <p:spTgt spid="611333"/>
                                        </p:tgtEl>
                                        <p:attrNameLst>
                                          <p:attrName>ppt_x</p:attrName>
                                        </p:attrNameLst>
                                      </p:cBhvr>
                                      <p:tavLst>
                                        <p:tav tm="0">
                                          <p:val>
                                            <p:strVal val="0-#ppt_w/2"/>
                                          </p:val>
                                        </p:tav>
                                        <p:tav tm="100000">
                                          <p:val>
                                            <p:strVal val="#ppt_x"/>
                                          </p:val>
                                        </p:tav>
                                      </p:tavLst>
                                    </p:anim>
                                    <p:anim calcmode="lin" valueType="num">
                                      <p:cBhvr additive="base">
                                        <p:cTn id="32" dur="500" fill="hold"/>
                                        <p:tgtEl>
                                          <p:spTgt spid="6113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1332"/>
                                        </p:tgtEl>
                                        <p:attrNameLst>
                                          <p:attrName>style.visibility</p:attrName>
                                        </p:attrNameLst>
                                      </p:cBhvr>
                                      <p:to>
                                        <p:strVal val="visible"/>
                                      </p:to>
                                    </p:set>
                                    <p:anim calcmode="lin" valueType="num">
                                      <p:cBhvr additive="base">
                                        <p:cTn id="37" dur="500" fill="hold"/>
                                        <p:tgtEl>
                                          <p:spTgt spid="611332"/>
                                        </p:tgtEl>
                                        <p:attrNameLst>
                                          <p:attrName>ppt_x</p:attrName>
                                        </p:attrNameLst>
                                      </p:cBhvr>
                                      <p:tavLst>
                                        <p:tav tm="0">
                                          <p:val>
                                            <p:strVal val="1+#ppt_w/2"/>
                                          </p:val>
                                        </p:tav>
                                        <p:tav tm="100000">
                                          <p:val>
                                            <p:strVal val="#ppt_x"/>
                                          </p:val>
                                        </p:tav>
                                      </p:tavLst>
                                    </p:anim>
                                    <p:anim calcmode="lin" valueType="num">
                                      <p:cBhvr additive="base">
                                        <p:cTn id="38" dur="500" fill="hold"/>
                                        <p:tgtEl>
                                          <p:spTgt spid="6113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11331"/>
                                        </p:tgtEl>
                                        <p:attrNameLst>
                                          <p:attrName>style.visibility</p:attrName>
                                        </p:attrNameLst>
                                      </p:cBhvr>
                                      <p:to>
                                        <p:strVal val="visible"/>
                                      </p:to>
                                    </p:set>
                                    <p:anim calcmode="lin" valueType="num">
                                      <p:cBhvr additive="base">
                                        <p:cTn id="41" dur="500" fill="hold"/>
                                        <p:tgtEl>
                                          <p:spTgt spid="611331"/>
                                        </p:tgtEl>
                                        <p:attrNameLst>
                                          <p:attrName>ppt_x</p:attrName>
                                        </p:attrNameLst>
                                      </p:cBhvr>
                                      <p:tavLst>
                                        <p:tav tm="0">
                                          <p:val>
                                            <p:strVal val="1+#ppt_w/2"/>
                                          </p:val>
                                        </p:tav>
                                        <p:tav tm="100000">
                                          <p:val>
                                            <p:strVal val="#ppt_x"/>
                                          </p:val>
                                        </p:tav>
                                      </p:tavLst>
                                    </p:anim>
                                    <p:anim calcmode="lin" valueType="num">
                                      <p:cBhvr additive="base">
                                        <p:cTn id="42"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611330"/>
                                        </p:tgtEl>
                                        <p:attrNameLst>
                                          <p:attrName>style.visibility</p:attrName>
                                        </p:attrNameLst>
                                      </p:cBhvr>
                                      <p:to>
                                        <p:strVal val="visible"/>
                                      </p:to>
                                    </p:set>
                                    <p:anim calcmode="lin" valueType="num">
                                      <p:cBhvr additive="base">
                                        <p:cTn id="47" dur="500" fill="hold"/>
                                        <p:tgtEl>
                                          <p:spTgt spid="611330"/>
                                        </p:tgtEl>
                                        <p:attrNameLst>
                                          <p:attrName>ppt_x</p:attrName>
                                        </p:attrNameLst>
                                      </p:cBhvr>
                                      <p:tavLst>
                                        <p:tav tm="0">
                                          <p:val>
                                            <p:strVal val="0-#ppt_w/2"/>
                                          </p:val>
                                        </p:tav>
                                        <p:tav tm="100000">
                                          <p:val>
                                            <p:strVal val="#ppt_x"/>
                                          </p:val>
                                        </p:tav>
                                      </p:tavLst>
                                    </p:anim>
                                    <p:anim calcmode="lin" valueType="num">
                                      <p:cBhvr additive="base">
                                        <p:cTn id="48" dur="500" fill="hold"/>
                                        <p:tgtEl>
                                          <p:spTgt spid="611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5" grpId="0" animBg="1"/>
      <p:bldP spid="6113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Effective Leadership Team</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100" dirty="0">
              <a:latin typeface="+mj-lt"/>
            </a:endParaRPr>
          </a:p>
          <a:p>
            <a:pPr eaLnBrk="1" hangingPunct="1">
              <a:lnSpc>
                <a:spcPct val="90000"/>
              </a:lnSpc>
            </a:pPr>
            <a:r>
              <a:rPr lang="en-US" sz="2200" dirty="0">
                <a:latin typeface="+mj-lt"/>
              </a:rPr>
              <a:t>Review guidelines for team composition.</a:t>
            </a:r>
          </a:p>
          <a:p>
            <a:pPr lvl="1" eaLnBrk="1" hangingPunct="1">
              <a:lnSpc>
                <a:spcPct val="80000"/>
              </a:lnSpc>
              <a:buFont typeface="Wingdings" charset="2"/>
              <a:buChar char="ü"/>
            </a:pPr>
            <a:r>
              <a:rPr lang="en-US" sz="1400" dirty="0">
                <a:ea typeface="Britannic Bold" pitchFamily="-108" charset="0"/>
                <a:cs typeface="Britannic Bold" pitchFamily="-108" charset="0"/>
              </a:rPr>
              <a:t>Administrator</a:t>
            </a:r>
          </a:p>
          <a:p>
            <a:pPr lvl="1" eaLnBrk="1" hangingPunct="1">
              <a:lnSpc>
                <a:spcPct val="80000"/>
              </a:lnSpc>
              <a:buFont typeface="Wingdings" charset="2"/>
              <a:buChar char="ü"/>
            </a:pPr>
            <a:r>
              <a:rPr lang="en-US" sz="1400" dirty="0">
                <a:ea typeface="Britannic Bold" pitchFamily="-108" charset="0"/>
                <a:cs typeface="Britannic Bold" pitchFamily="-108" charset="0"/>
              </a:rPr>
              <a:t>Grade/Department Representation</a:t>
            </a:r>
          </a:p>
          <a:p>
            <a:pPr lvl="1" eaLnBrk="1" hangingPunct="1">
              <a:lnSpc>
                <a:spcPct val="80000"/>
              </a:lnSpc>
              <a:buFont typeface="Wingdings" charset="2"/>
              <a:buChar char="ü"/>
            </a:pPr>
            <a:r>
              <a:rPr lang="en-US" sz="1400" dirty="0">
                <a:ea typeface="Britannic Bold" pitchFamily="-108" charset="0"/>
                <a:cs typeface="Britannic Bold" pitchFamily="-108" charset="0"/>
              </a:rPr>
              <a:t>Specialized Support</a:t>
            </a:r>
          </a:p>
          <a:p>
            <a:pPr marL="857250" lvl="2" indent="0" eaLnBrk="1" hangingPunct="1">
              <a:lnSpc>
                <a:spcPct val="80000"/>
              </a:lnSpc>
              <a:buNone/>
            </a:pPr>
            <a:r>
              <a:rPr lang="en-US" sz="1400" dirty="0">
                <a:ea typeface="Britannic Bold" pitchFamily="-108" charset="0"/>
                <a:cs typeface="Britannic Bold" pitchFamily="-108" charset="0"/>
              </a:rPr>
              <a:t>(e.g., Special Educator, Counselor, School Psychologist, Social Worker, etc.)</a:t>
            </a:r>
          </a:p>
          <a:p>
            <a:pPr lvl="1" eaLnBrk="1" hangingPunct="1">
              <a:lnSpc>
                <a:spcPct val="80000"/>
              </a:lnSpc>
              <a:buFont typeface="Wingdings" charset="2"/>
              <a:buChar char="ü"/>
            </a:pPr>
            <a:r>
              <a:rPr lang="en-US" sz="1400" dirty="0">
                <a:ea typeface="Britannic Bold" pitchFamily="-108" charset="0"/>
                <a:cs typeface="Britannic Bold" pitchFamily="-108" charset="0"/>
              </a:rPr>
              <a:t>Support Staff</a:t>
            </a:r>
          </a:p>
          <a:p>
            <a:pPr marL="857250" lvl="2" indent="0" eaLnBrk="1" hangingPunct="1">
              <a:lnSpc>
                <a:spcPct val="80000"/>
              </a:lnSpc>
              <a:buNone/>
            </a:pPr>
            <a:r>
              <a:rPr lang="en-US" sz="1400" dirty="0">
                <a:ea typeface="Britannic Bold" pitchFamily="-108" charset="0"/>
                <a:cs typeface="Britannic Bold" pitchFamily="-108" charset="0"/>
              </a:rPr>
              <a:t>(e.g., Office, Supervisory, Custodial, Bus, Security, etc.)</a:t>
            </a:r>
          </a:p>
          <a:p>
            <a:pPr lvl="1" eaLnBrk="1" hangingPunct="1">
              <a:lnSpc>
                <a:spcPct val="80000"/>
              </a:lnSpc>
              <a:buFont typeface="Wingdings" charset="2"/>
              <a:buChar char="ü"/>
            </a:pPr>
            <a:r>
              <a:rPr lang="en-US" sz="1400" u="sng" dirty="0">
                <a:ea typeface="Britannic Bold" pitchFamily="-108" charset="0"/>
                <a:cs typeface="Britannic Bold" pitchFamily="-108" charset="0"/>
              </a:rPr>
              <a:t>Parent (who is not also a staff member)</a:t>
            </a:r>
          </a:p>
          <a:p>
            <a:pPr lvl="1" eaLnBrk="1" hangingPunct="1">
              <a:lnSpc>
                <a:spcPct val="80000"/>
              </a:lnSpc>
            </a:pPr>
            <a:r>
              <a:rPr lang="en-US" sz="1400" dirty="0">
                <a:ea typeface="Britannic Bold" pitchFamily="-108" charset="0"/>
                <a:cs typeface="Britannic Bold" pitchFamily="-108" charset="0"/>
              </a:rPr>
              <a:t>Community</a:t>
            </a:r>
          </a:p>
          <a:p>
            <a:pPr lvl="2" eaLnBrk="1" hangingPunct="1">
              <a:lnSpc>
                <a:spcPct val="80000"/>
              </a:lnSpc>
            </a:pPr>
            <a:r>
              <a:rPr lang="en-US" sz="1400" dirty="0">
                <a:ea typeface="Britannic Bold" pitchFamily="-108" charset="0"/>
                <a:cs typeface="Britannic Bold" pitchFamily="-108" charset="0"/>
              </a:rPr>
              <a:t>Mental Health, Business</a:t>
            </a:r>
          </a:p>
          <a:p>
            <a:pPr lvl="1" eaLnBrk="1" hangingPunct="1">
              <a:lnSpc>
                <a:spcPct val="80000"/>
              </a:lnSpc>
            </a:pPr>
            <a:r>
              <a:rPr lang="en-US" sz="1400" dirty="0">
                <a:ea typeface="Britannic Bold" pitchFamily="-108" charset="0"/>
                <a:cs typeface="Britannic Bold" pitchFamily="-108" charset="0"/>
              </a:rPr>
              <a:t>Student</a:t>
            </a:r>
          </a:p>
          <a:p>
            <a:pPr eaLnBrk="1" hangingPunct="1">
              <a:lnSpc>
                <a:spcPct val="80000"/>
              </a:lnSpc>
            </a:pPr>
            <a:r>
              <a:rPr lang="en-US" sz="2000" b="1" dirty="0"/>
              <a:t>Ensure you have 1-2 parents on your leadership team this year</a:t>
            </a:r>
          </a:p>
          <a:p>
            <a:pPr eaLnBrk="1" hangingPunct="1">
              <a:lnSpc>
                <a:spcPct val="90000"/>
              </a:lnSpc>
            </a:pPr>
            <a:r>
              <a:rPr lang="en-US" sz="2000" dirty="0">
                <a:latin typeface="+mj-lt"/>
              </a:rPr>
              <a:t>Review relevant items to your action plan and add/adjust as needed to ensure your team is ready to work this year (and in the future)!</a:t>
            </a:r>
          </a:p>
          <a:p>
            <a:pPr eaLnBrk="1" hangingPunct="1">
              <a:lnSpc>
                <a:spcPct val="90000"/>
              </a:lnSpc>
            </a:pPr>
            <a:endParaRPr lang="en-US" sz="22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4633190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1219200"/>
          </a:xfrm>
          <a:solidFill>
            <a:srgbClr val="FFFFFF"/>
          </a:solidFill>
          <a:ln w="28575"/>
          <a:scene3d>
            <a:camera prst="orthographicFront"/>
            <a:lightRig rig="threePt" dir="t"/>
          </a:scene3d>
          <a:sp3d>
            <a:bevelT/>
          </a:sp3d>
        </p:spPr>
        <p:txBody>
          <a:bodyPr>
            <a:normAutofit fontScale="90000"/>
          </a:bodyPr>
          <a:lstStyle/>
          <a:p>
            <a:pPr>
              <a:defRPr/>
            </a:pPr>
            <a:r>
              <a:rPr lang="en-US" b="1" dirty="0">
                <a:solidFill>
                  <a:srgbClr val="3366FF"/>
                </a:solidFill>
              </a:rPr>
              <a:t>Family Engagement Rubric</a:t>
            </a:r>
          </a:p>
        </p:txBody>
      </p:sp>
      <p:sp>
        <p:nvSpPr>
          <p:cNvPr id="3" name="Content Placeholder 2"/>
          <p:cNvSpPr>
            <a:spLocks noGrp="1"/>
          </p:cNvSpPr>
          <p:nvPr>
            <p:ph idx="1"/>
          </p:nvPr>
        </p:nvSpPr>
        <p:spPr>
          <a:xfrm>
            <a:off x="1594184" y="1447800"/>
            <a:ext cx="5829300" cy="3654425"/>
          </a:xfrm>
          <a:solidFill>
            <a:schemeClr val="bg1"/>
          </a:solidFill>
          <a:ln w="38100">
            <a:solidFill>
              <a:schemeClr val="accent3">
                <a:lumMod val="50000"/>
              </a:schemeClr>
            </a:solidFill>
          </a:ln>
          <a:scene3d>
            <a:camera prst="orthographicFront"/>
            <a:lightRig rig="threePt" dir="t"/>
          </a:scene3d>
          <a:sp3d>
            <a:bevelT/>
          </a:sp3d>
        </p:spPr>
        <p:txBody>
          <a:bodyPr>
            <a:normAutofit fontScale="70000" lnSpcReduction="20000"/>
          </a:bodyPr>
          <a:lstStyle/>
          <a:p>
            <a:pPr marL="514350" indent="-514350">
              <a:buFont typeface="Arial" pitchFamily="-83" charset="0"/>
              <a:buAutoNum type="arabicPeriod"/>
            </a:pPr>
            <a:r>
              <a:rPr lang="en-US" dirty="0">
                <a:latin typeface="+mj-lt"/>
                <a:ea typeface="ＭＳ Ｐゴシック" pitchFamily="-108" charset="-128"/>
                <a:cs typeface="Britannic Bold"/>
              </a:rPr>
              <a:t>Review the Family, School, and Community Partnership Fundamentals (</a:t>
            </a:r>
            <a:r>
              <a:rPr lang="en-US" dirty="0">
                <a:latin typeface="+mj-lt"/>
                <a:ea typeface="ＭＳ Ｐゴシック" pitchFamily="-108" charset="-128"/>
                <a:cs typeface="Britannic Bold"/>
                <a:hlinkClick r:id="rId3"/>
              </a:rPr>
              <a:t>http://www.doe.mass.edu/boe/sac/parent/FSCPfundamentals.pdf)</a:t>
            </a:r>
            <a:endParaRPr lang="en-US" dirty="0">
              <a:latin typeface="+mj-lt"/>
              <a:ea typeface="ＭＳ Ｐゴシック" pitchFamily="-108" charset="-128"/>
              <a:cs typeface="Britannic Bold"/>
            </a:endParaRPr>
          </a:p>
          <a:p>
            <a:pPr marL="514350" indent="-514350">
              <a:buFont typeface="Arial" pitchFamily="-83" charset="0"/>
              <a:buAutoNum type="arabicPeriod"/>
            </a:pPr>
            <a:r>
              <a:rPr lang="en-US" dirty="0">
                <a:latin typeface="+mj-lt"/>
                <a:ea typeface="ＭＳ Ｐゴシック" pitchFamily="-108" charset="-128"/>
                <a:cs typeface="Britannic Bold"/>
              </a:rPr>
              <a:t>Complete self assessment as a team </a:t>
            </a:r>
          </a:p>
          <a:p>
            <a:pPr marL="514350" indent="-514350">
              <a:buFont typeface="Arial" pitchFamily="-83" charset="0"/>
              <a:buAutoNum type="arabicPeriod"/>
            </a:pPr>
            <a:r>
              <a:rPr lang="en-US" dirty="0">
                <a:latin typeface="+mj-lt"/>
                <a:ea typeface="ＭＳ Ｐゴシック" pitchFamily="-108" charset="-128"/>
                <a:cs typeface="Britannic Bold"/>
              </a:rPr>
              <a:t>Add relevant items to your action plan</a:t>
            </a:r>
          </a:p>
        </p:txBody>
      </p:sp>
      <p:grpSp>
        <p:nvGrpSpPr>
          <p:cNvPr id="4" name="Group 5"/>
          <p:cNvGrpSpPr/>
          <p:nvPr/>
        </p:nvGrpSpPr>
        <p:grpSpPr>
          <a:xfrm>
            <a:off x="0" y="5105400"/>
            <a:ext cx="9144000" cy="1704977"/>
            <a:chOff x="0" y="5377363"/>
            <a:chExt cx="9144000" cy="1480636"/>
          </a:xfrm>
        </p:grpSpPr>
        <p:sp>
          <p:nvSpPr>
            <p:cNvPr id="7" name="Rounded Rectangle 6"/>
            <p:cNvSpPr/>
            <p:nvPr/>
          </p:nvSpPr>
          <p:spPr>
            <a:xfrm>
              <a:off x="0" y="5666872"/>
              <a:ext cx="9144000" cy="11911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rPr>
                <a:t> See Appendix M</a:t>
              </a:r>
            </a:p>
            <a:p>
              <a:r>
                <a:rPr lang="en-US" sz="2600" b="1" dirty="0">
                  <a:solidFill>
                    <a:schemeClr val="tx1"/>
                  </a:solidFill>
                </a:rPr>
                <a:t>Complete during Team Action Planning Time TODAY </a:t>
              </a:r>
            </a:p>
          </p:txBody>
        </p:sp>
        <p:pic>
          <p:nvPicPr>
            <p:cNvPr id="9" name="Content Placeholder 3"/>
            <p:cNvPicPr>
              <a:picLocks noChangeAspect="1"/>
            </p:cNvPicPr>
            <p:nvPr/>
          </p:nvPicPr>
          <p:blipFill>
            <a:blip r:embed="rId4"/>
            <a:srcRect l="-14630" t="-1331" r="-15973" b="-5609"/>
            <a:stretch>
              <a:fillRect/>
            </a:stretch>
          </p:blipFill>
          <p:spPr bwMode="auto">
            <a:xfrm>
              <a:off x="7391400" y="5377363"/>
              <a:ext cx="1752600" cy="1477879"/>
            </a:xfrm>
            <a:prstGeom prst="rect">
              <a:avLst/>
            </a:prstGeom>
            <a:noFill/>
            <a:ln w="9525">
              <a:noFill/>
              <a:miter lim="800000"/>
              <a:headEnd/>
              <a:tailEnd/>
            </a:ln>
          </p:spPr>
        </p:pic>
      </p:grpSp>
      <p:pic>
        <p:nvPicPr>
          <p:cNvPr id="10" name="Picture 9"/>
          <p:cNvPicPr>
            <a:picLocks noChangeAspect="1"/>
          </p:cNvPicPr>
          <p:nvPr/>
        </p:nvPicPr>
        <p:blipFill>
          <a:blip r:embed="rId5"/>
          <a:stretch>
            <a:fillRect/>
          </a:stretch>
        </p:blipFill>
        <p:spPr>
          <a:xfrm>
            <a:off x="7543800" y="914400"/>
            <a:ext cx="1066800" cy="1066800"/>
          </a:xfrm>
          <a:prstGeom prst="rect">
            <a:avLst/>
          </a:prstGeom>
        </p:spPr>
      </p:pic>
      <p:sp>
        <p:nvSpPr>
          <p:cNvPr id="5" name="TextBox 4"/>
          <p:cNvSpPr txBox="1"/>
          <p:nvPr/>
        </p:nvSpPr>
        <p:spPr>
          <a:xfrm>
            <a:off x="3254542" y="4038600"/>
            <a:ext cx="3352800" cy="923330"/>
          </a:xfrm>
          <a:prstGeom prst="rect">
            <a:avLst/>
          </a:prstGeom>
          <a:solidFill>
            <a:srgbClr val="0070C0"/>
          </a:solidFill>
        </p:spPr>
        <p:txBody>
          <a:bodyPr wrap="square" rtlCol="0">
            <a:spAutoFit/>
          </a:bodyPr>
          <a:lstStyle/>
          <a:p>
            <a:r>
              <a:rPr lang="en-US" dirty="0">
                <a:solidFill>
                  <a:schemeClr val="bg1"/>
                </a:solidFill>
              </a:rPr>
              <a:t>New this year! You will complete this with your team each time you complete the TIC</a:t>
            </a:r>
          </a:p>
        </p:txBody>
      </p:sp>
    </p:spTree>
    <p:extLst>
      <p:ext uri="{BB962C8B-B14F-4D97-AF65-F5344CB8AC3E}">
        <p14:creationId xmlns:p14="http://schemas.microsoft.com/office/powerpoint/2010/main" val="13729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team meetings</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iII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60003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066800"/>
          </a:xfrm>
          <a:solidFill>
            <a:srgbClr val="008000"/>
          </a:solidFill>
        </p:spPr>
        <p:txBody>
          <a:bodyPr/>
          <a:lstStyle/>
          <a:p>
            <a:r>
              <a:rPr lang="en-US" sz="3600" dirty="0">
                <a:solidFill>
                  <a:schemeClr val="bg1"/>
                </a:solidFill>
              </a:rPr>
              <a:t>Facilitating Effective Team Meetings</a:t>
            </a:r>
            <a:br>
              <a:rPr lang="en-US" sz="3600" dirty="0">
                <a:solidFill>
                  <a:schemeClr val="bg1"/>
                </a:solidFill>
              </a:rPr>
            </a:br>
            <a:r>
              <a:rPr lang="en-US" sz="2800" dirty="0">
                <a:solidFill>
                  <a:schemeClr val="bg1"/>
                </a:solidFill>
              </a:rPr>
              <a:t>(see details in Coaches’ Workbook)</a:t>
            </a:r>
            <a:endParaRPr lang="en-US" sz="1800" dirty="0">
              <a:solidFill>
                <a:schemeClr val="bg1"/>
              </a:solidFill>
            </a:endParaRPr>
          </a:p>
        </p:txBody>
      </p:sp>
      <p:sp>
        <p:nvSpPr>
          <p:cNvPr id="3" name="Content Placeholder 2"/>
          <p:cNvSpPr>
            <a:spLocks noGrp="1"/>
          </p:cNvSpPr>
          <p:nvPr>
            <p:ph idx="1"/>
          </p:nvPr>
        </p:nvSpPr>
        <p:spPr/>
        <p:txBody>
          <a:bodyPr/>
          <a:lstStyle/>
          <a:p>
            <a:pPr marL="742950" indent="-742950">
              <a:buFont typeface="+mj-lt"/>
              <a:buAutoNum type="arabicPeriod"/>
            </a:pPr>
            <a:r>
              <a:rPr lang="en-US" sz="2400" dirty="0"/>
              <a:t>Be prepared and expect others to be as well</a:t>
            </a:r>
          </a:p>
          <a:p>
            <a:pPr marL="742950" indent="-742950">
              <a:buFont typeface="+mj-lt"/>
              <a:buAutoNum type="arabicPeriod"/>
            </a:pPr>
            <a:r>
              <a:rPr lang="en-US" sz="2400" dirty="0"/>
              <a:t>Begin on time by reviewing agenda and outcomes</a:t>
            </a:r>
          </a:p>
          <a:p>
            <a:pPr marL="742950" indent="-742950">
              <a:buFont typeface="+mj-lt"/>
              <a:buAutoNum type="arabicPeriod"/>
            </a:pPr>
            <a:r>
              <a:rPr lang="en-US" sz="2400" dirty="0"/>
              <a:t>Involve everyone</a:t>
            </a:r>
          </a:p>
          <a:p>
            <a:pPr marL="742950" indent="-742950">
              <a:buFont typeface="+mj-lt"/>
              <a:buAutoNum type="arabicPeriod"/>
            </a:pPr>
            <a:r>
              <a:rPr lang="en-US" sz="2400" dirty="0"/>
              <a:t>Use data to clearly and quickly define a problem before beginning problem solving</a:t>
            </a:r>
          </a:p>
          <a:p>
            <a:pPr marL="742950" indent="-742950">
              <a:buFont typeface="+mj-lt"/>
              <a:buAutoNum type="arabicPeriod"/>
            </a:pPr>
            <a:r>
              <a:rPr lang="en-US" sz="2400" dirty="0"/>
              <a:t>Create an action plan</a:t>
            </a:r>
          </a:p>
          <a:p>
            <a:pPr marL="742950" indent="-742950">
              <a:buFont typeface="+mj-lt"/>
              <a:buAutoNum type="arabicPeriod"/>
            </a:pPr>
            <a:r>
              <a:rPr lang="en-US" sz="2400" dirty="0"/>
              <a:t>At the end of the meeting debrief</a:t>
            </a:r>
          </a:p>
          <a:p>
            <a:pPr marL="742950" indent="-742950">
              <a:buFont typeface="+mj-lt"/>
              <a:buAutoNum type="arabicPeriod"/>
            </a:pPr>
            <a:r>
              <a:rPr lang="en-US" sz="2400" dirty="0"/>
              <a:t>After the meeting, electronically publish meeting minutes</a:t>
            </a:r>
          </a:p>
          <a:p>
            <a:pPr marL="742950" indent="-742950">
              <a:buFont typeface="+mj-lt"/>
              <a:buAutoNum type="arabicPeriod"/>
            </a:pPr>
            <a:endParaRPr lang="en-US" sz="2400" dirty="0"/>
          </a:p>
        </p:txBody>
      </p:sp>
      <p:grpSp>
        <p:nvGrpSpPr>
          <p:cNvPr id="8" name="Group 5"/>
          <p:cNvGrpSpPr/>
          <p:nvPr/>
        </p:nvGrpSpPr>
        <p:grpSpPr>
          <a:xfrm>
            <a:off x="-228600" y="5333999"/>
            <a:ext cx="1588180" cy="1676401"/>
            <a:chOff x="-140380" y="5333999"/>
            <a:chExt cx="1588180" cy="1676401"/>
          </a:xfrm>
        </p:grpSpPr>
        <p:pic>
          <p:nvPicPr>
            <p:cNvPr id="9"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1095375" cy="1066800"/>
          </a:xfrm>
          <a:prstGeom prst="rect">
            <a:avLst/>
          </a:prstGeom>
          <a:noFill/>
          <a:ln>
            <a:noFill/>
          </a:ln>
        </p:spPr>
      </p:pic>
    </p:spTree>
    <p:extLst>
      <p:ext uri="{BB962C8B-B14F-4D97-AF65-F5344CB8AC3E}">
        <p14:creationId xmlns:p14="http://schemas.microsoft.com/office/powerpoint/2010/main" val="42790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 TIPS Model</a:t>
            </a:r>
            <a:br>
              <a:rPr lang="en-US" dirty="0"/>
            </a:br>
            <a:r>
              <a:rPr lang="en-US" sz="2800" dirty="0"/>
              <a:t>(see additional resources for TIPS on </a:t>
            </a:r>
            <a:r>
              <a:rPr lang="en-US" sz="2800" dirty="0" err="1"/>
              <a:t>pbis.org</a:t>
            </a:r>
            <a:r>
              <a:rPr lang="en-US" sz="2800" dirty="0"/>
              <a:t>)</a:t>
            </a:r>
          </a:p>
        </p:txBody>
      </p:sp>
      <p:pic>
        <p:nvPicPr>
          <p:cNvPr id="5" name="Picture 4"/>
          <p:cNvPicPr>
            <a:picLocks noChangeAspect="1"/>
          </p:cNvPicPr>
          <p:nvPr/>
        </p:nvPicPr>
        <p:blipFill>
          <a:blip r:embed="rId2"/>
          <a:stretch>
            <a:fillRect/>
          </a:stretch>
        </p:blipFill>
        <p:spPr>
          <a:xfrm>
            <a:off x="990600" y="1143000"/>
            <a:ext cx="7461250" cy="5643638"/>
          </a:xfrm>
          <a:prstGeom prst="rect">
            <a:avLst/>
          </a:prstGeom>
        </p:spPr>
      </p:pic>
      <p:sp>
        <p:nvSpPr>
          <p:cNvPr id="6" name="Rectangle 5"/>
          <p:cNvSpPr/>
          <p:nvPr/>
        </p:nvSpPr>
        <p:spPr>
          <a:xfrm rot="16200000">
            <a:off x="-3968234" y="3999011"/>
            <a:ext cx="8305800" cy="307777"/>
          </a:xfrm>
          <a:prstGeom prst="rect">
            <a:avLst/>
          </a:prstGeom>
        </p:spPr>
        <p:txBody>
          <a:bodyPr wrap="square">
            <a:spAutoFit/>
          </a:bodyPr>
          <a:lstStyle/>
          <a:p>
            <a:r>
              <a:rPr lang="en-US" sz="1400" dirty="0"/>
              <a:t>http://www.pbis.org/common/cms/files/Forum12/E2_TIPS_Teaser.pdf</a:t>
            </a:r>
          </a:p>
        </p:txBody>
      </p:sp>
      <p:grpSp>
        <p:nvGrpSpPr>
          <p:cNvPr id="7" name="Group 5"/>
          <p:cNvGrpSpPr/>
          <p:nvPr/>
        </p:nvGrpSpPr>
        <p:grpSpPr>
          <a:xfrm>
            <a:off x="228600" y="5188856"/>
            <a:ext cx="1588180" cy="1676401"/>
            <a:chOff x="-140380" y="5333999"/>
            <a:chExt cx="1588180" cy="1676401"/>
          </a:xfrm>
        </p:grpSpPr>
        <p:pic>
          <p:nvPicPr>
            <p:cNvPr id="8"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0" y="-33559"/>
            <a:ext cx="1095375" cy="1066800"/>
          </a:xfrm>
          <a:prstGeom prst="rect">
            <a:avLst/>
          </a:prstGeom>
          <a:noFill/>
          <a:ln>
            <a:noFill/>
          </a:ln>
        </p:spPr>
      </p:pic>
    </p:spTree>
    <p:extLst>
      <p:ext uri="{BB962C8B-B14F-4D97-AF65-F5344CB8AC3E}">
        <p14:creationId xmlns:p14="http://schemas.microsoft.com/office/powerpoint/2010/main" val="194256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508287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5"/>
          <p:cNvGrpSpPr/>
          <p:nvPr/>
        </p:nvGrpSpPr>
        <p:grpSpPr>
          <a:xfrm>
            <a:off x="-228600" y="5333999"/>
            <a:ext cx="1588180" cy="1676401"/>
            <a:chOff x="-140380" y="5333999"/>
            <a:chExt cx="1588180" cy="1676401"/>
          </a:xfrm>
        </p:grpSpPr>
        <p:pic>
          <p:nvPicPr>
            <p:cNvPr id="10"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1"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III.A.ii</a:t>
              </a:r>
              <a:endParaRPr lang="en-US" b="1" dirty="0">
                <a:solidFill>
                  <a:srgbClr val="000000"/>
                </a:solidFill>
                <a:latin typeface="+mj-lt"/>
              </a:endParaRPr>
            </a:p>
          </p:txBody>
        </p:sp>
      </p:grpSp>
      <p:sp>
        <p:nvSpPr>
          <p:cNvPr id="2" name="Title 1"/>
          <p:cNvSpPr>
            <a:spLocks noGrp="1"/>
          </p:cNvSpPr>
          <p:nvPr>
            <p:ph type="title"/>
          </p:nvPr>
        </p:nvSpPr>
        <p:spPr>
          <a:xfrm>
            <a:off x="228600" y="152400"/>
            <a:ext cx="8686800" cy="990600"/>
          </a:xfrm>
          <a:solidFill>
            <a:srgbClr val="008000"/>
          </a:solidFill>
        </p:spPr>
        <p:txBody>
          <a:bodyPr/>
          <a:lstStyle/>
          <a:p>
            <a:r>
              <a:rPr lang="en-US" sz="3600" dirty="0">
                <a:solidFill>
                  <a:srgbClr val="FFFFFF"/>
                </a:solidFill>
              </a:rPr>
              <a:t>Using Data Effectively</a:t>
            </a:r>
            <a:br>
              <a:rPr lang="en-US" sz="3600" dirty="0">
                <a:solidFill>
                  <a:srgbClr val="FFFFFF"/>
                </a:solidFill>
              </a:rPr>
            </a:br>
            <a:r>
              <a:rPr lang="en-US" sz="2400" dirty="0">
                <a:solidFill>
                  <a:srgbClr val="FFFFFF"/>
                </a:solidFill>
              </a:rPr>
              <a:t>(see details in Coaches’ Workbook)</a:t>
            </a:r>
          </a:p>
        </p:txBody>
      </p:sp>
      <p:sp>
        <p:nvSpPr>
          <p:cNvPr id="3" name="Content Placeholder 2"/>
          <p:cNvSpPr>
            <a:spLocks noGrp="1"/>
          </p:cNvSpPr>
          <p:nvPr>
            <p:ph idx="1"/>
          </p:nvPr>
        </p:nvSpPr>
        <p:spPr>
          <a:xfrm>
            <a:off x="685800" y="1143000"/>
            <a:ext cx="8153400" cy="4648200"/>
          </a:xfrm>
        </p:spPr>
        <p:txBody>
          <a:bodyPr/>
          <a:lstStyle/>
          <a:p>
            <a:pPr marL="742950" indent="-742950">
              <a:buFont typeface="+mj-lt"/>
              <a:buAutoNum type="arabicPeriod"/>
            </a:pPr>
            <a:r>
              <a:rPr lang="en-US" sz="2000" dirty="0"/>
              <a:t>Collect appropriate and relevant data</a:t>
            </a:r>
          </a:p>
          <a:p>
            <a:pPr marL="742950" indent="-742950">
              <a:buFont typeface="+mj-lt"/>
              <a:buAutoNum type="arabicPeriod"/>
            </a:pPr>
            <a:r>
              <a:rPr lang="en-US" sz="2000" dirty="0"/>
              <a:t>Organize the data in a user-friendly manner that aides comprehension</a:t>
            </a:r>
          </a:p>
          <a:p>
            <a:pPr marL="742950" indent="-742950">
              <a:buFont typeface="+mj-lt"/>
              <a:buAutoNum type="arabicPeriod"/>
            </a:pPr>
            <a:r>
              <a:rPr lang="en-US" sz="2000" dirty="0"/>
              <a:t>Review and analyze the data at least monthly to guide decision-making</a:t>
            </a:r>
          </a:p>
          <a:p>
            <a:pPr marL="742950" indent="-742950">
              <a:buFont typeface="+mj-lt"/>
              <a:buAutoNum type="arabicPeriod"/>
            </a:pPr>
            <a:r>
              <a:rPr lang="en-US" sz="2000" dirty="0"/>
              <a:t>Make data available to all stakeholders</a:t>
            </a:r>
          </a:p>
          <a:p>
            <a:pPr marL="742950" indent="-742950">
              <a:buFont typeface="+mj-lt"/>
              <a:buAutoNum type="arabicPeriod"/>
            </a:pPr>
            <a:r>
              <a:rPr lang="en-US" sz="2000" dirty="0"/>
              <a:t>Provide staff development to all staff to use data to inform decision making </a:t>
            </a:r>
          </a:p>
          <a:p>
            <a:pPr marL="742950" indent="-742950">
              <a:buFont typeface="+mj-lt"/>
              <a:buAutoNum type="arabicPeriod"/>
            </a:pPr>
            <a:r>
              <a:rPr lang="en-US" sz="2000" dirty="0"/>
              <a:t>Use data analysis to inform decisions related to school-wide programs, classroom-based instructional practices, and student-specific interventions</a:t>
            </a:r>
          </a:p>
          <a:p>
            <a:pPr marL="742950" indent="-742950">
              <a:buFont typeface="+mj-lt"/>
              <a:buAutoNum type="arabicPeriod"/>
            </a:pPr>
            <a:r>
              <a:rPr lang="en-US" sz="2000" dirty="0"/>
              <a:t>Review data collection procedures and practices to ensure that data accurately reflect school events</a:t>
            </a:r>
          </a:p>
          <a:p>
            <a:pPr marL="742950" indent="-742950">
              <a:buFont typeface="+mj-lt"/>
              <a:buAutoNum type="arabicPeriod"/>
            </a:pPr>
            <a:r>
              <a:rPr lang="en-US" sz="2000" dirty="0"/>
              <a:t>Collect data on extent to which practice or intervention is being implemented accurately and fluently (implementation fidelity)</a:t>
            </a:r>
          </a:p>
          <a:p>
            <a:pPr marL="742950" indent="-742950">
              <a:buFont typeface="+mj-lt"/>
              <a:buAutoNum type="arabicPeriod"/>
            </a:pP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22023"/>
            <a:ext cx="1095375" cy="1066800"/>
          </a:xfrm>
          <a:prstGeom prst="rect">
            <a:avLst/>
          </a:prstGeom>
          <a:noFill/>
          <a:ln>
            <a:noFill/>
          </a:ln>
        </p:spPr>
      </p:pic>
    </p:spTree>
    <p:extLst>
      <p:ext uri="{BB962C8B-B14F-4D97-AF65-F5344CB8AC3E}">
        <p14:creationId xmlns:p14="http://schemas.microsoft.com/office/powerpoint/2010/main" val="1527645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2743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24921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Coaching Self-Assessment</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Review and Update </a:t>
            </a:r>
            <a:r>
              <a:rPr lang="en-US" sz="2800" b="1" dirty="0"/>
              <a:t>Coaching Self-Assessment </a:t>
            </a:r>
            <a:endParaRPr lang="en-US" sz="2800" dirty="0"/>
          </a:p>
          <a:p>
            <a:pPr eaLnBrk="1" hangingPunct="1">
              <a:lnSpc>
                <a:spcPct val="90000"/>
              </a:lnSpc>
            </a:pPr>
            <a:endParaRPr lang="en-US" sz="900" b="1" dirty="0"/>
          </a:p>
          <a:p>
            <a:pPr eaLnBrk="1" hangingPunct="1">
              <a:lnSpc>
                <a:spcPct val="90000"/>
              </a:lnSpc>
            </a:pPr>
            <a:r>
              <a:rPr lang="en-US" sz="2800" dirty="0"/>
              <a:t>Develop an </a:t>
            </a:r>
            <a:r>
              <a:rPr lang="en-US" sz="2800" b="1" dirty="0"/>
              <a:t>Action Plan </a:t>
            </a:r>
            <a:r>
              <a:rPr lang="en-US" sz="2800" dirty="0"/>
              <a:t>to address areas for growth from your self assessment</a:t>
            </a:r>
          </a:p>
          <a:p>
            <a:pPr eaLnBrk="1" hangingPunct="1">
              <a:lnSpc>
                <a:spcPct val="90000"/>
              </a:lnSpc>
            </a:pPr>
            <a:endParaRPr lang="en-US" sz="1000" dirty="0"/>
          </a:p>
          <a:p>
            <a:pPr eaLnBrk="1" hangingPunct="1">
              <a:lnSpc>
                <a:spcPct val="90000"/>
              </a:lnSpc>
            </a:pPr>
            <a:r>
              <a:rPr lang="en-US" sz="2800" dirty="0"/>
              <a:t>Present 1-2 “</a:t>
            </a:r>
            <a:r>
              <a:rPr lang="en-US" sz="2800" b="1" dirty="0"/>
              <a:t>strengths</a:t>
            </a:r>
            <a:r>
              <a:rPr lang="en-US" sz="2800" dirty="0"/>
              <a:t>” and 1-2 “</a:t>
            </a:r>
            <a:r>
              <a:rPr lang="en-US" sz="2800" b="1" dirty="0"/>
              <a:t>concerns or challenges</a:t>
            </a:r>
            <a:r>
              <a:rPr lang="en-US" sz="2800" dirty="0"/>
              <a:t>”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5822176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676400"/>
          </a:xfrm>
        </p:spPr>
        <p:txBody>
          <a:bodyPr/>
          <a:lstStyle/>
          <a:p>
            <a:pPr eaLnBrk="1" hangingPunct="1"/>
            <a:r>
              <a:rPr lang="en-US"/>
              <a:t>A reminder you’ll see throughout</a:t>
            </a:r>
            <a:br>
              <a:rPr lang="en-US"/>
            </a:br>
            <a:r>
              <a:rPr lang="en-US"/>
              <a:t>to help us remember the role.</a:t>
            </a:r>
          </a:p>
        </p:txBody>
      </p:sp>
      <p:grpSp>
        <p:nvGrpSpPr>
          <p:cNvPr id="20483" name="Group 6"/>
          <p:cNvGrpSpPr>
            <a:grpSpLocks/>
          </p:cNvGrpSpPr>
          <p:nvPr/>
        </p:nvGrpSpPr>
        <p:grpSpPr bwMode="auto">
          <a:xfrm rot="1593903">
            <a:off x="1905000" y="2057400"/>
            <a:ext cx="5191125" cy="4337050"/>
            <a:chOff x="1056" y="1296"/>
            <a:chExt cx="3270" cy="2732"/>
          </a:xfrm>
        </p:grpSpPr>
        <p:pic>
          <p:nvPicPr>
            <p:cNvPr id="20484" name="Picture 4"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0485" name="WordArt 5"/>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838200"/>
            <a:ext cx="7772400" cy="1470025"/>
          </a:xfrm>
          <a:solidFill>
            <a:schemeClr val="bg1"/>
          </a:solidFill>
        </p:spPr>
        <p:txBody>
          <a:bodyPr/>
          <a:lstStyle/>
          <a:p>
            <a:pPr eaLnBrk="1" hangingPunct="1"/>
            <a:r>
              <a:rPr lang="en-US" sz="4800" b="0" dirty="0">
                <a:solidFill>
                  <a:srgbClr val="3366FF"/>
                </a:solidFill>
              </a:rPr>
              <a:t>Coaching Reports</a:t>
            </a:r>
            <a:br>
              <a:rPr lang="en-US" sz="4800" b="0" dirty="0">
                <a:solidFill>
                  <a:srgbClr val="3366FF"/>
                </a:solidFill>
              </a:rPr>
            </a:br>
            <a:r>
              <a:rPr lang="en-US" sz="4000" dirty="0">
                <a:solidFill>
                  <a:srgbClr val="3366FF"/>
                </a:solidFill>
              </a:rPr>
              <a:t> </a:t>
            </a:r>
            <a:r>
              <a:rPr lang="en-US" sz="4000" b="0" dirty="0">
                <a:solidFill>
                  <a:srgbClr val="3366FF"/>
                </a:solidFill>
              </a:rPr>
              <a:t>(</a:t>
            </a:r>
            <a:r>
              <a:rPr lang="en-US" sz="4800" b="0" dirty="0">
                <a:solidFill>
                  <a:srgbClr val="3366FF"/>
                </a:solidFill>
              </a:rPr>
              <a:t>+ </a:t>
            </a:r>
            <a:r>
              <a:rPr lang="en-US" sz="2800" b="0" dirty="0">
                <a:solidFill>
                  <a:srgbClr val="3366FF"/>
                </a:solidFill>
              </a:rPr>
              <a:t>or</a:t>
            </a:r>
            <a:r>
              <a:rPr lang="en-US" sz="4800" b="0" dirty="0">
                <a:solidFill>
                  <a:srgbClr val="3366FF"/>
                </a:solidFill>
              </a:rPr>
              <a:t> </a:t>
            </a:r>
            <a:r>
              <a:rPr lang="el-GR" sz="4000" b="0" dirty="0">
                <a:solidFill>
                  <a:srgbClr val="3366FF"/>
                </a:solidFill>
              </a:rPr>
              <a:t>Δ</a:t>
            </a:r>
            <a:r>
              <a:rPr lang="en-US" sz="4000" b="0" dirty="0">
                <a:solidFill>
                  <a:srgbClr val="3366FF"/>
                </a:solidFill>
              </a:rPr>
              <a:t>)</a:t>
            </a:r>
          </a:p>
        </p:txBody>
      </p:sp>
      <p:sp>
        <p:nvSpPr>
          <p:cNvPr id="21507" name="Rectangle 3"/>
          <p:cNvSpPr>
            <a:spLocks noChangeArrowheads="1"/>
          </p:cNvSpPr>
          <p:nvPr/>
        </p:nvSpPr>
        <p:spPr bwMode="auto">
          <a:xfrm>
            <a:off x="685800" y="2895600"/>
            <a:ext cx="7772400" cy="3200400"/>
          </a:xfrm>
          <a:prstGeom prst="rect">
            <a:avLst/>
          </a:prstGeom>
          <a:solidFill>
            <a:srgbClr val="FFFFFF"/>
          </a:solidFill>
          <a:ln w="9525">
            <a:noFill/>
            <a:miter lim="800000"/>
            <a:headEnd/>
            <a:tailEnd/>
          </a:ln>
        </p:spPr>
        <p:txBody>
          <a:bodyPr>
            <a:prstTxWarp prst="textNoShape">
              <a:avLst/>
            </a:prstTxWarp>
          </a:bodyPr>
          <a:lstStyle/>
          <a:p>
            <a:pPr lvl="3" algn="l"/>
            <a:endParaRPr lang="en-US" sz="2400" dirty="0">
              <a:solidFill>
                <a:srgbClr val="3366FF"/>
              </a:solidFill>
              <a:latin typeface="Arial" pitchFamily="-1" charset="0"/>
            </a:endParaRPr>
          </a:p>
          <a:p>
            <a:pPr lvl="3" algn="l"/>
            <a:r>
              <a:rPr lang="en-US" sz="2400" dirty="0">
                <a:solidFill>
                  <a:srgbClr val="3366FF"/>
                </a:solidFill>
                <a:latin typeface="Arial" pitchFamily="-1" charset="0"/>
              </a:rPr>
              <a:t>1-2	 Details to introduce yourself  </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Strengths </a:t>
            </a:r>
          </a:p>
          <a:p>
            <a:pPr lvl="3" algn="l"/>
            <a:r>
              <a:rPr lang="en-US" sz="1400" dirty="0">
                <a:solidFill>
                  <a:srgbClr val="3366FF"/>
                </a:solidFill>
                <a:latin typeface="Arial" pitchFamily="-1" charset="0"/>
              </a:rPr>
              <a:t>	  </a:t>
            </a:r>
            <a:r>
              <a:rPr lang="en-US" dirty="0">
                <a:solidFill>
                  <a:srgbClr val="3366FF"/>
                </a:solidFill>
                <a:latin typeface="Arial" pitchFamily="-1" charset="0"/>
              </a:rPr>
              <a:t>(with respect to coaching)</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Concerns or challenges</a:t>
            </a:r>
          </a:p>
          <a:p>
            <a:pPr lvl="3" algn="l"/>
            <a:r>
              <a:rPr lang="en-US" dirty="0">
                <a:solidFill>
                  <a:srgbClr val="3366FF"/>
                </a:solidFill>
                <a:latin typeface="Arial" pitchFamily="-1" charset="0"/>
              </a:rPr>
              <a:t>	  (with respect to coaching)</a:t>
            </a:r>
          </a:p>
        </p:txBody>
      </p:sp>
      <p:grpSp>
        <p:nvGrpSpPr>
          <p:cNvPr id="21508" name="Group 15"/>
          <p:cNvGrpSpPr>
            <a:grpSpLocks/>
          </p:cNvGrpSpPr>
          <p:nvPr/>
        </p:nvGrpSpPr>
        <p:grpSpPr bwMode="auto">
          <a:xfrm rot="1594624">
            <a:off x="0" y="0"/>
            <a:ext cx="1447800" cy="1441450"/>
            <a:chOff x="1056" y="1296"/>
            <a:chExt cx="3270" cy="2732"/>
          </a:xfrm>
        </p:grpSpPr>
        <p:pic>
          <p:nvPicPr>
            <p:cNvPr id="21509" name="Picture 16"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1510" name="WordArt 17"/>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133000"/>
            <a:ext cx="8539942"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7D3DA1">
                        <a:shade val="20000"/>
                        <a:satMod val="200000"/>
                      </a:srgbClr>
                    </a:gs>
                    <a:gs pos="78000">
                      <a:srgbClr val="7D3DA1">
                        <a:tint val="90000"/>
                        <a:shade val="89000"/>
                        <a:satMod val="220000"/>
                      </a:srgbClr>
                    </a:gs>
                    <a:gs pos="100000">
                      <a:srgbClr val="7D3DA1">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73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a:xfrm>
            <a:off x="2743201" y="2981125"/>
            <a:ext cx="2725772"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9" name="Right Arrow 28"/>
          <p:cNvSpPr/>
          <p:nvPr/>
        </p:nvSpPr>
        <p:spPr>
          <a:xfrm>
            <a:off x="6207282"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8" name="Right Arrow 27"/>
          <p:cNvSpPr/>
          <p:nvPr/>
        </p:nvSpPr>
        <p:spPr>
          <a:xfrm>
            <a:off x="4009646" y="4923226"/>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7" name="Right Arrow 26"/>
          <p:cNvSpPr/>
          <p:nvPr/>
        </p:nvSpPr>
        <p:spPr>
          <a:xfrm>
            <a:off x="1800224" y="4915492"/>
            <a:ext cx="485775" cy="26431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Rectangle 1"/>
          <p:cNvSpPr/>
          <p:nvPr/>
        </p:nvSpPr>
        <p:spPr>
          <a:xfrm>
            <a:off x="371959" y="256531"/>
            <a:ext cx="8322590" cy="91307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srgbClr val="FFFFFF"/>
                </a:solidFill>
                <a:effectLst/>
                <a:uLnTx/>
                <a:uFillTx/>
                <a:latin typeface="Franklin Gothic Book"/>
                <a:ea typeface="+mn-ea"/>
                <a:cs typeface="+mn-cs"/>
              </a:rPr>
              <a:t>Improving Decision Making</a:t>
            </a:r>
            <a:endParaRPr kumimoji="0" lang="en-US" sz="4050" b="1" i="1" u="none" strike="noStrike" kern="1200" cap="none" spc="0" normalizeH="0" baseline="0" noProof="0" dirty="0">
              <a:ln>
                <a:noFill/>
              </a:ln>
              <a:solidFill>
                <a:srgbClr val="FFFFFF"/>
              </a:solidFill>
              <a:effectLst/>
              <a:uLnTx/>
              <a:uFillTx/>
              <a:latin typeface="Franklin Gothic Book"/>
              <a:ea typeface="+mn-ea"/>
              <a:cs typeface="+mn-cs"/>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5933" y="5658252"/>
            <a:ext cx="1018067" cy="342498"/>
          </a:xfrm>
          <a:prstGeom prst="rect">
            <a:avLst/>
          </a:prstGeom>
        </p:spPr>
      </p:pic>
      <p:sp>
        <p:nvSpPr>
          <p:cNvPr id="13" name="Freeform 12"/>
          <p:cNvSpPr/>
          <p:nvPr/>
        </p:nvSpPr>
        <p:spPr>
          <a:xfrm>
            <a:off x="149424"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Problem</a:t>
            </a:r>
          </a:p>
        </p:txBody>
      </p:sp>
      <p:sp>
        <p:nvSpPr>
          <p:cNvPr id="14" name="Freeform 13"/>
          <p:cNvSpPr/>
          <p:nvPr/>
        </p:nvSpPr>
        <p:spPr>
          <a:xfrm>
            <a:off x="2388989" y="415171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2451115"/>
              <a:satOff val="-3409"/>
              <a:lumOff val="-1307"/>
              <a:alphaOff val="0"/>
            </a:schemeClr>
          </a:fillRef>
          <a:effectRef idx="0">
            <a:schemeClr val="accent5">
              <a:alpha val="50000"/>
              <a:hueOff val="-2451115"/>
              <a:satOff val="-3409"/>
              <a:lumOff val="-1307"/>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Problem Solving</a:t>
            </a:r>
          </a:p>
        </p:txBody>
      </p:sp>
      <p:sp>
        <p:nvSpPr>
          <p:cNvPr id="15" name="Freeform 14"/>
          <p:cNvSpPr/>
          <p:nvPr/>
        </p:nvSpPr>
        <p:spPr>
          <a:xfrm>
            <a:off x="4573028" y="4151708"/>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4902231"/>
              <a:satOff val="-6819"/>
              <a:lumOff val="-2615"/>
              <a:alphaOff val="0"/>
            </a:schemeClr>
          </a:fillRef>
          <a:effectRef idx="0">
            <a:schemeClr val="accent5">
              <a:alpha val="50000"/>
              <a:hueOff val="-4902231"/>
              <a:satOff val="-6819"/>
              <a:lumOff val="-2615"/>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Solution</a:t>
            </a:r>
          </a:p>
        </p:txBody>
      </p:sp>
      <p:sp>
        <p:nvSpPr>
          <p:cNvPr id="16" name="Freeform 15"/>
          <p:cNvSpPr/>
          <p:nvPr/>
        </p:nvSpPr>
        <p:spPr>
          <a:xfrm>
            <a:off x="6735919" y="4151707"/>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7353345"/>
              <a:satOff val="-10228"/>
              <a:lumOff val="-3922"/>
              <a:alphaOff val="0"/>
            </a:schemeClr>
          </a:fillRef>
          <a:effectRef idx="0">
            <a:schemeClr val="accent5">
              <a:alpha val="50000"/>
              <a:hueOff val="-7353345"/>
              <a:satOff val="-10228"/>
              <a:lumOff val="-3922"/>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250" b="0" i="0" u="none" strike="noStrike" kern="1200" cap="none" spc="0" normalizeH="0" baseline="0" noProof="0" dirty="0">
                <a:ln>
                  <a:noFill/>
                </a:ln>
                <a:solidFill>
                  <a:srgbClr val="000000"/>
                </a:solidFill>
                <a:effectLst/>
                <a:uLnTx/>
                <a:uFillTx/>
                <a:latin typeface="Franklin Gothic Book"/>
                <a:ea typeface="+mn-ea"/>
                <a:cs typeface="+mn-cs"/>
              </a:rPr>
              <a:t>Action Planning</a:t>
            </a:r>
          </a:p>
        </p:txBody>
      </p:sp>
      <p:sp>
        <p:nvSpPr>
          <p:cNvPr id="22" name="Freeform 21"/>
          <p:cNvSpPr/>
          <p:nvPr/>
        </p:nvSpPr>
        <p:spPr>
          <a:xfrm>
            <a:off x="1147166"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Problem	</a:t>
            </a:r>
          </a:p>
        </p:txBody>
      </p:sp>
      <p:sp>
        <p:nvSpPr>
          <p:cNvPr id="25" name="Freeform 24"/>
          <p:cNvSpPr/>
          <p:nvPr/>
        </p:nvSpPr>
        <p:spPr>
          <a:xfrm>
            <a:off x="5576292" y="2217340"/>
            <a:ext cx="1791891" cy="1791890"/>
          </a:xfrm>
          <a:custGeom>
            <a:avLst/>
            <a:gdLst>
              <a:gd name="connsiteX0" fmla="*/ 0 w 2389187"/>
              <a:gd name="connsiteY0" fmla="*/ 1194594 h 2389187"/>
              <a:gd name="connsiteX1" fmla="*/ 1194594 w 2389187"/>
              <a:gd name="connsiteY1" fmla="*/ 0 h 2389187"/>
              <a:gd name="connsiteX2" fmla="*/ 2389188 w 2389187"/>
              <a:gd name="connsiteY2" fmla="*/ 1194594 h 2389187"/>
              <a:gd name="connsiteX3" fmla="*/ 1194594 w 2389187"/>
              <a:gd name="connsiteY3" fmla="*/ 2389188 h 2389187"/>
              <a:gd name="connsiteX4" fmla="*/ 0 w 2389187"/>
              <a:gd name="connsiteY4" fmla="*/ 1194594 h 238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187" h="2389187">
                <a:moveTo>
                  <a:pt x="0" y="1194594"/>
                </a:moveTo>
                <a:cubicBezTo>
                  <a:pt x="0" y="534838"/>
                  <a:pt x="534838" y="0"/>
                  <a:pt x="1194594" y="0"/>
                </a:cubicBezTo>
                <a:cubicBezTo>
                  <a:pt x="1854350" y="0"/>
                  <a:pt x="2389188" y="534838"/>
                  <a:pt x="2389188" y="1194594"/>
                </a:cubicBezTo>
                <a:cubicBezTo>
                  <a:pt x="2389188" y="1854350"/>
                  <a:pt x="1854350" y="2389188"/>
                  <a:pt x="1194594" y="2389188"/>
                </a:cubicBezTo>
                <a:cubicBezTo>
                  <a:pt x="534838" y="2389188"/>
                  <a:pt x="0" y="1854350"/>
                  <a:pt x="0" y="119459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92896" rIns="361030" bIns="292896"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Solution</a:t>
            </a:r>
          </a:p>
        </p:txBody>
      </p:sp>
    </p:spTree>
    <p:extLst>
      <p:ext uri="{BB962C8B-B14F-4D97-AF65-F5344CB8AC3E}">
        <p14:creationId xmlns:p14="http://schemas.microsoft.com/office/powerpoint/2010/main" val="13045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2000" fill="hold"/>
                                        <p:tgtEl>
                                          <p:spTgt spid="26"/>
                                        </p:tgtEl>
                                        <p:attrNameLst>
                                          <p:attrName>ppt_x</p:attrName>
                                        </p:attrNameLst>
                                      </p:cBhvr>
                                      <p:tavLst>
                                        <p:tav tm="0">
                                          <p:val>
                                            <p:strVal val="0-#ppt_w/2"/>
                                          </p:val>
                                        </p:tav>
                                        <p:tav tm="100000">
                                          <p:val>
                                            <p:strVal val="#ppt_x"/>
                                          </p:val>
                                        </p:tav>
                                      </p:tavLst>
                                    </p:anim>
                                    <p:anim calcmode="lin" valueType="num">
                                      <p:cBhvr additive="base">
                                        <p:cTn id="12" dur="20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1" presetClass="entr" presetSubtype="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2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0-#ppt_w/2"/>
                                          </p:val>
                                        </p:tav>
                                        <p:tav tm="100000">
                                          <p:val>
                                            <p:strVal val="#ppt_x"/>
                                          </p:val>
                                        </p:tav>
                                      </p:tavLst>
                                    </p:anim>
                                    <p:anim calcmode="lin" valueType="num">
                                      <p:cBhvr additive="base">
                                        <p:cTn id="22" dur="10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0-#ppt_w/2"/>
                                          </p:val>
                                        </p:tav>
                                        <p:tav tm="100000">
                                          <p:val>
                                            <p:strVal val="#ppt_x"/>
                                          </p:val>
                                        </p:tav>
                                      </p:tavLst>
                                    </p:anim>
                                    <p:anim calcmode="lin" valueType="num">
                                      <p:cBhvr additive="base">
                                        <p:cTn id="26" dur="10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0-#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0-#ppt_w/2"/>
                                          </p:val>
                                        </p:tav>
                                        <p:tav tm="100000">
                                          <p:val>
                                            <p:strVal val="#ppt_x"/>
                                          </p:val>
                                        </p:tav>
                                      </p:tavLst>
                                    </p:anim>
                                    <p:anim calcmode="lin" valueType="num">
                                      <p:cBhvr additive="base">
                                        <p:cTn id="40" dur="1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0-#ppt_w/2"/>
                                          </p:val>
                                        </p:tav>
                                        <p:tav tm="100000">
                                          <p:val>
                                            <p:strVal val="#ppt_x"/>
                                          </p:val>
                                        </p:tav>
                                      </p:tavLst>
                                    </p:anim>
                                    <p:anim calcmode="lin" valueType="num">
                                      <p:cBhvr additive="base">
                                        <p:cTn id="44" dur="1000" fill="hold"/>
                                        <p:tgtEl>
                                          <p:spTgt spid="29"/>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0-#ppt_w/2"/>
                                          </p:val>
                                        </p:tav>
                                        <p:tav tm="100000">
                                          <p:val>
                                            <p:strVal val="#ppt_x"/>
                                          </p:val>
                                        </p:tav>
                                      </p:tavLst>
                                    </p:anim>
                                    <p:anim calcmode="lin" valueType="num">
                                      <p:cBhvr additive="base">
                                        <p:cTn id="4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28" grpId="0" animBg="1"/>
      <p:bldP spid="27" grpId="0" animBg="1"/>
      <p:bldP spid="13" grpId="0" animBg="1"/>
      <p:bldP spid="14" grpId="0" animBg="1"/>
      <p:bldP spid="15" grpId="0" animBg="1"/>
      <p:bldP spid="16" grpId="0" animBg="1"/>
      <p:bldP spid="22"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1" y="123984"/>
            <a:ext cx="8482740"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grpSp>
        <p:nvGrpSpPr>
          <p:cNvPr id="26" name="Group 25"/>
          <p:cNvGrpSpPr/>
          <p:nvPr/>
        </p:nvGrpSpPr>
        <p:grpSpPr>
          <a:xfrm>
            <a:off x="76199" y="5258251"/>
            <a:ext cx="3066316" cy="1569660"/>
            <a:chOff x="76199" y="5258251"/>
            <a:chExt cx="3066316" cy="156966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8" name="TextBox 17"/>
            <p:cNvSpPr txBox="1"/>
            <p:nvPr/>
          </p:nvSpPr>
          <p:spPr>
            <a:xfrm>
              <a:off x="76199" y="5258251"/>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Implement solution(s) with integrity and fidelity</a:t>
              </a:r>
            </a:p>
          </p:txBody>
        </p:sp>
      </p:grpSp>
      <p:grpSp>
        <p:nvGrpSpPr>
          <p:cNvPr id="27" name="Group 26"/>
          <p:cNvGrpSpPr/>
          <p:nvPr/>
        </p:nvGrpSpPr>
        <p:grpSpPr>
          <a:xfrm>
            <a:off x="12094" y="2775515"/>
            <a:ext cx="2660048" cy="1569660"/>
            <a:chOff x="12094" y="2775515"/>
            <a:chExt cx="2660048"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0" name="TextBox 19"/>
            <p:cNvSpPr txBox="1"/>
            <p:nvPr/>
          </p:nvSpPr>
          <p:spPr>
            <a:xfrm>
              <a:off x="12094" y="2775515"/>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Monitor outcomes and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to goal(s)</a:t>
              </a:r>
            </a:p>
          </p:txBody>
        </p:sp>
      </p:grpSp>
      <p:grpSp>
        <p:nvGrpSpPr>
          <p:cNvPr id="28" name="Group 27"/>
          <p:cNvGrpSpPr/>
          <p:nvPr/>
        </p:nvGrpSpPr>
        <p:grpSpPr>
          <a:xfrm>
            <a:off x="104775" y="1209595"/>
            <a:ext cx="3318110" cy="1438342"/>
            <a:chOff x="104775" y="1209595"/>
            <a:chExt cx="3318110" cy="1438342"/>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2" name="TextBox 21"/>
            <p:cNvSpPr txBox="1"/>
            <p:nvPr/>
          </p:nvSpPr>
          <p:spPr>
            <a:xfrm>
              <a:off x="104775" y="1209595"/>
              <a:ext cx="2409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338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outVertical)">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1219200"/>
          <a:ext cx="8686801" cy="4953001"/>
        </p:xfrm>
        <a:graphic>
          <a:graphicData uri="http://schemas.openxmlformats.org/drawingml/2006/table">
            <a:tbl>
              <a:tblPr/>
              <a:tblGrid>
                <a:gridCol w="1218101">
                  <a:extLst>
                    <a:ext uri="{9D8B030D-6E8A-4147-A177-3AD203B41FA5}">
                      <a16:colId xmlns:a16="http://schemas.microsoft.com/office/drawing/2014/main" val="20000"/>
                    </a:ext>
                  </a:extLst>
                </a:gridCol>
                <a:gridCol w="1171118">
                  <a:extLst>
                    <a:ext uri="{9D8B030D-6E8A-4147-A177-3AD203B41FA5}">
                      <a16:colId xmlns:a16="http://schemas.microsoft.com/office/drawing/2014/main" val="20001"/>
                    </a:ext>
                  </a:extLst>
                </a:gridCol>
                <a:gridCol w="2263927">
                  <a:extLst>
                    <a:ext uri="{9D8B030D-6E8A-4147-A177-3AD203B41FA5}">
                      <a16:colId xmlns:a16="http://schemas.microsoft.com/office/drawing/2014/main" val="20002"/>
                    </a:ext>
                  </a:extLst>
                </a:gridCol>
                <a:gridCol w="877033">
                  <a:extLst>
                    <a:ext uri="{9D8B030D-6E8A-4147-A177-3AD203B41FA5}">
                      <a16:colId xmlns:a16="http://schemas.microsoft.com/office/drawing/2014/main" val="20003"/>
                    </a:ext>
                  </a:extLst>
                </a:gridCol>
                <a:gridCol w="877033">
                  <a:extLst>
                    <a:ext uri="{9D8B030D-6E8A-4147-A177-3AD203B41FA5}">
                      <a16:colId xmlns:a16="http://schemas.microsoft.com/office/drawing/2014/main" val="20004"/>
                    </a:ext>
                  </a:extLst>
                </a:gridCol>
                <a:gridCol w="760444">
                  <a:extLst>
                    <a:ext uri="{9D8B030D-6E8A-4147-A177-3AD203B41FA5}">
                      <a16:colId xmlns:a16="http://schemas.microsoft.com/office/drawing/2014/main" val="20005"/>
                    </a:ext>
                  </a:extLst>
                </a:gridCol>
                <a:gridCol w="758703">
                  <a:extLst>
                    <a:ext uri="{9D8B030D-6E8A-4147-A177-3AD203B41FA5}">
                      <a16:colId xmlns:a16="http://schemas.microsoft.com/office/drawing/2014/main" val="20006"/>
                    </a:ext>
                  </a:extLst>
                </a:gridCol>
                <a:gridCol w="760442">
                  <a:extLst>
                    <a:ext uri="{9D8B030D-6E8A-4147-A177-3AD203B41FA5}">
                      <a16:colId xmlns:a16="http://schemas.microsoft.com/office/drawing/2014/main" val="20007"/>
                    </a:ext>
                  </a:extLst>
                </a:gridCol>
              </a:tblGrid>
              <a:tr h="211996">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DISTRICTS/SCHOOLS IN TRAINING</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SCHEDULE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996">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Purpose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199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536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61671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PBIS Tiered Fidelity Inventory (TFI)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5362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1671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Progress Monitoring—Team Level</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134068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School Climate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670344">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Student Outcomes</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CC"/>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School-wide Information System (SWIS)</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bl>
          </a:graphicData>
        </a:graphic>
      </p:graphicFrame>
      <p:sp>
        <p:nvSpPr>
          <p:cNvPr id="3" name="TextBox 2"/>
          <p:cNvSpPr txBox="1"/>
          <p:nvPr/>
        </p:nvSpPr>
        <p:spPr>
          <a:xfrm>
            <a:off x="150563" y="76200"/>
            <a:ext cx="8793193"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Medium"/>
                <a:ea typeface="+mn-ea"/>
                <a:cs typeface="+mn-cs"/>
              </a:rPr>
              <a:t>To effectively use data to drive decision making,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Medium"/>
                <a:ea typeface="+mn-ea"/>
                <a:cs typeface="+mn-cs"/>
              </a:rPr>
              <a:t>use your evaluation plan…</a:t>
            </a:r>
          </a:p>
        </p:txBody>
      </p:sp>
      <p:sp>
        <p:nvSpPr>
          <p:cNvPr id="5" name="TextBox 4"/>
          <p:cNvSpPr txBox="1"/>
          <p:nvPr/>
        </p:nvSpPr>
        <p:spPr>
          <a:xfrm>
            <a:off x="3057560" y="6273224"/>
            <a:ext cx="4333238" cy="584776"/>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Franklin Gothic Medium"/>
                <a:ea typeface="+mn-ea"/>
                <a:cs typeface="+mn-cs"/>
              </a:rPr>
              <a:t>…and tools available at: </a:t>
            </a:r>
          </a:p>
        </p:txBody>
      </p:sp>
    </p:spTree>
    <p:extLst>
      <p:ext uri="{BB962C8B-B14F-4D97-AF65-F5344CB8AC3E}">
        <p14:creationId xmlns:p14="http://schemas.microsoft.com/office/powerpoint/2010/main" val="389247830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5643458"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4472C4"/>
                </a:solidFill>
                <a:effectLst/>
                <a:uLnTx/>
                <a:uFillTx/>
                <a:latin typeface="Franklin Gothic Medium"/>
                <a:ea typeface="+mj-ea"/>
                <a:cs typeface="+mj-cs"/>
              </a:rPr>
              <a:t>What is most related to high sustainability?</a:t>
            </a:r>
          </a:p>
        </p:txBody>
      </p:sp>
      <p:sp>
        <p:nvSpPr>
          <p:cNvPr id="5" name="Title 1"/>
          <p:cNvSpPr txBox="1">
            <a:spLocks/>
          </p:cNvSpPr>
          <p:nvPr/>
        </p:nvSpPr>
        <p:spPr>
          <a:xfrm>
            <a:off x="3314401" y="3344816"/>
            <a:ext cx="5643458" cy="28527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70AD47"/>
                </a:solidFill>
                <a:effectLst/>
                <a:uLnTx/>
                <a:uFillTx/>
                <a:latin typeface="Franklin Gothic Medium"/>
                <a:ea typeface="+mj-ea"/>
                <a:cs typeface="+mj-cs"/>
              </a:rPr>
              <a:t>The frequency that data are presented to all schools staff.</a:t>
            </a:r>
          </a:p>
        </p:txBody>
      </p:sp>
      <p:pic>
        <p:nvPicPr>
          <p:cNvPr id="1026" name="Picture 2" descr="http://2tradersclub.com/wp-content/uploads/2014/02/question.jpg"/>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4798" t="13477" r="9223" b="15448"/>
          <a:stretch/>
        </p:blipFill>
        <p:spPr bwMode="auto">
          <a:xfrm>
            <a:off x="307428" y="3172594"/>
            <a:ext cx="2837793" cy="26991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2tradersclub.com/wp-content/uploads/2014/02/question.jpg"/>
          <p:cNvPicPr>
            <a:picLocks noChangeAspect="1" noChangeArrowheads="1"/>
          </p:cNvPicPr>
          <p:nvPr/>
        </p:nvPicPr>
        <p:blipFill rotWithShape="1">
          <a:blip r:embed="rId2">
            <a:clrChange>
              <a:clrFrom>
                <a:srgbClr val="FAFAFA"/>
              </a:clrFrom>
              <a:clrTo>
                <a:srgbClr val="FAFAFA">
                  <a:alpha val="0"/>
                </a:srgbClr>
              </a:clrTo>
            </a:clrChange>
            <a:extLst>
              <a:ext uri="{28A0092B-C50C-407E-A947-70E740481C1C}">
                <a14:useLocalDpi xmlns:a14="http://schemas.microsoft.com/office/drawing/2010/main" val="0"/>
              </a:ext>
            </a:extLst>
          </a:blip>
          <a:srcRect l="4798" t="13477" r="9223" b="15448"/>
          <a:stretch/>
        </p:blipFill>
        <p:spPr bwMode="auto">
          <a:xfrm>
            <a:off x="6136130" y="0"/>
            <a:ext cx="2837793" cy="26991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28600" y="6211670"/>
            <a:ext cx="48006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(McIntosh, Kim, </a:t>
            </a:r>
            <a:r>
              <a:rPr kumimoji="0" lang="en-US" sz="2000" b="0" i="0" u="none" strike="noStrike" kern="1200" cap="none" spc="0" normalizeH="0" baseline="0" noProof="0" dirty="0" err="1">
                <a:ln>
                  <a:noFill/>
                </a:ln>
                <a:solidFill>
                  <a:prstClr val="black"/>
                </a:solidFill>
                <a:effectLst/>
                <a:uLnTx/>
                <a:uFillTx/>
                <a:latin typeface="Franklin Gothic Medium"/>
                <a:ea typeface="+mn-ea"/>
                <a:cs typeface="+mn-cs"/>
              </a:rPr>
              <a:t>Pinkelman</a:t>
            </a: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 </a:t>
            </a:r>
            <a:r>
              <a:rPr kumimoji="0" lang="en-US" sz="2000" b="0" i="0" u="none" strike="noStrike" kern="1200" cap="none" spc="0" normalizeH="0" baseline="0" noProof="0" dirty="0" err="1">
                <a:ln>
                  <a:noFill/>
                </a:ln>
                <a:solidFill>
                  <a:prstClr val="black"/>
                </a:solidFill>
                <a:effectLst/>
                <a:uLnTx/>
                <a:uFillTx/>
                <a:latin typeface="Franklin Gothic Medium"/>
                <a:ea typeface="+mn-ea"/>
                <a:cs typeface="+mn-cs"/>
              </a:rPr>
              <a:t>Rasplica</a:t>
            </a: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 Berg, &amp; Strickland-Cohen, in press)</a:t>
            </a:r>
          </a:p>
        </p:txBody>
      </p:sp>
    </p:spTree>
    <p:extLst>
      <p:ext uri="{BB962C8B-B14F-4D97-AF65-F5344CB8AC3E}">
        <p14:creationId xmlns:p14="http://schemas.microsoft.com/office/powerpoint/2010/main" val="376562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2305019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410200" y="1143000"/>
            <a:ext cx="3581400" cy="5334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08" charset="0"/>
              <a:ea typeface="+mn-ea"/>
              <a:cs typeface="+mn-cs"/>
            </a:endParaRPr>
          </a:p>
        </p:txBody>
      </p:sp>
      <p:sp>
        <p:nvSpPr>
          <p:cNvPr id="2" name="Title 1"/>
          <p:cNvSpPr>
            <a:spLocks noGrp="1"/>
          </p:cNvSpPr>
          <p:nvPr>
            <p:ph type="title"/>
          </p:nvPr>
        </p:nvSpPr>
        <p:spPr>
          <a:xfrm>
            <a:off x="457200" y="228599"/>
            <a:ext cx="8229600" cy="914401"/>
          </a:xfrm>
          <a:solidFill>
            <a:srgbClr val="008000"/>
          </a:solidFill>
        </p:spPr>
        <p:txBody>
          <a:bodyPr/>
          <a:lstStyle/>
          <a:p>
            <a:r>
              <a:rPr lang="en-US" dirty="0">
                <a:solidFill>
                  <a:schemeClr val="bg1"/>
                </a:solidFill>
              </a:rPr>
              <a:t>Data-Driven Problem Solving</a:t>
            </a:r>
          </a:p>
        </p:txBody>
      </p:sp>
      <p:sp>
        <p:nvSpPr>
          <p:cNvPr id="3" name="Content Placeholder 2"/>
          <p:cNvSpPr>
            <a:spLocks noGrp="1"/>
          </p:cNvSpPr>
          <p:nvPr>
            <p:ph idx="1"/>
          </p:nvPr>
        </p:nvSpPr>
        <p:spPr>
          <a:xfrm>
            <a:off x="329335" y="1235988"/>
            <a:ext cx="5334000" cy="5334000"/>
          </a:xfrm>
          <a:solidFill>
            <a:srgbClr val="FFFFFF"/>
          </a:solidFill>
        </p:spPr>
        <p:txBody>
          <a:bodyPr/>
          <a:lstStyle/>
          <a:p>
            <a:r>
              <a:rPr lang="en-US" sz="2400" dirty="0"/>
              <a:t>We are about to engage in a series of activities that require you to review and use your school’s data on </a:t>
            </a:r>
            <a:r>
              <a:rPr lang="en-US" sz="2400" dirty="0" err="1"/>
              <a:t>pbisapps.org</a:t>
            </a:r>
            <a:endParaRPr lang="en-US" sz="2400" dirty="0"/>
          </a:p>
          <a:p>
            <a:pPr lvl="1"/>
            <a:r>
              <a:rPr lang="en-US" sz="2200" dirty="0"/>
              <a:t>Log on to </a:t>
            </a:r>
            <a:r>
              <a:rPr lang="en-US" sz="2200" dirty="0" err="1"/>
              <a:t>pbisapps.org</a:t>
            </a:r>
            <a:endParaRPr lang="en-US" sz="2200" dirty="0"/>
          </a:p>
          <a:p>
            <a:pPr lvl="1"/>
            <a:r>
              <a:rPr lang="en-US" sz="2200" dirty="0"/>
              <a:t>Go to closed survey windows</a:t>
            </a:r>
          </a:p>
          <a:p>
            <a:pPr lvl="1"/>
            <a:r>
              <a:rPr lang="en-US" sz="2200" dirty="0"/>
              <a:t>Choose a survey (e.g., Self Assessment Survey, Team Checklist) </a:t>
            </a:r>
          </a:p>
          <a:p>
            <a:pPr lvl="1"/>
            <a:r>
              <a:rPr lang="en-US" sz="2200" dirty="0"/>
              <a:t>Choose View Reports </a:t>
            </a:r>
          </a:p>
          <a:p>
            <a:r>
              <a:rPr lang="en-US" sz="2400" dirty="0"/>
              <a:t>Remember different types of reports (total, subscale, item reports) </a:t>
            </a:r>
          </a:p>
          <a:p>
            <a:endParaRPr lang="en-US"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33528" y="1295400"/>
            <a:ext cx="2864620" cy="2286000"/>
          </a:xfrm>
          <a:prstGeom prst="rect">
            <a:avLst/>
          </a:prstGeom>
          <a:noFill/>
          <a:ln w="9525">
            <a:noFill/>
            <a:miter lim="800000"/>
            <a:headEnd/>
            <a:tailEnd/>
          </a:ln>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810000"/>
            <a:ext cx="2895600" cy="1981200"/>
          </a:xfrm>
          <a:prstGeom prst="rect">
            <a:avLst/>
          </a:prstGeom>
        </p:spPr>
      </p:pic>
    </p:spTree>
    <p:extLst>
      <p:ext uri="{BB962C8B-B14F-4D97-AF65-F5344CB8AC3E}">
        <p14:creationId xmlns:p14="http://schemas.microsoft.com/office/powerpoint/2010/main" val="197413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a:solidFill>
            <a:srgbClr val="FFFFFF"/>
          </a:solidFill>
        </p:spPr>
        <p:txBody>
          <a:bodyPr/>
          <a:lstStyle/>
          <a:p>
            <a:r>
              <a:rPr lang="en-US" sz="4000" dirty="0">
                <a:solidFill>
                  <a:srgbClr val="008000"/>
                </a:solidFill>
              </a:rPr>
              <a:t>Example: Team Implementation Checklist Subscale Report </a:t>
            </a:r>
          </a:p>
        </p:txBody>
      </p:sp>
      <p:pic>
        <p:nvPicPr>
          <p:cNvPr id="4" name="Picture 3"/>
          <p:cNvPicPr>
            <a:picLocks noChangeAspect="1"/>
          </p:cNvPicPr>
          <p:nvPr/>
        </p:nvPicPr>
        <p:blipFill>
          <a:blip r:embed="rId2"/>
          <a:stretch>
            <a:fillRect/>
          </a:stretch>
        </p:blipFill>
        <p:spPr>
          <a:xfrm>
            <a:off x="1203385" y="1828800"/>
            <a:ext cx="2270904" cy="3886200"/>
          </a:xfrm>
          <a:prstGeom prst="rect">
            <a:avLst/>
          </a:prstGeom>
        </p:spPr>
      </p:pic>
      <p:pic>
        <p:nvPicPr>
          <p:cNvPr id="1026" name="Picture 2" descr="https://www.pbisassessment.org/Content/ReportAssets/0mnismvw.1wuC_10iT0R0x0T0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4513" y="1828800"/>
            <a:ext cx="4688887" cy="38926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823317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838200"/>
          </a:xfrm>
          <a:solidFill>
            <a:srgbClr val="008000"/>
          </a:solidFill>
        </p:spPr>
        <p:txBody>
          <a:bodyPr/>
          <a:lstStyle/>
          <a:p>
            <a:r>
              <a:rPr lang="en-US" dirty="0">
                <a:solidFill>
                  <a:schemeClr val="bg1"/>
                </a:solidFill>
              </a:rPr>
              <a:t>Evaluation Questions </a:t>
            </a:r>
          </a:p>
        </p:txBody>
      </p:sp>
      <p:sp>
        <p:nvSpPr>
          <p:cNvPr id="57345" name="Text Placeholder 1"/>
          <p:cNvSpPr>
            <a:spLocks noGrp="1"/>
          </p:cNvSpPr>
          <p:nvPr>
            <p:ph idx="1"/>
          </p:nvPr>
        </p:nvSpPr>
        <p:spPr bwMode="auto">
          <a:xfrm>
            <a:off x="685800" y="1219200"/>
            <a:ext cx="7772400" cy="464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endParaRPr lang="en-US" altLang="en-US" sz="1800" dirty="0">
              <a:ea typeface="ＭＳ Ｐゴシック" panose="020B0600070205080204" pitchFamily="34" charset="-128"/>
            </a:endParaRPr>
          </a:p>
          <a:p>
            <a:r>
              <a:rPr lang="en-US" altLang="en-US" sz="3200" dirty="0">
                <a:ea typeface="ＭＳ Ｐゴシック" panose="020B0600070205080204" pitchFamily="34" charset="-128"/>
              </a:rPr>
              <a:t>What are the critical features of data review activities that will lead to continued improvements in student outcomes?</a:t>
            </a:r>
          </a:p>
          <a:p>
            <a:pPr algn="ctr"/>
            <a:endParaRPr lang="en-US" altLang="en-US" sz="1800" dirty="0">
              <a:ea typeface="ＭＳ Ｐゴシック" panose="020B0600070205080204" pitchFamily="34" charset="-128"/>
            </a:endParaRPr>
          </a:p>
          <a:p>
            <a:r>
              <a:rPr lang="en-US" altLang="en-US" sz="3200" dirty="0">
                <a:ea typeface="ＭＳ Ｐゴシック" panose="020B0600070205080204" pitchFamily="34" charset="-128"/>
              </a:rPr>
              <a:t>What are the necessary behaviors of school personnel that will increase the sustainability of data review practices?</a:t>
            </a:r>
          </a:p>
        </p:txBody>
      </p:sp>
      <p:sp>
        <p:nvSpPr>
          <p:cNvPr id="3" name="TextBox 2"/>
          <p:cNvSpPr txBox="1"/>
          <p:nvPr/>
        </p:nvSpPr>
        <p:spPr>
          <a:xfrm>
            <a:off x="-1465482" y="3908388"/>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a:ea typeface="+mn-ea"/>
              <a:cs typeface="+mn-cs"/>
            </a:endParaRPr>
          </a:p>
        </p:txBody>
      </p:sp>
      <p:pic>
        <p:nvPicPr>
          <p:cNvPr id="5" name="Picture 4"/>
          <p:cNvPicPr>
            <a:picLocks noChangeAspect="1"/>
          </p:cNvPicPr>
          <p:nvPr/>
        </p:nvPicPr>
        <p:blipFill>
          <a:blip r:embed="rId2"/>
          <a:stretch>
            <a:fillRect/>
          </a:stretch>
        </p:blipFill>
        <p:spPr>
          <a:xfrm>
            <a:off x="6155199" y="5943600"/>
            <a:ext cx="2993813" cy="914400"/>
          </a:xfrm>
          <a:prstGeom prst="rect">
            <a:avLst/>
          </a:prstGeom>
        </p:spPr>
      </p:pic>
      <p:pic>
        <p:nvPicPr>
          <p:cNvPr id="6" name="Picture 5"/>
          <p:cNvPicPr>
            <a:picLocks noChangeAspect="1"/>
          </p:cNvPicPr>
          <p:nvPr/>
        </p:nvPicPr>
        <p:blipFill>
          <a:blip r:embed="rId3"/>
          <a:stretch>
            <a:fillRect/>
          </a:stretch>
        </p:blipFill>
        <p:spPr>
          <a:xfrm>
            <a:off x="1" y="6535906"/>
            <a:ext cx="6019800" cy="322093"/>
          </a:xfrm>
          <a:prstGeom prst="rect">
            <a:avLst/>
          </a:prstGeom>
        </p:spPr>
      </p:pic>
      <p:sp>
        <p:nvSpPr>
          <p:cNvPr id="7" name="TextBox 6"/>
          <p:cNvSpPr txBox="1"/>
          <p:nvPr/>
        </p:nvSpPr>
        <p:spPr>
          <a:xfrm>
            <a:off x="-63811" y="6096000"/>
            <a:ext cx="16160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CC"/>
                </a:solidFill>
                <a:effectLst/>
                <a:uLnTx/>
                <a:uFillTx/>
                <a:latin typeface="Franklin Gothic Book"/>
                <a:ea typeface="+mn-ea"/>
                <a:cs typeface="+mn-cs"/>
              </a:rPr>
              <a:t>adapted from:</a:t>
            </a:r>
          </a:p>
        </p:txBody>
      </p:sp>
    </p:spTree>
    <p:extLst>
      <p:ext uri="{BB962C8B-B14F-4D97-AF65-F5344CB8AC3E}">
        <p14:creationId xmlns:p14="http://schemas.microsoft.com/office/powerpoint/2010/main" val="59560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en-US" altLang="en-US" sz="5400" b="1" dirty="0">
                <a:solidFill>
                  <a:schemeClr val="accent2"/>
                </a:solidFill>
                <a:ea typeface="ＭＳ Ｐゴシック" panose="020B0600070205080204" pitchFamily="34" charset="-128"/>
              </a:rPr>
              <a:t>“The critical mechanism by which a practice sustains is </a:t>
            </a:r>
            <a:r>
              <a:rPr lang="en-US" altLang="en-US" sz="5400" b="1" u="sng" dirty="0">
                <a:solidFill>
                  <a:schemeClr val="accent2"/>
                </a:solidFill>
                <a:ea typeface="ＭＳ Ｐゴシック" panose="020B0600070205080204" pitchFamily="34" charset="-128"/>
              </a:rPr>
              <a:t>fidelity</a:t>
            </a:r>
            <a:r>
              <a:rPr lang="en-US" altLang="en-US" sz="5400" b="1" dirty="0">
                <a:solidFill>
                  <a:schemeClr val="accent2"/>
                </a:solidFill>
                <a:ea typeface="ＭＳ Ｐゴシック" panose="020B0600070205080204" pitchFamily="34" charset="-128"/>
              </a:rPr>
              <a:t>.”</a:t>
            </a:r>
          </a:p>
          <a:p>
            <a:pPr algn="ctr"/>
            <a:endParaRPr lang="en-US" altLang="en-US" sz="3200" dirty="0">
              <a:solidFill>
                <a:schemeClr val="accent2"/>
              </a:solidFill>
              <a:ea typeface="ＭＳ Ｐゴシック" panose="020B0600070205080204" pitchFamily="34" charset="-128"/>
            </a:endParaRPr>
          </a:p>
          <a:p>
            <a:pPr marL="0" indent="0" algn="r">
              <a:buNone/>
            </a:pPr>
            <a:r>
              <a:rPr lang="en-US" altLang="en-US" sz="2400" dirty="0">
                <a:solidFill>
                  <a:schemeClr val="accent2"/>
                </a:solidFill>
                <a:ea typeface="ＭＳ Ｐゴシック" panose="020B0600070205080204" pitchFamily="34" charset="-128"/>
              </a:rPr>
              <a:t>(McIntosh, Filter, Bennett, Ryan, &amp; Sugai, 2010; p.10)</a:t>
            </a:r>
          </a:p>
        </p:txBody>
      </p:sp>
      <p:pic>
        <p:nvPicPr>
          <p:cNvPr id="4" name="Picture 3"/>
          <p:cNvPicPr>
            <a:picLocks noChangeAspect="1"/>
          </p:cNvPicPr>
          <p:nvPr/>
        </p:nvPicPr>
        <p:blipFill>
          <a:blip r:embed="rId3"/>
          <a:stretch>
            <a:fillRect/>
          </a:stretch>
        </p:blipFill>
        <p:spPr>
          <a:xfrm>
            <a:off x="6155199" y="5943600"/>
            <a:ext cx="2993813" cy="914400"/>
          </a:xfrm>
          <a:prstGeom prst="rect">
            <a:avLst/>
          </a:prstGeom>
        </p:spPr>
      </p:pic>
      <p:pic>
        <p:nvPicPr>
          <p:cNvPr id="5" name="Picture 4"/>
          <p:cNvPicPr>
            <a:picLocks noChangeAspect="1"/>
          </p:cNvPicPr>
          <p:nvPr/>
        </p:nvPicPr>
        <p:blipFill>
          <a:blip r:embed="rId4"/>
          <a:stretch>
            <a:fillRect/>
          </a:stretch>
        </p:blipFill>
        <p:spPr>
          <a:xfrm>
            <a:off x="1" y="6535906"/>
            <a:ext cx="6019800" cy="322093"/>
          </a:xfrm>
          <a:prstGeom prst="rect">
            <a:avLst/>
          </a:prstGeom>
        </p:spPr>
      </p:pic>
      <p:sp>
        <p:nvSpPr>
          <p:cNvPr id="6" name="TextBox 5"/>
          <p:cNvSpPr txBox="1"/>
          <p:nvPr/>
        </p:nvSpPr>
        <p:spPr>
          <a:xfrm>
            <a:off x="-63811" y="6096000"/>
            <a:ext cx="16160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333CC"/>
                </a:solidFill>
                <a:effectLst/>
                <a:uLnTx/>
                <a:uFillTx/>
                <a:latin typeface="Franklin Gothic Book"/>
                <a:ea typeface="+mn-ea"/>
                <a:cs typeface="+mn-cs"/>
              </a:rPr>
              <a:t>adapted from:</a:t>
            </a:r>
          </a:p>
        </p:txBody>
      </p:sp>
    </p:spTree>
    <p:extLst>
      <p:ext uri="{BB962C8B-B14F-4D97-AF65-F5344CB8AC3E}">
        <p14:creationId xmlns:p14="http://schemas.microsoft.com/office/powerpoint/2010/main" val="1785380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mn-ea"/>
                <a:cs typeface="+mn-cs"/>
              </a:rPr>
              <a:t>Work individually (or with partner coach) for 60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 </a:t>
            </a:r>
            <a:br>
              <a:rPr lang="en-US" sz="4000" b="1" dirty="0">
                <a:solidFill>
                  <a:srgbClr val="3366FF"/>
                </a:solidFill>
              </a:rPr>
            </a:br>
            <a:r>
              <a:rPr lang="en-US" sz="3200" b="1" dirty="0">
                <a:solidFill>
                  <a:srgbClr val="3366FF"/>
                </a:solidFill>
              </a:rPr>
              <a:t>Review Fidelity &amp; Outcome Data</a:t>
            </a:r>
            <a:endParaRPr lang="en-US" sz="4000" b="1" i="1" dirty="0">
              <a:solidFill>
                <a:srgbClr val="3366FF"/>
              </a:solidFill>
            </a:endParaRPr>
          </a:p>
        </p:txBody>
      </p:sp>
      <p:sp>
        <p:nvSpPr>
          <p:cNvPr id="139268" name="Rectangle 3"/>
          <p:cNvSpPr>
            <a:spLocks noGrp="1" noChangeArrowheads="1"/>
          </p:cNvSpPr>
          <p:nvPr>
            <p:ph idx="1"/>
          </p:nvPr>
        </p:nvSpPr>
        <p:spPr>
          <a:xfrm>
            <a:off x="2362200" y="1600199"/>
            <a:ext cx="6477000" cy="4767349"/>
          </a:xfrm>
          <a:solidFill>
            <a:srgbClr val="FFFFFF"/>
          </a:solidFill>
        </p:spPr>
        <p:txBody>
          <a:bodyPr/>
          <a:lstStyle/>
          <a:p>
            <a:pPr eaLnBrk="1" hangingPunct="1">
              <a:spcBef>
                <a:spcPts val="0"/>
              </a:spcBef>
              <a:spcAft>
                <a:spcPts val="400"/>
              </a:spcAft>
            </a:pPr>
            <a:r>
              <a:rPr lang="en-US" sz="2000" dirty="0"/>
              <a:t>Log-on to </a:t>
            </a:r>
            <a:r>
              <a:rPr lang="en-US" sz="2000" dirty="0">
                <a:solidFill>
                  <a:schemeClr val="accent2"/>
                </a:solidFill>
              </a:rPr>
              <a:t>pbisapps.org </a:t>
            </a:r>
            <a:endParaRPr lang="en-US" sz="800" dirty="0"/>
          </a:p>
          <a:p>
            <a:pPr eaLnBrk="1" hangingPunct="1">
              <a:spcBef>
                <a:spcPts val="0"/>
              </a:spcBef>
              <a:spcAft>
                <a:spcPts val="400"/>
              </a:spcAft>
            </a:pPr>
            <a:r>
              <a:rPr lang="en-US" sz="2000" dirty="0"/>
              <a:t>Review your fidelity data (SAS, TIC, TFI).</a:t>
            </a:r>
          </a:p>
          <a:p>
            <a:pPr lvl="1" eaLnBrk="1" hangingPunct="1">
              <a:spcBef>
                <a:spcPts val="0"/>
              </a:spcBef>
              <a:spcAft>
                <a:spcPts val="400"/>
              </a:spcAft>
            </a:pPr>
            <a:r>
              <a:rPr lang="en-US" sz="1800" dirty="0"/>
              <a:t>Identify 2-4 key strengths and 2-4 need areas</a:t>
            </a:r>
          </a:p>
          <a:p>
            <a:pPr lvl="1" eaLnBrk="1" hangingPunct="1">
              <a:spcBef>
                <a:spcPts val="0"/>
              </a:spcBef>
              <a:spcAft>
                <a:spcPts val="400"/>
              </a:spcAft>
            </a:pPr>
            <a:r>
              <a:rPr lang="en-US" sz="1800" dirty="0"/>
              <a:t>Review your plan for administering surveys again this year (note intended timeline on evaluation plan)</a:t>
            </a:r>
          </a:p>
          <a:p>
            <a:pPr eaLnBrk="1" hangingPunct="1">
              <a:spcBef>
                <a:spcPts val="0"/>
              </a:spcBef>
              <a:spcAft>
                <a:spcPts val="400"/>
              </a:spcAft>
            </a:pPr>
            <a:r>
              <a:rPr lang="en-US" sz="2000" dirty="0"/>
              <a:t>Review your school’s ODR data.</a:t>
            </a:r>
          </a:p>
          <a:p>
            <a:pPr lvl="1" eaLnBrk="1" hangingPunct="1">
              <a:spcBef>
                <a:spcPts val="0"/>
              </a:spcBef>
              <a:spcAft>
                <a:spcPts val="400"/>
              </a:spcAft>
            </a:pPr>
            <a:r>
              <a:rPr lang="en-US" sz="1800" dirty="0"/>
              <a:t>Identify and precisely define 1-2 problems</a:t>
            </a:r>
          </a:p>
          <a:p>
            <a:pPr lvl="1" eaLnBrk="1" hangingPunct="1">
              <a:spcBef>
                <a:spcPts val="0"/>
              </a:spcBef>
              <a:spcAft>
                <a:spcPts val="400"/>
              </a:spcAft>
            </a:pPr>
            <a:r>
              <a:rPr lang="en-US" sz="1800" dirty="0"/>
              <a:t>Review your plan for using ODR data to monitor progress</a:t>
            </a:r>
            <a:endParaRPr lang="en-US" sz="2000" dirty="0"/>
          </a:p>
          <a:p>
            <a:pPr eaLnBrk="1" hangingPunct="1">
              <a:spcBef>
                <a:spcPts val="0"/>
              </a:spcBef>
              <a:spcAft>
                <a:spcPts val="400"/>
              </a:spcAft>
            </a:pPr>
            <a:r>
              <a:rPr lang="en-US" sz="2000" dirty="0"/>
              <a:t>Develop plan for sharing data with team and faculty/staff</a:t>
            </a:r>
          </a:p>
          <a:p>
            <a:pPr eaLnBrk="1" hangingPunct="1">
              <a:spcBef>
                <a:spcPts val="0"/>
              </a:spcBef>
              <a:spcAft>
                <a:spcPts val="400"/>
              </a:spcAft>
            </a:pPr>
            <a:r>
              <a:rPr lang="en-US" sz="2000" dirty="0"/>
              <a:t>Update your action plan</a:t>
            </a:r>
            <a:endParaRPr lang="en-US" sz="800" dirty="0"/>
          </a:p>
          <a:p>
            <a:pPr eaLnBrk="1" hangingPunct="1">
              <a:spcBef>
                <a:spcPts val="0"/>
              </a:spcBef>
              <a:spcAft>
                <a:spcPts val="400"/>
              </a:spcAft>
            </a:pPr>
            <a:r>
              <a:rPr lang="en-US" sz="2000" dirty="0"/>
              <a:t>Share </a:t>
            </a:r>
            <a:r>
              <a:rPr lang="en-US" sz="2000" b="1" i="1" dirty="0"/>
              <a:t>2 min reports </a:t>
            </a:r>
            <a:r>
              <a:rPr lang="en-US" sz="2000" dirty="0"/>
              <a:t>(strengths, need areas, and questions).</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
        <p:nvSpPr>
          <p:cNvPr id="6" name="TextBox 5">
            <a:extLst>
              <a:ext uri="{FF2B5EF4-FFF2-40B4-BE49-F238E27FC236}">
                <a16:creationId xmlns:a16="http://schemas.microsoft.com/office/drawing/2014/main" id="{BBD5B17A-1419-4E4E-9BD1-C724B453FF03}"/>
              </a:ext>
            </a:extLst>
          </p:cNvPr>
          <p:cNvSpPr txBox="1"/>
          <p:nvPr/>
        </p:nvSpPr>
        <p:spPr>
          <a:xfrm>
            <a:off x="228600" y="3733800"/>
            <a:ext cx="1905000" cy="2862322"/>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Franklin Gothic Book"/>
                <a:ea typeface="+mn-ea"/>
                <a:cs typeface="+mn-cs"/>
              </a:rPr>
              <a:t>If you do not presently have ODR data to review, use this time to develop an action plan to secure a user-friendly interface.</a:t>
            </a:r>
          </a:p>
        </p:txBody>
      </p:sp>
    </p:spTree>
    <p:extLst>
      <p:ext uri="{BB962C8B-B14F-4D97-AF65-F5344CB8AC3E}">
        <p14:creationId xmlns:p14="http://schemas.microsoft.com/office/powerpoint/2010/main" val="18766774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Monitoring Outcomes: </a:t>
            </a:r>
            <a:r>
              <a:rPr kumimoji="0" lang="en-US" sz="4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rPr>
              <a:t>SWIS Drill Down</a:t>
            </a:r>
            <a:endParaRPr kumimoji="0" lang="en-US" sz="92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Franklin Gothic Medium"/>
              <a:ea typeface="ＭＳ Ｐゴシック" pitchFamily="-108" charset="-128"/>
              <a:cs typeface="+mn-cs"/>
            </a:endParaRPr>
          </a:p>
        </p:txBody>
      </p:sp>
    </p:spTree>
    <p:extLst>
      <p:ext uri="{BB962C8B-B14F-4D97-AF65-F5344CB8AC3E}">
        <p14:creationId xmlns:p14="http://schemas.microsoft.com/office/powerpoint/2010/main" val="3245435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F64C-F9A2-4FA0-96F6-09B1BC62328E}"/>
              </a:ext>
            </a:extLst>
          </p:cNvPr>
          <p:cNvSpPr>
            <a:spLocks noGrp="1"/>
          </p:cNvSpPr>
          <p:nvPr>
            <p:ph type="title"/>
          </p:nvPr>
        </p:nvSpPr>
        <p:spPr>
          <a:xfrm>
            <a:off x="402956" y="170479"/>
            <a:ext cx="8291593" cy="1143000"/>
          </a:xfrm>
          <a:solidFill>
            <a:srgbClr val="008000"/>
          </a:solidFill>
        </p:spPr>
        <p:txBody>
          <a:bodyPr/>
          <a:lstStyle/>
          <a:p>
            <a:r>
              <a:rPr lang="en-US" dirty="0">
                <a:solidFill>
                  <a:schemeClr val="bg1"/>
                </a:solidFill>
              </a:rPr>
              <a:t>Drill Down Approach</a:t>
            </a:r>
          </a:p>
        </p:txBody>
      </p:sp>
      <p:sp>
        <p:nvSpPr>
          <p:cNvPr id="3" name="Content Placeholder 2">
            <a:extLst>
              <a:ext uri="{FF2B5EF4-FFF2-40B4-BE49-F238E27FC236}">
                <a16:creationId xmlns:a16="http://schemas.microsoft.com/office/drawing/2014/main" id="{1144D5D2-0434-4437-803C-747B25CDB373}"/>
              </a:ext>
            </a:extLst>
          </p:cNvPr>
          <p:cNvSpPr>
            <a:spLocks noGrp="1"/>
          </p:cNvSpPr>
          <p:nvPr>
            <p:ph idx="1"/>
          </p:nvPr>
        </p:nvSpPr>
        <p:spPr/>
        <p:txBody>
          <a:bodyPr/>
          <a:lstStyle/>
          <a:p>
            <a:pPr marL="0" indent="0">
              <a:lnSpc>
                <a:spcPct val="120000"/>
              </a:lnSpc>
              <a:spcAft>
                <a:spcPts val="450"/>
              </a:spcAft>
              <a:buNone/>
            </a:pPr>
            <a:r>
              <a:rPr lang="en-US" sz="2200" dirty="0"/>
              <a:t>The </a:t>
            </a:r>
            <a:r>
              <a:rPr lang="en-US" sz="2200" b="1" dirty="0"/>
              <a:t>Drill Down </a:t>
            </a:r>
            <a:r>
              <a:rPr lang="en-US" sz="2200" dirty="0"/>
              <a:t>approach starts with the big picture and looks for potential “red flags” identifying a problem that might need to be addressed.</a:t>
            </a:r>
          </a:p>
          <a:p>
            <a:pPr marL="1650959" indent="0">
              <a:lnSpc>
                <a:spcPct val="120000"/>
              </a:lnSpc>
              <a:spcBef>
                <a:spcPts val="0"/>
              </a:spcBef>
              <a:spcAft>
                <a:spcPts val="600"/>
              </a:spcAft>
              <a:buFont typeface="+mj-lt"/>
              <a:buAutoNum type="arabicPeriod"/>
            </a:pPr>
            <a:r>
              <a:rPr lang="en-US" sz="2400" b="1" dirty="0"/>
              <a:t> What is our current </a:t>
            </a:r>
            <a:r>
              <a:rPr lang="en-US" sz="2400" b="1" dirty="0">
                <a:solidFill>
                  <a:srgbClr val="FF0000"/>
                </a:solidFill>
              </a:rPr>
              <a:t>reality</a:t>
            </a:r>
            <a:r>
              <a:rPr lang="en-US" sz="2400" b="1" dirty="0"/>
              <a:t> or big picture?</a:t>
            </a:r>
          </a:p>
          <a:p>
            <a:pPr marL="1650959" indent="0">
              <a:lnSpc>
                <a:spcPct val="120000"/>
              </a:lnSpc>
              <a:spcBef>
                <a:spcPts val="0"/>
              </a:spcBef>
              <a:spcAft>
                <a:spcPts val="600"/>
              </a:spcAft>
              <a:buFont typeface="+mj-lt"/>
              <a:buAutoNum type="arabicPeriod"/>
            </a:pPr>
            <a:r>
              <a:rPr lang="en-US" sz="2400" b="1" dirty="0"/>
              <a:t> Is there a </a:t>
            </a:r>
            <a:r>
              <a:rPr lang="en-US" sz="2400" b="1" dirty="0">
                <a:solidFill>
                  <a:srgbClr val="FF0000"/>
                </a:solidFill>
              </a:rPr>
              <a:t>problem</a:t>
            </a:r>
            <a:r>
              <a:rPr lang="en-US" sz="2400" b="1" dirty="0"/>
              <a:t> (red flag)? </a:t>
            </a:r>
          </a:p>
          <a:p>
            <a:pPr marL="1650959" indent="0">
              <a:lnSpc>
                <a:spcPct val="120000"/>
              </a:lnSpc>
              <a:spcBef>
                <a:spcPts val="0"/>
              </a:spcBef>
              <a:spcAft>
                <a:spcPts val="600"/>
              </a:spcAft>
              <a:buFont typeface="+mj-lt"/>
              <a:buAutoNum type="arabicPeriod"/>
            </a:pPr>
            <a:r>
              <a:rPr lang="en-US" sz="2400" b="1" dirty="0"/>
              <a:t> What is the precise </a:t>
            </a:r>
            <a:r>
              <a:rPr lang="en-US" sz="2400" b="1" dirty="0">
                <a:solidFill>
                  <a:srgbClr val="FF0000"/>
                </a:solidFill>
              </a:rPr>
              <a:t>context &amp; function</a:t>
            </a:r>
            <a:r>
              <a:rPr lang="en-US" sz="2400" b="1" dirty="0"/>
              <a:t> of the problem? </a:t>
            </a:r>
          </a:p>
          <a:p>
            <a:pPr marL="2801868" lvl="1" indent="0">
              <a:lnSpc>
                <a:spcPct val="120000"/>
              </a:lnSpc>
              <a:spcBef>
                <a:spcPts val="600"/>
              </a:spcBef>
              <a:spcAft>
                <a:spcPts val="900"/>
              </a:spcAft>
              <a:buNone/>
            </a:pPr>
            <a:r>
              <a:rPr lang="en-US" sz="2000" i="1" dirty="0"/>
              <a:t>What, where, when, who, how often, </a:t>
            </a:r>
            <a:r>
              <a:rPr lang="en-US" sz="2000" b="1" i="1" u="sng" dirty="0"/>
              <a:t>why</a:t>
            </a:r>
            <a:r>
              <a:rPr lang="en-US" sz="2000" i="1" dirty="0"/>
              <a:t>? </a:t>
            </a:r>
          </a:p>
          <a:p>
            <a:pPr marL="2801868" lvl="1" indent="0">
              <a:lnSpc>
                <a:spcPct val="120000"/>
              </a:lnSpc>
              <a:spcBef>
                <a:spcPts val="0"/>
              </a:spcBef>
              <a:buNone/>
            </a:pPr>
            <a:r>
              <a:rPr lang="en-US" sz="2000" dirty="0"/>
              <a:t>Be efficient, don’t “drown” by getting too specific</a:t>
            </a:r>
          </a:p>
          <a:p>
            <a:pPr marL="0" indent="0">
              <a:buNone/>
            </a:pPr>
            <a:endParaRPr lang="en-US" dirty="0"/>
          </a:p>
        </p:txBody>
      </p:sp>
      <p:pic>
        <p:nvPicPr>
          <p:cNvPr id="4" name="Picture 3">
            <a:extLst>
              <a:ext uri="{FF2B5EF4-FFF2-40B4-BE49-F238E27FC236}">
                <a16:creationId xmlns:a16="http://schemas.microsoft.com/office/drawing/2014/main" id="{B3BBB28E-271E-436D-A6D3-07EEAB6D24CC}"/>
              </a:ext>
            </a:extLst>
          </p:cNvPr>
          <p:cNvPicPr>
            <a:picLocks noChangeAspect="1"/>
          </p:cNvPicPr>
          <p:nvPr/>
        </p:nvPicPr>
        <p:blipFill>
          <a:blip r:embed="rId2"/>
          <a:stretch>
            <a:fillRect/>
          </a:stretch>
        </p:blipFill>
        <p:spPr>
          <a:xfrm>
            <a:off x="468826" y="4804716"/>
            <a:ext cx="2619375" cy="1743075"/>
          </a:xfrm>
          <a:prstGeom prst="rect">
            <a:avLst/>
          </a:prstGeom>
        </p:spPr>
      </p:pic>
    </p:spTree>
    <p:extLst>
      <p:ext uri="{BB962C8B-B14F-4D97-AF65-F5344CB8AC3E}">
        <p14:creationId xmlns:p14="http://schemas.microsoft.com/office/powerpoint/2010/main" val="1776114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sz="4400" dirty="0">
                <a:solidFill>
                  <a:schemeClr val="bg1"/>
                </a:solidFill>
              </a:rPr>
              <a:t>Primary vs. Precision Statements</a:t>
            </a:r>
          </a:p>
        </p:txBody>
      </p:sp>
      <p:sp>
        <p:nvSpPr>
          <p:cNvPr id="3" name="Text Placeholder 2"/>
          <p:cNvSpPr>
            <a:spLocks noGrp="1"/>
          </p:cNvSpPr>
          <p:nvPr>
            <p:ph type="body" idx="1"/>
          </p:nvPr>
        </p:nvSpPr>
        <p:spPr>
          <a:xfrm>
            <a:off x="381000" y="1716253"/>
            <a:ext cx="4114800" cy="387798"/>
          </a:xfrm>
        </p:spPr>
        <p:txBody>
          <a:bodyPr/>
          <a:lstStyle/>
          <a:p>
            <a:r>
              <a:rPr lang="en-US" sz="2800" dirty="0"/>
              <a:t>Primary Statements</a:t>
            </a:r>
          </a:p>
        </p:txBody>
      </p:sp>
      <p:sp>
        <p:nvSpPr>
          <p:cNvPr id="5" name="Content Placeholder 4"/>
          <p:cNvSpPr>
            <a:spLocks noGrp="1"/>
          </p:cNvSpPr>
          <p:nvPr>
            <p:ph sz="half" idx="2"/>
          </p:nvPr>
        </p:nvSpPr>
        <p:spPr>
          <a:xfrm>
            <a:off x="380999" y="2174877"/>
            <a:ext cx="4114800" cy="3128549"/>
          </a:xfrm>
        </p:spPr>
        <p:txBody>
          <a:bodyPr/>
          <a:lstStyle/>
          <a:p>
            <a:pPr>
              <a:spcAft>
                <a:spcPts val="1200"/>
              </a:spcAft>
            </a:pPr>
            <a:r>
              <a:rPr lang="en-US" dirty="0"/>
              <a:t>Too many referrals</a:t>
            </a:r>
          </a:p>
          <a:p>
            <a:pPr>
              <a:spcAft>
                <a:spcPts val="1200"/>
              </a:spcAft>
            </a:pPr>
            <a:r>
              <a:rPr lang="en-US" dirty="0"/>
              <a:t>September has more suspensions than last year.</a:t>
            </a:r>
          </a:p>
          <a:p>
            <a:pPr>
              <a:spcAft>
                <a:spcPts val="1200"/>
              </a:spcAft>
            </a:pPr>
            <a:r>
              <a:rPr lang="en-US" dirty="0"/>
              <a:t>Gang behavior is increasing.</a:t>
            </a:r>
          </a:p>
          <a:p>
            <a:pPr>
              <a:spcAft>
                <a:spcPts val="1200"/>
              </a:spcAft>
            </a:pPr>
            <a:r>
              <a:rPr lang="en-US" dirty="0"/>
              <a:t>The cafeteria is out of control.</a:t>
            </a:r>
          </a:p>
          <a:p>
            <a:r>
              <a:rPr lang="en-US" dirty="0"/>
              <a:t>Student disrespect is out of control.</a:t>
            </a:r>
          </a:p>
        </p:txBody>
      </p:sp>
      <p:sp>
        <p:nvSpPr>
          <p:cNvPr id="6" name="Text Placeholder 5"/>
          <p:cNvSpPr>
            <a:spLocks noGrp="1"/>
          </p:cNvSpPr>
          <p:nvPr>
            <p:ph type="body" sz="quarter" idx="3"/>
          </p:nvPr>
        </p:nvSpPr>
        <p:spPr>
          <a:xfrm>
            <a:off x="4645983" y="1716253"/>
            <a:ext cx="4117019" cy="387798"/>
          </a:xfrm>
        </p:spPr>
        <p:txBody>
          <a:bodyPr/>
          <a:lstStyle/>
          <a:p>
            <a:r>
              <a:rPr lang="en-US" sz="2800" dirty="0"/>
              <a:t>Precision Statement</a:t>
            </a:r>
          </a:p>
        </p:txBody>
      </p:sp>
      <p:sp>
        <p:nvSpPr>
          <p:cNvPr id="7" name="Content Placeholder 6"/>
          <p:cNvSpPr>
            <a:spLocks noGrp="1"/>
          </p:cNvSpPr>
          <p:nvPr>
            <p:ph sz="quarter" idx="4"/>
          </p:nvPr>
        </p:nvSpPr>
        <p:spPr>
          <a:xfrm>
            <a:off x="4645026" y="2174875"/>
            <a:ext cx="4117974" cy="2548390"/>
          </a:xfrm>
        </p:spPr>
        <p:txBody>
          <a:bodyPr/>
          <a:lstStyle/>
          <a:p>
            <a:r>
              <a:rPr lang="en-US" dirty="0"/>
              <a:t>There are more ODRs for aggression on the playground than last year. These are most likely to occur during first recess, with a large number of students, and the aggression is related to getting access to the new playground equipment.</a:t>
            </a:r>
          </a:p>
        </p:txBody>
      </p:sp>
    </p:spTree>
    <p:extLst>
      <p:ext uri="{BB962C8B-B14F-4D97-AF65-F5344CB8AC3E}">
        <p14:creationId xmlns:p14="http://schemas.microsoft.com/office/powerpoint/2010/main" val="389841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19454C-4A09-441D-854E-8F7207D19021}"/>
              </a:ext>
            </a:extLst>
          </p:cNvPr>
          <p:cNvSpPr>
            <a:spLocks noGrp="1"/>
          </p:cNvSpPr>
          <p:nvPr>
            <p:ph type="title"/>
          </p:nvPr>
        </p:nvSpPr>
        <p:spPr>
          <a:xfrm>
            <a:off x="371958" y="154980"/>
            <a:ext cx="8431079" cy="1143000"/>
          </a:xfrm>
          <a:solidFill>
            <a:srgbClr val="008000"/>
          </a:solidFill>
        </p:spPr>
        <p:txBody>
          <a:bodyPr/>
          <a:lstStyle/>
          <a:p>
            <a:r>
              <a:rPr lang="en-US" dirty="0">
                <a:solidFill>
                  <a:schemeClr val="bg1"/>
                </a:solidFill>
              </a:rPr>
              <a:t>Drill Down Worksheet</a:t>
            </a:r>
          </a:p>
        </p:txBody>
      </p:sp>
      <p:pic>
        <p:nvPicPr>
          <p:cNvPr id="9" name="Picture 2">
            <a:extLst>
              <a:ext uri="{FF2B5EF4-FFF2-40B4-BE49-F238E27FC236}">
                <a16:creationId xmlns:a16="http://schemas.microsoft.com/office/drawing/2014/main" id="{A41C8752-9213-490C-8DEF-84A7918195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4568" y="1534332"/>
            <a:ext cx="7124129" cy="471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544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Using SWIS Data to Solve Problems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17552" r="18866"/>
          <a:stretch/>
        </p:blipFill>
        <p:spPr bwMode="auto">
          <a:xfrm>
            <a:off x="660525" y="1846597"/>
            <a:ext cx="4371937" cy="40749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5" descr="http://flysight.ca/wiki/images/archive/0/04/20101113052047%21Caution.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6357" y="4971542"/>
            <a:ext cx="453459" cy="37050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5473595" y="2032889"/>
            <a:ext cx="3161690" cy="2398349"/>
          </a:xfrm>
          <a:prstGeom prst="rect">
            <a:avLst/>
          </a:prstGeom>
          <a:noFill/>
        </p:spPr>
        <p:txBody>
          <a:bodyPr wrap="square" lIns="68580" tIns="34290" rIns="68580" bIns="34290" rtlCol="0">
            <a:spAutoFit/>
          </a:bodyPr>
          <a:lstStyle>
            <a:lvl1pPr marL="396875" indent="-396875" algn="l" defTabSz="914363" rtl="0" eaLnBrk="1" latinLnBrk="0" hangingPunct="1">
              <a:lnSpc>
                <a:spcPct val="90000"/>
              </a:lnSpc>
              <a:spcBef>
                <a:spcPct val="20000"/>
              </a:spcBef>
              <a:buFontTx/>
              <a:buBlip>
                <a:blip r:embed="rId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ct val="20000"/>
              </a:spcBef>
              <a:spcAft>
                <a:spcPts val="0"/>
              </a:spcAft>
              <a:buClrTx/>
              <a:buSzTx/>
              <a:buFontTx/>
              <a:buNone/>
              <a:tabLst/>
              <a:defRPr/>
            </a:pPr>
            <a:r>
              <a:rPr kumimoji="0" lang="en-US" sz="2700" b="1" i="0" u="none" strike="noStrike" kern="1200" cap="none" spc="0" normalizeH="0" baseline="0" noProof="0" dirty="0">
                <a:ln>
                  <a:noFill/>
                </a:ln>
                <a:solidFill>
                  <a:srgbClr val="206228"/>
                </a:solidFill>
                <a:effectLst/>
                <a:uLnTx/>
                <a:uFillTx/>
                <a:latin typeface="Franklin Gothic Book"/>
                <a:ea typeface="+mn-ea"/>
                <a:cs typeface="+mn-cs"/>
              </a:rPr>
              <a:t>SWIS Dashboard</a:t>
            </a:r>
          </a:p>
          <a:p>
            <a:pPr marL="84535" marR="0" lvl="0" indent="0" algn="ctr" defTabSz="914363" rtl="0" eaLnBrk="1" fontAlgn="auto" latinLnBrk="0" hangingPunct="1">
              <a:lnSpc>
                <a:spcPct val="90000"/>
              </a:lnSpc>
              <a:spcBef>
                <a:spcPct val="20000"/>
              </a:spcBef>
              <a:spcAft>
                <a:spcPts val="1350"/>
              </a:spcAft>
              <a:buClrTx/>
              <a:buSzTx/>
              <a:buFontTx/>
              <a:buNone/>
              <a:tabLst>
                <a:tab pos="88106" algn="l"/>
              </a:tabLst>
              <a:defRPr/>
            </a:pP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summarizes the current school year.</a:t>
            </a:r>
          </a:p>
          <a:p>
            <a:pPr marL="84535" marR="0" lvl="0" indent="0" algn="ctr" defTabSz="914363" rtl="0" eaLnBrk="1" fontAlgn="auto" latinLnBrk="0" hangingPunct="1">
              <a:lnSpc>
                <a:spcPct val="90000"/>
              </a:lnSpc>
              <a:spcBef>
                <a:spcPct val="20000"/>
              </a:spcBef>
              <a:spcAft>
                <a:spcPts val="1350"/>
              </a:spcAft>
              <a:buClrTx/>
              <a:buSzTx/>
              <a:buFontTx/>
              <a:buNone/>
              <a:tabLst>
                <a:tab pos="88106" algn="l"/>
              </a:tabLst>
              <a:defRPr/>
            </a:pPr>
            <a:r>
              <a:rPr kumimoji="0" lang="en-US" sz="900" b="0" i="0" u="none" strike="noStrike" kern="1200" cap="none" spc="0" normalizeH="0" baseline="0" noProof="0" dirty="0">
                <a:ln>
                  <a:noFill/>
                </a:ln>
                <a:solidFill>
                  <a:srgbClr val="808080">
                    <a:lumMod val="25000"/>
                  </a:srgbClr>
                </a:solidFill>
                <a:effectLst/>
                <a:uLnTx/>
                <a:uFillTx/>
                <a:latin typeface="Franklin Gothic Book"/>
                <a:ea typeface="+mn-ea"/>
                <a:cs typeface="+mn-cs"/>
              </a:rPr>
              <a:t> </a:t>
            </a:r>
            <a:b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b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It provides a     bird’s-eye view.   </a:t>
            </a:r>
          </a:p>
        </p:txBody>
      </p:sp>
      <p:pic>
        <p:nvPicPr>
          <p:cNvPr id="7" name="Picture 2" descr="http://us.cdn2.123rf.com/168nwm/tatus/tatus1203/tatus120300025/12928452-red-flag-icon.jpg"/>
          <p:cNvPicPr>
            <a:picLocks noChangeAspect="1" noChangeArrowheads="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6316115" y="4899617"/>
            <a:ext cx="506218"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flysight.ca/wiki/images/archive/0/04/20101113052047%21Caution.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1141" y="4971541"/>
            <a:ext cx="453459" cy="3705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cdn2.123rf.com/168nwm/tatus/tatus1203/tatus120300025/12928452-red-flag-icon.jpg"/>
          <p:cNvPicPr>
            <a:picLocks noChangeAspect="1" noChangeArrowheads="1"/>
          </p:cNvPicPr>
          <p:nvPr/>
        </p:nvPicPr>
        <p:blipFill>
          <a:blip r:embed="rId7"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420899" y="4899617"/>
            <a:ext cx="506218"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67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6846125"/>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1938313409"/>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Using SWIS Data to Solve Problems</a:t>
            </a:r>
          </a:p>
        </p:txBody>
      </p:sp>
      <p:grpSp>
        <p:nvGrpSpPr>
          <p:cNvPr id="3" name="Group 2"/>
          <p:cNvGrpSpPr/>
          <p:nvPr/>
        </p:nvGrpSpPr>
        <p:grpSpPr>
          <a:xfrm>
            <a:off x="492109" y="1893104"/>
            <a:ext cx="3604157" cy="3740032"/>
            <a:chOff x="219538" y="1524000"/>
            <a:chExt cx="4127629" cy="4649428"/>
          </a:xfrm>
        </p:grpSpPr>
        <p:pic>
          <p:nvPicPr>
            <p:cNvPr id="4" name="Picture 4" descr="https://app.swis.org/cache/319d4ac67d36a9a832ff07d98059fcb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6" descr="https://app.swis.org/cache/2516288ec001cd946e161e8ea42cc3e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2329" y="1591567"/>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8" descr="https://app.swis.org/cache/74961559678c097bedc3e4f65cf563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571" y="2788998"/>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10" descr="https://app.swis.org/cache/e653bc7de009dd22975fb848899842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2736340"/>
              <a:ext cx="1894836"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2" descr="https://app.swis.org/cache/664106918e467bd52d4874a06d91335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38" y="3911261"/>
              <a:ext cx="1903898" cy="92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14" descr="https://app.swis.org/cache/cb053a04c0719fa82a6cbbff352f9e7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2329" y="4038600"/>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6" descr="https://app.swis.org/cache/327fee0d785efeacddf00f3eb7c709d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38" y="5256572"/>
              <a:ext cx="1894838" cy="916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1" name="Content Placeholder 3"/>
          <p:cNvSpPr txBox="1">
            <a:spLocks/>
          </p:cNvSpPr>
          <p:nvPr/>
        </p:nvSpPr>
        <p:spPr>
          <a:xfrm>
            <a:off x="4870106" y="1973638"/>
            <a:ext cx="2971800" cy="3064942"/>
          </a:xfrm>
          <a:prstGeom prst="rect">
            <a:avLst/>
          </a:prstGeom>
          <a:noFill/>
        </p:spPr>
        <p:txBody>
          <a:bodyPr wrap="square" lIns="68580" tIns="34290" rIns="68580" bIns="3429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ct val="20000"/>
              </a:spcBef>
              <a:spcAft>
                <a:spcPts val="0"/>
              </a:spcAft>
              <a:buClrTx/>
              <a:buSzTx/>
              <a:buFontTx/>
              <a:buNone/>
              <a:tabLst/>
              <a:defRPr/>
            </a:pPr>
            <a:r>
              <a:rPr kumimoji="0" lang="en-US" sz="2700" b="1" i="0" u="none" strike="noStrike" kern="1200" cap="none" spc="0" normalizeH="0" baseline="0" noProof="0" dirty="0">
                <a:ln>
                  <a:noFill/>
                </a:ln>
                <a:solidFill>
                  <a:srgbClr val="206228"/>
                </a:solidFill>
                <a:effectLst/>
                <a:uLnTx/>
                <a:uFillTx/>
                <a:latin typeface="Franklin Gothic Book"/>
                <a:ea typeface="+mn-ea"/>
                <a:cs typeface="+mn-cs"/>
              </a:rPr>
              <a:t>SWIS Core Reports</a:t>
            </a:r>
          </a:p>
          <a:p>
            <a:pPr marL="84535" marR="0" lvl="0" indent="0" algn="l" defTabSz="914363" rtl="0" eaLnBrk="1" fontAlgn="auto" latinLnBrk="0" hangingPunct="1">
              <a:lnSpc>
                <a:spcPct val="90000"/>
              </a:lnSpc>
              <a:spcBef>
                <a:spcPts val="900"/>
              </a:spcBef>
              <a:spcAft>
                <a:spcPts val="1350"/>
              </a:spcAft>
              <a:buClrTx/>
              <a:buSzTx/>
              <a:buFontTx/>
              <a:buNone/>
              <a:tabLst/>
              <a:defRPr/>
            </a:pP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Helps check the </a:t>
            </a:r>
            <a:r>
              <a:rPr kumimoji="0" lang="en-US" sz="2700" b="1" i="0" u="none" strike="noStrike" kern="1200" cap="none" spc="0" normalizeH="0" baseline="0" noProof="0" dirty="0">
                <a:ln>
                  <a:noFill/>
                </a:ln>
                <a:solidFill>
                  <a:srgbClr val="808080">
                    <a:lumMod val="25000"/>
                  </a:srgbClr>
                </a:solidFill>
                <a:effectLst/>
                <a:uLnTx/>
                <a:uFillTx/>
                <a:latin typeface="Franklin Gothic Book"/>
                <a:ea typeface="+mn-ea"/>
                <a:cs typeface="+mn-cs"/>
              </a:rPr>
              <a:t>current</a:t>
            </a: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 vital signs of the school </a:t>
            </a:r>
          </a:p>
          <a:p>
            <a:pPr marL="84535" marR="0" lvl="0" indent="0" algn="l" defTabSz="914363" rtl="0" eaLnBrk="1" fontAlgn="auto" latinLnBrk="0" hangingPunct="1">
              <a:lnSpc>
                <a:spcPct val="90000"/>
              </a:lnSpc>
              <a:spcBef>
                <a:spcPct val="20000"/>
              </a:spcBef>
              <a:spcAft>
                <a:spcPts val="0"/>
              </a:spcAft>
              <a:buClrTx/>
              <a:buSzTx/>
              <a:buFontTx/>
              <a:buNone/>
              <a:tabLst/>
              <a:defRPr/>
            </a:pPr>
            <a:r>
              <a:rPr kumimoji="0" lang="en-US" sz="2700" b="0" i="0" u="none" strike="noStrike" kern="1200" cap="none" spc="0" normalizeH="0" baseline="0" noProof="0" dirty="0">
                <a:ln>
                  <a:noFill/>
                </a:ln>
                <a:solidFill>
                  <a:srgbClr val="808080">
                    <a:lumMod val="25000"/>
                  </a:srgbClr>
                </a:solidFill>
                <a:effectLst/>
                <a:uLnTx/>
                <a:uFillTx/>
                <a:latin typeface="Franklin Gothic Book"/>
                <a:ea typeface="+mn-ea"/>
                <a:cs typeface="+mn-cs"/>
              </a:rPr>
              <a:t>Helps identify areas for further inquiry</a:t>
            </a:r>
          </a:p>
        </p:txBody>
      </p:sp>
      <p:grpSp>
        <p:nvGrpSpPr>
          <p:cNvPr id="12" name="Group 11"/>
          <p:cNvGrpSpPr/>
          <p:nvPr/>
        </p:nvGrpSpPr>
        <p:grpSpPr>
          <a:xfrm>
            <a:off x="5214552" y="5140305"/>
            <a:ext cx="2463629" cy="802796"/>
            <a:chOff x="5239756" y="5638799"/>
            <a:chExt cx="2608844" cy="685801"/>
          </a:xfrm>
        </p:grpSpPr>
        <p:pic>
          <p:nvPicPr>
            <p:cNvPr id="13" name="Picture 5" descr="http://flysight.ca/wiki/images/archive/0/04/20101113052047%21Caution.pn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9756" y="5734697"/>
              <a:ext cx="563131" cy="49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us.cdn2.123rf.com/168nwm/tatus/tatus1203/tatus120300025/12928452-red-flag-icon.jpg"/>
            <p:cNvPicPr>
              <a:picLocks noChangeAspect="1" noChangeArrowheads="1"/>
            </p:cNvPicPr>
            <p:nvPr/>
          </p:nvPicPr>
          <p:blipFill>
            <a:blip r:embed="rId13"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5847966" y="5638800"/>
              <a:ext cx="6286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http://flysight.ca/wiki/images/archive/0/04/20101113052047%21Caution.pn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1740" y="5734696"/>
              <a:ext cx="563131" cy="4940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cdn2.123rf.com/168nwm/tatus/tatus1203/tatus120300025/12928452-red-flag-icon.jpg"/>
            <p:cNvPicPr>
              <a:picLocks noChangeAspect="1" noChangeArrowheads="1"/>
            </p:cNvPicPr>
            <p:nvPr/>
          </p:nvPicPr>
          <p:blipFill>
            <a:blip r:embed="rId13"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219950" y="5638799"/>
              <a:ext cx="628650" cy="685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53723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9394" y="1947864"/>
            <a:ext cx="5082881" cy="312219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083792" y="2006989"/>
            <a:ext cx="2726729" cy="575576"/>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Primary</a:t>
            </a:r>
          </a:p>
        </p:txBody>
      </p:sp>
      <p:sp>
        <p:nvSpPr>
          <p:cNvPr id="8" name="Rounded Rectangle 7"/>
          <p:cNvSpPr/>
          <p:nvPr/>
        </p:nvSpPr>
        <p:spPr>
          <a:xfrm>
            <a:off x="6083791" y="1395937"/>
            <a:ext cx="2726729" cy="575576"/>
          </a:xfrm>
          <a:prstGeom prst="round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System Update/</a:t>
            </a:r>
          </a:p>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Big Picture</a:t>
            </a:r>
          </a:p>
        </p:txBody>
      </p:sp>
      <p:sp>
        <p:nvSpPr>
          <p:cNvPr id="9" name="Flowchart: Punched Tape 8"/>
          <p:cNvSpPr/>
          <p:nvPr/>
        </p:nvSpPr>
        <p:spPr>
          <a:xfrm>
            <a:off x="6726385" y="2582565"/>
            <a:ext cx="1441526" cy="492162"/>
          </a:xfrm>
          <a:prstGeom prst="flowChartPunched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Red Flag</a:t>
            </a:r>
          </a:p>
        </p:txBody>
      </p:sp>
      <p:sp>
        <p:nvSpPr>
          <p:cNvPr id="11" name="Oval 8"/>
          <p:cNvSpPr>
            <a:spLocks noChangeArrowheads="1"/>
          </p:cNvSpPr>
          <p:nvPr/>
        </p:nvSpPr>
        <p:spPr bwMode="auto">
          <a:xfrm>
            <a:off x="6530166" y="4526758"/>
            <a:ext cx="1828800" cy="1371600"/>
          </a:xfrm>
          <a:prstGeom prst="ellipse">
            <a:avLst/>
          </a:prstGeom>
          <a:solidFill>
            <a:schemeClr val="bg1"/>
          </a:solidFill>
          <a:ln>
            <a:solidFill>
              <a:schemeClr val="accent2"/>
            </a:solidFill>
            <a:headEnd/>
            <a:tailEnd/>
          </a:ln>
          <a:effectLst/>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763" b="0" i="0" u="none" strike="noStrike" kern="1200" cap="none" spc="0" normalizeH="0" baseline="0" noProof="0" dirty="0">
                <a:ln>
                  <a:noFill/>
                </a:ln>
                <a:solidFill>
                  <a:srgbClr val="000000"/>
                </a:solidFill>
                <a:effectLst/>
                <a:uLnTx/>
                <a:uFillTx/>
                <a:latin typeface="Franklin Gothic Medium"/>
                <a:ea typeface="+mn-ea"/>
                <a:cs typeface="Times New Roman" pitchFamily="18" charset="0"/>
              </a:rPr>
              <a:t>Identify Problem</a:t>
            </a: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763" b="0" i="0" u="none" strike="noStrike" kern="1200" cap="none" spc="0" normalizeH="0" baseline="0" noProof="0" dirty="0">
                <a:ln>
                  <a:noFill/>
                </a:ln>
                <a:solidFill>
                  <a:srgbClr val="000000"/>
                </a:solidFill>
                <a:effectLst/>
                <a:uLnTx/>
                <a:uFillTx/>
                <a:latin typeface="Franklin Gothic Medium"/>
                <a:ea typeface="+mn-ea"/>
                <a:cs typeface="Times New Roman" pitchFamily="18" charset="0"/>
              </a:rPr>
              <a:t>with</a:t>
            </a: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763" b="0" i="0" u="none" strike="noStrike" kern="1200" cap="none" spc="0" normalizeH="0" baseline="0" noProof="0" dirty="0">
                <a:ln>
                  <a:noFill/>
                </a:ln>
                <a:solidFill>
                  <a:srgbClr val="000000"/>
                </a:solidFill>
                <a:effectLst/>
                <a:uLnTx/>
                <a:uFillTx/>
                <a:latin typeface="Franklin Gothic Medium"/>
                <a:ea typeface="+mn-ea"/>
                <a:cs typeface="Times New Roman" pitchFamily="18" charset="0"/>
              </a:rPr>
              <a:t>Precision</a:t>
            </a:r>
          </a:p>
        </p:txBody>
      </p:sp>
      <p:graphicFrame>
        <p:nvGraphicFramePr>
          <p:cNvPr id="6" name="Diagram 5"/>
          <p:cNvGraphicFramePr/>
          <p:nvPr/>
        </p:nvGraphicFramePr>
        <p:xfrm>
          <a:off x="283291" y="2553825"/>
          <a:ext cx="5601149" cy="3225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2670363" y="4608310"/>
            <a:ext cx="867112" cy="461665"/>
          </a:xfrm>
          <a:prstGeom prst="rect">
            <a:avLst/>
          </a:prstGeom>
          <a:solidFill>
            <a:srgbClr val="FFC000"/>
          </a:solid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itchFamily="34" charset="-128"/>
                <a:cs typeface="+mn-cs"/>
              </a:rPr>
              <a:t>then</a:t>
            </a:r>
          </a:p>
        </p:txBody>
      </p:sp>
      <p:sp>
        <p:nvSpPr>
          <p:cNvPr id="12" name="Rounded Rectangle 11"/>
          <p:cNvSpPr/>
          <p:nvPr/>
        </p:nvSpPr>
        <p:spPr>
          <a:xfrm>
            <a:off x="5924550" y="4380375"/>
            <a:ext cx="3040035" cy="1553219"/>
          </a:xfrm>
          <a:prstGeom prst="roundRect">
            <a:avLst/>
          </a:prstGeom>
          <a:noFill/>
          <a:ln w="38100">
            <a:solidFill>
              <a:schemeClr val="tx1">
                <a:lumMod val="95000"/>
                <a:lumOff val="5000"/>
              </a:schemeClr>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47862-2EFC-124A-BEF0-AC9C533BB65C}"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3" name="Rectangle 12"/>
          <p:cNvSpPr/>
          <p:nvPr/>
        </p:nvSpPr>
        <p:spPr>
          <a:xfrm>
            <a:off x="89653" y="856070"/>
            <a:ext cx="676834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Calibri Light" charset="0"/>
                <a:ea typeface="+mn-ea"/>
                <a:cs typeface="Calibri Light" charset="0"/>
              </a:rPr>
              <a:t>Creating a Precise Problem Statement</a:t>
            </a:r>
            <a:endParaRPr kumimoji="0" lang="en-US" sz="1050" b="0" i="0" u="none" strike="noStrike" kern="1200" cap="none" spc="0" normalizeH="0" baseline="0" noProof="0" dirty="0">
              <a:ln>
                <a:noFill/>
              </a:ln>
              <a:solidFill>
                <a:srgbClr val="000000"/>
              </a:solidFill>
              <a:effectLst/>
              <a:uLnTx/>
              <a:uFillTx/>
              <a:latin typeface="Franklin Gothic Book"/>
              <a:ea typeface="+mn-ea"/>
              <a:cs typeface="+mn-cs"/>
            </a:endParaRPr>
          </a:p>
        </p:txBody>
      </p:sp>
    </p:spTree>
    <p:extLst>
      <p:ext uri="{BB962C8B-B14F-4D97-AF65-F5344CB8AC3E}">
        <p14:creationId xmlns:p14="http://schemas.microsoft.com/office/powerpoint/2010/main" val="31588966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1"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1"/>
            <a:ext cx="7756070" cy="942975"/>
          </a:xfrm>
        </p:spPr>
        <p:txBody>
          <a:bodyPr/>
          <a:lstStyle/>
          <a:p>
            <a:r>
              <a:rPr lang="en-US" sz="3600" dirty="0"/>
              <a:t>Creating a Precise Problem Statement</a:t>
            </a:r>
          </a:p>
        </p:txBody>
      </p:sp>
      <p:sp>
        <p:nvSpPr>
          <p:cNvPr id="3" name="Content Placeholder 2"/>
          <p:cNvSpPr>
            <a:spLocks noGrp="1"/>
          </p:cNvSpPr>
          <p:nvPr>
            <p:ph idx="1"/>
          </p:nvPr>
        </p:nvSpPr>
        <p:spPr>
          <a:xfrm>
            <a:off x="628664" y="1338944"/>
            <a:ext cx="3689747" cy="4559416"/>
          </a:xfrm>
        </p:spPr>
        <p:txBody>
          <a:bodyPr/>
          <a:lstStyle/>
          <a:p>
            <a:pPr marL="0" indent="0">
              <a:buNone/>
            </a:pPr>
            <a:r>
              <a:rPr lang="en-US" sz="1800" dirty="0"/>
              <a:t>Step 1: Look at overall picture</a:t>
            </a:r>
          </a:p>
          <a:p>
            <a:pPr lvl="1">
              <a:spcAft>
                <a:spcPts val="900"/>
              </a:spcAft>
            </a:pPr>
            <a:r>
              <a:rPr lang="en-US" sz="2400" dirty="0"/>
              <a:t> What are the levels, trends, peaks, and/or valleys? </a:t>
            </a:r>
          </a:p>
          <a:p>
            <a:pPr lvl="1">
              <a:spcAft>
                <a:spcPts val="900"/>
              </a:spcAft>
            </a:pPr>
            <a:r>
              <a:rPr lang="en-US" sz="2400" dirty="0"/>
              <a:t>How does this year compare with last year?</a:t>
            </a:r>
          </a:p>
          <a:p>
            <a:pPr lvl="1">
              <a:spcAft>
                <a:spcPts val="900"/>
              </a:spcAft>
            </a:pPr>
            <a:r>
              <a:rPr lang="en-US" sz="2400" dirty="0"/>
              <a:t>How do our data compare with national/regional norms?</a:t>
            </a:r>
          </a:p>
          <a:p>
            <a:pPr lvl="1"/>
            <a:r>
              <a:rPr lang="en-US" sz="2400" dirty="0"/>
              <a:t>How do our data compare with our preferred/expected status?</a:t>
            </a:r>
          </a:p>
          <a:p>
            <a:endParaRPr lang="en-US" sz="1800" dirty="0"/>
          </a:p>
          <a:p>
            <a:endParaRPr lang="en-US" sz="1800" dirty="0"/>
          </a:p>
        </p:txBody>
      </p:sp>
      <p:sp>
        <p:nvSpPr>
          <p:cNvPr id="4" name="Content Placeholder 3"/>
          <p:cNvSpPr>
            <a:spLocks noGrp="1"/>
          </p:cNvSpPr>
          <p:nvPr>
            <p:ph idx="10"/>
          </p:nvPr>
        </p:nvSpPr>
        <p:spPr>
          <a:xfrm>
            <a:off x="4822724" y="1338944"/>
            <a:ext cx="3687097" cy="4838019"/>
          </a:xfrm>
        </p:spPr>
        <p:txBody>
          <a:bodyPr/>
          <a:lstStyle/>
          <a:p>
            <a:pPr marL="0" indent="0">
              <a:buNone/>
            </a:pPr>
            <a:r>
              <a:rPr lang="en-US" dirty="0"/>
              <a:t>Step 2: Filter to a more precise problem statement by adding in additional data/“clues”</a:t>
            </a:r>
          </a:p>
        </p:txBody>
      </p:sp>
      <p:sp>
        <p:nvSpPr>
          <p:cNvPr id="5" name="Slide Number Placeholder 4"/>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47862-2EFC-124A-BEF0-AC9C533BB65C}" type="slidenum">
              <a:rPr kumimoji="0" lang="en-US" sz="1400" b="0" i="0" u="none" strike="noStrike" kern="1200" cap="none" spc="0" normalizeH="0" baseline="0" noProof="0" smtClean="0">
                <a:ln>
                  <a:noFill/>
                </a:ln>
                <a:solidFill>
                  <a:srgbClr val="000000"/>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000000"/>
              </a:solidFill>
              <a:effectLst/>
              <a:uLnTx/>
              <a:uFillTx/>
              <a:latin typeface="Franklin Gothic Book"/>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077" y="3203843"/>
            <a:ext cx="3592687" cy="2694515"/>
          </a:xfrm>
          <a:prstGeom prst="rect">
            <a:avLst/>
          </a:prstGeom>
        </p:spPr>
      </p:pic>
    </p:spTree>
    <p:extLst>
      <p:ext uri="{BB962C8B-B14F-4D97-AF65-F5344CB8AC3E}">
        <p14:creationId xmlns:p14="http://schemas.microsoft.com/office/powerpoint/2010/main" val="56441056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1"/>
            <a:ext cx="7286626" cy="942975"/>
          </a:xfrm>
        </p:spPr>
        <p:txBody>
          <a:bodyPr/>
          <a:lstStyle/>
          <a:p>
            <a:r>
              <a:rPr lang="en-US" sz="3600" dirty="0"/>
              <a:t>Drilling Down and The Game of Clue</a:t>
            </a:r>
          </a:p>
        </p:txBody>
      </p:sp>
      <p:sp>
        <p:nvSpPr>
          <p:cNvPr id="7" name="Content Placeholder 6"/>
          <p:cNvSpPr>
            <a:spLocks noGrp="1"/>
          </p:cNvSpPr>
          <p:nvPr>
            <p:ph idx="4294967295"/>
          </p:nvPr>
        </p:nvSpPr>
        <p:spPr>
          <a:xfrm>
            <a:off x="457200" y="3352800"/>
            <a:ext cx="3962400" cy="2438400"/>
          </a:xfrm>
        </p:spPr>
        <p:txBody>
          <a:bodyPr>
            <a:normAutofit fontScale="77500" lnSpcReduction="20000"/>
          </a:bodyPr>
          <a:lstStyle/>
          <a:p>
            <a:pPr marL="0" indent="0">
              <a:lnSpc>
                <a:spcPct val="120000"/>
              </a:lnSpc>
              <a:spcBef>
                <a:spcPts val="600"/>
              </a:spcBef>
              <a:spcAft>
                <a:spcPts val="600"/>
              </a:spcAft>
              <a:buNone/>
            </a:pPr>
            <a:r>
              <a:rPr lang="en-US" sz="2800" dirty="0"/>
              <a:t>When you drill down into your data, you are like a </a:t>
            </a:r>
            <a:r>
              <a:rPr lang="en-US" sz="2800" b="1" i="1" dirty="0"/>
              <a:t>detective</a:t>
            </a:r>
            <a:r>
              <a:rPr lang="en-US" sz="2800" dirty="0"/>
              <a:t> who follows clues to isolate a problem context and function until it is </a:t>
            </a:r>
            <a:r>
              <a:rPr lang="en-US" sz="2800" i="1" dirty="0"/>
              <a:t>precise</a:t>
            </a:r>
            <a:r>
              <a:rPr lang="en-US" sz="2800" dirty="0"/>
              <a:t> but still </a:t>
            </a:r>
            <a:r>
              <a:rPr lang="en-US" sz="2800" i="1" dirty="0"/>
              <a:t>socially important </a:t>
            </a:r>
            <a:r>
              <a:rPr lang="en-US" sz="2800" dirty="0"/>
              <a:t>to address.</a:t>
            </a:r>
          </a:p>
        </p:txBody>
      </p:sp>
      <p:pic>
        <p:nvPicPr>
          <p:cNvPr id="8"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806290" y="1635163"/>
            <a:ext cx="4337710" cy="4337710"/>
          </a:xfrm>
          <a:scene3d>
            <a:camera prst="orthographicFront"/>
            <a:lightRig rig="threePt" dir="t"/>
          </a:scene3d>
          <a:sp3d>
            <a:bevelT w="190500" h="190500"/>
          </a:sp3d>
        </p:spPr>
      </p:pic>
      <p:sp>
        <p:nvSpPr>
          <p:cNvPr id="2" name="Slide Number Placeholder 1"/>
          <p:cNvSpPr>
            <a:spLocks noGrp="1"/>
          </p:cNvSpPr>
          <p:nvPr>
            <p:ph type="sldNum" sz="quarter" idx="4294967295"/>
          </p:nvPr>
        </p:nvSpPr>
        <p:spPr>
          <a:xfrm>
            <a:off x="7086600" y="5624515"/>
            <a:ext cx="2057400" cy="274637"/>
          </a:xfrm>
        </p:spPr>
        <p:txBody>
          <a:bodyPr/>
          <a:lstStyle/>
          <a:p>
            <a:pPr marL="0" marR="0" lvl="0" indent="0" algn="r" defTabSz="912848" rtl="0" eaLnBrk="1" fontAlgn="auto" latinLnBrk="0" hangingPunct="1">
              <a:lnSpc>
                <a:spcPct val="100000"/>
              </a:lnSpc>
              <a:spcBef>
                <a:spcPts val="0"/>
              </a:spcBef>
              <a:spcAft>
                <a:spcPts val="0"/>
              </a:spcAft>
              <a:buClrTx/>
              <a:buSzTx/>
              <a:buFontTx/>
              <a:buNone/>
              <a:tabLst/>
              <a:defRPr/>
            </a:pPr>
            <a:fld id="{7C9251BE-F770-4567-9047-8165006F48F0}" type="slidenum">
              <a:rPr kumimoji="0" lang="en-US" sz="14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912848"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1027" name="Picture 3" descr="C:\Users\kconley1\AppData\Local\Microsoft\Windows\Temporary Internet Files\Content.IE5\S2F8V66W\snoopysherlock[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99" b="84810" l="250" r="100000">
                        <a14:foregroundMark x1="86000" y1="46835" x2="86000" y2="46835"/>
                        <a14:foregroundMark x1="86000" y1="46835" x2="86000" y2="46835"/>
                        <a14:foregroundMark x1="80750" y1="50316" x2="80750" y2="50316"/>
                        <a14:foregroundMark x1="55500" y1="50633" x2="55500" y2="50633"/>
                        <a14:foregroundMark x1="64500" y1="47785" x2="64500" y2="47785"/>
                        <a14:foregroundMark x1="61250" y1="40823" x2="61250" y2="40823"/>
                        <a14:foregroundMark x1="61250" y1="40823" x2="61250" y2="40823"/>
                        <a14:foregroundMark x1="61000" y1="40506" x2="61000" y2="40506"/>
                        <a14:foregroundMark x1="49000" y1="36709" x2="49000" y2="36709"/>
                        <a14:foregroundMark x1="49000" y1="36709" x2="49000" y2="36709"/>
                        <a14:foregroundMark x1="49000" y1="36709" x2="49000" y2="36709"/>
                        <a14:foregroundMark x1="50250" y1="36709" x2="50250" y2="36709"/>
                        <a14:foregroundMark x1="54250" y1="41772" x2="54250" y2="41772"/>
                        <a14:foregroundMark x1="55500" y1="42089" x2="55500" y2="42089"/>
                        <a14:foregroundMark x1="59500" y1="45253" x2="59500" y2="45253"/>
                        <a14:foregroundMark x1="66000" y1="51899" x2="66000" y2="51899"/>
                        <a14:foregroundMark x1="48750" y1="62025" x2="48750" y2="62025"/>
                        <a14:foregroundMark x1="48500" y1="62025" x2="48750" y2="63291"/>
                        <a14:foregroundMark x1="50750" y1="66456" x2="50750" y2="66456"/>
                        <a14:foregroundMark x1="50750" y1="66456" x2="50750" y2="66456"/>
                        <a14:foregroundMark x1="45250" y1="46835" x2="45250" y2="46835"/>
                        <a14:foregroundMark x1="47750" y1="56013" x2="47750" y2="56013"/>
                        <a14:foregroundMark x1="60250" y1="61709" x2="60250" y2="61709"/>
                        <a14:foregroundMark x1="62500" y1="62342" x2="62500" y2="62342"/>
                        <a14:foregroundMark x1="66000" y1="63924" x2="66000" y2="63924"/>
                        <a14:foregroundMark x1="44000" y1="53797" x2="44000" y2="53797"/>
                        <a14:foregroundMark x1="34500" y1="69304" x2="34500" y2="69304"/>
                        <a14:foregroundMark x1="22750" y1="71835" x2="22750" y2="71835"/>
                        <a14:foregroundMark x1="22750" y1="71203" x2="22750" y2="71203"/>
                        <a14:foregroundMark x1="36500" y1="72468" x2="36500" y2="72468"/>
                        <a14:foregroundMark x1="36500" y1="72785" x2="36500" y2="72785"/>
                        <a14:foregroundMark x1="15750" y1="78165" x2="15750" y2="78165"/>
                        <a14:foregroundMark x1="15500" y1="78165" x2="15500" y2="78165"/>
                        <a14:foregroundMark x1="9500" y1="77848" x2="9500" y2="77848"/>
                        <a14:foregroundMark x1="7750" y1="77848" x2="7750" y2="77848"/>
                        <a14:foregroundMark x1="43500" y1="78165" x2="43500" y2="78165"/>
                        <a14:foregroundMark x1="43500" y1="78165" x2="43500" y2="78165"/>
                        <a14:foregroundMark x1="59500" y1="80696" x2="59500" y2="80696"/>
                        <a14:foregroundMark x1="64500" y1="80696" x2="64500" y2="80696"/>
                        <a14:foregroundMark x1="66750" y1="79747" x2="66750" y2="79747"/>
                        <a14:foregroundMark x1="67250" y1="79747" x2="67250" y2="79747"/>
                        <a14:foregroundMark x1="69000" y1="79747" x2="69000" y2="79747"/>
                        <a14:foregroundMark x1="69250" y1="79747" x2="69250" y2="79747"/>
                        <a14:foregroundMark x1="69250" y1="79747" x2="69250" y2="79747"/>
                        <a14:foregroundMark x1="53000" y1="77848" x2="53000" y2="77848"/>
                        <a14:foregroundMark x1="53000" y1="77848" x2="53000" y2="77848"/>
                        <a14:foregroundMark x1="44500" y1="78165" x2="44500" y2="78165"/>
                        <a14:foregroundMark x1="44500" y1="78165" x2="44500" y2="78165"/>
                        <a14:foregroundMark x1="40000" y1="78165" x2="40000" y2="78165"/>
                        <a14:foregroundMark x1="38750" y1="78165" x2="38750" y2="78165"/>
                        <a14:foregroundMark x1="38750" y1="78165" x2="38750" y2="78165"/>
                        <a14:foregroundMark x1="38750" y1="78165" x2="38750" y2="78165"/>
                        <a14:foregroundMark x1="30750" y1="79114" x2="30750" y2="79114"/>
                        <a14:foregroundMark x1="30750" y1="79114" x2="30750" y2="79114"/>
                        <a14:foregroundMark x1="31500" y1="80696" x2="29500" y2="80696"/>
                        <a14:foregroundMark x1="79500" y1="59810" x2="79500" y2="59810"/>
                        <a14:foregroundMark x1="82250" y1="60443" x2="82250" y2="60443"/>
                        <a14:foregroundMark x1="86250" y1="56013" x2="86250" y2="56013"/>
                        <a14:foregroundMark x1="89500" y1="51266" x2="89500" y2="51266"/>
                        <a14:foregroundMark x1="92250" y1="49367" x2="92250" y2="49367"/>
                        <a14:foregroundMark x1="95750" y1="44620" x2="95750" y2="44620"/>
                        <a14:foregroundMark x1="40750" y1="8544" x2="40750" y2="8544"/>
                        <a14:foregroundMark x1="33250" y1="63291" x2="33250" y2="63291"/>
                        <a14:foregroundMark x1="53750" y1="62025" x2="53750" y2="62025"/>
                        <a14:foregroundMark x1="52000" y1="62025" x2="52000" y2="62025"/>
                        <a14:foregroundMark x1="57250" y1="78481" x2="57250" y2="78481"/>
                        <a14:foregroundMark x1="4500" y1="79114" x2="4500" y2="79114"/>
                        <a14:foregroundMark x1="5250" y1="78481" x2="5250" y2="78481"/>
                        <a14:foregroundMark x1="6250" y1="77848" x2="6250" y2="77848"/>
                        <a14:foregroundMark x1="11500" y1="77532" x2="11500" y2="77532"/>
                        <a14:foregroundMark x1="13500" y1="78165" x2="13500" y2="78165"/>
                        <a14:foregroundMark x1="20000" y1="79430" x2="20000" y2="79430"/>
                        <a14:foregroundMark x1="34750" y1="79114" x2="34750" y2="79114"/>
                        <a14:foregroundMark x1="35500" y1="78797" x2="35500" y2="78797"/>
                        <a14:foregroundMark x1="36500" y1="78481" x2="36500" y2="78481"/>
                        <a14:foregroundMark x1="36750" y1="78481" x2="36750" y2="78481"/>
                        <a14:foregroundMark x1="54500" y1="78481" x2="54500" y2="78481"/>
                        <a14:foregroundMark x1="54500" y1="78481" x2="54500" y2="78481"/>
                        <a14:foregroundMark x1="62000" y1="80063" x2="62000" y2="80063"/>
                        <a14:foregroundMark x1="62000" y1="80063" x2="62000" y2="80063"/>
                      </a14:backgroundRemoval>
                    </a14:imgEffect>
                  </a14:imgLayer>
                </a14:imgProps>
              </a:ext>
              <a:ext uri="{28A0092B-C50C-407E-A947-70E740481C1C}">
                <a14:useLocalDpi xmlns:a14="http://schemas.microsoft.com/office/drawing/2010/main" val="0"/>
              </a:ext>
            </a:extLst>
          </a:blip>
          <a:srcRect/>
          <a:stretch>
            <a:fillRect/>
          </a:stretch>
        </p:blipFill>
        <p:spPr bwMode="auto">
          <a:xfrm>
            <a:off x="-121920" y="1764792"/>
            <a:ext cx="2463478" cy="194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9906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16667E-6 7.40741E-7 L 0.06394 -0.08889 L 0.10196 -0.02847 L 0.14493 -0.08357 L 0.19388 -0.01782 L 0.24987 -0.07477 L 0.2849 -0.02315 " pathEditMode="relative" rAng="0" ptsTypes="AAAAAAA">
                                      <p:cBhvr>
                                        <p:cTn id="6" dur="5000" fill="hold"/>
                                        <p:tgtEl>
                                          <p:spTgt spid="1027"/>
                                        </p:tgtEl>
                                        <p:attrNameLst>
                                          <p:attrName>ppt_x</p:attrName>
                                          <p:attrName>ppt_y</p:attrName>
                                        </p:attrNameLst>
                                      </p:cBhvr>
                                      <p:rCtr x="14245" y="-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 Down Orientation</a:t>
            </a:r>
          </a:p>
        </p:txBody>
      </p:sp>
      <p:pic>
        <p:nvPicPr>
          <p:cNvPr id="4" name="BWPpvkTL6Fc"/>
          <p:cNvPicPr>
            <a:picLocks noGrp="1" noRot="1" noChangeAspect="1"/>
          </p:cNvPicPr>
          <p:nvPr>
            <p:ph idx="1"/>
            <a:videoFile r:link="rId1"/>
          </p:nvPr>
        </p:nvPicPr>
        <p:blipFill>
          <a:blip r:embed="rId4"/>
          <a:stretch>
            <a:fillRect/>
          </a:stretch>
        </p:blipFill>
        <p:spPr>
          <a:xfrm>
            <a:off x="265217" y="1264149"/>
            <a:ext cx="8671749" cy="4877859"/>
          </a:xfrm>
          <a:prstGeom prst="rect">
            <a:avLst/>
          </a:prstGeom>
        </p:spPr>
      </p:pic>
    </p:spTree>
    <p:extLst>
      <p:ext uri="{BB962C8B-B14F-4D97-AF65-F5344CB8AC3E}">
        <p14:creationId xmlns:p14="http://schemas.microsoft.com/office/powerpoint/2010/main" val="2351844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1" y="123984"/>
            <a:ext cx="8482740"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grpSp>
        <p:nvGrpSpPr>
          <p:cNvPr id="26" name="Group 25"/>
          <p:cNvGrpSpPr/>
          <p:nvPr/>
        </p:nvGrpSpPr>
        <p:grpSpPr>
          <a:xfrm>
            <a:off x="76199" y="5258251"/>
            <a:ext cx="3066316" cy="1569660"/>
            <a:chOff x="76199" y="5258251"/>
            <a:chExt cx="3066316" cy="156966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8" name="TextBox 17"/>
            <p:cNvSpPr txBox="1"/>
            <p:nvPr/>
          </p:nvSpPr>
          <p:spPr>
            <a:xfrm>
              <a:off x="76199" y="5258251"/>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Implement solution(s) with integrity and fidelity</a:t>
              </a:r>
            </a:p>
          </p:txBody>
        </p:sp>
      </p:grpSp>
      <p:grpSp>
        <p:nvGrpSpPr>
          <p:cNvPr id="27" name="Group 26"/>
          <p:cNvGrpSpPr/>
          <p:nvPr/>
        </p:nvGrpSpPr>
        <p:grpSpPr>
          <a:xfrm>
            <a:off x="12094" y="2775515"/>
            <a:ext cx="2660048" cy="1569660"/>
            <a:chOff x="12094" y="2775515"/>
            <a:chExt cx="2660048"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0" name="TextBox 19"/>
            <p:cNvSpPr txBox="1"/>
            <p:nvPr/>
          </p:nvSpPr>
          <p:spPr>
            <a:xfrm>
              <a:off x="12094" y="2775515"/>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Monitor outcomes and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to goal(s)</a:t>
              </a:r>
            </a:p>
          </p:txBody>
        </p:sp>
      </p:grpSp>
      <p:grpSp>
        <p:nvGrpSpPr>
          <p:cNvPr id="28" name="Group 27"/>
          <p:cNvGrpSpPr/>
          <p:nvPr/>
        </p:nvGrpSpPr>
        <p:grpSpPr>
          <a:xfrm>
            <a:off x="104775" y="1209595"/>
            <a:ext cx="3318110" cy="1438342"/>
            <a:chOff x="104775" y="1209595"/>
            <a:chExt cx="3318110" cy="1438342"/>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2" name="TextBox 21"/>
            <p:cNvSpPr txBox="1"/>
            <p:nvPr/>
          </p:nvSpPr>
          <p:spPr>
            <a:xfrm>
              <a:off x="104775" y="1209595"/>
              <a:ext cx="2409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Rounded Corners 2">
            <a:extLst>
              <a:ext uri="{FF2B5EF4-FFF2-40B4-BE49-F238E27FC236}">
                <a16:creationId xmlns:a16="http://schemas.microsoft.com/office/drawing/2014/main" id="{64436D3A-84F4-4B5E-8CCD-270CC4B56FC9}"/>
              </a:ext>
            </a:extLst>
          </p:cNvPr>
          <p:cNvSpPr/>
          <p:nvPr/>
        </p:nvSpPr>
        <p:spPr bwMode="auto">
          <a:xfrm>
            <a:off x="7234348" y="3154633"/>
            <a:ext cx="1697241" cy="10044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08" charset="0"/>
              <a:ea typeface="+mn-ea"/>
              <a:cs typeface="+mn-cs"/>
            </a:endParaRPr>
          </a:p>
        </p:txBody>
      </p:sp>
    </p:spTree>
    <p:extLst>
      <p:ext uri="{BB962C8B-B14F-4D97-AF65-F5344CB8AC3E}">
        <p14:creationId xmlns:p14="http://schemas.microsoft.com/office/powerpoint/2010/main" val="1314539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68" y="120771"/>
            <a:ext cx="8195094" cy="1143000"/>
          </a:xfrm>
          <a:solidFill>
            <a:srgbClr val="008000"/>
          </a:solidFill>
        </p:spPr>
        <p:txBody>
          <a:bodyPr/>
          <a:lstStyle/>
          <a:p>
            <a:r>
              <a:rPr lang="en-US" dirty="0">
                <a:solidFill>
                  <a:schemeClr val="bg1"/>
                </a:solidFill>
              </a:rPr>
              <a:t>Defining Goals</a:t>
            </a:r>
          </a:p>
        </p:txBody>
      </p:sp>
      <p:sp>
        <p:nvSpPr>
          <p:cNvPr id="3" name="Content Placeholder 2"/>
          <p:cNvSpPr>
            <a:spLocks noGrp="1"/>
          </p:cNvSpPr>
          <p:nvPr>
            <p:ph idx="1"/>
          </p:nvPr>
        </p:nvSpPr>
        <p:spPr>
          <a:xfrm>
            <a:off x="414068" y="1466491"/>
            <a:ext cx="8350370" cy="4744528"/>
          </a:xfrm>
        </p:spPr>
        <p:txBody>
          <a:bodyPr>
            <a:normAutofit/>
          </a:bodyPr>
          <a:lstStyle/>
          <a:p>
            <a:pPr>
              <a:spcBef>
                <a:spcPts val="450"/>
              </a:spcBef>
            </a:pPr>
            <a:r>
              <a:rPr lang="en-US" sz="2700" dirty="0"/>
              <a:t>Define the problem with </a:t>
            </a:r>
            <a:r>
              <a:rPr lang="en-US" sz="2700" b="1" u="sng" dirty="0">
                <a:solidFill>
                  <a:schemeClr val="accent2"/>
                </a:solidFill>
              </a:rPr>
              <a:t>precision</a:t>
            </a:r>
            <a:r>
              <a:rPr lang="en-US" sz="2700" dirty="0"/>
              <a:t> 	</a:t>
            </a:r>
          </a:p>
          <a:p>
            <a:pPr marL="342900" lvl="1" indent="0">
              <a:spcBef>
                <a:spcPts val="450"/>
              </a:spcBef>
              <a:spcAft>
                <a:spcPts val="1200"/>
              </a:spcAft>
              <a:buNone/>
            </a:pPr>
            <a:r>
              <a:rPr lang="en-US" sz="2000" i="1" dirty="0"/>
              <a:t>Context and function</a:t>
            </a:r>
          </a:p>
          <a:p>
            <a:pPr>
              <a:spcBef>
                <a:spcPts val="450"/>
              </a:spcBef>
              <a:spcAft>
                <a:spcPts val="1200"/>
              </a:spcAft>
            </a:pPr>
            <a:r>
              <a:rPr lang="en-US" sz="2700" dirty="0"/>
              <a:t>Measure the problem (current level or amount)</a:t>
            </a:r>
          </a:p>
          <a:p>
            <a:pPr>
              <a:spcBef>
                <a:spcPts val="450"/>
              </a:spcBef>
            </a:pPr>
            <a:r>
              <a:rPr lang="en-US" sz="2700" dirty="0"/>
              <a:t>Define the goal </a:t>
            </a:r>
          </a:p>
          <a:p>
            <a:pPr marL="342900" lvl="1" indent="0">
              <a:spcBef>
                <a:spcPts val="450"/>
              </a:spcBef>
              <a:spcAft>
                <a:spcPts val="1200"/>
              </a:spcAft>
              <a:buNone/>
            </a:pPr>
            <a:r>
              <a:rPr lang="en-US" sz="2000" i="1" dirty="0"/>
              <a:t>What would be “</a:t>
            </a:r>
            <a:r>
              <a:rPr lang="en-US" sz="2400" b="1" i="1" u="sng" dirty="0">
                <a:solidFill>
                  <a:schemeClr val="accent2"/>
                </a:solidFill>
              </a:rPr>
              <a:t>good</a:t>
            </a:r>
            <a:r>
              <a:rPr lang="en-US" sz="2000" i="1" dirty="0">
                <a:solidFill>
                  <a:schemeClr val="accent2"/>
                </a:solidFill>
              </a:rPr>
              <a:t> </a:t>
            </a:r>
            <a:r>
              <a:rPr lang="en-US" sz="2400" b="1" i="1" u="sng" dirty="0">
                <a:solidFill>
                  <a:schemeClr val="accent2"/>
                </a:solidFill>
              </a:rPr>
              <a:t>enough</a:t>
            </a:r>
            <a:r>
              <a:rPr lang="en-US" sz="2000" i="1" dirty="0"/>
              <a:t>” to move to another problem?</a:t>
            </a:r>
          </a:p>
          <a:p>
            <a:pPr>
              <a:spcBef>
                <a:spcPts val="450"/>
              </a:spcBef>
            </a:pPr>
            <a:r>
              <a:rPr lang="en-US" sz="2700" dirty="0"/>
              <a:t>Use the </a:t>
            </a:r>
            <a:r>
              <a:rPr lang="en-US" sz="2700" b="1" u="sng" dirty="0">
                <a:solidFill>
                  <a:schemeClr val="accent2"/>
                </a:solidFill>
              </a:rPr>
              <a:t>goal</a:t>
            </a:r>
            <a:r>
              <a:rPr lang="en-US" sz="2700" dirty="0">
                <a:solidFill>
                  <a:schemeClr val="accent1"/>
                </a:solidFill>
              </a:rPr>
              <a:t> </a:t>
            </a:r>
            <a:r>
              <a:rPr lang="en-US" sz="2700" dirty="0"/>
              <a:t>to guide the </a:t>
            </a:r>
            <a:r>
              <a:rPr lang="en-US" sz="2700" b="1" u="sng" dirty="0">
                <a:solidFill>
                  <a:schemeClr val="accent2"/>
                </a:solidFill>
              </a:rPr>
              <a:t>solution</a:t>
            </a:r>
          </a:p>
          <a:p>
            <a:pPr marL="342900" lvl="1" indent="0">
              <a:spcBef>
                <a:spcPts val="450"/>
              </a:spcBef>
              <a:buNone/>
            </a:pPr>
            <a:r>
              <a:rPr lang="en-US" sz="2000" i="1" dirty="0"/>
              <a:t>How can we move from here (current reality) to there (desired outcomes)? </a:t>
            </a:r>
          </a:p>
        </p:txBody>
      </p:sp>
    </p:spTree>
    <p:extLst>
      <p:ext uri="{BB962C8B-B14F-4D97-AF65-F5344CB8AC3E}">
        <p14:creationId xmlns:p14="http://schemas.microsoft.com/office/powerpoint/2010/main" val="271252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77635" y="1992087"/>
          <a:ext cx="8009166" cy="3782001"/>
        </p:xfrm>
        <a:graphic>
          <a:graphicData uri="http://schemas.openxmlformats.org/drawingml/2006/table">
            <a:tbl>
              <a:tblPr firstRow="1" bandRow="1">
                <a:tableStyleId>{69012ECD-51FC-41F1-AA8D-1B2483CD663E}</a:tableStyleId>
              </a:tblPr>
              <a:tblGrid>
                <a:gridCol w="2669722">
                  <a:extLst>
                    <a:ext uri="{9D8B030D-6E8A-4147-A177-3AD203B41FA5}">
                      <a16:colId xmlns:a16="http://schemas.microsoft.com/office/drawing/2014/main" val="20000"/>
                    </a:ext>
                  </a:extLst>
                </a:gridCol>
                <a:gridCol w="2669722">
                  <a:extLst>
                    <a:ext uri="{9D8B030D-6E8A-4147-A177-3AD203B41FA5}">
                      <a16:colId xmlns:a16="http://schemas.microsoft.com/office/drawing/2014/main" val="20001"/>
                    </a:ext>
                  </a:extLst>
                </a:gridCol>
                <a:gridCol w="2669722">
                  <a:extLst>
                    <a:ext uri="{9D8B030D-6E8A-4147-A177-3AD203B41FA5}">
                      <a16:colId xmlns:a16="http://schemas.microsoft.com/office/drawing/2014/main" val="20002"/>
                    </a:ext>
                  </a:extLst>
                </a:gridCol>
              </a:tblGrid>
              <a:tr h="425788">
                <a:tc>
                  <a:txBody>
                    <a:bodyPr/>
                    <a:lstStyle/>
                    <a:p>
                      <a:pPr algn="ctr"/>
                      <a:r>
                        <a:rPr lang="en-US" sz="2100" dirty="0"/>
                        <a:t>Problem</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Current Status</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Goal</a:t>
                      </a:r>
                      <a:endParaRPr lang="en-US" sz="2100" dirty="0">
                        <a:solidFill>
                          <a:schemeClr val="accent1">
                            <a:lumMod val="75000"/>
                          </a:schemeClr>
                        </a:solidFill>
                      </a:endParaRPr>
                    </a:p>
                  </a:txBody>
                  <a:tcPr marL="68580" marR="68580" marT="34290" marB="34290" anchor="ctr">
                    <a:solidFill>
                      <a:schemeClr val="accent2"/>
                    </a:solidFill>
                  </a:tcPr>
                </a:tc>
                <a:extLst>
                  <a:ext uri="{0D108BD9-81ED-4DB2-BD59-A6C34878D82A}">
                    <a16:rowId xmlns:a16="http://schemas.microsoft.com/office/drawing/2014/main" val="10000"/>
                  </a:ext>
                </a:extLst>
              </a:tr>
              <a:tr h="3356213">
                <a:tc>
                  <a:txBody>
                    <a:bodyPr/>
                    <a:lstStyle/>
                    <a:p>
                      <a:pPr marL="0" indent="0">
                        <a:spcAft>
                          <a:spcPts val="2400"/>
                        </a:spcAft>
                        <a:buFont typeface="Arial" pitchFamily="34" charset="0"/>
                        <a:buNone/>
                      </a:pPr>
                      <a:r>
                        <a:rPr lang="en-US" sz="2100" dirty="0"/>
                        <a:t>Many students are leaving garbage</a:t>
                      </a:r>
                      <a:r>
                        <a:rPr lang="en-US" sz="2100" baseline="0" dirty="0"/>
                        <a:t> in the cafeteria resulting in conflict and ODRs. </a:t>
                      </a:r>
                    </a:p>
                    <a:p>
                      <a:pPr marL="0" indent="0">
                        <a:buFont typeface="Arial" pitchFamily="34" charset="0"/>
                        <a:buNone/>
                      </a:pPr>
                      <a:r>
                        <a:rPr lang="en-US" sz="2100" baseline="0" dirty="0"/>
                        <a:t>The behavior is maintained by task avoidance.</a:t>
                      </a:r>
                      <a:endParaRPr lang="en-US" sz="2100" dirty="0">
                        <a:solidFill>
                          <a:schemeClr val="tx1"/>
                        </a:solidFill>
                      </a:endParaRPr>
                    </a:p>
                  </a:txBody>
                  <a:tcPr marL="68580" marR="68580" marT="34290" marB="34290"/>
                </a:tc>
                <a:tc>
                  <a:txBody>
                    <a:bodyPr/>
                    <a:lstStyle/>
                    <a:p>
                      <a:pPr marL="0" indent="0">
                        <a:spcAft>
                          <a:spcPts val="2400"/>
                        </a:spcAft>
                        <a:buFont typeface="Arial" pitchFamily="34" charset="0"/>
                        <a:buNone/>
                      </a:pPr>
                      <a:r>
                        <a:rPr lang="en-US" sz="2100" u="sng" dirty="0"/>
                        <a:t>22 ODRs </a:t>
                      </a:r>
                      <a:r>
                        <a:rPr lang="en-US" sz="2100" dirty="0"/>
                        <a:t>per month from the cafeteria</a:t>
                      </a:r>
                    </a:p>
                    <a:p>
                      <a:pPr marL="0" indent="0">
                        <a:buFont typeface="Arial" pitchFamily="34" charset="0"/>
                        <a:buNone/>
                      </a:pPr>
                      <a:r>
                        <a:rPr lang="en-US" sz="2100" dirty="0"/>
                        <a:t>Heidi</a:t>
                      </a:r>
                      <a:r>
                        <a:rPr lang="en-US" sz="2100" baseline="0" dirty="0"/>
                        <a:t> (cafeteria supervisor) rates cafeteria as “1” (low) on a 1-5 scale of cleanliness.</a:t>
                      </a:r>
                      <a:endParaRPr lang="en-US" sz="2100" dirty="0">
                        <a:solidFill>
                          <a:schemeClr val="tx1"/>
                        </a:solidFill>
                      </a:endParaRPr>
                    </a:p>
                  </a:txBody>
                  <a:tcPr marL="68580" marR="68580" marT="34290" marB="34290"/>
                </a:tc>
                <a:tc>
                  <a:txBody>
                    <a:bodyPr/>
                    <a:lstStyle/>
                    <a:p>
                      <a:pPr marL="0" indent="0">
                        <a:spcAft>
                          <a:spcPts val="2400"/>
                        </a:spcAft>
                        <a:buFont typeface="Arial" pitchFamily="34" charset="0"/>
                        <a:buNone/>
                      </a:pPr>
                      <a:r>
                        <a:rPr lang="en-US" sz="2100" u="sng" dirty="0"/>
                        <a:t>Less than 5 ODRs</a:t>
                      </a:r>
                      <a:r>
                        <a:rPr lang="en-US" sz="2100" dirty="0"/>
                        <a:t> per month from the cafeteria.</a:t>
                      </a:r>
                    </a:p>
                    <a:p>
                      <a:pPr marL="0" indent="0">
                        <a:buFont typeface="Arial" pitchFamily="34" charset="0"/>
                        <a:buNone/>
                      </a:pPr>
                      <a:r>
                        <a:rPr lang="en-US" sz="2100" dirty="0"/>
                        <a:t>Heidi</a:t>
                      </a:r>
                      <a:r>
                        <a:rPr lang="en-US" sz="2100" baseline="0" dirty="0"/>
                        <a:t> rates cafeteria cleanliness as 4 or greater for two weeks in a row.</a:t>
                      </a:r>
                      <a:endParaRPr lang="en-US" sz="2100" dirty="0">
                        <a:solidFill>
                          <a:schemeClr val="tx1"/>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5" name="Rectangle 4"/>
          <p:cNvSpPr/>
          <p:nvPr/>
        </p:nvSpPr>
        <p:spPr>
          <a:xfrm>
            <a:off x="3298372" y="2473779"/>
            <a:ext cx="2696292" cy="3301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Rectangle 5"/>
          <p:cNvSpPr/>
          <p:nvPr/>
        </p:nvSpPr>
        <p:spPr>
          <a:xfrm>
            <a:off x="6033411" y="2473672"/>
            <a:ext cx="2625135" cy="3300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Title 1"/>
          <p:cNvSpPr>
            <a:spLocks noGrp="1"/>
          </p:cNvSpPr>
          <p:nvPr>
            <p:ph type="title"/>
          </p:nvPr>
        </p:nvSpPr>
        <p:spPr/>
        <p:txBody>
          <a:bodyPr/>
          <a:lstStyle/>
          <a:p>
            <a:pPr indent="258366"/>
            <a:r>
              <a:rPr lang="en-US" dirty="0"/>
              <a:t>Defining Goals</a:t>
            </a:r>
          </a:p>
        </p:txBody>
      </p:sp>
    </p:spTree>
    <p:extLst>
      <p:ext uri="{BB962C8B-B14F-4D97-AF65-F5344CB8AC3E}">
        <p14:creationId xmlns:p14="http://schemas.microsoft.com/office/powerpoint/2010/main" val="3867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77636" y="1943101"/>
          <a:ext cx="7821387" cy="3761245"/>
        </p:xfrm>
        <a:graphic>
          <a:graphicData uri="http://schemas.openxmlformats.org/drawingml/2006/table">
            <a:tbl>
              <a:tblPr firstRow="1" bandRow="1">
                <a:tableStyleId>{69012ECD-51FC-41F1-AA8D-1B2483CD663E}</a:tableStyleId>
              </a:tblPr>
              <a:tblGrid>
                <a:gridCol w="2607129">
                  <a:extLst>
                    <a:ext uri="{9D8B030D-6E8A-4147-A177-3AD203B41FA5}">
                      <a16:colId xmlns:a16="http://schemas.microsoft.com/office/drawing/2014/main" val="20000"/>
                    </a:ext>
                  </a:extLst>
                </a:gridCol>
                <a:gridCol w="3107872">
                  <a:extLst>
                    <a:ext uri="{9D8B030D-6E8A-4147-A177-3AD203B41FA5}">
                      <a16:colId xmlns:a16="http://schemas.microsoft.com/office/drawing/2014/main" val="20001"/>
                    </a:ext>
                  </a:extLst>
                </a:gridCol>
                <a:gridCol w="2106386">
                  <a:extLst>
                    <a:ext uri="{9D8B030D-6E8A-4147-A177-3AD203B41FA5}">
                      <a16:colId xmlns:a16="http://schemas.microsoft.com/office/drawing/2014/main" val="20002"/>
                    </a:ext>
                  </a:extLst>
                </a:gridCol>
              </a:tblGrid>
              <a:tr h="438747">
                <a:tc>
                  <a:txBody>
                    <a:bodyPr/>
                    <a:lstStyle/>
                    <a:p>
                      <a:pPr algn="ctr"/>
                      <a:r>
                        <a:rPr lang="en-US" sz="2100" dirty="0"/>
                        <a:t>Problem</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Current Status</a:t>
                      </a:r>
                      <a:endParaRPr lang="en-US" sz="21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2100" dirty="0"/>
                        <a:t>Goal</a:t>
                      </a:r>
                      <a:endParaRPr lang="en-US" sz="2100" dirty="0">
                        <a:solidFill>
                          <a:schemeClr val="accent1">
                            <a:lumMod val="75000"/>
                          </a:schemeClr>
                        </a:solidFill>
                      </a:endParaRPr>
                    </a:p>
                  </a:txBody>
                  <a:tcPr marL="68580" marR="68580" marT="34290" marB="34290" anchor="ctr">
                    <a:solidFill>
                      <a:schemeClr val="accent2"/>
                    </a:solidFill>
                  </a:tcPr>
                </a:tc>
                <a:extLst>
                  <a:ext uri="{0D108BD9-81ED-4DB2-BD59-A6C34878D82A}">
                    <a16:rowId xmlns:a16="http://schemas.microsoft.com/office/drawing/2014/main" val="10000"/>
                  </a:ext>
                </a:extLst>
              </a:tr>
              <a:tr h="3322498">
                <a:tc>
                  <a:txBody>
                    <a:bodyPr/>
                    <a:lstStyle/>
                    <a:p>
                      <a:pPr marL="0" indent="0">
                        <a:spcAft>
                          <a:spcPts val="2400"/>
                        </a:spcAft>
                        <a:buFont typeface="Arial" pitchFamily="34" charset="0"/>
                        <a:buNone/>
                      </a:pPr>
                      <a:r>
                        <a:rPr lang="en-US" sz="2100" dirty="0"/>
                        <a:t>7</a:t>
                      </a:r>
                      <a:r>
                        <a:rPr lang="en-US" sz="2100" baseline="30000" dirty="0"/>
                        <a:t>th</a:t>
                      </a:r>
                      <a:r>
                        <a:rPr lang="en-US" sz="2100" dirty="0"/>
                        <a:t> grade students are tardy</a:t>
                      </a:r>
                      <a:r>
                        <a:rPr lang="en-US" sz="2100" baseline="0" dirty="0"/>
                        <a:t> for 5</a:t>
                      </a:r>
                      <a:r>
                        <a:rPr lang="en-US" sz="2100" baseline="30000" dirty="0"/>
                        <a:t>th</a:t>
                      </a:r>
                      <a:r>
                        <a:rPr lang="en-US" sz="2100" baseline="0" dirty="0"/>
                        <a:t> period classes after their lunch.</a:t>
                      </a:r>
                    </a:p>
                    <a:p>
                      <a:pPr marL="0" indent="0">
                        <a:buFont typeface="Arial" pitchFamily="34" charset="0"/>
                        <a:buNone/>
                      </a:pPr>
                      <a:r>
                        <a:rPr lang="en-US" sz="2100" baseline="0" dirty="0"/>
                        <a:t>Tardiness is rewarded by peer attention and no consequences in the classroom.</a:t>
                      </a:r>
                      <a:endParaRPr lang="en-US" sz="2100" dirty="0">
                        <a:solidFill>
                          <a:schemeClr val="tx1"/>
                        </a:solidFill>
                      </a:endParaRPr>
                    </a:p>
                  </a:txBody>
                  <a:tcPr marL="68580" marR="68580" marT="34290" marB="34290"/>
                </a:tc>
                <a:tc>
                  <a:txBody>
                    <a:bodyPr/>
                    <a:lstStyle/>
                    <a:p>
                      <a:pPr marL="0" indent="0">
                        <a:spcAft>
                          <a:spcPts val="2400"/>
                        </a:spcAft>
                        <a:buFont typeface="Arial" pitchFamily="34" charset="0"/>
                        <a:buNone/>
                      </a:pPr>
                      <a:r>
                        <a:rPr lang="en-US" sz="2100" u="sng" dirty="0"/>
                        <a:t>5</a:t>
                      </a:r>
                      <a:r>
                        <a:rPr lang="en-US" sz="2100" u="sng" baseline="0" dirty="0"/>
                        <a:t> out of 6 </a:t>
                      </a:r>
                      <a:r>
                        <a:rPr lang="en-US" sz="2100" baseline="0" dirty="0"/>
                        <a:t>of the 7</a:t>
                      </a:r>
                      <a:r>
                        <a:rPr lang="en-US" sz="2100" baseline="30000" dirty="0"/>
                        <a:t>th</a:t>
                      </a:r>
                      <a:r>
                        <a:rPr lang="en-US" sz="2100" baseline="0" dirty="0"/>
                        <a:t> grade teachers indicate they have more than 3 students tardy on a regular basis for 5</a:t>
                      </a:r>
                      <a:r>
                        <a:rPr lang="en-US" sz="2100" baseline="30000" dirty="0"/>
                        <a:t>th</a:t>
                      </a:r>
                      <a:r>
                        <a:rPr lang="en-US" sz="2100" baseline="0" dirty="0"/>
                        <a:t> period.</a:t>
                      </a:r>
                    </a:p>
                    <a:p>
                      <a:pPr marL="0" indent="0">
                        <a:buFont typeface="Arial" pitchFamily="34" charset="0"/>
                        <a:buNone/>
                      </a:pPr>
                      <a:r>
                        <a:rPr lang="en-US" sz="2100" baseline="0" dirty="0"/>
                        <a:t>Estimated </a:t>
                      </a:r>
                      <a:r>
                        <a:rPr lang="en-US" sz="2100" u="sng" baseline="0" dirty="0"/>
                        <a:t>18</a:t>
                      </a:r>
                      <a:r>
                        <a:rPr lang="en-US" sz="2100" baseline="0" dirty="0"/>
                        <a:t>, 7</a:t>
                      </a:r>
                      <a:r>
                        <a:rPr lang="en-US" sz="2100" baseline="30000" dirty="0"/>
                        <a:t>th</a:t>
                      </a:r>
                      <a:r>
                        <a:rPr lang="en-US" sz="2100" baseline="0" dirty="0"/>
                        <a:t> grade students tardy for 5</a:t>
                      </a:r>
                      <a:r>
                        <a:rPr lang="en-US" sz="2100" baseline="30000" dirty="0"/>
                        <a:t>th</a:t>
                      </a:r>
                      <a:r>
                        <a:rPr lang="en-US" sz="2100" baseline="0" dirty="0"/>
                        <a:t> period last week.</a:t>
                      </a:r>
                      <a:endParaRPr lang="en-US" sz="2100" dirty="0">
                        <a:solidFill>
                          <a:schemeClr val="tx1"/>
                        </a:solidFill>
                      </a:endParaRPr>
                    </a:p>
                  </a:txBody>
                  <a:tcPr marL="68580" marR="68580" marT="34290" marB="34290"/>
                </a:tc>
                <a:tc>
                  <a:txBody>
                    <a:bodyPr/>
                    <a:lstStyle/>
                    <a:p>
                      <a:pPr marL="0" marR="0" indent="0" algn="l" defTabSz="914363" rtl="0" eaLnBrk="1" fontAlgn="auto" latinLnBrk="0" hangingPunct="1">
                        <a:lnSpc>
                          <a:spcPct val="100000"/>
                        </a:lnSpc>
                        <a:spcBef>
                          <a:spcPts val="0"/>
                        </a:spcBef>
                        <a:spcAft>
                          <a:spcPts val="2400"/>
                        </a:spcAft>
                        <a:buClrTx/>
                        <a:buSzTx/>
                        <a:buFont typeface="Arial" pitchFamily="34" charset="0"/>
                        <a:buNone/>
                        <a:tabLst/>
                        <a:defRPr/>
                      </a:pPr>
                      <a:r>
                        <a:rPr lang="en-US" sz="2100" u="none" dirty="0"/>
                        <a:t>Consistent</a:t>
                      </a:r>
                      <a:r>
                        <a:rPr lang="en-US" sz="2100" u="none" baseline="0" dirty="0"/>
                        <a:t> reporting of tardiness. </a:t>
                      </a:r>
                    </a:p>
                    <a:p>
                      <a:pPr marL="0" marR="0" indent="0" algn="l" defTabSz="914363" rtl="0" eaLnBrk="1" fontAlgn="auto" latinLnBrk="0" hangingPunct="1">
                        <a:lnSpc>
                          <a:spcPct val="100000"/>
                        </a:lnSpc>
                        <a:spcBef>
                          <a:spcPts val="0"/>
                        </a:spcBef>
                        <a:spcAft>
                          <a:spcPts val="2400"/>
                        </a:spcAft>
                        <a:buClrTx/>
                        <a:buSzTx/>
                        <a:buFont typeface="Arial" pitchFamily="34" charset="0"/>
                        <a:buNone/>
                        <a:tabLst/>
                        <a:defRPr/>
                      </a:pPr>
                      <a:r>
                        <a:rPr lang="en-US" sz="2100" u="sng" dirty="0"/>
                        <a:t>Fewer than 10 referrals</a:t>
                      </a:r>
                      <a:r>
                        <a:rPr lang="en-US" sz="2100" u="sng" baseline="0" dirty="0"/>
                        <a:t> </a:t>
                      </a:r>
                      <a:r>
                        <a:rPr lang="en-US" sz="2100" baseline="0" dirty="0"/>
                        <a:t>for </a:t>
                      </a:r>
                      <a:r>
                        <a:rPr lang="en-US" sz="2100" dirty="0"/>
                        <a:t>tardiness in the 7</a:t>
                      </a:r>
                      <a:r>
                        <a:rPr lang="en-US" sz="2100" baseline="30000" dirty="0"/>
                        <a:t>th</a:t>
                      </a:r>
                      <a:r>
                        <a:rPr lang="en-US" sz="2100" dirty="0"/>
                        <a:t> grade per</a:t>
                      </a:r>
                      <a:r>
                        <a:rPr lang="en-US" sz="2100" baseline="0" dirty="0"/>
                        <a:t> month</a:t>
                      </a:r>
                      <a:endParaRPr lang="en-US" sz="2100" baseline="0" dirty="0">
                        <a:solidFill>
                          <a:schemeClr val="tx1"/>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pPr indent="258366"/>
            <a:r>
              <a:rPr lang="en-US" dirty="0"/>
              <a:t>Defining Goals</a:t>
            </a:r>
          </a:p>
        </p:txBody>
      </p:sp>
      <p:sp>
        <p:nvSpPr>
          <p:cNvPr id="5" name="Rectangle 4"/>
          <p:cNvSpPr/>
          <p:nvPr/>
        </p:nvSpPr>
        <p:spPr>
          <a:xfrm>
            <a:off x="3314700" y="2449287"/>
            <a:ext cx="3085782" cy="3255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Rectangle 5"/>
          <p:cNvSpPr/>
          <p:nvPr/>
        </p:nvSpPr>
        <p:spPr>
          <a:xfrm>
            <a:off x="6457951" y="2449287"/>
            <a:ext cx="2041071" cy="32550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26965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3965" y="2003500"/>
          <a:ext cx="7788729" cy="3711500"/>
        </p:xfrm>
        <a:graphic>
          <a:graphicData uri="http://schemas.openxmlformats.org/drawingml/2006/table">
            <a:tbl>
              <a:tblPr firstRow="1" bandRow="1">
                <a:tableStyleId>{69012ECD-51FC-41F1-AA8D-1B2483CD663E}</a:tableStyleId>
              </a:tblPr>
              <a:tblGrid>
                <a:gridCol w="2973878">
                  <a:extLst>
                    <a:ext uri="{9D8B030D-6E8A-4147-A177-3AD203B41FA5}">
                      <a16:colId xmlns:a16="http://schemas.microsoft.com/office/drawing/2014/main" val="20000"/>
                    </a:ext>
                  </a:extLst>
                </a:gridCol>
                <a:gridCol w="2564773">
                  <a:extLst>
                    <a:ext uri="{9D8B030D-6E8A-4147-A177-3AD203B41FA5}">
                      <a16:colId xmlns:a16="http://schemas.microsoft.com/office/drawing/2014/main" val="20001"/>
                    </a:ext>
                  </a:extLst>
                </a:gridCol>
                <a:gridCol w="2250078">
                  <a:extLst>
                    <a:ext uri="{9D8B030D-6E8A-4147-A177-3AD203B41FA5}">
                      <a16:colId xmlns:a16="http://schemas.microsoft.com/office/drawing/2014/main" val="20002"/>
                    </a:ext>
                  </a:extLst>
                </a:gridCol>
              </a:tblGrid>
              <a:tr h="342900">
                <a:tc>
                  <a:txBody>
                    <a:bodyPr/>
                    <a:lstStyle/>
                    <a:p>
                      <a:pPr algn="ctr"/>
                      <a:r>
                        <a:rPr lang="en-US" sz="1800" dirty="0"/>
                        <a:t>Problem</a:t>
                      </a:r>
                      <a:endParaRPr lang="en-US" sz="18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1800" dirty="0"/>
                        <a:t>Current</a:t>
                      </a:r>
                      <a:r>
                        <a:rPr lang="en-US" sz="1800" baseline="0" dirty="0"/>
                        <a:t> Status</a:t>
                      </a:r>
                      <a:endParaRPr lang="en-US" sz="1800" dirty="0">
                        <a:solidFill>
                          <a:schemeClr val="accent1">
                            <a:lumMod val="75000"/>
                          </a:schemeClr>
                        </a:solidFill>
                      </a:endParaRPr>
                    </a:p>
                  </a:txBody>
                  <a:tcPr marL="68580" marR="68580" marT="34290" marB="34290" anchor="ctr">
                    <a:solidFill>
                      <a:schemeClr val="accent2"/>
                    </a:solidFill>
                  </a:tcPr>
                </a:tc>
                <a:tc>
                  <a:txBody>
                    <a:bodyPr/>
                    <a:lstStyle/>
                    <a:p>
                      <a:pPr algn="ctr"/>
                      <a:r>
                        <a:rPr lang="en-US" sz="1800" dirty="0"/>
                        <a:t>Goal</a:t>
                      </a:r>
                      <a:endParaRPr lang="en-US" sz="1800" dirty="0">
                        <a:solidFill>
                          <a:schemeClr val="accent1">
                            <a:lumMod val="75000"/>
                          </a:schemeClr>
                        </a:solidFill>
                      </a:endParaRPr>
                    </a:p>
                  </a:txBody>
                  <a:tcPr marL="68580" marR="68580" marT="34290" marB="34290" anchor="ctr">
                    <a:solidFill>
                      <a:schemeClr val="accent2"/>
                    </a:solidFill>
                  </a:tcPr>
                </a:tc>
                <a:extLst>
                  <a:ext uri="{0D108BD9-81ED-4DB2-BD59-A6C34878D82A}">
                    <a16:rowId xmlns:a16="http://schemas.microsoft.com/office/drawing/2014/main" val="10000"/>
                  </a:ext>
                </a:extLst>
              </a:tr>
              <a:tr h="3368600">
                <a:tc>
                  <a:txBody>
                    <a:bodyPr/>
                    <a:lstStyle/>
                    <a:p>
                      <a:pPr marL="0" indent="0">
                        <a:spcAft>
                          <a:spcPts val="1800"/>
                        </a:spcAft>
                        <a:buFont typeface="Arial" pitchFamily="34" charset="0"/>
                        <a:buNone/>
                      </a:pPr>
                      <a:r>
                        <a:rPr lang="en-US" sz="1800" dirty="0"/>
                        <a:t>Phil is engaging in physical/verbal aggression toward 3 younger</a:t>
                      </a:r>
                      <a:r>
                        <a:rPr lang="en-US" sz="1800" baseline="0" dirty="0"/>
                        <a:t> students during unstructured times.</a:t>
                      </a:r>
                    </a:p>
                    <a:p>
                      <a:pPr marL="0" indent="0">
                        <a:buFont typeface="Arial" pitchFamily="34" charset="0"/>
                        <a:buNone/>
                      </a:pPr>
                      <a:r>
                        <a:rPr lang="en-US" sz="1800" baseline="0" dirty="0"/>
                        <a:t>We believe this is maintained by social positives from his peer group and responses from the 3 students.</a:t>
                      </a:r>
                      <a:endParaRPr lang="en-US" sz="1800" baseline="0" dirty="0">
                        <a:solidFill>
                          <a:schemeClr val="tx1"/>
                        </a:solidFill>
                      </a:endParaRPr>
                    </a:p>
                  </a:txBody>
                  <a:tcPr marL="68580" marR="68580" marT="34290" marB="34290"/>
                </a:tc>
                <a:tc>
                  <a:txBody>
                    <a:bodyPr/>
                    <a:lstStyle/>
                    <a:p>
                      <a:pPr marL="0" indent="0">
                        <a:buFont typeface="Arial" pitchFamily="34" charset="0"/>
                        <a:buNone/>
                      </a:pPr>
                      <a:r>
                        <a:rPr lang="en-US" sz="1800" dirty="0"/>
                        <a:t>Phil has received </a:t>
                      </a:r>
                      <a:r>
                        <a:rPr lang="en-US" sz="1800" u="sng" dirty="0"/>
                        <a:t>4 ODRs this week </a:t>
                      </a:r>
                      <a:r>
                        <a:rPr lang="en-US" sz="1800" dirty="0"/>
                        <a:t>for bullying, teasing, or aggression.</a:t>
                      </a:r>
                      <a:endParaRPr lang="en-US" sz="1800" dirty="0">
                        <a:solidFill>
                          <a:schemeClr val="tx1"/>
                        </a:solidFill>
                      </a:endParaRPr>
                    </a:p>
                  </a:txBody>
                  <a:tcPr marL="68580" marR="68580" marT="34290" marB="34290"/>
                </a:tc>
                <a:tc>
                  <a:txBody>
                    <a:bodyPr/>
                    <a:lstStyle/>
                    <a:p>
                      <a:pPr marL="0" indent="0" algn="ctr">
                        <a:buFont typeface="Arial" pitchFamily="34" charset="0"/>
                        <a:buNone/>
                      </a:pPr>
                      <a:r>
                        <a:rPr lang="en-US" sz="5000" dirty="0"/>
                        <a:t>???</a:t>
                      </a:r>
                      <a:endParaRPr lang="en-US" sz="1800" dirty="0">
                        <a:solidFill>
                          <a:schemeClr val="tx1"/>
                        </a:solidFill>
                      </a:endParaRPr>
                    </a:p>
                  </a:txBody>
                  <a:tcPr marL="68580" marR="68580" marT="34290" marB="34290"/>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pPr indent="258366"/>
            <a:r>
              <a:rPr lang="en-US" dirty="0"/>
              <a:t>Defining Goals</a:t>
            </a:r>
          </a:p>
        </p:txBody>
      </p:sp>
      <p:sp>
        <p:nvSpPr>
          <p:cNvPr id="5" name="Rectangle 4"/>
          <p:cNvSpPr/>
          <p:nvPr/>
        </p:nvSpPr>
        <p:spPr>
          <a:xfrm>
            <a:off x="3688444" y="2374900"/>
            <a:ext cx="2467429" cy="334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Rectangle 5"/>
          <p:cNvSpPr/>
          <p:nvPr/>
        </p:nvSpPr>
        <p:spPr>
          <a:xfrm>
            <a:off x="6221187" y="2366433"/>
            <a:ext cx="2261507" cy="33485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621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0472928">
            <a:off x="316448" y="1014456"/>
            <a:ext cx="2336321" cy="3041921"/>
          </a:xfrm>
          <a:prstGeom prst="rect">
            <a:avLst/>
          </a:prstGeom>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Coaching SWPBIS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3434433064"/>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1" y="123984"/>
            <a:ext cx="8482740" cy="1143000"/>
          </a:xfrm>
          <a:solidFill>
            <a:srgbClr val="008000"/>
          </a:solidFill>
        </p:spPr>
        <p:txBody>
          <a:bodyPr/>
          <a:lstStyle/>
          <a:p>
            <a:r>
              <a:rPr lang="en-US" sz="4400" dirty="0">
                <a:solidFill>
                  <a:schemeClr val="bg1"/>
                </a:solidFill>
              </a:rPr>
              <a:t>Continuous Quality Improvement</a:t>
            </a:r>
          </a:p>
        </p:txBody>
      </p:sp>
      <p:sp>
        <p:nvSpPr>
          <p:cNvPr id="9" name="Rectangle 8"/>
          <p:cNvSpPr/>
          <p:nvPr/>
        </p:nvSpPr>
        <p:spPr>
          <a:xfrm rot="20038151">
            <a:off x="2836681" y="3318781"/>
            <a:ext cx="2838662"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905"/>
                <a:gradFill>
                  <a:gsLst>
                    <a:gs pos="0">
                      <a:srgbClr val="2D2DB9">
                        <a:shade val="20000"/>
                        <a:satMod val="200000"/>
                      </a:srgbClr>
                    </a:gs>
                    <a:gs pos="78000">
                      <a:srgbClr val="2D2DB9">
                        <a:tint val="90000"/>
                        <a:shade val="89000"/>
                        <a:satMod val="220000"/>
                      </a:srgbClr>
                    </a:gs>
                    <a:gs pos="100000">
                      <a:srgbClr val="2D2DB9">
                        <a:tint val="12000"/>
                        <a:satMod val="255000"/>
                      </a:srgbClr>
                    </a:gs>
                  </a:gsLst>
                  <a:lin ang="5400000"/>
                </a:gradFill>
                <a:effectLst>
                  <a:innerShdw blurRad="69850" dist="43180" dir="5400000">
                    <a:srgbClr val="000000">
                      <a:alpha val="65000"/>
                    </a:srgbClr>
                  </a:innerShdw>
                </a:effectLst>
                <a:uLnTx/>
                <a:uFillTx/>
                <a:latin typeface="Franklin Gothic Book"/>
                <a:ea typeface="+mn-ea"/>
                <a:cs typeface="+mn-cs"/>
              </a:rPr>
              <a:t>DATA</a:t>
            </a:r>
          </a:p>
        </p:txBody>
      </p:sp>
      <p:grpSp>
        <p:nvGrpSpPr>
          <p:cNvPr id="23" name="Group 22"/>
          <p:cNvGrpSpPr/>
          <p:nvPr/>
        </p:nvGrpSpPr>
        <p:grpSpPr>
          <a:xfrm>
            <a:off x="447748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4" name="Group 23"/>
          <p:cNvGrpSpPr/>
          <p:nvPr/>
        </p:nvGrpSpPr>
        <p:grpSpPr>
          <a:xfrm>
            <a:off x="586294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grpSp>
      <p:grpSp>
        <p:nvGrpSpPr>
          <p:cNvPr id="25" name="Group 24"/>
          <p:cNvGrpSpPr/>
          <p:nvPr/>
        </p:nvGrpSpPr>
        <p:grpSpPr>
          <a:xfrm>
            <a:off x="571500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Develop solution(s)</a:t>
              </a:r>
            </a:p>
          </p:txBody>
        </p:sp>
      </p:grpSp>
      <p:grpSp>
        <p:nvGrpSpPr>
          <p:cNvPr id="26" name="Group 25"/>
          <p:cNvGrpSpPr/>
          <p:nvPr/>
        </p:nvGrpSpPr>
        <p:grpSpPr>
          <a:xfrm>
            <a:off x="76199" y="5258251"/>
            <a:ext cx="3066316" cy="1569660"/>
            <a:chOff x="76199" y="5258251"/>
            <a:chExt cx="3066316" cy="1569660"/>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8" name="TextBox 17"/>
            <p:cNvSpPr txBox="1"/>
            <p:nvPr/>
          </p:nvSpPr>
          <p:spPr>
            <a:xfrm>
              <a:off x="76199" y="5258251"/>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Implement solution(s) with integrity and fidelity</a:t>
              </a:r>
            </a:p>
          </p:txBody>
        </p:sp>
      </p:grpSp>
      <p:grpSp>
        <p:nvGrpSpPr>
          <p:cNvPr id="27" name="Group 26"/>
          <p:cNvGrpSpPr/>
          <p:nvPr/>
        </p:nvGrpSpPr>
        <p:grpSpPr>
          <a:xfrm>
            <a:off x="12094" y="2775515"/>
            <a:ext cx="2660048" cy="1569660"/>
            <a:chOff x="12094" y="2775515"/>
            <a:chExt cx="2660048"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0" name="TextBox 19"/>
            <p:cNvSpPr txBox="1"/>
            <p:nvPr/>
          </p:nvSpPr>
          <p:spPr>
            <a:xfrm>
              <a:off x="12094" y="2775515"/>
              <a:ext cx="19812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Monitor outcomes and compare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to goal(s)</a:t>
              </a:r>
            </a:p>
          </p:txBody>
        </p:sp>
      </p:grpSp>
      <p:grpSp>
        <p:nvGrpSpPr>
          <p:cNvPr id="28" name="Group 27"/>
          <p:cNvGrpSpPr/>
          <p:nvPr/>
        </p:nvGrpSpPr>
        <p:grpSpPr>
          <a:xfrm>
            <a:off x="104775" y="1209595"/>
            <a:ext cx="3318110" cy="1438342"/>
            <a:chOff x="104775" y="1209595"/>
            <a:chExt cx="3318110" cy="1438342"/>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22" name="TextBox 21"/>
            <p:cNvSpPr txBox="1"/>
            <p:nvPr/>
          </p:nvSpPr>
          <p:spPr>
            <a:xfrm>
              <a:off x="104775" y="1209595"/>
              <a:ext cx="24098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3999"/>
            <a:ext cx="5159225" cy="51592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Rounded Corners 2">
            <a:extLst>
              <a:ext uri="{FF2B5EF4-FFF2-40B4-BE49-F238E27FC236}">
                <a16:creationId xmlns:a16="http://schemas.microsoft.com/office/drawing/2014/main" id="{64436D3A-84F4-4B5E-8CCD-270CC4B56FC9}"/>
              </a:ext>
            </a:extLst>
          </p:cNvPr>
          <p:cNvSpPr/>
          <p:nvPr/>
        </p:nvSpPr>
        <p:spPr bwMode="auto">
          <a:xfrm>
            <a:off x="7216626" y="4820234"/>
            <a:ext cx="1697241" cy="100445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itchFamily="-108" charset="0"/>
              <a:ea typeface="+mn-ea"/>
              <a:cs typeface="+mn-cs"/>
            </a:endParaRPr>
          </a:p>
        </p:txBody>
      </p:sp>
    </p:spTree>
    <p:extLst>
      <p:ext uri="{BB962C8B-B14F-4D97-AF65-F5344CB8AC3E}">
        <p14:creationId xmlns:p14="http://schemas.microsoft.com/office/powerpoint/2010/main" val="3423793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291858"/>
            <a:ext cx="8229600" cy="1143000"/>
          </a:xfrm>
          <a:solidFill>
            <a:srgbClr val="008000"/>
          </a:solidFill>
        </p:spPr>
        <p:txBody>
          <a:bodyPr/>
          <a:lstStyle/>
          <a:p>
            <a:pPr eaLnBrk="1" hangingPunct="1">
              <a:defRPr/>
            </a:pPr>
            <a:r>
              <a:rPr lang="en-US" dirty="0">
                <a:solidFill>
                  <a:schemeClr val="bg1"/>
                </a:solidFill>
                <a:ea typeface="ＭＳ Ｐゴシック" charset="0"/>
              </a:rPr>
              <a:t>Using Data to Build Solutions</a:t>
            </a:r>
          </a:p>
        </p:txBody>
      </p:sp>
      <p:graphicFrame>
        <p:nvGraphicFramePr>
          <p:cNvPr id="155651" name="Group 3"/>
          <p:cNvGraphicFramePr>
            <a:graphicFrameLocks noGrp="1"/>
          </p:cNvGraphicFramePr>
          <p:nvPr>
            <p:ph idx="1"/>
          </p:nvPr>
        </p:nvGraphicFramePr>
        <p:xfrm>
          <a:off x="457200" y="1828800"/>
          <a:ext cx="8229600" cy="45847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dirty="0">
                          <a:ln>
                            <a:noFill/>
                          </a:ln>
                          <a:solidFill>
                            <a:schemeClr val="tx1"/>
                          </a:solidFill>
                          <a:effectLst/>
                          <a:latin typeface="+mn-lt"/>
                        </a:rPr>
                        <a:t>Prevention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Teaching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774700">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Reward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Extinction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Corrective Consequence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8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a:ln>
                            <a:noFill/>
                          </a:ln>
                          <a:solidFill>
                            <a:schemeClr val="tx1"/>
                          </a:solidFill>
                          <a:effectLst/>
                          <a:latin typeface="+mn-lt"/>
                        </a:rPr>
                        <a:t>Data Collection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000" b="1" i="1" u="none" strike="noStrike" cap="none" normalizeH="0" baseline="0" dirty="0">
                        <a:ln>
                          <a:noFill/>
                        </a:ln>
                        <a:solidFill>
                          <a:schemeClr val="tx2"/>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297" name="Line 25"/>
          <p:cNvSpPr>
            <a:spLocks noChangeShapeType="1"/>
          </p:cNvSpPr>
          <p:nvPr/>
        </p:nvSpPr>
        <p:spPr bwMode="auto">
          <a:xfrm>
            <a:off x="4495800" y="25908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5" name="Rounded Rectangle 4"/>
          <p:cNvSpPr/>
          <p:nvPr/>
        </p:nvSpPr>
        <p:spPr bwMode="auto">
          <a:xfrm>
            <a:off x="4191000" y="685800"/>
            <a:ext cx="4724400" cy="61722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Focus on prevention first.  How could we reduce the situations that lead to these behaviors?</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do we ensure that students know what they SHOULD be doing when these situations arise?</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do we ensure that appropriate behavior is recognized?</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do we work to ensure that problem behavior is NOT being rewarded.</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Are corrective consequences needed?</a:t>
            </a: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endPar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endParaRPr>
          </a:p>
          <a:p>
            <a:pPr marL="342900" marR="0" lvl="0" indent="-342900" algn="l" defTabSz="914400" rtl="0" eaLnBrk="0" fontAlgn="auto" latinLnBrk="0" hangingPunct="0">
              <a:lnSpc>
                <a:spcPct val="100000"/>
              </a:lnSpc>
              <a:spcBef>
                <a:spcPts val="0"/>
              </a:spcBef>
              <a:spcAft>
                <a:spcPts val="0"/>
              </a:spcAft>
              <a:buClrTx/>
              <a:buSzTx/>
              <a:buFontTx/>
              <a:buAutoNum type="arabicPeriod"/>
              <a:tabLst/>
              <a:defRPr/>
            </a:pPr>
            <a:r>
              <a:rPr kumimoji="0" lang="en-US" altLang="en-US" sz="1800" b="0" i="0" u="none" strike="noStrike" kern="1200" cap="none" spc="0" normalizeH="0" baseline="0" noProof="0" dirty="0">
                <a:ln>
                  <a:noFill/>
                </a:ln>
                <a:solidFill>
                  <a:srgbClr val="FFFFFF"/>
                </a:solidFill>
                <a:effectLst/>
                <a:uLnTx/>
                <a:uFillTx/>
                <a:latin typeface="Franklin Gothic Book"/>
                <a:ea typeface="MS PGothic" pitchFamily="34" charset="-128"/>
                <a:cs typeface="+mn-cs"/>
              </a:rPr>
              <a:t>How will we know (a) if we are doing what we plan, and (b) if what we plan is working to benefit students?</a:t>
            </a:r>
          </a:p>
        </p:txBody>
      </p:sp>
    </p:spTree>
    <p:extLst>
      <p:ext uri="{BB962C8B-B14F-4D97-AF65-F5344CB8AC3E}">
        <p14:creationId xmlns:p14="http://schemas.microsoft.com/office/powerpoint/2010/main" val="94905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081422" cy="50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013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auto" latinLnBrk="0" hangingPunct="1">
              <a:lnSpc>
                <a:spcPct val="90000"/>
              </a:lnSpc>
              <a:spcBef>
                <a:spcPct val="20000"/>
              </a:spcBef>
              <a:spcAft>
                <a:spcPts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mn-ea"/>
                <a:cs typeface="+mn-cs"/>
              </a:rPr>
              <a:t>Work individually (or with partner coach) for 30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dirty="0">
                <a:solidFill>
                  <a:srgbClr val="3366FF"/>
                </a:solidFill>
              </a:rPr>
              <a:t>Drilling Down into your Data </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Use the Drill Down Worksheet to:</a:t>
            </a:r>
          </a:p>
          <a:p>
            <a:pPr lvl="1" eaLnBrk="1" hangingPunct="1">
              <a:lnSpc>
                <a:spcPct val="90000"/>
              </a:lnSpc>
            </a:pPr>
            <a:r>
              <a:rPr lang="en-US" sz="2200" dirty="0"/>
              <a:t>Identify a “red flag”</a:t>
            </a:r>
          </a:p>
          <a:p>
            <a:pPr lvl="1" eaLnBrk="1" hangingPunct="1">
              <a:lnSpc>
                <a:spcPct val="90000"/>
              </a:lnSpc>
            </a:pPr>
            <a:r>
              <a:rPr lang="en-US" sz="2200" dirty="0"/>
              <a:t>Drill down into your data </a:t>
            </a:r>
          </a:p>
          <a:p>
            <a:pPr lvl="1" eaLnBrk="1" hangingPunct="1">
              <a:lnSpc>
                <a:spcPct val="90000"/>
              </a:lnSpc>
            </a:pPr>
            <a:r>
              <a:rPr lang="en-US" sz="2200" dirty="0"/>
              <a:t>Save the template</a:t>
            </a:r>
          </a:p>
          <a:p>
            <a:pPr lvl="1" eaLnBrk="1" hangingPunct="1">
              <a:lnSpc>
                <a:spcPct val="90000"/>
              </a:lnSpc>
            </a:pPr>
            <a:r>
              <a:rPr lang="en-US" sz="2200" dirty="0"/>
              <a:t>Work on potential solutions that you can share with your team </a:t>
            </a:r>
          </a:p>
          <a:p>
            <a:pPr eaLnBrk="1" hangingPunct="1">
              <a:lnSpc>
                <a:spcPct val="90000"/>
              </a:lnSpc>
            </a:pPr>
            <a:r>
              <a:rPr lang="en-US" sz="2800" dirty="0"/>
              <a:t>Plan how you will incorporate Drill Down into your team’s data systems </a:t>
            </a:r>
          </a:p>
          <a:p>
            <a:pPr lvl="1" eaLnBrk="1" hangingPunct="1">
              <a:lnSpc>
                <a:spcPct val="90000"/>
              </a:lnSpc>
            </a:pPr>
            <a:r>
              <a:rPr lang="en-US" sz="2200" dirty="0"/>
              <a:t>How often will Drill Down be completed?</a:t>
            </a:r>
          </a:p>
          <a:p>
            <a:pPr lvl="1" eaLnBrk="1" hangingPunct="1">
              <a:lnSpc>
                <a:spcPct val="90000"/>
              </a:lnSpc>
            </a:pPr>
            <a:r>
              <a:rPr lang="en-US" sz="2200" dirty="0"/>
              <a:t>Who will summarize and present drill down data at team meetings?</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97788" y="683581"/>
            <a:ext cx="1066800" cy="1066800"/>
          </a:xfrm>
          <a:prstGeom prst="rect">
            <a:avLst/>
          </a:prstGeom>
        </p:spPr>
      </p:pic>
    </p:spTree>
    <p:extLst>
      <p:ext uri="{BB962C8B-B14F-4D97-AF65-F5344CB8AC3E}">
        <p14:creationId xmlns:p14="http://schemas.microsoft.com/office/powerpoint/2010/main" val="25413307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51816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09812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lnSpc>
                <a:spcPct val="90000"/>
              </a:lnSpc>
            </a:pPr>
            <a:r>
              <a:rPr lang="en-US" sz="2800" dirty="0">
                <a:latin typeface="+mj-lt"/>
              </a:rPr>
              <a:t>Quick Recap of Year 1 (Days 1-6) Training</a:t>
            </a:r>
          </a:p>
          <a:p>
            <a:pPr eaLnBrk="1" hangingPunct="1">
              <a:lnSpc>
                <a:spcPct val="90000"/>
              </a:lnSpc>
            </a:pPr>
            <a:endParaRPr lang="en-US" sz="900" dirty="0">
              <a:latin typeface="+mj-lt"/>
            </a:endParaRPr>
          </a:p>
          <a:p>
            <a:pPr eaLnBrk="1" hangingPunct="1">
              <a:lnSpc>
                <a:spcPct val="90000"/>
              </a:lnSpc>
            </a:pPr>
            <a:r>
              <a:rPr lang="en-US" sz="2800" dirty="0">
                <a:latin typeface="+mj-lt"/>
              </a:rPr>
              <a:t>Celebrate Accomplishments</a:t>
            </a:r>
          </a:p>
          <a:p>
            <a:pPr eaLnBrk="1" hangingPunct="1">
              <a:lnSpc>
                <a:spcPct val="90000"/>
              </a:lnSpc>
            </a:pPr>
            <a:endParaRPr lang="en-US" sz="900" dirty="0">
              <a:latin typeface="+mj-lt"/>
            </a:endParaRPr>
          </a:p>
          <a:p>
            <a:pPr eaLnBrk="1" hangingPunct="1">
              <a:lnSpc>
                <a:spcPct val="90000"/>
              </a:lnSpc>
            </a:pPr>
            <a:r>
              <a:rPr lang="en-US" sz="2800" dirty="0">
                <a:latin typeface="+mj-lt"/>
              </a:rPr>
              <a:t>Tier 1 SWPBIS: Problem Solving Critical Features</a:t>
            </a:r>
          </a:p>
          <a:p>
            <a:pPr eaLnBrk="1" hangingPunct="1">
              <a:lnSpc>
                <a:spcPct val="90000"/>
              </a:lnSpc>
            </a:pPr>
            <a:endParaRPr lang="en-US" sz="900" dirty="0">
              <a:latin typeface="+mj-lt"/>
            </a:endParaRPr>
          </a:p>
          <a:p>
            <a:pPr eaLnBrk="1" hangingPunct="1">
              <a:lnSpc>
                <a:spcPct val="90000"/>
              </a:lnSpc>
            </a:pPr>
            <a:r>
              <a:rPr lang="en-US" sz="2800" dirty="0">
                <a:latin typeface="+mj-lt"/>
              </a:rPr>
              <a:t>Preview of Additional Tier 1 Resources</a:t>
            </a:r>
          </a:p>
          <a:p>
            <a:pPr lvl="1" eaLnBrk="1" hangingPunct="1">
              <a:lnSpc>
                <a:spcPct val="90000"/>
              </a:lnSpc>
            </a:pPr>
            <a:r>
              <a:rPr lang="en-US" sz="2400">
                <a:latin typeface="+mj-lt"/>
              </a:rPr>
              <a:t>Equity</a:t>
            </a:r>
            <a:endParaRPr lang="en-US" sz="900" dirty="0">
              <a:latin typeface="+mj-lt"/>
            </a:endParaRPr>
          </a:p>
          <a:p>
            <a:pPr eaLnBrk="1" hangingPunct="1">
              <a:lnSpc>
                <a:spcPct val="90000"/>
              </a:lnSpc>
            </a:pPr>
            <a:r>
              <a:rPr lang="en-US" sz="2800" dirty="0">
                <a:latin typeface="+mj-lt"/>
              </a:rPr>
              <a:t>Action Planning</a:t>
            </a:r>
          </a:p>
        </p:txBody>
      </p:sp>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2"/>
          <p:cNvSpPr>
            <a:spLocks noGrp="1" noChangeArrowheads="1"/>
          </p:cNvSpPr>
          <p:nvPr>
            <p:ph type="title"/>
          </p:nvPr>
        </p:nvSpPr>
        <p:spPr>
          <a:xfrm>
            <a:off x="457200" y="3048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Topics to Be Covered on Day 7</a:t>
            </a:r>
          </a:p>
        </p:txBody>
      </p:sp>
      <p:pic>
        <p:nvPicPr>
          <p:cNvPr id="8" name="Picture 7"/>
          <p:cNvPicPr>
            <a:picLocks noChangeAspect="1"/>
          </p:cNvPicPr>
          <p:nvPr/>
        </p:nvPicPr>
        <p:blipFill>
          <a:blip r:embed="rId2"/>
          <a:stretch>
            <a:fillRect/>
          </a:stretch>
        </p:blipFill>
        <p:spPr>
          <a:xfrm>
            <a:off x="0" y="838200"/>
            <a:ext cx="914400" cy="914400"/>
          </a:xfrm>
          <a:prstGeom prst="rect">
            <a:avLst/>
          </a:prstGeom>
        </p:spPr>
      </p:pic>
    </p:spTree>
    <p:extLst>
      <p:ext uri="{BB962C8B-B14F-4D97-AF65-F5344CB8AC3E}">
        <p14:creationId xmlns:p14="http://schemas.microsoft.com/office/powerpoint/2010/main" val="102607259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Show, Tell, and Ask</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a:lnSpc>
                <a:spcPct val="90000"/>
              </a:lnSpc>
            </a:pPr>
            <a:r>
              <a:rPr lang="en-US" sz="2800" dirty="0">
                <a:latin typeface="+mj-lt"/>
                <a:ea typeface="ＭＳ Ｐゴシック" pitchFamily="-111" charset="-128"/>
              </a:rPr>
              <a:t>Review your action plan and identify </a:t>
            </a:r>
          </a:p>
          <a:p>
            <a:pPr lvl="1">
              <a:lnSpc>
                <a:spcPct val="90000"/>
              </a:lnSpc>
            </a:pPr>
            <a:endParaRPr lang="en-US" sz="2400" dirty="0">
              <a:latin typeface="+mj-lt"/>
              <a:ea typeface="ＭＳ Ｐゴシック" pitchFamily="-111" charset="-128"/>
            </a:endParaRPr>
          </a:p>
          <a:p>
            <a:pPr lvl="1">
              <a:lnSpc>
                <a:spcPct val="90000"/>
              </a:lnSpc>
            </a:pPr>
            <a:r>
              <a:rPr lang="en-US" sz="2400" dirty="0">
                <a:latin typeface="+mj-lt"/>
                <a:ea typeface="ＭＳ Ｐゴシック" pitchFamily="-111" charset="-128"/>
              </a:rPr>
              <a:t>1-2 accomplishments </a:t>
            </a:r>
          </a:p>
          <a:p>
            <a:pPr lvl="1">
              <a:lnSpc>
                <a:spcPct val="90000"/>
              </a:lnSpc>
            </a:pPr>
            <a:endParaRPr lang="en-US" sz="2400" dirty="0">
              <a:latin typeface="+mj-lt"/>
              <a:ea typeface="ＭＳ Ｐゴシック" pitchFamily="-111" charset="-128"/>
            </a:endParaRPr>
          </a:p>
          <a:p>
            <a:pPr lvl="1">
              <a:lnSpc>
                <a:spcPct val="90000"/>
              </a:lnSpc>
            </a:pPr>
            <a:r>
              <a:rPr lang="en-US" sz="2400" dirty="0">
                <a:latin typeface="+mj-lt"/>
                <a:ea typeface="ＭＳ Ｐゴシック" pitchFamily="-111" charset="-128"/>
              </a:rPr>
              <a:t>1-2 questions or concerns shared by most members of team</a:t>
            </a:r>
          </a:p>
          <a:p>
            <a:pPr lvl="1">
              <a:lnSpc>
                <a:spcPct val="90000"/>
              </a:lnSpc>
            </a:pPr>
            <a:endParaRPr lang="en-US" sz="2400" dirty="0">
              <a:latin typeface="+mj-lt"/>
              <a:ea typeface="ＭＳ Ｐゴシック" pitchFamily="-111" charset="-128"/>
            </a:endParaRPr>
          </a:p>
          <a:p>
            <a:pPr>
              <a:lnSpc>
                <a:spcPct val="90000"/>
              </a:lnSpc>
            </a:pPr>
            <a:r>
              <a:rPr lang="en-US" sz="2800" dirty="0">
                <a:latin typeface="+mj-lt"/>
                <a:ea typeface="ＭＳ Ｐゴシック" pitchFamily="-111" charset="-128"/>
              </a:rPr>
              <a:t>You’ll have 5 min to show, tell, and ask!</a:t>
            </a: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159368129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6600" dirty="0">
                <a:solidFill>
                  <a:srgbClr val="FFFF00"/>
                </a:solidFill>
                <a:effectLst>
                  <a:outerShdw blurRad="38100" dist="38100" dir="2700000" algn="tl">
                    <a:srgbClr val="000000"/>
                  </a:outerShdw>
                </a:effectLst>
                <a:latin typeface="+mj-lt"/>
              </a:rPr>
              <a:t>Implementing SWPBS: </a:t>
            </a:r>
            <a:r>
              <a:rPr lang="en-US" sz="4800" i="1" dirty="0">
                <a:solidFill>
                  <a:srgbClr val="FFFF00"/>
                </a:solidFill>
                <a:effectLst>
                  <a:outerShdw blurRad="38100" dist="38100" dir="2700000" algn="tl">
                    <a:srgbClr val="000000"/>
                  </a:outerShdw>
                </a:effectLst>
                <a:latin typeface="+mj-lt"/>
              </a:rPr>
              <a:t>Guidelines, Examples, &amp; </a:t>
            </a:r>
          </a:p>
          <a:p>
            <a:pPr algn="ctr">
              <a:defRPr/>
            </a:pPr>
            <a:r>
              <a:rPr lang="en-US" sz="4800" i="1" dirty="0">
                <a:solidFill>
                  <a:srgbClr val="FFFF00"/>
                </a:solidFill>
                <a:effectLst>
                  <a:outerShdw blurRad="38100" dist="38100" dir="2700000" algn="tl">
                    <a:srgbClr val="000000"/>
                  </a:outerShdw>
                </a:effectLst>
                <a:latin typeface="+mj-lt"/>
              </a:rPr>
              <a:t>Self-check Activities</a:t>
            </a:r>
            <a:endParaRPr lang="en-US" sz="9200" i="1" dirty="0">
              <a:solidFill>
                <a:srgbClr val="FFFF00"/>
              </a:solidFill>
              <a:effectLst>
                <a:outerShdw blurRad="38100" dist="38100" dir="2700000" algn="tl">
                  <a:srgbClr val="000000"/>
                </a:outerShdw>
              </a:effectLst>
              <a:latin typeface="+mj-lt"/>
            </a:endParaRPr>
          </a:p>
        </p:txBody>
      </p:sp>
      <p:sp>
        <p:nvSpPr>
          <p:cNvPr id="2" name="Rounded Rectangle 1"/>
          <p:cNvSpPr/>
          <p:nvPr/>
        </p:nvSpPr>
        <p:spPr bwMode="auto">
          <a:xfrm>
            <a:off x="381000" y="5486400"/>
            <a:ext cx="8305800" cy="1371600"/>
          </a:xfrm>
          <a:prstGeom prst="roundRect">
            <a:avLst>
              <a:gd name="adj" fmla="val 0"/>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8000"/>
                </a:solidFill>
                <a:effectLst/>
                <a:latin typeface="+mj-lt"/>
              </a:rPr>
              <a:t>For each element</a:t>
            </a:r>
            <a:r>
              <a:rPr lang="en-US" sz="2400" dirty="0">
                <a:solidFill>
                  <a:srgbClr val="008000"/>
                </a:solidFill>
                <a:latin typeface="+mj-lt"/>
              </a:rPr>
              <a:t>, we will review guidelines, present a few examples, and give your teams 5-10 min to perform a quick self-check.  The following is an example for outcomes.</a:t>
            </a:r>
            <a:endParaRPr kumimoji="0" lang="en-US" sz="2400" b="0" i="0" u="none" strike="noStrike" cap="none" normalizeH="0" baseline="0" dirty="0">
              <a:ln>
                <a:noFill/>
              </a:ln>
              <a:solidFill>
                <a:srgbClr val="008000"/>
              </a:solidFill>
              <a:effectLst/>
              <a:latin typeface="+mj-lt"/>
            </a:endParaRPr>
          </a:p>
        </p:txBody>
      </p:sp>
      <p:pic>
        <p:nvPicPr>
          <p:cNvPr id="5" name="Picture 4"/>
          <p:cNvPicPr>
            <a:picLocks noChangeAspect="1"/>
          </p:cNvPicPr>
          <p:nvPr/>
        </p:nvPicPr>
        <p:blipFill>
          <a:blip r:embed="rId2"/>
          <a:stretch>
            <a:fillRect/>
          </a:stretch>
        </p:blipFill>
        <p:spPr>
          <a:xfrm>
            <a:off x="-30931" y="4800600"/>
            <a:ext cx="914400" cy="914400"/>
          </a:xfrm>
          <a:prstGeom prst="rect">
            <a:avLst/>
          </a:prstGeom>
        </p:spPr>
      </p:pic>
    </p:spTree>
    <p:extLst>
      <p:ext uri="{BB962C8B-B14F-4D97-AF65-F5344CB8AC3E}">
        <p14:creationId xmlns:p14="http://schemas.microsoft.com/office/powerpoint/2010/main" val="65575168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val="0"/>
              </a:ext>
            </a:extLst>
          </a:blip>
          <a:srcRect/>
          <a:stretch>
            <a:fillRect/>
          </a:stretch>
        </p:blipFill>
        <p:spPr bwMode="auto">
          <a:xfrm>
            <a:off x="8001506" y="228600"/>
            <a:ext cx="1142494" cy="1143000"/>
          </a:xfrm>
          <a:prstGeom prst="rect">
            <a:avLst/>
          </a:prstGeom>
          <a:noFill/>
          <a:ln>
            <a:noFill/>
          </a:ln>
        </p:spPr>
      </p:pic>
      <p:pic>
        <p:nvPicPr>
          <p:cNvPr id="23" name="Picture 22"/>
          <p:cNvPicPr>
            <a:picLocks noChangeAspect="1"/>
          </p:cNvPicPr>
          <p:nvPr/>
        </p:nvPicPr>
        <p:blipFill>
          <a:blip r:embed="rId4"/>
          <a:stretch>
            <a:fillRect/>
          </a:stretch>
        </p:blipFill>
        <p:spPr>
          <a:xfrm>
            <a:off x="0" y="381000"/>
            <a:ext cx="914400" cy="914400"/>
          </a:xfrm>
          <a:prstGeom prst="rect">
            <a:avLst/>
          </a:prstGeom>
        </p:spPr>
      </p:pic>
    </p:spTree>
    <p:extLst>
      <p:ext uri="{BB962C8B-B14F-4D97-AF65-F5344CB8AC3E}">
        <p14:creationId xmlns:p14="http://schemas.microsoft.com/office/powerpoint/2010/main" val="3749447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par>
                                <p:cTn id="17" presetID="9" presetClass="emph" presetSubtype="0" nodeType="withEffect">
                                  <p:stCondLst>
                                    <p:cond delay="0"/>
                                  </p:stCondLst>
                                  <p:childTnLst>
                                    <p:set>
                                      <p:cBhvr rctx="PPT">
                                        <p:cTn id="18" dur="indefinite"/>
                                        <p:tgtEl>
                                          <p:spTgt spid="26"/>
                                        </p:tgtEl>
                                        <p:attrNameLst>
                                          <p:attrName>style.opacity</p:attrName>
                                        </p:attrNameLst>
                                      </p:cBhvr>
                                      <p:to>
                                        <p:strVal val="0.25"/>
                                      </p:to>
                                    </p:set>
                                    <p:animEffect filter="image" prLst="opacity: 0.25">
                                      <p:cBhvr rctx="IE">
                                        <p:cTn id="19" dur="indefinite"/>
                                        <p:tgtEl>
                                          <p:spTgt spid="26"/>
                                        </p:tgtEl>
                                      </p:cBhvr>
                                    </p:animEffect>
                                  </p:childTnLst>
                                </p:cTn>
                              </p:par>
                              <p:par>
                                <p:cTn id="20" presetID="9" presetClass="emph" presetSubtype="0" nodeType="withEffect">
                                  <p:stCondLst>
                                    <p:cond delay="0"/>
                                  </p:stCondLst>
                                  <p:childTnLst>
                                    <p:set>
                                      <p:cBhvr rctx="PPT">
                                        <p:cTn id="21" dur="indefinite"/>
                                        <p:tgtEl>
                                          <p:spTgt spid="24"/>
                                        </p:tgtEl>
                                        <p:attrNameLst>
                                          <p:attrName>style.opacity</p:attrName>
                                        </p:attrNameLst>
                                      </p:cBhvr>
                                      <p:to>
                                        <p:strVal val="0.25"/>
                                      </p:to>
                                    </p:set>
                                    <p:animEffect filter="image" prLst="opacity: 0.25">
                                      <p:cBhvr rctx="IE">
                                        <p:cTn id="22" dur="indefinite"/>
                                        <p:tgtEl>
                                          <p:spTgt spid="24"/>
                                        </p:tgtEl>
                                      </p:cBhvr>
                                    </p:animEffect>
                                  </p:childTnLst>
                                </p:cTn>
                              </p:par>
                              <p:par>
                                <p:cTn id="23" presetID="9" presetClass="emph" presetSubtype="0" grpId="0" nodeType="withEffect">
                                  <p:stCondLst>
                                    <p:cond delay="0"/>
                                  </p:stCondLst>
                                  <p:childTnLst>
                                    <p:set>
                                      <p:cBhvr rctx="PPT">
                                        <p:cTn id="24" dur="indefinite"/>
                                        <p:tgtEl>
                                          <p:spTgt spid="53252"/>
                                        </p:tgtEl>
                                        <p:attrNameLst>
                                          <p:attrName>style.opacity</p:attrName>
                                        </p:attrNameLst>
                                      </p:cBhvr>
                                      <p:to>
                                        <p:strVal val="0.25"/>
                                      </p:to>
                                    </p:set>
                                    <p:animEffect filter="image" prLst="opacity: 0.25">
                                      <p:cBhvr rctx="IE">
                                        <p:cTn id="25" dur="indefinite"/>
                                        <p:tgtEl>
                                          <p:spTgt spid="53252"/>
                                        </p:tgtEl>
                                      </p:cBhvr>
                                    </p:animEffect>
                                  </p:childTnLst>
                                </p:cTn>
                              </p:par>
                              <p:par>
                                <p:cTn id="26" presetID="9" presetClass="emph" presetSubtype="0" grpId="0" nodeType="withEffect">
                                  <p:stCondLst>
                                    <p:cond delay="0"/>
                                  </p:stCondLst>
                                  <p:childTnLst>
                                    <p:set>
                                      <p:cBhvr rctx="PPT">
                                        <p:cTn id="27" dur="indefinite"/>
                                        <p:tgtEl>
                                          <p:spTgt spid="53256"/>
                                        </p:tgtEl>
                                        <p:attrNameLst>
                                          <p:attrName>style.opacity</p:attrName>
                                        </p:attrNameLst>
                                      </p:cBhvr>
                                      <p:to>
                                        <p:strVal val="0.25"/>
                                      </p:to>
                                    </p:set>
                                    <p:animEffect filter="image" prLst="opacity: 0.25">
                                      <p:cBhvr rctx="IE">
                                        <p:cTn id="28" dur="indefinite"/>
                                        <p:tgtEl>
                                          <p:spTgt spid="53256"/>
                                        </p:tgtEl>
                                      </p:cBhvr>
                                    </p:animEffect>
                                  </p:childTnLst>
                                </p:cTn>
                              </p:par>
                              <p:par>
                                <p:cTn id="29" presetID="9" presetClass="emph" presetSubtype="0" grpId="0" nodeType="withEffect">
                                  <p:stCondLst>
                                    <p:cond delay="0"/>
                                  </p:stCondLst>
                                  <p:childTnLst>
                                    <p:set>
                                      <p:cBhvr rctx="PPT">
                                        <p:cTn id="30" dur="indefinite"/>
                                        <p:tgtEl>
                                          <p:spTgt spid="53257"/>
                                        </p:tgtEl>
                                        <p:attrNameLst>
                                          <p:attrName>style.opacity</p:attrName>
                                        </p:attrNameLst>
                                      </p:cBhvr>
                                      <p:to>
                                        <p:strVal val="0.25"/>
                                      </p:to>
                                    </p:set>
                                    <p:animEffect filter="image" prLst="opacity: 0.25">
                                      <p:cBhvr rctx="IE">
                                        <p:cTn id="31" dur="indefinite"/>
                                        <p:tgtEl>
                                          <p:spTgt spid="53257"/>
                                        </p:tgtEl>
                                      </p:cBhvr>
                                    </p:animEffect>
                                  </p:childTnLst>
                                </p:cTn>
                              </p:par>
                              <p:par>
                                <p:cTn id="32" presetID="9" presetClass="emph" presetSubtype="0" grpId="0" nodeType="withEffect">
                                  <p:stCondLst>
                                    <p:cond delay="0"/>
                                  </p:stCondLst>
                                  <p:childTnLst>
                                    <p:set>
                                      <p:cBhvr rctx="PPT">
                                        <p:cTn id="33" dur="indefinite"/>
                                        <p:tgtEl>
                                          <p:spTgt spid="53253"/>
                                        </p:tgtEl>
                                        <p:attrNameLst>
                                          <p:attrName>style.opacity</p:attrName>
                                        </p:attrNameLst>
                                      </p:cBhvr>
                                      <p:to>
                                        <p:strVal val="0.25"/>
                                      </p:to>
                                    </p:set>
                                    <p:animEffect filter="image" prLst="opacity: 0.25">
                                      <p:cBhvr rctx="IE">
                                        <p:cTn id="34" dur="indefinite"/>
                                        <p:tgtEl>
                                          <p:spTgt spid="53253"/>
                                        </p:tgtEl>
                                      </p:cBhvr>
                                    </p:animEffect>
                                  </p:childTnLst>
                                </p:cTn>
                              </p:par>
                              <p:par>
                                <p:cTn id="35" presetID="9" presetClass="emph" presetSubtype="0" grpId="0" nodeType="withEffect">
                                  <p:stCondLst>
                                    <p:cond delay="0"/>
                                  </p:stCondLst>
                                  <p:childTnLst>
                                    <p:set>
                                      <p:cBhvr rctx="PPT">
                                        <p:cTn id="36" dur="indefinite"/>
                                        <p:tgtEl>
                                          <p:spTgt spid="53255"/>
                                        </p:tgtEl>
                                        <p:attrNameLst>
                                          <p:attrName>style.opacity</p:attrName>
                                        </p:attrNameLst>
                                      </p:cBhvr>
                                      <p:to>
                                        <p:strVal val="0.25"/>
                                      </p:to>
                                    </p:set>
                                    <p:animEffect filter="image" prLst="opacity: 0.25">
                                      <p:cBhvr rctx="IE">
                                        <p:cTn id="37" dur="indefinite"/>
                                        <p:tgtEl>
                                          <p:spTgt spid="53255"/>
                                        </p:tgtEl>
                                      </p:cBhvr>
                                    </p:animEffect>
                                  </p:childTnLst>
                                </p:cTn>
                              </p:par>
                              <p:par>
                                <p:cTn id="38" presetID="9" presetClass="emph" presetSubtype="0" grpId="0" nodeType="withEffect">
                                  <p:stCondLst>
                                    <p:cond delay="0"/>
                                  </p:stCondLst>
                                  <p:childTnLst>
                                    <p:set>
                                      <p:cBhvr rctx="PPT">
                                        <p:cTn id="39" dur="indefinite"/>
                                        <p:tgtEl>
                                          <p:spTgt spid="53254"/>
                                        </p:tgtEl>
                                        <p:attrNameLst>
                                          <p:attrName>style.opacity</p:attrName>
                                        </p:attrNameLst>
                                      </p:cBhvr>
                                      <p:to>
                                        <p:strVal val="0.25"/>
                                      </p:to>
                                    </p:set>
                                    <p:animEffect filter="image" prLst="opacity: 0.25">
                                      <p:cBhvr rctx="IE">
                                        <p:cTn id="40" dur="indefinite"/>
                                        <p:tgtEl>
                                          <p:spTgt spid="53254"/>
                                        </p:tgtEl>
                                      </p:cBhvr>
                                    </p:animEffect>
                                  </p:childTnLst>
                                </p:cTn>
                              </p:par>
                              <p:par>
                                <p:cTn id="41" presetID="9" presetClass="emph" presetSubtype="0" grpId="0" nodeType="withEffect">
                                  <p:stCondLst>
                                    <p:cond delay="0"/>
                                  </p:stCondLst>
                                  <p:childTnLst>
                                    <p:set>
                                      <p:cBhvr rctx="PPT">
                                        <p:cTn id="42" dur="indefinite"/>
                                        <p:tgtEl>
                                          <p:spTgt spid="53258"/>
                                        </p:tgtEl>
                                        <p:attrNameLst>
                                          <p:attrName>style.opacity</p:attrName>
                                        </p:attrNameLst>
                                      </p:cBhvr>
                                      <p:to>
                                        <p:strVal val="0.25"/>
                                      </p:to>
                                    </p:set>
                                    <p:animEffect filter="image" prLst="opacity: 0.25">
                                      <p:cBhvr rctx="IE">
                                        <p:cTn id="43" dur="indefinite"/>
                                        <p:tgtEl>
                                          <p:spTgt spid="53258"/>
                                        </p:tgtEl>
                                      </p:cBhvr>
                                    </p:animEffect>
                                  </p:childTnLst>
                                </p:cTn>
                              </p:par>
                              <p:par>
                                <p:cTn id="44" presetID="9" presetClass="emph" presetSubtype="0" grpId="0" nodeType="withEffect">
                                  <p:stCondLst>
                                    <p:cond delay="0"/>
                                  </p:stCondLst>
                                  <p:childTnLst>
                                    <p:set>
                                      <p:cBhvr rctx="PPT">
                                        <p:cTn id="45" dur="indefinite"/>
                                        <p:tgtEl>
                                          <p:spTgt spid="53261"/>
                                        </p:tgtEl>
                                        <p:attrNameLst>
                                          <p:attrName>style.opacity</p:attrName>
                                        </p:attrNameLst>
                                      </p:cBhvr>
                                      <p:to>
                                        <p:strVal val="0.25"/>
                                      </p:to>
                                    </p:set>
                                    <p:animEffect filter="image" prLst="opacity: 0.25">
                                      <p:cBhvr rctx="IE">
                                        <p:cTn id="46" dur="indefinite"/>
                                        <p:tgtEl>
                                          <p:spTgt spid="53261"/>
                                        </p:tgtEl>
                                      </p:cBhvr>
                                    </p:animEffect>
                                  </p:childTnLst>
                                </p:cTn>
                              </p:par>
                              <p:par>
                                <p:cTn id="47" presetID="9" presetClass="emph" presetSubtype="0" grpId="0" nodeType="withEffect">
                                  <p:stCondLst>
                                    <p:cond delay="0"/>
                                  </p:stCondLst>
                                  <p:childTnLst>
                                    <p:set>
                                      <p:cBhvr rctx="PPT">
                                        <p:cTn id="48" dur="indefinite"/>
                                        <p:tgtEl>
                                          <p:spTgt spid="53262"/>
                                        </p:tgtEl>
                                        <p:attrNameLst>
                                          <p:attrName>style.opacity</p:attrName>
                                        </p:attrNameLst>
                                      </p:cBhvr>
                                      <p:to>
                                        <p:strVal val="0.25"/>
                                      </p:to>
                                    </p:set>
                                    <p:animEffect filter="image" prLst="opacity: 0.25">
                                      <p:cBhvr rctx="IE">
                                        <p:cTn id="49" dur="indefinite"/>
                                        <p:tgtEl>
                                          <p:spTgt spid="53262"/>
                                        </p:tgtEl>
                                      </p:cBhvr>
                                    </p:animEffect>
                                  </p:childTnLst>
                                </p:cTn>
                              </p:par>
                              <p:par>
                                <p:cTn id="50" presetID="9" presetClass="emph" presetSubtype="0" grpId="0" nodeType="withEffect">
                                  <p:stCondLst>
                                    <p:cond delay="0"/>
                                  </p:stCondLst>
                                  <p:childTnLst>
                                    <p:set>
                                      <p:cBhvr rctx="PPT">
                                        <p:cTn id="51" dur="indefinite"/>
                                        <p:tgtEl>
                                          <p:spTgt spid="53259"/>
                                        </p:tgtEl>
                                        <p:attrNameLst>
                                          <p:attrName>style.opacity</p:attrName>
                                        </p:attrNameLst>
                                      </p:cBhvr>
                                      <p:to>
                                        <p:strVal val="0.25"/>
                                      </p:to>
                                    </p:set>
                                    <p:animEffect filter="image" prLst="opacity: 0.25">
                                      <p:cBhvr rctx="IE">
                                        <p:cTn id="52" dur="indefinite"/>
                                        <p:tgtEl>
                                          <p:spTgt spid="53259"/>
                                        </p:tgtEl>
                                      </p:cBhvr>
                                    </p:animEffect>
                                  </p:childTnLst>
                                </p:cTn>
                              </p:par>
                              <p:par>
                                <p:cTn id="53" presetID="6" presetClass="emph" presetSubtype="0" fill="hold" grpId="0" nodeType="withEffect">
                                  <p:stCondLst>
                                    <p:cond delay="0"/>
                                  </p:stCondLst>
                                  <p:childTnLst>
                                    <p:animScale>
                                      <p:cBhvr>
                                        <p:cTn id="54" dur="2000" fill="hold"/>
                                        <p:tgtEl>
                                          <p:spTgt spid="53260"/>
                                        </p:tgtEl>
                                      </p:cBhvr>
                                      <p:by x="150000" y="150000"/>
                                    </p:animScale>
                                  </p:childTnLst>
                                </p:cTn>
                              </p:par>
                              <p:par>
                                <p:cTn id="55" presetID="6" presetClass="emph" presetSubtype="0" fill="hold" grpId="0" nodeType="withEffect">
                                  <p:stCondLst>
                                    <p:cond delay="0"/>
                                  </p:stCondLst>
                                  <p:childTnLst>
                                    <p:animScale>
                                      <p:cBhvr>
                                        <p:cTn id="56" dur="2000" fill="hold"/>
                                        <p:tgtEl>
                                          <p:spTgt spid="532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Focus on Outcomes</a:t>
            </a:r>
          </a:p>
        </p:txBody>
      </p:sp>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10" name="Oval Callout 9"/>
          <p:cNvSpPr/>
          <p:nvPr/>
        </p:nvSpPr>
        <p:spPr>
          <a:xfrm>
            <a:off x="2286000" y="2438400"/>
            <a:ext cx="4419600" cy="3048000"/>
          </a:xfrm>
          <a:prstGeom prst="wedgeEllipseCallout">
            <a:avLst>
              <a:gd name="adj1" fmla="val 55650"/>
              <a:gd name="adj2" fmla="val -62483"/>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solidFill>
              </a:rPr>
              <a:t>How do we develop outcome statements?</a:t>
            </a:r>
          </a:p>
        </p:txBody>
      </p:sp>
      <p:grpSp>
        <p:nvGrpSpPr>
          <p:cNvPr id="11" name="Group 5"/>
          <p:cNvGrpSpPr/>
          <p:nvPr/>
        </p:nvGrpSpPr>
        <p:grpSpPr>
          <a:xfrm>
            <a:off x="-152400" y="5334000"/>
            <a:ext cx="1588180" cy="1676401"/>
            <a:chOff x="-140380" y="5333999"/>
            <a:chExt cx="1588180" cy="1676401"/>
          </a:xfrm>
        </p:grpSpPr>
        <p:pic>
          <p:nvPicPr>
            <p:cNvPr id="12"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pic>
        <p:nvPicPr>
          <p:cNvPr id="14" name="Picture 13"/>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7452468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Please login on nepbis.org,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08244" y="618067"/>
            <a:ext cx="1066800" cy="1066800"/>
          </a:xfrm>
          <a:prstGeom prst="rect">
            <a:avLst/>
          </a:prstGeom>
        </p:spPr>
      </p:pic>
      <p:pic>
        <p:nvPicPr>
          <p:cNvPr id="5" name="Picture 4">
            <a:extLst>
              <a:ext uri="{FF2B5EF4-FFF2-40B4-BE49-F238E27FC236}">
                <a16:creationId xmlns:a16="http://schemas.microsoft.com/office/drawing/2014/main" id="{D107DD29-ADC9-4482-A410-7D9DE6E035F6}"/>
              </a:ext>
            </a:extLst>
          </p:cNvPr>
          <p:cNvPicPr>
            <a:picLocks noChangeAspect="1"/>
          </p:cNvPicPr>
          <p:nvPr/>
        </p:nvPicPr>
        <p:blipFill>
          <a:blip r:embed="rId4"/>
          <a:stretch>
            <a:fillRect/>
          </a:stretch>
        </p:blipFill>
        <p:spPr>
          <a:xfrm>
            <a:off x="2971800" y="2895255"/>
            <a:ext cx="5029200" cy="3372901"/>
          </a:xfrm>
          <a:prstGeom prst="rect">
            <a:avLst/>
          </a:prstGeom>
        </p:spPr>
      </p:pic>
      <p:sp>
        <p:nvSpPr>
          <p:cNvPr id="9" name="Left Arrow 8"/>
          <p:cNvSpPr/>
          <p:nvPr/>
        </p:nvSpPr>
        <p:spPr>
          <a:xfrm rot="19578596">
            <a:off x="4875042" y="4913324"/>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Left Arrow 3"/>
          <p:cNvSpPr/>
          <p:nvPr/>
        </p:nvSpPr>
        <p:spPr>
          <a:xfrm rot="19578596">
            <a:off x="6094242" y="2527371"/>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16080127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Good Outcomes</a:t>
            </a:r>
          </a:p>
        </p:txBody>
      </p:sp>
      <p:grpSp>
        <p:nvGrpSpPr>
          <p:cNvPr id="2" name="Group 1"/>
          <p:cNvGrpSpPr/>
          <p:nvPr/>
        </p:nvGrpSpPr>
        <p:grpSpPr>
          <a:xfrm>
            <a:off x="6629400" y="76201"/>
            <a:ext cx="2508200" cy="2514599"/>
            <a:chOff x="6629400" y="76201"/>
            <a:chExt cx="2508200" cy="2514599"/>
          </a:xfrm>
        </p:grpSpPr>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grpSp>
      <p:sp>
        <p:nvSpPr>
          <p:cNvPr id="3" name="Content Placeholder 2"/>
          <p:cNvSpPr>
            <a:spLocks noGrp="1"/>
          </p:cNvSpPr>
          <p:nvPr>
            <p:ph idx="1"/>
          </p:nvPr>
        </p:nvSpPr>
        <p:spPr/>
        <p:txBody>
          <a:bodyPr/>
          <a:lstStyle/>
          <a:p>
            <a:pPr>
              <a:buFont typeface="Wingdings" charset="2"/>
              <a:buChar char="q"/>
            </a:pPr>
            <a:r>
              <a:rPr lang="en-US" dirty="0"/>
              <a:t>Based on data</a:t>
            </a:r>
          </a:p>
          <a:p>
            <a:pPr>
              <a:buFont typeface="Wingdings" charset="2"/>
              <a:buChar char="q"/>
            </a:pPr>
            <a:r>
              <a:rPr lang="en-US" dirty="0"/>
              <a:t>Locally important and meaningful</a:t>
            </a:r>
          </a:p>
          <a:p>
            <a:pPr>
              <a:buFont typeface="Wingdings" charset="2"/>
              <a:buChar char="q"/>
            </a:pPr>
            <a:r>
              <a:rPr lang="en-US" dirty="0"/>
              <a:t>Applicable to </a:t>
            </a:r>
            <a:r>
              <a:rPr lang="en-US" i="1" dirty="0"/>
              <a:t>all</a:t>
            </a:r>
            <a:r>
              <a:rPr lang="en-US" dirty="0"/>
              <a:t> (culturally equitable)</a:t>
            </a:r>
          </a:p>
          <a:p>
            <a:pPr lvl="1">
              <a:buFont typeface="Arial"/>
              <a:buChar char="•"/>
            </a:pPr>
            <a:r>
              <a:rPr lang="en-US" dirty="0"/>
              <a:t>Students’ social competence and academic achievement</a:t>
            </a:r>
          </a:p>
          <a:p>
            <a:pPr lvl="1">
              <a:buFont typeface="Arial"/>
              <a:buChar char="•"/>
            </a:pPr>
            <a:r>
              <a:rPr lang="en-US" dirty="0"/>
              <a:t>Staff implementation of critical skills </a:t>
            </a:r>
          </a:p>
          <a:p>
            <a:pPr>
              <a:buFont typeface="Wingdings" charset="2"/>
              <a:buChar char="q"/>
            </a:pPr>
            <a:r>
              <a:rPr lang="en-US" dirty="0"/>
              <a:t>Observable and measurable</a:t>
            </a:r>
          </a:p>
          <a:p>
            <a:pPr>
              <a:buFont typeface="Wingdings" charset="2"/>
              <a:buChar char="q"/>
            </a:pPr>
            <a:r>
              <a:rPr lang="en-US" dirty="0"/>
              <a:t>Written as a goal</a:t>
            </a:r>
          </a:p>
          <a:p>
            <a:endParaRPr lang="en-US" dirty="0"/>
          </a:p>
        </p:txBody>
      </p:sp>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2"/>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a:t>
              </a:r>
              <a:endParaRPr lang="en-US" sz="2000" b="1" dirty="0">
                <a:solidFill>
                  <a:srgbClr val="000000"/>
                </a:solidFill>
                <a:latin typeface="+mj-lt"/>
              </a:endParaRPr>
            </a:p>
          </p:txBody>
        </p:sp>
      </p:grpSp>
      <p:pic>
        <p:nvPicPr>
          <p:cNvPr id="15" name="Picture 14"/>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235762044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a:solidFill>
                  <a:srgbClr val="008000"/>
                </a:solidFill>
              </a:rPr>
              <a:t>Example Outcome Statements</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153400" y="838200"/>
            <a:ext cx="990600" cy="990600"/>
          </a:xfrm>
          <a:prstGeom prst="rect">
            <a:avLst/>
          </a:prstGeom>
          <a:noFill/>
          <a:ln>
            <a:noFill/>
          </a:ln>
        </p:spPr>
      </p:pic>
      <p:sp>
        <p:nvSpPr>
          <p:cNvPr id="6" name="Content Placeholder 2"/>
          <p:cNvSpPr txBox="1">
            <a:spLocks/>
          </p:cNvSpPr>
          <p:nvPr/>
        </p:nvSpPr>
        <p:spPr bwMode="auto">
          <a:xfrm rot="20652931">
            <a:off x="93977" y="2013650"/>
            <a:ext cx="4953000" cy="1676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US" sz="2000" dirty="0">
                <a:solidFill>
                  <a:srgbClr val="008000"/>
                </a:solidFill>
              </a:rPr>
              <a:t>During the first semester of PBIS implementation, staff members will </a:t>
            </a:r>
            <a:r>
              <a:rPr lang="en-US" sz="2000" b="1" u="sng" dirty="0">
                <a:solidFill>
                  <a:srgbClr val="008000"/>
                </a:solidFill>
              </a:rPr>
              <a:t>implement PBIS with fidelity</a:t>
            </a:r>
            <a:r>
              <a:rPr lang="en-US" sz="2000" dirty="0">
                <a:solidFill>
                  <a:srgbClr val="008000"/>
                </a:solidFill>
              </a:rPr>
              <a:t>, as measured by meeting criteria on the Tiered Fidelity Inventory.</a:t>
            </a:r>
          </a:p>
        </p:txBody>
      </p:sp>
      <p:sp>
        <p:nvSpPr>
          <p:cNvPr id="5" name="Content Placeholder 2"/>
          <p:cNvSpPr txBox="1">
            <a:spLocks/>
          </p:cNvSpPr>
          <p:nvPr/>
        </p:nvSpPr>
        <p:spPr bwMode="auto">
          <a:xfrm rot="1424863">
            <a:off x="4288935" y="2804746"/>
            <a:ext cx="4953000" cy="159966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r>
              <a:rPr lang="en-US" sz="2000" dirty="0">
                <a:solidFill>
                  <a:srgbClr val="008000"/>
                </a:solidFill>
              </a:rPr>
              <a:t>As a result of implementing PBIS during the 20XX-20XY school year, </a:t>
            </a:r>
            <a:r>
              <a:rPr lang="en-US" sz="2000" b="1" u="sng" dirty="0">
                <a:solidFill>
                  <a:srgbClr val="008000"/>
                </a:solidFill>
              </a:rPr>
              <a:t>ODR data </a:t>
            </a:r>
            <a:r>
              <a:rPr lang="en-US" sz="2000" dirty="0">
                <a:solidFill>
                  <a:srgbClr val="008000"/>
                </a:solidFill>
              </a:rPr>
              <a:t>will decrease by __% relative to that same period the prior year.</a:t>
            </a:r>
          </a:p>
          <a:p>
            <a:endParaRPr lang="en-US" sz="2000" dirty="0">
              <a:solidFill>
                <a:srgbClr val="008000"/>
              </a:solidFill>
            </a:endParaRPr>
          </a:p>
        </p:txBody>
      </p:sp>
      <p:sp>
        <p:nvSpPr>
          <p:cNvPr id="3" name="Content Placeholder 2"/>
          <p:cNvSpPr>
            <a:spLocks noGrp="1"/>
          </p:cNvSpPr>
          <p:nvPr>
            <p:ph idx="1"/>
          </p:nvPr>
        </p:nvSpPr>
        <p:spPr>
          <a:xfrm>
            <a:off x="2209800" y="4176433"/>
            <a:ext cx="4953000" cy="2666999"/>
          </a:xfrm>
          <a:solidFill>
            <a:schemeClr val="bg1"/>
          </a:solidFill>
        </p:spPr>
        <p:txBody>
          <a:bodyPr/>
          <a:lstStyle/>
          <a:p>
            <a:r>
              <a:rPr lang="en-US" sz="2000" dirty="0">
                <a:solidFill>
                  <a:srgbClr val="008000"/>
                </a:solidFill>
              </a:rPr>
              <a:t> As a result of implementing PBIS, staff, student, and parent surveys will indicate </a:t>
            </a:r>
            <a:r>
              <a:rPr lang="en-US" sz="2000" b="1" u="sng" dirty="0">
                <a:solidFill>
                  <a:srgbClr val="008000"/>
                </a:solidFill>
              </a:rPr>
              <a:t>improved overall school climate </a:t>
            </a:r>
            <a:r>
              <a:rPr lang="en-US" sz="2000" dirty="0">
                <a:solidFill>
                  <a:srgbClr val="008000"/>
                </a:solidFill>
              </a:rPr>
              <a:t>(or target specific items related to acknowledgement, respect, etc.) as measured by an improvement of __ points on the Georgia Brief School Climate Surveys.</a:t>
            </a:r>
          </a:p>
        </p:txBody>
      </p:sp>
      <p:pic>
        <p:nvPicPr>
          <p:cNvPr id="7" name="Picture 6"/>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9178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Relevant Measurable Outcomes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200" dirty="0">
              <a:latin typeface="+mj-lt"/>
            </a:endParaRPr>
          </a:p>
          <a:p>
            <a:pPr eaLnBrk="1" hangingPunct="1">
              <a:lnSpc>
                <a:spcPct val="90000"/>
              </a:lnSpc>
            </a:pPr>
            <a:r>
              <a:rPr lang="en-US" sz="2400" dirty="0">
                <a:latin typeface="+mj-lt"/>
              </a:rPr>
              <a:t>Review your 1-3 observable and measurable outcome statements for your school.</a:t>
            </a:r>
          </a:p>
          <a:p>
            <a:pPr eaLnBrk="1" hangingPunct="1">
              <a:lnSpc>
                <a:spcPct val="90000"/>
              </a:lnSpc>
            </a:pPr>
            <a:endParaRPr lang="en-US" sz="2400" dirty="0">
              <a:latin typeface="+mj-lt"/>
            </a:endParaRPr>
          </a:p>
          <a:p>
            <a:pPr eaLnBrk="1" hangingPunct="1">
              <a:lnSpc>
                <a:spcPct val="90000"/>
              </a:lnSpc>
            </a:pPr>
            <a:r>
              <a:rPr lang="en-US" sz="2400" dirty="0">
                <a:latin typeface="+mj-lt"/>
              </a:rPr>
              <a:t>Check to see outcomes reflect guidelines and include critical features illustrated by examples.</a:t>
            </a:r>
          </a:p>
          <a:p>
            <a:pPr eaLnBrk="1" hangingPunct="1">
              <a:lnSpc>
                <a:spcPct val="90000"/>
              </a:lnSpc>
            </a:pPr>
            <a:endParaRPr lang="en-US" sz="2200" dirty="0">
              <a:latin typeface="+mj-lt"/>
            </a:endParaRP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352205027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219200"/>
            <a:ext cx="8229600" cy="4267200"/>
          </a:xfrm>
          <a:solidFill>
            <a:srgbClr val="FFFF00">
              <a:alpha val="50195"/>
            </a:srgbClr>
          </a:solidFill>
        </p:spPr>
        <p:txBody>
          <a:bodyPr/>
          <a:lstStyle/>
          <a:p>
            <a:pPr marL="514350" indent="-514350" eaLnBrk="1" hangingPunct="1">
              <a:buFontTx/>
              <a:buAutoNum type="arabicPeriod"/>
            </a:pPr>
            <a:r>
              <a:rPr lang="en-US" sz="2000" dirty="0">
                <a:solidFill>
                  <a:srgbClr val="000000"/>
                </a:solidFill>
              </a:rPr>
              <a:t>Establish an effective leadership team</a:t>
            </a:r>
          </a:p>
          <a:p>
            <a:pPr marL="514350" indent="-514350" eaLnBrk="1" hangingPunct="1">
              <a:buFontTx/>
              <a:buAutoNum type="arabicPeriod"/>
            </a:pPr>
            <a:r>
              <a:rPr lang="en-US" sz="2000" dirty="0">
                <a:solidFill>
                  <a:srgbClr val="000000"/>
                </a:solidFill>
              </a:rPr>
              <a:t>Develop brief statement of behavioral purpose</a:t>
            </a:r>
          </a:p>
          <a:p>
            <a:pPr marL="514350" indent="-514350" eaLnBrk="1" hangingPunct="1">
              <a:buFontTx/>
              <a:buAutoNum type="arabicPeriod"/>
            </a:pPr>
            <a:r>
              <a:rPr lang="en-US" sz="2000" dirty="0">
                <a:solidFill>
                  <a:srgbClr val="000000"/>
                </a:solidFill>
              </a:rPr>
              <a:t>Identify positive SW behavioral expectations</a:t>
            </a:r>
          </a:p>
          <a:p>
            <a:pPr marL="514350" indent="-514350" eaLnBrk="1" hangingPunct="1">
              <a:buFontTx/>
              <a:buAutoNum type="arabicPeriod"/>
            </a:pPr>
            <a:r>
              <a:rPr lang="en-US" sz="2000" dirty="0">
                <a:solidFill>
                  <a:srgbClr val="000000"/>
                </a:solidFill>
              </a:rPr>
              <a:t>Develop procedures for teaching SW expectations</a:t>
            </a:r>
          </a:p>
          <a:p>
            <a:pPr marL="514350" indent="-514350" eaLnBrk="1" hangingPunct="1">
              <a:buFontTx/>
              <a:buAutoNum type="arabicPeriod"/>
            </a:pPr>
            <a:r>
              <a:rPr lang="en-US" sz="2000" dirty="0">
                <a:solidFill>
                  <a:srgbClr val="000000"/>
                </a:solidFill>
              </a:rPr>
              <a:t>Develop procedures for teaching class-wide expectations</a:t>
            </a:r>
          </a:p>
          <a:p>
            <a:pPr marL="514350" indent="-514350" eaLnBrk="1" hangingPunct="1">
              <a:buFontTx/>
              <a:buAutoNum type="arabicPeriod"/>
            </a:pPr>
            <a:r>
              <a:rPr lang="en-US" sz="2000" dirty="0">
                <a:solidFill>
                  <a:srgbClr val="000000"/>
                </a:solidFill>
              </a:rPr>
              <a:t>Develop continuum for strengthening appropriate behavior</a:t>
            </a:r>
          </a:p>
          <a:p>
            <a:pPr marL="514350" indent="-514350" eaLnBrk="1" hangingPunct="1">
              <a:buFontTx/>
              <a:buAutoNum type="arabicPeriod"/>
            </a:pPr>
            <a:r>
              <a:rPr lang="en-US" sz="2000" dirty="0">
                <a:solidFill>
                  <a:srgbClr val="000000"/>
                </a:solidFill>
              </a:rPr>
              <a:t>Develop continuum for discouraging violations of expectations</a:t>
            </a:r>
          </a:p>
          <a:p>
            <a:pPr marL="514350" indent="-514350" eaLnBrk="1" hangingPunct="1">
              <a:buFontTx/>
              <a:buAutoNum type="arabicPeriod"/>
            </a:pPr>
            <a:r>
              <a:rPr lang="en-US" sz="2000" dirty="0">
                <a:solidFill>
                  <a:srgbClr val="000000"/>
                </a:solidFill>
              </a:rPr>
              <a:t>Develop data-based procedures for monitoring</a:t>
            </a:r>
          </a:p>
          <a:p>
            <a:pPr marL="514350" indent="-514350" eaLnBrk="1" hangingPunct="1">
              <a:buFontTx/>
              <a:buAutoNum type="arabicPeriod"/>
            </a:pPr>
            <a:r>
              <a:rPr lang="en-US" sz="2000" dirty="0">
                <a:solidFill>
                  <a:srgbClr val="000000"/>
                </a:solidFill>
              </a:rPr>
              <a:t>Develop systems to support staff</a:t>
            </a:r>
          </a:p>
          <a:p>
            <a:pPr marL="514350" indent="-514350" eaLnBrk="1" hangingPunct="1">
              <a:buFontTx/>
              <a:buAutoNum type="arabicPeriod"/>
            </a:pPr>
            <a:r>
              <a:rPr lang="en-US" sz="2000" dirty="0">
                <a:solidFill>
                  <a:srgbClr val="000000"/>
                </a:solidFill>
              </a:rPr>
              <a:t>Build routines to ensure on-going implementation</a:t>
            </a:r>
          </a:p>
          <a:p>
            <a:pPr marL="514350" indent="-514350" eaLnBrk="1" hangingPunct="1">
              <a:buFontTx/>
              <a:buAutoNum type="arabicPeriod"/>
            </a:pPr>
            <a:endParaRPr lang="en-US" sz="2000" dirty="0">
              <a:solidFill>
                <a:srgbClr val="000000"/>
              </a:solidFill>
            </a:endParaRPr>
          </a:p>
        </p:txBody>
      </p:sp>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8001506" y="533400"/>
            <a:ext cx="1142494" cy="1143000"/>
          </a:xfrm>
          <a:prstGeom prst="rect">
            <a:avLst/>
          </a:prstGeom>
          <a:noFill/>
          <a:ln>
            <a:noFill/>
          </a:ln>
        </p:spPr>
      </p:pic>
      <p:sp>
        <p:nvSpPr>
          <p:cNvPr id="5" name="Rounded Rectangle 4"/>
          <p:cNvSpPr/>
          <p:nvPr/>
        </p:nvSpPr>
        <p:spPr bwMode="auto">
          <a:xfrm>
            <a:off x="1752600" y="5715000"/>
            <a:ext cx="5638800" cy="1143000"/>
          </a:xfrm>
          <a:prstGeom prst="roundRect">
            <a:avLst>
              <a:gd name="adj" fmla="val 0"/>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8000"/>
                </a:solidFill>
                <a:effectLst/>
                <a:latin typeface="+mj-lt"/>
              </a:rPr>
              <a:t>We’ll use a similar process to proble</a:t>
            </a:r>
            <a:r>
              <a:rPr lang="en-US" sz="2400" dirty="0">
                <a:solidFill>
                  <a:srgbClr val="008000"/>
                </a:solidFill>
                <a:latin typeface="+mj-lt"/>
              </a:rPr>
              <a:t>m solve</a:t>
            </a:r>
            <a:r>
              <a:rPr kumimoji="0" lang="en-US" sz="2400" b="0" i="0" u="none" strike="noStrike" cap="none" normalizeH="0" dirty="0">
                <a:ln>
                  <a:noFill/>
                </a:ln>
                <a:solidFill>
                  <a:srgbClr val="008000"/>
                </a:solidFill>
                <a:effectLst/>
                <a:latin typeface="+mj-lt"/>
              </a:rPr>
              <a:t> each step of “Getting Started</a:t>
            </a:r>
            <a:r>
              <a:rPr lang="en-US" sz="2400" dirty="0">
                <a:solidFill>
                  <a:srgbClr val="008000"/>
                </a:solidFill>
                <a:latin typeface="+mj-lt"/>
              </a:rPr>
              <a:t>.”  Here’s an example for Step 1.  </a:t>
            </a:r>
            <a:endParaRPr kumimoji="0" lang="en-US" sz="2400" b="0" i="0" u="none" strike="noStrike" cap="none" normalizeH="0" baseline="0" dirty="0">
              <a:ln>
                <a:noFill/>
              </a:ln>
              <a:solidFill>
                <a:srgbClr val="008000"/>
              </a:solidFill>
              <a:effectLst/>
              <a:latin typeface="+mj-lt"/>
            </a:endParaRPr>
          </a:p>
        </p:txBody>
      </p:sp>
      <p:pic>
        <p:nvPicPr>
          <p:cNvPr id="6" name="Picture 5"/>
          <p:cNvPicPr>
            <a:picLocks noChangeAspect="1"/>
          </p:cNvPicPr>
          <p:nvPr/>
        </p:nvPicPr>
        <p:blipFill>
          <a:blip r:embed="rId4"/>
          <a:stretch>
            <a:fillRect/>
          </a:stretch>
        </p:blipFill>
        <p:spPr>
          <a:xfrm>
            <a:off x="0" y="533400"/>
            <a:ext cx="914400" cy="914400"/>
          </a:xfrm>
          <a:prstGeom prst="rect">
            <a:avLst/>
          </a:prstGeom>
        </p:spPr>
      </p:pic>
    </p:spTree>
    <p:extLst>
      <p:ext uri="{BB962C8B-B14F-4D97-AF65-F5344CB8AC3E}">
        <p14:creationId xmlns:p14="http://schemas.microsoft.com/office/powerpoint/2010/main" val="975596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SWPBIS</a:t>
            </a: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an effective leadership team</a:t>
            </a: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monitoring</a:t>
            </a:r>
          </a:p>
          <a:p>
            <a:pPr marL="514350" indent="-514350" eaLnBrk="1" hangingPunct="1">
              <a:buFontTx/>
              <a:buAutoNum type="arabicPeriod"/>
            </a:pPr>
            <a:r>
              <a:rPr lang="en-US" sz="2300" dirty="0">
                <a:solidFill>
                  <a:srgbClr val="000000"/>
                </a:solidFill>
              </a:rPr>
              <a:t>Develop systems to support staff</a:t>
            </a:r>
          </a:p>
          <a:p>
            <a:pPr marL="514350" indent="-514350" eaLnBrk="1" hangingPunct="1">
              <a:buFontTx/>
              <a:buAutoNum type="arabicPeriod"/>
            </a:pPr>
            <a:r>
              <a:rPr lang="en-US" sz="2300" dirty="0">
                <a:solidFill>
                  <a:srgbClr val="000000"/>
                </a:solidFill>
              </a:rPr>
              <a:t>Build routines to ensure on-going implementation</a:t>
            </a: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II.B.i</a:t>
              </a:r>
              <a:endParaRPr lang="en-US" sz="2000" b="1" dirty="0">
                <a:solidFill>
                  <a:srgbClr val="000000"/>
                </a:solidFill>
                <a:latin typeface="+mj-lt"/>
              </a:endParaRP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3" name="Rounded Rectangular Callout 2"/>
          <p:cNvSpPr/>
          <p:nvPr/>
        </p:nvSpPr>
        <p:spPr>
          <a:xfrm>
            <a:off x="2514600" y="24384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008000"/>
                </a:solidFill>
                <a:latin typeface="+mj-lt"/>
              </a:rPr>
              <a:t>How will we play together?</a:t>
            </a:r>
          </a:p>
        </p:txBody>
      </p:sp>
      <p:pic>
        <p:nvPicPr>
          <p:cNvPr id="12" name="Picture 11"/>
          <p:cNvPicPr>
            <a:picLocks noChangeAspect="1"/>
          </p:cNvPicPr>
          <p:nvPr/>
        </p:nvPicPr>
        <p:blipFill>
          <a:blip r:embed="rId4"/>
          <a:stretch>
            <a:fillRect/>
          </a:stretch>
        </p:blipFill>
        <p:spPr>
          <a:xfrm>
            <a:off x="0" y="762000"/>
            <a:ext cx="914400" cy="914400"/>
          </a:xfrm>
          <a:prstGeom prst="rect">
            <a:avLst/>
          </a:prstGeom>
        </p:spPr>
      </p:pic>
    </p:spTree>
    <p:extLst>
      <p:ext uri="{BB962C8B-B14F-4D97-AF65-F5344CB8AC3E}">
        <p14:creationId xmlns:p14="http://schemas.microsoft.com/office/powerpoint/2010/main" val="219008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Wingdings" charset="2"/>
              <a:buChar char="q"/>
            </a:pPr>
            <a:r>
              <a:rPr lang="en-US" sz="2400" dirty="0">
                <a:ea typeface="Britannic Bold" pitchFamily="-108" charset="0"/>
                <a:cs typeface="Britannic Bold" pitchFamily="-108" charset="0"/>
              </a:rPr>
              <a:t>Representative of school/community demographics</a:t>
            </a:r>
          </a:p>
          <a:p>
            <a:pPr eaLnBrk="1" hangingPunct="1">
              <a:buFont typeface="Wingdings" charset="2"/>
              <a:buChar char="q"/>
            </a:pPr>
            <a:r>
              <a:rPr lang="en-US" sz="2400" dirty="0">
                <a:ea typeface="Britannic Bold" pitchFamily="-108" charset="0"/>
                <a:cs typeface="Britannic Bold" pitchFamily="-108" charset="0"/>
              </a:rPr>
              <a:t>1-2 individuals with behavior/classroom management competence</a:t>
            </a:r>
          </a:p>
          <a:p>
            <a:pPr eaLnBrk="1" hangingPunct="1">
              <a:buFont typeface="Wingdings" charset="2"/>
              <a:buChar char="q"/>
            </a:pPr>
            <a:r>
              <a:rPr lang="en-US" sz="2400" dirty="0">
                <a:ea typeface="Britannic Bold" pitchFamily="-108" charset="0"/>
                <a:cs typeface="Britannic Bold" pitchFamily="-108" charset="0"/>
              </a:rPr>
              <a:t>Administrator as active member</a:t>
            </a:r>
          </a:p>
          <a:p>
            <a:pPr eaLnBrk="1" hangingPunct="1">
              <a:buFont typeface="Wingdings" charset="2"/>
              <a:buChar char="q"/>
            </a:pPr>
            <a:r>
              <a:rPr lang="en-US" sz="2400" dirty="0">
                <a:ea typeface="Britannic Bold" pitchFamily="-108" charset="0"/>
                <a:cs typeface="Britannic Bold" pitchFamily="-108" charset="0"/>
              </a:rPr>
              <a:t>Schedule for presenting to whole staff at least monthly</a:t>
            </a:r>
          </a:p>
          <a:p>
            <a:pPr eaLnBrk="1" hangingPunct="1">
              <a:buFont typeface="Wingdings" charset="2"/>
              <a:buChar char="q"/>
            </a:pPr>
            <a:r>
              <a:rPr lang="en-US" sz="2400" dirty="0">
                <a:ea typeface="Britannic Bold" pitchFamily="-108" charset="0"/>
                <a:cs typeface="Britannic Bold" pitchFamily="-108" charset="0"/>
              </a:rPr>
              <a:t>Schedule for meeting at least monthly</a:t>
            </a:r>
          </a:p>
          <a:p>
            <a:pPr eaLnBrk="1" hangingPunct="1">
              <a:buFont typeface="Wingdings" charset="2"/>
              <a:buChar char="q"/>
            </a:pPr>
            <a:r>
              <a:rPr lang="en-US" sz="2400" dirty="0">
                <a:ea typeface="Britannic Bold" pitchFamily="-108" charset="0"/>
                <a:cs typeface="Britannic Bold" pitchFamily="-108" charset="0"/>
              </a:rPr>
              <a:t>Integration with other behavior related initiatives and programs</a:t>
            </a:r>
          </a:p>
          <a:p>
            <a:pPr eaLnBrk="1" hangingPunct="1">
              <a:buFont typeface="Wingdings" charset="2"/>
              <a:buChar char="q"/>
            </a:pPr>
            <a:r>
              <a:rPr lang="en-US" sz="2400" dirty="0">
                <a:ea typeface="Britannic Bold" pitchFamily="-108" charset="0"/>
                <a:cs typeface="Britannic Bold" pitchFamily="-108" charset="0"/>
              </a:rPr>
              <a:t>Appropriate priority relative to school/district goals</a:t>
            </a:r>
          </a:p>
          <a:p>
            <a:pPr eaLnBrk="1" hangingPunct="1">
              <a:buFont typeface="Wingdings" charset="2"/>
              <a:buChar char="q"/>
            </a:pPr>
            <a:r>
              <a:rPr lang="en-US" sz="2400" dirty="0">
                <a:ea typeface="Britannic Bold" pitchFamily="-108" charset="0"/>
                <a:cs typeface="Britannic Bold" pitchFamily="-108" charset="0"/>
              </a:rPr>
              <a:t>Rules/agreements established </a:t>
            </a:r>
          </a:p>
          <a:p>
            <a:pPr eaLnBrk="1" hangingPunct="1">
              <a:buFont typeface="Wingdings" charset="2"/>
              <a:buChar char="q"/>
            </a:pPr>
            <a:r>
              <a:rPr lang="en-US" sz="2400" dirty="0">
                <a:ea typeface="Britannic Bold" pitchFamily="-108" charset="0"/>
                <a:cs typeface="Britannic Bold" pitchFamily="-108" charset="0"/>
              </a:rPr>
              <a:t>Schedule for annual self-assessments (see list)</a:t>
            </a:r>
          </a:p>
          <a:p>
            <a:pPr eaLnBrk="1" hangingPunct="1">
              <a:buFont typeface="Wingdings" charset="2"/>
              <a:buChar char="q"/>
            </a:pPr>
            <a:r>
              <a:rPr lang="en-US" sz="2400" dirty="0">
                <a:ea typeface="Britannic Bold" pitchFamily="-108" charset="0"/>
                <a:cs typeface="Britannic Bold" pitchFamily="-108" charset="0"/>
              </a:rPr>
              <a:t>Coaching support (school/district/region)</a:t>
            </a:r>
          </a:p>
        </p:txBody>
      </p:sp>
      <p:sp>
        <p:nvSpPr>
          <p:cNvPr id="5" name="Rectangle 2"/>
          <p:cNvSpPr>
            <a:spLocks noChangeArrowheads="1"/>
          </p:cNvSpPr>
          <p:nvPr/>
        </p:nvSpPr>
        <p:spPr bwMode="auto">
          <a:xfrm>
            <a:off x="457200" y="304800"/>
            <a:ext cx="70104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Guidelines for Team Composition</a:t>
            </a: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9" name="Group 8"/>
          <p:cNvGrpSpPr/>
          <p:nvPr/>
        </p:nvGrpSpPr>
        <p:grpSpPr>
          <a:xfrm>
            <a:off x="7467600" y="0"/>
            <a:ext cx="1447800" cy="1447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1"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extLst>
      <p:ext uri="{BB962C8B-B14F-4D97-AF65-F5344CB8AC3E}">
        <p14:creationId xmlns:p14="http://schemas.microsoft.com/office/powerpoint/2010/main" val="13358656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8000">
            <a:alpha val="20000"/>
          </a:srgb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81000"/>
            <a:ext cx="5105400" cy="1143000"/>
          </a:xfrm>
          <a:solidFill>
            <a:schemeClr val="bg1"/>
          </a:solidFill>
        </p:spPr>
        <p:txBody>
          <a:bodyPr/>
          <a:lstStyle/>
          <a:p>
            <a:pPr eaLnBrk="1" hangingPunct="1"/>
            <a:r>
              <a:rPr lang="en-US" dirty="0">
                <a:solidFill>
                  <a:srgbClr val="008000"/>
                </a:solidFill>
                <a:ea typeface="Britannic Bold" pitchFamily="-108" charset="0"/>
                <a:cs typeface="Britannic Bold" pitchFamily="-108" charset="0"/>
              </a:rPr>
              <a:t>Team Composition</a:t>
            </a:r>
          </a:p>
        </p:txBody>
      </p:sp>
      <p:sp>
        <p:nvSpPr>
          <p:cNvPr id="176131" name="Rectangle 3"/>
          <p:cNvSpPr>
            <a:spLocks noGrp="1" noChangeArrowheads="1"/>
          </p:cNvSpPr>
          <p:nvPr>
            <p:ph type="body" idx="1"/>
          </p:nvPr>
        </p:nvSpPr>
        <p:spPr>
          <a:xfrm>
            <a:off x="2667000" y="1752600"/>
            <a:ext cx="6248400" cy="4648200"/>
          </a:xfrm>
        </p:spPr>
        <p:txBody>
          <a:bodyPr/>
          <a:lstStyle/>
          <a:p>
            <a:pPr eaLnBrk="1" hangingPunct="1">
              <a:lnSpc>
                <a:spcPct val="80000"/>
              </a:lnSpc>
            </a:pPr>
            <a:r>
              <a:rPr lang="en-US" sz="2400" dirty="0">
                <a:latin typeface="+mj-lt"/>
                <a:ea typeface="Britannic Bold" pitchFamily="-108" charset="0"/>
                <a:cs typeface="Britannic Bold" pitchFamily="-108" charset="0"/>
              </a:rPr>
              <a:t>Administrator</a:t>
            </a:r>
          </a:p>
          <a:p>
            <a:pPr eaLnBrk="1" hangingPunct="1">
              <a:lnSpc>
                <a:spcPct val="80000"/>
              </a:lnSpc>
            </a:pPr>
            <a:r>
              <a:rPr lang="en-US" sz="2400" dirty="0">
                <a:latin typeface="+mj-lt"/>
                <a:ea typeface="Britannic Bold" pitchFamily="-108" charset="0"/>
                <a:cs typeface="Britannic Bold" pitchFamily="-108" charset="0"/>
              </a:rPr>
              <a:t>Grade/Department Representation</a:t>
            </a:r>
          </a:p>
          <a:p>
            <a:pPr eaLnBrk="1" hangingPunct="1">
              <a:lnSpc>
                <a:spcPct val="80000"/>
              </a:lnSpc>
            </a:pPr>
            <a:r>
              <a:rPr lang="en-US" sz="2400" dirty="0">
                <a:latin typeface="+mj-lt"/>
                <a:ea typeface="Britannic Bold" pitchFamily="-108" charset="0"/>
                <a:cs typeface="Britannic Bold" pitchFamily="-108" charset="0"/>
              </a:rPr>
              <a:t>Specialized Support</a:t>
            </a:r>
          </a:p>
          <a:p>
            <a:pPr lvl="1" eaLnBrk="1" hangingPunct="1">
              <a:lnSpc>
                <a:spcPct val="80000"/>
              </a:lnSpc>
            </a:pPr>
            <a:r>
              <a:rPr lang="en-US" sz="2000" dirty="0">
                <a:latin typeface="+mj-lt"/>
                <a:ea typeface="Britannic Bold" pitchFamily="-108" charset="0"/>
                <a:cs typeface="Britannic Bold" pitchFamily="-108" charset="0"/>
              </a:rPr>
              <a:t>Special Educator, Counselor, School Psychologist, Social Worker, etc.</a:t>
            </a:r>
          </a:p>
          <a:p>
            <a:pPr eaLnBrk="1" hangingPunct="1">
              <a:lnSpc>
                <a:spcPct val="80000"/>
              </a:lnSpc>
            </a:pPr>
            <a:r>
              <a:rPr lang="en-US" sz="2400" dirty="0">
                <a:latin typeface="+mj-lt"/>
                <a:ea typeface="Britannic Bold" pitchFamily="-108" charset="0"/>
                <a:cs typeface="Britannic Bold" pitchFamily="-108" charset="0"/>
              </a:rPr>
              <a:t>Support Staff</a:t>
            </a:r>
          </a:p>
          <a:p>
            <a:pPr lvl="1" eaLnBrk="1" hangingPunct="1">
              <a:lnSpc>
                <a:spcPct val="80000"/>
              </a:lnSpc>
            </a:pPr>
            <a:r>
              <a:rPr lang="en-US" sz="2000" dirty="0">
                <a:latin typeface="+mj-lt"/>
                <a:ea typeface="Britannic Bold" pitchFamily="-108" charset="0"/>
                <a:cs typeface="Britannic Bold" pitchFamily="-108" charset="0"/>
              </a:rPr>
              <a:t>Office, Supervisory, Custodial, Bus, Security, etc.</a:t>
            </a:r>
          </a:p>
          <a:p>
            <a:pPr eaLnBrk="1" hangingPunct="1">
              <a:lnSpc>
                <a:spcPct val="80000"/>
              </a:lnSpc>
            </a:pPr>
            <a:r>
              <a:rPr lang="en-US" sz="2400" dirty="0">
                <a:latin typeface="+mj-lt"/>
                <a:ea typeface="Britannic Bold" pitchFamily="-108" charset="0"/>
                <a:cs typeface="Britannic Bold" pitchFamily="-108" charset="0"/>
              </a:rPr>
              <a:t>Parent</a:t>
            </a:r>
          </a:p>
          <a:p>
            <a:pPr eaLnBrk="1" hangingPunct="1">
              <a:lnSpc>
                <a:spcPct val="80000"/>
              </a:lnSpc>
            </a:pPr>
            <a:r>
              <a:rPr lang="en-US" sz="2400" dirty="0">
                <a:latin typeface="+mj-lt"/>
                <a:ea typeface="Britannic Bold" pitchFamily="-108" charset="0"/>
                <a:cs typeface="Britannic Bold" pitchFamily="-108" charset="0"/>
              </a:rPr>
              <a:t>Community</a:t>
            </a:r>
          </a:p>
          <a:p>
            <a:pPr lvl="1" eaLnBrk="1" hangingPunct="1">
              <a:lnSpc>
                <a:spcPct val="80000"/>
              </a:lnSpc>
            </a:pPr>
            <a:r>
              <a:rPr lang="en-US" sz="2000" dirty="0">
                <a:latin typeface="+mj-lt"/>
                <a:ea typeface="Britannic Bold" pitchFamily="-108" charset="0"/>
                <a:cs typeface="Britannic Bold" pitchFamily="-108" charset="0"/>
              </a:rPr>
              <a:t>Mental Health, Business</a:t>
            </a:r>
          </a:p>
          <a:p>
            <a:pPr eaLnBrk="1" hangingPunct="1">
              <a:lnSpc>
                <a:spcPct val="80000"/>
              </a:lnSpc>
            </a:pPr>
            <a:r>
              <a:rPr lang="en-US" sz="2400" dirty="0">
                <a:latin typeface="+mj-lt"/>
                <a:ea typeface="Britannic Bold" pitchFamily="-108" charset="0"/>
                <a:cs typeface="Britannic Bold" pitchFamily="-108" charset="0"/>
              </a:rPr>
              <a:t>Student</a:t>
            </a:r>
          </a:p>
        </p:txBody>
      </p:sp>
      <p:pic>
        <p:nvPicPr>
          <p:cNvPr id="176132" name="Picture 5" descr="PICT0325"/>
          <p:cNvPicPr>
            <a:picLocks noChangeAspect="1" noChangeArrowheads="1"/>
          </p:cNvPicPr>
          <p:nvPr/>
        </p:nvPicPr>
        <p:blipFill>
          <a:blip r:embed="rId2"/>
          <a:srcRect/>
          <a:stretch>
            <a:fillRect/>
          </a:stretch>
        </p:blipFill>
        <p:spPr bwMode="auto">
          <a:xfrm>
            <a:off x="6553200" y="0"/>
            <a:ext cx="2590800" cy="1943100"/>
          </a:xfrm>
          <a:prstGeom prst="rect">
            <a:avLst/>
          </a:prstGeom>
          <a:noFill/>
          <a:ln w="9525">
            <a:noFill/>
            <a:miter lim="800000"/>
            <a:headEnd/>
            <a:tailEnd/>
          </a:ln>
        </p:spPr>
      </p:pic>
      <p:pic>
        <p:nvPicPr>
          <p:cNvPr id="176133" name="Picture 6" descr="IMG_0570"/>
          <p:cNvPicPr>
            <a:picLocks noChangeAspect="1" noChangeArrowheads="1"/>
          </p:cNvPicPr>
          <p:nvPr/>
        </p:nvPicPr>
        <p:blipFill>
          <a:blip r:embed="rId3"/>
          <a:srcRect/>
          <a:stretch>
            <a:fillRect/>
          </a:stretch>
        </p:blipFill>
        <p:spPr bwMode="auto">
          <a:xfrm>
            <a:off x="0" y="4800600"/>
            <a:ext cx="2743200" cy="2057400"/>
          </a:xfrm>
          <a:prstGeom prst="rect">
            <a:avLst/>
          </a:prstGeom>
          <a:noFill/>
          <a:ln w="9525">
            <a:noFill/>
            <a:miter lim="800000"/>
            <a:headEnd/>
            <a:tailEnd/>
          </a:ln>
        </p:spPr>
      </p:pic>
      <p:sp>
        <p:nvSpPr>
          <p:cNvPr id="6" name="Oval 4"/>
          <p:cNvSpPr>
            <a:spLocks noChangeArrowheads="1"/>
          </p:cNvSpPr>
          <p:nvPr/>
        </p:nvSpPr>
        <p:spPr bwMode="auto">
          <a:xfrm>
            <a:off x="6629400" y="4648200"/>
            <a:ext cx="2514600" cy="1295400"/>
          </a:xfrm>
          <a:prstGeom prst="ellipse">
            <a:avLst/>
          </a:prstGeom>
          <a:solidFill>
            <a:srgbClr val="FFFFFF"/>
          </a:solidFill>
          <a:ln w="9525">
            <a:solidFill>
              <a:schemeClr val="tx1"/>
            </a:solidFill>
            <a:round/>
            <a:headEnd/>
            <a:tailEnd/>
          </a:ln>
        </p:spPr>
        <p:txBody>
          <a:bodyPr anchor="ctr">
            <a:prstTxWarp prst="textNoShape">
              <a:avLst/>
            </a:prstTxWarp>
          </a:bodyPr>
          <a:lstStyle/>
          <a:p>
            <a:pPr algn="ctr">
              <a:lnSpc>
                <a:spcPct val="50000"/>
              </a:lnSpc>
              <a:spcBef>
                <a:spcPct val="50000"/>
              </a:spcBef>
            </a:pPr>
            <a:r>
              <a:rPr lang="en-US">
                <a:solidFill>
                  <a:srgbClr val="008000"/>
                </a:solidFill>
                <a:latin typeface="+mj-lt"/>
                <a:ea typeface="Arial" pitchFamily="-1" charset="0"/>
                <a:cs typeface="Arial" pitchFamily="-1" charset="0"/>
              </a:rPr>
              <a:t>Start with a</a:t>
            </a:r>
          </a:p>
          <a:p>
            <a:pPr algn="ctr">
              <a:lnSpc>
                <a:spcPct val="50000"/>
              </a:lnSpc>
              <a:spcBef>
                <a:spcPct val="50000"/>
              </a:spcBef>
            </a:pPr>
            <a:r>
              <a:rPr lang="en-US">
                <a:solidFill>
                  <a:srgbClr val="008000"/>
                </a:solidFill>
                <a:latin typeface="+mj-lt"/>
                <a:ea typeface="Arial" pitchFamily="-1" charset="0"/>
                <a:cs typeface="Arial" pitchFamily="-1" charset="0"/>
              </a:rPr>
              <a:t> team that </a:t>
            </a:r>
          </a:p>
          <a:p>
            <a:pPr algn="ctr">
              <a:lnSpc>
                <a:spcPct val="50000"/>
              </a:lnSpc>
              <a:spcBef>
                <a:spcPct val="50000"/>
              </a:spcBef>
            </a:pPr>
            <a:r>
              <a:rPr lang="en-US">
                <a:solidFill>
                  <a:srgbClr val="008000"/>
                </a:solidFill>
                <a:latin typeface="+mj-lt"/>
                <a:ea typeface="Arial" pitchFamily="-1" charset="0"/>
                <a:cs typeface="Arial" pitchFamily="-1" charset="0"/>
              </a:rPr>
              <a:t> “works.”</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990600" cy="990600"/>
          </a:xfrm>
          <a:prstGeom prst="rect">
            <a:avLst/>
          </a:prstGeom>
          <a:noFill/>
          <a:ln>
            <a:noFill/>
          </a:ln>
        </p:spPr>
      </p:pic>
      <p:pic>
        <p:nvPicPr>
          <p:cNvPr id="8" name="Picture 7"/>
          <p:cNvPicPr>
            <a:picLocks noChangeAspect="1"/>
          </p:cNvPicPr>
          <p:nvPr/>
        </p:nvPicPr>
        <p:blipFill>
          <a:blip r:embed="rId5"/>
          <a:stretch>
            <a:fillRect/>
          </a:stretch>
        </p:blipFill>
        <p:spPr>
          <a:xfrm>
            <a:off x="0" y="990600"/>
            <a:ext cx="914400" cy="914400"/>
          </a:xfrm>
          <a:prstGeom prst="rect">
            <a:avLst/>
          </a:prstGeom>
        </p:spPr>
      </p:pic>
    </p:spTree>
    <p:extLst>
      <p:ext uri="{BB962C8B-B14F-4D97-AF65-F5344CB8AC3E}">
        <p14:creationId xmlns:p14="http://schemas.microsoft.com/office/powerpoint/2010/main" val="3292079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Self-Check:</a:t>
            </a:r>
            <a:br>
              <a:rPr lang="en-US" sz="4000" b="1" dirty="0">
                <a:solidFill>
                  <a:srgbClr val="3366FF"/>
                </a:solidFill>
              </a:rPr>
            </a:br>
            <a:r>
              <a:rPr lang="en-US" sz="4000" b="1" dirty="0">
                <a:solidFill>
                  <a:srgbClr val="3366FF"/>
                </a:solidFill>
              </a:rPr>
              <a:t>Effective Leadership Team</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724400"/>
          </a:xfrm>
          <a:solidFill>
            <a:srgbClr val="FFFFFF"/>
          </a:solidFill>
        </p:spPr>
        <p:txBody>
          <a:bodyPr/>
          <a:lstStyle/>
          <a:p>
            <a:pPr eaLnBrk="1" hangingPunct="1">
              <a:lnSpc>
                <a:spcPct val="90000"/>
              </a:lnSpc>
            </a:pPr>
            <a:endParaRPr lang="en-US" sz="100" dirty="0">
              <a:latin typeface="+mj-lt"/>
            </a:endParaRPr>
          </a:p>
          <a:p>
            <a:pPr eaLnBrk="1" hangingPunct="1">
              <a:lnSpc>
                <a:spcPct val="90000"/>
              </a:lnSpc>
            </a:pPr>
            <a:r>
              <a:rPr lang="en-US" sz="2200" dirty="0">
                <a:latin typeface="+mj-lt"/>
              </a:rPr>
              <a:t>Review guidelines for team composition.</a:t>
            </a:r>
          </a:p>
          <a:p>
            <a:pPr eaLnBrk="1" hangingPunct="1">
              <a:lnSpc>
                <a:spcPct val="90000"/>
              </a:lnSpc>
            </a:pPr>
            <a:endParaRPr lang="en-US" sz="2200" dirty="0">
              <a:latin typeface="+mj-lt"/>
            </a:endParaRPr>
          </a:p>
          <a:p>
            <a:pPr eaLnBrk="1" hangingPunct="1">
              <a:lnSpc>
                <a:spcPct val="90000"/>
              </a:lnSpc>
            </a:pPr>
            <a:r>
              <a:rPr lang="en-US" sz="2200" dirty="0">
                <a:latin typeface="+mj-lt"/>
              </a:rPr>
              <a:t>How is your school team doing?</a:t>
            </a:r>
          </a:p>
          <a:p>
            <a:pPr lvl="1" eaLnBrk="1" hangingPunct="1">
              <a:lnSpc>
                <a:spcPct val="90000"/>
              </a:lnSpc>
            </a:pPr>
            <a:r>
              <a:rPr lang="en-US" sz="2000" dirty="0">
                <a:latin typeface="+mj-lt"/>
              </a:rPr>
              <a:t>Do you need to vote anyone on/off?</a:t>
            </a:r>
          </a:p>
          <a:p>
            <a:pPr lvl="1" eaLnBrk="1" hangingPunct="1">
              <a:lnSpc>
                <a:spcPct val="90000"/>
              </a:lnSpc>
            </a:pPr>
            <a:r>
              <a:rPr lang="en-US" sz="2000" dirty="0">
                <a:latin typeface="+mj-lt"/>
              </a:rPr>
              <a:t>Are you operating effectively?</a:t>
            </a:r>
          </a:p>
          <a:p>
            <a:pPr lvl="1" eaLnBrk="1" hangingPunct="1">
              <a:lnSpc>
                <a:spcPct val="90000"/>
              </a:lnSpc>
            </a:pPr>
            <a:r>
              <a:rPr lang="en-US" sz="2000" dirty="0">
                <a:latin typeface="+mj-lt"/>
              </a:rPr>
              <a:t>Are your coaches supporting the team? Is the team supporting the coaches?</a:t>
            </a:r>
          </a:p>
          <a:p>
            <a:pPr lvl="1" eaLnBrk="1" hangingPunct="1">
              <a:lnSpc>
                <a:spcPct val="90000"/>
              </a:lnSpc>
            </a:pPr>
            <a:r>
              <a:rPr lang="en-US" sz="2000" dirty="0">
                <a:latin typeface="+mj-lt"/>
              </a:rPr>
              <a:t>Have you considered building capacity throughout the staff?</a:t>
            </a:r>
          </a:p>
          <a:p>
            <a:pPr lvl="1" eaLnBrk="1" hangingPunct="1">
              <a:lnSpc>
                <a:spcPct val="90000"/>
              </a:lnSpc>
            </a:pPr>
            <a:endParaRPr lang="en-US" sz="1600" dirty="0">
              <a:latin typeface="+mj-lt"/>
            </a:endParaRPr>
          </a:p>
          <a:p>
            <a:pPr eaLnBrk="1" hangingPunct="1">
              <a:lnSpc>
                <a:spcPct val="90000"/>
              </a:lnSpc>
            </a:pPr>
            <a:r>
              <a:rPr lang="en-US" sz="2000" dirty="0">
                <a:latin typeface="+mj-lt"/>
              </a:rPr>
              <a:t>Review relevant items to your action plan and add/adjust as needed to ensure your team is ready to work this year (and in the future)!</a:t>
            </a:r>
          </a:p>
          <a:p>
            <a:pPr eaLnBrk="1" hangingPunct="1">
              <a:lnSpc>
                <a:spcPct val="90000"/>
              </a:lnSpc>
            </a:pPr>
            <a:endParaRPr lang="en-US" sz="2200" dirty="0">
              <a:latin typeface="+mj-lt"/>
            </a:endParaRP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99719410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700" dirty="0">
                <a:solidFill>
                  <a:srgbClr val="FFFF00"/>
                </a:solidFill>
                <a:effectLst>
                  <a:outerShdw blurRad="38100" dist="38100" dir="2700000" algn="tl">
                    <a:srgbClr val="000000"/>
                  </a:outerShdw>
                </a:effectLst>
                <a:latin typeface="+mj-lt"/>
              </a:rPr>
              <a:t>Preview Tier 1 Topics:</a:t>
            </a:r>
          </a:p>
          <a:p>
            <a:pPr marL="1771650" lvl="2" indent="-857250" algn="l">
              <a:buFont typeface="Arial"/>
              <a:buChar char="•"/>
              <a:defRPr/>
            </a:pPr>
            <a:r>
              <a:rPr lang="en-US" sz="4000" dirty="0">
                <a:solidFill>
                  <a:srgbClr val="FFFF00"/>
                </a:solidFill>
                <a:effectLst>
                  <a:outerShdw blurRad="38100" dist="38100" dir="2700000" algn="tl">
                    <a:srgbClr val="000000"/>
                  </a:outerShdw>
                </a:effectLst>
                <a:latin typeface="+mj-lt"/>
              </a:rPr>
              <a:t>Equity</a:t>
            </a:r>
          </a:p>
        </p:txBody>
      </p:sp>
      <p:pic>
        <p:nvPicPr>
          <p:cNvPr id="3" name="Picture 2"/>
          <p:cNvPicPr>
            <a:picLocks noChangeAspect="1"/>
          </p:cNvPicPr>
          <p:nvPr/>
        </p:nvPicPr>
        <p:blipFill>
          <a:blip r:embed="rId2"/>
          <a:stretch>
            <a:fillRect/>
          </a:stretch>
        </p:blipFill>
        <p:spPr>
          <a:xfrm>
            <a:off x="152400" y="4648200"/>
            <a:ext cx="914400" cy="914400"/>
          </a:xfrm>
          <a:prstGeom prst="rect">
            <a:avLst/>
          </a:prstGeom>
        </p:spPr>
      </p:pic>
    </p:spTree>
    <p:extLst>
      <p:ext uri="{BB962C8B-B14F-4D97-AF65-F5344CB8AC3E}">
        <p14:creationId xmlns:p14="http://schemas.microsoft.com/office/powerpoint/2010/main" val="164063881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Equity</a:t>
            </a:r>
          </a:p>
          <a:p>
            <a:pPr algn="ctr">
              <a:defRPr/>
            </a:pPr>
            <a:endParaRPr lang="en-US" sz="4000" i="1" dirty="0">
              <a:solidFill>
                <a:srgbClr val="FFFF00"/>
              </a:solidFill>
              <a:effectLst>
                <a:outerShdw blurRad="38100" dist="38100" dir="2700000" algn="tl">
                  <a:srgbClr val="000000"/>
                </a:outerShdw>
              </a:effectLst>
              <a:latin typeface="+mj-lt"/>
            </a:endParaRPr>
          </a:p>
          <a:p>
            <a:pPr algn="ctr">
              <a:defRPr/>
            </a:pPr>
            <a:r>
              <a:rPr lang="en-US" sz="4000" i="1" dirty="0">
                <a:solidFill>
                  <a:srgbClr val="FFFF00"/>
                </a:solidFill>
                <a:effectLst>
                  <a:outerShdw blurRad="38100" dist="38100" dir="2700000" algn="tl">
                    <a:srgbClr val="000000"/>
                  </a:outerShdw>
                </a:effectLst>
                <a:latin typeface="+mj-lt"/>
              </a:rPr>
              <a:t>(adapted from Kent McIntosh)</a:t>
            </a:r>
            <a:endParaRPr lang="en-US" sz="7200" i="1" dirty="0">
              <a:solidFill>
                <a:srgbClr val="FFFF00"/>
              </a:solidFill>
              <a:effectLst>
                <a:outerShdw blurRad="38100" dist="38100" dir="2700000" algn="tl">
                  <a:srgbClr val="000000"/>
                </a:outerShdw>
              </a:effectLst>
              <a:latin typeface="+mj-lt"/>
            </a:endParaRPr>
          </a:p>
        </p:txBody>
      </p:sp>
      <p:pic>
        <p:nvPicPr>
          <p:cNvPr id="3" name="Picture 2"/>
          <p:cNvPicPr>
            <a:picLocks noChangeAspect="1"/>
          </p:cNvPicPr>
          <p:nvPr/>
        </p:nvPicPr>
        <p:blipFill>
          <a:blip r:embed="rId2"/>
          <a:stretch>
            <a:fillRect/>
          </a:stretch>
        </p:blipFill>
        <p:spPr>
          <a:xfrm>
            <a:off x="152400" y="4648200"/>
            <a:ext cx="914400" cy="914400"/>
          </a:xfrm>
          <a:prstGeom prst="rect">
            <a:avLst/>
          </a:prstGeom>
        </p:spPr>
      </p:pic>
    </p:spTree>
    <p:extLst>
      <p:ext uri="{BB962C8B-B14F-4D97-AF65-F5344CB8AC3E}">
        <p14:creationId xmlns:p14="http://schemas.microsoft.com/office/powerpoint/2010/main" val="13156220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val="0"/>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3432613500"/>
      </p:ext>
    </p:extLst>
  </p:cSld>
  <p:clrMapOvr>
    <a:masterClrMapping/>
  </p:clrMapOvr>
  <p:transition>
    <p:circl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371600"/>
          </a:xfrm>
          <a:solidFill>
            <a:srgbClr val="008000"/>
          </a:solidFill>
        </p:spPr>
        <p:txBody>
          <a:bodyPr/>
          <a:lstStyle/>
          <a:p>
            <a:r>
              <a:rPr lang="en-CA" dirty="0">
                <a:solidFill>
                  <a:schemeClr val="bg1"/>
                </a:solidFill>
              </a:rPr>
              <a:t>Disproportionality in School Discipline </a:t>
            </a:r>
            <a:r>
              <a:rPr lang="en-CA" sz="3200" dirty="0">
                <a:solidFill>
                  <a:schemeClr val="bg1"/>
                </a:solidFill>
              </a:rPr>
              <a:t>(Losen &amp; Skiba, 2010)</a:t>
            </a:r>
            <a:endParaRPr lang="en-US" sz="3200"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565998" cy="49951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254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Overt Bias</a:t>
            </a:r>
          </a:p>
          <a:p>
            <a:pPr lvl="1"/>
            <a:r>
              <a:rPr lang="en-US" dirty="0"/>
              <a:t>Conscious belief in superiority of a group</a:t>
            </a:r>
          </a:p>
          <a:p>
            <a:r>
              <a:rPr lang="en-US" dirty="0"/>
              <a:t>Explicit Bias</a:t>
            </a:r>
          </a:p>
          <a:p>
            <a:pPr lvl="1"/>
            <a:r>
              <a:rPr lang="en-US" dirty="0"/>
              <a:t>Conscious belief that some groups aspire to desirable traits more than others</a:t>
            </a:r>
          </a:p>
          <a:p>
            <a:r>
              <a:rPr lang="en-US" dirty="0"/>
              <a:t>Implicit Bias</a:t>
            </a:r>
          </a:p>
          <a:p>
            <a:pPr lvl="1"/>
            <a:r>
              <a:rPr lang="en-US" dirty="0"/>
              <a:t>Unconscious associations regarding some groups</a:t>
            </a:r>
          </a:p>
        </p:txBody>
      </p:sp>
      <p:sp>
        <p:nvSpPr>
          <p:cNvPr id="3" name="Title 2"/>
          <p:cNvSpPr>
            <a:spLocks noGrp="1"/>
          </p:cNvSpPr>
          <p:nvPr>
            <p:ph type="title"/>
          </p:nvPr>
        </p:nvSpPr>
        <p:spPr>
          <a:solidFill>
            <a:srgbClr val="008000"/>
          </a:solidFill>
        </p:spPr>
        <p:txBody>
          <a:bodyPr/>
          <a:lstStyle/>
          <a:p>
            <a:r>
              <a:rPr lang="en-US" dirty="0">
                <a:solidFill>
                  <a:schemeClr val="bg1"/>
                </a:solidFill>
              </a:rPr>
              <a:t>Definitions</a:t>
            </a:r>
          </a:p>
        </p:txBody>
      </p:sp>
    </p:spTree>
    <p:extLst>
      <p:ext uri="{BB962C8B-B14F-4D97-AF65-F5344CB8AC3E}">
        <p14:creationId xmlns:p14="http://schemas.microsoft.com/office/powerpoint/2010/main" val="372617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484856"/>
            <a:ext cx="3429000" cy="5237860"/>
          </a:xfrm>
          <a:solidFill>
            <a:srgbClr val="008000"/>
          </a:solidFill>
        </p:spPr>
        <p:txBody>
          <a:bodyPr/>
          <a:lstStyle/>
          <a:p>
            <a:pPr marL="0" indent="0">
              <a:buNone/>
            </a:pPr>
            <a:r>
              <a:rPr lang="en-US" sz="4800" dirty="0">
                <a:solidFill>
                  <a:schemeClr val="bg1"/>
                </a:solidFill>
              </a:rPr>
              <a:t>A 5-point Intervention   to Enhance Equity in School Discipline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089"/>
            <a:ext cx="4932040" cy="63892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6"/>
          <p:cNvSpPr>
            <a:spLocks noChangeArrowheads="1"/>
          </p:cNvSpPr>
          <p:nvPr/>
        </p:nvSpPr>
        <p:spPr bwMode="auto">
          <a:xfrm>
            <a:off x="377949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4"/>
              </a:rPr>
              <a:t>http://www.pbis.org/school/equity-pbis</a:t>
            </a:r>
            <a:r>
              <a:rPr lang="en-US" sz="2400" dirty="0"/>
              <a:t>  </a:t>
            </a:r>
            <a:endParaRPr lang="en-CA" sz="2400" dirty="0"/>
          </a:p>
        </p:txBody>
      </p:sp>
    </p:spTree>
    <p:extLst>
      <p:ext uri="{BB962C8B-B14F-4D97-AF65-F5344CB8AC3E}">
        <p14:creationId xmlns:p14="http://schemas.microsoft.com/office/powerpoint/2010/main" val="4086460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295400"/>
          </a:xfrm>
          <a:solidFill>
            <a:srgbClr val="008000"/>
          </a:solidFill>
        </p:spPr>
        <p:txBody>
          <a:bodyPr>
            <a:noAutofit/>
          </a:bodyPr>
          <a:lstStyle/>
          <a:p>
            <a:r>
              <a:rPr lang="en-US" dirty="0">
                <a:solidFill>
                  <a:schemeClr val="bg1"/>
                </a:solidFill>
              </a:rPr>
              <a:t>5-point Intervention to Enhance Equity in School Discipline</a:t>
            </a:r>
            <a:endParaRPr lang="en-US" sz="24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2" name="Right Arrow 1"/>
          <p:cNvSpPr/>
          <p:nvPr/>
        </p:nvSpPr>
        <p:spPr>
          <a:xfrm>
            <a:off x="98578" y="16002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9526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discipline gap may be related to the achievement gap</a:t>
            </a:r>
          </a:p>
          <a:p>
            <a:pPr lvl="1"/>
            <a:r>
              <a:rPr lang="en-US" dirty="0"/>
              <a:t>Academic skills (or the lack thereof) dramatically shapes school experiences</a:t>
            </a:r>
          </a:p>
          <a:p>
            <a:pPr lvl="1"/>
            <a:r>
              <a:rPr lang="en-US" dirty="0"/>
              <a:t>Students who fall behind are more likely to act out, exposing themselves to discipline</a:t>
            </a:r>
          </a:p>
          <a:p>
            <a:pPr lvl="1"/>
            <a:r>
              <a:rPr lang="en-US" dirty="0"/>
              <a:t>By catching and intervening with students early, we can change students’ school experiences for the better</a:t>
            </a:r>
          </a:p>
        </p:txBody>
      </p:sp>
      <p:sp>
        <p:nvSpPr>
          <p:cNvPr id="3" name="Title 2"/>
          <p:cNvSpPr>
            <a:spLocks noGrp="1"/>
          </p:cNvSpPr>
          <p:nvPr>
            <p:ph type="title"/>
          </p:nvPr>
        </p:nvSpPr>
        <p:spPr>
          <a:xfrm>
            <a:off x="0" y="0"/>
            <a:ext cx="9144000" cy="1447800"/>
          </a:xfrm>
          <a:solidFill>
            <a:srgbClr val="008000"/>
          </a:solidFill>
        </p:spPr>
        <p:txBody>
          <a:bodyPr/>
          <a:lstStyle/>
          <a:p>
            <a:r>
              <a:rPr lang="en-US" dirty="0">
                <a:solidFill>
                  <a:schemeClr val="bg1"/>
                </a:solidFill>
              </a:rPr>
              <a:t>Why a focus on effective academic instruction?</a:t>
            </a:r>
          </a:p>
        </p:txBody>
      </p:sp>
      <p:sp>
        <p:nvSpPr>
          <p:cNvPr id="4" name="TextBox 3"/>
          <p:cNvSpPr txBox="1"/>
          <p:nvPr/>
        </p:nvSpPr>
        <p:spPr>
          <a:xfrm>
            <a:off x="467544" y="6290156"/>
            <a:ext cx="8496944" cy="523220"/>
          </a:xfrm>
          <a:prstGeom prst="rect">
            <a:avLst/>
          </a:prstGeom>
          <a:noFill/>
        </p:spPr>
        <p:txBody>
          <a:bodyPr wrap="square" rtlCol="0">
            <a:spAutoFit/>
          </a:bodyPr>
          <a:lstStyle/>
          <a:p>
            <a:r>
              <a:rPr lang="en-US" sz="2800" dirty="0"/>
              <a:t>(Gregory et al., 2010; McIntosh et al., 2008, 2012)</a:t>
            </a:r>
          </a:p>
        </p:txBody>
      </p:sp>
    </p:spTree>
    <p:extLst>
      <p:ext uri="{BB962C8B-B14F-4D97-AF65-F5344CB8AC3E}">
        <p14:creationId xmlns:p14="http://schemas.microsoft.com/office/powerpoint/2010/main" val="20303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200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nodeType="afterEffect">
                                  <p:stCondLst>
                                    <p:cond delay="200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Explicit instruction</a:t>
            </a:r>
          </a:p>
          <a:p>
            <a:pPr lvl="0"/>
            <a:r>
              <a:rPr lang="en-US" dirty="0"/>
              <a:t>High rates of engagement and OTRs</a:t>
            </a:r>
          </a:p>
          <a:p>
            <a:pPr lvl="0"/>
            <a:r>
              <a:rPr lang="en-US" dirty="0"/>
              <a:t>Quality performance feedback</a:t>
            </a:r>
          </a:p>
          <a:p>
            <a:pPr lvl="0"/>
            <a:r>
              <a:rPr lang="en-US" dirty="0"/>
              <a:t>Progress monitoring and data-based decision making</a:t>
            </a:r>
          </a:p>
        </p:txBody>
      </p:sp>
      <p:sp>
        <p:nvSpPr>
          <p:cNvPr id="3" name="Title 2"/>
          <p:cNvSpPr>
            <a:spLocks noGrp="1"/>
          </p:cNvSpPr>
          <p:nvPr>
            <p:ph type="title"/>
          </p:nvPr>
        </p:nvSpPr>
        <p:spPr>
          <a:xfrm>
            <a:off x="0" y="0"/>
            <a:ext cx="9144000" cy="1424082"/>
          </a:xfrm>
          <a:solidFill>
            <a:srgbClr val="008000"/>
          </a:solidFill>
        </p:spPr>
        <p:txBody>
          <a:bodyPr/>
          <a:lstStyle/>
          <a:p>
            <a:r>
              <a:rPr lang="en-US" dirty="0">
                <a:solidFill>
                  <a:schemeClr val="bg1"/>
                </a:solidFill>
              </a:rPr>
              <a:t>What do we mean by effective academic instruction?</a:t>
            </a:r>
          </a:p>
        </p:txBody>
      </p:sp>
      <p:sp>
        <p:nvSpPr>
          <p:cNvPr id="4" name="TextBox 3"/>
          <p:cNvSpPr txBox="1"/>
          <p:nvPr/>
        </p:nvSpPr>
        <p:spPr>
          <a:xfrm>
            <a:off x="6167798" y="6119718"/>
            <a:ext cx="2736304" cy="523220"/>
          </a:xfrm>
          <a:prstGeom prst="rect">
            <a:avLst/>
          </a:prstGeom>
          <a:noFill/>
        </p:spPr>
        <p:txBody>
          <a:bodyPr wrap="square" rtlCol="0">
            <a:spAutoFit/>
          </a:bodyPr>
          <a:lstStyle/>
          <a:p>
            <a:r>
              <a:rPr lang="en-US" sz="2800" dirty="0"/>
              <a:t>(Hattie, 2009)</a:t>
            </a:r>
          </a:p>
        </p:txBody>
      </p:sp>
    </p:spTree>
    <p:extLst>
      <p:ext uri="{BB962C8B-B14F-4D97-AF65-F5344CB8AC3E}">
        <p14:creationId xmlns:p14="http://schemas.microsoft.com/office/powerpoint/2010/main" val="18938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1187012" y="1484784"/>
          <a:ext cx="6749290"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0" y="0"/>
            <a:ext cx="9144000" cy="1484784"/>
          </a:xfrm>
          <a:solidFill>
            <a:srgbClr val="008000"/>
          </a:solidFill>
        </p:spPr>
        <p:txBody>
          <a:bodyPr/>
          <a:lstStyle/>
          <a:p>
            <a:r>
              <a:rPr lang="en-CA" dirty="0">
                <a:solidFill>
                  <a:schemeClr val="bg1"/>
                </a:solidFill>
              </a:rPr>
              <a:t>Effects of Effective Instruction on the Achievement Gap</a:t>
            </a:r>
            <a:endParaRPr lang="en-US" dirty="0">
              <a:solidFill>
                <a:schemeClr val="bg1"/>
              </a:solidFill>
            </a:endParaRPr>
          </a:p>
        </p:txBody>
      </p:sp>
      <p:sp>
        <p:nvSpPr>
          <p:cNvPr id="5" name="TextBox 4"/>
          <p:cNvSpPr txBox="1"/>
          <p:nvPr/>
        </p:nvSpPr>
        <p:spPr>
          <a:xfrm>
            <a:off x="1475656" y="6309320"/>
            <a:ext cx="7488832" cy="369332"/>
          </a:xfrm>
          <a:prstGeom prst="rect">
            <a:avLst/>
          </a:prstGeom>
          <a:noFill/>
        </p:spPr>
        <p:txBody>
          <a:bodyPr wrap="square" rtlCol="0">
            <a:spAutoFit/>
          </a:bodyPr>
          <a:lstStyle/>
          <a:p>
            <a:r>
              <a:rPr lang="en-CA" b="1" dirty="0"/>
              <a:t>Tigard-Tualatin School District </a:t>
            </a:r>
            <a:r>
              <a:rPr lang="en-CA" dirty="0"/>
              <a:t>(Chaparro, Helton, &amp; Sadler, in press)</a:t>
            </a:r>
            <a:endParaRPr lang="en-US" dirty="0"/>
          </a:p>
        </p:txBody>
      </p:sp>
    </p:spTree>
    <p:extLst>
      <p:ext uri="{BB962C8B-B14F-4D97-AF65-F5344CB8AC3E}">
        <p14:creationId xmlns:p14="http://schemas.microsoft.com/office/powerpoint/2010/main" val="10563616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447800"/>
          </a:xfrm>
          <a:solidFill>
            <a:srgbClr val="008000"/>
          </a:solidFill>
        </p:spPr>
        <p:txBody>
          <a:bodyPr>
            <a:noAutofit/>
          </a:bodyPr>
          <a:lstStyle/>
          <a:p>
            <a:r>
              <a:rPr lang="en-US" dirty="0">
                <a:solidFill>
                  <a:schemeClr val="bg1"/>
                </a:solidFill>
              </a:rPr>
              <a:t>5-point Intervention to Enhance Equity in School Discipline</a:t>
            </a:r>
            <a:endParaRPr lang="en-US" sz="24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76200" y="24384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412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514350" indent="-514350">
              <a:buFont typeface="+mj-lt"/>
              <a:buAutoNum type="arabicPeriod"/>
            </a:pPr>
            <a:r>
              <a:rPr lang="en-CA" dirty="0"/>
              <a:t>Proactive, instructional approach </a:t>
            </a:r>
            <a:r>
              <a:rPr lang="en-CA" b="1" i="1" dirty="0">
                <a:solidFill>
                  <a:srgbClr val="339933"/>
                </a:solidFill>
              </a:rPr>
              <a:t>may</a:t>
            </a:r>
            <a:r>
              <a:rPr lang="en-CA" dirty="0"/>
              <a:t> prevent problem behavior and exposure to biased responses to problem behavior</a:t>
            </a:r>
          </a:p>
          <a:p>
            <a:pPr marL="514350" indent="-514350">
              <a:buFont typeface="+mj-lt"/>
              <a:buAutoNum type="arabicPeriod"/>
            </a:pPr>
            <a:r>
              <a:rPr lang="en-CA" dirty="0"/>
              <a:t>Increasing positive student-teacher interactions </a:t>
            </a:r>
            <a:r>
              <a:rPr lang="en-CA" b="1" i="1" dirty="0">
                <a:solidFill>
                  <a:srgbClr val="339933"/>
                </a:solidFill>
              </a:rPr>
              <a:t>may</a:t>
            </a:r>
            <a:r>
              <a:rPr lang="en-CA" dirty="0"/>
              <a:t> enhance relationships to prevent challenges</a:t>
            </a:r>
          </a:p>
          <a:p>
            <a:pPr marL="514350" indent="-514350">
              <a:buFont typeface="+mj-lt"/>
              <a:buAutoNum type="arabicPeriod"/>
            </a:pPr>
            <a:r>
              <a:rPr lang="en-CA" dirty="0"/>
              <a:t>More objective referral and discipline procedures </a:t>
            </a:r>
            <a:r>
              <a:rPr lang="en-CA" b="1" i="1" dirty="0">
                <a:solidFill>
                  <a:srgbClr val="339933"/>
                </a:solidFill>
              </a:rPr>
              <a:t>may</a:t>
            </a:r>
            <a:r>
              <a:rPr lang="en-CA" dirty="0">
                <a:solidFill>
                  <a:srgbClr val="339933"/>
                </a:solidFill>
              </a:rPr>
              <a:t> </a:t>
            </a:r>
            <a:r>
              <a:rPr lang="en-CA" dirty="0"/>
              <a:t>reduce subjectivity and influence of cultural bias</a:t>
            </a:r>
          </a:p>
          <a:p>
            <a:pPr marL="514350" indent="-514350">
              <a:buFont typeface="+mj-lt"/>
              <a:buAutoNum type="arabicPeriod"/>
            </a:pPr>
            <a:r>
              <a:rPr lang="en-CA" dirty="0"/>
              <a:t>Professional development </a:t>
            </a:r>
            <a:r>
              <a:rPr lang="en-CA" b="1" i="1" dirty="0">
                <a:solidFill>
                  <a:srgbClr val="339933"/>
                </a:solidFill>
              </a:rPr>
              <a:t>may</a:t>
            </a:r>
            <a:r>
              <a:rPr lang="en-CA" dirty="0">
                <a:solidFill>
                  <a:srgbClr val="339933"/>
                </a:solidFill>
              </a:rPr>
              <a:t> </a:t>
            </a:r>
            <a:r>
              <a:rPr lang="en-CA" dirty="0"/>
              <a:t>provide teachers with more instructional responses</a:t>
            </a:r>
          </a:p>
        </p:txBody>
      </p:sp>
      <p:sp>
        <p:nvSpPr>
          <p:cNvPr id="3" name="Title 2"/>
          <p:cNvSpPr>
            <a:spLocks noGrp="1"/>
          </p:cNvSpPr>
          <p:nvPr>
            <p:ph type="title"/>
          </p:nvPr>
        </p:nvSpPr>
        <p:spPr>
          <a:solidFill>
            <a:srgbClr val="008000"/>
          </a:solidFill>
        </p:spPr>
        <p:txBody>
          <a:bodyPr/>
          <a:lstStyle/>
          <a:p>
            <a:r>
              <a:rPr lang="en-US" dirty="0">
                <a:solidFill>
                  <a:schemeClr val="bg1"/>
                </a:solidFill>
              </a:rPr>
              <a:t>Why use a foundation of SWPBIS?</a:t>
            </a:r>
          </a:p>
        </p:txBody>
      </p:sp>
      <p:sp>
        <p:nvSpPr>
          <p:cNvPr id="4" name="TextBox 3"/>
          <p:cNvSpPr txBox="1"/>
          <p:nvPr/>
        </p:nvSpPr>
        <p:spPr>
          <a:xfrm>
            <a:off x="4114800" y="6372036"/>
            <a:ext cx="4083496" cy="461665"/>
          </a:xfrm>
          <a:prstGeom prst="rect">
            <a:avLst/>
          </a:prstGeom>
          <a:noFill/>
        </p:spPr>
        <p:txBody>
          <a:bodyPr wrap="square" rtlCol="0">
            <a:spAutoFit/>
          </a:bodyPr>
          <a:lstStyle/>
          <a:p>
            <a:r>
              <a:rPr lang="en-CA" dirty="0"/>
              <a:t>(</a:t>
            </a:r>
            <a:r>
              <a:rPr lang="en-CA" dirty="0" err="1"/>
              <a:t>Greflund</a:t>
            </a:r>
            <a:r>
              <a:rPr lang="en-CA" dirty="0"/>
              <a:t> et al., 2014) </a:t>
            </a:r>
            <a:endParaRPr lang="en-US" dirty="0"/>
          </a:p>
        </p:txBody>
      </p:sp>
    </p:spTree>
    <p:extLst>
      <p:ext uri="{BB962C8B-B14F-4D97-AF65-F5344CB8AC3E}">
        <p14:creationId xmlns:p14="http://schemas.microsoft.com/office/powerpoint/2010/main" val="197744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219200"/>
          </a:xfrm>
          <a:solidFill>
            <a:srgbClr val="008000"/>
          </a:solidFill>
        </p:spPr>
        <p:txBody>
          <a:bodyPr>
            <a:noAutofit/>
          </a:bodyPr>
          <a:lstStyle/>
          <a:p>
            <a:r>
              <a:rPr lang="en-US" dirty="0">
                <a:solidFill>
                  <a:schemeClr val="bg1"/>
                </a:solidFill>
              </a:rPr>
              <a:t>5-point Intervention to Enhance Equity in School Discipline</a:t>
            </a:r>
            <a:endParaRPr lang="en-US" sz="24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152400" y="32004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2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947456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B050">
            <a:alpha val="20000"/>
          </a:srgb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562600"/>
            <a:ext cx="8229600" cy="1219200"/>
          </a:xfrm>
        </p:spPr>
        <p:txBody>
          <a:bodyPr/>
          <a:lstStyle/>
          <a:p>
            <a:r>
              <a:rPr lang="en-US" sz="2400" dirty="0"/>
              <a:t>Proportion of each ethnic group with an ODR</a:t>
            </a:r>
          </a:p>
          <a:p>
            <a:r>
              <a:rPr lang="en-US" sz="2400" dirty="0"/>
              <a:t>Use to compare referral rates across ethnic groups</a:t>
            </a:r>
          </a:p>
          <a:p>
            <a:r>
              <a:rPr lang="en-US" sz="2400" dirty="0"/>
              <a:t>Black/White ODR Risk Ratio = 2.5</a:t>
            </a:r>
          </a:p>
        </p:txBody>
      </p:sp>
      <p:sp>
        <p:nvSpPr>
          <p:cNvPr id="3" name="Title 2"/>
          <p:cNvSpPr>
            <a:spLocks noGrp="1"/>
          </p:cNvSpPr>
          <p:nvPr>
            <p:ph type="title"/>
          </p:nvPr>
        </p:nvSpPr>
        <p:spPr>
          <a:xfrm>
            <a:off x="457200" y="76200"/>
            <a:ext cx="8229600" cy="1143000"/>
          </a:xfrm>
          <a:solidFill>
            <a:schemeClr val="bg1"/>
          </a:solidFill>
        </p:spPr>
        <p:txBody>
          <a:bodyPr/>
          <a:lstStyle/>
          <a:p>
            <a:r>
              <a:rPr lang="en-US" dirty="0">
                <a:solidFill>
                  <a:srgbClr val="00B050"/>
                </a:solidFill>
              </a:rPr>
              <a:t>SWIS: Risk Indices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19200"/>
            <a:ext cx="9144000" cy="44245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136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447800"/>
          </a:xfrm>
          <a:solidFill>
            <a:srgbClr val="008000"/>
          </a:solidFill>
        </p:spPr>
        <p:txBody>
          <a:bodyPr>
            <a:noAutofit/>
          </a:bodyPr>
          <a:lstStyle/>
          <a:p>
            <a:r>
              <a:rPr lang="en-US" sz="4400" dirty="0">
                <a:solidFill>
                  <a:schemeClr val="bg1"/>
                </a:solidFill>
              </a:rPr>
              <a:t>5-point Intervention to Enhance Equity in School Discipline</a:t>
            </a:r>
            <a:endParaRPr lang="en-US" sz="20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152400" y="41148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881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bg>
      <p:bgPr>
        <a:solidFill>
          <a:srgbClr val="FF0000">
            <a:alpha val="20000"/>
          </a:srgb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Enacting policies that nobody knows about</a:t>
            </a:r>
          </a:p>
          <a:p>
            <a:r>
              <a:rPr lang="en-US" dirty="0"/>
              <a:t>Enacting policies that don’t change practice</a:t>
            </a:r>
          </a:p>
          <a:p>
            <a:r>
              <a:rPr lang="en-US" dirty="0"/>
              <a:t>Policies without accountability for implementation</a:t>
            </a:r>
          </a:p>
        </p:txBody>
      </p:sp>
      <p:sp>
        <p:nvSpPr>
          <p:cNvPr id="3" name="Title 2"/>
          <p:cNvSpPr>
            <a:spLocks noGrp="1"/>
          </p:cNvSpPr>
          <p:nvPr>
            <p:ph type="title"/>
          </p:nvPr>
        </p:nvSpPr>
        <p:spPr>
          <a:solidFill>
            <a:schemeClr val="bg1"/>
          </a:solidFill>
        </p:spPr>
        <p:txBody>
          <a:bodyPr/>
          <a:lstStyle/>
          <a:p>
            <a:r>
              <a:rPr lang="en-US" dirty="0">
                <a:solidFill>
                  <a:srgbClr val="FF0000"/>
                </a:solidFill>
              </a:rPr>
              <a:t>What does </a:t>
            </a:r>
            <a:r>
              <a:rPr lang="en-US" b="1" u="sng" dirty="0">
                <a:solidFill>
                  <a:srgbClr val="FF0000"/>
                </a:solidFill>
              </a:rPr>
              <a:t>not work</a:t>
            </a:r>
            <a:r>
              <a:rPr lang="en-US" b="1" dirty="0">
                <a:solidFill>
                  <a:srgbClr val="FF0000"/>
                </a:solidFill>
              </a:rPr>
              <a:t> in policy</a:t>
            </a:r>
          </a:p>
        </p:txBody>
      </p:sp>
    </p:spTree>
    <p:extLst>
      <p:ext uri="{BB962C8B-B14F-4D97-AF65-F5344CB8AC3E}">
        <p14:creationId xmlns:p14="http://schemas.microsoft.com/office/powerpoint/2010/main" val="203875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57400"/>
            <a:ext cx="8784976" cy="5400600"/>
          </a:xfrm>
        </p:spPr>
        <p:txBody>
          <a:bodyPr>
            <a:normAutofit fontScale="92500" lnSpcReduction="10000"/>
          </a:bodyPr>
          <a:lstStyle/>
          <a:p>
            <a:r>
              <a:rPr lang="en-CA" b="1" u="sng" dirty="0">
                <a:solidFill>
                  <a:srgbClr val="339933"/>
                </a:solidFill>
              </a:rPr>
              <a:t>Include a Specific Commitment to Equity</a:t>
            </a:r>
          </a:p>
          <a:p>
            <a:pPr lvl="1"/>
            <a:r>
              <a:rPr lang="en-CA" dirty="0"/>
              <a:t>Create mission statements that include equity</a:t>
            </a:r>
          </a:p>
          <a:p>
            <a:pPr lvl="1"/>
            <a:r>
              <a:rPr lang="en-CA" dirty="0"/>
              <a:t>Enact hiring preferences for equitable discipline</a:t>
            </a:r>
          </a:p>
          <a:p>
            <a:r>
              <a:rPr lang="en-CA" b="1" u="sng" dirty="0">
                <a:solidFill>
                  <a:srgbClr val="339933"/>
                </a:solidFill>
              </a:rPr>
              <a:t>Install Effective Practices</a:t>
            </a:r>
          </a:p>
          <a:p>
            <a:pPr lvl="1"/>
            <a:r>
              <a:rPr lang="en-CA" dirty="0"/>
              <a:t>Require clear, objective school discipline procedures</a:t>
            </a:r>
          </a:p>
          <a:p>
            <a:pPr lvl="1"/>
            <a:r>
              <a:rPr lang="en-CA" dirty="0"/>
              <a:t>Support implementation of proactive, positive approaches to discipline</a:t>
            </a:r>
          </a:p>
          <a:p>
            <a:pPr lvl="1"/>
            <a:r>
              <a:rPr lang="en-CA" dirty="0"/>
              <a:t>Replace exclusionary practices w/instructional ones</a:t>
            </a:r>
          </a:p>
          <a:p>
            <a:r>
              <a:rPr lang="en-CA" b="1" u="sng" dirty="0">
                <a:solidFill>
                  <a:srgbClr val="339933"/>
                </a:solidFill>
              </a:rPr>
              <a:t>Create Accountability for Efforts</a:t>
            </a:r>
          </a:p>
          <a:p>
            <a:pPr lvl="1"/>
            <a:r>
              <a:rPr lang="en-CA" dirty="0"/>
              <a:t>Create teams and procedures to enhance equity</a:t>
            </a:r>
          </a:p>
          <a:p>
            <a:pPr lvl="1"/>
            <a:r>
              <a:rPr lang="en-CA" dirty="0"/>
              <a:t>Share disproportionality data regularly</a:t>
            </a:r>
          </a:p>
          <a:p>
            <a:pPr lvl="1"/>
            <a:r>
              <a:rPr lang="en-CA" dirty="0"/>
              <a:t>Build equity outcomes into evaluations</a:t>
            </a:r>
            <a:endParaRPr lang="en-US" dirty="0"/>
          </a:p>
        </p:txBody>
      </p:sp>
      <p:sp>
        <p:nvSpPr>
          <p:cNvPr id="3" name="Title 2"/>
          <p:cNvSpPr>
            <a:spLocks noGrp="1"/>
          </p:cNvSpPr>
          <p:nvPr>
            <p:ph type="title"/>
          </p:nvPr>
        </p:nvSpPr>
        <p:spPr>
          <a:xfrm>
            <a:off x="457200" y="152400"/>
            <a:ext cx="8229600" cy="1243608"/>
          </a:xfrm>
          <a:solidFill>
            <a:srgbClr val="00B050"/>
          </a:solidFill>
        </p:spPr>
        <p:txBody>
          <a:bodyPr/>
          <a:lstStyle/>
          <a:p>
            <a:r>
              <a:rPr lang="en-CA" dirty="0">
                <a:solidFill>
                  <a:schemeClr val="bg1"/>
                </a:solidFill>
              </a:rPr>
              <a:t>Equity Policy Recommendations</a:t>
            </a:r>
            <a:endParaRPr lang="en-US" dirty="0">
              <a:solidFill>
                <a:schemeClr val="bg1"/>
              </a:solidFill>
            </a:endParaRPr>
          </a:p>
        </p:txBody>
      </p:sp>
    </p:spTree>
    <p:extLst>
      <p:ext uri="{BB962C8B-B14F-4D97-AF65-F5344CB8AC3E}">
        <p14:creationId xmlns:p14="http://schemas.microsoft.com/office/powerpoint/2010/main" val="28326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51" fill="hold">
                            <p:stCondLst>
                              <p:cond delay="1000"/>
                            </p:stCondLst>
                            <p:childTnLst>
                              <p:par>
                                <p:cTn id="52" presetID="2" presetClass="entr" presetSubtype="4" fill="hold" nodeType="after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additive="base">
                                        <p:cTn id="5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nodeType="after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85000" lnSpcReduction="20000"/>
          </a:bodyPr>
          <a:lstStyle/>
          <a:p>
            <a:pPr marL="514350" indent="-514350">
              <a:buFont typeface="+mj-lt"/>
              <a:buAutoNum type="arabicPeriod"/>
            </a:pPr>
            <a:r>
              <a:rPr lang="en-US" dirty="0"/>
              <a:t>Use effective instruction to reduce the achievement gap</a:t>
            </a:r>
          </a:p>
          <a:p>
            <a:pPr marL="514350" indent="-514350">
              <a:buFont typeface="+mj-lt"/>
              <a:buAutoNum type="arabicPeriod"/>
            </a:pPr>
            <a:r>
              <a:rPr lang="en-US" dirty="0"/>
              <a:t>Implement SWPBIS to build a foundation of prevention </a:t>
            </a:r>
          </a:p>
          <a:p>
            <a:pPr marL="514350" indent="-514350">
              <a:buFont typeface="+mj-lt"/>
              <a:buAutoNum type="arabicPeriod"/>
            </a:pPr>
            <a:r>
              <a:rPr lang="en-US" dirty="0"/>
              <a:t>Collect, use, and report disaggregated student discipline data </a:t>
            </a:r>
          </a:p>
          <a:p>
            <a:pPr marL="514350" indent="-514350">
              <a:buFont typeface="+mj-lt"/>
              <a:buAutoNum type="arabicPeriod"/>
            </a:pPr>
            <a:r>
              <a:rPr lang="en-US" dirty="0"/>
              <a:t>Develop policies with accountability for disciplinary equity </a:t>
            </a:r>
          </a:p>
          <a:p>
            <a:pPr marL="514350" indent="-514350">
              <a:buFont typeface="+mj-lt"/>
              <a:buAutoNum type="arabicPeriod"/>
            </a:pPr>
            <a:r>
              <a:rPr lang="en-US" dirty="0"/>
              <a:t>Teach neutralizing routines for vulnerable decision points </a:t>
            </a:r>
          </a:p>
        </p:txBody>
      </p:sp>
      <p:sp>
        <p:nvSpPr>
          <p:cNvPr id="3" name="Title 2"/>
          <p:cNvSpPr>
            <a:spLocks noGrp="1"/>
          </p:cNvSpPr>
          <p:nvPr>
            <p:ph type="title"/>
          </p:nvPr>
        </p:nvSpPr>
        <p:spPr>
          <a:xfrm>
            <a:off x="0" y="0"/>
            <a:ext cx="9144000" cy="1447800"/>
          </a:xfrm>
          <a:solidFill>
            <a:srgbClr val="008000"/>
          </a:solidFill>
        </p:spPr>
        <p:txBody>
          <a:bodyPr>
            <a:noAutofit/>
          </a:bodyPr>
          <a:lstStyle/>
          <a:p>
            <a:r>
              <a:rPr lang="en-US" sz="4400" dirty="0">
                <a:solidFill>
                  <a:schemeClr val="bg1"/>
                </a:solidFill>
              </a:rPr>
              <a:t>5-point Intervention to Enhance Equity in School Discipline</a:t>
            </a:r>
            <a:endParaRPr lang="en-US" sz="2000" dirty="0">
              <a:solidFill>
                <a:schemeClr val="bg1"/>
              </a:solidFill>
            </a:endParaRPr>
          </a:p>
        </p:txBody>
      </p:sp>
      <p:sp>
        <p:nvSpPr>
          <p:cNvPr id="5" name="Rectangle 6"/>
          <p:cNvSpPr>
            <a:spLocks noChangeArrowheads="1"/>
          </p:cNvSpPr>
          <p:nvPr/>
        </p:nvSpPr>
        <p:spPr bwMode="auto">
          <a:xfrm>
            <a:off x="1981200" y="6093296"/>
            <a:ext cx="5401022" cy="863600"/>
          </a:xfrm>
          <a:prstGeom prst="rect">
            <a:avLst/>
          </a:prstGeom>
          <a:noFill/>
          <a:ln w="9525">
            <a:noFill/>
            <a:miter lim="800000"/>
            <a:headEnd/>
            <a:tailEnd/>
          </a:ln>
        </p:spPr>
        <p:txBody>
          <a:bodyPr wrap="none" anchor="ctr"/>
          <a:lstStyle/>
          <a:p>
            <a:pPr algn="ctr">
              <a:lnSpc>
                <a:spcPct val="90000"/>
              </a:lnSpc>
              <a:spcBef>
                <a:spcPct val="20000"/>
              </a:spcBef>
              <a:buClr>
                <a:schemeClr val="bg2"/>
              </a:buClr>
              <a:buSzPct val="75000"/>
              <a:buFont typeface="Wingdings" pitchFamily="2" charset="2"/>
              <a:buNone/>
            </a:pPr>
            <a:r>
              <a:rPr lang="en-US" sz="2400" dirty="0">
                <a:hlinkClick r:id="rId3"/>
              </a:rPr>
              <a:t>http://www.pbis.org/school/equity-pbis</a:t>
            </a:r>
            <a:r>
              <a:rPr lang="en-US" sz="2400" dirty="0"/>
              <a:t>  </a:t>
            </a:r>
            <a:endParaRPr lang="en-CA" sz="2400" dirty="0"/>
          </a:p>
        </p:txBody>
      </p:sp>
      <p:sp>
        <p:nvSpPr>
          <p:cNvPr id="7" name="Right Arrow 6"/>
          <p:cNvSpPr/>
          <p:nvPr/>
        </p:nvSpPr>
        <p:spPr>
          <a:xfrm>
            <a:off x="76200" y="5181600"/>
            <a:ext cx="762000"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911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specific decision that is more vulnerable to effects of implicit bias</a:t>
            </a:r>
          </a:p>
          <a:p>
            <a:r>
              <a:rPr lang="en-US" dirty="0"/>
              <a:t>Two parts:</a:t>
            </a:r>
          </a:p>
          <a:p>
            <a:pPr lvl="1"/>
            <a:r>
              <a:rPr lang="en-US" dirty="0"/>
              <a:t>The person’s decision state (internal state)</a:t>
            </a:r>
          </a:p>
          <a:p>
            <a:pPr lvl="1"/>
            <a:r>
              <a:rPr lang="en-US" dirty="0"/>
              <a:t>The situation</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What is a Vulnerable Decision Point?</a:t>
            </a:r>
          </a:p>
        </p:txBody>
      </p:sp>
    </p:spTree>
    <p:extLst>
      <p:ext uri="{BB962C8B-B14F-4D97-AF65-F5344CB8AC3E}">
        <p14:creationId xmlns:p14="http://schemas.microsoft.com/office/powerpoint/2010/main" val="13617787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Unconscious, automatic</a:t>
            </a:r>
          </a:p>
          <a:p>
            <a:r>
              <a:rPr lang="en-US" dirty="0"/>
              <a:t>Based on stereotypes</a:t>
            </a:r>
          </a:p>
          <a:p>
            <a:pPr marL="342900" lvl="1" indent="-342900">
              <a:buClr>
                <a:srgbClr val="336600"/>
              </a:buClr>
              <a:buSzPct val="75000"/>
              <a:buFont typeface="Wingdings" pitchFamily="2" charset="2"/>
              <a:buChar char="n"/>
            </a:pPr>
            <a:r>
              <a:rPr lang="en-US" sz="3200" dirty="0"/>
              <a:t>We all have it (even those affected by it)</a:t>
            </a:r>
          </a:p>
          <a:p>
            <a:pPr marL="342900" lvl="1" indent="-342900">
              <a:buClr>
                <a:srgbClr val="336600"/>
              </a:buClr>
              <a:buSzPct val="75000"/>
              <a:buFont typeface="Wingdings" pitchFamily="2" charset="2"/>
              <a:buChar char="n"/>
            </a:pPr>
            <a:r>
              <a:rPr lang="en-US" sz="3200" dirty="0"/>
              <a:t>Generally </a:t>
            </a:r>
            <a:r>
              <a:rPr lang="en-US" sz="3200" b="1" dirty="0"/>
              <a:t>not</a:t>
            </a:r>
            <a:r>
              <a:rPr lang="en-US" sz="3200" dirty="0"/>
              <a:t> an indication of what we believe or would endorse</a:t>
            </a:r>
          </a:p>
          <a:p>
            <a:r>
              <a:rPr lang="en-US" dirty="0"/>
              <a:t>More likely to influence:</a:t>
            </a:r>
          </a:p>
          <a:p>
            <a:pPr lvl="1"/>
            <a:r>
              <a:rPr lang="en-US" dirty="0"/>
              <a:t>Snap decisions</a:t>
            </a:r>
          </a:p>
          <a:p>
            <a:pPr lvl="1"/>
            <a:r>
              <a:rPr lang="en-US" dirty="0"/>
              <a:t>Decisions that are ambiguous</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What is implicit bias?</a:t>
            </a:r>
          </a:p>
        </p:txBody>
      </p:sp>
    </p:spTree>
    <p:extLst>
      <p:ext uri="{BB962C8B-B14F-4D97-AF65-F5344CB8AC3E}">
        <p14:creationId xmlns:p14="http://schemas.microsoft.com/office/powerpoint/2010/main" val="17109002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15 min</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5 min (team debrief)</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Explore Implicit Bias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marL="457200" lvl="1" indent="0">
              <a:buNone/>
            </a:pPr>
            <a:r>
              <a:rPr lang="en-US" dirty="0"/>
              <a:t>Individually spend some time exploring some of the </a:t>
            </a:r>
            <a:r>
              <a:rPr lang="en-US" dirty="0">
                <a:hlinkClick r:id="rId3"/>
              </a:rPr>
              <a:t>implicit association tests</a:t>
            </a:r>
            <a:endParaRPr lang="en-US" dirty="0"/>
          </a:p>
          <a:p>
            <a:pPr lvl="1"/>
            <a:r>
              <a:rPr lang="en-US" sz="2400" dirty="0"/>
              <a:t>Select “guest” as login</a:t>
            </a:r>
          </a:p>
          <a:p>
            <a:pPr lvl="1"/>
            <a:r>
              <a:rPr lang="en-US" sz="2400" dirty="0"/>
              <a:t>Choose a preferred implicit association test (IAT) to complete</a:t>
            </a:r>
          </a:p>
          <a:p>
            <a:pPr marL="457200" lvl="1" indent="0">
              <a:buNone/>
            </a:pPr>
            <a:endParaRPr lang="en-US" sz="2000" dirty="0"/>
          </a:p>
          <a:p>
            <a:pPr marL="457200" lvl="1" indent="0">
              <a:buNone/>
            </a:pPr>
            <a:r>
              <a:rPr lang="en-US" sz="2000" b="1" dirty="0"/>
              <a:t>Team Debrief:</a:t>
            </a:r>
            <a:r>
              <a:rPr lang="en-US" sz="2000" dirty="0"/>
              <a:t> Discuss with your team how this information can impact or our relationships with staff and students.</a:t>
            </a:r>
            <a:endParaRPr lang="en-US" dirty="0"/>
          </a:p>
          <a:p>
            <a:pPr marL="457200" lvl="1" indent="0">
              <a:buNone/>
            </a:pPr>
            <a:r>
              <a:rPr lang="en-US" dirty="0">
                <a:hlinkClick r:id="rId3"/>
              </a:rPr>
              <a:t>https://implicit.harvard.edu/implicit/selectatest.html</a:t>
            </a:r>
            <a:endParaRPr lang="en-US" dirty="0"/>
          </a:p>
          <a:p>
            <a:pPr marL="457200" lvl="1" indent="0">
              <a:buNone/>
            </a:pPr>
            <a:endParaRPr lang="en-US" dirty="0"/>
          </a:p>
        </p:txBody>
      </p:sp>
      <p:pic>
        <p:nvPicPr>
          <p:cNvPr id="10" name="Picture 9"/>
          <p:cNvPicPr>
            <a:picLocks noChangeAspect="1"/>
          </p:cNvPicPr>
          <p:nvPr/>
        </p:nvPicPr>
        <p:blipFill>
          <a:blip r:embed="rId4"/>
          <a:stretch>
            <a:fillRect/>
          </a:stretch>
        </p:blipFill>
        <p:spPr>
          <a:xfrm>
            <a:off x="8108244" y="618067"/>
            <a:ext cx="1066800" cy="1066800"/>
          </a:xfrm>
          <a:prstGeom prst="rect">
            <a:avLst/>
          </a:prstGeom>
        </p:spPr>
      </p:pic>
    </p:spTree>
    <p:extLst>
      <p:ext uri="{BB962C8B-B14F-4D97-AF65-F5344CB8AC3E}">
        <p14:creationId xmlns:p14="http://schemas.microsoft.com/office/powerpoint/2010/main" val="338351922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normAutofit fontScale="77500" lnSpcReduction="20000"/>
          </a:bodyPr>
          <a:lstStyle/>
          <a:p>
            <a:pPr marL="514350" indent="-514350">
              <a:buFont typeface="+mj-lt"/>
              <a:buAutoNum type="arabicPeriod"/>
            </a:pPr>
            <a:r>
              <a:rPr lang="en-CA" dirty="0"/>
              <a:t>Reduce ambiguity in ODR definitions and processes</a:t>
            </a:r>
          </a:p>
          <a:p>
            <a:pPr lvl="1"/>
            <a:r>
              <a:rPr lang="en-CA" dirty="0"/>
              <a:t>Clear guidelines for classroom vs. office-managed behaviors</a:t>
            </a:r>
          </a:p>
          <a:p>
            <a:pPr lvl="1"/>
            <a:r>
              <a:rPr lang="en-CA" dirty="0"/>
              <a:t>Avoid rules that result in disproportionate exclusion</a:t>
            </a:r>
            <a:endParaRPr lang="en-US" dirty="0"/>
          </a:p>
          <a:p>
            <a:pPr marL="514350" indent="-514350">
              <a:buFont typeface="+mj-lt"/>
              <a:buAutoNum type="arabicPeriod"/>
            </a:pPr>
            <a:r>
              <a:rPr lang="en-CA" dirty="0"/>
              <a:t>Identify </a:t>
            </a:r>
            <a:r>
              <a:rPr lang="en-CA" u="sng" dirty="0"/>
              <a:t>specific</a:t>
            </a:r>
            <a:r>
              <a:rPr lang="en-CA" dirty="0"/>
              <a:t> vulnerable decision points </a:t>
            </a:r>
          </a:p>
          <a:p>
            <a:pPr lvl="1"/>
            <a:r>
              <a:rPr lang="en-CA" dirty="0"/>
              <a:t>General</a:t>
            </a:r>
          </a:p>
          <a:p>
            <a:pPr lvl="1"/>
            <a:r>
              <a:rPr lang="en-CA" dirty="0"/>
              <a:t>Local (school)</a:t>
            </a:r>
          </a:p>
          <a:p>
            <a:pPr marL="514350" indent="-514350">
              <a:buFont typeface="+mj-lt"/>
              <a:buAutoNum type="arabicPeriod"/>
            </a:pPr>
            <a:r>
              <a:rPr lang="en-CA" dirty="0"/>
              <a:t>Teach a neutralizing routine</a:t>
            </a:r>
          </a:p>
          <a:p>
            <a:pPr marL="914400" lvl="1" indent="-514350">
              <a:buFont typeface="+mj-lt"/>
              <a:buAutoNum type="arabicPeriod"/>
            </a:pPr>
            <a:r>
              <a:rPr lang="en-CA" dirty="0"/>
              <a:t>Self-assess presence of VDP</a:t>
            </a:r>
          </a:p>
          <a:p>
            <a:pPr marL="914400" lvl="1" indent="-514350">
              <a:buFont typeface="+mj-lt"/>
              <a:buAutoNum type="arabicPeriod"/>
            </a:pPr>
            <a:r>
              <a:rPr lang="en-CA" dirty="0"/>
              <a:t>Use alternative response</a:t>
            </a:r>
          </a:p>
        </p:txBody>
      </p:sp>
      <p:sp>
        <p:nvSpPr>
          <p:cNvPr id="3" name="Title 2"/>
          <p:cNvSpPr>
            <a:spLocks noGrp="1"/>
          </p:cNvSpPr>
          <p:nvPr>
            <p:ph type="title"/>
          </p:nvPr>
        </p:nvSpPr>
        <p:spPr>
          <a:solidFill>
            <a:srgbClr val="008000"/>
          </a:solidFill>
        </p:spPr>
        <p:txBody>
          <a:bodyPr/>
          <a:lstStyle/>
          <a:p>
            <a:r>
              <a:rPr lang="en-CA" sz="4400" dirty="0">
                <a:solidFill>
                  <a:schemeClr val="bg1"/>
                </a:solidFill>
              </a:rPr>
              <a:t>Reduce Effects of </a:t>
            </a:r>
            <a:r>
              <a:rPr lang="en-CA" sz="4400" b="1" dirty="0">
                <a:solidFill>
                  <a:schemeClr val="bg1"/>
                </a:solidFill>
              </a:rPr>
              <a:t>Implicit Bias </a:t>
            </a:r>
            <a:r>
              <a:rPr lang="en-CA" sz="4400" dirty="0">
                <a:solidFill>
                  <a:schemeClr val="bg1"/>
                </a:solidFill>
              </a:rPr>
              <a:t>through Specific Training</a:t>
            </a:r>
            <a:endParaRPr lang="en-US" sz="4400" dirty="0">
              <a:solidFill>
                <a:schemeClr val="bg1"/>
              </a:solidFill>
            </a:endParaRPr>
          </a:p>
        </p:txBody>
      </p:sp>
    </p:spTree>
    <p:extLst>
      <p:ext uri="{BB962C8B-B14F-4D97-AF65-F5344CB8AC3E}">
        <p14:creationId xmlns:p14="http://schemas.microsoft.com/office/powerpoint/2010/main" val="5966636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Subjective problem behavior</a:t>
            </a:r>
          </a:p>
          <a:p>
            <a:pPr lvl="1"/>
            <a:r>
              <a:rPr lang="en-US" dirty="0"/>
              <a:t>Disruption, defiance, major vs. minor</a:t>
            </a:r>
          </a:p>
          <a:p>
            <a:r>
              <a:rPr lang="en-US" dirty="0"/>
              <a:t>Non-classroom areas</a:t>
            </a:r>
          </a:p>
          <a:p>
            <a:pPr lvl="1"/>
            <a:r>
              <a:rPr lang="en-US" dirty="0"/>
              <a:t>Hallways</a:t>
            </a:r>
          </a:p>
          <a:p>
            <a:r>
              <a:rPr lang="en-US" dirty="0"/>
              <a:t>Afternoons</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VDPs from national ODR data</a:t>
            </a:r>
          </a:p>
        </p:txBody>
      </p:sp>
      <p:sp>
        <p:nvSpPr>
          <p:cNvPr id="4" name="TextBox 3"/>
          <p:cNvSpPr txBox="1"/>
          <p:nvPr/>
        </p:nvSpPr>
        <p:spPr>
          <a:xfrm rot="20654506">
            <a:off x="5962871" y="1863787"/>
            <a:ext cx="3016575"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ambiguity</a:t>
            </a:r>
          </a:p>
        </p:txBody>
      </p:sp>
      <p:sp>
        <p:nvSpPr>
          <p:cNvPr id="5" name="TextBox 4"/>
          <p:cNvSpPr txBox="1"/>
          <p:nvPr/>
        </p:nvSpPr>
        <p:spPr>
          <a:xfrm rot="20654506">
            <a:off x="4332677" y="2985644"/>
            <a:ext cx="4787312"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LACK OF contact</a:t>
            </a:r>
          </a:p>
        </p:txBody>
      </p:sp>
      <p:sp>
        <p:nvSpPr>
          <p:cNvPr id="6" name="TextBox 5"/>
          <p:cNvSpPr txBox="1"/>
          <p:nvPr/>
        </p:nvSpPr>
        <p:spPr>
          <a:xfrm rot="20654506">
            <a:off x="2748066" y="4265506"/>
            <a:ext cx="2546229" cy="707886"/>
          </a:xfrm>
          <a:prstGeom prst="rect">
            <a:avLst/>
          </a:prstGeom>
          <a:noFill/>
        </p:spPr>
        <p:txBody>
          <a:bodyPr wrap="square" rtlCol="0">
            <a:spAutoFit/>
          </a:bodyPr>
          <a:lstStyle/>
          <a:p>
            <a:r>
              <a:rPr lang="en-US" sz="4000" b="1" dirty="0">
                <a:solidFill>
                  <a:srgbClr val="FFC000"/>
                </a:solidFill>
                <a:latin typeface="Stencil" panose="040409050D0802020404" pitchFamily="82" charset="0"/>
              </a:rPr>
              <a:t>fatigue</a:t>
            </a:r>
          </a:p>
        </p:txBody>
      </p:sp>
    </p:spTree>
    <p:extLst>
      <p:ext uri="{BB962C8B-B14F-4D97-AF65-F5344CB8AC3E}">
        <p14:creationId xmlns:p14="http://schemas.microsoft.com/office/powerpoint/2010/main" val="50446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6" name="Rounded Rectangle 5"/>
          <p:cNvSpPr/>
          <p:nvPr/>
        </p:nvSpPr>
        <p:spPr bwMode="auto">
          <a:xfrm>
            <a:off x="457200" y="1600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Problem Solving in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Using Data to Drive Decision Making</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spTree>
    <p:extLst>
      <p:ext uri="{BB962C8B-B14F-4D97-AF65-F5344CB8AC3E}">
        <p14:creationId xmlns:p14="http://schemas.microsoft.com/office/powerpoint/2010/main" val="3710113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When you see problem behavior, stop and ask yourself:</a:t>
            </a:r>
          </a:p>
          <a:p>
            <a:pPr marL="514350" indent="-514350">
              <a:buFont typeface="+mj-lt"/>
              <a:buAutoNum type="arabicPeriod"/>
            </a:pPr>
            <a:r>
              <a:rPr lang="en-US" dirty="0"/>
              <a:t>Is this a VDP? </a:t>
            </a:r>
          </a:p>
          <a:p>
            <a:pPr marL="914400" lvl="1" indent="-514350"/>
            <a:r>
              <a:rPr lang="en-US" dirty="0"/>
              <a:t>Situation</a:t>
            </a:r>
          </a:p>
          <a:p>
            <a:pPr marL="914400" lvl="1" indent="-514350"/>
            <a:r>
              <a:rPr lang="en-US" dirty="0"/>
              <a:t>Decision state</a:t>
            </a:r>
          </a:p>
          <a:p>
            <a:pPr marL="514350" indent="-514350">
              <a:buFont typeface="+mj-lt"/>
              <a:buAutoNum type="arabicPeriod"/>
            </a:pPr>
            <a:r>
              <a:rPr lang="en-US" dirty="0"/>
              <a:t>If so, use an agreed-upon alternative response</a:t>
            </a:r>
          </a:p>
          <a:p>
            <a:pPr marL="514350" indent="-514350">
              <a:buFont typeface="+mj-lt"/>
              <a:buAutoNum type="arabicPeriod"/>
            </a:pPr>
            <a:endParaRPr lang="en-US" dirty="0"/>
          </a:p>
        </p:txBody>
      </p:sp>
      <p:sp>
        <p:nvSpPr>
          <p:cNvPr id="3" name="Title 2"/>
          <p:cNvSpPr>
            <a:spLocks noGrp="1"/>
          </p:cNvSpPr>
          <p:nvPr>
            <p:ph type="title"/>
          </p:nvPr>
        </p:nvSpPr>
        <p:spPr>
          <a:solidFill>
            <a:srgbClr val="008000"/>
          </a:solidFill>
        </p:spPr>
        <p:txBody>
          <a:bodyPr/>
          <a:lstStyle/>
          <a:p>
            <a:r>
              <a:rPr lang="en-US" sz="4400" dirty="0">
                <a:solidFill>
                  <a:schemeClr val="bg1"/>
                </a:solidFill>
              </a:rPr>
              <a:t>Two-step Neutralizing Routine for </a:t>
            </a:r>
            <a:r>
              <a:rPr lang="en-US" sz="4400" b="1" dirty="0">
                <a:solidFill>
                  <a:schemeClr val="bg1"/>
                </a:solidFill>
              </a:rPr>
              <a:t>Staff</a:t>
            </a:r>
            <a:r>
              <a:rPr lang="en-US" sz="4400" dirty="0">
                <a:solidFill>
                  <a:schemeClr val="bg1"/>
                </a:solidFill>
              </a:rPr>
              <a:t>:</a:t>
            </a:r>
          </a:p>
        </p:txBody>
      </p:sp>
    </p:spTree>
    <p:extLst>
      <p:ext uri="{BB962C8B-B14F-4D97-AF65-F5344CB8AC3E}">
        <p14:creationId xmlns:p14="http://schemas.microsoft.com/office/powerpoint/2010/main" val="86516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r>
              <a:rPr lang="en-US" dirty="0"/>
              <a:t>Brief</a:t>
            </a:r>
          </a:p>
          <a:p>
            <a:r>
              <a:rPr lang="en-US" dirty="0"/>
              <a:t>If-then statements</a:t>
            </a:r>
          </a:p>
          <a:p>
            <a:r>
              <a:rPr lang="en-US" dirty="0"/>
              <a:t>Clear steps</a:t>
            </a:r>
          </a:p>
          <a:p>
            <a:r>
              <a:rPr lang="en-US" dirty="0"/>
              <a:t>Doable</a:t>
            </a:r>
          </a:p>
        </p:txBody>
      </p:sp>
      <p:sp>
        <p:nvSpPr>
          <p:cNvPr id="3" name="Title 2"/>
          <p:cNvSpPr>
            <a:spLocks noGrp="1"/>
          </p:cNvSpPr>
          <p:nvPr>
            <p:ph type="title"/>
          </p:nvPr>
        </p:nvSpPr>
        <p:spPr>
          <a:solidFill>
            <a:srgbClr val="008000"/>
          </a:solidFill>
        </p:spPr>
        <p:txBody>
          <a:bodyPr/>
          <a:lstStyle/>
          <a:p>
            <a:r>
              <a:rPr lang="en-US" sz="4400" dirty="0">
                <a:solidFill>
                  <a:schemeClr val="bg1"/>
                </a:solidFill>
              </a:rPr>
              <a:t>What makes for a good neutralizing routine?</a:t>
            </a:r>
          </a:p>
        </p:txBody>
      </p:sp>
    </p:spTree>
    <p:extLst>
      <p:ext uri="{BB962C8B-B14F-4D97-AF65-F5344CB8AC3E}">
        <p14:creationId xmlns:p14="http://schemas.microsoft.com/office/powerpoint/2010/main" val="8666852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00"/>
                </a:solidFill>
                <a:effectLst/>
                <a:uLnTx/>
                <a:uFillTx/>
                <a:latin typeface="Franklin Gothic Medium"/>
                <a:ea typeface="ＭＳ Ｐゴシック" pitchFamily="-108" charset="-128"/>
              </a:rPr>
              <a:t>10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5-Point Intervention Brief</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marL="457200" lvl="1" indent="0">
              <a:buNone/>
            </a:pPr>
            <a:r>
              <a:rPr lang="en-US" dirty="0"/>
              <a:t>Find “A 5-Point Intervention Approach for Enhancing Equity in School Discipline” research brief at </a:t>
            </a:r>
            <a:r>
              <a:rPr lang="en-US" dirty="0">
                <a:hlinkClick r:id="rId3"/>
              </a:rPr>
              <a:t>http://www.pbis.org/school/equity-pbis</a:t>
            </a:r>
            <a:r>
              <a:rPr lang="en-US" dirty="0"/>
              <a:t>  </a:t>
            </a:r>
            <a:endParaRPr lang="en-CA" dirty="0"/>
          </a:p>
          <a:p>
            <a:pPr marL="457200" lvl="1" indent="0">
              <a:buNone/>
            </a:pPr>
            <a:endParaRPr lang="en-US" dirty="0"/>
          </a:p>
          <a:p>
            <a:pPr marL="457200" lvl="1" indent="0">
              <a:buNone/>
            </a:pPr>
            <a:r>
              <a:rPr lang="en-US" dirty="0"/>
              <a:t>Review the article and consider saving or bookmarking.</a:t>
            </a:r>
          </a:p>
        </p:txBody>
      </p:sp>
      <p:pic>
        <p:nvPicPr>
          <p:cNvPr id="10" name="Picture 9"/>
          <p:cNvPicPr>
            <a:picLocks noChangeAspect="1"/>
          </p:cNvPicPr>
          <p:nvPr/>
        </p:nvPicPr>
        <p:blipFill>
          <a:blip r:embed="rId4"/>
          <a:stretch>
            <a:fillRect/>
          </a:stretch>
        </p:blipFill>
        <p:spPr>
          <a:xfrm>
            <a:off x="8108244" y="618067"/>
            <a:ext cx="1066800" cy="1066800"/>
          </a:xfrm>
          <a:prstGeom prst="rect">
            <a:avLst/>
          </a:prstGeom>
        </p:spPr>
      </p:pic>
    </p:spTree>
    <p:extLst>
      <p:ext uri="{BB962C8B-B14F-4D97-AF65-F5344CB8AC3E}">
        <p14:creationId xmlns:p14="http://schemas.microsoft.com/office/powerpoint/2010/main" val="3006009134"/>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Action Planning</a:t>
            </a:r>
          </a:p>
        </p:txBody>
      </p:sp>
      <p:pic>
        <p:nvPicPr>
          <p:cNvPr id="200707"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extLst>
      <p:ext uri="{BB962C8B-B14F-4D97-AF65-F5344CB8AC3E}">
        <p14:creationId xmlns:p14="http://schemas.microsoft.com/office/powerpoint/2010/main" val="50296197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150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11" charset="-128"/>
              </a:rPr>
              <a:t>Complete the </a:t>
            </a:r>
            <a:r>
              <a:rPr lang="en-US" sz="2400" b="1" dirty="0">
                <a:ea typeface="ＭＳ Ｐゴシック" pitchFamily="-111" charset="-128"/>
              </a:rPr>
              <a:t>Team Implementation Checklist</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Return to your </a:t>
            </a:r>
            <a:r>
              <a:rPr lang="en-US" sz="2400" b="1" dirty="0">
                <a:ea typeface="ＭＳ Ｐゴシック" pitchFamily="-111" charset="-128"/>
              </a:rPr>
              <a:t>Action Plan</a:t>
            </a:r>
            <a:endParaRPr lang="en-US" sz="2400" dirty="0">
              <a:ea typeface="ＭＳ Ｐゴシック" pitchFamily="-111" charset="-128"/>
            </a:endParaRPr>
          </a:p>
          <a:p>
            <a:pPr eaLnBrk="1" hangingPunct="1">
              <a:lnSpc>
                <a:spcPct val="90000"/>
              </a:lnSpc>
              <a:buNone/>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Identify relevant resources and steps to help move your school forward.</a:t>
            </a:r>
          </a:p>
          <a:p>
            <a:pPr eaLnBrk="1" hangingPunct="1">
              <a:lnSpc>
                <a:spcPct val="90000"/>
              </a:lnSpc>
            </a:pPr>
            <a:endParaRPr lang="en-US" sz="800" dirty="0">
              <a:ea typeface="ＭＳ Ｐゴシック" pitchFamily="-111" charset="-128"/>
            </a:endParaRPr>
          </a:p>
          <a:p>
            <a:pPr eaLnBrk="1" hangingPunct="1">
              <a:lnSpc>
                <a:spcPct val="90000"/>
              </a:lnSpc>
            </a:pPr>
            <a:r>
              <a:rPr lang="en-US" sz="2400" dirty="0">
                <a:ea typeface="ＭＳ Ｐゴシック" pitchFamily="-111" charset="-128"/>
              </a:rPr>
              <a:t>In particular, make sure you have completed all of the steps in getting started (review your notebook).</a:t>
            </a:r>
          </a:p>
          <a:p>
            <a:pPr eaLnBrk="1" hangingPunct="1">
              <a:lnSpc>
                <a:spcPct val="90000"/>
              </a:lnSpc>
            </a:pPr>
            <a:endParaRPr lang="en-US" sz="900" dirty="0">
              <a:ea typeface="ＭＳ Ｐゴシック" pitchFamily="-111" charset="-128"/>
            </a:endParaRPr>
          </a:p>
          <a:p>
            <a:pPr eaLnBrk="1" hangingPunct="1">
              <a:lnSpc>
                <a:spcPct val="90000"/>
              </a:lnSpc>
            </a:pPr>
            <a:r>
              <a:rPr lang="en-US" sz="2400" dirty="0">
                <a:ea typeface="ＭＳ Ｐゴシック" pitchFamily="-111" charset="-128"/>
              </a:rPr>
              <a:t>Present 2-3 “</a:t>
            </a:r>
            <a:r>
              <a:rPr lang="en-US" sz="2400" b="1" dirty="0">
                <a:ea typeface="ＭＳ Ｐゴシック" pitchFamily="-111" charset="-128"/>
              </a:rPr>
              <a:t>big ideas</a:t>
            </a:r>
            <a:r>
              <a:rPr lang="en-US" sz="2400" dirty="0">
                <a:ea typeface="ＭＳ Ｐゴシック" pitchFamily="-111" charset="-128"/>
              </a:rPr>
              <a:t>” from your group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98591097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Coaches Preview Discussion</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267200"/>
          </a:xfrm>
          <a:solidFill>
            <a:srgbClr val="FFFFFF"/>
          </a:solidFill>
        </p:spPr>
        <p:txBody>
          <a:bodyPr/>
          <a:lstStyle/>
          <a:p>
            <a:pPr eaLnBrk="1" hangingPunct="1">
              <a:lnSpc>
                <a:spcPct val="90000"/>
              </a:lnSpc>
            </a:pPr>
            <a:r>
              <a:rPr lang="en-US" sz="2400" dirty="0">
                <a:latin typeface="+mj-lt"/>
              </a:rPr>
              <a:t>Review implementation guidelines and preview slides just presented.</a:t>
            </a:r>
          </a:p>
          <a:p>
            <a:pPr eaLnBrk="1" hangingPunct="1">
              <a:lnSpc>
                <a:spcPct val="90000"/>
              </a:lnSpc>
            </a:pPr>
            <a:endParaRPr lang="en-US" sz="1050" dirty="0">
              <a:latin typeface="+mj-lt"/>
            </a:endParaRPr>
          </a:p>
          <a:p>
            <a:pPr eaLnBrk="1" hangingPunct="1">
              <a:lnSpc>
                <a:spcPct val="90000"/>
              </a:lnSpc>
            </a:pPr>
            <a:r>
              <a:rPr lang="en-US" sz="2400" dirty="0">
                <a:latin typeface="+mj-lt"/>
              </a:rPr>
              <a:t>Discuss above with a partner</a:t>
            </a:r>
          </a:p>
          <a:p>
            <a:pPr lvl="1" eaLnBrk="1" hangingPunct="1">
              <a:lnSpc>
                <a:spcPct val="90000"/>
              </a:lnSpc>
            </a:pPr>
            <a:r>
              <a:rPr lang="en-US" sz="2400" dirty="0">
                <a:latin typeface="+mj-lt"/>
              </a:rPr>
              <a:t>Is there content you’d like re-explained?</a:t>
            </a:r>
          </a:p>
          <a:p>
            <a:pPr lvl="1" eaLnBrk="1" hangingPunct="1">
              <a:lnSpc>
                <a:spcPct val="90000"/>
              </a:lnSpc>
            </a:pPr>
            <a:r>
              <a:rPr lang="en-US" sz="2400" dirty="0">
                <a:latin typeface="+mj-lt"/>
              </a:rPr>
              <a:t>What key questions do you have?</a:t>
            </a:r>
          </a:p>
          <a:p>
            <a:pPr lvl="1" eaLnBrk="1" hangingPunct="1">
              <a:lnSpc>
                <a:spcPct val="90000"/>
              </a:lnSpc>
            </a:pPr>
            <a:r>
              <a:rPr lang="en-US" sz="2400" dirty="0">
                <a:latin typeface="+mj-lt"/>
              </a:rPr>
              <a:t>What questions/challenges do you anticipate from your team members?</a:t>
            </a:r>
          </a:p>
          <a:p>
            <a:pPr eaLnBrk="1" hangingPunct="1">
              <a:lnSpc>
                <a:spcPct val="90000"/>
              </a:lnSpc>
            </a:pPr>
            <a:endParaRPr lang="en-US" sz="2400" dirty="0">
              <a:latin typeface="+mj-lt"/>
            </a:endParaRPr>
          </a:p>
          <a:p>
            <a:pPr eaLnBrk="1" hangingPunct="1">
              <a:lnSpc>
                <a:spcPct val="90000"/>
              </a:lnSpc>
            </a:pPr>
            <a:r>
              <a:rPr lang="en-US" sz="2400" dirty="0">
                <a:latin typeface="+mj-lt"/>
              </a:rPr>
              <a:t>Share key highlights (1 min. reports) </a:t>
            </a:r>
          </a:p>
        </p:txBody>
      </p:sp>
    </p:spTree>
    <p:extLst>
      <p:ext uri="{BB962C8B-B14F-4D97-AF65-F5344CB8AC3E}">
        <p14:creationId xmlns:p14="http://schemas.microsoft.com/office/powerpoint/2010/main" val="322207136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Coaching SWPBIS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154369911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4161392362"/>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2"/>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7061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a:solidFill>
                  <a:srgbClr val="FFFFFF"/>
                </a:solidFill>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447800"/>
            <a:ext cx="1095375" cy="1066800"/>
          </a:xfrm>
          <a:prstGeom prst="rect">
            <a:avLst/>
          </a:prstGeom>
          <a:noFill/>
          <a:ln>
            <a:noFill/>
          </a:ln>
        </p:spPr>
      </p:pic>
    </p:spTree>
    <p:extLst>
      <p:ext uri="{BB962C8B-B14F-4D97-AF65-F5344CB8AC3E}">
        <p14:creationId xmlns:p14="http://schemas.microsoft.com/office/powerpoint/2010/main" val="2784679070"/>
      </p:ext>
    </p:extLst>
  </p:cSld>
  <p:clrMapOvr>
    <a:masterClrMapping/>
  </p:clrMapOvr>
  <p:transition/>
</p:sld>
</file>

<file path=ppt/theme/theme1.xml><?xml version="1.0" encoding="utf-8"?>
<a:theme xmlns:a="http://schemas.openxmlformats.org/drawingml/2006/main" name="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5703</TotalTime>
  <Words>7147</Words>
  <Application>Microsoft Office PowerPoint</Application>
  <PresentationFormat>On-screen Show (4:3)</PresentationFormat>
  <Paragraphs>1043</Paragraphs>
  <Slides>100</Slides>
  <Notes>64</Notes>
  <HiddenSlides>4</HiddenSlides>
  <MMClips>1</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100</vt:i4>
      </vt:variant>
    </vt:vector>
  </HeadingPairs>
  <TitlesOfParts>
    <vt:vector size="118" baseType="lpstr">
      <vt:lpstr>Arial</vt:lpstr>
      <vt:lpstr>Arial Black</vt:lpstr>
      <vt:lpstr>Britannic Bold</vt:lpstr>
      <vt:lpstr>Calibri</vt:lpstr>
      <vt:lpstr>Calibri Light</vt:lpstr>
      <vt:lpstr>Courier New</vt:lpstr>
      <vt:lpstr>Franklin Gothic Book</vt:lpstr>
      <vt:lpstr>Franklin Gothic Medium</vt:lpstr>
      <vt:lpstr>Stencil</vt:lpstr>
      <vt:lpstr>Symbol</vt:lpstr>
      <vt:lpstr>Times New Roman</vt:lpstr>
      <vt:lpstr>Wingdings</vt:lpstr>
      <vt:lpstr>PBIS</vt:lpstr>
      <vt:lpstr>Custom Design</vt:lpstr>
      <vt:lpstr>SWIS 5.0 Look and Feel</vt:lpstr>
      <vt:lpstr>1_Default Design</vt:lpstr>
      <vt:lpstr>Default Design</vt:lpstr>
      <vt:lpstr>1_PBIS</vt:lpstr>
      <vt:lpstr>Coaching School-Wide Positive Behavioral Interventions and Supports (SWPBIS)</vt:lpstr>
      <vt:lpstr>Advance Organizer</vt:lpstr>
      <vt:lpstr>Main Coaching Objectives</vt:lpstr>
      <vt:lpstr>Training Expectations:</vt:lpstr>
      <vt:lpstr>PowerPoint Presentation</vt:lpstr>
      <vt:lpstr>Activity: Please Enter Attendance</vt:lpstr>
      <vt:lpstr>PowerPoint Presentation</vt:lpstr>
      <vt:lpstr>PowerPoint Presentation</vt:lpstr>
      <vt:lpstr>Advance Organizer</vt:lpstr>
      <vt:lpstr> Overview of Coaching in swpbis  (Chapter i) </vt:lpstr>
      <vt:lpstr>What roles do coaches play?</vt:lpstr>
      <vt:lpstr> Basics of swpbis  for coaches   (Chapter Ii) </vt:lpstr>
      <vt:lpstr>PowerPoint Presentation</vt:lpstr>
      <vt:lpstr>GENERAL IMPLEMENTATION PROCESS</vt:lpstr>
      <vt:lpstr>Self-Check: Effective Leadership Team</vt:lpstr>
      <vt:lpstr>Family Engagement Rubric</vt:lpstr>
      <vt:lpstr> coaching team meetings   (Chapter iII) </vt:lpstr>
      <vt:lpstr>Facilitating Effective Team Meetings (see details in Coaches’ Workbook)</vt:lpstr>
      <vt:lpstr>Consider the TIPS Model (see additional resources for TIPS on pbis.org)</vt:lpstr>
      <vt:lpstr>Using Data Effectively (see details in Coaches’ Workbook)</vt:lpstr>
      <vt:lpstr>Advance Organizer</vt:lpstr>
      <vt:lpstr>Activity: Coaching Self-Assessment</vt:lpstr>
      <vt:lpstr>A reminder you’ll see throughout to help us remember the role.</vt:lpstr>
      <vt:lpstr>Coaching Reports  (+ or Δ)</vt:lpstr>
      <vt:lpstr>Continuous Quality Improvement</vt:lpstr>
      <vt:lpstr>PowerPoint Presentation</vt:lpstr>
      <vt:lpstr>Continuous Quality Improvement</vt:lpstr>
      <vt:lpstr>PowerPoint Presentation</vt:lpstr>
      <vt:lpstr>PowerPoint Presentation</vt:lpstr>
      <vt:lpstr>Data-Driven Problem Solving</vt:lpstr>
      <vt:lpstr>Example: Team Implementation Checklist Subscale Report </vt:lpstr>
      <vt:lpstr>Evaluation Questions </vt:lpstr>
      <vt:lpstr>PowerPoint Presentation</vt:lpstr>
      <vt:lpstr>Activity:  Review Fidelity &amp; Outcome Data</vt:lpstr>
      <vt:lpstr>PowerPoint Presentation</vt:lpstr>
      <vt:lpstr>Drill Down Approach</vt:lpstr>
      <vt:lpstr>Primary vs. Precision Statements</vt:lpstr>
      <vt:lpstr>Drill Down Worksheet</vt:lpstr>
      <vt:lpstr>Using SWIS Data to Solve Problems</vt:lpstr>
      <vt:lpstr>Using SWIS Data to Solve Problems</vt:lpstr>
      <vt:lpstr>PowerPoint Presentation</vt:lpstr>
      <vt:lpstr>Creating a Precise Problem Statement</vt:lpstr>
      <vt:lpstr>Drilling Down and The Game of Clue</vt:lpstr>
      <vt:lpstr>Drill Down Orientation</vt:lpstr>
      <vt:lpstr>Continuous Quality Improvement</vt:lpstr>
      <vt:lpstr>Defining Goals</vt:lpstr>
      <vt:lpstr>Defining Goals</vt:lpstr>
      <vt:lpstr>Defining Goals</vt:lpstr>
      <vt:lpstr>Defining Goals</vt:lpstr>
      <vt:lpstr>Continuous Quality Improvement</vt:lpstr>
      <vt:lpstr>Using Data to Build Solutions</vt:lpstr>
      <vt:lpstr>PowerPoint Presentation</vt:lpstr>
      <vt:lpstr>Activity: Drilling Down into your Data </vt:lpstr>
      <vt:lpstr>Advance Organizer</vt:lpstr>
      <vt:lpstr>Topics to Be Covered on Day 7</vt:lpstr>
      <vt:lpstr>Activity: Show, Tell, and Ask</vt:lpstr>
      <vt:lpstr>PowerPoint Presentation</vt:lpstr>
      <vt:lpstr>PowerPoint Presentation</vt:lpstr>
      <vt:lpstr>PowerPoint Presentation</vt:lpstr>
      <vt:lpstr>PowerPoint Presentation</vt:lpstr>
      <vt:lpstr>Example Outcome Statements</vt:lpstr>
      <vt:lpstr>Self-Check: Relevant Measurable Outcomes</vt:lpstr>
      <vt:lpstr>Getting Started with SWPBIS</vt:lpstr>
      <vt:lpstr>Getting Started with SWPBIS</vt:lpstr>
      <vt:lpstr>PowerPoint Presentation</vt:lpstr>
      <vt:lpstr>Team Composition</vt:lpstr>
      <vt:lpstr>Self-Check: Effective Leadership Team</vt:lpstr>
      <vt:lpstr>PowerPoint Presentation</vt:lpstr>
      <vt:lpstr>PowerPoint Presentation</vt:lpstr>
      <vt:lpstr>Disproportionality in School Discipline (Losen &amp; Skiba, 2010)</vt:lpstr>
      <vt:lpstr>Definitions</vt:lpstr>
      <vt:lpstr>PowerPoint Presentation</vt:lpstr>
      <vt:lpstr>5-point Intervention to Enhance Equity in School Discipline</vt:lpstr>
      <vt:lpstr>Why a focus on effective academic instruction?</vt:lpstr>
      <vt:lpstr>What do we mean by effective academic instruction?</vt:lpstr>
      <vt:lpstr>Effects of Effective Instruction on the Achievement Gap</vt:lpstr>
      <vt:lpstr>5-point Intervention to Enhance Equity in School Discipline</vt:lpstr>
      <vt:lpstr>Why use a foundation of SWPBIS?</vt:lpstr>
      <vt:lpstr>5-point Intervention to Enhance Equity in School Discipline</vt:lpstr>
      <vt:lpstr>SWIS: Risk Indices</vt:lpstr>
      <vt:lpstr>5-point Intervention to Enhance Equity in School Discipline</vt:lpstr>
      <vt:lpstr>What does not work in policy</vt:lpstr>
      <vt:lpstr>Equity Policy Recommendations</vt:lpstr>
      <vt:lpstr>5-point Intervention to Enhance Equity in School Discipline</vt:lpstr>
      <vt:lpstr>What is a Vulnerable Decision Point?</vt:lpstr>
      <vt:lpstr>What is implicit bias?</vt:lpstr>
      <vt:lpstr>Activity: Explore Implicit Bias</vt:lpstr>
      <vt:lpstr>Reduce Effects of Implicit Bias through Specific Training</vt:lpstr>
      <vt:lpstr>VDPs from national ODR data</vt:lpstr>
      <vt:lpstr>Two-step Neutralizing Routine for Staff:</vt:lpstr>
      <vt:lpstr>What makes for a good neutralizing routine?</vt:lpstr>
      <vt:lpstr>Activity: 5-Point Intervention Brief</vt:lpstr>
      <vt:lpstr>PowerPoint Presentation</vt:lpstr>
      <vt:lpstr>Activity: Action Planning</vt:lpstr>
      <vt:lpstr>Activity: Coaches Preview Discussion</vt:lpstr>
      <vt:lpstr>PowerPoint Presentation</vt:lpstr>
      <vt:lpstr>Main Coaching Objectives</vt:lpstr>
      <vt:lpstr>What roles do coaches play?</vt:lpstr>
      <vt:lpstr>Consider Tattoos!</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Katie Meyer</cp:lastModifiedBy>
  <cp:revision>262</cp:revision>
  <dcterms:created xsi:type="dcterms:W3CDTF">2014-11-11T16:26:18Z</dcterms:created>
  <dcterms:modified xsi:type="dcterms:W3CDTF">2019-09-16T20:30:13Z</dcterms:modified>
</cp:coreProperties>
</file>