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309" r:id="rId3"/>
    <p:sldId id="307" r:id="rId4"/>
    <p:sldId id="258" r:id="rId5"/>
    <p:sldId id="259" r:id="rId6"/>
    <p:sldId id="310" r:id="rId7"/>
    <p:sldId id="262" r:id="rId8"/>
    <p:sldId id="263" r:id="rId9"/>
    <p:sldId id="264" r:id="rId10"/>
    <p:sldId id="266" r:id="rId11"/>
    <p:sldId id="270" r:id="rId12"/>
    <p:sldId id="265" r:id="rId13"/>
    <p:sldId id="311" r:id="rId14"/>
    <p:sldId id="267" r:id="rId15"/>
    <p:sldId id="269" r:id="rId16"/>
    <p:sldId id="275" r:id="rId17"/>
    <p:sldId id="276" r:id="rId18"/>
    <p:sldId id="272" r:id="rId19"/>
    <p:sldId id="274" r:id="rId20"/>
    <p:sldId id="277" r:id="rId21"/>
    <p:sldId id="753" r:id="rId22"/>
    <p:sldId id="279" r:id="rId23"/>
    <p:sldId id="280" r:id="rId24"/>
    <p:sldId id="752" r:id="rId25"/>
    <p:sldId id="278" r:id="rId26"/>
    <p:sldId id="754"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793" r:id="rId42"/>
    <p:sldId id="794" r:id="rId43"/>
    <p:sldId id="756" r:id="rId44"/>
    <p:sldId id="781" r:id="rId45"/>
    <p:sldId id="327" r:id="rId46"/>
    <p:sldId id="783" r:id="rId47"/>
    <p:sldId id="782" r:id="rId48"/>
    <p:sldId id="785" r:id="rId49"/>
    <p:sldId id="786" r:id="rId50"/>
    <p:sldId id="792" r:id="rId51"/>
    <p:sldId id="787" r:id="rId52"/>
    <p:sldId id="788" r:id="rId53"/>
    <p:sldId id="789" r:id="rId54"/>
    <p:sldId id="297" r:id="rId55"/>
    <p:sldId id="298" r:id="rId56"/>
    <p:sldId id="299" r:id="rId57"/>
    <p:sldId id="300" r:id="rId58"/>
    <p:sldId id="301" r:id="rId59"/>
    <p:sldId id="303" r:id="rId60"/>
    <p:sldId id="304" r:id="rId61"/>
    <p:sldId id="306" r:id="rId62"/>
    <p:sldId id="30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p:restoredTop sz="92492"/>
  </p:normalViewPr>
  <p:slideViewPr>
    <p:cSldViewPr snapToGrid="0" snapToObjects="1">
      <p:cViewPr varScale="1">
        <p:scale>
          <a:sx n="96" d="100"/>
          <a:sy n="96" d="100"/>
        </p:scale>
        <p:origin x="216"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30565-70AD-4A49-A496-73130F7C5D42}" type="doc">
      <dgm:prSet loTypeId="urn:microsoft.com/office/officeart/2005/8/layout/equation2" loCatId="relationship" qsTypeId="urn:microsoft.com/office/officeart/2005/8/quickstyle/simple4" qsCatId="simple" csTypeId="urn:microsoft.com/office/officeart/2005/8/colors/accent1_2" csCatId="accent1" phldr="1"/>
      <dgm:spPr/>
      <dgm:t>
        <a:bodyPr/>
        <a:lstStyle/>
        <a:p>
          <a:endParaRPr lang="en-US"/>
        </a:p>
      </dgm:t>
    </dgm:pt>
    <dgm:pt modelId="{36304D35-4650-604F-8CCD-E271788EECB8}">
      <dgm:prSet phldrT="[Text]" custT="1"/>
      <dgm:spPr>
        <a:solidFill>
          <a:srgbClr val="DFD878"/>
        </a:solidFill>
        <a:ln>
          <a:solidFill>
            <a:schemeClr val="tx1"/>
          </a:solidFill>
        </a:ln>
      </dgm:spPr>
      <dgm:t>
        <a:bodyPr/>
        <a:lstStyle/>
        <a:p>
          <a:r>
            <a:rPr lang="en-US" sz="3600" dirty="0">
              <a:solidFill>
                <a:schemeClr val="tx1"/>
              </a:solidFill>
            </a:rPr>
            <a:t>PBIS</a:t>
          </a:r>
        </a:p>
        <a:p>
          <a:r>
            <a:rPr lang="en-US" sz="2400" dirty="0">
              <a:solidFill>
                <a:schemeClr val="tx1"/>
              </a:solidFill>
            </a:rPr>
            <a:t>(</a:t>
          </a:r>
          <a:r>
            <a:rPr lang="en-US" sz="1800" dirty="0">
              <a:solidFill>
                <a:schemeClr val="tx1"/>
              </a:solidFill>
            </a:rPr>
            <a:t>Structure</a:t>
          </a:r>
          <a:r>
            <a:rPr lang="en-US" sz="2400" dirty="0">
              <a:solidFill>
                <a:schemeClr val="tx1"/>
              </a:solidFill>
            </a:rPr>
            <a:t>)</a:t>
          </a:r>
        </a:p>
      </dgm:t>
    </dgm:pt>
    <dgm:pt modelId="{3B666CAD-3284-B540-B03A-FB3CE545310C}" type="parTrans" cxnId="{6DAF5399-6C3C-2C46-ACEC-D6540B1EA087}">
      <dgm:prSet/>
      <dgm:spPr/>
      <dgm:t>
        <a:bodyPr/>
        <a:lstStyle/>
        <a:p>
          <a:endParaRPr lang="en-US"/>
        </a:p>
      </dgm:t>
    </dgm:pt>
    <dgm:pt modelId="{AD4585D1-992E-0D49-9943-87D28676B5FA}" type="sibTrans" cxnId="{6DAF5399-6C3C-2C46-ACEC-D6540B1EA087}">
      <dgm:prSet/>
      <dgm:spPr>
        <a:solidFill>
          <a:schemeClr val="tx1"/>
        </a:solidFill>
      </dgm:spPr>
      <dgm:t>
        <a:bodyPr/>
        <a:lstStyle/>
        <a:p>
          <a:endParaRPr lang="en-US"/>
        </a:p>
      </dgm:t>
    </dgm:pt>
    <dgm:pt modelId="{F92F5779-0C53-5B4D-943C-88898FD0A1C3}">
      <dgm:prSet phldrT="[Text]" custT="1"/>
      <dgm:spPr>
        <a:solidFill>
          <a:srgbClr val="254BEC"/>
        </a:solidFill>
        <a:ln>
          <a:solidFill>
            <a:schemeClr val="tx1"/>
          </a:solidFill>
        </a:ln>
      </dgm:spPr>
      <dgm:t>
        <a:bodyPr/>
        <a:lstStyle/>
        <a:p>
          <a:r>
            <a:rPr lang="en-US" sz="3600" dirty="0">
              <a:solidFill>
                <a:schemeClr val="tx1"/>
              </a:solidFill>
            </a:rPr>
            <a:t>SEL</a:t>
          </a:r>
        </a:p>
        <a:p>
          <a:r>
            <a:rPr lang="en-US" sz="2400" dirty="0">
              <a:solidFill>
                <a:schemeClr val="tx1"/>
              </a:solidFill>
            </a:rPr>
            <a:t>(</a:t>
          </a:r>
          <a:r>
            <a:rPr lang="en-US" sz="1800" dirty="0">
              <a:solidFill>
                <a:schemeClr val="tx1"/>
              </a:solidFill>
            </a:rPr>
            <a:t>Support</a:t>
          </a:r>
          <a:r>
            <a:rPr lang="en-US" sz="2400" dirty="0">
              <a:solidFill>
                <a:schemeClr val="tx1"/>
              </a:solidFill>
            </a:rPr>
            <a:t>)</a:t>
          </a:r>
        </a:p>
      </dgm:t>
    </dgm:pt>
    <dgm:pt modelId="{E31E4D48-A52E-7649-901A-756338AE8D8D}" type="parTrans" cxnId="{DEE86585-331C-624C-9397-4734E1E5BA7A}">
      <dgm:prSet/>
      <dgm:spPr/>
      <dgm:t>
        <a:bodyPr/>
        <a:lstStyle/>
        <a:p>
          <a:endParaRPr lang="en-US"/>
        </a:p>
      </dgm:t>
    </dgm:pt>
    <dgm:pt modelId="{AEC6307C-8862-D741-AC29-44EBE306232F}" type="sibTrans" cxnId="{DEE86585-331C-624C-9397-4734E1E5BA7A}">
      <dgm:prSet/>
      <dgm:spPr>
        <a:solidFill>
          <a:schemeClr val="tx1"/>
        </a:solidFill>
      </dgm:spPr>
      <dgm:t>
        <a:bodyPr/>
        <a:lstStyle/>
        <a:p>
          <a:endParaRPr lang="en-US" dirty="0"/>
        </a:p>
      </dgm:t>
    </dgm:pt>
    <dgm:pt modelId="{4533CA3F-D22A-EC43-8AE7-6F19C6E16676}">
      <dgm:prSet phldrT="[Text]"/>
      <dgm:spPr>
        <a:solidFill>
          <a:srgbClr val="317A1F"/>
        </a:solidFill>
        <a:ln>
          <a:solidFill>
            <a:schemeClr val="tx1"/>
          </a:solidFill>
        </a:ln>
      </dgm:spPr>
      <dgm:t>
        <a:bodyPr/>
        <a:lstStyle/>
        <a:p>
          <a:r>
            <a:rPr lang="en-US" dirty="0"/>
            <a:t>Positive School Climate</a:t>
          </a:r>
        </a:p>
      </dgm:t>
    </dgm:pt>
    <dgm:pt modelId="{40EAD35C-1EC1-BE4B-A6F6-1DC1F461DF00}" type="parTrans" cxnId="{8718DA11-0EC5-AF47-B3CF-5173AD154D2A}">
      <dgm:prSet/>
      <dgm:spPr/>
      <dgm:t>
        <a:bodyPr/>
        <a:lstStyle/>
        <a:p>
          <a:endParaRPr lang="en-US"/>
        </a:p>
      </dgm:t>
    </dgm:pt>
    <dgm:pt modelId="{43745C71-EF8E-D14A-8B25-4C566079B90A}" type="sibTrans" cxnId="{8718DA11-0EC5-AF47-B3CF-5173AD154D2A}">
      <dgm:prSet/>
      <dgm:spPr/>
      <dgm:t>
        <a:bodyPr/>
        <a:lstStyle/>
        <a:p>
          <a:endParaRPr lang="en-US"/>
        </a:p>
      </dgm:t>
    </dgm:pt>
    <dgm:pt modelId="{FC15452E-C3EF-0648-A207-E335D2913B09}" type="pres">
      <dgm:prSet presAssocID="{30430565-70AD-4A49-A496-73130F7C5D42}" presName="Name0" presStyleCnt="0">
        <dgm:presLayoutVars>
          <dgm:dir/>
          <dgm:resizeHandles val="exact"/>
        </dgm:presLayoutVars>
      </dgm:prSet>
      <dgm:spPr/>
    </dgm:pt>
    <dgm:pt modelId="{16894103-E9E2-7548-89BE-ECD9C8F64B75}" type="pres">
      <dgm:prSet presAssocID="{30430565-70AD-4A49-A496-73130F7C5D42}" presName="vNodes" presStyleCnt="0"/>
      <dgm:spPr/>
    </dgm:pt>
    <dgm:pt modelId="{4248FEB1-8EBB-7145-BCE2-F2AD522C163F}" type="pres">
      <dgm:prSet presAssocID="{36304D35-4650-604F-8CCD-E271788EECB8}" presName="node" presStyleLbl="node1" presStyleIdx="0" presStyleCnt="3" custScaleX="149239" custScaleY="137552" custLinFactNeighborX="-61999" custLinFactNeighborY="-646">
        <dgm:presLayoutVars>
          <dgm:bulletEnabled val="1"/>
        </dgm:presLayoutVars>
      </dgm:prSet>
      <dgm:spPr/>
    </dgm:pt>
    <dgm:pt modelId="{F217E953-3D56-964C-85A2-332EA9EE08E5}" type="pres">
      <dgm:prSet presAssocID="{AD4585D1-992E-0D49-9943-87D28676B5FA}" presName="spacerT" presStyleCnt="0"/>
      <dgm:spPr/>
    </dgm:pt>
    <dgm:pt modelId="{60940AC6-06FB-2B4B-A41D-B50772ADFFA2}" type="pres">
      <dgm:prSet presAssocID="{AD4585D1-992E-0D49-9943-87D28676B5FA}" presName="sibTrans" presStyleLbl="sibTrans2D1" presStyleIdx="0" presStyleCnt="2" custLinFactX="-14465" custLinFactNeighborX="-100000" custLinFactNeighborY="-36451"/>
      <dgm:spPr/>
    </dgm:pt>
    <dgm:pt modelId="{6A49BF8D-97E0-2D46-BCF9-17448A1C91BB}" type="pres">
      <dgm:prSet presAssocID="{AD4585D1-992E-0D49-9943-87D28676B5FA}" presName="spacerB" presStyleCnt="0"/>
      <dgm:spPr/>
    </dgm:pt>
    <dgm:pt modelId="{93BD9466-AC79-E440-AD14-35E6158ADBB4}" type="pres">
      <dgm:prSet presAssocID="{F92F5779-0C53-5B4D-943C-88898FD0A1C3}" presName="node" presStyleLbl="node1" presStyleIdx="1" presStyleCnt="3" custScaleX="147494" custScaleY="128131" custLinFactNeighborX="-64632" custLinFactNeighborY="647">
        <dgm:presLayoutVars>
          <dgm:bulletEnabled val="1"/>
        </dgm:presLayoutVars>
      </dgm:prSet>
      <dgm:spPr/>
    </dgm:pt>
    <dgm:pt modelId="{16B693AC-DFE8-914A-B77B-A7C0A2D426EB}" type="pres">
      <dgm:prSet presAssocID="{30430565-70AD-4A49-A496-73130F7C5D42}" presName="sibTransLast" presStyleLbl="sibTrans2D1" presStyleIdx="1" presStyleCnt="2" custAng="10972195" custFlipHor="1" custScaleX="159582" custScaleY="168803" custLinFactNeighborX="-11530" custLinFactNeighborY="32192"/>
      <dgm:spPr/>
    </dgm:pt>
    <dgm:pt modelId="{8D9766A8-985D-C846-8686-BF28F7B5F7C9}" type="pres">
      <dgm:prSet presAssocID="{30430565-70AD-4A49-A496-73130F7C5D42}" presName="connectorText" presStyleLbl="sibTrans2D1" presStyleIdx="1" presStyleCnt="2"/>
      <dgm:spPr/>
    </dgm:pt>
    <dgm:pt modelId="{EAEFE182-E6DF-CA4A-AFCF-0CB4D8223ECF}" type="pres">
      <dgm:prSet presAssocID="{30430565-70AD-4A49-A496-73130F7C5D42}" presName="lastNode" presStyleLbl="node1" presStyleIdx="2" presStyleCnt="3" custScaleX="78222" custScaleY="80328" custLinFactNeighborX="93642" custLinFactNeighborY="-9793">
        <dgm:presLayoutVars>
          <dgm:bulletEnabled val="1"/>
        </dgm:presLayoutVars>
      </dgm:prSet>
      <dgm:spPr/>
    </dgm:pt>
  </dgm:ptLst>
  <dgm:cxnLst>
    <dgm:cxn modelId="{9A74C511-44EB-7840-A18E-A268F043ED39}" type="presOf" srcId="{AEC6307C-8862-D741-AC29-44EBE306232F}" destId="{8D9766A8-985D-C846-8686-BF28F7B5F7C9}" srcOrd="1" destOrd="0" presId="urn:microsoft.com/office/officeart/2005/8/layout/equation2"/>
    <dgm:cxn modelId="{8718DA11-0EC5-AF47-B3CF-5173AD154D2A}" srcId="{30430565-70AD-4A49-A496-73130F7C5D42}" destId="{4533CA3F-D22A-EC43-8AE7-6F19C6E16676}" srcOrd="2" destOrd="0" parTransId="{40EAD35C-1EC1-BE4B-A6F6-1DC1F461DF00}" sibTransId="{43745C71-EF8E-D14A-8B25-4C566079B90A}"/>
    <dgm:cxn modelId="{80970F1E-228B-0642-A292-F6C5CA8B8D3A}" type="presOf" srcId="{AEC6307C-8862-D741-AC29-44EBE306232F}" destId="{16B693AC-DFE8-914A-B77B-A7C0A2D426EB}" srcOrd="0" destOrd="0" presId="urn:microsoft.com/office/officeart/2005/8/layout/equation2"/>
    <dgm:cxn modelId="{D1A7E730-1671-FC4B-840C-1C8555711D8E}" type="presOf" srcId="{36304D35-4650-604F-8CCD-E271788EECB8}" destId="{4248FEB1-8EBB-7145-BCE2-F2AD522C163F}" srcOrd="0" destOrd="0" presId="urn:microsoft.com/office/officeart/2005/8/layout/equation2"/>
    <dgm:cxn modelId="{3B580843-C326-0A4E-AA83-E474269655AD}" type="presOf" srcId="{F92F5779-0C53-5B4D-943C-88898FD0A1C3}" destId="{93BD9466-AC79-E440-AD14-35E6158ADBB4}" srcOrd="0" destOrd="0" presId="urn:microsoft.com/office/officeart/2005/8/layout/equation2"/>
    <dgm:cxn modelId="{F8BC5C5E-2AF7-3849-8758-335D3157C11C}" type="presOf" srcId="{4533CA3F-D22A-EC43-8AE7-6F19C6E16676}" destId="{EAEFE182-E6DF-CA4A-AFCF-0CB4D8223ECF}" srcOrd="0" destOrd="0" presId="urn:microsoft.com/office/officeart/2005/8/layout/equation2"/>
    <dgm:cxn modelId="{DEE86585-331C-624C-9397-4734E1E5BA7A}" srcId="{30430565-70AD-4A49-A496-73130F7C5D42}" destId="{F92F5779-0C53-5B4D-943C-88898FD0A1C3}" srcOrd="1" destOrd="0" parTransId="{E31E4D48-A52E-7649-901A-756338AE8D8D}" sibTransId="{AEC6307C-8862-D741-AC29-44EBE306232F}"/>
    <dgm:cxn modelId="{A5D6CF87-D7DF-F741-9F37-A902CCA3E743}" type="presOf" srcId="{30430565-70AD-4A49-A496-73130F7C5D42}" destId="{FC15452E-C3EF-0648-A207-E335D2913B09}" srcOrd="0" destOrd="0" presId="urn:microsoft.com/office/officeart/2005/8/layout/equation2"/>
    <dgm:cxn modelId="{6DAF5399-6C3C-2C46-ACEC-D6540B1EA087}" srcId="{30430565-70AD-4A49-A496-73130F7C5D42}" destId="{36304D35-4650-604F-8CCD-E271788EECB8}" srcOrd="0" destOrd="0" parTransId="{3B666CAD-3284-B540-B03A-FB3CE545310C}" sibTransId="{AD4585D1-992E-0D49-9943-87D28676B5FA}"/>
    <dgm:cxn modelId="{B38085A1-7405-9049-B54F-5881A346608B}" type="presOf" srcId="{AD4585D1-992E-0D49-9943-87D28676B5FA}" destId="{60940AC6-06FB-2B4B-A41D-B50772ADFFA2}" srcOrd="0" destOrd="0" presId="urn:microsoft.com/office/officeart/2005/8/layout/equation2"/>
    <dgm:cxn modelId="{9A89D396-E415-AB42-8A91-93A14DDFDFBC}" type="presParOf" srcId="{FC15452E-C3EF-0648-A207-E335D2913B09}" destId="{16894103-E9E2-7548-89BE-ECD9C8F64B75}" srcOrd="0" destOrd="0" presId="urn:microsoft.com/office/officeart/2005/8/layout/equation2"/>
    <dgm:cxn modelId="{D1EDCC74-6717-FF40-AEBF-106513013F34}" type="presParOf" srcId="{16894103-E9E2-7548-89BE-ECD9C8F64B75}" destId="{4248FEB1-8EBB-7145-BCE2-F2AD522C163F}" srcOrd="0" destOrd="0" presId="urn:microsoft.com/office/officeart/2005/8/layout/equation2"/>
    <dgm:cxn modelId="{AAE42661-C3CF-7F43-8CD5-E1C7AD6A0D36}" type="presParOf" srcId="{16894103-E9E2-7548-89BE-ECD9C8F64B75}" destId="{F217E953-3D56-964C-85A2-332EA9EE08E5}" srcOrd="1" destOrd="0" presId="urn:microsoft.com/office/officeart/2005/8/layout/equation2"/>
    <dgm:cxn modelId="{07B90718-37F2-4847-9791-28F6A595ABAD}" type="presParOf" srcId="{16894103-E9E2-7548-89BE-ECD9C8F64B75}" destId="{60940AC6-06FB-2B4B-A41D-B50772ADFFA2}" srcOrd="2" destOrd="0" presId="urn:microsoft.com/office/officeart/2005/8/layout/equation2"/>
    <dgm:cxn modelId="{BD81B2DA-218E-DE4A-AF7C-D2E4902AAA76}" type="presParOf" srcId="{16894103-E9E2-7548-89BE-ECD9C8F64B75}" destId="{6A49BF8D-97E0-2D46-BCF9-17448A1C91BB}" srcOrd="3" destOrd="0" presId="urn:microsoft.com/office/officeart/2005/8/layout/equation2"/>
    <dgm:cxn modelId="{A5E9FBD2-C8E9-9345-8D8C-C7C7C63C5D88}" type="presParOf" srcId="{16894103-E9E2-7548-89BE-ECD9C8F64B75}" destId="{93BD9466-AC79-E440-AD14-35E6158ADBB4}" srcOrd="4" destOrd="0" presId="urn:microsoft.com/office/officeart/2005/8/layout/equation2"/>
    <dgm:cxn modelId="{76C5AD75-1506-BB4B-883D-FEEBCDDB8D85}" type="presParOf" srcId="{FC15452E-C3EF-0648-A207-E335D2913B09}" destId="{16B693AC-DFE8-914A-B77B-A7C0A2D426EB}" srcOrd="1" destOrd="0" presId="urn:microsoft.com/office/officeart/2005/8/layout/equation2"/>
    <dgm:cxn modelId="{09263F63-0D4A-184A-8F20-10C07D85B25B}" type="presParOf" srcId="{16B693AC-DFE8-914A-B77B-A7C0A2D426EB}" destId="{8D9766A8-985D-C846-8686-BF28F7B5F7C9}" srcOrd="0" destOrd="0" presId="urn:microsoft.com/office/officeart/2005/8/layout/equation2"/>
    <dgm:cxn modelId="{9FE56922-C52A-BE41-9045-2E3EEEACBF87}" type="presParOf" srcId="{FC15452E-C3EF-0648-A207-E335D2913B09}" destId="{EAEFE182-E6DF-CA4A-AFCF-0CB4D8223ECF}"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469E41-5016-7345-BFF7-62FF2F817C01}" type="doc">
      <dgm:prSet loTypeId="urn:microsoft.com/office/officeart/2005/8/layout/radial5" loCatId="relationship" qsTypeId="urn:microsoft.com/office/officeart/2005/8/quickstyle/simple4" qsCatId="simple" csTypeId="urn:microsoft.com/office/officeart/2005/8/colors/colorful4" csCatId="colorful" phldr="1"/>
      <dgm:spPr/>
      <dgm:t>
        <a:bodyPr/>
        <a:lstStyle/>
        <a:p>
          <a:endParaRPr lang="en-US"/>
        </a:p>
      </dgm:t>
    </dgm:pt>
    <dgm:pt modelId="{18A569FB-F322-2C4D-9CF8-398CAF749510}">
      <dgm:prSet phldrT="[Text]"/>
      <dgm:spPr/>
      <dgm:t>
        <a:bodyPr/>
        <a:lstStyle/>
        <a:p>
          <a:r>
            <a:rPr lang="en-US" dirty="0">
              <a:solidFill>
                <a:schemeClr val="tx1"/>
              </a:solidFill>
            </a:rPr>
            <a:t>School Leadership Team</a:t>
          </a:r>
        </a:p>
      </dgm:t>
    </dgm:pt>
    <dgm:pt modelId="{C1E6BADF-79E1-3A45-A69A-55DA40546D07}" type="parTrans" cxnId="{8890680E-37AE-F944-8434-C499238603ED}">
      <dgm:prSet/>
      <dgm:spPr/>
      <dgm:t>
        <a:bodyPr/>
        <a:lstStyle/>
        <a:p>
          <a:endParaRPr lang="en-US"/>
        </a:p>
      </dgm:t>
    </dgm:pt>
    <dgm:pt modelId="{4A8BD932-DA6C-1247-8F86-D27487F17BB9}" type="sibTrans" cxnId="{8890680E-37AE-F944-8434-C499238603ED}">
      <dgm:prSet/>
      <dgm:spPr/>
      <dgm:t>
        <a:bodyPr/>
        <a:lstStyle/>
        <a:p>
          <a:endParaRPr lang="en-US"/>
        </a:p>
      </dgm:t>
    </dgm:pt>
    <dgm:pt modelId="{53BDC9B4-A1B3-0546-B412-EB10EA22295E}">
      <dgm:prSet phldrT="[Text]" custT="1"/>
      <dgm:spPr/>
      <dgm:t>
        <a:bodyPr/>
        <a:lstStyle/>
        <a:p>
          <a:r>
            <a:rPr lang="en-US" sz="1600" b="0" dirty="0">
              <a:solidFill>
                <a:schemeClr val="tx1"/>
              </a:solidFill>
            </a:rPr>
            <a:t>Grade Level Teachers</a:t>
          </a:r>
        </a:p>
      </dgm:t>
    </dgm:pt>
    <dgm:pt modelId="{0ACF1AB2-8E74-854D-90D1-398998E39C03}" type="parTrans" cxnId="{AF18E9DE-630B-2240-8D9B-62E80F7E98BB}">
      <dgm:prSet/>
      <dgm:spPr/>
      <dgm:t>
        <a:bodyPr/>
        <a:lstStyle/>
        <a:p>
          <a:endParaRPr lang="en-US"/>
        </a:p>
      </dgm:t>
    </dgm:pt>
    <dgm:pt modelId="{741857EE-5C11-F04B-8C87-A713F33B1D24}" type="sibTrans" cxnId="{AF18E9DE-630B-2240-8D9B-62E80F7E98BB}">
      <dgm:prSet/>
      <dgm:spPr/>
      <dgm:t>
        <a:bodyPr/>
        <a:lstStyle/>
        <a:p>
          <a:endParaRPr lang="en-US"/>
        </a:p>
      </dgm:t>
    </dgm:pt>
    <dgm:pt modelId="{C9BFE0B0-7278-074E-BCA8-729B70E01C71}">
      <dgm:prSet phldrT="[Text]" custT="1"/>
      <dgm:spPr/>
      <dgm:t>
        <a:bodyPr/>
        <a:lstStyle/>
        <a:p>
          <a:r>
            <a:rPr lang="en-US" sz="1600" b="0" dirty="0">
              <a:solidFill>
                <a:schemeClr val="tx1"/>
              </a:solidFill>
            </a:rPr>
            <a:t>Counselor / School Psychologist</a:t>
          </a:r>
        </a:p>
      </dgm:t>
    </dgm:pt>
    <dgm:pt modelId="{E5F38D33-CF88-704B-8909-E0B2B34ACD54}" type="parTrans" cxnId="{C874F717-830C-634C-8422-43C62C25B261}">
      <dgm:prSet/>
      <dgm:spPr/>
      <dgm:t>
        <a:bodyPr/>
        <a:lstStyle/>
        <a:p>
          <a:endParaRPr lang="en-US"/>
        </a:p>
      </dgm:t>
    </dgm:pt>
    <dgm:pt modelId="{00001CAA-55ED-EB45-9D00-3C3144AAEA5C}" type="sibTrans" cxnId="{C874F717-830C-634C-8422-43C62C25B261}">
      <dgm:prSet/>
      <dgm:spPr/>
      <dgm:t>
        <a:bodyPr/>
        <a:lstStyle/>
        <a:p>
          <a:endParaRPr lang="en-US"/>
        </a:p>
      </dgm:t>
    </dgm:pt>
    <dgm:pt modelId="{39B2FFAC-EBEA-A740-AFD5-1D33B1DDEA7C}">
      <dgm:prSet phldrT="[Text]" custT="1"/>
      <dgm:spPr/>
      <dgm:t>
        <a:bodyPr/>
        <a:lstStyle/>
        <a:p>
          <a:r>
            <a:rPr lang="en-US" sz="1600" b="0" dirty="0">
              <a:solidFill>
                <a:schemeClr val="tx1"/>
              </a:solidFill>
            </a:rPr>
            <a:t>PE/Health</a:t>
          </a:r>
        </a:p>
      </dgm:t>
    </dgm:pt>
    <dgm:pt modelId="{C3865434-58CF-BB49-82CC-B7EDC7FC0A57}" type="parTrans" cxnId="{63ABACE9-D96B-214B-BE8F-F0B9E8DDE923}">
      <dgm:prSet/>
      <dgm:spPr/>
      <dgm:t>
        <a:bodyPr/>
        <a:lstStyle/>
        <a:p>
          <a:endParaRPr lang="en-US"/>
        </a:p>
      </dgm:t>
    </dgm:pt>
    <dgm:pt modelId="{CCC9D598-B05B-9948-A9C0-5C56CB70BB9B}" type="sibTrans" cxnId="{63ABACE9-D96B-214B-BE8F-F0B9E8DDE923}">
      <dgm:prSet/>
      <dgm:spPr/>
      <dgm:t>
        <a:bodyPr/>
        <a:lstStyle/>
        <a:p>
          <a:endParaRPr lang="en-US"/>
        </a:p>
      </dgm:t>
    </dgm:pt>
    <dgm:pt modelId="{5505FAEC-AE24-094F-9CF1-DD8539589B13}">
      <dgm:prSet phldrT="[Text]" custT="1"/>
      <dgm:spPr/>
      <dgm:t>
        <a:bodyPr/>
        <a:lstStyle/>
        <a:p>
          <a:r>
            <a:rPr lang="en-US" sz="1600" b="0" dirty="0">
              <a:solidFill>
                <a:schemeClr val="tx1"/>
              </a:solidFill>
            </a:rPr>
            <a:t>Teaching Assistants</a:t>
          </a:r>
        </a:p>
      </dgm:t>
    </dgm:pt>
    <dgm:pt modelId="{6AD76BE3-4310-744E-82BC-4C939AC21190}" type="parTrans" cxnId="{F97552D3-061F-714C-8CAD-FCB2C30B5694}">
      <dgm:prSet/>
      <dgm:spPr/>
      <dgm:t>
        <a:bodyPr/>
        <a:lstStyle/>
        <a:p>
          <a:endParaRPr lang="en-US"/>
        </a:p>
      </dgm:t>
    </dgm:pt>
    <dgm:pt modelId="{01C290A8-F08D-4440-BFA0-10A26BFAD620}" type="sibTrans" cxnId="{F97552D3-061F-714C-8CAD-FCB2C30B5694}">
      <dgm:prSet/>
      <dgm:spPr/>
      <dgm:t>
        <a:bodyPr/>
        <a:lstStyle/>
        <a:p>
          <a:endParaRPr lang="en-US"/>
        </a:p>
      </dgm:t>
    </dgm:pt>
    <dgm:pt modelId="{8E8AB913-94BA-9143-A065-A7AE26467AAB}">
      <dgm:prSet phldrT="[Text]" custT="1"/>
      <dgm:spPr/>
      <dgm:t>
        <a:bodyPr/>
        <a:lstStyle/>
        <a:p>
          <a:r>
            <a:rPr lang="en-US" sz="1600" b="0" dirty="0">
              <a:solidFill>
                <a:schemeClr val="tx1"/>
              </a:solidFill>
            </a:rPr>
            <a:t>Parent</a:t>
          </a:r>
        </a:p>
      </dgm:t>
    </dgm:pt>
    <dgm:pt modelId="{E5C5B3CE-1F5B-AB4F-81DF-08261ECB93F3}" type="parTrans" cxnId="{1451B6D0-4CA0-C547-B1B1-C1DFC473E431}">
      <dgm:prSet/>
      <dgm:spPr/>
      <dgm:t>
        <a:bodyPr/>
        <a:lstStyle/>
        <a:p>
          <a:endParaRPr lang="en-US"/>
        </a:p>
      </dgm:t>
    </dgm:pt>
    <dgm:pt modelId="{0FF160EB-9AD8-504F-9FDD-761DF070083A}" type="sibTrans" cxnId="{1451B6D0-4CA0-C547-B1B1-C1DFC473E431}">
      <dgm:prSet/>
      <dgm:spPr/>
      <dgm:t>
        <a:bodyPr/>
        <a:lstStyle/>
        <a:p>
          <a:endParaRPr lang="en-US"/>
        </a:p>
      </dgm:t>
    </dgm:pt>
    <dgm:pt modelId="{43A8D4B2-A06F-554A-8F5F-8E4820548A6E}">
      <dgm:prSet phldrT="[Text]" custT="1"/>
      <dgm:spPr/>
      <dgm:t>
        <a:bodyPr/>
        <a:lstStyle/>
        <a:p>
          <a:r>
            <a:rPr lang="en-US" sz="1600" b="0" dirty="0">
              <a:solidFill>
                <a:schemeClr val="tx1"/>
              </a:solidFill>
            </a:rPr>
            <a:t>SEL Master Teacher</a:t>
          </a:r>
        </a:p>
      </dgm:t>
    </dgm:pt>
    <dgm:pt modelId="{5D6C3569-9C7B-0C42-A5D1-CE74B58FDC03}" type="parTrans" cxnId="{C3294DA9-2B3B-4F45-B11B-1160BEA1CA88}">
      <dgm:prSet/>
      <dgm:spPr/>
      <dgm:t>
        <a:bodyPr/>
        <a:lstStyle/>
        <a:p>
          <a:endParaRPr lang="en-US"/>
        </a:p>
      </dgm:t>
    </dgm:pt>
    <dgm:pt modelId="{5B156D82-BD17-7243-9403-506E5E9A427A}" type="sibTrans" cxnId="{C3294DA9-2B3B-4F45-B11B-1160BEA1CA88}">
      <dgm:prSet/>
      <dgm:spPr/>
      <dgm:t>
        <a:bodyPr/>
        <a:lstStyle/>
        <a:p>
          <a:endParaRPr lang="en-US"/>
        </a:p>
      </dgm:t>
    </dgm:pt>
    <dgm:pt modelId="{82D5273B-CE1B-144E-BDAC-59C6A08618EF}">
      <dgm:prSet phldrT="[Text]" custT="1"/>
      <dgm:spPr/>
      <dgm:t>
        <a:bodyPr/>
        <a:lstStyle/>
        <a:p>
          <a:r>
            <a:rPr lang="en-US" sz="1600" b="0" dirty="0">
              <a:solidFill>
                <a:schemeClr val="tx1"/>
              </a:solidFill>
            </a:rPr>
            <a:t>Administrator</a:t>
          </a:r>
        </a:p>
      </dgm:t>
    </dgm:pt>
    <dgm:pt modelId="{D53635EB-C866-F446-B5B7-E5EF7DE5E3CB}" type="sibTrans" cxnId="{9367A3AA-D204-7443-AE5C-4937BDD06C70}">
      <dgm:prSet/>
      <dgm:spPr/>
      <dgm:t>
        <a:bodyPr/>
        <a:lstStyle/>
        <a:p>
          <a:endParaRPr lang="en-US"/>
        </a:p>
      </dgm:t>
    </dgm:pt>
    <dgm:pt modelId="{2A82137A-2EA3-D74A-963F-28AC7C7D03A7}" type="parTrans" cxnId="{9367A3AA-D204-7443-AE5C-4937BDD06C70}">
      <dgm:prSet/>
      <dgm:spPr/>
      <dgm:t>
        <a:bodyPr/>
        <a:lstStyle/>
        <a:p>
          <a:endParaRPr lang="en-US"/>
        </a:p>
      </dgm:t>
    </dgm:pt>
    <dgm:pt modelId="{D9B098B7-D2EB-5746-9639-2541B1E30448}" type="pres">
      <dgm:prSet presAssocID="{3B469E41-5016-7345-BFF7-62FF2F817C01}" presName="Name0" presStyleCnt="0">
        <dgm:presLayoutVars>
          <dgm:chMax val="1"/>
          <dgm:dir/>
          <dgm:animLvl val="ctr"/>
          <dgm:resizeHandles val="exact"/>
        </dgm:presLayoutVars>
      </dgm:prSet>
      <dgm:spPr/>
    </dgm:pt>
    <dgm:pt modelId="{BCDAC1FF-17F2-FC47-8B50-38B6555E9A9F}" type="pres">
      <dgm:prSet presAssocID="{18A569FB-F322-2C4D-9CF8-398CAF749510}" presName="centerShape" presStyleLbl="node0" presStyleIdx="0" presStyleCnt="1" custScaleX="148860" custScaleY="142850"/>
      <dgm:spPr/>
    </dgm:pt>
    <dgm:pt modelId="{EEE957A1-AA4A-CA47-9DD5-ECF97980D13A}" type="pres">
      <dgm:prSet presAssocID="{2A82137A-2EA3-D74A-963F-28AC7C7D03A7}" presName="parTrans" presStyleLbl="sibTrans2D1" presStyleIdx="0" presStyleCnt="7"/>
      <dgm:spPr/>
    </dgm:pt>
    <dgm:pt modelId="{2C4111FF-410F-B641-86C3-E881FBEE25A0}" type="pres">
      <dgm:prSet presAssocID="{2A82137A-2EA3-D74A-963F-28AC7C7D03A7}" presName="connectorText" presStyleLbl="sibTrans2D1" presStyleIdx="0" presStyleCnt="7"/>
      <dgm:spPr/>
    </dgm:pt>
    <dgm:pt modelId="{FA76715B-E7A0-AC4F-9032-70EA24DE7B20}" type="pres">
      <dgm:prSet presAssocID="{82D5273B-CE1B-144E-BDAC-59C6A08618EF}" presName="node" presStyleLbl="node1" presStyleIdx="0" presStyleCnt="7" custScaleX="125739" custScaleY="100356">
        <dgm:presLayoutVars>
          <dgm:bulletEnabled val="1"/>
        </dgm:presLayoutVars>
      </dgm:prSet>
      <dgm:spPr/>
    </dgm:pt>
    <dgm:pt modelId="{20118B49-4923-C04C-B7A0-B178625C1B83}" type="pres">
      <dgm:prSet presAssocID="{0ACF1AB2-8E74-854D-90D1-398998E39C03}" presName="parTrans" presStyleLbl="sibTrans2D1" presStyleIdx="1" presStyleCnt="7"/>
      <dgm:spPr/>
    </dgm:pt>
    <dgm:pt modelId="{E8FCC500-299E-944B-BD1A-357E551EBA98}" type="pres">
      <dgm:prSet presAssocID="{0ACF1AB2-8E74-854D-90D1-398998E39C03}" presName="connectorText" presStyleLbl="sibTrans2D1" presStyleIdx="1" presStyleCnt="7"/>
      <dgm:spPr/>
    </dgm:pt>
    <dgm:pt modelId="{7278BA59-DA6D-3343-BD3B-9D7AE616F6A5}" type="pres">
      <dgm:prSet presAssocID="{53BDC9B4-A1B3-0546-B412-EB10EA22295E}" presName="node" presStyleLbl="node1" presStyleIdx="1" presStyleCnt="7" custScaleX="124449">
        <dgm:presLayoutVars>
          <dgm:bulletEnabled val="1"/>
        </dgm:presLayoutVars>
      </dgm:prSet>
      <dgm:spPr/>
    </dgm:pt>
    <dgm:pt modelId="{9C61BA27-ADB5-514A-ADDE-5F952DE6F616}" type="pres">
      <dgm:prSet presAssocID="{E5F38D33-CF88-704B-8909-E0B2B34ACD54}" presName="parTrans" presStyleLbl="sibTrans2D1" presStyleIdx="2" presStyleCnt="7"/>
      <dgm:spPr/>
    </dgm:pt>
    <dgm:pt modelId="{7C0D903A-5666-034C-BE03-E6C814DD0838}" type="pres">
      <dgm:prSet presAssocID="{E5F38D33-CF88-704B-8909-E0B2B34ACD54}" presName="connectorText" presStyleLbl="sibTrans2D1" presStyleIdx="2" presStyleCnt="7"/>
      <dgm:spPr/>
    </dgm:pt>
    <dgm:pt modelId="{3B01A313-EBBD-5848-91D5-A5BB9A07CEE3}" type="pres">
      <dgm:prSet presAssocID="{C9BFE0B0-7278-074E-BCA8-729B70E01C71}" presName="node" presStyleLbl="node1" presStyleIdx="2" presStyleCnt="7" custScaleX="127120">
        <dgm:presLayoutVars>
          <dgm:bulletEnabled val="1"/>
        </dgm:presLayoutVars>
      </dgm:prSet>
      <dgm:spPr/>
    </dgm:pt>
    <dgm:pt modelId="{CC4BEB45-F0A0-B74F-83FD-3B3A04E193D5}" type="pres">
      <dgm:prSet presAssocID="{C3865434-58CF-BB49-82CC-B7EDC7FC0A57}" presName="parTrans" presStyleLbl="sibTrans2D1" presStyleIdx="3" presStyleCnt="7"/>
      <dgm:spPr/>
    </dgm:pt>
    <dgm:pt modelId="{949107AB-7A40-164F-B60F-9C20567A2FF5}" type="pres">
      <dgm:prSet presAssocID="{C3865434-58CF-BB49-82CC-B7EDC7FC0A57}" presName="connectorText" presStyleLbl="sibTrans2D1" presStyleIdx="3" presStyleCnt="7"/>
      <dgm:spPr/>
    </dgm:pt>
    <dgm:pt modelId="{A8723EFD-961D-8543-88C1-4D722DDA7CA2}" type="pres">
      <dgm:prSet presAssocID="{39B2FFAC-EBEA-A740-AFD5-1D33B1DDEA7C}" presName="node" presStyleLbl="node1" presStyleIdx="3" presStyleCnt="7" custScaleX="121197">
        <dgm:presLayoutVars>
          <dgm:bulletEnabled val="1"/>
        </dgm:presLayoutVars>
      </dgm:prSet>
      <dgm:spPr/>
    </dgm:pt>
    <dgm:pt modelId="{FC110D7A-78C9-0F4C-96EC-E8D734B0FFD7}" type="pres">
      <dgm:prSet presAssocID="{6AD76BE3-4310-744E-82BC-4C939AC21190}" presName="parTrans" presStyleLbl="sibTrans2D1" presStyleIdx="4" presStyleCnt="7"/>
      <dgm:spPr/>
    </dgm:pt>
    <dgm:pt modelId="{FF8B11CB-291D-AC49-9E77-C8AA596D46B4}" type="pres">
      <dgm:prSet presAssocID="{6AD76BE3-4310-744E-82BC-4C939AC21190}" presName="connectorText" presStyleLbl="sibTrans2D1" presStyleIdx="4" presStyleCnt="7"/>
      <dgm:spPr/>
    </dgm:pt>
    <dgm:pt modelId="{3F4AF9B6-9258-4749-AF4F-DBF525B6CD49}" type="pres">
      <dgm:prSet presAssocID="{5505FAEC-AE24-094F-9CF1-DD8539589B13}" presName="node" presStyleLbl="node1" presStyleIdx="4" presStyleCnt="7" custScaleX="126197">
        <dgm:presLayoutVars>
          <dgm:bulletEnabled val="1"/>
        </dgm:presLayoutVars>
      </dgm:prSet>
      <dgm:spPr/>
    </dgm:pt>
    <dgm:pt modelId="{01BB96BC-94C5-1B40-B3DF-76C301B88D7C}" type="pres">
      <dgm:prSet presAssocID="{E5C5B3CE-1F5B-AB4F-81DF-08261ECB93F3}" presName="parTrans" presStyleLbl="sibTrans2D1" presStyleIdx="5" presStyleCnt="7"/>
      <dgm:spPr/>
    </dgm:pt>
    <dgm:pt modelId="{8EEF40CB-B8F5-184C-8D78-9B02047DA37A}" type="pres">
      <dgm:prSet presAssocID="{E5C5B3CE-1F5B-AB4F-81DF-08261ECB93F3}" presName="connectorText" presStyleLbl="sibTrans2D1" presStyleIdx="5" presStyleCnt="7"/>
      <dgm:spPr/>
    </dgm:pt>
    <dgm:pt modelId="{911351FA-B69F-2F49-9310-CD4AF26CD8F7}" type="pres">
      <dgm:prSet presAssocID="{8E8AB913-94BA-9143-A065-A7AE26467AAB}" presName="node" presStyleLbl="node1" presStyleIdx="5" presStyleCnt="7" custScaleX="126878">
        <dgm:presLayoutVars>
          <dgm:bulletEnabled val="1"/>
        </dgm:presLayoutVars>
      </dgm:prSet>
      <dgm:spPr/>
    </dgm:pt>
    <dgm:pt modelId="{32038281-CEF0-4F44-9485-C4B8D2D8B9E3}" type="pres">
      <dgm:prSet presAssocID="{5D6C3569-9C7B-0C42-A5D1-CE74B58FDC03}" presName="parTrans" presStyleLbl="sibTrans2D1" presStyleIdx="6" presStyleCnt="7"/>
      <dgm:spPr/>
    </dgm:pt>
    <dgm:pt modelId="{18CD0DC8-C5CC-214A-B2A0-D000370538DE}" type="pres">
      <dgm:prSet presAssocID="{5D6C3569-9C7B-0C42-A5D1-CE74B58FDC03}" presName="connectorText" presStyleLbl="sibTrans2D1" presStyleIdx="6" presStyleCnt="7"/>
      <dgm:spPr/>
    </dgm:pt>
    <dgm:pt modelId="{138057BE-79D5-8948-A159-798336A1244B}" type="pres">
      <dgm:prSet presAssocID="{43A8D4B2-A06F-554A-8F5F-8E4820548A6E}" presName="node" presStyleLbl="node1" presStyleIdx="6" presStyleCnt="7" custScaleX="135557">
        <dgm:presLayoutVars>
          <dgm:bulletEnabled val="1"/>
        </dgm:presLayoutVars>
      </dgm:prSet>
      <dgm:spPr/>
    </dgm:pt>
  </dgm:ptLst>
  <dgm:cxnLst>
    <dgm:cxn modelId="{A88A2100-08A9-6A40-B91C-0F5CAC420430}" type="presOf" srcId="{6AD76BE3-4310-744E-82BC-4C939AC21190}" destId="{FC110D7A-78C9-0F4C-96EC-E8D734B0FFD7}" srcOrd="0" destOrd="0" presId="urn:microsoft.com/office/officeart/2005/8/layout/radial5"/>
    <dgm:cxn modelId="{EB67E602-35D5-6447-AEC2-591DB7FFE95F}" type="presOf" srcId="{3B469E41-5016-7345-BFF7-62FF2F817C01}" destId="{D9B098B7-D2EB-5746-9639-2541B1E30448}" srcOrd="0" destOrd="0" presId="urn:microsoft.com/office/officeart/2005/8/layout/radial5"/>
    <dgm:cxn modelId="{AB257909-0ECD-8C48-9578-8B9101D02870}" type="presOf" srcId="{C3865434-58CF-BB49-82CC-B7EDC7FC0A57}" destId="{949107AB-7A40-164F-B60F-9C20567A2FF5}" srcOrd="1" destOrd="0" presId="urn:microsoft.com/office/officeart/2005/8/layout/radial5"/>
    <dgm:cxn modelId="{8890680E-37AE-F944-8434-C499238603ED}" srcId="{3B469E41-5016-7345-BFF7-62FF2F817C01}" destId="{18A569FB-F322-2C4D-9CF8-398CAF749510}" srcOrd="0" destOrd="0" parTransId="{C1E6BADF-79E1-3A45-A69A-55DA40546D07}" sibTransId="{4A8BD932-DA6C-1247-8F86-D27487F17BB9}"/>
    <dgm:cxn modelId="{C874F717-830C-634C-8422-43C62C25B261}" srcId="{18A569FB-F322-2C4D-9CF8-398CAF749510}" destId="{C9BFE0B0-7278-074E-BCA8-729B70E01C71}" srcOrd="2" destOrd="0" parTransId="{E5F38D33-CF88-704B-8909-E0B2B34ACD54}" sibTransId="{00001CAA-55ED-EB45-9D00-3C3144AAEA5C}"/>
    <dgm:cxn modelId="{FF7F8422-FAD1-BF4E-9FDF-2F272C10601D}" type="presOf" srcId="{39B2FFAC-EBEA-A740-AFD5-1D33B1DDEA7C}" destId="{A8723EFD-961D-8543-88C1-4D722DDA7CA2}" srcOrd="0" destOrd="0" presId="urn:microsoft.com/office/officeart/2005/8/layout/radial5"/>
    <dgm:cxn modelId="{6D934448-B8F6-5C4C-A316-2E32A63D25FA}" type="presOf" srcId="{5D6C3569-9C7B-0C42-A5D1-CE74B58FDC03}" destId="{18CD0DC8-C5CC-214A-B2A0-D000370538DE}" srcOrd="1" destOrd="0" presId="urn:microsoft.com/office/officeart/2005/8/layout/radial5"/>
    <dgm:cxn modelId="{B6D17D4B-BE29-ED4A-964E-CD8623363E6D}" type="presOf" srcId="{53BDC9B4-A1B3-0546-B412-EB10EA22295E}" destId="{7278BA59-DA6D-3343-BD3B-9D7AE616F6A5}" srcOrd="0" destOrd="0" presId="urn:microsoft.com/office/officeart/2005/8/layout/radial5"/>
    <dgm:cxn modelId="{45A35C5E-CB6A-0748-A945-76246488516F}" type="presOf" srcId="{8E8AB913-94BA-9143-A065-A7AE26467AAB}" destId="{911351FA-B69F-2F49-9310-CD4AF26CD8F7}" srcOrd="0" destOrd="0" presId="urn:microsoft.com/office/officeart/2005/8/layout/radial5"/>
    <dgm:cxn modelId="{D3CD4464-3B2A-0B4A-9C85-F78A7FA9694B}" type="presOf" srcId="{43A8D4B2-A06F-554A-8F5F-8E4820548A6E}" destId="{138057BE-79D5-8948-A159-798336A1244B}" srcOrd="0" destOrd="0" presId="urn:microsoft.com/office/officeart/2005/8/layout/radial5"/>
    <dgm:cxn modelId="{20470E79-DBF3-AA4D-9403-744105844AB0}" type="presOf" srcId="{E5F38D33-CF88-704B-8909-E0B2B34ACD54}" destId="{7C0D903A-5666-034C-BE03-E6C814DD0838}" srcOrd="1" destOrd="0" presId="urn:microsoft.com/office/officeart/2005/8/layout/radial5"/>
    <dgm:cxn modelId="{1591917E-93FE-E349-967D-6E38AAE8885C}" type="presOf" srcId="{6AD76BE3-4310-744E-82BC-4C939AC21190}" destId="{FF8B11CB-291D-AC49-9E77-C8AA596D46B4}" srcOrd="1" destOrd="0" presId="urn:microsoft.com/office/officeart/2005/8/layout/radial5"/>
    <dgm:cxn modelId="{E8FFA280-4471-414F-8D38-184F92864254}" type="presOf" srcId="{82D5273B-CE1B-144E-BDAC-59C6A08618EF}" destId="{FA76715B-E7A0-AC4F-9032-70EA24DE7B20}" srcOrd="0" destOrd="0" presId="urn:microsoft.com/office/officeart/2005/8/layout/radial5"/>
    <dgm:cxn modelId="{B2ED2F8A-4263-9C4F-8539-46BC2C76F16F}" type="presOf" srcId="{0ACF1AB2-8E74-854D-90D1-398998E39C03}" destId="{20118B49-4923-C04C-B7A0-B178625C1B83}" srcOrd="0" destOrd="0" presId="urn:microsoft.com/office/officeart/2005/8/layout/radial5"/>
    <dgm:cxn modelId="{B6CCB08C-CBE0-BB45-9DAE-424F8D4419F1}" type="presOf" srcId="{C9BFE0B0-7278-074E-BCA8-729B70E01C71}" destId="{3B01A313-EBBD-5848-91D5-A5BB9A07CEE3}" srcOrd="0" destOrd="0" presId="urn:microsoft.com/office/officeart/2005/8/layout/radial5"/>
    <dgm:cxn modelId="{630D7D8F-A1CD-C049-BC9F-6F2E67FD64BE}" type="presOf" srcId="{E5F38D33-CF88-704B-8909-E0B2B34ACD54}" destId="{9C61BA27-ADB5-514A-ADDE-5F952DE6F616}" srcOrd="0" destOrd="0" presId="urn:microsoft.com/office/officeart/2005/8/layout/radial5"/>
    <dgm:cxn modelId="{E95DBD91-11AB-6640-9158-69A4E8EBD50B}" type="presOf" srcId="{2A82137A-2EA3-D74A-963F-28AC7C7D03A7}" destId="{2C4111FF-410F-B641-86C3-E881FBEE25A0}" srcOrd="1" destOrd="0" presId="urn:microsoft.com/office/officeart/2005/8/layout/radial5"/>
    <dgm:cxn modelId="{BAAE37A0-BBD0-5E4A-9B48-2C7ECBA68B1E}" type="presOf" srcId="{5D6C3569-9C7B-0C42-A5D1-CE74B58FDC03}" destId="{32038281-CEF0-4F44-9485-C4B8D2D8B9E3}" srcOrd="0" destOrd="0" presId="urn:microsoft.com/office/officeart/2005/8/layout/radial5"/>
    <dgm:cxn modelId="{B50FB6A1-DC2F-8F4C-9B31-65ADF19FAF18}" type="presOf" srcId="{C3865434-58CF-BB49-82CC-B7EDC7FC0A57}" destId="{CC4BEB45-F0A0-B74F-83FD-3B3A04E193D5}" srcOrd="0" destOrd="0" presId="urn:microsoft.com/office/officeart/2005/8/layout/radial5"/>
    <dgm:cxn modelId="{C3294DA9-2B3B-4F45-B11B-1160BEA1CA88}" srcId="{18A569FB-F322-2C4D-9CF8-398CAF749510}" destId="{43A8D4B2-A06F-554A-8F5F-8E4820548A6E}" srcOrd="6" destOrd="0" parTransId="{5D6C3569-9C7B-0C42-A5D1-CE74B58FDC03}" sibTransId="{5B156D82-BD17-7243-9403-506E5E9A427A}"/>
    <dgm:cxn modelId="{EE4F59AA-3443-F347-945E-6EA1DC211AAA}" type="presOf" srcId="{E5C5B3CE-1F5B-AB4F-81DF-08261ECB93F3}" destId="{8EEF40CB-B8F5-184C-8D78-9B02047DA37A}" srcOrd="1" destOrd="0" presId="urn:microsoft.com/office/officeart/2005/8/layout/radial5"/>
    <dgm:cxn modelId="{9367A3AA-D204-7443-AE5C-4937BDD06C70}" srcId="{18A569FB-F322-2C4D-9CF8-398CAF749510}" destId="{82D5273B-CE1B-144E-BDAC-59C6A08618EF}" srcOrd="0" destOrd="0" parTransId="{2A82137A-2EA3-D74A-963F-28AC7C7D03A7}" sibTransId="{D53635EB-C866-F446-B5B7-E5EF7DE5E3CB}"/>
    <dgm:cxn modelId="{A1EF0CBF-1CE3-6F45-A1EB-34367C4EC257}" type="presOf" srcId="{2A82137A-2EA3-D74A-963F-28AC7C7D03A7}" destId="{EEE957A1-AA4A-CA47-9DD5-ECF97980D13A}" srcOrd="0" destOrd="0" presId="urn:microsoft.com/office/officeart/2005/8/layout/radial5"/>
    <dgm:cxn modelId="{31216CBF-2AC3-0640-9A3C-EF48C5470DC7}" type="presOf" srcId="{18A569FB-F322-2C4D-9CF8-398CAF749510}" destId="{BCDAC1FF-17F2-FC47-8B50-38B6555E9A9F}" srcOrd="0" destOrd="0" presId="urn:microsoft.com/office/officeart/2005/8/layout/radial5"/>
    <dgm:cxn modelId="{1451B6D0-4CA0-C547-B1B1-C1DFC473E431}" srcId="{18A569FB-F322-2C4D-9CF8-398CAF749510}" destId="{8E8AB913-94BA-9143-A065-A7AE26467AAB}" srcOrd="5" destOrd="0" parTransId="{E5C5B3CE-1F5B-AB4F-81DF-08261ECB93F3}" sibTransId="{0FF160EB-9AD8-504F-9FDD-761DF070083A}"/>
    <dgm:cxn modelId="{2E5414D3-8675-BF40-938A-5B9DF14541F9}" type="presOf" srcId="{E5C5B3CE-1F5B-AB4F-81DF-08261ECB93F3}" destId="{01BB96BC-94C5-1B40-B3DF-76C301B88D7C}" srcOrd="0" destOrd="0" presId="urn:microsoft.com/office/officeart/2005/8/layout/radial5"/>
    <dgm:cxn modelId="{F97552D3-061F-714C-8CAD-FCB2C30B5694}" srcId="{18A569FB-F322-2C4D-9CF8-398CAF749510}" destId="{5505FAEC-AE24-094F-9CF1-DD8539589B13}" srcOrd="4" destOrd="0" parTransId="{6AD76BE3-4310-744E-82BC-4C939AC21190}" sibTransId="{01C290A8-F08D-4440-BFA0-10A26BFAD620}"/>
    <dgm:cxn modelId="{95E14BD5-B03D-CE41-8175-313DA0F185ED}" type="presOf" srcId="{0ACF1AB2-8E74-854D-90D1-398998E39C03}" destId="{E8FCC500-299E-944B-BD1A-357E551EBA98}" srcOrd="1" destOrd="0" presId="urn:microsoft.com/office/officeart/2005/8/layout/radial5"/>
    <dgm:cxn modelId="{AF18E9DE-630B-2240-8D9B-62E80F7E98BB}" srcId="{18A569FB-F322-2C4D-9CF8-398CAF749510}" destId="{53BDC9B4-A1B3-0546-B412-EB10EA22295E}" srcOrd="1" destOrd="0" parTransId="{0ACF1AB2-8E74-854D-90D1-398998E39C03}" sibTransId="{741857EE-5C11-F04B-8C87-A713F33B1D24}"/>
    <dgm:cxn modelId="{63ABACE9-D96B-214B-BE8F-F0B9E8DDE923}" srcId="{18A569FB-F322-2C4D-9CF8-398CAF749510}" destId="{39B2FFAC-EBEA-A740-AFD5-1D33B1DDEA7C}" srcOrd="3" destOrd="0" parTransId="{C3865434-58CF-BB49-82CC-B7EDC7FC0A57}" sibTransId="{CCC9D598-B05B-9948-A9C0-5C56CB70BB9B}"/>
    <dgm:cxn modelId="{165561F4-1020-704E-95E6-EC0E538B1CB1}" type="presOf" srcId="{5505FAEC-AE24-094F-9CF1-DD8539589B13}" destId="{3F4AF9B6-9258-4749-AF4F-DBF525B6CD49}" srcOrd="0" destOrd="0" presId="urn:microsoft.com/office/officeart/2005/8/layout/radial5"/>
    <dgm:cxn modelId="{5208F26D-48AE-BC4F-B61D-949329368A89}" type="presParOf" srcId="{D9B098B7-D2EB-5746-9639-2541B1E30448}" destId="{BCDAC1FF-17F2-FC47-8B50-38B6555E9A9F}" srcOrd="0" destOrd="0" presId="urn:microsoft.com/office/officeart/2005/8/layout/radial5"/>
    <dgm:cxn modelId="{720F6AB0-5E4A-4C4E-AD4F-0BFF3475C95C}" type="presParOf" srcId="{D9B098B7-D2EB-5746-9639-2541B1E30448}" destId="{EEE957A1-AA4A-CA47-9DD5-ECF97980D13A}" srcOrd="1" destOrd="0" presId="urn:microsoft.com/office/officeart/2005/8/layout/radial5"/>
    <dgm:cxn modelId="{C1AD0FB2-524A-024C-ACF6-18CC1F6C0F59}" type="presParOf" srcId="{EEE957A1-AA4A-CA47-9DD5-ECF97980D13A}" destId="{2C4111FF-410F-B641-86C3-E881FBEE25A0}" srcOrd="0" destOrd="0" presId="urn:microsoft.com/office/officeart/2005/8/layout/radial5"/>
    <dgm:cxn modelId="{08127BDF-7128-4848-B1A3-B383F66E6944}" type="presParOf" srcId="{D9B098B7-D2EB-5746-9639-2541B1E30448}" destId="{FA76715B-E7A0-AC4F-9032-70EA24DE7B20}" srcOrd="2" destOrd="0" presId="urn:microsoft.com/office/officeart/2005/8/layout/radial5"/>
    <dgm:cxn modelId="{27B44443-D872-3C4B-B2BD-36298FE511D4}" type="presParOf" srcId="{D9B098B7-D2EB-5746-9639-2541B1E30448}" destId="{20118B49-4923-C04C-B7A0-B178625C1B83}" srcOrd="3" destOrd="0" presId="urn:microsoft.com/office/officeart/2005/8/layout/radial5"/>
    <dgm:cxn modelId="{2A64A6DA-315E-BF45-B906-62E4D6EE8A93}" type="presParOf" srcId="{20118B49-4923-C04C-B7A0-B178625C1B83}" destId="{E8FCC500-299E-944B-BD1A-357E551EBA98}" srcOrd="0" destOrd="0" presId="urn:microsoft.com/office/officeart/2005/8/layout/radial5"/>
    <dgm:cxn modelId="{D2CAC2B1-BF41-0348-AD1B-B2FB3E9975EE}" type="presParOf" srcId="{D9B098B7-D2EB-5746-9639-2541B1E30448}" destId="{7278BA59-DA6D-3343-BD3B-9D7AE616F6A5}" srcOrd="4" destOrd="0" presId="urn:microsoft.com/office/officeart/2005/8/layout/radial5"/>
    <dgm:cxn modelId="{3438B4C5-2617-E343-A87D-070D80942101}" type="presParOf" srcId="{D9B098B7-D2EB-5746-9639-2541B1E30448}" destId="{9C61BA27-ADB5-514A-ADDE-5F952DE6F616}" srcOrd="5" destOrd="0" presId="urn:microsoft.com/office/officeart/2005/8/layout/radial5"/>
    <dgm:cxn modelId="{38F0384F-A937-C64E-845A-168C79AD5ACB}" type="presParOf" srcId="{9C61BA27-ADB5-514A-ADDE-5F952DE6F616}" destId="{7C0D903A-5666-034C-BE03-E6C814DD0838}" srcOrd="0" destOrd="0" presId="urn:microsoft.com/office/officeart/2005/8/layout/radial5"/>
    <dgm:cxn modelId="{B7C40256-5422-A14D-93AE-025021544CF7}" type="presParOf" srcId="{D9B098B7-D2EB-5746-9639-2541B1E30448}" destId="{3B01A313-EBBD-5848-91D5-A5BB9A07CEE3}" srcOrd="6" destOrd="0" presId="urn:microsoft.com/office/officeart/2005/8/layout/radial5"/>
    <dgm:cxn modelId="{409FE425-924B-8C48-9669-75A9C6AAA60C}" type="presParOf" srcId="{D9B098B7-D2EB-5746-9639-2541B1E30448}" destId="{CC4BEB45-F0A0-B74F-83FD-3B3A04E193D5}" srcOrd="7" destOrd="0" presId="urn:microsoft.com/office/officeart/2005/8/layout/radial5"/>
    <dgm:cxn modelId="{BD3A85B2-6ED3-114A-BBCF-B81637C93A94}" type="presParOf" srcId="{CC4BEB45-F0A0-B74F-83FD-3B3A04E193D5}" destId="{949107AB-7A40-164F-B60F-9C20567A2FF5}" srcOrd="0" destOrd="0" presId="urn:microsoft.com/office/officeart/2005/8/layout/radial5"/>
    <dgm:cxn modelId="{959DAB9E-67FF-E44D-BBB5-DFF5504155D2}" type="presParOf" srcId="{D9B098B7-D2EB-5746-9639-2541B1E30448}" destId="{A8723EFD-961D-8543-88C1-4D722DDA7CA2}" srcOrd="8" destOrd="0" presId="urn:microsoft.com/office/officeart/2005/8/layout/radial5"/>
    <dgm:cxn modelId="{090D90EE-097B-6F43-986A-5B0232C98092}" type="presParOf" srcId="{D9B098B7-D2EB-5746-9639-2541B1E30448}" destId="{FC110D7A-78C9-0F4C-96EC-E8D734B0FFD7}" srcOrd="9" destOrd="0" presId="urn:microsoft.com/office/officeart/2005/8/layout/radial5"/>
    <dgm:cxn modelId="{32EC9984-5BFD-6E46-ABDF-C211AFD9A6E8}" type="presParOf" srcId="{FC110D7A-78C9-0F4C-96EC-E8D734B0FFD7}" destId="{FF8B11CB-291D-AC49-9E77-C8AA596D46B4}" srcOrd="0" destOrd="0" presId="urn:microsoft.com/office/officeart/2005/8/layout/radial5"/>
    <dgm:cxn modelId="{226FD9D5-804F-824D-ACEC-3E9326C0921A}" type="presParOf" srcId="{D9B098B7-D2EB-5746-9639-2541B1E30448}" destId="{3F4AF9B6-9258-4749-AF4F-DBF525B6CD49}" srcOrd="10" destOrd="0" presId="urn:microsoft.com/office/officeart/2005/8/layout/radial5"/>
    <dgm:cxn modelId="{C538A753-9806-8445-B8BE-48D8D4D0DE36}" type="presParOf" srcId="{D9B098B7-D2EB-5746-9639-2541B1E30448}" destId="{01BB96BC-94C5-1B40-B3DF-76C301B88D7C}" srcOrd="11" destOrd="0" presId="urn:microsoft.com/office/officeart/2005/8/layout/radial5"/>
    <dgm:cxn modelId="{E5F1D7CF-F5A0-B04E-8057-A25E98123A44}" type="presParOf" srcId="{01BB96BC-94C5-1B40-B3DF-76C301B88D7C}" destId="{8EEF40CB-B8F5-184C-8D78-9B02047DA37A}" srcOrd="0" destOrd="0" presId="urn:microsoft.com/office/officeart/2005/8/layout/radial5"/>
    <dgm:cxn modelId="{5FB15BCE-204B-1E4C-9B01-5853F61FF3E5}" type="presParOf" srcId="{D9B098B7-D2EB-5746-9639-2541B1E30448}" destId="{911351FA-B69F-2F49-9310-CD4AF26CD8F7}" srcOrd="12" destOrd="0" presId="urn:microsoft.com/office/officeart/2005/8/layout/radial5"/>
    <dgm:cxn modelId="{221B8D3C-E945-7043-A304-194D1C65E4F2}" type="presParOf" srcId="{D9B098B7-D2EB-5746-9639-2541B1E30448}" destId="{32038281-CEF0-4F44-9485-C4B8D2D8B9E3}" srcOrd="13" destOrd="0" presId="urn:microsoft.com/office/officeart/2005/8/layout/radial5"/>
    <dgm:cxn modelId="{1D495E40-D41F-2C47-91A3-60EEDAA35054}" type="presParOf" srcId="{32038281-CEF0-4F44-9485-C4B8D2D8B9E3}" destId="{18CD0DC8-C5CC-214A-B2A0-D000370538DE}" srcOrd="0" destOrd="0" presId="urn:microsoft.com/office/officeart/2005/8/layout/radial5"/>
    <dgm:cxn modelId="{30ADA3EB-9B17-F449-B0F3-B8E4505436CF}" type="presParOf" srcId="{D9B098B7-D2EB-5746-9639-2541B1E30448}" destId="{138057BE-79D5-8948-A159-798336A1244B}"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774DA4-E896-DD4B-9658-A211FD789717}"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57D0920D-5965-0245-8326-15BFF88C89F8}">
      <dgm:prSet phldrT="[Text]" custT="1"/>
      <dgm:spPr/>
      <dgm:t>
        <a:bodyPr/>
        <a:lstStyle/>
        <a:p>
          <a:r>
            <a:rPr lang="en-US" sz="1800" dirty="0"/>
            <a:t>Identify Problems</a:t>
          </a:r>
        </a:p>
      </dgm:t>
    </dgm:pt>
    <dgm:pt modelId="{55DB9599-3BC8-594D-A395-8A05D0AFCE23}" type="parTrans" cxnId="{86BC60C8-48A0-9D4B-865E-5581B8EE349C}">
      <dgm:prSet/>
      <dgm:spPr/>
      <dgm:t>
        <a:bodyPr/>
        <a:lstStyle/>
        <a:p>
          <a:endParaRPr lang="en-US"/>
        </a:p>
      </dgm:t>
    </dgm:pt>
    <dgm:pt modelId="{E18A5B36-86D2-4947-AD71-DE5C565DF70E}" type="sibTrans" cxnId="{86BC60C8-48A0-9D4B-865E-5581B8EE349C}">
      <dgm:prSet/>
      <dgm:spPr/>
      <dgm:t>
        <a:bodyPr/>
        <a:lstStyle/>
        <a:p>
          <a:endParaRPr lang="en-US"/>
        </a:p>
      </dgm:t>
    </dgm:pt>
    <dgm:pt modelId="{7459F98D-09A3-2D4E-8C34-E3F054228A20}">
      <dgm:prSet phldrT="[Text]" custT="1"/>
      <dgm:spPr/>
      <dgm:t>
        <a:bodyPr/>
        <a:lstStyle/>
        <a:p>
          <a:r>
            <a:rPr lang="en-US" sz="1800" dirty="0"/>
            <a:t>Hypothesize/Certify Problem</a:t>
          </a:r>
        </a:p>
      </dgm:t>
    </dgm:pt>
    <dgm:pt modelId="{6A6A9B1E-F901-AB4D-9009-1A4289A1AE9B}" type="parTrans" cxnId="{7C12356C-A8FB-AB40-B74D-A3FAFAF329D3}">
      <dgm:prSet/>
      <dgm:spPr/>
      <dgm:t>
        <a:bodyPr/>
        <a:lstStyle/>
        <a:p>
          <a:endParaRPr lang="en-US"/>
        </a:p>
      </dgm:t>
    </dgm:pt>
    <dgm:pt modelId="{3513A442-78F2-EA42-A53B-1FB9EC26CF4C}" type="sibTrans" cxnId="{7C12356C-A8FB-AB40-B74D-A3FAFAF329D3}">
      <dgm:prSet/>
      <dgm:spPr/>
      <dgm:t>
        <a:bodyPr/>
        <a:lstStyle/>
        <a:p>
          <a:endParaRPr lang="en-US"/>
        </a:p>
      </dgm:t>
    </dgm:pt>
    <dgm:pt modelId="{C2B7E535-BFB9-D94F-AD66-9547071D2B49}">
      <dgm:prSet phldrT="[Text]" custT="1"/>
      <dgm:spPr/>
      <dgm:t>
        <a:bodyPr/>
        <a:lstStyle/>
        <a:p>
          <a:r>
            <a:rPr lang="en-US" sz="1800" dirty="0"/>
            <a:t>Explore and Select Solutions</a:t>
          </a:r>
        </a:p>
      </dgm:t>
    </dgm:pt>
    <dgm:pt modelId="{76771D63-A1AD-AB4C-B42A-6A25F509C10D}" type="parTrans" cxnId="{DA8C5EE8-B660-7441-9081-64185DFCCB9B}">
      <dgm:prSet/>
      <dgm:spPr/>
      <dgm:t>
        <a:bodyPr/>
        <a:lstStyle/>
        <a:p>
          <a:endParaRPr lang="en-US"/>
        </a:p>
      </dgm:t>
    </dgm:pt>
    <dgm:pt modelId="{FD179CB1-D093-944A-9748-262FD09FF535}" type="sibTrans" cxnId="{DA8C5EE8-B660-7441-9081-64185DFCCB9B}">
      <dgm:prSet/>
      <dgm:spPr/>
      <dgm:t>
        <a:bodyPr/>
        <a:lstStyle/>
        <a:p>
          <a:endParaRPr lang="en-US"/>
        </a:p>
      </dgm:t>
    </dgm:pt>
    <dgm:pt modelId="{2F261AE0-FAB5-D248-B5A7-6605E710BE9A}">
      <dgm:prSet phldrT="[Text]" custT="1"/>
      <dgm:spPr/>
      <dgm:t>
        <a:bodyPr/>
        <a:lstStyle/>
        <a:p>
          <a:r>
            <a:rPr lang="en-US" sz="1800" dirty="0"/>
            <a:t>Implement Solution</a:t>
          </a:r>
        </a:p>
      </dgm:t>
    </dgm:pt>
    <dgm:pt modelId="{B630AA9B-7175-CA4A-BB26-E7CF0FD7D784}" type="parTrans" cxnId="{64CAF48D-587A-E644-B341-B21094F81E76}">
      <dgm:prSet/>
      <dgm:spPr/>
      <dgm:t>
        <a:bodyPr/>
        <a:lstStyle/>
        <a:p>
          <a:endParaRPr lang="en-US"/>
        </a:p>
      </dgm:t>
    </dgm:pt>
    <dgm:pt modelId="{C5A345A7-EA19-8244-8258-98F13CF01483}" type="sibTrans" cxnId="{64CAF48D-587A-E644-B341-B21094F81E76}">
      <dgm:prSet/>
      <dgm:spPr/>
      <dgm:t>
        <a:bodyPr/>
        <a:lstStyle/>
        <a:p>
          <a:endParaRPr lang="en-US"/>
        </a:p>
      </dgm:t>
    </dgm:pt>
    <dgm:pt modelId="{487C7C79-7EBE-F94A-903D-F275C397E2A3}">
      <dgm:prSet phldrT="[Text]" custT="1"/>
      <dgm:spPr/>
      <dgm:t>
        <a:bodyPr/>
        <a:lstStyle/>
        <a:p>
          <a:r>
            <a:rPr lang="en-US" sz="1800" dirty="0"/>
            <a:t>Evaluate Solution</a:t>
          </a:r>
        </a:p>
      </dgm:t>
    </dgm:pt>
    <dgm:pt modelId="{E8093F73-3EC8-F046-A086-80AD6AD39169}" type="parTrans" cxnId="{303F0D09-3AD7-AF4C-8100-C1456B330BD8}">
      <dgm:prSet/>
      <dgm:spPr/>
      <dgm:t>
        <a:bodyPr/>
        <a:lstStyle/>
        <a:p>
          <a:endParaRPr lang="en-US"/>
        </a:p>
      </dgm:t>
    </dgm:pt>
    <dgm:pt modelId="{3D55EE62-B30A-D942-8F0C-60CADC9D13D0}" type="sibTrans" cxnId="{303F0D09-3AD7-AF4C-8100-C1456B330BD8}">
      <dgm:prSet/>
      <dgm:spPr/>
      <dgm:t>
        <a:bodyPr/>
        <a:lstStyle/>
        <a:p>
          <a:endParaRPr lang="en-US"/>
        </a:p>
      </dgm:t>
    </dgm:pt>
    <dgm:pt modelId="{2D352FD1-645A-7C4C-8FAB-8CB028584A0B}" type="pres">
      <dgm:prSet presAssocID="{A5774DA4-E896-DD4B-9658-A211FD789717}" presName="cycle" presStyleCnt="0">
        <dgm:presLayoutVars>
          <dgm:dir/>
          <dgm:resizeHandles val="exact"/>
        </dgm:presLayoutVars>
      </dgm:prSet>
      <dgm:spPr/>
    </dgm:pt>
    <dgm:pt modelId="{F8F0E849-5B0D-0A4E-8D7F-6F694F6DD3D1}" type="pres">
      <dgm:prSet presAssocID="{57D0920D-5965-0245-8326-15BFF88C89F8}" presName="node" presStyleLbl="node1" presStyleIdx="0" presStyleCnt="5" custScaleX="156482" custScaleY="69210">
        <dgm:presLayoutVars>
          <dgm:bulletEnabled val="1"/>
        </dgm:presLayoutVars>
      </dgm:prSet>
      <dgm:spPr/>
    </dgm:pt>
    <dgm:pt modelId="{19BEF15B-A259-BA48-BE7A-4443C142D769}" type="pres">
      <dgm:prSet presAssocID="{E18A5B36-86D2-4947-AD71-DE5C565DF70E}" presName="sibTrans" presStyleLbl="sibTrans2D1" presStyleIdx="0" presStyleCnt="5"/>
      <dgm:spPr/>
    </dgm:pt>
    <dgm:pt modelId="{11D99D52-2DD0-F644-A475-2AEC6D1FEAB7}" type="pres">
      <dgm:prSet presAssocID="{E18A5B36-86D2-4947-AD71-DE5C565DF70E}" presName="connectorText" presStyleLbl="sibTrans2D1" presStyleIdx="0" presStyleCnt="5"/>
      <dgm:spPr/>
    </dgm:pt>
    <dgm:pt modelId="{F3061A57-1844-F146-9F8B-00B3ECD073C7}" type="pres">
      <dgm:prSet presAssocID="{7459F98D-09A3-2D4E-8C34-E3F054228A20}" presName="node" presStyleLbl="node1" presStyleIdx="1" presStyleCnt="5" custScaleX="144074">
        <dgm:presLayoutVars>
          <dgm:bulletEnabled val="1"/>
        </dgm:presLayoutVars>
      </dgm:prSet>
      <dgm:spPr/>
    </dgm:pt>
    <dgm:pt modelId="{44A9D381-33A8-3744-A5DC-E15BF228CB04}" type="pres">
      <dgm:prSet presAssocID="{3513A442-78F2-EA42-A53B-1FB9EC26CF4C}" presName="sibTrans" presStyleLbl="sibTrans2D1" presStyleIdx="1" presStyleCnt="5"/>
      <dgm:spPr/>
    </dgm:pt>
    <dgm:pt modelId="{FE215091-6E91-EF4F-94D5-6B2FAD3EA408}" type="pres">
      <dgm:prSet presAssocID="{3513A442-78F2-EA42-A53B-1FB9EC26CF4C}" presName="connectorText" presStyleLbl="sibTrans2D1" presStyleIdx="1" presStyleCnt="5"/>
      <dgm:spPr/>
    </dgm:pt>
    <dgm:pt modelId="{4D901C2B-6659-CD41-86E1-DD8D3F4D3C81}" type="pres">
      <dgm:prSet presAssocID="{C2B7E535-BFB9-D94F-AD66-9547071D2B49}" presName="node" presStyleLbl="node1" presStyleIdx="2" presStyleCnt="5" custScaleX="144224" custScaleY="130959" custRadScaleRad="110994" custRadScaleInc="-28867">
        <dgm:presLayoutVars>
          <dgm:bulletEnabled val="1"/>
        </dgm:presLayoutVars>
      </dgm:prSet>
      <dgm:spPr/>
    </dgm:pt>
    <dgm:pt modelId="{771E62A3-8276-4E4B-A000-FFBF26D115C8}" type="pres">
      <dgm:prSet presAssocID="{FD179CB1-D093-944A-9748-262FD09FF535}" presName="sibTrans" presStyleLbl="sibTrans2D1" presStyleIdx="2" presStyleCnt="5"/>
      <dgm:spPr/>
    </dgm:pt>
    <dgm:pt modelId="{52437C08-D9BC-F642-8CEE-F291E27DB205}" type="pres">
      <dgm:prSet presAssocID="{FD179CB1-D093-944A-9748-262FD09FF535}" presName="connectorText" presStyleLbl="sibTrans2D1" presStyleIdx="2" presStyleCnt="5"/>
      <dgm:spPr/>
    </dgm:pt>
    <dgm:pt modelId="{FD29380F-8C63-024D-8F2A-0F45E7AA2B47}" type="pres">
      <dgm:prSet presAssocID="{2F261AE0-FAB5-D248-B5A7-6605E710BE9A}" presName="node" presStyleLbl="node1" presStyleIdx="3" presStyleCnt="5" custScaleX="140279" custScaleY="112398">
        <dgm:presLayoutVars>
          <dgm:bulletEnabled val="1"/>
        </dgm:presLayoutVars>
      </dgm:prSet>
      <dgm:spPr/>
    </dgm:pt>
    <dgm:pt modelId="{3220D197-9F68-9447-88D1-18372DCF5ED2}" type="pres">
      <dgm:prSet presAssocID="{C5A345A7-EA19-8244-8258-98F13CF01483}" presName="sibTrans" presStyleLbl="sibTrans2D1" presStyleIdx="3" presStyleCnt="5"/>
      <dgm:spPr/>
    </dgm:pt>
    <dgm:pt modelId="{A669911D-BD9F-3D42-9870-EEC1983B619D}" type="pres">
      <dgm:prSet presAssocID="{C5A345A7-EA19-8244-8258-98F13CF01483}" presName="connectorText" presStyleLbl="sibTrans2D1" presStyleIdx="3" presStyleCnt="5"/>
      <dgm:spPr/>
    </dgm:pt>
    <dgm:pt modelId="{C346754E-4D3D-D143-AC5A-3D9FC5DBA72F}" type="pres">
      <dgm:prSet presAssocID="{487C7C79-7EBE-F94A-903D-F275C397E2A3}" presName="node" presStyleLbl="node1" presStyleIdx="4" presStyleCnt="5" custScaleX="131239">
        <dgm:presLayoutVars>
          <dgm:bulletEnabled val="1"/>
        </dgm:presLayoutVars>
      </dgm:prSet>
      <dgm:spPr/>
    </dgm:pt>
    <dgm:pt modelId="{BF35F617-11CA-D244-9082-D65030F0747D}" type="pres">
      <dgm:prSet presAssocID="{3D55EE62-B30A-D942-8F0C-60CADC9D13D0}" presName="sibTrans" presStyleLbl="sibTrans2D1" presStyleIdx="4" presStyleCnt="5"/>
      <dgm:spPr/>
    </dgm:pt>
    <dgm:pt modelId="{BF0FD6A4-E181-304D-A4BE-8925D900D960}" type="pres">
      <dgm:prSet presAssocID="{3D55EE62-B30A-D942-8F0C-60CADC9D13D0}" presName="connectorText" presStyleLbl="sibTrans2D1" presStyleIdx="4" presStyleCnt="5"/>
      <dgm:spPr/>
    </dgm:pt>
  </dgm:ptLst>
  <dgm:cxnLst>
    <dgm:cxn modelId="{3B71AC00-D34C-7341-A143-9EBB1195A1E6}" type="presOf" srcId="{C5A345A7-EA19-8244-8258-98F13CF01483}" destId="{A669911D-BD9F-3D42-9870-EEC1983B619D}" srcOrd="1" destOrd="0" presId="urn:microsoft.com/office/officeart/2005/8/layout/cycle2"/>
    <dgm:cxn modelId="{303F0D09-3AD7-AF4C-8100-C1456B330BD8}" srcId="{A5774DA4-E896-DD4B-9658-A211FD789717}" destId="{487C7C79-7EBE-F94A-903D-F275C397E2A3}" srcOrd="4" destOrd="0" parTransId="{E8093F73-3EC8-F046-A086-80AD6AD39169}" sibTransId="{3D55EE62-B30A-D942-8F0C-60CADC9D13D0}"/>
    <dgm:cxn modelId="{3AEA7A1F-6E70-B549-90AB-788BE1D76950}" type="presOf" srcId="{3D55EE62-B30A-D942-8F0C-60CADC9D13D0}" destId="{BF0FD6A4-E181-304D-A4BE-8925D900D960}" srcOrd="1" destOrd="0" presId="urn:microsoft.com/office/officeart/2005/8/layout/cycle2"/>
    <dgm:cxn modelId="{F1989426-CD6F-9B41-A86C-7792E98DCE4D}" type="presOf" srcId="{7459F98D-09A3-2D4E-8C34-E3F054228A20}" destId="{F3061A57-1844-F146-9F8B-00B3ECD073C7}" srcOrd="0" destOrd="0" presId="urn:microsoft.com/office/officeart/2005/8/layout/cycle2"/>
    <dgm:cxn modelId="{E53BC833-CB62-6C42-8B23-E47F612C8AB2}" type="presOf" srcId="{3513A442-78F2-EA42-A53B-1FB9EC26CF4C}" destId="{44A9D381-33A8-3744-A5DC-E15BF228CB04}" srcOrd="0" destOrd="0" presId="urn:microsoft.com/office/officeart/2005/8/layout/cycle2"/>
    <dgm:cxn modelId="{47FBBB68-C0BC-0B47-9C63-CD77E1FAA278}" type="presOf" srcId="{FD179CB1-D093-944A-9748-262FD09FF535}" destId="{52437C08-D9BC-F642-8CEE-F291E27DB205}" srcOrd="1" destOrd="0" presId="urn:microsoft.com/office/officeart/2005/8/layout/cycle2"/>
    <dgm:cxn modelId="{7C12356C-A8FB-AB40-B74D-A3FAFAF329D3}" srcId="{A5774DA4-E896-DD4B-9658-A211FD789717}" destId="{7459F98D-09A3-2D4E-8C34-E3F054228A20}" srcOrd="1" destOrd="0" parTransId="{6A6A9B1E-F901-AB4D-9009-1A4289A1AE9B}" sibTransId="{3513A442-78F2-EA42-A53B-1FB9EC26CF4C}"/>
    <dgm:cxn modelId="{64CAF48D-587A-E644-B341-B21094F81E76}" srcId="{A5774DA4-E896-DD4B-9658-A211FD789717}" destId="{2F261AE0-FAB5-D248-B5A7-6605E710BE9A}" srcOrd="3" destOrd="0" parTransId="{B630AA9B-7175-CA4A-BB26-E7CF0FD7D784}" sibTransId="{C5A345A7-EA19-8244-8258-98F13CF01483}"/>
    <dgm:cxn modelId="{36801E94-75B1-E844-B346-0CB3319127A5}" type="presOf" srcId="{3513A442-78F2-EA42-A53B-1FB9EC26CF4C}" destId="{FE215091-6E91-EF4F-94D5-6B2FAD3EA408}" srcOrd="1" destOrd="0" presId="urn:microsoft.com/office/officeart/2005/8/layout/cycle2"/>
    <dgm:cxn modelId="{F5C3D6A1-0708-5944-B734-47AD1D2A5C7E}" type="presOf" srcId="{E18A5B36-86D2-4947-AD71-DE5C565DF70E}" destId="{19BEF15B-A259-BA48-BE7A-4443C142D769}" srcOrd="0" destOrd="0" presId="urn:microsoft.com/office/officeart/2005/8/layout/cycle2"/>
    <dgm:cxn modelId="{215966A7-1132-CC4A-A791-55B79D085A61}" type="presOf" srcId="{C5A345A7-EA19-8244-8258-98F13CF01483}" destId="{3220D197-9F68-9447-88D1-18372DCF5ED2}" srcOrd="0" destOrd="0" presId="urn:microsoft.com/office/officeart/2005/8/layout/cycle2"/>
    <dgm:cxn modelId="{3C3626A9-9D39-874C-8428-976C1030A231}" type="presOf" srcId="{FD179CB1-D093-944A-9748-262FD09FF535}" destId="{771E62A3-8276-4E4B-A000-FFBF26D115C8}" srcOrd="0" destOrd="0" presId="urn:microsoft.com/office/officeart/2005/8/layout/cycle2"/>
    <dgm:cxn modelId="{54653AA9-5ECF-1B44-924E-AFD876050529}" type="presOf" srcId="{57D0920D-5965-0245-8326-15BFF88C89F8}" destId="{F8F0E849-5B0D-0A4E-8D7F-6F694F6DD3D1}" srcOrd="0" destOrd="0" presId="urn:microsoft.com/office/officeart/2005/8/layout/cycle2"/>
    <dgm:cxn modelId="{89ADFEA9-C074-E84B-89B6-58B7BD75CC50}" type="presOf" srcId="{A5774DA4-E896-DD4B-9658-A211FD789717}" destId="{2D352FD1-645A-7C4C-8FAB-8CB028584A0B}" srcOrd="0" destOrd="0" presId="urn:microsoft.com/office/officeart/2005/8/layout/cycle2"/>
    <dgm:cxn modelId="{17EA25B5-02FC-E14D-9894-F645269DD60D}" type="presOf" srcId="{3D55EE62-B30A-D942-8F0C-60CADC9D13D0}" destId="{BF35F617-11CA-D244-9082-D65030F0747D}" srcOrd="0" destOrd="0" presId="urn:microsoft.com/office/officeart/2005/8/layout/cycle2"/>
    <dgm:cxn modelId="{652908C6-EED6-BA47-9B9C-F05150BED62D}" type="presOf" srcId="{E18A5B36-86D2-4947-AD71-DE5C565DF70E}" destId="{11D99D52-2DD0-F644-A475-2AEC6D1FEAB7}" srcOrd="1" destOrd="0" presId="urn:microsoft.com/office/officeart/2005/8/layout/cycle2"/>
    <dgm:cxn modelId="{86BC60C8-48A0-9D4B-865E-5581B8EE349C}" srcId="{A5774DA4-E896-DD4B-9658-A211FD789717}" destId="{57D0920D-5965-0245-8326-15BFF88C89F8}" srcOrd="0" destOrd="0" parTransId="{55DB9599-3BC8-594D-A395-8A05D0AFCE23}" sibTransId="{E18A5B36-86D2-4947-AD71-DE5C565DF70E}"/>
    <dgm:cxn modelId="{C350C7D4-A757-5D41-99B8-29AFE32B2C75}" type="presOf" srcId="{2F261AE0-FAB5-D248-B5A7-6605E710BE9A}" destId="{FD29380F-8C63-024D-8F2A-0F45E7AA2B47}" srcOrd="0" destOrd="0" presId="urn:microsoft.com/office/officeart/2005/8/layout/cycle2"/>
    <dgm:cxn modelId="{A7B599DC-066C-BC4D-98C7-40516A42CCEA}" type="presOf" srcId="{C2B7E535-BFB9-D94F-AD66-9547071D2B49}" destId="{4D901C2B-6659-CD41-86E1-DD8D3F4D3C81}" srcOrd="0" destOrd="0" presId="urn:microsoft.com/office/officeart/2005/8/layout/cycle2"/>
    <dgm:cxn modelId="{DA8C5EE8-B660-7441-9081-64185DFCCB9B}" srcId="{A5774DA4-E896-DD4B-9658-A211FD789717}" destId="{C2B7E535-BFB9-D94F-AD66-9547071D2B49}" srcOrd="2" destOrd="0" parTransId="{76771D63-A1AD-AB4C-B42A-6A25F509C10D}" sibTransId="{FD179CB1-D093-944A-9748-262FD09FF535}"/>
    <dgm:cxn modelId="{7B1207EB-8C20-F140-86C0-24A0F5A2558F}" type="presOf" srcId="{487C7C79-7EBE-F94A-903D-F275C397E2A3}" destId="{C346754E-4D3D-D143-AC5A-3D9FC5DBA72F}" srcOrd="0" destOrd="0" presId="urn:microsoft.com/office/officeart/2005/8/layout/cycle2"/>
    <dgm:cxn modelId="{0A4036E5-CF67-8845-9AB9-16CB9EB2F839}" type="presParOf" srcId="{2D352FD1-645A-7C4C-8FAB-8CB028584A0B}" destId="{F8F0E849-5B0D-0A4E-8D7F-6F694F6DD3D1}" srcOrd="0" destOrd="0" presId="urn:microsoft.com/office/officeart/2005/8/layout/cycle2"/>
    <dgm:cxn modelId="{E92D1BCB-B04F-7C43-AF44-F66FFAF7395F}" type="presParOf" srcId="{2D352FD1-645A-7C4C-8FAB-8CB028584A0B}" destId="{19BEF15B-A259-BA48-BE7A-4443C142D769}" srcOrd="1" destOrd="0" presId="urn:microsoft.com/office/officeart/2005/8/layout/cycle2"/>
    <dgm:cxn modelId="{2D49AC2A-8BFE-DD43-84F4-0E0A1C4CD648}" type="presParOf" srcId="{19BEF15B-A259-BA48-BE7A-4443C142D769}" destId="{11D99D52-2DD0-F644-A475-2AEC6D1FEAB7}" srcOrd="0" destOrd="0" presId="urn:microsoft.com/office/officeart/2005/8/layout/cycle2"/>
    <dgm:cxn modelId="{A23221EE-A172-EB41-84D4-51FFD366D235}" type="presParOf" srcId="{2D352FD1-645A-7C4C-8FAB-8CB028584A0B}" destId="{F3061A57-1844-F146-9F8B-00B3ECD073C7}" srcOrd="2" destOrd="0" presId="urn:microsoft.com/office/officeart/2005/8/layout/cycle2"/>
    <dgm:cxn modelId="{0BFB57A6-3520-554F-A837-809C94C0D563}" type="presParOf" srcId="{2D352FD1-645A-7C4C-8FAB-8CB028584A0B}" destId="{44A9D381-33A8-3744-A5DC-E15BF228CB04}" srcOrd="3" destOrd="0" presId="urn:microsoft.com/office/officeart/2005/8/layout/cycle2"/>
    <dgm:cxn modelId="{3A82E230-34CA-9A41-947C-A350E06FE8D9}" type="presParOf" srcId="{44A9D381-33A8-3744-A5DC-E15BF228CB04}" destId="{FE215091-6E91-EF4F-94D5-6B2FAD3EA408}" srcOrd="0" destOrd="0" presId="urn:microsoft.com/office/officeart/2005/8/layout/cycle2"/>
    <dgm:cxn modelId="{121A9977-5799-DF42-9827-DEC5FAD92791}" type="presParOf" srcId="{2D352FD1-645A-7C4C-8FAB-8CB028584A0B}" destId="{4D901C2B-6659-CD41-86E1-DD8D3F4D3C81}" srcOrd="4" destOrd="0" presId="urn:microsoft.com/office/officeart/2005/8/layout/cycle2"/>
    <dgm:cxn modelId="{90E29F50-4B48-2F45-A1C8-01B772892493}" type="presParOf" srcId="{2D352FD1-645A-7C4C-8FAB-8CB028584A0B}" destId="{771E62A3-8276-4E4B-A000-FFBF26D115C8}" srcOrd="5" destOrd="0" presId="urn:microsoft.com/office/officeart/2005/8/layout/cycle2"/>
    <dgm:cxn modelId="{3B9BCAAA-5464-B246-9228-7E023E89F758}" type="presParOf" srcId="{771E62A3-8276-4E4B-A000-FFBF26D115C8}" destId="{52437C08-D9BC-F642-8CEE-F291E27DB205}" srcOrd="0" destOrd="0" presId="urn:microsoft.com/office/officeart/2005/8/layout/cycle2"/>
    <dgm:cxn modelId="{5CE69C61-0BE1-E542-875D-1FEADFECB56B}" type="presParOf" srcId="{2D352FD1-645A-7C4C-8FAB-8CB028584A0B}" destId="{FD29380F-8C63-024D-8F2A-0F45E7AA2B47}" srcOrd="6" destOrd="0" presId="urn:microsoft.com/office/officeart/2005/8/layout/cycle2"/>
    <dgm:cxn modelId="{E3895E3B-3758-4541-ADC9-AA4325D02AC1}" type="presParOf" srcId="{2D352FD1-645A-7C4C-8FAB-8CB028584A0B}" destId="{3220D197-9F68-9447-88D1-18372DCF5ED2}" srcOrd="7" destOrd="0" presId="urn:microsoft.com/office/officeart/2005/8/layout/cycle2"/>
    <dgm:cxn modelId="{83313FA9-22D8-8345-BD4B-D982AD3759F9}" type="presParOf" srcId="{3220D197-9F68-9447-88D1-18372DCF5ED2}" destId="{A669911D-BD9F-3D42-9870-EEC1983B619D}" srcOrd="0" destOrd="0" presId="urn:microsoft.com/office/officeart/2005/8/layout/cycle2"/>
    <dgm:cxn modelId="{EB1E3686-FC34-3F40-BD9A-ACF91AA10F50}" type="presParOf" srcId="{2D352FD1-645A-7C4C-8FAB-8CB028584A0B}" destId="{C346754E-4D3D-D143-AC5A-3D9FC5DBA72F}" srcOrd="8" destOrd="0" presId="urn:microsoft.com/office/officeart/2005/8/layout/cycle2"/>
    <dgm:cxn modelId="{72F6500D-9E60-4D41-881F-E245B504D62A}" type="presParOf" srcId="{2D352FD1-645A-7C4C-8FAB-8CB028584A0B}" destId="{BF35F617-11CA-D244-9082-D65030F0747D}" srcOrd="9" destOrd="0" presId="urn:microsoft.com/office/officeart/2005/8/layout/cycle2"/>
    <dgm:cxn modelId="{DC207E44-E47B-CE4C-AD35-408742FA9BE1}" type="presParOf" srcId="{BF35F617-11CA-D244-9082-D65030F0747D}" destId="{BF0FD6A4-E181-304D-A4BE-8925D900D96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16E22D-B665-0F45-BBBF-E3F42AE872DE}"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00D42295-B9E0-4541-9283-01247A88A1D7}">
      <dgm:prSet phldrT="[Text]"/>
      <dgm:spPr/>
      <dgm:t>
        <a:bodyPr/>
        <a:lstStyle/>
        <a:p>
          <a:r>
            <a:rPr lang="en-US" dirty="0">
              <a:solidFill>
                <a:schemeClr val="tx1"/>
              </a:solidFill>
            </a:rPr>
            <a:t>What are primary concerns in my classroom based on SAEBRS?</a:t>
          </a:r>
        </a:p>
      </dgm:t>
    </dgm:pt>
    <dgm:pt modelId="{71562345-D09B-6E43-82DD-542071964576}" type="parTrans" cxnId="{4BB25D86-767D-CC4F-B635-655F2D364964}">
      <dgm:prSet/>
      <dgm:spPr/>
      <dgm:t>
        <a:bodyPr/>
        <a:lstStyle/>
        <a:p>
          <a:endParaRPr lang="en-US"/>
        </a:p>
      </dgm:t>
    </dgm:pt>
    <dgm:pt modelId="{7E209500-2558-7448-BE35-C4A4A098B976}" type="sibTrans" cxnId="{4BB25D86-767D-CC4F-B635-655F2D364964}">
      <dgm:prSet/>
      <dgm:spPr/>
      <dgm:t>
        <a:bodyPr/>
        <a:lstStyle/>
        <a:p>
          <a:endParaRPr lang="en-US"/>
        </a:p>
      </dgm:t>
    </dgm:pt>
    <dgm:pt modelId="{B8324223-EC05-F349-8DAE-8EB162CDF739}">
      <dgm:prSet phldrT="[Text]"/>
      <dgm:spPr/>
      <dgm:t>
        <a:bodyPr/>
        <a:lstStyle/>
        <a:p>
          <a:r>
            <a:rPr lang="en-US" dirty="0">
              <a:solidFill>
                <a:schemeClr val="tx1"/>
              </a:solidFill>
            </a:rPr>
            <a:t>How am I going to use Second Step to address my concerns?</a:t>
          </a:r>
        </a:p>
      </dgm:t>
    </dgm:pt>
    <dgm:pt modelId="{2C0F720F-6E84-D34C-8398-C13E37BD380A}" type="parTrans" cxnId="{F64FF9A0-B9C3-174D-96F7-4AC0795D675C}">
      <dgm:prSet/>
      <dgm:spPr/>
      <dgm:t>
        <a:bodyPr/>
        <a:lstStyle/>
        <a:p>
          <a:endParaRPr lang="en-US"/>
        </a:p>
      </dgm:t>
    </dgm:pt>
    <dgm:pt modelId="{A21B0B04-910A-E549-BF04-B20AA525B873}" type="sibTrans" cxnId="{F64FF9A0-B9C3-174D-96F7-4AC0795D675C}">
      <dgm:prSet/>
      <dgm:spPr/>
      <dgm:t>
        <a:bodyPr/>
        <a:lstStyle/>
        <a:p>
          <a:endParaRPr lang="en-US"/>
        </a:p>
      </dgm:t>
    </dgm:pt>
    <dgm:pt modelId="{F61D000E-7E91-1E48-B1C1-360D09D399A3}">
      <dgm:prSet phldrT="[Text]"/>
      <dgm:spPr/>
      <dgm:t>
        <a:bodyPr/>
        <a:lstStyle/>
        <a:p>
          <a:r>
            <a:rPr lang="en-US" dirty="0">
              <a:solidFill>
                <a:schemeClr val="tx1"/>
              </a:solidFill>
            </a:rPr>
            <a:t>How will I know when behavior has improved?</a:t>
          </a:r>
        </a:p>
      </dgm:t>
    </dgm:pt>
    <dgm:pt modelId="{7A1ED054-6BB7-6848-9F3E-C31A43E7FCBD}" type="parTrans" cxnId="{2E3A62D8-016A-3C40-B008-3FD0B749D92A}">
      <dgm:prSet/>
      <dgm:spPr/>
      <dgm:t>
        <a:bodyPr/>
        <a:lstStyle/>
        <a:p>
          <a:endParaRPr lang="en-US"/>
        </a:p>
      </dgm:t>
    </dgm:pt>
    <dgm:pt modelId="{8EB6340D-2B84-084D-B6AF-94C014BC9F19}" type="sibTrans" cxnId="{2E3A62D8-016A-3C40-B008-3FD0B749D92A}">
      <dgm:prSet/>
      <dgm:spPr/>
      <dgm:t>
        <a:bodyPr/>
        <a:lstStyle/>
        <a:p>
          <a:endParaRPr lang="en-US"/>
        </a:p>
      </dgm:t>
    </dgm:pt>
    <dgm:pt modelId="{C6EFEFB1-DC37-9442-A8FE-CBAD60B0738B}" type="pres">
      <dgm:prSet presAssocID="{6016E22D-B665-0F45-BBBF-E3F42AE872DE}" presName="Name0" presStyleCnt="0">
        <dgm:presLayoutVars>
          <dgm:dir/>
          <dgm:resizeHandles val="exact"/>
        </dgm:presLayoutVars>
      </dgm:prSet>
      <dgm:spPr/>
    </dgm:pt>
    <dgm:pt modelId="{EEA36164-C913-4045-90AD-DD82D5665596}" type="pres">
      <dgm:prSet presAssocID="{00D42295-B9E0-4541-9283-01247A88A1D7}" presName="node" presStyleLbl="node1" presStyleIdx="0" presStyleCnt="3" custScaleY="145792">
        <dgm:presLayoutVars>
          <dgm:bulletEnabled val="1"/>
        </dgm:presLayoutVars>
      </dgm:prSet>
      <dgm:spPr/>
    </dgm:pt>
    <dgm:pt modelId="{851E8E9A-12FE-D548-9D12-048A0FB135B5}" type="pres">
      <dgm:prSet presAssocID="{7E209500-2558-7448-BE35-C4A4A098B976}" presName="sibTrans" presStyleLbl="sibTrans2D1" presStyleIdx="0" presStyleCnt="3"/>
      <dgm:spPr/>
    </dgm:pt>
    <dgm:pt modelId="{B0E06612-3DEC-A34C-8F59-8E9D8AE4AEFF}" type="pres">
      <dgm:prSet presAssocID="{7E209500-2558-7448-BE35-C4A4A098B976}" presName="connectorText" presStyleLbl="sibTrans2D1" presStyleIdx="0" presStyleCnt="3"/>
      <dgm:spPr/>
    </dgm:pt>
    <dgm:pt modelId="{511F2489-70B6-0446-B14F-3D9BA5765028}" type="pres">
      <dgm:prSet presAssocID="{B8324223-EC05-F349-8DAE-8EB162CDF739}" presName="node" presStyleLbl="node1" presStyleIdx="1" presStyleCnt="3" custScaleY="147868">
        <dgm:presLayoutVars>
          <dgm:bulletEnabled val="1"/>
        </dgm:presLayoutVars>
      </dgm:prSet>
      <dgm:spPr/>
    </dgm:pt>
    <dgm:pt modelId="{540A6FE9-F50E-2C43-A18F-BDF79CBFDBEE}" type="pres">
      <dgm:prSet presAssocID="{A21B0B04-910A-E549-BF04-B20AA525B873}" presName="sibTrans" presStyleLbl="sibTrans2D1" presStyleIdx="1" presStyleCnt="3"/>
      <dgm:spPr/>
    </dgm:pt>
    <dgm:pt modelId="{ED98D4FB-7733-1945-81A9-2025B9D00064}" type="pres">
      <dgm:prSet presAssocID="{A21B0B04-910A-E549-BF04-B20AA525B873}" presName="connectorText" presStyleLbl="sibTrans2D1" presStyleIdx="1" presStyleCnt="3"/>
      <dgm:spPr/>
    </dgm:pt>
    <dgm:pt modelId="{B8FF3DB1-B87E-7244-BFFA-61CC6C66507B}" type="pres">
      <dgm:prSet presAssocID="{F61D000E-7E91-1E48-B1C1-360D09D399A3}" presName="node" presStyleLbl="node1" presStyleIdx="2" presStyleCnt="3" custScaleY="164229">
        <dgm:presLayoutVars>
          <dgm:bulletEnabled val="1"/>
        </dgm:presLayoutVars>
      </dgm:prSet>
      <dgm:spPr/>
    </dgm:pt>
    <dgm:pt modelId="{B52FC20C-4667-844A-8CD3-B69F4E065F82}" type="pres">
      <dgm:prSet presAssocID="{8EB6340D-2B84-084D-B6AF-94C014BC9F19}" presName="sibTrans" presStyleLbl="sibTrans2D1" presStyleIdx="2" presStyleCnt="3"/>
      <dgm:spPr/>
    </dgm:pt>
    <dgm:pt modelId="{500DAFD4-133C-9D46-B63D-3B809E6577D5}" type="pres">
      <dgm:prSet presAssocID="{8EB6340D-2B84-084D-B6AF-94C014BC9F19}" presName="connectorText" presStyleLbl="sibTrans2D1" presStyleIdx="2" presStyleCnt="3"/>
      <dgm:spPr/>
    </dgm:pt>
  </dgm:ptLst>
  <dgm:cxnLst>
    <dgm:cxn modelId="{3D5E3226-D0C5-364C-9919-ECF4183A5686}" type="presOf" srcId="{7E209500-2558-7448-BE35-C4A4A098B976}" destId="{B0E06612-3DEC-A34C-8F59-8E9D8AE4AEFF}" srcOrd="1" destOrd="0" presId="urn:microsoft.com/office/officeart/2005/8/layout/cycle7"/>
    <dgm:cxn modelId="{660F8E3B-BEF3-944D-B6BD-DC26E5AFEC07}" type="presOf" srcId="{8EB6340D-2B84-084D-B6AF-94C014BC9F19}" destId="{B52FC20C-4667-844A-8CD3-B69F4E065F82}" srcOrd="0" destOrd="0" presId="urn:microsoft.com/office/officeart/2005/8/layout/cycle7"/>
    <dgm:cxn modelId="{B61E4840-2FDC-9E42-BA91-B76619B6778C}" type="presOf" srcId="{7E209500-2558-7448-BE35-C4A4A098B976}" destId="{851E8E9A-12FE-D548-9D12-048A0FB135B5}" srcOrd="0" destOrd="0" presId="urn:microsoft.com/office/officeart/2005/8/layout/cycle7"/>
    <dgm:cxn modelId="{07693F59-4825-5042-ACC9-02600B6039ED}" type="presOf" srcId="{F61D000E-7E91-1E48-B1C1-360D09D399A3}" destId="{B8FF3DB1-B87E-7244-BFFA-61CC6C66507B}" srcOrd="0" destOrd="0" presId="urn:microsoft.com/office/officeart/2005/8/layout/cycle7"/>
    <dgm:cxn modelId="{4BB25D86-767D-CC4F-B635-655F2D364964}" srcId="{6016E22D-B665-0F45-BBBF-E3F42AE872DE}" destId="{00D42295-B9E0-4541-9283-01247A88A1D7}" srcOrd="0" destOrd="0" parTransId="{71562345-D09B-6E43-82DD-542071964576}" sibTransId="{7E209500-2558-7448-BE35-C4A4A098B976}"/>
    <dgm:cxn modelId="{F64FF9A0-B9C3-174D-96F7-4AC0795D675C}" srcId="{6016E22D-B665-0F45-BBBF-E3F42AE872DE}" destId="{B8324223-EC05-F349-8DAE-8EB162CDF739}" srcOrd="1" destOrd="0" parTransId="{2C0F720F-6E84-D34C-8398-C13E37BD380A}" sibTransId="{A21B0B04-910A-E549-BF04-B20AA525B873}"/>
    <dgm:cxn modelId="{62CD0FAF-EFAC-5549-8BE5-A4011A9F385D}" type="presOf" srcId="{A21B0B04-910A-E549-BF04-B20AA525B873}" destId="{540A6FE9-F50E-2C43-A18F-BDF79CBFDBEE}" srcOrd="0" destOrd="0" presId="urn:microsoft.com/office/officeart/2005/8/layout/cycle7"/>
    <dgm:cxn modelId="{96CD6EB6-1BFA-744B-90D5-2140172F3C89}" type="presOf" srcId="{8EB6340D-2B84-084D-B6AF-94C014BC9F19}" destId="{500DAFD4-133C-9D46-B63D-3B809E6577D5}" srcOrd="1" destOrd="0" presId="urn:microsoft.com/office/officeart/2005/8/layout/cycle7"/>
    <dgm:cxn modelId="{6E46A5C2-5563-ED4D-B96C-EA6FBB4542C4}" type="presOf" srcId="{00D42295-B9E0-4541-9283-01247A88A1D7}" destId="{EEA36164-C913-4045-90AD-DD82D5665596}" srcOrd="0" destOrd="0" presId="urn:microsoft.com/office/officeart/2005/8/layout/cycle7"/>
    <dgm:cxn modelId="{45DC20C6-FF46-7344-946C-AEE323D05D57}" type="presOf" srcId="{A21B0B04-910A-E549-BF04-B20AA525B873}" destId="{ED98D4FB-7733-1945-81A9-2025B9D00064}" srcOrd="1" destOrd="0" presId="urn:microsoft.com/office/officeart/2005/8/layout/cycle7"/>
    <dgm:cxn modelId="{2E3A62D8-016A-3C40-B008-3FD0B749D92A}" srcId="{6016E22D-B665-0F45-BBBF-E3F42AE872DE}" destId="{F61D000E-7E91-1E48-B1C1-360D09D399A3}" srcOrd="2" destOrd="0" parTransId="{7A1ED054-6BB7-6848-9F3E-C31A43E7FCBD}" sibTransId="{8EB6340D-2B84-084D-B6AF-94C014BC9F19}"/>
    <dgm:cxn modelId="{A1E18EDD-279C-1B46-96E7-462E220741EB}" type="presOf" srcId="{6016E22D-B665-0F45-BBBF-E3F42AE872DE}" destId="{C6EFEFB1-DC37-9442-A8FE-CBAD60B0738B}" srcOrd="0" destOrd="0" presId="urn:microsoft.com/office/officeart/2005/8/layout/cycle7"/>
    <dgm:cxn modelId="{AA72F8F6-4F9D-0A48-9849-BC542D0471F3}" type="presOf" srcId="{B8324223-EC05-F349-8DAE-8EB162CDF739}" destId="{511F2489-70B6-0446-B14F-3D9BA5765028}" srcOrd="0" destOrd="0" presId="urn:microsoft.com/office/officeart/2005/8/layout/cycle7"/>
    <dgm:cxn modelId="{8DF66067-3A63-6343-89FC-72BDB17469EC}" type="presParOf" srcId="{C6EFEFB1-DC37-9442-A8FE-CBAD60B0738B}" destId="{EEA36164-C913-4045-90AD-DD82D5665596}" srcOrd="0" destOrd="0" presId="urn:microsoft.com/office/officeart/2005/8/layout/cycle7"/>
    <dgm:cxn modelId="{C24198FA-3773-294D-A0B0-C5783673F8BE}" type="presParOf" srcId="{C6EFEFB1-DC37-9442-A8FE-CBAD60B0738B}" destId="{851E8E9A-12FE-D548-9D12-048A0FB135B5}" srcOrd="1" destOrd="0" presId="urn:microsoft.com/office/officeart/2005/8/layout/cycle7"/>
    <dgm:cxn modelId="{5E6A9E39-CF11-AD46-A2AF-52D1DF33B415}" type="presParOf" srcId="{851E8E9A-12FE-D548-9D12-048A0FB135B5}" destId="{B0E06612-3DEC-A34C-8F59-8E9D8AE4AEFF}" srcOrd="0" destOrd="0" presId="urn:microsoft.com/office/officeart/2005/8/layout/cycle7"/>
    <dgm:cxn modelId="{4406026C-34D7-2144-BA62-A30A1BFC150A}" type="presParOf" srcId="{C6EFEFB1-DC37-9442-A8FE-CBAD60B0738B}" destId="{511F2489-70B6-0446-B14F-3D9BA5765028}" srcOrd="2" destOrd="0" presId="urn:microsoft.com/office/officeart/2005/8/layout/cycle7"/>
    <dgm:cxn modelId="{5DE8BAA6-E8EF-C945-B4AB-59A72EF09970}" type="presParOf" srcId="{C6EFEFB1-DC37-9442-A8FE-CBAD60B0738B}" destId="{540A6FE9-F50E-2C43-A18F-BDF79CBFDBEE}" srcOrd="3" destOrd="0" presId="urn:microsoft.com/office/officeart/2005/8/layout/cycle7"/>
    <dgm:cxn modelId="{C3BFEB99-7167-FD40-B6CE-64F249BD83A0}" type="presParOf" srcId="{540A6FE9-F50E-2C43-A18F-BDF79CBFDBEE}" destId="{ED98D4FB-7733-1945-81A9-2025B9D00064}" srcOrd="0" destOrd="0" presId="urn:microsoft.com/office/officeart/2005/8/layout/cycle7"/>
    <dgm:cxn modelId="{D0B725D9-CDF0-3A47-9DE2-F0DAA8EB7D6F}" type="presParOf" srcId="{C6EFEFB1-DC37-9442-A8FE-CBAD60B0738B}" destId="{B8FF3DB1-B87E-7244-BFFA-61CC6C66507B}" srcOrd="4" destOrd="0" presId="urn:microsoft.com/office/officeart/2005/8/layout/cycle7"/>
    <dgm:cxn modelId="{8AF6A3BF-D532-6542-85C6-F94E2E199238}" type="presParOf" srcId="{C6EFEFB1-DC37-9442-A8FE-CBAD60B0738B}" destId="{B52FC20C-4667-844A-8CD3-B69F4E065F82}" srcOrd="5" destOrd="0" presId="urn:microsoft.com/office/officeart/2005/8/layout/cycle7"/>
    <dgm:cxn modelId="{CE4A3E5A-A068-C545-932B-CD87A1FA364B}" type="presParOf" srcId="{B52FC20C-4667-844A-8CD3-B69F4E065F82}" destId="{500DAFD4-133C-9D46-B63D-3B809E6577D5}"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8FEB1-8EBB-7145-BCE2-F2AD522C163F}">
      <dsp:nvSpPr>
        <dsp:cNvPr id="0" name=""/>
        <dsp:cNvSpPr/>
      </dsp:nvSpPr>
      <dsp:spPr>
        <a:xfrm>
          <a:off x="838152" y="0"/>
          <a:ext cx="2087485" cy="1924012"/>
        </a:xfrm>
        <a:prstGeom prst="ellipse">
          <a:avLst/>
        </a:prstGeom>
        <a:solidFill>
          <a:srgbClr val="DFD878"/>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PBIS</a:t>
          </a:r>
        </a:p>
        <a:p>
          <a:pPr marL="0" lvl="0" indent="0" algn="ctr" defTabSz="1600200">
            <a:lnSpc>
              <a:spcPct val="90000"/>
            </a:lnSpc>
            <a:spcBef>
              <a:spcPct val="0"/>
            </a:spcBef>
            <a:spcAft>
              <a:spcPct val="35000"/>
            </a:spcAft>
            <a:buNone/>
          </a:pPr>
          <a:r>
            <a:rPr lang="en-US" sz="2400" kern="1200" dirty="0">
              <a:solidFill>
                <a:schemeClr val="tx1"/>
              </a:solidFill>
            </a:rPr>
            <a:t>(</a:t>
          </a:r>
          <a:r>
            <a:rPr lang="en-US" sz="1800" kern="1200" dirty="0">
              <a:solidFill>
                <a:schemeClr val="tx1"/>
              </a:solidFill>
            </a:rPr>
            <a:t>Structure</a:t>
          </a:r>
          <a:r>
            <a:rPr lang="en-US" sz="2400" kern="1200" dirty="0">
              <a:solidFill>
                <a:schemeClr val="tx1"/>
              </a:solidFill>
            </a:rPr>
            <a:t>)</a:t>
          </a:r>
        </a:p>
      </dsp:txBody>
      <dsp:txXfrm>
        <a:off x="1143857" y="281765"/>
        <a:ext cx="1476075" cy="1360482"/>
      </dsp:txXfrm>
    </dsp:sp>
    <dsp:sp modelId="{60940AC6-06FB-2B4B-A41D-B50772ADFFA2}">
      <dsp:nvSpPr>
        <dsp:cNvPr id="0" name=""/>
        <dsp:cNvSpPr/>
      </dsp:nvSpPr>
      <dsp:spPr>
        <a:xfrm>
          <a:off x="1414841" y="1996924"/>
          <a:ext cx="811276" cy="811276"/>
        </a:xfrm>
        <a:prstGeom prst="mathPlus">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522376" y="2307156"/>
        <a:ext cx="596206" cy="190812"/>
      </dsp:txXfrm>
    </dsp:sp>
    <dsp:sp modelId="{93BD9466-AC79-E440-AD14-35E6158ADBB4}">
      <dsp:nvSpPr>
        <dsp:cNvPr id="0" name=""/>
        <dsp:cNvSpPr/>
      </dsp:nvSpPr>
      <dsp:spPr>
        <a:xfrm>
          <a:off x="813527" y="2963913"/>
          <a:ext cx="2063076" cy="1792236"/>
        </a:xfrm>
        <a:prstGeom prst="ellipse">
          <a:avLst/>
        </a:prstGeom>
        <a:solidFill>
          <a:srgbClr val="254BEC"/>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SEL</a:t>
          </a:r>
        </a:p>
        <a:p>
          <a:pPr marL="0" lvl="0" indent="0" algn="ctr" defTabSz="1600200">
            <a:lnSpc>
              <a:spcPct val="90000"/>
            </a:lnSpc>
            <a:spcBef>
              <a:spcPct val="0"/>
            </a:spcBef>
            <a:spcAft>
              <a:spcPct val="35000"/>
            </a:spcAft>
            <a:buNone/>
          </a:pPr>
          <a:r>
            <a:rPr lang="en-US" sz="2400" kern="1200" dirty="0">
              <a:solidFill>
                <a:schemeClr val="tx1"/>
              </a:solidFill>
            </a:rPr>
            <a:t>(</a:t>
          </a:r>
          <a:r>
            <a:rPr lang="en-US" sz="1800" kern="1200" dirty="0">
              <a:solidFill>
                <a:schemeClr val="tx1"/>
              </a:solidFill>
            </a:rPr>
            <a:t>Support</a:t>
          </a:r>
          <a:r>
            <a:rPr lang="en-US" sz="2400" kern="1200" dirty="0">
              <a:solidFill>
                <a:schemeClr val="tx1"/>
              </a:solidFill>
            </a:rPr>
            <a:t>)</a:t>
          </a:r>
        </a:p>
      </dsp:txBody>
      <dsp:txXfrm>
        <a:off x="1115657" y="3226380"/>
        <a:ext cx="1458816" cy="1267302"/>
      </dsp:txXfrm>
    </dsp:sp>
    <dsp:sp modelId="{16B693AC-DFE8-914A-B77B-A7C0A2D426EB}">
      <dsp:nvSpPr>
        <dsp:cNvPr id="0" name=""/>
        <dsp:cNvSpPr/>
      </dsp:nvSpPr>
      <dsp:spPr>
        <a:xfrm rot="10844070" flipH="1">
          <a:off x="2991753" y="1968485"/>
          <a:ext cx="1865250" cy="878343"/>
        </a:xfrm>
        <a:prstGeom prst="rightArrow">
          <a:avLst>
            <a:gd name="adj1" fmla="val 60000"/>
            <a:gd name="adj2" fmla="val 5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2991764" y="2142465"/>
        <a:ext cx="1601747" cy="527005"/>
      </dsp:txXfrm>
    </dsp:sp>
    <dsp:sp modelId="{EAEFE182-E6DF-CA4A-AFCF-0CB4D8223ECF}">
      <dsp:nvSpPr>
        <dsp:cNvPr id="0" name=""/>
        <dsp:cNvSpPr/>
      </dsp:nvSpPr>
      <dsp:spPr>
        <a:xfrm>
          <a:off x="5124571" y="980524"/>
          <a:ext cx="2188265" cy="2247180"/>
        </a:xfrm>
        <a:prstGeom prst="ellipse">
          <a:avLst/>
        </a:prstGeom>
        <a:solidFill>
          <a:srgbClr val="317A1F"/>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Positive School Climate</a:t>
          </a:r>
        </a:p>
      </dsp:txBody>
      <dsp:txXfrm>
        <a:off x="5445035" y="1309616"/>
        <a:ext cx="1547337" cy="1588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AC1FF-17F2-FC47-8B50-38B6555E9A9F}">
      <dsp:nvSpPr>
        <dsp:cNvPr id="0" name=""/>
        <dsp:cNvSpPr/>
      </dsp:nvSpPr>
      <dsp:spPr>
        <a:xfrm>
          <a:off x="3798301" y="1848749"/>
          <a:ext cx="1774365" cy="170272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School Leadership Team</a:t>
          </a:r>
        </a:p>
      </dsp:txBody>
      <dsp:txXfrm>
        <a:off x="4058151" y="2098108"/>
        <a:ext cx="1254665" cy="1204010"/>
      </dsp:txXfrm>
    </dsp:sp>
    <dsp:sp modelId="{EEE957A1-AA4A-CA47-9DD5-ECF97980D13A}">
      <dsp:nvSpPr>
        <dsp:cNvPr id="0" name=""/>
        <dsp:cNvSpPr/>
      </dsp:nvSpPr>
      <dsp:spPr>
        <a:xfrm rot="16200000">
          <a:off x="4554781" y="1354744"/>
          <a:ext cx="261404" cy="509589"/>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593992" y="1495873"/>
        <a:ext cx="182983" cy="305753"/>
      </dsp:txXfrm>
    </dsp:sp>
    <dsp:sp modelId="{FA76715B-E7A0-AC4F-9032-70EA24DE7B20}">
      <dsp:nvSpPr>
        <dsp:cNvPr id="0" name=""/>
        <dsp:cNvSpPr/>
      </dsp:nvSpPr>
      <dsp:spPr>
        <a:xfrm>
          <a:off x="3837429" y="1817"/>
          <a:ext cx="1696109" cy="135371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Administrator</a:t>
          </a:r>
        </a:p>
      </dsp:txBody>
      <dsp:txXfrm>
        <a:off x="4085818" y="200064"/>
        <a:ext cx="1199331" cy="957221"/>
      </dsp:txXfrm>
    </dsp:sp>
    <dsp:sp modelId="{20118B49-4923-C04C-B7A0-B178625C1B83}">
      <dsp:nvSpPr>
        <dsp:cNvPr id="0" name=""/>
        <dsp:cNvSpPr/>
      </dsp:nvSpPr>
      <dsp:spPr>
        <a:xfrm rot="19285714">
          <a:off x="5411967" y="1784244"/>
          <a:ext cx="204953" cy="509589"/>
        </a:xfrm>
        <a:prstGeom prst="rightArrow">
          <a:avLst>
            <a:gd name="adj1" fmla="val 60000"/>
            <a:gd name="adj2" fmla="val 50000"/>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418674" y="1905330"/>
        <a:ext cx="143467" cy="305753"/>
      </dsp:txXfrm>
    </dsp:sp>
    <dsp:sp modelId="{7278BA59-DA6D-3343-BD3B-9D7AE616F6A5}">
      <dsp:nvSpPr>
        <dsp:cNvPr id="0" name=""/>
        <dsp:cNvSpPr/>
      </dsp:nvSpPr>
      <dsp:spPr>
        <a:xfrm>
          <a:off x="5426553" y="765311"/>
          <a:ext cx="1678708" cy="1348913"/>
        </a:xfrm>
        <a:prstGeom prst="ellipse">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Grade Level Teachers</a:t>
          </a:r>
        </a:p>
      </dsp:txBody>
      <dsp:txXfrm>
        <a:off x="5672394" y="962855"/>
        <a:ext cx="1187026" cy="953825"/>
      </dsp:txXfrm>
    </dsp:sp>
    <dsp:sp modelId="{9C61BA27-ADB5-514A-ADDE-5F952DE6F616}">
      <dsp:nvSpPr>
        <dsp:cNvPr id="0" name=""/>
        <dsp:cNvSpPr/>
      </dsp:nvSpPr>
      <dsp:spPr>
        <a:xfrm rot="771429">
          <a:off x="5609185" y="2673782"/>
          <a:ext cx="154521" cy="509589"/>
        </a:xfrm>
        <a:prstGeom prst="rightArrow">
          <a:avLst>
            <a:gd name="adj1" fmla="val 60000"/>
            <a:gd name="adj2" fmla="val 50000"/>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609766" y="2770542"/>
        <a:ext cx="108165" cy="305753"/>
      </dsp:txXfrm>
    </dsp:sp>
    <dsp:sp modelId="{3B01A313-EBBD-5848-91D5-A5BB9A07CEE3}">
      <dsp:nvSpPr>
        <dsp:cNvPr id="0" name=""/>
        <dsp:cNvSpPr/>
      </dsp:nvSpPr>
      <dsp:spPr>
        <a:xfrm>
          <a:off x="5798871" y="2475469"/>
          <a:ext cx="1714738" cy="1348913"/>
        </a:xfrm>
        <a:prstGeom prst="ellipse">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Counselor / School Psychologist</a:t>
          </a:r>
        </a:p>
      </dsp:txBody>
      <dsp:txXfrm>
        <a:off x="6049989" y="2673013"/>
        <a:ext cx="1212502" cy="953825"/>
      </dsp:txXfrm>
    </dsp:sp>
    <dsp:sp modelId="{CC4BEB45-F0A0-B74F-83FD-3B3A04E193D5}">
      <dsp:nvSpPr>
        <dsp:cNvPr id="0" name=""/>
        <dsp:cNvSpPr/>
      </dsp:nvSpPr>
      <dsp:spPr>
        <a:xfrm rot="3857143">
          <a:off x="5032123" y="3422641"/>
          <a:ext cx="248029" cy="509589"/>
        </a:xfrm>
        <a:prstGeom prst="rightArrow">
          <a:avLst>
            <a:gd name="adj1" fmla="val 60000"/>
            <a:gd name="adj2" fmla="val 5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053185" y="3491039"/>
        <a:ext cx="173620" cy="305753"/>
      </dsp:txXfrm>
    </dsp:sp>
    <dsp:sp modelId="{A8723EFD-961D-8543-88C1-4D722DDA7CA2}">
      <dsp:nvSpPr>
        <dsp:cNvPr id="0" name=""/>
        <dsp:cNvSpPr/>
      </dsp:nvSpPr>
      <dsp:spPr>
        <a:xfrm>
          <a:off x="4745131" y="3846909"/>
          <a:ext cx="1634842" cy="1348913"/>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PE/Health</a:t>
          </a:r>
        </a:p>
      </dsp:txBody>
      <dsp:txXfrm>
        <a:off x="4984548" y="4044453"/>
        <a:ext cx="1156008" cy="953825"/>
      </dsp:txXfrm>
    </dsp:sp>
    <dsp:sp modelId="{FC110D7A-78C9-0F4C-96EC-E8D734B0FFD7}">
      <dsp:nvSpPr>
        <dsp:cNvPr id="0" name=""/>
        <dsp:cNvSpPr/>
      </dsp:nvSpPr>
      <dsp:spPr>
        <a:xfrm rot="6942857">
          <a:off x="4092581" y="3421018"/>
          <a:ext cx="246060" cy="509589"/>
        </a:xfrm>
        <a:prstGeom prst="rightArrow">
          <a:avLst>
            <a:gd name="adj1" fmla="val 60000"/>
            <a:gd name="adj2" fmla="val 50000"/>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145504" y="3489682"/>
        <a:ext cx="172242" cy="305753"/>
      </dsp:txXfrm>
    </dsp:sp>
    <dsp:sp modelId="{3F4AF9B6-9258-4749-AF4F-DBF525B6CD49}">
      <dsp:nvSpPr>
        <dsp:cNvPr id="0" name=""/>
        <dsp:cNvSpPr/>
      </dsp:nvSpPr>
      <dsp:spPr>
        <a:xfrm>
          <a:off x="2957270" y="3846909"/>
          <a:ext cx="1702287" cy="1348913"/>
        </a:xfrm>
        <a:prstGeom prst="ellipse">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Teaching Assistants</a:t>
          </a:r>
        </a:p>
      </dsp:txBody>
      <dsp:txXfrm>
        <a:off x="3206564" y="4044453"/>
        <a:ext cx="1203699" cy="953825"/>
      </dsp:txXfrm>
    </dsp:sp>
    <dsp:sp modelId="{01BB96BC-94C5-1B40-B3DF-76C301B88D7C}">
      <dsp:nvSpPr>
        <dsp:cNvPr id="0" name=""/>
        <dsp:cNvSpPr/>
      </dsp:nvSpPr>
      <dsp:spPr>
        <a:xfrm rot="10028571">
          <a:off x="3606166" y="2673942"/>
          <a:ext cx="155307" cy="509589"/>
        </a:xfrm>
        <a:prstGeom prst="rightArrow">
          <a:avLst>
            <a:gd name="adj1" fmla="val 60000"/>
            <a:gd name="adj2" fmla="val 50000"/>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652174" y="2770676"/>
        <a:ext cx="108715" cy="305753"/>
      </dsp:txXfrm>
    </dsp:sp>
    <dsp:sp modelId="{911351FA-B69F-2F49-9310-CD4AF26CD8F7}">
      <dsp:nvSpPr>
        <dsp:cNvPr id="0" name=""/>
        <dsp:cNvSpPr/>
      </dsp:nvSpPr>
      <dsp:spPr>
        <a:xfrm>
          <a:off x="1858990" y="2475469"/>
          <a:ext cx="1711473" cy="1348913"/>
        </a:xfrm>
        <a:prstGeom prst="ellipse">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Parent</a:t>
          </a:r>
        </a:p>
      </dsp:txBody>
      <dsp:txXfrm>
        <a:off x="2109629" y="2673013"/>
        <a:ext cx="1210195" cy="953825"/>
      </dsp:txXfrm>
    </dsp:sp>
    <dsp:sp modelId="{32038281-CEF0-4F44-9485-C4B8D2D8B9E3}">
      <dsp:nvSpPr>
        <dsp:cNvPr id="0" name=""/>
        <dsp:cNvSpPr/>
      </dsp:nvSpPr>
      <dsp:spPr>
        <a:xfrm rot="13114286">
          <a:off x="3774716" y="1793947"/>
          <a:ext cx="187947" cy="509589"/>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824949" y="1913442"/>
        <a:ext cx="131563" cy="305753"/>
      </dsp:txXfrm>
    </dsp:sp>
    <dsp:sp modelId="{138057BE-79D5-8948-A159-798336A1244B}">
      <dsp:nvSpPr>
        <dsp:cNvPr id="0" name=""/>
        <dsp:cNvSpPr/>
      </dsp:nvSpPr>
      <dsp:spPr>
        <a:xfrm>
          <a:off x="2190786" y="765311"/>
          <a:ext cx="1828546" cy="1348913"/>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SEL Master Teacher</a:t>
          </a:r>
        </a:p>
      </dsp:txBody>
      <dsp:txXfrm>
        <a:off x="2458570" y="962855"/>
        <a:ext cx="1292978" cy="953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0E849-5B0D-0A4E-8D7F-6F694F6DD3D1}">
      <dsp:nvSpPr>
        <dsp:cNvPr id="0" name=""/>
        <dsp:cNvSpPr/>
      </dsp:nvSpPr>
      <dsp:spPr>
        <a:xfrm>
          <a:off x="1061252" y="398017"/>
          <a:ext cx="1843660" cy="8154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Identify Problems</a:t>
          </a:r>
        </a:p>
      </dsp:txBody>
      <dsp:txXfrm>
        <a:off x="1331250" y="517434"/>
        <a:ext cx="1303664" cy="576593"/>
      </dsp:txXfrm>
    </dsp:sp>
    <dsp:sp modelId="{19BEF15B-A259-BA48-BE7A-4443C142D769}">
      <dsp:nvSpPr>
        <dsp:cNvPr id="0" name=""/>
        <dsp:cNvSpPr/>
      </dsp:nvSpPr>
      <dsp:spPr>
        <a:xfrm rot="2160000">
          <a:off x="2519991" y="1084021"/>
          <a:ext cx="239555" cy="3976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526854" y="1142428"/>
        <a:ext cx="167689" cy="238584"/>
      </dsp:txXfrm>
    </dsp:sp>
    <dsp:sp modelId="{F3061A57-1844-F146-9F8B-00B3ECD073C7}">
      <dsp:nvSpPr>
        <dsp:cNvPr id="0" name=""/>
        <dsp:cNvSpPr/>
      </dsp:nvSpPr>
      <dsp:spPr>
        <a:xfrm>
          <a:off x="2565635" y="1256526"/>
          <a:ext cx="1697470" cy="11781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Hypothesize/Certify Problem</a:t>
          </a:r>
        </a:p>
      </dsp:txBody>
      <dsp:txXfrm>
        <a:off x="2814224" y="1429068"/>
        <a:ext cx="1200292" cy="833109"/>
      </dsp:txXfrm>
    </dsp:sp>
    <dsp:sp modelId="{44A9D381-33A8-3744-A5DC-E15BF228CB04}">
      <dsp:nvSpPr>
        <dsp:cNvPr id="0" name=""/>
        <dsp:cNvSpPr/>
      </dsp:nvSpPr>
      <dsp:spPr>
        <a:xfrm rot="5869442">
          <a:off x="3245180" y="2361853"/>
          <a:ext cx="141869" cy="3976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269357" y="2420299"/>
        <a:ext cx="99308" cy="238584"/>
      </dsp:txXfrm>
    </dsp:sp>
    <dsp:sp modelId="{4D901C2B-6659-CD41-86E1-DD8D3F4D3C81}">
      <dsp:nvSpPr>
        <dsp:cNvPr id="0" name=""/>
        <dsp:cNvSpPr/>
      </dsp:nvSpPr>
      <dsp:spPr>
        <a:xfrm>
          <a:off x="2342537" y="2691308"/>
          <a:ext cx="1699237" cy="154295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Explore and Select Solutions</a:t>
          </a:r>
        </a:p>
      </dsp:txBody>
      <dsp:txXfrm>
        <a:off x="2591384" y="2917268"/>
        <a:ext cx="1201543" cy="1091030"/>
      </dsp:txXfrm>
    </dsp:sp>
    <dsp:sp modelId="{771E62A3-8276-4E4B-A000-FFBF26D115C8}">
      <dsp:nvSpPr>
        <dsp:cNvPr id="0" name=""/>
        <dsp:cNvSpPr/>
      </dsp:nvSpPr>
      <dsp:spPr>
        <a:xfrm rot="10692616">
          <a:off x="2028892" y="3296842"/>
          <a:ext cx="222068" cy="3976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095496" y="3375330"/>
        <a:ext cx="155448" cy="238584"/>
      </dsp:txXfrm>
    </dsp:sp>
    <dsp:sp modelId="{FD29380F-8C63-024D-8F2A-0F45E7AA2B47}">
      <dsp:nvSpPr>
        <dsp:cNvPr id="0" name=""/>
        <dsp:cNvSpPr/>
      </dsp:nvSpPr>
      <dsp:spPr>
        <a:xfrm>
          <a:off x="272118" y="2866070"/>
          <a:ext cx="1652757" cy="132426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Implement Solution</a:t>
          </a:r>
        </a:p>
      </dsp:txBody>
      <dsp:txXfrm>
        <a:off x="514159" y="3060004"/>
        <a:ext cx="1168675" cy="936397"/>
      </dsp:txXfrm>
    </dsp:sp>
    <dsp:sp modelId="{3220D197-9F68-9447-88D1-18372DCF5ED2}">
      <dsp:nvSpPr>
        <dsp:cNvPr id="0" name=""/>
        <dsp:cNvSpPr/>
      </dsp:nvSpPr>
      <dsp:spPr>
        <a:xfrm rot="15120000">
          <a:off x="685283" y="2460671"/>
          <a:ext cx="261905" cy="3976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736708" y="2577562"/>
        <a:ext cx="183334" cy="238584"/>
      </dsp:txXfrm>
    </dsp:sp>
    <dsp:sp modelId="{C346754E-4D3D-D143-AC5A-3D9FC5DBA72F}">
      <dsp:nvSpPr>
        <dsp:cNvPr id="0" name=""/>
        <dsp:cNvSpPr/>
      </dsp:nvSpPr>
      <dsp:spPr>
        <a:xfrm>
          <a:off x="-221330" y="1256526"/>
          <a:ext cx="1546248" cy="117819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Evaluate Solution</a:t>
          </a:r>
        </a:p>
      </dsp:txBody>
      <dsp:txXfrm>
        <a:off x="5113" y="1429068"/>
        <a:ext cx="1093362" cy="833109"/>
      </dsp:txXfrm>
    </dsp:sp>
    <dsp:sp modelId="{BF35F617-11CA-D244-9082-D65030F0747D}">
      <dsp:nvSpPr>
        <dsp:cNvPr id="0" name=""/>
        <dsp:cNvSpPr/>
      </dsp:nvSpPr>
      <dsp:spPr>
        <a:xfrm rot="19440000">
          <a:off x="1173110" y="1102000"/>
          <a:ext cx="257078" cy="397640"/>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180475" y="1204194"/>
        <a:ext cx="179955" cy="2385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36164-C913-4045-90AD-DD82D5665596}">
      <dsp:nvSpPr>
        <dsp:cNvPr id="0" name=""/>
        <dsp:cNvSpPr/>
      </dsp:nvSpPr>
      <dsp:spPr>
        <a:xfrm>
          <a:off x="2882354" y="-328454"/>
          <a:ext cx="2388691" cy="17412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What are primary concerns in my classroom based on SAEBRS?</a:t>
          </a:r>
        </a:p>
      </dsp:txBody>
      <dsp:txXfrm>
        <a:off x="2933354" y="-277454"/>
        <a:ext cx="2286691" cy="1639260"/>
      </dsp:txXfrm>
    </dsp:sp>
    <dsp:sp modelId="{851E8E9A-12FE-D548-9D12-048A0FB135B5}">
      <dsp:nvSpPr>
        <dsp:cNvPr id="0" name=""/>
        <dsp:cNvSpPr/>
      </dsp:nvSpPr>
      <dsp:spPr>
        <a:xfrm rot="3600000">
          <a:off x="4435948" y="2037798"/>
          <a:ext cx="1249844" cy="418020"/>
        </a:xfrm>
        <a:prstGeom prst="lef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561354" y="2121402"/>
        <a:ext cx="999032" cy="250812"/>
      </dsp:txXfrm>
    </dsp:sp>
    <dsp:sp modelId="{511F2489-70B6-0446-B14F-3D9BA5765028}">
      <dsp:nvSpPr>
        <dsp:cNvPr id="0" name=""/>
        <dsp:cNvSpPr/>
      </dsp:nvSpPr>
      <dsp:spPr>
        <a:xfrm>
          <a:off x="4857852" y="3080812"/>
          <a:ext cx="2388691" cy="17660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How am I going to use Second Step to address my concerns?</a:t>
          </a:r>
        </a:p>
      </dsp:txBody>
      <dsp:txXfrm>
        <a:off x="4909578" y="3132538"/>
        <a:ext cx="2285239" cy="1662603"/>
      </dsp:txXfrm>
    </dsp:sp>
    <dsp:sp modelId="{540A6FE9-F50E-2C43-A18F-BDF79CBFDBEE}">
      <dsp:nvSpPr>
        <dsp:cNvPr id="0" name=""/>
        <dsp:cNvSpPr/>
      </dsp:nvSpPr>
      <dsp:spPr>
        <a:xfrm rot="10800000">
          <a:off x="3451777" y="3754829"/>
          <a:ext cx="1249844" cy="418020"/>
        </a:xfrm>
        <a:prstGeom prst="lef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577183" y="3838433"/>
        <a:ext cx="999032" cy="250812"/>
      </dsp:txXfrm>
    </dsp:sp>
    <dsp:sp modelId="{B8FF3DB1-B87E-7244-BFFA-61CC6C66507B}">
      <dsp:nvSpPr>
        <dsp:cNvPr id="0" name=""/>
        <dsp:cNvSpPr/>
      </dsp:nvSpPr>
      <dsp:spPr>
        <a:xfrm>
          <a:off x="906855" y="2983108"/>
          <a:ext cx="2388691" cy="19614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How will I know when behavior has improved?</a:t>
          </a:r>
        </a:p>
      </dsp:txBody>
      <dsp:txXfrm>
        <a:off x="964304" y="3040557"/>
        <a:ext cx="2273793" cy="1846564"/>
      </dsp:txXfrm>
    </dsp:sp>
    <dsp:sp modelId="{B52FC20C-4667-844A-8CD3-B69F4E065F82}">
      <dsp:nvSpPr>
        <dsp:cNvPr id="0" name=""/>
        <dsp:cNvSpPr/>
      </dsp:nvSpPr>
      <dsp:spPr>
        <a:xfrm rot="18000000">
          <a:off x="2495811" y="1988946"/>
          <a:ext cx="1249844" cy="418020"/>
        </a:xfrm>
        <a:prstGeom prst="lef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621217" y="2072550"/>
        <a:ext cx="999032" cy="25081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7199A-5506-A945-A22E-EF6134D50245}" type="datetimeFigureOut">
              <a:rPr lang="en-US" smtClean="0"/>
              <a:t>3/25/19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C9338-2CEA-D045-A1E7-D387F8BC05C8}" type="slidenum">
              <a:rPr lang="en-US" smtClean="0"/>
              <a:t>‹#›</a:t>
            </a:fld>
            <a:endParaRPr lang="en-US"/>
          </a:p>
        </p:txBody>
      </p:sp>
    </p:spTree>
    <p:extLst>
      <p:ext uri="{BB962C8B-B14F-4D97-AF65-F5344CB8AC3E}">
        <p14:creationId xmlns:p14="http://schemas.microsoft.com/office/powerpoint/2010/main" val="109160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charset="0"/>
              <a:ea typeface="ＭＳ Ｐゴシック" charset="-128"/>
            </a:endParaRPr>
          </a:p>
        </p:txBody>
      </p:sp>
      <p:sp>
        <p:nvSpPr>
          <p:cNvPr id="1536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fld id="{222B19CE-8FBD-BB47-9C4C-D1E0024EE86E}" type="slidenum">
              <a:rPr lang="en-US" altLang="x-none"/>
              <a:pPr/>
              <a:t>3</a:t>
            </a:fld>
            <a:endParaRPr lang="en-US" altLang="x-none"/>
          </a:p>
        </p:txBody>
      </p:sp>
    </p:spTree>
    <p:extLst>
      <p:ext uri="{BB962C8B-B14F-4D97-AF65-F5344CB8AC3E}">
        <p14:creationId xmlns:p14="http://schemas.microsoft.com/office/powerpoint/2010/main" val="165432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316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2588" y="685800"/>
            <a:ext cx="6094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1"/>
            <a:ext cx="5486400" cy="4114800"/>
          </a:xfrm>
          <a:prstGeom prst="rect">
            <a:avLst/>
          </a:prstGeom>
        </p:spPr>
        <p:txBody>
          <a:bodyPr lIns="91410" tIns="91410" rIns="91410" bIns="91410" anchor="t" anchorCtr="0">
            <a:noAutofit/>
          </a:bodyPr>
          <a:lstStyle/>
          <a:p>
            <a:endParaRPr lang="en" dirty="0"/>
          </a:p>
        </p:txBody>
      </p:sp>
    </p:spTree>
    <p:extLst>
      <p:ext uri="{BB962C8B-B14F-4D97-AF65-F5344CB8AC3E}">
        <p14:creationId xmlns:p14="http://schemas.microsoft.com/office/powerpoint/2010/main" val="1136924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bg</a:t>
            </a:r>
            <a:endParaRPr lang="en-US" dirty="0"/>
          </a:p>
        </p:txBody>
      </p:sp>
      <p:sp>
        <p:nvSpPr>
          <p:cNvPr id="4" name="Slide Number Placeholder 3"/>
          <p:cNvSpPr>
            <a:spLocks noGrp="1"/>
          </p:cNvSpPr>
          <p:nvPr>
            <p:ph type="sldNum" sz="quarter" idx="10"/>
          </p:nvPr>
        </p:nvSpPr>
        <p:spPr/>
        <p:txBody>
          <a:bodyPr/>
          <a:lstStyle/>
          <a:p>
            <a:fld id="{7957A58C-3924-964C-B559-E3064F47DC22}" type="slidenum">
              <a:rPr lang="en-US" smtClean="0"/>
              <a:pPr/>
              <a:t>19</a:t>
            </a:fld>
            <a:endParaRPr lang="en-US"/>
          </a:p>
        </p:txBody>
      </p:sp>
    </p:spTree>
    <p:extLst>
      <p:ext uri="{BB962C8B-B14F-4D97-AF65-F5344CB8AC3E}">
        <p14:creationId xmlns:p14="http://schemas.microsoft.com/office/powerpoint/2010/main" val="201799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PATHS to PAX</a:t>
            </a:r>
            <a:r>
              <a:rPr lang="en-US" sz="1200" b="1" kern="1200" baseline="30000" dirty="0">
                <a:solidFill>
                  <a:schemeClr val="tx1"/>
                </a:solidFill>
                <a:effectLst/>
                <a:latin typeface="+mn-lt"/>
                <a:ea typeface="+mn-ea"/>
                <a:cs typeface="+mn-cs"/>
              </a:rPr>
              <a:t>13</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 collaboration between the Johns Hopkins Center for Prevention and Early Intervention, the Pennsylvania State University Prevention Research Center, and the </a:t>
            </a:r>
            <a:r>
              <a:rPr lang="en-US" sz="1200" kern="1200" dirty="0" err="1">
                <a:solidFill>
                  <a:schemeClr val="tx1"/>
                </a:solidFill>
                <a:effectLst/>
                <a:latin typeface="+mn-lt"/>
                <a:ea typeface="+mn-ea"/>
                <a:cs typeface="+mn-cs"/>
              </a:rPr>
              <a:t>Paxis</a:t>
            </a:r>
            <a:r>
              <a:rPr lang="en-US" sz="1200" kern="1200" dirty="0">
                <a:solidFill>
                  <a:schemeClr val="tx1"/>
                </a:solidFill>
                <a:effectLst/>
                <a:latin typeface="+mn-lt"/>
                <a:ea typeface="+mn-ea"/>
                <a:cs typeface="+mn-cs"/>
              </a:rPr>
              <a:t> Institute.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Integration of </a:t>
            </a:r>
            <a:r>
              <a:rPr lang="en-US" sz="1200" b="1" kern="1200" dirty="0">
                <a:solidFill>
                  <a:schemeClr val="tx1"/>
                </a:solidFill>
                <a:effectLst/>
                <a:latin typeface="+mn-lt"/>
                <a:ea typeface="+mn-ea"/>
                <a:cs typeface="+mn-cs"/>
              </a:rPr>
              <a:t>Promoting Alternative Thinking Strategies (PATHS)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PAX-GBG</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PATHS </a:t>
            </a:r>
            <a:r>
              <a:rPr lang="en-US" sz="1200" kern="1200" dirty="0">
                <a:solidFill>
                  <a:schemeClr val="tx1"/>
                </a:solidFill>
                <a:effectLst/>
                <a:latin typeface="+mn-lt"/>
                <a:ea typeface="+mn-ea"/>
                <a:cs typeface="+mn-cs"/>
              </a:rPr>
              <a:t>is an evidence-based SEL curriculum focused on all five CASEL competencies (self-awareness, self-management, social awareness, responsible decision-making, and relationship skills.</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PAX-GBG</a:t>
            </a:r>
            <a:r>
              <a:rPr lang="en-US" sz="1200" kern="1200" dirty="0">
                <a:solidFill>
                  <a:schemeClr val="tx1"/>
                </a:solidFill>
                <a:effectLst/>
                <a:latin typeface="+mn-lt"/>
                <a:ea typeface="+mn-ea"/>
                <a:cs typeface="+mn-cs"/>
              </a:rPr>
              <a:t> is an updated version of the Good Behavior Game, originally developed by a classroom teacher in the 1960’s</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with years of research supporting its use. It is an example of an interdependent classroom contingency system in which students are taught and rewarded for meeting classroom behavioral expectations.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22</a:t>
            </a:fld>
            <a:endParaRPr lang="en-US"/>
          </a:p>
        </p:txBody>
      </p:sp>
    </p:spTree>
    <p:extLst>
      <p:ext uri="{BB962C8B-B14F-4D97-AF65-F5344CB8AC3E}">
        <p14:creationId xmlns:p14="http://schemas.microsoft.com/office/powerpoint/2010/main" val="69350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73CAEF2D-3975-1748-A94B-7088AB584BC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F08CA921-A34B-DA49-99BC-B0013425C0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3000">
                <a:latin typeface="Britannic Bold" panose="020B0903060703020204" pitchFamily="34" charset="77"/>
                <a:ea typeface="ＭＳ Ｐゴシック" panose="020B0600070205080204" pitchFamily="34" charset="-128"/>
              </a:rPr>
              <a:t>Use data</a:t>
            </a:r>
          </a:p>
          <a:p>
            <a:pPr lvl="1" eaLnBrk="1" hangingPunct="1">
              <a:spcBef>
                <a:spcPct val="0"/>
              </a:spcBef>
            </a:pPr>
            <a:r>
              <a:rPr lang="en-US" altLang="en-US" sz="2600">
                <a:latin typeface="Britannic Bold" panose="020B0903060703020204" pitchFamily="34" charset="77"/>
                <a:ea typeface="ＭＳ Ｐゴシック" panose="020B0600070205080204" pitchFamily="34" charset="-128"/>
              </a:rPr>
              <a:t>Focus on outcomes: Academic &amp; behavior success</a:t>
            </a:r>
          </a:p>
          <a:p>
            <a:pPr lvl="1" eaLnBrk="1" hangingPunct="1">
              <a:spcBef>
                <a:spcPct val="0"/>
              </a:spcBef>
            </a:pPr>
            <a:r>
              <a:rPr lang="en-US" altLang="en-US" sz="2600">
                <a:latin typeface="Britannic Bold" panose="020B0903060703020204" pitchFamily="34" charset="77"/>
                <a:ea typeface="ＭＳ Ｐゴシック" panose="020B0600070205080204" pitchFamily="34" charset="-128"/>
              </a:rPr>
              <a:t>On-going evaluation</a:t>
            </a:r>
          </a:p>
          <a:p>
            <a:pPr eaLnBrk="1" hangingPunct="1">
              <a:spcBef>
                <a:spcPct val="0"/>
              </a:spcBef>
            </a:pPr>
            <a:r>
              <a:rPr lang="en-US" altLang="en-US" sz="3000">
                <a:latin typeface="Britannic Bold" panose="020B0903060703020204" pitchFamily="34" charset="77"/>
                <a:ea typeface="ＭＳ Ｐゴシック" panose="020B0600070205080204" pitchFamily="34" charset="-128"/>
              </a:rPr>
              <a:t>Ensure cultural and contextual fit</a:t>
            </a:r>
          </a:p>
          <a:p>
            <a:pPr eaLnBrk="1" hangingPunct="1">
              <a:spcBef>
                <a:spcPct val="0"/>
              </a:spcBef>
            </a:pPr>
            <a:r>
              <a:rPr lang="en-US" altLang="en-US" sz="3000">
                <a:latin typeface="Britannic Bold" panose="020B0903060703020204" pitchFamily="34" charset="77"/>
                <a:ea typeface="ＭＳ Ｐゴシック" panose="020B0600070205080204" pitchFamily="34" charset="-128"/>
              </a:rPr>
              <a:t>Invest in systems</a:t>
            </a:r>
          </a:p>
          <a:p>
            <a:pPr eaLnBrk="1" hangingPunct="1">
              <a:spcBef>
                <a:spcPct val="0"/>
              </a:spcBef>
            </a:pPr>
            <a:r>
              <a:rPr lang="en-US" altLang="en-US" sz="3000">
                <a:latin typeface="Britannic Bold" panose="020B0903060703020204" pitchFamily="34" charset="77"/>
                <a:ea typeface="ＭＳ Ｐゴシック" panose="020B0600070205080204" pitchFamily="34" charset="-128"/>
              </a:rPr>
              <a:t>Organize research-validated practices within a continuum</a:t>
            </a:r>
          </a:p>
          <a:p>
            <a:pPr lvl="1" eaLnBrk="1" hangingPunct="1">
              <a:spcBef>
                <a:spcPct val="0"/>
              </a:spcBef>
            </a:pPr>
            <a:r>
              <a:rPr lang="en-US" altLang="en-US" sz="2600">
                <a:latin typeface="Britannic Bold" panose="020B0903060703020204" pitchFamily="34" charset="77"/>
                <a:ea typeface="ＭＳ Ｐゴシック" panose="020B0600070205080204" pitchFamily="34" charset="-128"/>
              </a:rPr>
              <a:t>Instructional &amp; preventative approach</a:t>
            </a:r>
          </a:p>
          <a:p>
            <a:pPr lvl="1" eaLnBrk="1" hangingPunct="1">
              <a:spcBef>
                <a:spcPct val="0"/>
              </a:spcBef>
            </a:pPr>
            <a:r>
              <a:rPr lang="en-US" altLang="en-US" sz="2600">
                <a:latin typeface="Britannic Bold" panose="020B0903060703020204" pitchFamily="34" charset="77"/>
                <a:ea typeface="ＭＳ Ｐゴシック" panose="020B0600070205080204" pitchFamily="34" charset="-128"/>
              </a:rPr>
              <a:t>Integration</a:t>
            </a:r>
          </a:p>
          <a:p>
            <a:pPr lvl="1" eaLnBrk="1" hangingPunct="1">
              <a:spcBef>
                <a:spcPct val="0"/>
              </a:spcBef>
            </a:pPr>
            <a:r>
              <a:rPr lang="en-US" altLang="en-US" sz="2600">
                <a:latin typeface="Britannic Bold" panose="020B0903060703020204" pitchFamily="34" charset="77"/>
                <a:ea typeface="ＭＳ Ｐゴシック" panose="020B0600070205080204" pitchFamily="34" charset="-128"/>
              </a:rPr>
              <a:t>Tier 1 for all</a:t>
            </a:r>
          </a:p>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3BC76FD2-A62E-B942-A3A6-A2ADD4C166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8A918563-1AFE-0044-9305-E301F13A2EAE}" type="slidenum">
              <a:rPr lang="en-US" altLang="en-US">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48790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kern="1200" dirty="0">
                <a:solidFill>
                  <a:schemeClr val="accent1"/>
                </a:solidFill>
                <a:latin typeface="+mn-lt"/>
                <a:ea typeface="+mn-ea"/>
                <a:cs typeface="+mn-cs"/>
              </a:rPr>
              <a:t>Grounded in day-to-day teaching practices</a:t>
            </a:r>
          </a:p>
          <a:p>
            <a:pPr marL="285750" indent="-285750">
              <a:buFont typeface="Arial" panose="020B0604020202020204" pitchFamily="34" charset="0"/>
              <a:buChar char="•"/>
            </a:pPr>
            <a:r>
              <a:rPr lang="en-US" sz="1200" kern="1200" dirty="0">
                <a:solidFill>
                  <a:schemeClr val="accent1"/>
                </a:solidFill>
                <a:latin typeface="+mn-lt"/>
                <a:ea typeface="+mn-ea"/>
                <a:cs typeface="+mn-cs"/>
              </a:rPr>
              <a:t>Includes sustained collaboration driven by an ongoing cycle of inquiry or problem-solving process</a:t>
            </a:r>
          </a:p>
          <a:p>
            <a:pPr marL="285750" indent="-285750">
              <a:buFont typeface="Arial" panose="020B0604020202020204" pitchFamily="34" charset="0"/>
              <a:buChar char="•"/>
            </a:pPr>
            <a:r>
              <a:rPr lang="en-US" sz="1200" kern="1200" dirty="0">
                <a:solidFill>
                  <a:schemeClr val="accent1"/>
                </a:solidFill>
                <a:latin typeface="+mn-lt"/>
                <a:ea typeface="+mn-ea"/>
                <a:cs typeface="+mn-cs"/>
              </a:rPr>
              <a:t>Linked to school improvement plans and state-wide standards for learning</a:t>
            </a:r>
          </a:p>
          <a:p>
            <a:endParaRPr lang="en-US" dirty="0"/>
          </a:p>
        </p:txBody>
      </p:sp>
      <p:sp>
        <p:nvSpPr>
          <p:cNvPr id="4" name="Slide Number Placeholder 3"/>
          <p:cNvSpPr>
            <a:spLocks noGrp="1"/>
          </p:cNvSpPr>
          <p:nvPr>
            <p:ph type="sldNum" sz="quarter" idx="5"/>
          </p:nvPr>
        </p:nvSpPr>
        <p:spPr/>
        <p:txBody>
          <a:bodyPr/>
          <a:lstStyle/>
          <a:p>
            <a:fld id="{945C9338-2CEA-D045-A1E7-D387F8BC05C8}" type="slidenum">
              <a:rPr lang="en-US" smtClean="0"/>
              <a:t>28</a:t>
            </a:fld>
            <a:endParaRPr lang="en-US"/>
          </a:p>
        </p:txBody>
      </p:sp>
    </p:spTree>
    <p:extLst>
      <p:ext uri="{BB962C8B-B14F-4D97-AF65-F5344CB8AC3E}">
        <p14:creationId xmlns:p14="http://schemas.microsoft.com/office/powerpoint/2010/main" val="4024867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PBIS literature has also defined the role of a “coach,” or someone who facilitates the team process.</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This is an important role, and in this case, needs to be someone who can articulate the integration well and keep others on track with program planning and implementation. Stakeholders should meet</a:t>
            </a:r>
            <a:r>
              <a:rPr lang="en-US" sz="1200" kern="1200" baseline="0" dirty="0">
                <a:solidFill>
                  <a:schemeClr val="tx1"/>
                </a:solidFill>
                <a:effectLst/>
                <a:latin typeface="+mn-lt"/>
                <a:ea typeface="+mn-ea"/>
                <a:cs typeface="+mn-cs"/>
              </a:rPr>
              <a:t> at least monthly with clear agendas and meeting protocols. Research has suggested that teams that regularly use some form of data to drive planning and decision-making are more likely to create and implement a sustainable model.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30</a:t>
            </a:fld>
            <a:endParaRPr lang="en-US"/>
          </a:p>
        </p:txBody>
      </p:sp>
    </p:spTree>
    <p:extLst>
      <p:ext uri="{BB962C8B-B14F-4D97-AF65-F5344CB8AC3E}">
        <p14:creationId xmlns:p14="http://schemas.microsoft.com/office/powerpoint/2010/main" val="331228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04044-1225-4A44-BE9C-F37E00F93E3B}" type="slidenum">
              <a:rPr lang="en-US" smtClean="0"/>
              <a:pPr/>
              <a:t>34</a:t>
            </a:fld>
            <a:endParaRPr lang="en-US"/>
          </a:p>
        </p:txBody>
      </p:sp>
    </p:spTree>
    <p:extLst>
      <p:ext uri="{BB962C8B-B14F-4D97-AF65-F5344CB8AC3E}">
        <p14:creationId xmlns:p14="http://schemas.microsoft.com/office/powerpoint/2010/main" val="787710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Tier 1 Leadership</a:t>
            </a:r>
            <a:r>
              <a:rPr lang="en-US" baseline="0" dirty="0"/>
              <a:t> Team might address SEL programming AND PBIS</a:t>
            </a:r>
            <a:endParaRPr lang="en-US" dirty="0"/>
          </a:p>
          <a:p>
            <a:r>
              <a:rPr lang="en-US" dirty="0"/>
              <a:t>Giving</a:t>
            </a:r>
            <a:r>
              <a:rPr lang="en-US" baseline="0" dirty="0"/>
              <a:t> scripts/cheat sheets to help teachers make links</a:t>
            </a:r>
            <a:endParaRPr lang="en-US" dirty="0"/>
          </a:p>
          <a:p>
            <a:r>
              <a:rPr lang="en-US" dirty="0"/>
              <a:t>Integrating PBIS teaching/lessons intro Morning Meeting (Responsive</a:t>
            </a:r>
            <a:r>
              <a:rPr lang="en-US" baseline="0" dirty="0"/>
              <a:t> Classroom)</a:t>
            </a:r>
          </a:p>
          <a:p>
            <a:r>
              <a:rPr lang="en-US" baseline="0" dirty="0" err="1"/>
              <a:t>Crosswalking</a:t>
            </a:r>
            <a:r>
              <a:rPr lang="en-US" baseline="0" dirty="0"/>
              <a:t> the language from various curricula</a:t>
            </a:r>
            <a:endParaRPr lang="en-US" dirty="0"/>
          </a:p>
        </p:txBody>
      </p:sp>
      <p:sp>
        <p:nvSpPr>
          <p:cNvPr id="4" name="Slide Number Placeholder 3"/>
          <p:cNvSpPr>
            <a:spLocks noGrp="1"/>
          </p:cNvSpPr>
          <p:nvPr>
            <p:ph type="sldNum" sz="quarter" idx="10"/>
          </p:nvPr>
        </p:nvSpPr>
        <p:spPr/>
        <p:txBody>
          <a:bodyPr/>
          <a:lstStyle/>
          <a:p>
            <a:fld id="{720D244A-18DF-2840-A62B-DF94C02BE8A9}" type="slidenum">
              <a:rPr lang="en-US" smtClean="0"/>
              <a:pPr/>
              <a:t>36</a:t>
            </a:fld>
            <a:endParaRPr lang="en-US"/>
          </a:p>
        </p:txBody>
      </p:sp>
    </p:spTree>
    <p:extLst>
      <p:ext uri="{BB962C8B-B14F-4D97-AF65-F5344CB8AC3E}">
        <p14:creationId xmlns:p14="http://schemas.microsoft.com/office/powerpoint/2010/main" val="796411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FD212-D624-C14F-8CC3-F4E799F8D5E1}" type="slidenum">
              <a:rPr lang="en-US" smtClean="0"/>
              <a:t>40</a:t>
            </a:fld>
            <a:endParaRPr lang="en-US"/>
          </a:p>
        </p:txBody>
      </p:sp>
    </p:spTree>
    <p:extLst>
      <p:ext uri="{BB962C8B-B14F-4D97-AF65-F5344CB8AC3E}">
        <p14:creationId xmlns:p14="http://schemas.microsoft.com/office/powerpoint/2010/main" val="201013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605463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AC3523DF-BFE5-D44F-A536-CFA5D8956F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C5AD89E2-628A-4E4F-A6D0-F4CF386D9A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Monique</a:t>
            </a:r>
          </a:p>
        </p:txBody>
      </p:sp>
      <p:sp>
        <p:nvSpPr>
          <p:cNvPr id="72707" name="Slide Number Placeholder 3">
            <a:extLst>
              <a:ext uri="{FF2B5EF4-FFF2-40B4-BE49-F238E27FC236}">
                <a16:creationId xmlns:a16="http://schemas.microsoft.com/office/drawing/2014/main" id="{E959B0ED-173F-E449-8B54-32B948A3DC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085269B9-25FC-634C-A416-D4040EDB8A3A}" type="slidenum">
              <a:rPr lang="en-US" altLang="en-US">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2561775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6DD32C61-E0A7-2C48-8BD7-C77FC446EB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41EA4C32-2457-EF49-8D95-27A9E81926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Conditional formatting</a:t>
            </a:r>
          </a:p>
          <a:p>
            <a:pPr eaLnBrk="1" hangingPunct="1">
              <a:spcBef>
                <a:spcPct val="0"/>
              </a:spcBef>
            </a:pPr>
            <a:endParaRPr lang="en-US" altLang="en-US">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BD3FBF35-83C4-AC4F-8349-9CFE2049FF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A161AFFA-FAD0-6A45-8061-125B27E362C4}" type="slidenum">
              <a:rPr lang="en-US" altLang="en-US">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1087693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718AC276-1057-D840-B079-CCF39CFD0D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E3528D70-9B33-024C-9B77-69FC81BF2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Monique</a:t>
            </a:r>
          </a:p>
        </p:txBody>
      </p:sp>
      <p:sp>
        <p:nvSpPr>
          <p:cNvPr id="74755" name="Slide Number Placeholder 3">
            <a:extLst>
              <a:ext uri="{FF2B5EF4-FFF2-40B4-BE49-F238E27FC236}">
                <a16:creationId xmlns:a16="http://schemas.microsoft.com/office/drawing/2014/main" id="{C9FD89E1-4B7A-B643-801A-8D0F399C3B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B26F1C78-15A6-E54F-8E89-7D1011370F85}" type="slidenum">
              <a:rPr lang="en-US" altLang="en-US">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3164692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1C0E89E1-92C2-0F4C-B479-454D9DE651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ACB79DFD-CF61-984A-8549-5830869819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Monique</a:t>
            </a:r>
          </a:p>
          <a:p>
            <a:pPr eaLnBrk="1" hangingPunct="1"/>
            <a:r>
              <a:rPr lang="en-US" altLang="en-US">
                <a:ea typeface="ＭＳ Ｐゴシック" panose="020B0600070205080204" pitchFamily="34" charset="-128"/>
              </a:rPr>
              <a:t>Review briefly and then go into detail in next slide</a:t>
            </a:r>
          </a:p>
        </p:txBody>
      </p:sp>
      <p:sp>
        <p:nvSpPr>
          <p:cNvPr id="76803" name="Slide Number Placeholder 3">
            <a:extLst>
              <a:ext uri="{FF2B5EF4-FFF2-40B4-BE49-F238E27FC236}">
                <a16:creationId xmlns:a16="http://schemas.microsoft.com/office/drawing/2014/main" id="{61CC65FC-2ADD-1644-8972-857C8EDABC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00770DEC-73B8-DE4B-849E-261697C5A204}" type="slidenum">
              <a:rPr lang="en-US" altLang="en-US">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1502445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CCE403A0-F28A-F54B-97F3-E6C3D727FC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704CE256-DF55-5546-BAC5-CD15067194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Melanie – 3 mins</a:t>
            </a:r>
          </a:p>
          <a:p>
            <a:pPr eaLnBrk="1" hangingPunct="1"/>
            <a:r>
              <a:rPr lang="en-US" altLang="en-US">
                <a:ea typeface="ＭＳ Ｐゴシック" panose="020B0600070205080204" pitchFamily="34" charset="-128"/>
              </a:rPr>
              <a:t>This is an example of SAEBRS data from one classroom, which was used within our pilot. Looking vertically, you can see that there are 2 students at risk in the overall bx area, 1 at risk in the social bx area, 2 at risk in the academic bx area, and 4 at risk in the emotional bx area. In planning tier 1 SEL modifications, this teacher would probably want to start by focusing on what emotional problems she sees within her classroom and how she can alter her practices or start new practices to support all students emotionally. It’s important to remember that although this data indicates emotional as the greatest area of concern, the SAEBRS is just a screener and should never be used in isolation. Some of the most problematic behavior the teacher observes within her classroom may not be in the emotional domain, so it is important to balance both what the teacher knows / experiences and what the data tells us.</a:t>
            </a:r>
          </a:p>
          <a:p>
            <a:pPr eaLnBrk="1" hangingPunct="1"/>
            <a:endParaRPr lang="en-US" altLang="en-US">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6965BFAA-4B15-EC49-A3E5-A4EEA7E9F6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B5770955-AC6C-3249-A28E-67BCDC69D5B2}" type="slidenum">
              <a:rPr lang="en-US" altLang="en-US">
                <a:latin typeface="Calibri" panose="020F0502020204030204" pitchFamily="34" charset="0"/>
              </a:rPr>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180910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488F896E-02FF-2246-B550-774E0FBC1C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8DF95564-D831-1B47-986F-BD22D58366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Melanie – 3 mins</a:t>
            </a:r>
          </a:p>
          <a:p>
            <a:pPr eaLnBrk="1" hangingPunct="1"/>
            <a:r>
              <a:rPr lang="en-US" altLang="en-US">
                <a:ea typeface="ＭＳ Ｐゴシック" panose="020B0600070205080204" pitchFamily="34" charset="-128"/>
              </a:rPr>
              <a:t>This is the worksheet we used to facilitate the pilot data meeting. First, teachers looked at their SAEBRS data vertically and identified which area (social, academic, or emotional) was the greatest area of concern within their classroom. For the purpose of this pilot, we had teachers choose just one area of focus, but it would be beneficial for teachers to identify all areas of concern in a real data meeting. The items within each area are the items from the SAEBRS. Second, teachers identified which behaviors they observe within their classroom that are of concern within that area. For example, a teacher who has many student’s at-risk in the area of emotional may observe students frequently crying or withdrawing from instruction or peers. While completing these first two columns, teachers and specialists discussed as a group and helped each other brainstorm. For the rest of the columns, we paired each teacher with an SEL “expert” (RC coach or counselor). With that support, teachers identified 1-3 practices within their classroom or teaching practices where they could focus on improving tier 1 SEL instruction. Teachers then identified specifically how they would use that practice to focus on the behaviors they have observed. Finally, the whole group discussed how each teacher could monitor their student’s progress in decreasing problem behaviors and increasing positive behaviors within their identified area.</a:t>
            </a:r>
          </a:p>
        </p:txBody>
      </p:sp>
      <p:sp>
        <p:nvSpPr>
          <p:cNvPr id="80899" name="Slide Number Placeholder 3">
            <a:extLst>
              <a:ext uri="{FF2B5EF4-FFF2-40B4-BE49-F238E27FC236}">
                <a16:creationId xmlns:a16="http://schemas.microsoft.com/office/drawing/2014/main" id="{73729B83-2DC3-BA4D-943A-E7E4413E98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BE349291-0343-E247-93E0-CC554E924A5B}" type="slidenum">
              <a:rPr lang="en-US" altLang="en-US">
                <a:latin typeface="Calibri" panose="020F0502020204030204" pitchFamily="34" charset="0"/>
              </a:rPr>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1016619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A1F4F285-36D3-9547-80B5-0D0D46BFAB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7FD21EB8-8F8D-CE41-830A-729F9A1038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Melanie – 5 mins</a:t>
            </a:r>
          </a:p>
          <a:p>
            <a:r>
              <a:rPr lang="en-US" altLang="en-US">
                <a:ea typeface="ＭＳ Ｐゴシック" panose="020B0600070205080204" pitchFamily="34" charset="-128"/>
              </a:rPr>
              <a:t>Summary of what all 3 teachers did</a:t>
            </a:r>
          </a:p>
        </p:txBody>
      </p:sp>
      <p:sp>
        <p:nvSpPr>
          <p:cNvPr id="82947" name="Slide Number Placeholder 3">
            <a:extLst>
              <a:ext uri="{FF2B5EF4-FFF2-40B4-BE49-F238E27FC236}">
                <a16:creationId xmlns:a16="http://schemas.microsoft.com/office/drawing/2014/main" id="{AADFBFFE-39BD-A344-B2B1-1FA77AF1C6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0D7659AF-31D5-E840-BB30-27549BCEF2E8}" type="slidenum">
              <a:rPr lang="en-US" altLang="en-US">
                <a:latin typeface="Calibri" panose="020F0502020204030204" pitchFamily="34" charset="0"/>
              </a:rPr>
              <a:pPr/>
              <a:t>50</a:t>
            </a:fld>
            <a:endParaRPr lang="en-US" altLang="en-US">
              <a:latin typeface="Calibri" panose="020F0502020204030204" pitchFamily="34" charset="0"/>
            </a:endParaRPr>
          </a:p>
        </p:txBody>
      </p:sp>
    </p:spTree>
    <p:extLst>
      <p:ext uri="{BB962C8B-B14F-4D97-AF65-F5344CB8AC3E}">
        <p14:creationId xmlns:p14="http://schemas.microsoft.com/office/powerpoint/2010/main" val="786270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A81E4F89-D8C7-D446-8302-B47AE824B8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083FBEFD-C889-BB4A-A5B3-000F1F987A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Monique</a:t>
            </a:r>
          </a:p>
          <a:p>
            <a:pPr eaLnBrk="1" hangingPunct="1"/>
            <a:r>
              <a:rPr lang="en-US" altLang="en-US">
                <a:ea typeface="ＭＳ Ｐゴシック" panose="020B0600070205080204" pitchFamily="34" charset="-128"/>
              </a:rPr>
              <a:t>Briefly summarize the process of the worksheet again</a:t>
            </a:r>
          </a:p>
        </p:txBody>
      </p:sp>
      <p:sp>
        <p:nvSpPr>
          <p:cNvPr id="84995" name="Slide Number Placeholder 3">
            <a:extLst>
              <a:ext uri="{FF2B5EF4-FFF2-40B4-BE49-F238E27FC236}">
                <a16:creationId xmlns:a16="http://schemas.microsoft.com/office/drawing/2014/main" id="{D3F38B1A-3268-F64B-A236-4F713F90D6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47F2C3DC-C070-F142-8DF5-39864B2BE2E1}" type="slidenum">
              <a:rPr lang="en-US" altLang="en-US">
                <a:latin typeface="Calibri" panose="020F0502020204030204" pitchFamily="34" charset="0"/>
              </a:rPr>
              <a:pPr/>
              <a:t>51</a:t>
            </a:fld>
            <a:endParaRPr lang="en-US" altLang="en-US">
              <a:latin typeface="Calibri" panose="020F0502020204030204" pitchFamily="34" charset="0"/>
            </a:endParaRPr>
          </a:p>
        </p:txBody>
      </p:sp>
    </p:spTree>
    <p:extLst>
      <p:ext uri="{BB962C8B-B14F-4D97-AF65-F5344CB8AC3E}">
        <p14:creationId xmlns:p14="http://schemas.microsoft.com/office/powerpoint/2010/main" val="1948238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479DBBE9-BC29-934E-8CCA-3D0FC847C0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640ED9B7-D89F-6849-91B2-0611965D76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Monique</a:t>
            </a:r>
          </a:p>
        </p:txBody>
      </p:sp>
      <p:sp>
        <p:nvSpPr>
          <p:cNvPr id="87043" name="Slide Number Placeholder 3">
            <a:extLst>
              <a:ext uri="{FF2B5EF4-FFF2-40B4-BE49-F238E27FC236}">
                <a16:creationId xmlns:a16="http://schemas.microsoft.com/office/drawing/2014/main" id="{DA72B18E-577D-AB4D-B7AF-32163B5734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3E5AD461-0568-B843-B681-4F5200F779E5}" type="slidenum">
              <a:rPr lang="en-US" altLang="en-US">
                <a:latin typeface="Calibri" panose="020F0502020204030204" pitchFamily="34" charset="0"/>
              </a:rPr>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3751518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72641B6B-1824-4545-93F6-6EBF0321A8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A3A82235-0340-FB41-94B4-BF70DE7731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Melanie – 4 mins</a:t>
            </a:r>
          </a:p>
          <a:p>
            <a:pPr eaLnBrk="1" hangingPunct="1"/>
            <a:r>
              <a:rPr lang="en-US" altLang="en-US">
                <a:ea typeface="ＭＳ Ｐゴシック" panose="020B0600070205080204" pitchFamily="34" charset="-128"/>
              </a:rPr>
              <a:t>We feel that this pilot was mostly successful, and the teachers who participated also felt that it was useful. Now, we need to follow up with these teachers to see if engaging in the process had a meaningful impact on their tier 1 SEL practices and their student’s behavior? We also need to do some more work on how to grow this routine from a pilot into a system. It was challenging to carve out time to do this pilot within the school day, even with teachers offering to meet before or after school. We know that school life is hectic, so we need to thoughtfully plan how to make reviewing SAEBRS data a routine just like reviewing our academic data. At Stony Hill, teachers have weekly curriculum planning time which rotate between reading, math, and SEL. Thus far, we have used SEL time to help teachers problem-solve around issues within their classroom, and also as a means to support teachers in their own self-care. This may be an avenue for building a system for SAEBRS data meetings, although there would be the barrier of making all SEL experts available at the same time, as both of our RC trainers are also classroom teachers. Finally, we realized that we need to support teachers in completing their SAEBRS reliably. For example, one classroom within our school had 0 students identified as at risk, whereas another teacher had 10 students identified as at risk. In looking at those students and their needs, it is clear that one classroom is under represented while another is over represented in our SAEBRS data. We realize that completing SAEBRS is a tedious task, but we do need to find time to review how the SAEBRS should be completed and what each item means. To support this, it may be helpful for our counselor, special education teachers, paraprofessionals, and others who frequently spend time within classrooms to complete the SAEBRS along with the teachers in order to improve some of our reliability.</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Overall, this pilot provided an opportunity for some of our teachers to use their SAEBRS data meaningfully and it also gave our SEL experts an opportunity to share their expertise with staff. Our goal now is to shape our systems so that all teachers have the opportunity to engage in this process throughout the year.</a:t>
            </a:r>
          </a:p>
        </p:txBody>
      </p:sp>
      <p:sp>
        <p:nvSpPr>
          <p:cNvPr id="89091" name="Slide Number Placeholder 3">
            <a:extLst>
              <a:ext uri="{FF2B5EF4-FFF2-40B4-BE49-F238E27FC236}">
                <a16:creationId xmlns:a16="http://schemas.microsoft.com/office/drawing/2014/main" id="{249E2821-F74B-A94E-A49B-E3B75E0512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871EF85F-B183-C44A-A790-6BC6364A91E0}" type="slidenum">
              <a:rPr lang="en-US" altLang="en-US">
                <a:latin typeface="Calibri" panose="020F0502020204030204" pitchFamily="34" charset="0"/>
              </a:rPr>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85968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7CEB3E85-C6BA-514B-84CB-5AF242F8CF9E}" type="slidenum">
              <a:rPr lang="en-US">
                <a:latin typeface="Arial" charset="0"/>
                <a:ea typeface="ＭＳ Ｐゴシック" charset="-128"/>
                <a:cs typeface="ＭＳ Ｐゴシック" charset="-128"/>
              </a:rPr>
              <a:pPr/>
              <a:t>7</a:t>
            </a:fld>
            <a:endParaRPr lang="en-US">
              <a:latin typeface="Arial" charset="0"/>
              <a:ea typeface="ＭＳ Ｐゴシック" charset="-128"/>
              <a:cs typeface="ＭＳ Ｐゴシック"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987457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Shape 99"/>
          <p:cNvSpPr>
            <a:spLocks noGrp="1"/>
          </p:cNvSpPr>
          <p:nvPr>
            <p:ph type="body" idx="1"/>
          </p:nvPr>
        </p:nvSpPr>
        <p:spPr>
          <a:xfrm>
            <a:off x="914400" y="4343400"/>
            <a:ext cx="50292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lIns="91425" tIns="91425" rIns="91425" bIns="91425"/>
          <a:lstStyle/>
          <a:p>
            <a:pPr>
              <a:spcBef>
                <a:spcPct val="0"/>
              </a:spcBef>
            </a:pPr>
            <a:endParaRPr lang="x-none" altLang="x-none">
              <a:latin typeface="Times" charset="0"/>
              <a:ea typeface="ＭＳ Ｐゴシック" charset="-128"/>
            </a:endParaRPr>
          </a:p>
        </p:txBody>
      </p:sp>
      <p:sp>
        <p:nvSpPr>
          <p:cNvPr id="45058" name="Shape 100"/>
          <p:cNvSpPr>
            <a:spLocks noGrp="1" noRot="1" noChangeAspect="1" noTextEdit="1"/>
          </p:cNvSpPr>
          <p:nvPr>
            <p:ph type="sldImg" idx="2"/>
          </p:nvPr>
        </p:nvSpPr>
        <p:spPr>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653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fld id="{22FCD111-4917-F84E-9B2D-C9D0817A0C47}" type="slidenum">
              <a:rPr lang="en-US" altLang="x-none"/>
              <a:pPr/>
              <a:t>9</a:t>
            </a:fld>
            <a:endParaRPr lang="en-US" altLang="x-none"/>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spcBef>
                <a:spcPct val="0"/>
              </a:spcBef>
            </a:pPr>
            <a:r>
              <a:rPr lang="en-US" altLang="x-none">
                <a:latin typeface="Times" charset="0"/>
                <a:ea typeface="ＭＳ Ｐゴシック" charset="-128"/>
              </a:rPr>
              <a:t>Even with the best of intentions, withough systems and an integrated set of supports, we often feel like this!</a:t>
            </a:r>
          </a:p>
        </p:txBody>
      </p:sp>
    </p:spTree>
    <p:extLst>
      <p:ext uri="{BB962C8B-B14F-4D97-AF65-F5344CB8AC3E}">
        <p14:creationId xmlns:p14="http://schemas.microsoft.com/office/powerpoint/2010/main" val="203681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x-none">
                <a:latin typeface="Times" charset="0"/>
                <a:ea typeface="ＭＳ Ｐゴシック" charset="-128"/>
              </a:rPr>
              <a:t>Our silos in research and professional training efforts, lead to </a:t>
            </a:r>
            <a:r>
              <a:rPr lang="en-US" altLang="en-US">
                <a:latin typeface="Times" charset="0"/>
                <a:ea typeface="ＭＳ Ｐゴシック" charset="-128"/>
              </a:rPr>
              <a:t>“</a:t>
            </a:r>
            <a:r>
              <a:rPr lang="en-US" altLang="x-none">
                <a:latin typeface="Times" charset="0"/>
                <a:ea typeface="ＭＳ Ｐゴシック" charset="-128"/>
              </a:rPr>
              <a:t>silo-ed</a:t>
            </a:r>
            <a:r>
              <a:rPr lang="en-US" altLang="en-US">
                <a:latin typeface="Times" charset="0"/>
                <a:ea typeface="ＭＳ Ｐゴシック" charset="-128"/>
              </a:rPr>
              <a:t>”</a:t>
            </a:r>
            <a:r>
              <a:rPr lang="en-US" altLang="x-none">
                <a:latin typeface="Times" charset="0"/>
                <a:ea typeface="ＭＳ Ｐゴシック" charset="-128"/>
              </a:rPr>
              <a:t> practices in education. As if teachers are not trying to juggle enough!</a:t>
            </a:r>
          </a:p>
        </p:txBody>
      </p:sp>
      <p:sp>
        <p:nvSpPr>
          <p:cNvPr id="2560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fld id="{2AB3EDA5-AFDE-CD43-BE84-2BE93BA8129E}" type="slidenum">
              <a:rPr lang="en-US" altLang="x-none"/>
              <a:pPr/>
              <a:t>10</a:t>
            </a:fld>
            <a:endParaRPr lang="en-US" altLang="x-none"/>
          </a:p>
        </p:txBody>
      </p:sp>
    </p:spTree>
    <p:extLst>
      <p:ext uri="{BB962C8B-B14F-4D97-AF65-F5344CB8AC3E}">
        <p14:creationId xmlns:p14="http://schemas.microsoft.com/office/powerpoint/2010/main" val="213108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9ECD5B9F-E707-3A46-92DD-C6DE99372C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3FB2123D-CE93-9449-8B19-E86A549964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SIMPLIFY! </a:t>
            </a:r>
          </a:p>
        </p:txBody>
      </p:sp>
      <p:sp>
        <p:nvSpPr>
          <p:cNvPr id="45059" name="Slide Number Placeholder 3">
            <a:extLst>
              <a:ext uri="{FF2B5EF4-FFF2-40B4-BE49-F238E27FC236}">
                <a16:creationId xmlns:a16="http://schemas.microsoft.com/office/drawing/2014/main" id="{C220838F-BD68-1B4E-8B24-60B80DCF72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E3B283F0-A338-B34D-BE23-091DF5FA4FF9}" type="slidenum">
              <a:rPr lang="en-US" altLang="en-US">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2762292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Stressed and Unprepared </a:t>
            </a:r>
          </a:p>
          <a:p>
            <a:r>
              <a:rPr lang="en-US" sz="1200" kern="1200" dirty="0">
                <a:solidFill>
                  <a:schemeClr val="tx1"/>
                </a:solidFill>
                <a:effectLst/>
                <a:latin typeface="+mn-lt"/>
                <a:ea typeface="+mn-ea"/>
                <a:cs typeface="+mn-cs"/>
              </a:rPr>
              <a:t>Overall, State and colleagues found</a:t>
            </a:r>
          </a:p>
          <a:p>
            <a:r>
              <a:rPr lang="en-US" sz="1200" kern="1200" dirty="0">
                <a:solidFill>
                  <a:schemeClr val="tx1"/>
                </a:solidFill>
                <a:effectLst/>
                <a:latin typeface="+mn-lt"/>
                <a:ea typeface="+mn-ea"/>
                <a:cs typeface="+mn-cs"/>
              </a:rPr>
              <a:t>that across all the required coursework, students</a:t>
            </a:r>
          </a:p>
          <a:p>
            <a:r>
              <a:rPr lang="en-US" sz="1200" kern="1200" dirty="0">
                <a:solidFill>
                  <a:schemeClr val="tx1"/>
                </a:solidFill>
                <a:effectLst/>
                <a:latin typeface="+mn-lt"/>
                <a:ea typeface="+mn-ea"/>
                <a:cs typeface="+mn-cs"/>
              </a:rPr>
              <a:t>received in the typical teacher education</a:t>
            </a:r>
          </a:p>
          <a:p>
            <a:r>
              <a:rPr lang="en-US" sz="1200" kern="1200" dirty="0">
                <a:solidFill>
                  <a:schemeClr val="tx1"/>
                </a:solidFill>
                <a:effectLst/>
                <a:latin typeface="+mn-lt"/>
                <a:ea typeface="+mn-ea"/>
                <a:cs typeface="+mn-cs"/>
              </a:rPr>
              <a:t>program, on average, only 6 hours and</a:t>
            </a:r>
          </a:p>
          <a:p>
            <a:r>
              <a:rPr lang="en-US" sz="1200" kern="1200" dirty="0">
                <a:solidFill>
                  <a:schemeClr val="tx1"/>
                </a:solidFill>
                <a:effectLst/>
                <a:latin typeface="+mn-lt"/>
                <a:ea typeface="+mn-ea"/>
                <a:cs typeface="+mn-cs"/>
              </a:rPr>
              <a:t>50 minutes (range 1–1,331 minutes) were</a:t>
            </a:r>
          </a:p>
          <a:p>
            <a:r>
              <a:rPr lang="en-US" sz="1200" kern="1200" dirty="0">
                <a:solidFill>
                  <a:schemeClr val="tx1"/>
                </a:solidFill>
                <a:effectLst/>
                <a:latin typeface="+mn-lt"/>
                <a:ea typeface="+mn-ea"/>
                <a:cs typeface="+mn-cs"/>
              </a:rPr>
              <a:t>devoted to issues related to understanding,</a:t>
            </a:r>
          </a:p>
          <a:p>
            <a:r>
              <a:rPr lang="en-US" sz="1200" kern="1200" dirty="0">
                <a:solidFill>
                  <a:schemeClr val="tx1"/>
                </a:solidFill>
                <a:effectLst/>
                <a:latin typeface="+mn-lt"/>
                <a:ea typeface="+mn-ea"/>
                <a:cs typeface="+mn-cs"/>
              </a:rPr>
              <a:t>identifying, and managing students’ problematic</a:t>
            </a:r>
          </a:p>
          <a:p>
            <a:r>
              <a:rPr lang="en-US" sz="1200" kern="1200" dirty="0">
                <a:solidFill>
                  <a:schemeClr val="tx1"/>
                </a:solidFill>
                <a:effectLst/>
                <a:latin typeface="+mn-lt"/>
                <a:ea typeface="+mn-ea"/>
                <a:cs typeface="+mn-cs"/>
              </a:rPr>
              <a:t>behaviors and promoting their social</a:t>
            </a:r>
          </a:p>
          <a:p>
            <a:r>
              <a:rPr lang="en-US" sz="1200" kern="1200" dirty="0">
                <a:solidFill>
                  <a:schemeClr val="tx1"/>
                </a:solidFill>
                <a:effectLst/>
                <a:latin typeface="+mn-lt"/>
                <a:ea typeface="+mn-ea"/>
                <a:cs typeface="+mn-cs"/>
              </a:rPr>
              <a:t>and emotional development.</a:t>
            </a:r>
          </a:p>
          <a:p>
            <a:endParaRPr lang="en-US" dirty="0"/>
          </a:p>
        </p:txBody>
      </p:sp>
      <p:sp>
        <p:nvSpPr>
          <p:cNvPr id="4" name="Slide Number Placeholder 3"/>
          <p:cNvSpPr>
            <a:spLocks noGrp="1"/>
          </p:cNvSpPr>
          <p:nvPr>
            <p:ph type="sldNum" sz="quarter" idx="10"/>
          </p:nvPr>
        </p:nvSpPr>
        <p:spPr/>
        <p:txBody>
          <a:bodyPr/>
          <a:lstStyle/>
          <a:p>
            <a:fld id="{945C9338-2CEA-D045-A1E7-D387F8BC05C8}" type="slidenum">
              <a:rPr lang="en-US" smtClean="0"/>
              <a:t>12</a:t>
            </a:fld>
            <a:endParaRPr lang="en-US"/>
          </a:p>
        </p:txBody>
      </p:sp>
    </p:spTree>
    <p:extLst>
      <p:ext uri="{BB962C8B-B14F-4D97-AF65-F5344CB8AC3E}">
        <p14:creationId xmlns:p14="http://schemas.microsoft.com/office/powerpoint/2010/main" val="1497889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x-none">
                <a:latin typeface="Times" charset="0"/>
                <a:ea typeface="ＭＳ Ｐゴシック" charset="-128"/>
              </a:rPr>
              <a:t>In this presentation, we want to acknowledge that a positive school climate is generated from a combination of adequate structure and supportive relationships and this can reduce problematic behaviors.</a:t>
            </a:r>
          </a:p>
        </p:txBody>
      </p:sp>
      <p:sp>
        <p:nvSpPr>
          <p:cNvPr id="2765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fld id="{1C7C11C0-8E29-A249-A4E9-80DD0D7E5B83}" type="slidenum">
              <a:rPr lang="en-US" altLang="x-none"/>
              <a:pPr/>
              <a:t>14</a:t>
            </a:fld>
            <a:endParaRPr lang="en-US" altLang="x-none"/>
          </a:p>
        </p:txBody>
      </p:sp>
    </p:spTree>
    <p:extLst>
      <p:ext uri="{BB962C8B-B14F-4D97-AF65-F5344CB8AC3E}">
        <p14:creationId xmlns:p14="http://schemas.microsoft.com/office/powerpoint/2010/main" val="138359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pPr eaLnBrk="1" hangingPunct="1">
              <a:spcBef>
                <a:spcPct val="0"/>
              </a:spcBef>
            </a:pPr>
            <a:endParaRPr lang="en-US" sz="1800" dirty="0">
              <a:latin typeface="Georgia" charset="0"/>
            </a:endParaRPr>
          </a:p>
        </p:txBody>
      </p:sp>
      <p:sp>
        <p:nvSpPr>
          <p:cNvPr id="35844" name="Slide Number Placeholder 3"/>
          <p:cNvSpPr>
            <a:spLocks noGrp="1"/>
          </p:cNvSpPr>
          <p:nvPr>
            <p:ph type="sldNum" sz="quarter" idx="5"/>
          </p:nvPr>
        </p:nvSpPr>
        <p:spPr bwMode="auto">
          <a:extLst/>
        </p:spPr>
        <p:txBody>
          <a:bodyPr/>
          <a:lstStyle/>
          <a:p>
            <a:fld id="{B2BD1E73-9FD5-FB4E-AAC2-CC565059BFB9}" type="slidenum">
              <a:rPr lang="en-US"/>
              <a:pPr/>
              <a:t>15</a:t>
            </a:fld>
            <a:endParaRPr lang="en-US"/>
          </a:p>
        </p:txBody>
      </p:sp>
    </p:spTree>
    <p:extLst>
      <p:ext uri="{BB962C8B-B14F-4D97-AF65-F5344CB8AC3E}">
        <p14:creationId xmlns:p14="http://schemas.microsoft.com/office/powerpoint/2010/main" val="784163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DFE502-7095-674B-B6D9-317EC1B9D194}"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840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DFE502-7095-674B-B6D9-317EC1B9D194}"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1546113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DFE502-7095-674B-B6D9-317EC1B9D194}"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971583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defRPr/>
            </a:pPr>
            <a:fld id="{D5EEF680-EA75-474A-A09A-8476573254E1}" type="datetime1">
              <a:rPr lang="en-US"/>
              <a:pPr>
                <a:defRPr/>
              </a:pPr>
              <a:t>3/25/19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defRPr/>
            </a:pPr>
            <a:fld id="{B5EF70C5-6D7F-3F40-B1CC-0100E0283021}" type="slidenum">
              <a:rPr lang="en-US"/>
              <a:pPr>
                <a:defRPr/>
              </a:pPr>
              <a:t>‹#›</a:t>
            </a:fld>
            <a:endParaRPr lang="en-US"/>
          </a:p>
        </p:txBody>
      </p:sp>
    </p:spTree>
    <p:extLst>
      <p:ext uri="{BB962C8B-B14F-4D97-AF65-F5344CB8AC3E}">
        <p14:creationId xmlns:p14="http://schemas.microsoft.com/office/powerpoint/2010/main" val="1703194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Shape 29"/>
          <p:cNvGrpSpPr/>
          <p:nvPr/>
        </p:nvGrpSpPr>
        <p:grpSpPr>
          <a:xfrm>
            <a:off x="0" y="5204893"/>
            <a:ext cx="12192000" cy="1653233"/>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1" name="Shape 31"/>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2" name="Shape 32"/>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3" name="Shape 33"/>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4" name="Shape 3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35" name="Shape 3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Shape 36"/>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7" name="Shape 3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340516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DFE502-7095-674B-B6D9-317EC1B9D194}"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166233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FE502-7095-674B-B6D9-317EC1B9D194}" type="datetimeFigureOut">
              <a:rPr lang="en-US" smtClean="0"/>
              <a:t>3/25/19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2623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DFE502-7095-674B-B6D9-317EC1B9D194}" type="datetimeFigureOut">
              <a:rPr lang="en-US" smtClean="0"/>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625765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DFE502-7095-674B-B6D9-317EC1B9D194}" type="datetimeFigureOut">
              <a:rPr lang="en-US" smtClean="0"/>
              <a:t>3/25/19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1006431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DFE502-7095-674B-B6D9-317EC1B9D194}" type="datetimeFigureOut">
              <a:rPr lang="en-US" smtClean="0"/>
              <a:t>3/25/19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1512411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DFE502-7095-674B-B6D9-317EC1B9D194}" type="datetimeFigureOut">
              <a:rPr lang="en-US" smtClean="0"/>
              <a:t>3/25/19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1486592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DFE502-7095-674B-B6D9-317EC1B9D194}" type="datetimeFigureOut">
              <a:rPr lang="en-US" smtClean="0"/>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1337751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DFE502-7095-674B-B6D9-317EC1B9D194}" type="datetimeFigureOut">
              <a:rPr lang="en-US" smtClean="0"/>
              <a:t>3/25/19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B53DD1-F4CF-FF43-9619-DA4BBEA2593D}" type="slidenum">
              <a:rPr lang="en-US" smtClean="0"/>
              <a:t>‹#›</a:t>
            </a:fld>
            <a:endParaRPr lang="en-US"/>
          </a:p>
        </p:txBody>
      </p:sp>
    </p:spTree>
    <p:extLst>
      <p:ext uri="{BB962C8B-B14F-4D97-AF65-F5344CB8AC3E}">
        <p14:creationId xmlns:p14="http://schemas.microsoft.com/office/powerpoint/2010/main" val="1579496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FE502-7095-674B-B6D9-317EC1B9D194}" type="datetimeFigureOut">
              <a:rPr lang="en-US" smtClean="0"/>
              <a:t>3/25/19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53DD1-F4CF-FF43-9619-DA4BBEA2593D}" type="slidenum">
              <a:rPr lang="en-US" smtClean="0"/>
              <a:t>‹#›</a:t>
            </a:fld>
            <a:endParaRPr lang="en-US"/>
          </a:p>
        </p:txBody>
      </p:sp>
    </p:spTree>
    <p:extLst>
      <p:ext uri="{BB962C8B-B14F-4D97-AF65-F5344CB8AC3E}">
        <p14:creationId xmlns:p14="http://schemas.microsoft.com/office/powerpoint/2010/main" val="1281948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youtube.com/watch?v=ctjtpMxVjzw"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hyperlink" Target="https://www.youtube.com/watch?v=IL1JgIj3_fA" TargetMode="Externa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37.emf"/><Relationship Id="rId4" Type="http://schemas.openxmlformats.org/officeDocument/2006/relationships/package" Target="../embeddings/Microsoft_Word_Document1.docx"/></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11.xml"/><Relationship Id="rId1" Type="http://schemas.openxmlformats.org/officeDocument/2006/relationships/vmlDrawing" Target="../drawings/vmlDrawing3.v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436929"/>
            <a:ext cx="9144000" cy="2387600"/>
          </a:xfrm>
        </p:spPr>
        <p:txBody>
          <a:bodyPr/>
          <a:lstStyle/>
          <a:p>
            <a:r>
              <a:rPr lang="en-US" b="1" dirty="0"/>
              <a:t>Integrating SEL with PBIS Efforts</a:t>
            </a:r>
          </a:p>
        </p:txBody>
      </p:sp>
      <p:sp>
        <p:nvSpPr>
          <p:cNvPr id="3" name="Subtitle 2"/>
          <p:cNvSpPr>
            <a:spLocks noGrp="1"/>
          </p:cNvSpPr>
          <p:nvPr>
            <p:ph type="subTitle" idx="1"/>
          </p:nvPr>
        </p:nvSpPr>
        <p:spPr>
          <a:xfrm>
            <a:off x="3755818" y="4122979"/>
            <a:ext cx="7728364" cy="1276536"/>
          </a:xfrm>
        </p:spPr>
        <p:txBody>
          <a:bodyPr>
            <a:noAutofit/>
          </a:bodyPr>
          <a:lstStyle/>
          <a:p>
            <a:r>
              <a:rPr lang="en-US" sz="3600" dirty="0"/>
              <a:t>Sara Whitcomb</a:t>
            </a:r>
          </a:p>
          <a:p>
            <a:r>
              <a:rPr lang="en-US" sz="3600" dirty="0"/>
              <a:t>PBIS Training Academy</a:t>
            </a:r>
          </a:p>
          <a:p>
            <a:r>
              <a:rPr lang="en-US" sz="3600" dirty="0"/>
              <a:t>March 2018</a:t>
            </a:r>
          </a:p>
        </p:txBody>
      </p:sp>
      <p:pic>
        <p:nvPicPr>
          <p:cNvPr id="21506" name="Picture 2" descr="mage result for SEL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52" y="388865"/>
            <a:ext cx="2890086" cy="293033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p:cNvGrpSpPr>
            <a:grpSpLocks/>
          </p:cNvGrpSpPr>
          <p:nvPr/>
        </p:nvGrpSpPr>
        <p:grpSpPr bwMode="auto">
          <a:xfrm>
            <a:off x="707738" y="3913966"/>
            <a:ext cx="2581513" cy="2536335"/>
            <a:chOff x="4321" y="322"/>
            <a:chExt cx="957" cy="1058"/>
          </a:xfrm>
        </p:grpSpPr>
        <p:sp>
          <p:nvSpPr>
            <p:cNvPr id="6" name="Oval 4"/>
            <p:cNvSpPr>
              <a:spLocks noChangeArrowheads="1"/>
            </p:cNvSpPr>
            <p:nvPr/>
          </p:nvSpPr>
          <p:spPr bwMode="auto">
            <a:xfrm>
              <a:off x="4321" y="322"/>
              <a:ext cx="957" cy="1058"/>
            </a:xfrm>
            <a:prstGeom prst="ellipse">
              <a:avLst/>
            </a:prstGeom>
            <a:solidFill>
              <a:schemeClr val="bg1">
                <a:alpha val="50195"/>
              </a:schemeClr>
            </a:solidFill>
            <a:ln w="63500">
              <a:solidFill>
                <a:srgbClr val="333399"/>
              </a:solidFill>
              <a:round/>
              <a:headEnd/>
              <a:tailEnd/>
            </a:ln>
          </p:spPr>
          <p:txBody>
            <a:bodyPr wrap="none" anchor="ctr">
              <a:prstTxWarp prst="textNoShape">
                <a:avLst/>
              </a:prstTxWarp>
            </a:bodyPr>
            <a:lstStyle/>
            <a:p>
              <a:endParaRPr lang="en-US" sz="1800">
                <a:latin typeface="+mj-lt"/>
              </a:endParaRPr>
            </a:p>
          </p:txBody>
        </p:sp>
        <p:sp>
          <p:nvSpPr>
            <p:cNvPr id="7" name="Oval 5"/>
            <p:cNvSpPr>
              <a:spLocks noChangeArrowheads="1"/>
            </p:cNvSpPr>
            <p:nvPr/>
          </p:nvSpPr>
          <p:spPr bwMode="auto">
            <a:xfrm>
              <a:off x="4526" y="772"/>
              <a:ext cx="530" cy="519"/>
            </a:xfrm>
            <a:prstGeom prst="ellipse">
              <a:avLst/>
            </a:prstGeom>
            <a:noFill/>
            <a:ln w="63500">
              <a:solidFill>
                <a:srgbClr val="99CC00"/>
              </a:solidFill>
              <a:round/>
              <a:headEnd/>
              <a:tailEnd/>
            </a:ln>
          </p:spPr>
          <p:txBody>
            <a:bodyPr wrap="none" anchor="ctr">
              <a:prstTxWarp prst="textNoShape">
                <a:avLst/>
              </a:prstTxWarp>
            </a:bodyPr>
            <a:lstStyle/>
            <a:p>
              <a:pPr algn="ctr" eaLnBrk="0" hangingPunct="0"/>
              <a:endParaRPr lang="en-US" sz="800">
                <a:latin typeface="+mj-lt"/>
                <a:ea typeface="Arial" pitchFamily="-1" charset="0"/>
                <a:cs typeface="Arial" pitchFamily="-1" charset="0"/>
              </a:endParaRPr>
            </a:p>
          </p:txBody>
        </p:sp>
        <p:sp>
          <p:nvSpPr>
            <p:cNvPr id="8" name="Oval 6"/>
            <p:cNvSpPr>
              <a:spLocks noChangeArrowheads="1"/>
            </p:cNvSpPr>
            <p:nvPr/>
          </p:nvSpPr>
          <p:spPr bwMode="auto">
            <a:xfrm>
              <a:off x="4680" y="504"/>
              <a:ext cx="513" cy="519"/>
            </a:xfrm>
            <a:prstGeom prst="ellipse">
              <a:avLst/>
            </a:prstGeom>
            <a:noFill/>
            <a:ln w="63500">
              <a:solidFill>
                <a:srgbClr val="FF99CC"/>
              </a:solidFill>
              <a:round/>
              <a:headEnd/>
              <a:tailEnd/>
            </a:ln>
          </p:spPr>
          <p:txBody>
            <a:bodyPr wrap="none" anchor="ctr">
              <a:prstTxWarp prst="textNoShape">
                <a:avLst/>
              </a:prstTxWarp>
            </a:bodyPr>
            <a:lstStyle/>
            <a:p>
              <a:endParaRPr lang="en-US" sz="1800">
                <a:latin typeface="+mj-lt"/>
              </a:endParaRPr>
            </a:p>
          </p:txBody>
        </p:sp>
        <p:sp>
          <p:nvSpPr>
            <p:cNvPr id="9" name="Oval 7"/>
            <p:cNvSpPr>
              <a:spLocks noChangeArrowheads="1"/>
            </p:cNvSpPr>
            <p:nvPr/>
          </p:nvSpPr>
          <p:spPr bwMode="auto">
            <a:xfrm>
              <a:off x="4390" y="504"/>
              <a:ext cx="495" cy="519"/>
            </a:xfrm>
            <a:prstGeom prst="ellipse">
              <a:avLst/>
            </a:prstGeom>
            <a:noFill/>
            <a:ln w="63500">
              <a:solidFill>
                <a:srgbClr val="00FFCC"/>
              </a:solidFill>
              <a:round/>
              <a:headEnd/>
              <a:tailEnd/>
            </a:ln>
          </p:spPr>
          <p:txBody>
            <a:bodyPr wrap="none" anchor="ctr">
              <a:prstTxWarp prst="textNoShape">
                <a:avLst/>
              </a:prstTxWarp>
            </a:bodyPr>
            <a:lstStyle/>
            <a:p>
              <a:endParaRPr lang="en-US" sz="1800">
                <a:latin typeface="+mj-lt"/>
              </a:endParaRPr>
            </a:p>
          </p:txBody>
        </p:sp>
        <p:sp>
          <p:nvSpPr>
            <p:cNvPr id="10" name="Text Box 8"/>
            <p:cNvSpPr txBox="1">
              <a:spLocks noChangeArrowheads="1"/>
            </p:cNvSpPr>
            <p:nvPr/>
          </p:nvSpPr>
          <p:spPr bwMode="auto">
            <a:xfrm rot="18341135">
              <a:off x="4419" y="636"/>
              <a:ext cx="309" cy="103"/>
            </a:xfrm>
            <a:prstGeom prst="rect">
              <a:avLst/>
            </a:prstGeom>
            <a:noFill/>
            <a:ln w="9525">
              <a:noFill/>
              <a:miter lim="800000"/>
              <a:headEnd/>
              <a:tailEnd/>
            </a:ln>
          </p:spPr>
          <p:txBody>
            <a:bodyPr wrap="none">
              <a:prstTxWarp prst="textNoShape">
                <a:avLst/>
              </a:prstTxWarp>
              <a:spAutoFit/>
            </a:bodyPr>
            <a:lstStyle/>
            <a:p>
              <a:pPr eaLnBrk="0" hangingPunct="0"/>
              <a:r>
                <a:rPr lang="en-US" sz="1200" dirty="0">
                  <a:latin typeface="+mj-lt"/>
                  <a:ea typeface="Arial" pitchFamily="-1" charset="0"/>
                  <a:cs typeface="Arial" pitchFamily="-1" charset="0"/>
                </a:rPr>
                <a:t>SYSTEMS</a:t>
              </a:r>
            </a:p>
          </p:txBody>
        </p:sp>
        <p:sp>
          <p:nvSpPr>
            <p:cNvPr id="11" name="Text Box 9"/>
            <p:cNvSpPr txBox="1">
              <a:spLocks noChangeArrowheads="1"/>
            </p:cNvSpPr>
            <p:nvPr/>
          </p:nvSpPr>
          <p:spPr bwMode="auto">
            <a:xfrm>
              <a:off x="4560" y="1056"/>
              <a:ext cx="315" cy="116"/>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mj-lt"/>
                  <a:ea typeface="Arial" pitchFamily="-1" charset="0"/>
                  <a:cs typeface="Arial" pitchFamily="-1" charset="0"/>
                </a:rPr>
                <a:t>PRACTICES</a:t>
              </a:r>
            </a:p>
          </p:txBody>
        </p:sp>
        <p:sp>
          <p:nvSpPr>
            <p:cNvPr id="12" name="Text Box 10"/>
            <p:cNvSpPr txBox="1">
              <a:spLocks noChangeArrowheads="1"/>
            </p:cNvSpPr>
            <p:nvPr/>
          </p:nvSpPr>
          <p:spPr bwMode="auto">
            <a:xfrm rot="2905354">
              <a:off x="4914" y="619"/>
              <a:ext cx="208" cy="103"/>
            </a:xfrm>
            <a:prstGeom prst="rect">
              <a:avLst/>
            </a:prstGeom>
            <a:noFill/>
            <a:ln w="9525">
              <a:noFill/>
              <a:miter lim="800000"/>
              <a:headEnd/>
              <a:tailEnd/>
            </a:ln>
          </p:spPr>
          <p:txBody>
            <a:bodyPr wrap="none">
              <a:prstTxWarp prst="textNoShape">
                <a:avLst/>
              </a:prstTxWarp>
              <a:spAutoFit/>
            </a:bodyPr>
            <a:lstStyle/>
            <a:p>
              <a:pPr eaLnBrk="0" hangingPunct="0"/>
              <a:r>
                <a:rPr lang="en-US" sz="1200" dirty="0">
                  <a:latin typeface="+mj-lt"/>
                  <a:ea typeface="Arial" pitchFamily="-1" charset="0"/>
                  <a:cs typeface="Arial" pitchFamily="-1" charset="0"/>
                </a:rPr>
                <a:t>DATA</a:t>
              </a:r>
            </a:p>
          </p:txBody>
        </p:sp>
        <p:sp>
          <p:nvSpPr>
            <p:cNvPr id="15" name="Text Box 13"/>
            <p:cNvSpPr txBox="1">
              <a:spLocks noChangeArrowheads="1"/>
            </p:cNvSpPr>
            <p:nvPr/>
          </p:nvSpPr>
          <p:spPr bwMode="auto">
            <a:xfrm>
              <a:off x="4658" y="383"/>
              <a:ext cx="317" cy="109"/>
            </a:xfrm>
            <a:prstGeom prst="rect">
              <a:avLst/>
            </a:prstGeom>
            <a:noFill/>
            <a:ln w="9525">
              <a:noFill/>
              <a:miter lim="800000"/>
              <a:headEnd/>
              <a:tailEnd/>
            </a:ln>
          </p:spPr>
          <p:txBody>
            <a:bodyPr wrap="none">
              <a:prstTxWarp prst="textNoShape">
                <a:avLst/>
              </a:prstTxWarp>
              <a:spAutoFit/>
            </a:bodyPr>
            <a:lstStyle/>
            <a:p>
              <a:pPr eaLnBrk="0" hangingPunct="0"/>
              <a:r>
                <a:rPr lang="en-US" sz="1100">
                  <a:latin typeface="+mj-lt"/>
                  <a:ea typeface="Arial" pitchFamily="-1" charset="0"/>
                  <a:cs typeface="Arial" pitchFamily="-1" charset="0"/>
                </a:rPr>
                <a:t>OUTCOMES</a:t>
              </a:r>
            </a:p>
          </p:txBody>
        </p:sp>
      </p:grpSp>
    </p:spTree>
    <p:extLst>
      <p:ext uri="{BB962C8B-B14F-4D97-AF65-F5344CB8AC3E}">
        <p14:creationId xmlns:p14="http://schemas.microsoft.com/office/powerpoint/2010/main" val="208319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tLang="x-none" b="1" dirty="0">
                <a:ea typeface="ＭＳ Ｐゴシック" charset="-128"/>
              </a:rPr>
              <a:t>How we address it</a:t>
            </a:r>
          </a:p>
        </p:txBody>
      </p:sp>
      <p:pic>
        <p:nvPicPr>
          <p:cNvPr id="24578"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l="24792" r="1343"/>
          <a:stretch>
            <a:fillRect/>
          </a:stretch>
        </p:blipFill>
        <p:spPr>
          <a:xfrm>
            <a:off x="1981200" y="1195388"/>
            <a:ext cx="8453438" cy="5511800"/>
          </a:xfrm>
        </p:spPr>
      </p:pic>
      <p:sp>
        <p:nvSpPr>
          <p:cNvPr id="24579" name="TextBox 8"/>
          <p:cNvSpPr txBox="1">
            <a:spLocks noChangeArrowheads="1"/>
          </p:cNvSpPr>
          <p:nvPr/>
        </p:nvSpPr>
        <p:spPr bwMode="auto">
          <a:xfrm>
            <a:off x="2335214" y="3656013"/>
            <a:ext cx="203517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pPr algn="ctr"/>
            <a:r>
              <a:rPr lang="en-US" altLang="x-none" sz="3600" b="1"/>
              <a:t>Climate</a:t>
            </a:r>
            <a:r>
              <a:rPr lang="en-US" altLang="x-none"/>
              <a:t> </a:t>
            </a:r>
          </a:p>
        </p:txBody>
      </p:sp>
      <p:sp>
        <p:nvSpPr>
          <p:cNvPr id="24580" name="TextBox 9"/>
          <p:cNvSpPr txBox="1">
            <a:spLocks noChangeArrowheads="1"/>
          </p:cNvSpPr>
          <p:nvPr/>
        </p:nvSpPr>
        <p:spPr bwMode="auto">
          <a:xfrm>
            <a:off x="5195889" y="3656013"/>
            <a:ext cx="203517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pPr algn="ctr"/>
            <a:r>
              <a:rPr lang="en-US" altLang="x-none" sz="3600" b="1"/>
              <a:t>PBIS</a:t>
            </a:r>
            <a:r>
              <a:rPr lang="en-US" altLang="x-none"/>
              <a:t> </a:t>
            </a:r>
          </a:p>
        </p:txBody>
      </p:sp>
      <p:sp>
        <p:nvSpPr>
          <p:cNvPr id="24581" name="TextBox 10"/>
          <p:cNvSpPr txBox="1">
            <a:spLocks noChangeArrowheads="1"/>
          </p:cNvSpPr>
          <p:nvPr/>
        </p:nvSpPr>
        <p:spPr bwMode="auto">
          <a:xfrm>
            <a:off x="7904164" y="3656013"/>
            <a:ext cx="227647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pPr algn="ctr"/>
            <a:r>
              <a:rPr lang="en-US" altLang="x-none" sz="3600" b="1"/>
              <a:t>SEL</a:t>
            </a:r>
            <a:endParaRPr lang="en-US" altLang="x-none"/>
          </a:p>
        </p:txBody>
      </p:sp>
    </p:spTree>
    <p:extLst>
      <p:ext uri="{BB962C8B-B14F-4D97-AF65-F5344CB8AC3E}">
        <p14:creationId xmlns:p14="http://schemas.microsoft.com/office/powerpoint/2010/main" val="1211416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ontent Placeholder 2">
            <a:extLst>
              <a:ext uri="{FF2B5EF4-FFF2-40B4-BE49-F238E27FC236}">
                <a16:creationId xmlns:a16="http://schemas.microsoft.com/office/drawing/2014/main" id="{711D95FB-06B8-1F44-AF79-EBD9556FB9A0}"/>
              </a:ext>
            </a:extLst>
          </p:cNvPr>
          <p:cNvSpPr>
            <a:spLocks noGrp="1"/>
          </p:cNvSpPr>
          <p:nvPr>
            <p:ph idx="1"/>
          </p:nvPr>
        </p:nvSpPr>
        <p:spPr>
          <a:xfrm>
            <a:off x="2111375" y="563563"/>
            <a:ext cx="8493125" cy="5938837"/>
          </a:xfrm>
        </p:spPr>
        <p:txBody>
          <a:bodyPr/>
          <a:lstStyle/>
          <a:p>
            <a:pPr eaLnBrk="1" hangingPunct="1">
              <a:buClr>
                <a:srgbClr val="6B7D72"/>
              </a:buClr>
              <a:buFont typeface="Wingdings" pitchFamily="2" charset="2"/>
              <a:buChar char="§"/>
            </a:pPr>
            <a:r>
              <a:rPr lang="en-US" altLang="en-US" sz="2300" dirty="0">
                <a:latin typeface="Rockwell" panose="02060603020205020403" pitchFamily="18" charset="77"/>
              </a:rPr>
              <a:t>Bradshaw et al., (2010) found an average of 5.1 programs were being introduced in each school on “character education and /or development, social-emotional or social skills, bullying prevention, drug prevention (e.g., D.A.R.E.), and conflict resolution and/or peer mediation” (p. 146).</a:t>
            </a:r>
          </a:p>
          <a:p>
            <a:pPr eaLnBrk="1" hangingPunct="1">
              <a:buClr>
                <a:srgbClr val="6B7D72"/>
              </a:buClr>
              <a:buFont typeface="Wingdings" pitchFamily="2" charset="2"/>
              <a:buChar char="§"/>
            </a:pPr>
            <a:endParaRPr lang="en-US" altLang="en-US" sz="2300" dirty="0">
              <a:latin typeface="Rockwell" panose="02060603020205020403" pitchFamily="18" charset="77"/>
            </a:endParaRPr>
          </a:p>
          <a:p>
            <a:pPr eaLnBrk="1" hangingPunct="1">
              <a:buClr>
                <a:srgbClr val="6B7D72"/>
              </a:buClr>
              <a:buFont typeface="Wingdings" pitchFamily="2" charset="2"/>
              <a:buNone/>
            </a:pPr>
            <a:endParaRPr lang="en-US" altLang="en-US" sz="2300" dirty="0">
              <a:latin typeface="Rockwell" panose="02060603020205020403" pitchFamily="18" charset="77"/>
            </a:endParaRPr>
          </a:p>
          <a:p>
            <a:pPr eaLnBrk="1" hangingPunct="1">
              <a:buClr>
                <a:srgbClr val="6B7D72"/>
              </a:buClr>
              <a:buFont typeface="Wingdings" pitchFamily="2" charset="2"/>
              <a:buChar char="§"/>
            </a:pPr>
            <a:r>
              <a:rPr lang="en-US" altLang="en-US" sz="2300" dirty="0">
                <a:latin typeface="Rockwell" panose="02060603020205020403" pitchFamily="18" charset="77"/>
              </a:rPr>
              <a:t>McIntosh (2015)</a:t>
            </a:r>
          </a:p>
          <a:p>
            <a:pPr lvl="1" indent="0" eaLnBrk="1" hangingPunct="1">
              <a:buClr>
                <a:srgbClr val="6B7D72"/>
              </a:buClr>
              <a:buFont typeface="Wingdings" pitchFamily="2" charset="2"/>
              <a:buNone/>
            </a:pPr>
            <a:r>
              <a:rPr lang="en-US" altLang="en-US" sz="2300" dirty="0">
                <a:latin typeface="Rockwell" panose="02060603020205020403" pitchFamily="18" charset="77"/>
              </a:rPr>
              <a:t>“One of the major variables affecting sustained implementation of effective practices is the introduction of new initiatives that either (a) compete with resources needed for sustained implementation or (b) contradict existing initiatives.”</a:t>
            </a:r>
          </a:p>
          <a:p>
            <a:pPr eaLnBrk="1" hangingPunct="1">
              <a:buClr>
                <a:srgbClr val="6B7D72"/>
              </a:buClr>
              <a:buFont typeface="Wingdings" pitchFamily="2" charset="2"/>
              <a:buNone/>
            </a:pPr>
            <a:endParaRPr lang="en-US" altLang="en-US" sz="2300" dirty="0">
              <a:latin typeface="Rockwell" panose="02060603020205020403" pitchFamily="18" charset="77"/>
            </a:endParaRPr>
          </a:p>
          <a:p>
            <a:pPr eaLnBrk="1" hangingPunct="1">
              <a:buClr>
                <a:srgbClr val="6B7D72"/>
              </a:buClr>
              <a:buFont typeface="Wingdings" pitchFamily="2" charset="2"/>
              <a:buChar char="§"/>
            </a:pPr>
            <a:endParaRPr lang="en-US" altLang="en-US" dirty="0"/>
          </a:p>
        </p:txBody>
      </p:sp>
      <p:pic>
        <p:nvPicPr>
          <p:cNvPr id="44034" name="Picture 1">
            <a:extLst>
              <a:ext uri="{FF2B5EF4-FFF2-40B4-BE49-F238E27FC236}">
                <a16:creationId xmlns:a16="http://schemas.microsoft.com/office/drawing/2014/main" id="{8425E662-D255-454C-A3EE-AD5795BFEC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4675188"/>
            <a:ext cx="24669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a:extLst>
              <a:ext uri="{FF2B5EF4-FFF2-40B4-BE49-F238E27FC236}">
                <a16:creationId xmlns:a16="http://schemas.microsoft.com/office/drawing/2014/main" id="{A02F3F58-30BE-D344-B840-5DD241FE33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95513" y="5213350"/>
            <a:ext cx="31496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742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2133600" y="457200"/>
            <a:ext cx="8430126" cy="1143000"/>
          </a:xfrm>
        </p:spPr>
        <p:txBody>
          <a:bodyPr>
            <a:noAutofit/>
          </a:bodyPr>
          <a:lstStyle/>
          <a:p>
            <a:r>
              <a:rPr lang="en-US" altLang="x-none" b="1" dirty="0">
                <a:ea typeface="ＭＳ Ｐゴシック" charset="-128"/>
              </a:rPr>
              <a:t>How this impacts our people</a:t>
            </a:r>
            <a:endParaRPr lang="en-US" altLang="x-none" dirty="0">
              <a:ea typeface="ＭＳ Ｐゴシック" charset="-128"/>
            </a:endParaRPr>
          </a:p>
        </p:txBody>
      </p:sp>
      <p:pic>
        <p:nvPicPr>
          <p:cNvPr id="235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1675" y="2001838"/>
            <a:ext cx="5786438"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2F7F08A-A405-CC43-AD30-6E5986914A3E}"/>
              </a:ext>
            </a:extLst>
          </p:cNvPr>
          <p:cNvSpPr/>
          <p:nvPr/>
        </p:nvSpPr>
        <p:spPr>
          <a:xfrm>
            <a:off x="3351759" y="6389172"/>
            <a:ext cx="4825873" cy="369332"/>
          </a:xfrm>
          <a:prstGeom prst="rect">
            <a:avLst/>
          </a:prstGeom>
        </p:spPr>
        <p:txBody>
          <a:bodyPr wrap="none">
            <a:spAutoFit/>
          </a:bodyPr>
          <a:lstStyle/>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a:t>
            </a:r>
            <a:r>
              <a:rPr lang="en-US" dirty="0" err="1">
                <a:hlinkClick r:id="rId4"/>
              </a:rPr>
              <a:t>ctjtpMxVjzw</a:t>
            </a:r>
            <a:endParaRPr lang="en-US" dirty="0"/>
          </a:p>
        </p:txBody>
      </p:sp>
    </p:spTree>
    <p:extLst>
      <p:ext uri="{BB962C8B-B14F-4D97-AF65-F5344CB8AC3E}">
        <p14:creationId xmlns:p14="http://schemas.microsoft.com/office/powerpoint/2010/main" val="17884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F13C7-46FD-7B4C-A577-0722F97CBBDC}"/>
              </a:ext>
            </a:extLst>
          </p:cNvPr>
          <p:cNvSpPr>
            <a:spLocks noGrp="1"/>
          </p:cNvSpPr>
          <p:nvPr>
            <p:ph type="title"/>
          </p:nvPr>
        </p:nvSpPr>
        <p:spPr/>
        <p:txBody>
          <a:bodyPr/>
          <a:lstStyle/>
          <a:p>
            <a:r>
              <a:rPr lang="en-US" dirty="0"/>
              <a:t>Teacher Burnout</a:t>
            </a:r>
          </a:p>
        </p:txBody>
      </p:sp>
      <p:sp>
        <p:nvSpPr>
          <p:cNvPr id="4" name="Content Placeholder 3">
            <a:extLst>
              <a:ext uri="{FF2B5EF4-FFF2-40B4-BE49-F238E27FC236}">
                <a16:creationId xmlns:a16="http://schemas.microsoft.com/office/drawing/2014/main" id="{1AF47142-78E5-CE43-AAB7-A28CE2B77725}"/>
              </a:ext>
            </a:extLst>
          </p:cNvPr>
          <p:cNvSpPr>
            <a:spLocks noGrp="1"/>
          </p:cNvSpPr>
          <p:nvPr>
            <p:ph sz="half" idx="1"/>
          </p:nvPr>
        </p:nvSpPr>
        <p:spPr/>
        <p:txBody>
          <a:bodyPr/>
          <a:lstStyle/>
          <a:p>
            <a:r>
              <a:rPr lang="en-US" b="1" dirty="0"/>
              <a:t>The Stats</a:t>
            </a:r>
          </a:p>
          <a:p>
            <a:r>
              <a:rPr lang="en-US" dirty="0"/>
              <a:t>~1/2 million teachers leave the profession each year.</a:t>
            </a:r>
          </a:p>
          <a:p>
            <a:r>
              <a:rPr lang="en-US" dirty="0"/>
              <a:t>41% of teachers leave the profession after 5 years</a:t>
            </a:r>
          </a:p>
          <a:p>
            <a:r>
              <a:rPr lang="en-US" dirty="0"/>
              <a:t>The U.S. spends 7 billion on teacher turnover each year</a:t>
            </a:r>
          </a:p>
        </p:txBody>
      </p:sp>
      <p:sp>
        <p:nvSpPr>
          <p:cNvPr id="5" name="Content Placeholder 4">
            <a:extLst>
              <a:ext uri="{FF2B5EF4-FFF2-40B4-BE49-F238E27FC236}">
                <a16:creationId xmlns:a16="http://schemas.microsoft.com/office/drawing/2014/main" id="{E3FCD600-0E21-BC47-9311-1B5682E2C3AD}"/>
              </a:ext>
            </a:extLst>
          </p:cNvPr>
          <p:cNvSpPr>
            <a:spLocks noGrp="1"/>
          </p:cNvSpPr>
          <p:nvPr>
            <p:ph sz="half" idx="2"/>
          </p:nvPr>
        </p:nvSpPr>
        <p:spPr/>
        <p:txBody>
          <a:bodyPr/>
          <a:lstStyle/>
          <a:p>
            <a:r>
              <a:rPr lang="en-US" b="1" dirty="0"/>
              <a:t>The Reasons</a:t>
            </a:r>
          </a:p>
          <a:p>
            <a:r>
              <a:rPr lang="en-US" dirty="0"/>
              <a:t>Volume</a:t>
            </a:r>
          </a:p>
          <a:p>
            <a:r>
              <a:rPr lang="en-US" dirty="0"/>
              <a:t>Environment</a:t>
            </a:r>
          </a:p>
          <a:p>
            <a:r>
              <a:rPr lang="en-US" dirty="0"/>
              <a:t>Student Behavior</a:t>
            </a:r>
          </a:p>
          <a:p>
            <a:r>
              <a:rPr lang="en-US" dirty="0"/>
              <a:t>Administration</a:t>
            </a:r>
          </a:p>
          <a:p>
            <a:r>
              <a:rPr lang="en-US" dirty="0"/>
              <a:t>Community Relations</a:t>
            </a:r>
          </a:p>
        </p:txBody>
      </p:sp>
    </p:spTree>
    <p:extLst>
      <p:ext uri="{BB962C8B-B14F-4D97-AF65-F5344CB8AC3E}">
        <p14:creationId xmlns:p14="http://schemas.microsoft.com/office/powerpoint/2010/main" val="1825459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tLang="x-none" b="1" dirty="0">
                <a:ea typeface="ＭＳ Ｐゴシック" charset="-128"/>
              </a:rPr>
              <a:t>Model for Prevention</a:t>
            </a:r>
          </a:p>
        </p:txBody>
      </p:sp>
      <p:graphicFrame>
        <p:nvGraphicFramePr>
          <p:cNvPr id="4" name="Content Placeholder 3"/>
          <p:cNvGraphicFramePr>
            <a:graphicFrameLocks noGrp="1"/>
          </p:cNvGraphicFramePr>
          <p:nvPr>
            <p:ph idx="1"/>
          </p:nvPr>
        </p:nvGraphicFramePr>
        <p:xfrm>
          <a:off x="1981200" y="1401776"/>
          <a:ext cx="8525733"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27" name="Footer Placeholder 4"/>
          <p:cNvSpPr>
            <a:spLocks noGrp="1"/>
          </p:cNvSpPr>
          <p:nvPr>
            <p:ph type="ftr" sz="quarter" idx="4294967295"/>
          </p:nvPr>
        </p:nvSpPr>
        <p:spPr bwMode="auto">
          <a:xfrm>
            <a:off x="4648200" y="6356350"/>
            <a:ext cx="5105400" cy="50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r>
              <a:rPr lang="en-US" altLang="x-none"/>
              <a:t>(</a:t>
            </a:r>
            <a:r>
              <a:rPr lang="en-US" altLang="x-none" sz="1800"/>
              <a:t>Bear, Whitcomb, Elias &amp; Blank, 2015</a:t>
            </a:r>
            <a:r>
              <a:rPr lang="en-US" altLang="x-none"/>
              <a:t>)</a:t>
            </a:r>
          </a:p>
        </p:txBody>
      </p:sp>
    </p:spTree>
    <p:extLst>
      <p:ext uri="{BB962C8B-B14F-4D97-AF65-F5344CB8AC3E}">
        <p14:creationId xmlns:p14="http://schemas.microsoft.com/office/powerpoint/2010/main" val="41176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4248FEB1-8EBB-7145-BCE2-F2AD522C163F}"/>
                                            </p:graphicEl>
                                          </p:spTgt>
                                        </p:tgtEl>
                                        <p:attrNameLst>
                                          <p:attrName>style.visibility</p:attrName>
                                        </p:attrNameLst>
                                      </p:cBhvr>
                                      <p:to>
                                        <p:strVal val="visible"/>
                                      </p:to>
                                    </p:set>
                                    <p:anim calcmode="lin" valueType="num">
                                      <p:cBhvr additive="base">
                                        <p:cTn id="7" dur="500" fill="hold"/>
                                        <p:tgtEl>
                                          <p:spTgt spid="4">
                                            <p:graphicEl>
                                              <a:dgm id="{4248FEB1-8EBB-7145-BCE2-F2AD522C163F}"/>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4248FEB1-8EBB-7145-BCE2-F2AD522C163F}"/>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60940AC6-06FB-2B4B-A41D-B50772ADFFA2}"/>
                                            </p:graphicEl>
                                          </p:spTgt>
                                        </p:tgtEl>
                                        <p:attrNameLst>
                                          <p:attrName>style.visibility</p:attrName>
                                        </p:attrNameLst>
                                      </p:cBhvr>
                                      <p:to>
                                        <p:strVal val="visible"/>
                                      </p:to>
                                    </p:set>
                                    <p:anim calcmode="lin" valueType="num">
                                      <p:cBhvr additive="base">
                                        <p:cTn id="13" dur="500" fill="hold"/>
                                        <p:tgtEl>
                                          <p:spTgt spid="4">
                                            <p:graphicEl>
                                              <a:dgm id="{60940AC6-06FB-2B4B-A41D-B50772ADFFA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60940AC6-06FB-2B4B-A41D-B50772ADFFA2}"/>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93BD9466-AC79-E440-AD14-35E6158ADBB4}"/>
                                            </p:graphicEl>
                                          </p:spTgt>
                                        </p:tgtEl>
                                        <p:attrNameLst>
                                          <p:attrName>style.visibility</p:attrName>
                                        </p:attrNameLst>
                                      </p:cBhvr>
                                      <p:to>
                                        <p:strVal val="visible"/>
                                      </p:to>
                                    </p:set>
                                    <p:anim calcmode="lin" valueType="num">
                                      <p:cBhvr additive="base">
                                        <p:cTn id="17" dur="500" fill="hold"/>
                                        <p:tgtEl>
                                          <p:spTgt spid="4">
                                            <p:graphicEl>
                                              <a:dgm id="{93BD9466-AC79-E440-AD14-35E6158ADBB4}"/>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93BD9466-AC79-E440-AD14-35E6158ADBB4}"/>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16B693AC-DFE8-914A-B77B-A7C0A2D426EB}"/>
                                            </p:graphicEl>
                                          </p:spTgt>
                                        </p:tgtEl>
                                        <p:attrNameLst>
                                          <p:attrName>style.visibility</p:attrName>
                                        </p:attrNameLst>
                                      </p:cBhvr>
                                      <p:to>
                                        <p:strVal val="visible"/>
                                      </p:to>
                                    </p:set>
                                    <p:anim calcmode="lin" valueType="num">
                                      <p:cBhvr additive="base">
                                        <p:cTn id="23" dur="500" fill="hold"/>
                                        <p:tgtEl>
                                          <p:spTgt spid="4">
                                            <p:graphicEl>
                                              <a:dgm id="{16B693AC-DFE8-914A-B77B-A7C0A2D426EB}"/>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16B693AC-DFE8-914A-B77B-A7C0A2D426EB}"/>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EAEFE182-E6DF-CA4A-AFCF-0CB4D8223ECF}"/>
                                            </p:graphicEl>
                                          </p:spTgt>
                                        </p:tgtEl>
                                        <p:attrNameLst>
                                          <p:attrName>style.visibility</p:attrName>
                                        </p:attrNameLst>
                                      </p:cBhvr>
                                      <p:to>
                                        <p:strVal val="visible"/>
                                      </p:to>
                                    </p:set>
                                    <p:anim calcmode="lin" valueType="num">
                                      <p:cBhvr additive="base">
                                        <p:cTn id="27" dur="500" fill="hold"/>
                                        <p:tgtEl>
                                          <p:spTgt spid="4">
                                            <p:graphicEl>
                                              <a:dgm id="{EAEFE182-E6DF-CA4A-AFCF-0CB4D8223ECF}"/>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EAEFE182-E6DF-CA4A-AFCF-0CB4D8223ECF}"/>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4">
                                            <p:graphicEl>
                                              <a:dgm id="{4248FEB1-8EBB-7145-BCE2-F2AD522C163F}"/>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4">
                                            <p:graphicEl>
                                              <a:dgm id="{60940AC6-06FB-2B4B-A41D-B50772ADFFA2}"/>
                                            </p:graphic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4">
                                            <p:graphicEl>
                                              <a:dgm id="{93BD9466-AC79-E440-AD14-35E6158ADBB4}"/>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
                                            <p:graphicEl>
                                              <a:dgm id="{16B693AC-DFE8-914A-B77B-A7C0A2D426EB}"/>
                                            </p:graphicEl>
                                          </p:spTgt>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4">
                                            <p:graphicEl>
                                              <a:dgm id="{EAEFE182-E6DF-CA4A-AFCF-0CB4D8223ECF}"/>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4">
                                            <p:graphicEl>
                                              <a:dgm id="{4248FEB1-8EBB-7145-BCE2-F2AD522C163F}"/>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4">
                                            <p:graphicEl>
                                              <a:dgm id="{60940AC6-06FB-2B4B-A41D-B50772ADFFA2}"/>
                                            </p:graphicEl>
                                          </p:spTgt>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4">
                                            <p:graphicEl>
                                              <a:dgm id="{93BD9466-AC79-E440-AD14-35E6158ADBB4}"/>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4">
                                            <p:graphicEl>
                                              <a:dgm id="{16B693AC-DFE8-914A-B77B-A7C0A2D426EB}"/>
                                            </p:graphicEl>
                                          </p:spTgt>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4">
                                            <p:graphicEl>
                                              <a:dgm id="{EAEFE182-E6DF-CA4A-AFCF-0CB4D8223EC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4" grpId="1">
        <p:bldSub>
          <a:bldDgm bld="one"/>
        </p:bldSub>
      </p:bldGraphic>
      <p:bldGraphic spid="4" grpId="2">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3048000" y="0"/>
            <a:ext cx="2209800" cy="1981200"/>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7724776" y="0"/>
            <a:ext cx="2943225" cy="1981200"/>
          </a:xfrm>
          <a:prstGeom prst="rect">
            <a:avLst/>
          </a:prstGeom>
          <a:noFill/>
          <a:ln w="9525">
            <a:noFill/>
            <a:miter lim="800000"/>
            <a:headEnd/>
            <a:tailEnd/>
          </a:ln>
        </p:spPr>
      </p:pic>
      <p:pic>
        <p:nvPicPr>
          <p:cNvPr id="3076" name="Picture 5"/>
          <p:cNvPicPr>
            <a:picLocks noChangeAspect="1" noChangeArrowheads="1"/>
          </p:cNvPicPr>
          <p:nvPr/>
        </p:nvPicPr>
        <p:blipFill>
          <a:blip r:embed="rId5"/>
          <a:srcRect/>
          <a:stretch>
            <a:fillRect/>
          </a:stretch>
        </p:blipFill>
        <p:spPr bwMode="auto">
          <a:xfrm>
            <a:off x="8650288" y="3733800"/>
            <a:ext cx="2049462" cy="3124200"/>
          </a:xfrm>
          <a:prstGeom prst="rect">
            <a:avLst/>
          </a:prstGeom>
          <a:noFill/>
          <a:ln w="9525">
            <a:noFill/>
            <a:miter lim="800000"/>
            <a:headEnd/>
            <a:tailEnd/>
          </a:ln>
        </p:spPr>
      </p:pic>
      <p:pic>
        <p:nvPicPr>
          <p:cNvPr id="3077" name="Picture 6"/>
          <p:cNvPicPr>
            <a:picLocks noChangeAspect="1" noChangeArrowheads="1"/>
          </p:cNvPicPr>
          <p:nvPr/>
        </p:nvPicPr>
        <p:blipFill>
          <a:blip r:embed="rId6"/>
          <a:srcRect/>
          <a:stretch>
            <a:fillRect/>
          </a:stretch>
        </p:blipFill>
        <p:spPr bwMode="auto">
          <a:xfrm>
            <a:off x="1524000" y="4968875"/>
            <a:ext cx="2224088" cy="1893888"/>
          </a:xfrm>
          <a:prstGeom prst="rect">
            <a:avLst/>
          </a:prstGeom>
          <a:noFill/>
          <a:ln w="9525">
            <a:noFill/>
            <a:miter lim="800000"/>
            <a:headEnd/>
            <a:tailEnd/>
          </a:ln>
        </p:spPr>
      </p:pic>
      <p:pic>
        <p:nvPicPr>
          <p:cNvPr id="3078" name="Picture 7"/>
          <p:cNvPicPr>
            <a:picLocks noChangeAspect="1" noChangeArrowheads="1"/>
          </p:cNvPicPr>
          <p:nvPr/>
        </p:nvPicPr>
        <p:blipFill>
          <a:blip r:embed="rId7"/>
          <a:srcRect/>
          <a:stretch>
            <a:fillRect/>
          </a:stretch>
        </p:blipFill>
        <p:spPr bwMode="auto">
          <a:xfrm>
            <a:off x="5486400" y="3733800"/>
            <a:ext cx="3181350" cy="3124200"/>
          </a:xfrm>
          <a:prstGeom prst="rect">
            <a:avLst/>
          </a:prstGeom>
          <a:noFill/>
          <a:ln w="9525">
            <a:noFill/>
            <a:miter lim="800000"/>
            <a:headEnd/>
            <a:tailEnd/>
          </a:ln>
        </p:spPr>
      </p:pic>
      <p:pic>
        <p:nvPicPr>
          <p:cNvPr id="3079" name="Picture 2"/>
          <p:cNvPicPr>
            <a:picLocks noChangeAspect="1" noChangeArrowheads="1"/>
          </p:cNvPicPr>
          <p:nvPr/>
        </p:nvPicPr>
        <p:blipFill>
          <a:blip r:embed="rId8"/>
          <a:srcRect/>
          <a:stretch>
            <a:fillRect/>
          </a:stretch>
        </p:blipFill>
        <p:spPr bwMode="auto">
          <a:xfrm>
            <a:off x="5219701" y="0"/>
            <a:ext cx="2536825" cy="1981200"/>
          </a:xfrm>
          <a:prstGeom prst="rect">
            <a:avLst/>
          </a:prstGeom>
          <a:noFill/>
          <a:ln w="9525">
            <a:noFill/>
            <a:miter lim="800000"/>
            <a:headEnd/>
            <a:tailEnd/>
          </a:ln>
        </p:spPr>
      </p:pic>
      <p:pic>
        <p:nvPicPr>
          <p:cNvPr id="3080" name="Picture 3"/>
          <p:cNvPicPr>
            <a:picLocks noChangeAspect="1" noChangeArrowheads="1"/>
          </p:cNvPicPr>
          <p:nvPr/>
        </p:nvPicPr>
        <p:blipFill>
          <a:blip r:embed="rId9"/>
          <a:srcRect/>
          <a:stretch>
            <a:fillRect/>
          </a:stretch>
        </p:blipFill>
        <p:spPr bwMode="auto">
          <a:xfrm>
            <a:off x="3748088" y="3733800"/>
            <a:ext cx="1966912" cy="3124200"/>
          </a:xfrm>
          <a:prstGeom prst="rect">
            <a:avLst/>
          </a:prstGeom>
          <a:noFill/>
          <a:ln w="9525">
            <a:noFill/>
            <a:miter lim="800000"/>
            <a:headEnd/>
            <a:tailEnd/>
          </a:ln>
        </p:spPr>
      </p:pic>
      <p:pic>
        <p:nvPicPr>
          <p:cNvPr id="3081" name="Picture 4"/>
          <p:cNvPicPr>
            <a:picLocks noChangeAspect="1" noChangeArrowheads="1"/>
          </p:cNvPicPr>
          <p:nvPr/>
        </p:nvPicPr>
        <p:blipFill>
          <a:blip r:embed="rId10"/>
          <a:srcRect/>
          <a:stretch>
            <a:fillRect/>
          </a:stretch>
        </p:blipFill>
        <p:spPr bwMode="auto">
          <a:xfrm>
            <a:off x="1524001" y="0"/>
            <a:ext cx="1624013" cy="1981200"/>
          </a:xfrm>
          <a:prstGeom prst="rect">
            <a:avLst/>
          </a:prstGeom>
          <a:noFill/>
          <a:ln w="9525">
            <a:noFill/>
            <a:miter lim="800000"/>
            <a:headEnd/>
            <a:tailEnd/>
          </a:ln>
        </p:spPr>
      </p:pic>
      <p:pic>
        <p:nvPicPr>
          <p:cNvPr id="3082" name="Picture 2"/>
          <p:cNvPicPr>
            <a:picLocks noChangeAspect="1" noChangeArrowheads="1"/>
          </p:cNvPicPr>
          <p:nvPr/>
        </p:nvPicPr>
        <p:blipFill>
          <a:blip r:embed="rId11"/>
          <a:srcRect/>
          <a:stretch>
            <a:fillRect/>
          </a:stretch>
        </p:blipFill>
        <p:spPr bwMode="auto">
          <a:xfrm>
            <a:off x="1524000" y="3733801"/>
            <a:ext cx="2286000" cy="1235075"/>
          </a:xfrm>
          <a:prstGeom prst="rect">
            <a:avLst/>
          </a:prstGeom>
          <a:noFill/>
          <a:ln w="9525">
            <a:noFill/>
            <a:miter lim="800000"/>
            <a:headEnd/>
            <a:tailEnd/>
          </a:ln>
        </p:spPr>
      </p:pic>
      <p:sp>
        <p:nvSpPr>
          <p:cNvPr id="3083" name="Title 1"/>
          <p:cNvSpPr>
            <a:spLocks/>
          </p:cNvSpPr>
          <p:nvPr/>
        </p:nvSpPr>
        <p:spPr bwMode="auto">
          <a:xfrm>
            <a:off x="1295400" y="1752601"/>
            <a:ext cx="9601200" cy="1470025"/>
          </a:xfrm>
          <a:prstGeom prst="rect">
            <a:avLst/>
          </a:prstGeom>
          <a:noFill/>
          <a:ln w="9525">
            <a:noFill/>
            <a:miter lim="800000"/>
            <a:headEnd/>
            <a:tailEnd/>
          </a:ln>
        </p:spPr>
        <p:txBody>
          <a:bodyPr anchor="b">
            <a:prstTxWarp prst="textNoShape">
              <a:avLst/>
            </a:prstTxWarp>
          </a:bodyPr>
          <a:lstStyle/>
          <a:p>
            <a:pPr algn="ctr"/>
            <a:r>
              <a:rPr lang="en-US" sz="4000">
                <a:latin typeface="Trebuchet MS" charset="0"/>
                <a:ea typeface="Arial" charset="0"/>
                <a:cs typeface="Arial" charset="0"/>
              </a:rPr>
              <a:t>Social and Emotional Learning (SEL)</a:t>
            </a:r>
            <a:endParaRPr lang="en-US" sz="4000">
              <a:solidFill>
                <a:schemeClr val="bg1"/>
              </a:solidFill>
              <a:latin typeface="Trebuchet MS" charset="0"/>
              <a:ea typeface="Arial" charset="0"/>
              <a:cs typeface="Arial" charset="0"/>
            </a:endParaRPr>
          </a:p>
        </p:txBody>
      </p:sp>
    </p:spTree>
    <p:extLst>
      <p:ext uri="{BB962C8B-B14F-4D97-AF65-F5344CB8AC3E}">
        <p14:creationId xmlns:p14="http://schemas.microsoft.com/office/powerpoint/2010/main" val="116546572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15600" y="546667"/>
            <a:ext cx="4570000" cy="810400"/>
          </a:xfrm>
          <a:prstGeom prst="rect">
            <a:avLst/>
          </a:prstGeom>
        </p:spPr>
        <p:txBody>
          <a:bodyPr spcFirstLastPara="1" vert="horz" wrap="square" lIns="121900" tIns="121900" rIns="121900" bIns="121900" rtlCol="0" anchor="t" anchorCtr="0">
            <a:noAutofit/>
          </a:bodyPr>
          <a:lstStyle/>
          <a:p>
            <a:r>
              <a:rPr lang="en" b="1" dirty="0"/>
              <a:t>SEL Competencies </a:t>
            </a:r>
            <a:endParaRPr b="1" dirty="0"/>
          </a:p>
        </p:txBody>
      </p:sp>
      <p:pic>
        <p:nvPicPr>
          <p:cNvPr id="230" name="Shape 230"/>
          <p:cNvPicPr preferRelativeResize="0"/>
          <p:nvPr/>
        </p:nvPicPr>
        <p:blipFill>
          <a:blip r:embed="rId3">
            <a:alphaModFix/>
          </a:blip>
          <a:stretch>
            <a:fillRect/>
          </a:stretch>
        </p:blipFill>
        <p:spPr>
          <a:xfrm>
            <a:off x="5345667" y="449952"/>
            <a:ext cx="6846333" cy="6065033"/>
          </a:xfrm>
          <a:prstGeom prst="rect">
            <a:avLst/>
          </a:prstGeom>
          <a:noFill/>
          <a:ln>
            <a:noFill/>
          </a:ln>
        </p:spPr>
      </p:pic>
      <p:sp>
        <p:nvSpPr>
          <p:cNvPr id="231" name="Shape 231"/>
          <p:cNvSpPr txBox="1"/>
          <p:nvPr/>
        </p:nvSpPr>
        <p:spPr>
          <a:xfrm>
            <a:off x="654200" y="2022100"/>
            <a:ext cx="3449600" cy="3102800"/>
          </a:xfrm>
          <a:prstGeom prst="rect">
            <a:avLst/>
          </a:prstGeom>
          <a:solidFill>
            <a:schemeClr val="lt1"/>
          </a:solidFill>
          <a:ln w="28575" cap="flat" cmpd="sng">
            <a:solidFill>
              <a:srgbClr val="434343"/>
            </a:solidFill>
            <a:prstDash val="solid"/>
            <a:round/>
            <a:headEnd type="none" w="sm" len="sm"/>
            <a:tailEnd type="none" w="sm" len="sm"/>
          </a:ln>
        </p:spPr>
        <p:txBody>
          <a:bodyPr spcFirstLastPara="1" wrap="square" lIns="121900" tIns="121900" rIns="121900" bIns="121900" anchor="t" anchorCtr="0">
            <a:noAutofit/>
          </a:bodyPr>
          <a:lstStyle/>
          <a:p>
            <a:pPr marL="609585" indent="-440256">
              <a:lnSpc>
                <a:spcPct val="150000"/>
              </a:lnSpc>
              <a:buClr>
                <a:srgbClr val="434343"/>
              </a:buClr>
              <a:buSzPts val="1600"/>
              <a:buFont typeface="Open Sans"/>
              <a:buChar char="●"/>
            </a:pPr>
            <a:r>
              <a:rPr lang="en" sz="2133">
                <a:solidFill>
                  <a:srgbClr val="434343"/>
                </a:solidFill>
                <a:latin typeface="Open Sans"/>
                <a:ea typeface="Open Sans"/>
                <a:cs typeface="Open Sans"/>
                <a:sym typeface="Open Sans"/>
              </a:rPr>
              <a:t>Self Awareness</a:t>
            </a:r>
            <a:endParaRPr sz="2133">
              <a:solidFill>
                <a:srgbClr val="434343"/>
              </a:solidFill>
              <a:latin typeface="Open Sans"/>
              <a:ea typeface="Open Sans"/>
              <a:cs typeface="Open Sans"/>
              <a:sym typeface="Open Sans"/>
            </a:endParaRPr>
          </a:p>
          <a:p>
            <a:pPr marL="609585" indent="-440256">
              <a:lnSpc>
                <a:spcPct val="150000"/>
              </a:lnSpc>
              <a:buClr>
                <a:srgbClr val="434343"/>
              </a:buClr>
              <a:buSzPts val="1600"/>
              <a:buFont typeface="Open Sans"/>
              <a:buChar char="●"/>
            </a:pPr>
            <a:r>
              <a:rPr lang="en" sz="2133">
                <a:solidFill>
                  <a:srgbClr val="434343"/>
                </a:solidFill>
                <a:latin typeface="Open Sans"/>
                <a:ea typeface="Open Sans"/>
                <a:cs typeface="Open Sans"/>
                <a:sym typeface="Open Sans"/>
              </a:rPr>
              <a:t>Self-Management</a:t>
            </a:r>
            <a:endParaRPr sz="2133">
              <a:solidFill>
                <a:srgbClr val="434343"/>
              </a:solidFill>
              <a:latin typeface="Open Sans"/>
              <a:ea typeface="Open Sans"/>
              <a:cs typeface="Open Sans"/>
              <a:sym typeface="Open Sans"/>
            </a:endParaRPr>
          </a:p>
          <a:p>
            <a:pPr marL="609585" indent="-440256">
              <a:lnSpc>
                <a:spcPct val="150000"/>
              </a:lnSpc>
              <a:buClr>
                <a:srgbClr val="434343"/>
              </a:buClr>
              <a:buSzPts val="1600"/>
              <a:buFont typeface="Open Sans"/>
              <a:buChar char="●"/>
            </a:pPr>
            <a:r>
              <a:rPr lang="en" sz="2133">
                <a:solidFill>
                  <a:srgbClr val="434343"/>
                </a:solidFill>
                <a:latin typeface="Open Sans"/>
                <a:ea typeface="Open Sans"/>
                <a:cs typeface="Open Sans"/>
                <a:sym typeface="Open Sans"/>
              </a:rPr>
              <a:t>Social Awareness</a:t>
            </a:r>
            <a:endParaRPr sz="2133">
              <a:solidFill>
                <a:srgbClr val="434343"/>
              </a:solidFill>
              <a:latin typeface="Open Sans"/>
              <a:ea typeface="Open Sans"/>
              <a:cs typeface="Open Sans"/>
              <a:sym typeface="Open Sans"/>
            </a:endParaRPr>
          </a:p>
          <a:p>
            <a:pPr marL="609585" indent="-440256">
              <a:lnSpc>
                <a:spcPct val="150000"/>
              </a:lnSpc>
              <a:buClr>
                <a:srgbClr val="434343"/>
              </a:buClr>
              <a:buSzPts val="1600"/>
              <a:buFont typeface="Open Sans"/>
              <a:buChar char="●"/>
            </a:pPr>
            <a:r>
              <a:rPr lang="en" sz="2133">
                <a:solidFill>
                  <a:srgbClr val="434343"/>
                </a:solidFill>
                <a:latin typeface="Open Sans"/>
                <a:ea typeface="Open Sans"/>
                <a:cs typeface="Open Sans"/>
                <a:sym typeface="Open Sans"/>
              </a:rPr>
              <a:t>Relationship Skills</a:t>
            </a:r>
            <a:endParaRPr sz="2133">
              <a:solidFill>
                <a:srgbClr val="434343"/>
              </a:solidFill>
              <a:latin typeface="Open Sans"/>
              <a:ea typeface="Open Sans"/>
              <a:cs typeface="Open Sans"/>
              <a:sym typeface="Open Sans"/>
            </a:endParaRPr>
          </a:p>
          <a:p>
            <a:pPr marL="609585" indent="-440256">
              <a:lnSpc>
                <a:spcPct val="150000"/>
              </a:lnSpc>
              <a:buClr>
                <a:srgbClr val="434343"/>
              </a:buClr>
              <a:buSzPts val="1600"/>
              <a:buFont typeface="Open Sans"/>
              <a:buChar char="●"/>
            </a:pPr>
            <a:r>
              <a:rPr lang="en" sz="2133">
                <a:solidFill>
                  <a:srgbClr val="434343"/>
                </a:solidFill>
                <a:latin typeface="Open Sans"/>
                <a:ea typeface="Open Sans"/>
                <a:cs typeface="Open Sans"/>
                <a:sym typeface="Open Sans"/>
              </a:rPr>
              <a:t>Responsible Decision Making</a:t>
            </a:r>
            <a:endParaRPr sz="2133">
              <a:solidFill>
                <a:srgbClr val="434343"/>
              </a:solidFill>
              <a:latin typeface="Open Sans"/>
              <a:ea typeface="Open Sans"/>
              <a:cs typeface="Open Sans"/>
              <a:sym typeface="Open Sans"/>
            </a:endParaRPr>
          </a:p>
        </p:txBody>
      </p:sp>
    </p:spTree>
    <p:extLst>
      <p:ext uri="{BB962C8B-B14F-4D97-AF65-F5344CB8AC3E}">
        <p14:creationId xmlns:p14="http://schemas.microsoft.com/office/powerpoint/2010/main" val="802799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p:nvPr/>
        </p:nvSpPr>
        <p:spPr>
          <a:xfrm>
            <a:off x="1685266" y="1096840"/>
            <a:ext cx="8592675" cy="5456143"/>
          </a:xfrm>
          <a:prstGeom prst="roundRect">
            <a:avLst>
              <a:gd name="adj" fmla="val 16667"/>
            </a:avLst>
          </a:prstGeom>
          <a:noFill/>
          <a:ln w="9525" cap="flat" cmpd="sng">
            <a:solidFill>
              <a:srgbClr val="999999"/>
            </a:solidFill>
            <a:prstDash val="solid"/>
            <a:round/>
            <a:headEnd type="none" w="med" len="med"/>
            <a:tailEnd type="none" w="med" len="med"/>
          </a:ln>
        </p:spPr>
        <p:txBody>
          <a:bodyPr lIns="91425" tIns="91425" rIns="91425" bIns="91425" anchor="ctr" anchorCtr="0">
            <a:noAutofit/>
          </a:bodyPr>
          <a:lstStyle/>
          <a:p>
            <a:endParaRPr/>
          </a:p>
        </p:txBody>
      </p:sp>
      <p:pic>
        <p:nvPicPr>
          <p:cNvPr id="163" name="Shape 163"/>
          <p:cNvPicPr preferRelativeResize="0"/>
          <p:nvPr/>
        </p:nvPicPr>
        <p:blipFill rotWithShape="1">
          <a:blip r:embed="rId3">
            <a:alphaModFix/>
          </a:blip>
          <a:srcRect l="10599" t="-7940" r="10591" b="7940"/>
          <a:stretch/>
        </p:blipFill>
        <p:spPr>
          <a:xfrm>
            <a:off x="3742337" y="4886783"/>
            <a:ext cx="2085424" cy="1666200"/>
          </a:xfrm>
          <a:prstGeom prst="rect">
            <a:avLst/>
          </a:prstGeom>
          <a:noFill/>
          <a:ln>
            <a:noFill/>
          </a:ln>
        </p:spPr>
      </p:pic>
      <p:sp>
        <p:nvSpPr>
          <p:cNvPr id="164" name="Shape 164"/>
          <p:cNvSpPr txBox="1"/>
          <p:nvPr/>
        </p:nvSpPr>
        <p:spPr>
          <a:xfrm>
            <a:off x="2151503" y="1125155"/>
            <a:ext cx="7660200" cy="4142109"/>
          </a:xfrm>
          <a:prstGeom prst="rect">
            <a:avLst/>
          </a:prstGeom>
          <a:noFill/>
          <a:ln>
            <a:noFill/>
          </a:ln>
        </p:spPr>
        <p:txBody>
          <a:bodyPr lIns="91425" tIns="91425" rIns="91425" bIns="91425" anchor="t" anchorCtr="0">
            <a:noAutofit/>
          </a:bodyPr>
          <a:lstStyle/>
          <a:p>
            <a:r>
              <a:rPr lang="en" sz="2000" b="1" dirty="0"/>
              <a:t>“</a:t>
            </a:r>
            <a:r>
              <a:rPr lang="en" sz="2000" b="1" dirty="0">
                <a:latin typeface="Old Standard TT"/>
                <a:ea typeface="Old Standard TT"/>
                <a:cs typeface="Old Standard TT"/>
                <a:sym typeface="Old Standard TT"/>
              </a:rPr>
              <a:t>Thinking traps are thoughts or patterns of thoughts that are either inaccurate or unrealistic interpretations of events.  They can trap us and make us feel even worse or make the situation worse.”</a:t>
            </a:r>
          </a:p>
          <a:p>
            <a:r>
              <a:rPr lang="en" sz="2000" dirty="0">
                <a:latin typeface="Old Standard TT"/>
                <a:ea typeface="Old Standard TT"/>
                <a:cs typeface="Old Standard TT"/>
                <a:sym typeface="Old Standard TT"/>
              </a:rPr>
              <a:t>											</a:t>
            </a:r>
          </a:p>
          <a:p>
            <a:r>
              <a:rPr lang="en-US" sz="2000" b="1" dirty="0" err="1">
                <a:latin typeface="Old Standard TT"/>
                <a:ea typeface="Old Standard TT"/>
                <a:cs typeface="Old Standard TT"/>
                <a:sym typeface="Old Standard TT"/>
              </a:rPr>
              <a:t>Brené</a:t>
            </a:r>
            <a:r>
              <a:rPr lang="en-US" sz="2000" b="1" dirty="0">
                <a:latin typeface="Old Standard TT"/>
                <a:ea typeface="Old Standard TT"/>
                <a:cs typeface="Old Standard TT"/>
                <a:sym typeface="Old Standard TT"/>
              </a:rPr>
              <a:t> Brown on Blame: </a:t>
            </a:r>
            <a:r>
              <a:rPr lang="en-US" sz="2000" b="1" dirty="0">
                <a:latin typeface="Old Standard TT"/>
                <a:ea typeface="Old Standard TT"/>
                <a:cs typeface="Old Standard TT"/>
                <a:sym typeface="Old Standard TT"/>
                <a:hlinkClick r:id="rId4"/>
              </a:rPr>
              <a:t>https://www.youtube.com/watch?v=IL1JgIj3_fA</a:t>
            </a:r>
            <a:r>
              <a:rPr lang="en-US" sz="2000" b="1" dirty="0">
                <a:latin typeface="Old Standard TT"/>
                <a:ea typeface="Old Standard TT"/>
                <a:cs typeface="Old Standard TT"/>
                <a:sym typeface="Old Standard TT"/>
              </a:rPr>
              <a:t>   </a:t>
            </a:r>
            <a:endParaRPr lang="en" sz="2000" dirty="0">
              <a:latin typeface="Old Standard TT"/>
              <a:ea typeface="Old Standard TT"/>
              <a:cs typeface="Old Standard TT"/>
              <a:sym typeface="Old Standard TT"/>
            </a:endParaRPr>
          </a:p>
          <a:p>
            <a:endParaRPr sz="1200" dirty="0"/>
          </a:p>
        </p:txBody>
      </p:sp>
      <p:sp>
        <p:nvSpPr>
          <p:cNvPr id="165" name="Shape 165"/>
          <p:cNvSpPr txBox="1">
            <a:spLocks noGrp="1"/>
          </p:cNvSpPr>
          <p:nvPr>
            <p:ph type="title" idx="4294967295"/>
          </p:nvPr>
        </p:nvSpPr>
        <p:spPr>
          <a:xfrm>
            <a:off x="-1" y="201613"/>
            <a:ext cx="9823199" cy="817562"/>
          </a:xfrm>
          <a:prstGeom prst="rect">
            <a:avLst/>
          </a:prstGeom>
        </p:spPr>
        <p:txBody>
          <a:bodyPr spcFirstLastPara="1" vert="horz" wrap="square" lIns="91425" tIns="91425" rIns="91425" bIns="91425" rtlCol="0" anchor="t" anchorCtr="0">
            <a:noAutofit/>
          </a:bodyPr>
          <a:lstStyle/>
          <a:p>
            <a:pPr algn="ctr"/>
            <a:r>
              <a:rPr lang="en-US" sz="2800" b="1" dirty="0"/>
              <a:t>Emotions and Thoughts Influence Behavior That is Modeled For Others</a:t>
            </a:r>
            <a:endParaRPr lang="en" sz="2800" b="1" dirty="0"/>
          </a:p>
        </p:txBody>
      </p:sp>
      <p:pic>
        <p:nvPicPr>
          <p:cNvPr id="166" name="Shape 166"/>
          <p:cNvPicPr preferRelativeResize="0"/>
          <p:nvPr/>
        </p:nvPicPr>
        <p:blipFill>
          <a:blip r:embed="rId5">
            <a:alphaModFix/>
          </a:blip>
          <a:stretch>
            <a:fillRect/>
          </a:stretch>
        </p:blipFill>
        <p:spPr>
          <a:xfrm>
            <a:off x="1977525" y="3451801"/>
            <a:ext cx="1841024" cy="1181900"/>
          </a:xfrm>
          <a:prstGeom prst="rect">
            <a:avLst/>
          </a:prstGeom>
          <a:noFill/>
          <a:ln>
            <a:noFill/>
          </a:ln>
        </p:spPr>
      </p:pic>
      <p:pic>
        <p:nvPicPr>
          <p:cNvPr id="167" name="Shape 167"/>
          <p:cNvPicPr preferRelativeResize="0"/>
          <p:nvPr/>
        </p:nvPicPr>
        <p:blipFill>
          <a:blip r:embed="rId6">
            <a:alphaModFix/>
          </a:blip>
          <a:stretch>
            <a:fillRect/>
          </a:stretch>
        </p:blipFill>
        <p:spPr>
          <a:xfrm>
            <a:off x="4111150" y="3508523"/>
            <a:ext cx="1181900" cy="1181900"/>
          </a:xfrm>
          <a:prstGeom prst="rect">
            <a:avLst/>
          </a:prstGeom>
          <a:noFill/>
          <a:ln>
            <a:noFill/>
          </a:ln>
        </p:spPr>
      </p:pic>
      <p:pic>
        <p:nvPicPr>
          <p:cNvPr id="168" name="Shape 168"/>
          <p:cNvPicPr preferRelativeResize="0"/>
          <p:nvPr/>
        </p:nvPicPr>
        <p:blipFill>
          <a:blip r:embed="rId7">
            <a:alphaModFix/>
          </a:blip>
          <a:stretch>
            <a:fillRect/>
          </a:stretch>
        </p:blipFill>
        <p:spPr>
          <a:xfrm>
            <a:off x="8141399" y="3406818"/>
            <a:ext cx="1681800" cy="1401500"/>
          </a:xfrm>
          <a:prstGeom prst="rect">
            <a:avLst/>
          </a:prstGeom>
          <a:noFill/>
          <a:ln>
            <a:noFill/>
          </a:ln>
        </p:spPr>
      </p:pic>
      <p:pic>
        <p:nvPicPr>
          <p:cNvPr id="169" name="Shape 169"/>
          <p:cNvPicPr preferRelativeResize="0"/>
          <p:nvPr/>
        </p:nvPicPr>
        <p:blipFill>
          <a:blip r:embed="rId8">
            <a:alphaModFix/>
          </a:blip>
          <a:stretch>
            <a:fillRect/>
          </a:stretch>
        </p:blipFill>
        <p:spPr>
          <a:xfrm>
            <a:off x="2041325" y="5004203"/>
            <a:ext cx="1452856" cy="1401500"/>
          </a:xfrm>
          <a:prstGeom prst="rect">
            <a:avLst/>
          </a:prstGeom>
          <a:noFill/>
          <a:ln>
            <a:noFill/>
          </a:ln>
        </p:spPr>
      </p:pic>
      <p:pic>
        <p:nvPicPr>
          <p:cNvPr id="170" name="Shape 170"/>
          <p:cNvPicPr preferRelativeResize="0"/>
          <p:nvPr/>
        </p:nvPicPr>
        <p:blipFill>
          <a:blip r:embed="rId9">
            <a:alphaModFix/>
          </a:blip>
          <a:stretch>
            <a:fillRect/>
          </a:stretch>
        </p:blipFill>
        <p:spPr>
          <a:xfrm>
            <a:off x="5752177" y="3406819"/>
            <a:ext cx="2085413" cy="1479965"/>
          </a:xfrm>
          <a:prstGeom prst="rect">
            <a:avLst/>
          </a:prstGeom>
          <a:noFill/>
          <a:ln>
            <a:noFill/>
          </a:ln>
        </p:spPr>
      </p:pic>
      <p:pic>
        <p:nvPicPr>
          <p:cNvPr id="172" name="Shape 172"/>
          <p:cNvPicPr preferRelativeResize="0"/>
          <p:nvPr/>
        </p:nvPicPr>
        <p:blipFill>
          <a:blip r:embed="rId10">
            <a:alphaModFix/>
          </a:blip>
          <a:stretch>
            <a:fillRect/>
          </a:stretch>
        </p:blipFill>
        <p:spPr>
          <a:xfrm>
            <a:off x="8257268" y="4886784"/>
            <a:ext cx="1419375" cy="1575867"/>
          </a:xfrm>
          <a:prstGeom prst="rect">
            <a:avLst/>
          </a:prstGeom>
          <a:noFill/>
          <a:ln>
            <a:noFill/>
          </a:ln>
        </p:spPr>
      </p:pic>
      <p:pic>
        <p:nvPicPr>
          <p:cNvPr id="2" name="Picture 1"/>
          <p:cNvPicPr>
            <a:picLocks noChangeAspect="1"/>
          </p:cNvPicPr>
          <p:nvPr/>
        </p:nvPicPr>
        <p:blipFill>
          <a:blip r:embed="rId11"/>
          <a:stretch>
            <a:fillRect/>
          </a:stretch>
        </p:blipFill>
        <p:spPr>
          <a:xfrm>
            <a:off x="5981604" y="4992764"/>
            <a:ext cx="2172247" cy="1469887"/>
          </a:xfrm>
          <a:prstGeom prst="rect">
            <a:avLst/>
          </a:prstGeom>
        </p:spPr>
      </p:pic>
    </p:spTree>
    <p:extLst>
      <p:ext uri="{BB962C8B-B14F-4D97-AF65-F5344CB8AC3E}">
        <p14:creationId xmlns:p14="http://schemas.microsoft.com/office/powerpoint/2010/main" val="972421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733082972"/>
              </p:ext>
            </p:extLst>
          </p:nvPr>
        </p:nvGraphicFramePr>
        <p:xfrm>
          <a:off x="1125415" y="158719"/>
          <a:ext cx="9542585" cy="7067700"/>
        </p:xfrm>
        <a:graphic>
          <a:graphicData uri="http://schemas.openxmlformats.org/presentationml/2006/ole">
            <mc:AlternateContent xmlns:mc="http://schemas.openxmlformats.org/markup-compatibility/2006">
              <mc:Choice xmlns:v="urn:schemas-microsoft-com:vml" Requires="v">
                <p:oleObj spid="_x0000_s8210" name="Document" r:id="rId3" imgW="5626100" imgH="4686300" progId="Word.Document.12">
                  <p:embed/>
                </p:oleObj>
              </mc:Choice>
              <mc:Fallback>
                <p:oleObj name="Document" r:id="rId3" imgW="5626100" imgH="4686300" progId="Word.Document.12">
                  <p:embed/>
                  <p:pic>
                    <p:nvPicPr>
                      <p:cNvPr id="0" name=""/>
                      <p:cNvPicPr/>
                      <p:nvPr/>
                    </p:nvPicPr>
                    <p:blipFill>
                      <a:blip r:embed="rId4"/>
                      <a:stretch>
                        <a:fillRect/>
                      </a:stretch>
                    </p:blipFill>
                    <p:spPr>
                      <a:xfrm>
                        <a:off x="1125415" y="158719"/>
                        <a:ext cx="9542585" cy="7067700"/>
                      </a:xfrm>
                      <a:prstGeom prst="rect">
                        <a:avLst/>
                      </a:prstGeom>
                    </p:spPr>
                  </p:pic>
                </p:oleObj>
              </mc:Fallback>
            </mc:AlternateContent>
          </a:graphicData>
        </a:graphic>
      </p:graphicFrame>
    </p:spTree>
    <p:extLst>
      <p:ext uri="{BB962C8B-B14F-4D97-AF65-F5344CB8AC3E}">
        <p14:creationId xmlns:p14="http://schemas.microsoft.com/office/powerpoint/2010/main" val="1535697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09"/>
          <p:cNvPicPr preferRelativeResize="0"/>
          <p:nvPr/>
        </p:nvPicPr>
        <p:blipFill>
          <a:blip r:embed="rId3"/>
          <a:stretch>
            <a:fillRect/>
          </a:stretch>
        </p:blipFill>
        <p:spPr>
          <a:xfrm>
            <a:off x="1524000" y="0"/>
            <a:ext cx="9144000" cy="6858000"/>
          </a:xfrm>
          <a:prstGeom prst="rect">
            <a:avLst/>
          </a:prstGeom>
        </p:spPr>
      </p:pic>
      <p:sp>
        <p:nvSpPr>
          <p:cNvPr id="5" name="Slide Number Placeholder 4"/>
          <p:cNvSpPr>
            <a:spLocks noGrp="1"/>
          </p:cNvSpPr>
          <p:nvPr>
            <p:ph type="sldNum" sz="quarter" idx="12"/>
          </p:nvPr>
        </p:nvSpPr>
        <p:spPr/>
        <p:txBody>
          <a:bodyPr/>
          <a:lstStyle/>
          <a:p>
            <a:fld id="{FA84A37A-AFC2-4A01-80A1-FC20F2C0D5BB}" type="slidenum">
              <a:rPr lang="en-US" smtClean="0"/>
              <a:pPr/>
              <a:t>19</a:t>
            </a:fld>
            <a:endParaRPr lang="en-US"/>
          </a:p>
        </p:txBody>
      </p:sp>
    </p:spTree>
    <p:extLst>
      <p:ext uri="{BB962C8B-B14F-4D97-AF65-F5344CB8AC3E}">
        <p14:creationId xmlns:p14="http://schemas.microsoft.com/office/powerpoint/2010/main" val="40401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7788-B9DE-614C-A514-56DE6B348B1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C1AA5C4-D2CF-A94A-BDDC-1E44EE4E3700}"/>
              </a:ext>
            </a:extLst>
          </p:cNvPr>
          <p:cNvSpPr>
            <a:spLocks noGrp="1"/>
          </p:cNvSpPr>
          <p:nvPr>
            <p:ph idx="1"/>
          </p:nvPr>
        </p:nvSpPr>
        <p:spPr/>
        <p:txBody>
          <a:bodyPr/>
          <a:lstStyle/>
          <a:p>
            <a:r>
              <a:rPr lang="en-US" dirty="0"/>
              <a:t>Challenges of children’s mental health/trauma</a:t>
            </a:r>
          </a:p>
          <a:p>
            <a:r>
              <a:rPr lang="en-US" dirty="0"/>
              <a:t>Challenges of integrating programming/frameworks</a:t>
            </a:r>
          </a:p>
          <a:p>
            <a:r>
              <a:rPr lang="en-US" dirty="0"/>
              <a:t>Overview of PBIS/SEL integration ideas</a:t>
            </a:r>
          </a:p>
          <a:p>
            <a:r>
              <a:rPr lang="en-US" dirty="0"/>
              <a:t>Data-driven example</a:t>
            </a:r>
          </a:p>
        </p:txBody>
      </p:sp>
    </p:spTree>
    <p:extLst>
      <p:ext uri="{BB962C8B-B14F-4D97-AF65-F5344CB8AC3E}">
        <p14:creationId xmlns:p14="http://schemas.microsoft.com/office/powerpoint/2010/main" val="4173063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Why Integrate/Align?</a:t>
            </a:r>
          </a:p>
        </p:txBody>
      </p:sp>
      <p:sp>
        <p:nvSpPr>
          <p:cNvPr id="3" name="Content Placeholder 2"/>
          <p:cNvSpPr>
            <a:spLocks noGrp="1"/>
          </p:cNvSpPr>
          <p:nvPr>
            <p:ph idx="1"/>
          </p:nvPr>
        </p:nvSpPr>
        <p:spPr/>
        <p:txBody>
          <a:bodyPr>
            <a:noAutofit/>
          </a:bodyPr>
          <a:lstStyle/>
          <a:p>
            <a:r>
              <a:rPr lang="en-US" sz="3600" dirty="0"/>
              <a:t>To reduce fragmentation and redundancy.</a:t>
            </a:r>
          </a:p>
          <a:p>
            <a:pPr marL="0" indent="0">
              <a:buNone/>
            </a:pPr>
            <a:endParaRPr lang="en-US" sz="3600" dirty="0"/>
          </a:p>
          <a:p>
            <a:r>
              <a:rPr lang="en-US" sz="3600" dirty="0"/>
              <a:t>Because SEL and PBIS complement each other.</a:t>
            </a:r>
          </a:p>
          <a:p>
            <a:pPr marL="0" indent="0">
              <a:buNone/>
            </a:pPr>
            <a:endParaRPr lang="en-US" sz="3600" dirty="0"/>
          </a:p>
          <a:p>
            <a:r>
              <a:rPr lang="en-US" sz="3600" dirty="0"/>
              <a:t>Because SEL and PBIS in combination can enhance one another.</a:t>
            </a:r>
          </a:p>
        </p:txBody>
      </p:sp>
      <p:pic>
        <p:nvPicPr>
          <p:cNvPr id="4" name="Picture 3"/>
          <p:cNvPicPr>
            <a:picLocks noChangeAspect="1"/>
          </p:cNvPicPr>
          <p:nvPr/>
        </p:nvPicPr>
        <p:blipFill>
          <a:blip r:embed="rId2"/>
          <a:stretch>
            <a:fillRect/>
          </a:stretch>
        </p:blipFill>
        <p:spPr>
          <a:xfrm>
            <a:off x="9414087" y="735898"/>
            <a:ext cx="1939713" cy="2179453"/>
          </a:xfrm>
          <a:prstGeom prst="rect">
            <a:avLst/>
          </a:prstGeom>
        </p:spPr>
      </p:pic>
    </p:spTree>
    <p:extLst>
      <p:ext uri="{BB962C8B-B14F-4D97-AF65-F5344CB8AC3E}">
        <p14:creationId xmlns:p14="http://schemas.microsoft.com/office/powerpoint/2010/main" val="1142364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961D28-0263-1D46-BC73-04548204BCCB}"/>
              </a:ext>
            </a:extLst>
          </p:cNvPr>
          <p:cNvSpPr>
            <a:spLocks noGrp="1"/>
          </p:cNvSpPr>
          <p:nvPr>
            <p:ph type="title"/>
          </p:nvPr>
        </p:nvSpPr>
        <p:spPr/>
        <p:txBody>
          <a:bodyPr/>
          <a:lstStyle/>
          <a:p>
            <a:r>
              <a:rPr lang="en-US" dirty="0"/>
              <a:t>Strengths and Challenges of Each Approach</a:t>
            </a:r>
          </a:p>
        </p:txBody>
      </p:sp>
      <p:sp>
        <p:nvSpPr>
          <p:cNvPr id="5" name="Content Placeholder 4">
            <a:extLst>
              <a:ext uri="{FF2B5EF4-FFF2-40B4-BE49-F238E27FC236}">
                <a16:creationId xmlns:a16="http://schemas.microsoft.com/office/drawing/2014/main" id="{C82ADCD0-2A8D-C145-BE29-194E08FEA99A}"/>
              </a:ext>
            </a:extLst>
          </p:cNvPr>
          <p:cNvSpPr>
            <a:spLocks noGrp="1"/>
          </p:cNvSpPr>
          <p:nvPr>
            <p:ph sz="half" idx="1"/>
          </p:nvPr>
        </p:nvSpPr>
        <p:spPr/>
        <p:txBody>
          <a:bodyPr>
            <a:normAutofit fontScale="62500" lnSpcReduction="20000"/>
          </a:bodyPr>
          <a:lstStyle/>
          <a:p>
            <a:r>
              <a:rPr lang="en-US" sz="3800" dirty="0">
                <a:latin typeface="Rockwell" panose="02060603020205020403" pitchFamily="18" charset="77"/>
              </a:rPr>
              <a:t>SEL (support)</a:t>
            </a:r>
          </a:p>
          <a:p>
            <a:pPr marL="0" indent="0">
              <a:buNone/>
            </a:pPr>
            <a:r>
              <a:rPr lang="en-US" b="1" dirty="0">
                <a:latin typeface="Rockwell" panose="02060603020205020403" pitchFamily="18" charset="77"/>
              </a:rPr>
              <a:t>+  </a:t>
            </a:r>
            <a:r>
              <a:rPr lang="en-US" sz="3300" dirty="0">
                <a:latin typeface="Rockwell" panose="02060603020205020403" pitchFamily="18" charset="77"/>
              </a:rPr>
              <a:t>Specific teaching tools</a:t>
            </a:r>
          </a:p>
          <a:p>
            <a:pPr marL="0" indent="0">
              <a:buNone/>
            </a:pPr>
            <a:r>
              <a:rPr lang="en-US" sz="3300" b="1" dirty="0"/>
              <a:t>+  </a:t>
            </a:r>
            <a:r>
              <a:rPr lang="en-US" altLang="en-US" sz="3300" dirty="0">
                <a:latin typeface="Rockwell" panose="02060603020205020403" pitchFamily="18" charset="77"/>
              </a:rPr>
              <a:t>Emphasis on classroom practices and student relationships (student-student; student-teacher; teacher-teacher)</a:t>
            </a:r>
          </a:p>
          <a:p>
            <a:pPr marL="0" indent="0">
              <a:buNone/>
            </a:pPr>
            <a:endParaRPr lang="en-US" altLang="en-US" sz="3300" dirty="0">
              <a:latin typeface="Rockwell" panose="02060603020205020403" pitchFamily="18" charset="77"/>
            </a:endParaRPr>
          </a:p>
          <a:p>
            <a:pPr>
              <a:buFontTx/>
              <a:buChar char="-"/>
            </a:pPr>
            <a:r>
              <a:rPr lang="en-US" altLang="en-US" sz="3300" dirty="0">
                <a:latin typeface="Rockwell" panose="02060603020205020403" pitchFamily="18" charset="77"/>
              </a:rPr>
              <a:t>Programs outpace outcome assessments</a:t>
            </a:r>
          </a:p>
          <a:p>
            <a:pPr>
              <a:buFontTx/>
              <a:buChar char="-"/>
            </a:pPr>
            <a:r>
              <a:rPr lang="en-US" altLang="en-US" sz="3300" dirty="0">
                <a:latin typeface="Rockwell" panose="02060603020205020403" pitchFamily="18" charset="77"/>
              </a:rPr>
              <a:t>Fidelity measurement</a:t>
            </a:r>
          </a:p>
          <a:p>
            <a:pPr>
              <a:buFontTx/>
              <a:buChar char="-"/>
            </a:pPr>
            <a:r>
              <a:rPr lang="en-US" altLang="en-US" sz="3300" dirty="0">
                <a:latin typeface="Rockwell" panose="02060603020205020403" pitchFamily="18" charset="77"/>
              </a:rPr>
              <a:t>Fewer resources for building capacity/systems and planning for roll-out</a:t>
            </a:r>
          </a:p>
          <a:p>
            <a:pPr>
              <a:buFontTx/>
              <a:buChar char="-"/>
            </a:pPr>
            <a:endParaRPr lang="en-US" altLang="en-US" sz="2400" dirty="0">
              <a:latin typeface="Rockwell" panose="02060603020205020403" pitchFamily="18" charset="77"/>
            </a:endParaRPr>
          </a:p>
          <a:p>
            <a:pPr marL="0" indent="0">
              <a:buNone/>
            </a:pPr>
            <a:r>
              <a:rPr lang="en-US" dirty="0"/>
              <a:t> </a:t>
            </a:r>
            <a:endParaRPr lang="en-US" b="1" dirty="0"/>
          </a:p>
        </p:txBody>
      </p:sp>
      <p:sp>
        <p:nvSpPr>
          <p:cNvPr id="6" name="Content Placeholder 5">
            <a:extLst>
              <a:ext uri="{FF2B5EF4-FFF2-40B4-BE49-F238E27FC236}">
                <a16:creationId xmlns:a16="http://schemas.microsoft.com/office/drawing/2014/main" id="{C9E27A58-86C2-8149-8C3F-A17FD4A9C1D3}"/>
              </a:ext>
            </a:extLst>
          </p:cNvPr>
          <p:cNvSpPr>
            <a:spLocks noGrp="1"/>
          </p:cNvSpPr>
          <p:nvPr>
            <p:ph sz="half" idx="2"/>
          </p:nvPr>
        </p:nvSpPr>
        <p:spPr/>
        <p:txBody>
          <a:bodyPr>
            <a:normAutofit fontScale="62500" lnSpcReduction="20000"/>
          </a:bodyPr>
          <a:lstStyle/>
          <a:p>
            <a:r>
              <a:rPr lang="en-US" sz="3800" dirty="0">
                <a:latin typeface="Rockwell" panose="02060603020205020403" pitchFamily="18" charset="77"/>
              </a:rPr>
              <a:t>PBIS (structure)</a:t>
            </a:r>
          </a:p>
          <a:p>
            <a:pPr marL="0" indent="0">
              <a:buNone/>
            </a:pPr>
            <a:r>
              <a:rPr lang="en-US" b="1" dirty="0">
                <a:latin typeface="Rockwell" panose="02060603020205020403" pitchFamily="18" charset="77"/>
              </a:rPr>
              <a:t>+ </a:t>
            </a:r>
            <a:r>
              <a:rPr lang="en-US" sz="3300" dirty="0">
                <a:latin typeface="Rockwell" panose="02060603020205020403" pitchFamily="18" charset="77"/>
              </a:rPr>
              <a:t>Emphasis on structures and systems to support behavioral change</a:t>
            </a:r>
          </a:p>
          <a:p>
            <a:pPr marL="0" indent="0">
              <a:buNone/>
            </a:pPr>
            <a:r>
              <a:rPr lang="en-US" sz="3300" b="1" dirty="0">
                <a:latin typeface="Rockwell" panose="02060603020205020403" pitchFamily="18" charset="77"/>
              </a:rPr>
              <a:t>+ </a:t>
            </a:r>
            <a:r>
              <a:rPr lang="en-US" sz="3300" dirty="0">
                <a:latin typeface="Rockwell" panose="02060603020205020403" pitchFamily="18" charset="77"/>
              </a:rPr>
              <a:t>Emphasis on measurement of outcomes and fidelity to support action planning and roll out</a:t>
            </a:r>
          </a:p>
          <a:p>
            <a:pPr marL="0" indent="0">
              <a:buNone/>
            </a:pPr>
            <a:r>
              <a:rPr lang="en-US" sz="3300" b="1" dirty="0">
                <a:latin typeface="Rockwell" panose="02060603020205020403" pitchFamily="18" charset="77"/>
              </a:rPr>
              <a:t>+ </a:t>
            </a:r>
            <a:r>
              <a:rPr lang="en-US" sz="3300" dirty="0">
                <a:latin typeface="Rockwell" panose="02060603020205020403" pitchFamily="18" charset="77"/>
              </a:rPr>
              <a:t>Contextually specific</a:t>
            </a:r>
            <a:endParaRPr lang="en-US" sz="3300" b="1" dirty="0">
              <a:latin typeface="Rockwell" panose="02060603020205020403" pitchFamily="18" charset="77"/>
            </a:endParaRPr>
          </a:p>
          <a:p>
            <a:pPr marL="0" indent="0">
              <a:buNone/>
            </a:pPr>
            <a:endParaRPr lang="en-US" sz="3300" dirty="0">
              <a:latin typeface="Rockwell" panose="02060603020205020403" pitchFamily="18" charset="77"/>
            </a:endParaRPr>
          </a:p>
          <a:p>
            <a:pPr>
              <a:buFontTx/>
              <a:buChar char="-"/>
            </a:pPr>
            <a:r>
              <a:rPr lang="en-US" sz="3300" dirty="0">
                <a:latin typeface="Rockwell" panose="02060603020205020403" pitchFamily="18" charset="77"/>
              </a:rPr>
              <a:t>Misunderstood as a system for positive reinforcement</a:t>
            </a:r>
          </a:p>
          <a:p>
            <a:pPr>
              <a:buFontTx/>
              <a:buChar char="-"/>
            </a:pPr>
            <a:r>
              <a:rPr lang="en-US" sz="3300" dirty="0">
                <a:latin typeface="Rockwell" panose="02060603020205020403" pitchFamily="18" charset="77"/>
              </a:rPr>
              <a:t>Generally does not address thoughts and emotional education</a:t>
            </a:r>
          </a:p>
        </p:txBody>
      </p:sp>
    </p:spTree>
    <p:extLst>
      <p:ext uri="{BB962C8B-B14F-4D97-AF65-F5344CB8AC3E}">
        <p14:creationId xmlns:p14="http://schemas.microsoft.com/office/powerpoint/2010/main" val="165698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Initial Effective Examples of Integration</a:t>
            </a:r>
          </a:p>
        </p:txBody>
      </p:sp>
      <p:sp>
        <p:nvSpPr>
          <p:cNvPr id="3" name="Content Placeholder 2"/>
          <p:cNvSpPr>
            <a:spLocks noGrp="1"/>
          </p:cNvSpPr>
          <p:nvPr>
            <p:ph idx="1"/>
          </p:nvPr>
        </p:nvSpPr>
        <p:spPr/>
        <p:txBody>
          <a:bodyPr>
            <a:noAutofit/>
          </a:bodyPr>
          <a:lstStyle/>
          <a:p>
            <a:r>
              <a:rPr lang="en-US" sz="3200" dirty="0"/>
              <a:t>PATHS to PAX-GBG</a:t>
            </a:r>
          </a:p>
          <a:p>
            <a:pPr lvl="1"/>
            <a:r>
              <a:rPr lang="en-US" sz="3200" dirty="0"/>
              <a:t>Considered two approaches as one continuum (lessons, activities, practice)</a:t>
            </a:r>
          </a:p>
          <a:p>
            <a:pPr lvl="1"/>
            <a:r>
              <a:rPr lang="en-US" sz="3200" dirty="0"/>
              <a:t>Developed one set of training materials</a:t>
            </a:r>
          </a:p>
          <a:p>
            <a:pPr lvl="1"/>
            <a:r>
              <a:rPr lang="en-US" sz="3200" dirty="0"/>
              <a:t>Looked for overlapping practices and and adapted to create a common language and guidelines for consistent implementation</a:t>
            </a:r>
          </a:p>
          <a:p>
            <a:pPr lvl="1"/>
            <a:r>
              <a:rPr lang="en-US" sz="3200" dirty="0"/>
              <a:t>Monitored implementation with developed fidelity tools</a:t>
            </a:r>
          </a:p>
          <a:p>
            <a:pPr lvl="1" algn="ctr"/>
            <a:r>
              <a:rPr lang="en-US" sz="3200" b="1" dirty="0"/>
              <a:t>Gained back 391 instructional minutes/week!!!</a:t>
            </a:r>
          </a:p>
        </p:txBody>
      </p:sp>
    </p:spTree>
    <p:extLst>
      <p:ext uri="{BB962C8B-B14F-4D97-AF65-F5344CB8AC3E}">
        <p14:creationId xmlns:p14="http://schemas.microsoft.com/office/powerpoint/2010/main" val="270883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Examples (</a:t>
            </a:r>
            <a:r>
              <a:rPr lang="en-US" b="1" dirty="0" err="1"/>
              <a:t>cont</a:t>
            </a:r>
            <a:r>
              <a:rPr lang="en-US" b="1" dirty="0"/>
              <a:t>)</a:t>
            </a:r>
          </a:p>
        </p:txBody>
      </p:sp>
      <p:sp>
        <p:nvSpPr>
          <p:cNvPr id="3" name="Content Placeholder 2"/>
          <p:cNvSpPr>
            <a:spLocks noGrp="1"/>
          </p:cNvSpPr>
          <p:nvPr>
            <p:ph idx="1"/>
          </p:nvPr>
        </p:nvSpPr>
        <p:spPr/>
        <p:txBody>
          <a:bodyPr>
            <a:normAutofit fontScale="92500" lnSpcReduction="10000"/>
          </a:bodyPr>
          <a:lstStyle/>
          <a:p>
            <a:r>
              <a:rPr lang="en-US" sz="3600" dirty="0"/>
              <a:t>Strong Kids and CW-PBIS</a:t>
            </a:r>
          </a:p>
          <a:p>
            <a:pPr lvl="2"/>
            <a:r>
              <a:rPr lang="en-US" sz="3600" b="1" dirty="0"/>
              <a:t>Combination of SEL and PBIS was highly effective for decreasing both externalizing (e.g. disruptive behaviors) and internalizing (e.g. depression, anxiety) behavior.</a:t>
            </a:r>
          </a:p>
          <a:p>
            <a:pPr lvl="2"/>
            <a:r>
              <a:rPr lang="en-US" sz="3600" dirty="0"/>
              <a:t>PBIS was highly effective for externalizing behaviors and only slightly effective for internalizing behaviors.</a:t>
            </a:r>
          </a:p>
          <a:p>
            <a:pPr lvl="2"/>
            <a:r>
              <a:rPr lang="en-US" sz="3600" dirty="0"/>
              <a:t>SEL was highly effective for externalizing behaviors and moderately effective for internalizing behaviors.</a:t>
            </a:r>
          </a:p>
          <a:p>
            <a:pPr marL="457200" lvl="1" indent="0">
              <a:buNone/>
            </a:pPr>
            <a:endParaRPr lang="en-US" dirty="0"/>
          </a:p>
        </p:txBody>
      </p:sp>
    </p:spTree>
    <p:extLst>
      <p:ext uri="{BB962C8B-B14F-4D97-AF65-F5344CB8AC3E}">
        <p14:creationId xmlns:p14="http://schemas.microsoft.com/office/powerpoint/2010/main" val="1633817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1B25A1C-1AB7-DF40-BEF2-B5CAB4C9D4DF}"/>
              </a:ext>
            </a:extLst>
          </p:cNvPr>
          <p:cNvSpPr>
            <a:spLocks noChangeArrowheads="1"/>
          </p:cNvSpPr>
          <p:nvPr/>
        </p:nvSpPr>
        <p:spPr bwMode="auto">
          <a:xfrm>
            <a:off x="903288" y="76200"/>
            <a:ext cx="10541000" cy="609600"/>
          </a:xfrm>
          <a:prstGeom prst="rect">
            <a:avLst/>
          </a:prstGeom>
          <a:noFill/>
          <a:ln w="9525">
            <a:solidFill>
              <a:srgbClr val="FFFFFF"/>
            </a:solidFill>
            <a:miter lim="800000"/>
            <a:headEnd/>
            <a:tailEnd/>
          </a:ln>
        </p:spPr>
        <p:txBody>
          <a:bodyPr anchor="ctr"/>
          <a:lstStyle/>
          <a:p>
            <a:pPr algn="ctr" eaLnBrk="1" fontAlgn="auto" hangingPunct="1">
              <a:spcBef>
                <a:spcPts val="0"/>
              </a:spcBef>
              <a:spcAft>
                <a:spcPts val="0"/>
              </a:spcAft>
              <a:defRPr/>
            </a:pPr>
            <a:r>
              <a:rPr lang="en-US" sz="4400" b="1" dirty="0">
                <a:latin typeface="+mj-lt"/>
                <a:ea typeface="+mn-ea"/>
              </a:rPr>
              <a:t>How do </a:t>
            </a:r>
            <a:r>
              <a:rPr lang="en-US" sz="4400" b="1" dirty="0">
                <a:latin typeface="+mj-lt"/>
              </a:rPr>
              <a:t>w</a:t>
            </a:r>
            <a:r>
              <a:rPr lang="en-US" sz="4400" b="1" dirty="0">
                <a:latin typeface="+mj-lt"/>
                <a:ea typeface="+mn-ea"/>
              </a:rPr>
              <a:t>e </a:t>
            </a:r>
            <a:r>
              <a:rPr lang="en-US" sz="4400" b="1" dirty="0">
                <a:latin typeface="+mj-lt"/>
              </a:rPr>
              <a:t>i</a:t>
            </a:r>
            <a:r>
              <a:rPr lang="en-US" sz="4400" b="1" dirty="0">
                <a:latin typeface="+mj-lt"/>
                <a:ea typeface="+mn-ea"/>
              </a:rPr>
              <a:t>ntegrate and align?</a:t>
            </a:r>
          </a:p>
        </p:txBody>
      </p:sp>
      <p:sp>
        <p:nvSpPr>
          <p:cNvPr id="50178" name="TextBox 14">
            <a:extLst>
              <a:ext uri="{FF2B5EF4-FFF2-40B4-BE49-F238E27FC236}">
                <a16:creationId xmlns:a16="http://schemas.microsoft.com/office/drawing/2014/main" id="{493E4200-61F4-8147-8D5F-F7D2485DED0F}"/>
              </a:ext>
            </a:extLst>
          </p:cNvPr>
          <p:cNvSpPr txBox="1">
            <a:spLocks noChangeArrowheads="1"/>
          </p:cNvSpPr>
          <p:nvPr/>
        </p:nvSpPr>
        <p:spPr bwMode="auto">
          <a:xfrm>
            <a:off x="10094913" y="6280150"/>
            <a:ext cx="209708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eaLnBrk="1" hangingPunct="1"/>
            <a:r>
              <a:rPr lang="en-US" altLang="en-US" sz="1000">
                <a:latin typeface="Arial" panose="020B0604020202020204" pitchFamily="34" charset="0"/>
                <a:ea typeface="ヒラギノ角ゴ Pro W3" panose="020B0300000000000000" pitchFamily="34" charset="-128"/>
              </a:rPr>
              <a:t>(Vincent, Randal, Cartledge, Tobin, &amp; Swain-Bradway, 2011; Sugai, O’Keefe, &amp; Fallon 2012)</a:t>
            </a:r>
          </a:p>
        </p:txBody>
      </p:sp>
      <p:sp>
        <p:nvSpPr>
          <p:cNvPr id="3" name="Rounded Rectangle 2">
            <a:extLst>
              <a:ext uri="{FF2B5EF4-FFF2-40B4-BE49-F238E27FC236}">
                <a16:creationId xmlns:a16="http://schemas.microsoft.com/office/drawing/2014/main" id="{00ED0F0D-E515-4C42-B9EB-A26982F99BA7}"/>
              </a:ext>
            </a:extLst>
          </p:cNvPr>
          <p:cNvSpPr>
            <a:spLocks noChangeArrowheads="1"/>
          </p:cNvSpPr>
          <p:nvPr/>
        </p:nvSpPr>
        <p:spPr bwMode="auto">
          <a:xfrm>
            <a:off x="2066925" y="793750"/>
            <a:ext cx="8229600" cy="5867400"/>
          </a:xfrm>
          <a:prstGeom prst="roundRect">
            <a:avLst>
              <a:gd name="adj" fmla="val 16667"/>
            </a:avLst>
          </a:prstGeom>
          <a:solidFill>
            <a:srgbClr val="FFFF00">
              <a:alpha val="25098"/>
            </a:srgbClr>
          </a:solidFill>
          <a:ln w="9525">
            <a:solidFill>
              <a:srgbClr val="FFFFFF"/>
            </a:solidFill>
            <a:round/>
            <a:headEnd/>
            <a:tailEnd/>
          </a:ln>
          <a:effectLst>
            <a:outerShdw blurRad="38100" dist="25401" dir="2700000" algn="br" rotWithShape="0">
              <a:srgbClr val="808080">
                <a:alpha val="59998"/>
              </a:srgbClr>
            </a:outerShdw>
          </a:effectLst>
        </p:spPr>
        <p:txBody>
          <a:bodyPr anchor="ctr"/>
          <a:lstStyle/>
          <a:p>
            <a:pPr algn="ctr" eaLnBrk="1" fontAlgn="auto" hangingPunct="1">
              <a:spcBef>
                <a:spcPts val="0"/>
              </a:spcBef>
              <a:spcAft>
                <a:spcPts val="0"/>
              </a:spcAft>
              <a:defRPr/>
            </a:pPr>
            <a:endParaRPr lang="en-US" sz="1400">
              <a:solidFill>
                <a:schemeClr val="lt1"/>
              </a:solidFill>
              <a:latin typeface="+mn-lt"/>
              <a:ea typeface="+mn-ea"/>
            </a:endParaRPr>
          </a:p>
        </p:txBody>
      </p:sp>
      <p:sp>
        <p:nvSpPr>
          <p:cNvPr id="50180" name="Oval 3">
            <a:extLst>
              <a:ext uri="{FF2B5EF4-FFF2-40B4-BE49-F238E27FC236}">
                <a16:creationId xmlns:a16="http://schemas.microsoft.com/office/drawing/2014/main" id="{570DC59B-ABE0-CE43-8AF8-C50FE3279FB9}"/>
              </a:ext>
            </a:extLst>
          </p:cNvPr>
          <p:cNvSpPr>
            <a:spLocks noChangeArrowheads="1"/>
          </p:cNvSpPr>
          <p:nvPr/>
        </p:nvSpPr>
        <p:spPr bwMode="auto">
          <a:xfrm>
            <a:off x="4217988" y="1485900"/>
            <a:ext cx="4267200" cy="4511675"/>
          </a:xfrm>
          <a:prstGeom prst="ellipse">
            <a:avLst/>
          </a:prstGeom>
          <a:solidFill>
            <a:schemeClr val="bg1"/>
          </a:solidFill>
          <a:ln w="63500">
            <a:solidFill>
              <a:srgbClr val="333399"/>
            </a:solidFill>
            <a:round/>
            <a:headEnd/>
            <a:tailEnd/>
          </a:ln>
        </p:spPr>
        <p:txBody>
          <a:bodyPr wrap="none" anchor="ct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eaLnBrk="1" hangingPunct="1"/>
            <a:endParaRPr lang="en-US" altLang="en-US" sz="1600" b="1"/>
          </a:p>
        </p:txBody>
      </p:sp>
      <p:sp>
        <p:nvSpPr>
          <p:cNvPr id="50181" name="Oval 4">
            <a:extLst>
              <a:ext uri="{FF2B5EF4-FFF2-40B4-BE49-F238E27FC236}">
                <a16:creationId xmlns:a16="http://schemas.microsoft.com/office/drawing/2014/main" id="{F58B74EC-4944-1643-9FA5-0D839BACE26C}"/>
              </a:ext>
            </a:extLst>
          </p:cNvPr>
          <p:cNvSpPr>
            <a:spLocks noChangeArrowheads="1"/>
          </p:cNvSpPr>
          <p:nvPr/>
        </p:nvSpPr>
        <p:spPr bwMode="auto">
          <a:xfrm>
            <a:off x="5132388" y="3406775"/>
            <a:ext cx="2362200" cy="2209800"/>
          </a:xfrm>
          <a:prstGeom prst="ellipse">
            <a:avLst/>
          </a:prstGeom>
          <a:solidFill>
            <a:srgbClr val="3366FF">
              <a:alpha val="50195"/>
            </a:srgbClr>
          </a:solidFill>
          <a:ln w="63500">
            <a:solidFill>
              <a:srgbClr val="3366FF"/>
            </a:solidFill>
            <a:round/>
            <a:headEnd/>
            <a:tailEnd/>
          </a:ln>
        </p:spPr>
        <p:txBody>
          <a:bodyPr wrap="none" anchor="ct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a:endParaRPr lang="en-US" altLang="en-US" sz="2000" b="1">
              <a:cs typeface="Arial" panose="020B0604020202020204" pitchFamily="34" charset="0"/>
            </a:endParaRPr>
          </a:p>
        </p:txBody>
      </p:sp>
      <p:sp>
        <p:nvSpPr>
          <p:cNvPr id="50182" name="Oval 5">
            <a:extLst>
              <a:ext uri="{FF2B5EF4-FFF2-40B4-BE49-F238E27FC236}">
                <a16:creationId xmlns:a16="http://schemas.microsoft.com/office/drawing/2014/main" id="{4AC74E38-525D-5A4E-A750-FD2928A61A2E}"/>
              </a:ext>
            </a:extLst>
          </p:cNvPr>
          <p:cNvSpPr>
            <a:spLocks noChangeArrowheads="1"/>
          </p:cNvSpPr>
          <p:nvPr/>
        </p:nvSpPr>
        <p:spPr bwMode="auto">
          <a:xfrm>
            <a:off x="5818188" y="2263775"/>
            <a:ext cx="2286000" cy="2209800"/>
          </a:xfrm>
          <a:prstGeom prst="ellipse">
            <a:avLst/>
          </a:prstGeom>
          <a:solidFill>
            <a:srgbClr val="B2ECC4">
              <a:alpha val="50195"/>
            </a:srgbClr>
          </a:solidFill>
          <a:ln w="63500">
            <a:solidFill>
              <a:srgbClr val="B2ECC4"/>
            </a:solidFill>
            <a:round/>
            <a:headEnd/>
            <a:tailEnd/>
          </a:ln>
        </p:spPr>
        <p:txBody>
          <a:bodyPr wrap="none" anchor="ct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eaLnBrk="1" hangingPunct="1"/>
            <a:endParaRPr lang="en-US" altLang="en-US" sz="1600" b="1"/>
          </a:p>
        </p:txBody>
      </p:sp>
      <p:sp>
        <p:nvSpPr>
          <p:cNvPr id="50183" name="Oval 6">
            <a:extLst>
              <a:ext uri="{FF2B5EF4-FFF2-40B4-BE49-F238E27FC236}">
                <a16:creationId xmlns:a16="http://schemas.microsoft.com/office/drawing/2014/main" id="{80EB879D-A908-2743-9274-24C3C415DC95}"/>
              </a:ext>
            </a:extLst>
          </p:cNvPr>
          <p:cNvSpPr>
            <a:spLocks noChangeArrowheads="1"/>
          </p:cNvSpPr>
          <p:nvPr/>
        </p:nvSpPr>
        <p:spPr bwMode="auto">
          <a:xfrm>
            <a:off x="4522788" y="2263775"/>
            <a:ext cx="2209800" cy="2209800"/>
          </a:xfrm>
          <a:prstGeom prst="ellipse">
            <a:avLst/>
          </a:prstGeom>
          <a:solidFill>
            <a:srgbClr val="FF99CC">
              <a:alpha val="50195"/>
            </a:srgbClr>
          </a:solidFill>
          <a:ln w="63500">
            <a:solidFill>
              <a:srgbClr val="FF99CC"/>
            </a:solidFill>
            <a:round/>
            <a:headEnd/>
            <a:tailEnd/>
          </a:ln>
        </p:spPr>
        <p:txBody>
          <a:bodyPr wrap="none" anchor="ct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eaLnBrk="1" hangingPunct="1"/>
            <a:endParaRPr lang="en-US" altLang="en-US" sz="1600" b="1"/>
          </a:p>
        </p:txBody>
      </p:sp>
      <p:sp>
        <p:nvSpPr>
          <p:cNvPr id="50184" name="Text Box 7">
            <a:extLst>
              <a:ext uri="{FF2B5EF4-FFF2-40B4-BE49-F238E27FC236}">
                <a16:creationId xmlns:a16="http://schemas.microsoft.com/office/drawing/2014/main" id="{6745A645-5921-9E42-BF27-DFEACCF284CA}"/>
              </a:ext>
            </a:extLst>
          </p:cNvPr>
          <p:cNvSpPr txBox="1">
            <a:spLocks noChangeArrowheads="1"/>
          </p:cNvSpPr>
          <p:nvPr/>
        </p:nvSpPr>
        <p:spPr bwMode="auto">
          <a:xfrm rot="-3258865">
            <a:off x="4593432" y="3036094"/>
            <a:ext cx="1382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a:r>
              <a:rPr lang="en-US" altLang="en-US" sz="2000" b="1">
                <a:cs typeface="Arial" panose="020B0604020202020204" pitchFamily="34" charset="0"/>
              </a:rPr>
              <a:t>SYSTEMS</a:t>
            </a:r>
          </a:p>
        </p:txBody>
      </p:sp>
      <p:sp>
        <p:nvSpPr>
          <p:cNvPr id="50185" name="Text Box 8">
            <a:extLst>
              <a:ext uri="{FF2B5EF4-FFF2-40B4-BE49-F238E27FC236}">
                <a16:creationId xmlns:a16="http://schemas.microsoft.com/office/drawing/2014/main" id="{0CBF87AB-A9D9-A44A-8CB8-6E7569CDEF47}"/>
              </a:ext>
            </a:extLst>
          </p:cNvPr>
          <p:cNvSpPr txBox="1">
            <a:spLocks noChangeArrowheads="1"/>
          </p:cNvSpPr>
          <p:nvPr/>
        </p:nvSpPr>
        <p:spPr bwMode="auto">
          <a:xfrm>
            <a:off x="5476875" y="4708525"/>
            <a:ext cx="1706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a:r>
              <a:rPr lang="en-US" altLang="en-US" sz="2000" b="1">
                <a:cs typeface="Arial" panose="020B0604020202020204" pitchFamily="34" charset="0"/>
              </a:rPr>
              <a:t>PRACTICES</a:t>
            </a:r>
          </a:p>
        </p:txBody>
      </p:sp>
      <p:sp>
        <p:nvSpPr>
          <p:cNvPr id="50186" name="Text Box 9">
            <a:extLst>
              <a:ext uri="{FF2B5EF4-FFF2-40B4-BE49-F238E27FC236}">
                <a16:creationId xmlns:a16="http://schemas.microsoft.com/office/drawing/2014/main" id="{AF331B83-B3DF-4142-94CE-C76871F5EE7B}"/>
              </a:ext>
            </a:extLst>
          </p:cNvPr>
          <p:cNvSpPr txBox="1">
            <a:spLocks noChangeArrowheads="1"/>
          </p:cNvSpPr>
          <p:nvPr/>
        </p:nvSpPr>
        <p:spPr bwMode="auto">
          <a:xfrm rot="2905354">
            <a:off x="6815138" y="2965450"/>
            <a:ext cx="90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a:r>
              <a:rPr lang="en-US" altLang="en-US" sz="2000" b="1">
                <a:cs typeface="Arial" panose="020B0604020202020204" pitchFamily="34" charset="0"/>
              </a:rPr>
              <a:t>DATA</a:t>
            </a:r>
          </a:p>
        </p:txBody>
      </p:sp>
      <p:sp>
        <p:nvSpPr>
          <p:cNvPr id="50187" name="Text Box 10">
            <a:extLst>
              <a:ext uri="{FF2B5EF4-FFF2-40B4-BE49-F238E27FC236}">
                <a16:creationId xmlns:a16="http://schemas.microsoft.com/office/drawing/2014/main" id="{C1E19350-81DA-F44F-A97A-B08B2DD1470A}"/>
              </a:ext>
            </a:extLst>
          </p:cNvPr>
          <p:cNvSpPr txBox="1">
            <a:spLocks noChangeArrowheads="1"/>
          </p:cNvSpPr>
          <p:nvPr/>
        </p:nvSpPr>
        <p:spPr bwMode="auto">
          <a:xfrm>
            <a:off x="1979613" y="1958975"/>
            <a:ext cx="21320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a:r>
              <a:rPr lang="en-US" altLang="en-US" sz="2000" b="1">
                <a:cs typeface="Arial" panose="020B0604020202020204" pitchFamily="34" charset="0"/>
              </a:rPr>
              <a:t>Supporting </a:t>
            </a:r>
          </a:p>
          <a:p>
            <a:pPr algn="ctr"/>
            <a:r>
              <a:rPr lang="en-US" altLang="en-US" sz="2000" b="1" i="1">
                <a:cs typeface="Arial" panose="020B0604020202020204" pitchFamily="34" charset="0"/>
              </a:rPr>
              <a:t>Culturally </a:t>
            </a:r>
          </a:p>
          <a:p>
            <a:pPr algn="ctr"/>
            <a:r>
              <a:rPr lang="en-US" altLang="en-US" sz="2000" b="1" i="1">
                <a:cs typeface="Arial" panose="020B0604020202020204" pitchFamily="34" charset="0"/>
              </a:rPr>
              <a:t>Knowledgeable </a:t>
            </a:r>
          </a:p>
          <a:p>
            <a:pPr algn="ctr"/>
            <a:r>
              <a:rPr lang="en-US" altLang="en-US" sz="2000" b="1">
                <a:cs typeface="Arial" panose="020B0604020202020204" pitchFamily="34" charset="0"/>
              </a:rPr>
              <a:t>Staff Behavior</a:t>
            </a:r>
          </a:p>
        </p:txBody>
      </p:sp>
      <p:sp>
        <p:nvSpPr>
          <p:cNvPr id="50188" name="Text Box 11">
            <a:extLst>
              <a:ext uri="{FF2B5EF4-FFF2-40B4-BE49-F238E27FC236}">
                <a16:creationId xmlns:a16="http://schemas.microsoft.com/office/drawing/2014/main" id="{E9D9E532-D989-FD43-841E-35A27EB5887E}"/>
              </a:ext>
            </a:extLst>
          </p:cNvPr>
          <p:cNvSpPr txBox="1">
            <a:spLocks noChangeArrowheads="1"/>
          </p:cNvSpPr>
          <p:nvPr/>
        </p:nvSpPr>
        <p:spPr bwMode="auto">
          <a:xfrm>
            <a:off x="4392613" y="5997575"/>
            <a:ext cx="4059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a:r>
              <a:rPr lang="en-US" altLang="en-US" sz="2000" b="1">
                <a:cs typeface="Arial" panose="020B0604020202020204" pitchFamily="34" charset="0"/>
              </a:rPr>
              <a:t>Supporting </a:t>
            </a:r>
            <a:r>
              <a:rPr lang="en-US" altLang="en-US" sz="2000" b="1" i="1">
                <a:cs typeface="Arial" panose="020B0604020202020204" pitchFamily="34" charset="0"/>
              </a:rPr>
              <a:t>Culturally Relevant</a:t>
            </a:r>
          </a:p>
          <a:p>
            <a:pPr algn="ctr"/>
            <a:r>
              <a:rPr lang="en-US" altLang="en-US" sz="2000" b="1">
                <a:cs typeface="Arial" panose="020B0604020202020204" pitchFamily="34" charset="0"/>
              </a:rPr>
              <a:t>Evidence-based Interventions</a:t>
            </a:r>
          </a:p>
        </p:txBody>
      </p:sp>
      <p:sp>
        <p:nvSpPr>
          <p:cNvPr id="50189" name="Text Box 12">
            <a:extLst>
              <a:ext uri="{FF2B5EF4-FFF2-40B4-BE49-F238E27FC236}">
                <a16:creationId xmlns:a16="http://schemas.microsoft.com/office/drawing/2014/main" id="{E62430E7-0037-CE4C-9022-8E197F69BFDA}"/>
              </a:ext>
            </a:extLst>
          </p:cNvPr>
          <p:cNvSpPr txBox="1">
            <a:spLocks noChangeArrowheads="1"/>
          </p:cNvSpPr>
          <p:nvPr/>
        </p:nvSpPr>
        <p:spPr bwMode="auto">
          <a:xfrm>
            <a:off x="5421313" y="1714500"/>
            <a:ext cx="1744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a:r>
              <a:rPr lang="en-US" altLang="en-US" sz="2000" b="1">
                <a:cs typeface="Arial" panose="020B0604020202020204" pitchFamily="34" charset="0"/>
              </a:rPr>
              <a:t>OUTCOMES</a:t>
            </a:r>
          </a:p>
        </p:txBody>
      </p:sp>
      <p:sp>
        <p:nvSpPr>
          <p:cNvPr id="50190" name="Text Box 13">
            <a:extLst>
              <a:ext uri="{FF2B5EF4-FFF2-40B4-BE49-F238E27FC236}">
                <a16:creationId xmlns:a16="http://schemas.microsoft.com/office/drawing/2014/main" id="{ECA7785A-843F-944B-BAF9-D5F86601C2A3}"/>
              </a:ext>
            </a:extLst>
          </p:cNvPr>
          <p:cNvSpPr txBox="1">
            <a:spLocks noChangeArrowheads="1"/>
          </p:cNvSpPr>
          <p:nvPr/>
        </p:nvSpPr>
        <p:spPr bwMode="auto">
          <a:xfrm>
            <a:off x="2281238" y="793750"/>
            <a:ext cx="8034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a:r>
              <a:rPr lang="en-US" altLang="en-US" sz="2000" b="1">
                <a:cs typeface="Arial" panose="020B0604020202020204" pitchFamily="34" charset="0"/>
              </a:rPr>
              <a:t>Supporting </a:t>
            </a:r>
            <a:r>
              <a:rPr lang="en-US" altLang="en-US" sz="2000" b="1" i="1">
                <a:cs typeface="Arial" panose="020B0604020202020204" pitchFamily="34" charset="0"/>
              </a:rPr>
              <a:t>Culturally Equitable </a:t>
            </a:r>
          </a:p>
          <a:p>
            <a:pPr algn="ctr"/>
            <a:r>
              <a:rPr lang="en-US" altLang="en-US" sz="2000" b="1">
                <a:cs typeface="Arial" panose="020B0604020202020204" pitchFamily="34" charset="0"/>
              </a:rPr>
              <a:t>Social Competence &amp; Academic Achievement</a:t>
            </a:r>
          </a:p>
        </p:txBody>
      </p:sp>
      <p:sp>
        <p:nvSpPr>
          <p:cNvPr id="50191" name="Text Box 14">
            <a:extLst>
              <a:ext uri="{FF2B5EF4-FFF2-40B4-BE49-F238E27FC236}">
                <a16:creationId xmlns:a16="http://schemas.microsoft.com/office/drawing/2014/main" id="{7139DB1E-7983-BB40-A0C9-392494841A04}"/>
              </a:ext>
            </a:extLst>
          </p:cNvPr>
          <p:cNvSpPr txBox="1">
            <a:spLocks noChangeArrowheads="1"/>
          </p:cNvSpPr>
          <p:nvPr/>
        </p:nvSpPr>
        <p:spPr bwMode="auto">
          <a:xfrm>
            <a:off x="8199438" y="1958975"/>
            <a:ext cx="21542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a:r>
              <a:rPr lang="en-US" altLang="en-US" sz="2000" b="1">
                <a:cs typeface="Arial" panose="020B0604020202020204" pitchFamily="34" charset="0"/>
              </a:rPr>
              <a:t>Supporting</a:t>
            </a:r>
          </a:p>
          <a:p>
            <a:pPr algn="ctr"/>
            <a:r>
              <a:rPr lang="en-US" altLang="en-US" sz="2000" b="1" i="1">
                <a:cs typeface="Arial" panose="020B0604020202020204" pitchFamily="34" charset="0"/>
              </a:rPr>
              <a:t>Culturally Valid </a:t>
            </a:r>
          </a:p>
          <a:p>
            <a:pPr algn="ctr"/>
            <a:r>
              <a:rPr lang="en-US" altLang="en-US" sz="2000" b="1">
                <a:cs typeface="Arial" panose="020B0604020202020204" pitchFamily="34" charset="0"/>
              </a:rPr>
              <a:t>Decision</a:t>
            </a:r>
          </a:p>
          <a:p>
            <a:pPr algn="ctr"/>
            <a:r>
              <a:rPr lang="en-US" altLang="en-US" sz="2000" b="1">
                <a:cs typeface="Arial" panose="020B0604020202020204" pitchFamily="34" charset="0"/>
              </a:rPr>
              <a:t>Making</a:t>
            </a:r>
          </a:p>
        </p:txBody>
      </p:sp>
      <p:cxnSp>
        <p:nvCxnSpPr>
          <p:cNvPr id="5" name="Straight Connector 4">
            <a:extLst>
              <a:ext uri="{FF2B5EF4-FFF2-40B4-BE49-F238E27FC236}">
                <a16:creationId xmlns:a16="http://schemas.microsoft.com/office/drawing/2014/main" id="{18A65E04-9AF0-FF4C-9A8B-4DE3B1E638EC}"/>
              </a:ext>
            </a:extLst>
          </p:cNvPr>
          <p:cNvCxnSpPr/>
          <p:nvPr/>
        </p:nvCxnSpPr>
        <p:spPr>
          <a:xfrm>
            <a:off x="5862638"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77A76D4-9449-9F4A-86F7-C0C67CE4B852}"/>
              </a:ext>
            </a:extLst>
          </p:cNvPr>
          <p:cNvCxnSpPr/>
          <p:nvPr/>
        </p:nvCxnSpPr>
        <p:spPr>
          <a:xfrm>
            <a:off x="8377238"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4C3805C-B74A-F647-AD16-2827A1D6989D}"/>
              </a:ext>
            </a:extLst>
          </p:cNvPr>
          <p:cNvCxnSpPr/>
          <p:nvPr/>
        </p:nvCxnSpPr>
        <p:spPr>
          <a:xfrm>
            <a:off x="5938838"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74FEDEC-A1AC-674C-A489-C2AB0BD01362}"/>
              </a:ext>
            </a:extLst>
          </p:cNvPr>
          <p:cNvCxnSpPr/>
          <p:nvPr/>
        </p:nvCxnSpPr>
        <p:spPr>
          <a:xfrm>
            <a:off x="2128838"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AEB336A-DCED-804B-8C9B-54736B9CF609}"/>
              </a:ext>
            </a:extLst>
          </p:cNvPr>
          <p:cNvCxnSpPr/>
          <p:nvPr/>
        </p:nvCxnSpPr>
        <p:spPr>
          <a:xfrm>
            <a:off x="2128838"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96845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normAutofit/>
          </a:bodyPr>
          <a:lstStyle/>
          <a:p>
            <a:r>
              <a:rPr lang="en-US" altLang="x-none" b="1" dirty="0">
                <a:ea typeface="ＭＳ Ｐゴシック" charset="-128"/>
              </a:rPr>
              <a:t>How to align and integrate?</a:t>
            </a:r>
          </a:p>
        </p:txBody>
      </p:sp>
      <p:sp>
        <p:nvSpPr>
          <p:cNvPr id="3" name="Content Placeholder 2"/>
          <p:cNvSpPr>
            <a:spLocks noGrp="1"/>
          </p:cNvSpPr>
          <p:nvPr>
            <p:ph idx="1"/>
          </p:nvPr>
        </p:nvSpPr>
        <p:spPr/>
        <p:txBody>
          <a:bodyPr>
            <a:normAutofit fontScale="92500" lnSpcReduction="20000"/>
          </a:bodyPr>
          <a:lstStyle/>
          <a:p>
            <a:pPr>
              <a:buFont typeface="Wingdings" charset="0"/>
              <a:buChar char="§"/>
              <a:defRPr/>
            </a:pPr>
            <a:r>
              <a:rPr lang="en-US" sz="3600" dirty="0"/>
              <a:t>Identify schoolwide needs (Outcomes &amp; Data)</a:t>
            </a:r>
          </a:p>
          <a:p>
            <a:pPr marL="0" indent="0">
              <a:buNone/>
              <a:defRPr/>
            </a:pPr>
            <a:endParaRPr lang="en-US" sz="3600" dirty="0"/>
          </a:p>
          <a:p>
            <a:pPr>
              <a:buFont typeface="Wingdings" charset="0"/>
              <a:buChar char="§"/>
              <a:defRPr/>
            </a:pPr>
            <a:r>
              <a:rPr lang="en-US" sz="3600" dirty="0"/>
              <a:t>Select practices/approach based on instructional needs (Practices)</a:t>
            </a:r>
          </a:p>
          <a:p>
            <a:pPr marL="0" indent="0">
              <a:buNone/>
              <a:defRPr/>
            </a:pPr>
            <a:endParaRPr lang="en-US" sz="3600" dirty="0"/>
          </a:p>
          <a:p>
            <a:pPr>
              <a:buFont typeface="Wingdings" charset="0"/>
              <a:buChar char="§"/>
              <a:defRPr/>
            </a:pPr>
            <a:r>
              <a:rPr lang="en-US" sz="3600" dirty="0"/>
              <a:t>Develop </a:t>
            </a:r>
            <a:r>
              <a:rPr lang="en-US" sz="3600" i="1" dirty="0"/>
              <a:t>explicit</a:t>
            </a:r>
            <a:r>
              <a:rPr lang="en-US" sz="3600" dirty="0"/>
              <a:t> routines to support practices (Systems)</a:t>
            </a:r>
          </a:p>
          <a:p>
            <a:pPr lvl="1">
              <a:buFont typeface="Wingdings" charset="0"/>
              <a:buChar char="§"/>
              <a:defRPr/>
            </a:pPr>
            <a:r>
              <a:rPr lang="en-US" sz="3200" dirty="0"/>
              <a:t>Routines for student learning</a:t>
            </a:r>
          </a:p>
          <a:p>
            <a:pPr lvl="1">
              <a:buFont typeface="Wingdings" charset="0"/>
              <a:buChar char="§"/>
              <a:defRPr/>
            </a:pPr>
            <a:r>
              <a:rPr lang="en-US" sz="3200" dirty="0"/>
              <a:t>Routines for staff learning</a:t>
            </a:r>
          </a:p>
          <a:p>
            <a:pPr marL="457200" lvl="1" indent="0">
              <a:buNone/>
              <a:defRPr/>
            </a:pPr>
            <a:endParaRPr lang="en-US" sz="3200" dirty="0"/>
          </a:p>
          <a:p>
            <a:pPr>
              <a:buFont typeface="Wingdings" charset="0"/>
              <a:buChar char="§"/>
              <a:defRPr/>
            </a:pPr>
            <a:r>
              <a:rPr lang="en-US" sz="3600" dirty="0"/>
              <a:t>Monitor and evaluate practices (More data!)</a:t>
            </a:r>
          </a:p>
          <a:p>
            <a:pPr marL="0" indent="0">
              <a:buNone/>
              <a:defRPr/>
            </a:pPr>
            <a:endParaRPr lang="en-US" sz="3600" dirty="0"/>
          </a:p>
        </p:txBody>
      </p:sp>
    </p:spTree>
    <p:extLst>
      <p:ext uri="{BB962C8B-B14F-4D97-AF65-F5344CB8AC3E}">
        <p14:creationId xmlns:p14="http://schemas.microsoft.com/office/powerpoint/2010/main" val="1212649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CEFF-2E85-B24B-BB1A-B101259414A1}"/>
              </a:ext>
            </a:extLst>
          </p:cNvPr>
          <p:cNvSpPr>
            <a:spLocks noGrp="1"/>
          </p:cNvSpPr>
          <p:nvPr>
            <p:ph type="title"/>
          </p:nvPr>
        </p:nvSpPr>
        <p:spPr/>
        <p:txBody>
          <a:bodyPr/>
          <a:lstStyle/>
          <a:p>
            <a:r>
              <a:rPr lang="en-US" b="1" dirty="0"/>
              <a:t>Activity #1 </a:t>
            </a:r>
          </a:p>
        </p:txBody>
      </p:sp>
      <p:sp>
        <p:nvSpPr>
          <p:cNvPr id="3" name="Content Placeholder 2">
            <a:extLst>
              <a:ext uri="{FF2B5EF4-FFF2-40B4-BE49-F238E27FC236}">
                <a16:creationId xmlns:a16="http://schemas.microsoft.com/office/drawing/2014/main" id="{B51A8DC5-A663-7F43-A5B0-C5C9B0448C92}"/>
              </a:ext>
            </a:extLst>
          </p:cNvPr>
          <p:cNvSpPr>
            <a:spLocks noGrp="1"/>
          </p:cNvSpPr>
          <p:nvPr>
            <p:ph idx="1"/>
          </p:nvPr>
        </p:nvSpPr>
        <p:spPr/>
        <p:txBody>
          <a:bodyPr/>
          <a:lstStyle/>
          <a:p>
            <a:r>
              <a:rPr lang="en-US" dirty="0"/>
              <a:t>List the outcomes, practices, data of your current SEL programming and PBIS framework</a:t>
            </a:r>
          </a:p>
        </p:txBody>
      </p:sp>
      <p:pic>
        <p:nvPicPr>
          <p:cNvPr id="4" name="Picture 2" descr="mage result for images thinking">
            <a:extLst>
              <a:ext uri="{FF2B5EF4-FFF2-40B4-BE49-F238E27FC236}">
                <a16:creationId xmlns:a16="http://schemas.microsoft.com/office/drawing/2014/main" id="{71C4CDAC-B196-7148-9C50-4D484409E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367" y="2690812"/>
            <a:ext cx="3597899" cy="416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546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Primary Considerations and Recommendations for Integrating PBIS &amp; SEL</a:t>
            </a:r>
          </a:p>
        </p:txBody>
      </p:sp>
      <p:sp>
        <p:nvSpPr>
          <p:cNvPr id="5" name="Subtitle 4"/>
          <p:cNvSpPr>
            <a:spLocks noGrp="1"/>
          </p:cNvSpPr>
          <p:nvPr>
            <p:ph type="subTitle" idx="1"/>
          </p:nvPr>
        </p:nvSpPr>
        <p:spPr/>
        <p:txBody>
          <a:bodyPr/>
          <a:lstStyle/>
          <a:p>
            <a:r>
              <a:rPr lang="en-US" dirty="0"/>
              <a:t>Adapted from Bradshaw et al. (2014)</a:t>
            </a:r>
          </a:p>
        </p:txBody>
      </p:sp>
    </p:spTree>
    <p:extLst>
      <p:ext uri="{BB962C8B-B14F-4D97-AF65-F5344CB8AC3E}">
        <p14:creationId xmlns:p14="http://schemas.microsoft.com/office/powerpoint/2010/main" val="1607306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 Commit to Coordinated Implementation of PBIS &amp; SEL</a:t>
            </a:r>
          </a:p>
        </p:txBody>
      </p:sp>
      <p:sp>
        <p:nvSpPr>
          <p:cNvPr id="3" name="Content Placeholder 2"/>
          <p:cNvSpPr>
            <a:spLocks noGrp="1"/>
          </p:cNvSpPr>
          <p:nvPr>
            <p:ph idx="1"/>
          </p:nvPr>
        </p:nvSpPr>
        <p:spPr/>
        <p:txBody>
          <a:bodyPr>
            <a:normAutofit/>
          </a:bodyPr>
          <a:lstStyle/>
          <a:p>
            <a:r>
              <a:rPr lang="en-US" sz="3600" dirty="0"/>
              <a:t>Requires administrator involvement</a:t>
            </a:r>
          </a:p>
          <a:p>
            <a:pPr lvl="1"/>
            <a:r>
              <a:rPr lang="en-US" sz="3600" dirty="0"/>
              <a:t>Setting the vision</a:t>
            </a:r>
          </a:p>
          <a:p>
            <a:pPr lvl="1"/>
            <a:r>
              <a:rPr lang="en-US" sz="3600" dirty="0"/>
              <a:t>Allocating resources</a:t>
            </a:r>
          </a:p>
          <a:p>
            <a:pPr lvl="1"/>
            <a:r>
              <a:rPr lang="en-US" sz="3600" dirty="0"/>
              <a:t>Planning for job-embedded professional development</a:t>
            </a:r>
          </a:p>
          <a:p>
            <a:pPr lvl="2"/>
            <a:r>
              <a:rPr lang="en-US" sz="3200" dirty="0"/>
              <a:t>Faculty meetings</a:t>
            </a:r>
          </a:p>
          <a:p>
            <a:pPr lvl="2"/>
            <a:r>
              <a:rPr lang="en-US" sz="3200" dirty="0"/>
              <a:t>Grade level teams</a:t>
            </a:r>
          </a:p>
          <a:p>
            <a:pPr marL="914400" lvl="2" indent="0">
              <a:buNone/>
            </a:pPr>
            <a:endParaRPr lang="en-US" sz="3200" dirty="0"/>
          </a:p>
        </p:txBody>
      </p:sp>
    </p:spTree>
    <p:extLst>
      <p:ext uri="{BB962C8B-B14F-4D97-AF65-F5344CB8AC3E}">
        <p14:creationId xmlns:p14="http://schemas.microsoft.com/office/powerpoint/2010/main" val="806440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Obtain Staff/Community Buy-In</a:t>
            </a:r>
          </a:p>
        </p:txBody>
      </p:sp>
      <p:sp>
        <p:nvSpPr>
          <p:cNvPr id="3" name="Content Placeholder 2"/>
          <p:cNvSpPr>
            <a:spLocks noGrp="1"/>
          </p:cNvSpPr>
          <p:nvPr>
            <p:ph idx="1"/>
          </p:nvPr>
        </p:nvSpPr>
        <p:spPr/>
        <p:txBody>
          <a:bodyPr>
            <a:normAutofit/>
          </a:bodyPr>
          <a:lstStyle/>
          <a:p>
            <a:r>
              <a:rPr lang="en-US" sz="3600" dirty="0"/>
              <a:t>Ensure staff understand the key features of each model</a:t>
            </a:r>
          </a:p>
          <a:p>
            <a:r>
              <a:rPr lang="en-US" sz="3600" dirty="0"/>
              <a:t>Have staff share existing examples of PBIS &amp; SEL that they are already implementing in their classes</a:t>
            </a:r>
          </a:p>
          <a:p>
            <a:r>
              <a:rPr lang="en-US" sz="3600" dirty="0"/>
              <a:t>Build agreements in how to move forward</a:t>
            </a:r>
          </a:p>
        </p:txBody>
      </p:sp>
    </p:spTree>
    <p:extLst>
      <p:ext uri="{BB962C8B-B14F-4D97-AF65-F5344CB8AC3E}">
        <p14:creationId xmlns:p14="http://schemas.microsoft.com/office/powerpoint/2010/main" val="107939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2286000" y="98425"/>
            <a:ext cx="7772400" cy="1143000"/>
          </a:xfrm>
        </p:spPr>
        <p:txBody>
          <a:bodyPr/>
          <a:lstStyle/>
          <a:p>
            <a:pPr algn="ctr"/>
            <a:r>
              <a:rPr lang="en-US" altLang="x-none" b="1" dirty="0">
                <a:ea typeface="ＭＳ Ｐゴシック" charset="-128"/>
              </a:rPr>
              <a:t>A Big Thank You: Credit Given To</a:t>
            </a:r>
          </a:p>
        </p:txBody>
      </p:sp>
      <p:sp>
        <p:nvSpPr>
          <p:cNvPr id="3" name="Content Placeholder 2"/>
          <p:cNvSpPr>
            <a:spLocks noGrp="1"/>
          </p:cNvSpPr>
          <p:nvPr>
            <p:ph sz="quarter" idx="1"/>
          </p:nvPr>
        </p:nvSpPr>
        <p:spPr>
          <a:xfrm>
            <a:off x="1712913" y="1198563"/>
            <a:ext cx="6115050" cy="4375150"/>
          </a:xfrm>
        </p:spPr>
        <p:txBody>
          <a:bodyPr>
            <a:normAutofit fontScale="77500" lnSpcReduction="20000"/>
          </a:bodyPr>
          <a:lstStyle/>
          <a:p>
            <a:pPr>
              <a:buFont typeface="Wingdings" charset="0"/>
              <a:buChar char="§"/>
              <a:defRPr/>
            </a:pPr>
            <a:r>
              <a:rPr lang="en-US" dirty="0">
                <a:latin typeface="Calibri (Body)"/>
                <a:cs typeface="Calibri (Body)"/>
              </a:rPr>
              <a:t>My School Partners!</a:t>
            </a:r>
          </a:p>
          <a:p>
            <a:pPr>
              <a:buFont typeface="Wingdings" charset="0"/>
              <a:buChar char="§"/>
              <a:defRPr/>
            </a:pPr>
            <a:r>
              <a:rPr lang="en-US" dirty="0">
                <a:latin typeface="Calibri (Body)"/>
                <a:cs typeface="Calibri (Body)"/>
              </a:rPr>
              <a:t>Sarah </a:t>
            </a:r>
            <a:r>
              <a:rPr lang="en-US" dirty="0" err="1">
                <a:latin typeface="Calibri (Body)"/>
                <a:cs typeface="Calibri (Body)"/>
              </a:rPr>
              <a:t>Fefer</a:t>
            </a:r>
            <a:r>
              <a:rPr lang="en-US" dirty="0">
                <a:latin typeface="Calibri (Body)"/>
                <a:cs typeface="Calibri (Body)"/>
              </a:rPr>
              <a:t>, University of Massachusetts</a:t>
            </a:r>
          </a:p>
          <a:p>
            <a:pPr>
              <a:buFont typeface="Wingdings" charset="0"/>
              <a:buChar char="§"/>
              <a:defRPr/>
            </a:pPr>
            <a:r>
              <a:rPr lang="en-US" dirty="0">
                <a:latin typeface="Calibri (Body)"/>
                <a:cs typeface="Calibri (Body)"/>
              </a:rPr>
              <a:t>CBER, University of Connecticut</a:t>
            </a:r>
          </a:p>
          <a:p>
            <a:pPr>
              <a:buFont typeface="Wingdings" charset="0"/>
              <a:buChar char="§"/>
              <a:defRPr/>
            </a:pPr>
            <a:r>
              <a:rPr lang="en-US" dirty="0">
                <a:latin typeface="Calibri (Body)"/>
                <a:cs typeface="Calibri (Body)"/>
              </a:rPr>
              <a:t>ECS, University of Oregon</a:t>
            </a:r>
          </a:p>
          <a:p>
            <a:pPr>
              <a:buFont typeface="Wingdings" charset="0"/>
              <a:buChar char="§"/>
              <a:defRPr/>
            </a:pPr>
            <a:r>
              <a:rPr lang="en-US" dirty="0">
                <a:latin typeface="Calibri (Body)"/>
                <a:cs typeface="Calibri (Body)"/>
              </a:rPr>
              <a:t>Laura </a:t>
            </a:r>
            <a:r>
              <a:rPr lang="en-US" dirty="0" err="1">
                <a:latin typeface="Calibri (Body)"/>
                <a:cs typeface="Calibri (Body)"/>
              </a:rPr>
              <a:t>Feuerborn</a:t>
            </a:r>
            <a:r>
              <a:rPr lang="en-US" dirty="0">
                <a:latin typeface="Calibri (Body)"/>
                <a:cs typeface="Calibri (Body)"/>
              </a:rPr>
              <a:t>, University of Washington, Tacoma</a:t>
            </a:r>
          </a:p>
          <a:p>
            <a:pPr>
              <a:buFont typeface="Wingdings" charset="0"/>
              <a:buChar char="§"/>
              <a:defRPr/>
            </a:pPr>
            <a:r>
              <a:rPr lang="en-US" dirty="0">
                <a:latin typeface="Calibri (Body)"/>
                <a:cs typeface="Calibri (Body)"/>
              </a:rPr>
              <a:t>The May Institute</a:t>
            </a:r>
          </a:p>
          <a:p>
            <a:pPr>
              <a:buFont typeface="Wingdings" charset="0"/>
              <a:buChar char="§"/>
              <a:defRPr/>
            </a:pPr>
            <a:r>
              <a:rPr lang="en-US" dirty="0">
                <a:latin typeface="Calibri (Body)"/>
                <a:cs typeface="Calibri (Body)"/>
              </a:rPr>
              <a:t>George Bear, University of Delaware</a:t>
            </a:r>
          </a:p>
          <a:p>
            <a:pPr>
              <a:buFont typeface="Wingdings" charset="0"/>
              <a:buChar char="§"/>
              <a:defRPr/>
            </a:pPr>
            <a:r>
              <a:rPr lang="en-US" dirty="0">
                <a:latin typeface="Calibri (Body)"/>
                <a:cs typeface="Calibri (Body)"/>
              </a:rPr>
              <a:t>Catherine Bradshaw, UVA</a:t>
            </a:r>
          </a:p>
          <a:p>
            <a:pPr>
              <a:buFont typeface="Wingdings" charset="0"/>
              <a:buChar char="§"/>
              <a:defRPr/>
            </a:pPr>
            <a:r>
              <a:rPr lang="en-US" dirty="0">
                <a:latin typeface="Calibri (Body)"/>
                <a:cs typeface="Calibri (Body)"/>
                <a:hlinkClick r:id="rId3"/>
              </a:rPr>
              <a:t>Strongkidsresources.com</a:t>
            </a:r>
          </a:p>
          <a:p>
            <a:pPr>
              <a:buFont typeface="Wingdings" charset="0"/>
              <a:buChar char="§"/>
              <a:defRPr/>
            </a:pPr>
            <a:r>
              <a:rPr lang="en-US" dirty="0">
                <a:latin typeface="Calibri (Body)"/>
                <a:cs typeface="Calibri (Body)"/>
                <a:hlinkClick r:id="rId3"/>
              </a:rPr>
              <a:t>www.pbis.org</a:t>
            </a:r>
            <a:endParaRPr lang="en-US" dirty="0">
              <a:latin typeface="Calibri (Body)"/>
              <a:cs typeface="Calibri (Body)"/>
            </a:endParaRPr>
          </a:p>
          <a:p>
            <a:pPr>
              <a:buFont typeface="Wingdings" charset="0"/>
              <a:buChar char="§"/>
              <a:defRPr/>
            </a:pPr>
            <a:r>
              <a:rPr lang="en-US" dirty="0">
                <a:latin typeface="Calibri (Body)"/>
                <a:cs typeface="Calibri (Body)"/>
              </a:rPr>
              <a:t>CASEL (</a:t>
            </a:r>
            <a:r>
              <a:rPr lang="en-US" dirty="0" err="1">
                <a:latin typeface="Calibri (Body)"/>
                <a:cs typeface="Calibri (Body)"/>
              </a:rPr>
              <a:t>www.casel.org</a:t>
            </a:r>
            <a:r>
              <a:rPr lang="en-US" dirty="0">
                <a:latin typeface="Calibri (Body)"/>
                <a:cs typeface="Calibri (Body)"/>
              </a:rPr>
              <a:t>)</a:t>
            </a:r>
          </a:p>
          <a:p>
            <a:pPr marL="0" indent="0">
              <a:buNone/>
              <a:defRPr/>
            </a:pPr>
            <a:endParaRPr lang="en-US" dirty="0"/>
          </a:p>
        </p:txBody>
      </p:sp>
      <p:pic>
        <p:nvPicPr>
          <p:cNvPr id="1433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00951" y="1222375"/>
            <a:ext cx="29257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88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3. Engage Stakeholders to Form a Team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4470917"/>
              </p:ext>
            </p:extLst>
          </p:nvPr>
        </p:nvGraphicFramePr>
        <p:xfrm>
          <a:off x="1409700" y="1395663"/>
          <a:ext cx="9372600" cy="5197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807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 a Shared Vision for Integrated Model</a:t>
            </a:r>
          </a:p>
        </p:txBody>
      </p:sp>
      <p:sp>
        <p:nvSpPr>
          <p:cNvPr id="3" name="Content Placeholder 2"/>
          <p:cNvSpPr>
            <a:spLocks noGrp="1"/>
          </p:cNvSpPr>
          <p:nvPr>
            <p:ph idx="1"/>
          </p:nvPr>
        </p:nvSpPr>
        <p:spPr>
          <a:xfrm>
            <a:off x="1981201" y="1600201"/>
            <a:ext cx="3847681" cy="4525963"/>
          </a:xfrm>
        </p:spPr>
        <p:txBody>
          <a:bodyPr>
            <a:normAutofit/>
          </a:bodyPr>
          <a:lstStyle/>
          <a:p>
            <a:r>
              <a:rPr lang="en-US" dirty="0"/>
              <a:t>Engage in a visioning process with staff, students, parents</a:t>
            </a:r>
          </a:p>
          <a:p>
            <a:r>
              <a:rPr lang="en-US" dirty="0"/>
              <a:t>Consider how current SEL or PBIS efforts capture core values/vision of the school</a:t>
            </a:r>
          </a:p>
        </p:txBody>
      </p:sp>
      <p:pic>
        <p:nvPicPr>
          <p:cNvPr id="4" name="Picture 5" descr="C:\Users\hearn\AppData\Local\Microsoft\Windows\Temporary Internet Files\Content.IE5\TLQUBN1Z\star[1].png"/>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524000" y="5532462"/>
            <a:ext cx="1325538" cy="132553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stretch>
            <a:fillRect/>
          </a:stretch>
        </p:blipFill>
        <p:spPr>
          <a:xfrm>
            <a:off x="5828881" y="1600201"/>
            <a:ext cx="4839118" cy="4906315"/>
          </a:xfrm>
          <a:prstGeom prst="rect">
            <a:avLst/>
          </a:prstGeom>
        </p:spPr>
      </p:pic>
    </p:spTree>
    <p:extLst>
      <p:ext uri="{BB962C8B-B14F-4D97-AF65-F5344CB8AC3E}">
        <p14:creationId xmlns:p14="http://schemas.microsoft.com/office/powerpoint/2010/main" val="677719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Conduct a SWOT Analysis </a:t>
            </a:r>
          </a:p>
        </p:txBody>
      </p:sp>
      <p:sp>
        <p:nvSpPr>
          <p:cNvPr id="3" name="Content Placeholder 2"/>
          <p:cNvSpPr>
            <a:spLocks noGrp="1"/>
          </p:cNvSpPr>
          <p:nvPr>
            <p:ph idx="1"/>
          </p:nvPr>
        </p:nvSpPr>
        <p:spPr/>
        <p:txBody>
          <a:bodyPr>
            <a:normAutofit/>
          </a:bodyPr>
          <a:lstStyle/>
          <a:p>
            <a:r>
              <a:rPr lang="en-US" dirty="0"/>
              <a:t>What are the strengths of PBIS and our selected SEL program?</a:t>
            </a:r>
          </a:p>
          <a:p>
            <a:r>
              <a:rPr lang="en-US" dirty="0"/>
              <a:t>What are the weaknesses?</a:t>
            </a:r>
          </a:p>
          <a:p>
            <a:r>
              <a:rPr lang="en-US" dirty="0"/>
              <a:t>Where are there opportunities to integrate strengths and enhancements?</a:t>
            </a:r>
          </a:p>
          <a:p>
            <a:r>
              <a:rPr lang="en-US" dirty="0"/>
              <a:t>What barriers currently exist? What may be barriers to integration?</a:t>
            </a:r>
          </a:p>
          <a:p>
            <a:r>
              <a:rPr lang="en-US" dirty="0"/>
              <a:t>Do we need more information from our stakeholders (e.g. School Climate Survey)</a:t>
            </a:r>
          </a:p>
        </p:txBody>
      </p:sp>
      <p:pic>
        <p:nvPicPr>
          <p:cNvPr id="4" name="Picture 5" descr="C:\Users\hearn\AppData\Local\Microsoft\Windows\Temporary Internet Files\Content.IE5\TLQUBN1Z\star[1].png"/>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524000" y="5532462"/>
            <a:ext cx="1325538" cy="13255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3582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6. Use Data to Identify and Select Programming</a:t>
            </a:r>
          </a:p>
        </p:txBody>
      </p:sp>
      <p:sp>
        <p:nvSpPr>
          <p:cNvPr id="3" name="Content Placeholder 2"/>
          <p:cNvSpPr>
            <a:spLocks noGrp="1"/>
          </p:cNvSpPr>
          <p:nvPr>
            <p:ph idx="1"/>
          </p:nvPr>
        </p:nvSpPr>
        <p:spPr/>
        <p:txBody>
          <a:bodyPr>
            <a:normAutofit/>
          </a:bodyPr>
          <a:lstStyle/>
          <a:p>
            <a:r>
              <a:rPr lang="en-US" dirty="0"/>
              <a:t>Use SWOT data</a:t>
            </a:r>
          </a:p>
          <a:p>
            <a:r>
              <a:rPr lang="en-US" dirty="0"/>
              <a:t>Use extant data to identify important student outcomes to target </a:t>
            </a:r>
            <a:r>
              <a:rPr lang="en-US" dirty="0" err="1"/>
              <a:t>schoolwide</a:t>
            </a:r>
            <a:r>
              <a:rPr lang="en-US" dirty="0"/>
              <a:t>:</a:t>
            </a:r>
          </a:p>
          <a:p>
            <a:pPr lvl="1"/>
            <a:r>
              <a:rPr lang="en-US" dirty="0"/>
              <a:t>Office disciplinary referrals</a:t>
            </a:r>
          </a:p>
          <a:p>
            <a:pPr lvl="1"/>
            <a:r>
              <a:rPr lang="en-US" dirty="0"/>
              <a:t>Nurse visits</a:t>
            </a:r>
          </a:p>
          <a:p>
            <a:pPr lvl="1"/>
            <a:r>
              <a:rPr lang="en-US" dirty="0"/>
              <a:t>Counselor contacts</a:t>
            </a:r>
          </a:p>
          <a:p>
            <a:r>
              <a:rPr lang="en-US" dirty="0"/>
              <a:t>Consider social-emotional screening if you are not capturing perceived social-emotional concerns</a:t>
            </a:r>
          </a:p>
          <a:p>
            <a:r>
              <a:rPr lang="en-US" dirty="0"/>
              <a:t>Consider requests for assistance forms</a:t>
            </a:r>
          </a:p>
        </p:txBody>
      </p:sp>
      <p:pic>
        <p:nvPicPr>
          <p:cNvPr id="4" name="Picture 5" descr="C:\Users\hearn\AppData\Local\Microsoft\Windows\Temporary Internet Files\Content.IE5\TLQUBN1Z\star[1].png"/>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524000" y="5532462"/>
            <a:ext cx="1325538" cy="13255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23612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799437"/>
          </a:xfrm>
        </p:spPr>
        <p:txBody>
          <a:bodyPr>
            <a:noAutofit/>
          </a:bodyPr>
          <a:lstStyle/>
          <a:p>
            <a:r>
              <a:rPr lang="en-US" sz="3600" b="1" dirty="0"/>
              <a:t>6. (</a:t>
            </a:r>
            <a:r>
              <a:rPr lang="en-US" sz="3600" b="1" dirty="0" err="1"/>
              <a:t>cont</a:t>
            </a:r>
            <a:r>
              <a:rPr lang="en-US" sz="3600" b="1" dirty="0"/>
              <a:t>) Example Request for Assistance Form</a:t>
            </a:r>
          </a:p>
        </p:txBody>
      </p:sp>
      <p:sp>
        <p:nvSpPr>
          <p:cNvPr id="3" name="Content Placeholder 2"/>
          <p:cNvSpPr>
            <a:spLocks noGrp="1"/>
          </p:cNvSpPr>
          <p:nvPr>
            <p:ph idx="1"/>
          </p:nvPr>
        </p:nvSpPr>
        <p:spPr>
          <a:xfrm>
            <a:off x="2956517" y="799437"/>
            <a:ext cx="6064761" cy="494784"/>
          </a:xfrm>
        </p:spPr>
        <p:txBody>
          <a:bodyPr>
            <a:normAutofit/>
          </a:bodyPr>
          <a:lstStyle/>
          <a:p>
            <a:pPr marL="0" indent="0" algn="ctr">
              <a:buNone/>
            </a:pPr>
            <a:r>
              <a:rPr lang="en-US" sz="1600" dirty="0"/>
              <a:t>Number of ODR: __________ Number of nurses visits: ____________</a:t>
            </a:r>
          </a:p>
        </p:txBody>
      </p:sp>
      <p:graphicFrame>
        <p:nvGraphicFramePr>
          <p:cNvPr id="4" name="Object 3"/>
          <p:cNvGraphicFramePr>
            <a:graphicFrameLocks noChangeAspect="1"/>
          </p:cNvGraphicFramePr>
          <p:nvPr>
            <p:extLst/>
          </p:nvPr>
        </p:nvGraphicFramePr>
        <p:xfrm>
          <a:off x="1797588" y="1294222"/>
          <a:ext cx="8721139" cy="5428841"/>
        </p:xfrm>
        <a:graphic>
          <a:graphicData uri="http://schemas.openxmlformats.org/presentationml/2006/ole">
            <mc:AlternateContent xmlns:mc="http://schemas.openxmlformats.org/markup-compatibility/2006">
              <mc:Choice xmlns:v="urn:schemas-microsoft-com:vml" Requires="v">
                <p:oleObj spid="_x0000_s10258" name="Document" r:id="rId4" imgW="8750300" imgH="5448300" progId="Word.Document.12">
                  <p:embed/>
                </p:oleObj>
              </mc:Choice>
              <mc:Fallback>
                <p:oleObj name="Document" r:id="rId4" imgW="8750300" imgH="54483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7588" y="1294222"/>
                        <a:ext cx="8721139" cy="542884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5" name="Picture 5" descr="C:\Users\hearn\AppData\Local\Microsoft\Windows\Temporary Internet Files\Content.IE5\TLQUBN1Z\star[1].png"/>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524000" y="5532462"/>
            <a:ext cx="1325538" cy="13255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34823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7. Create an Integration Action Plan</a:t>
            </a:r>
          </a:p>
        </p:txBody>
      </p:sp>
      <p:sp>
        <p:nvSpPr>
          <p:cNvPr id="3" name="Content Placeholder 2"/>
          <p:cNvSpPr>
            <a:spLocks noGrp="1"/>
          </p:cNvSpPr>
          <p:nvPr>
            <p:ph idx="1"/>
          </p:nvPr>
        </p:nvSpPr>
        <p:spPr/>
        <p:txBody>
          <a:bodyPr>
            <a:normAutofit lnSpcReduction="10000"/>
          </a:bodyPr>
          <a:lstStyle/>
          <a:p>
            <a:r>
              <a:rPr lang="en-US" dirty="0"/>
              <a:t>Statement of purpose for integration</a:t>
            </a:r>
          </a:p>
          <a:p>
            <a:r>
              <a:rPr lang="en-US" dirty="0"/>
              <a:t>Create visuals/”cheat sheets” for teachers to easily use common language</a:t>
            </a:r>
          </a:p>
          <a:p>
            <a:r>
              <a:rPr lang="en-US" dirty="0"/>
              <a:t>Develop implementation measures that reflect integrated treatment integrity</a:t>
            </a:r>
          </a:p>
          <a:p>
            <a:r>
              <a:rPr lang="en-US" dirty="0"/>
              <a:t>Explicitly state strategies for maintaining faculty buy-in and orienting new faculty</a:t>
            </a:r>
          </a:p>
          <a:p>
            <a:r>
              <a:rPr lang="en-US" dirty="0"/>
              <a:t>Set up explicit opportunities for faculty to reflect on implementation and effectiveness</a:t>
            </a:r>
          </a:p>
          <a:p>
            <a:r>
              <a:rPr lang="en-US" dirty="0"/>
              <a:t>Create an implementation timeline</a:t>
            </a:r>
          </a:p>
        </p:txBody>
      </p:sp>
      <p:pic>
        <p:nvPicPr>
          <p:cNvPr id="4" name="Picture 5" descr="C:\Users\hearn\AppData\Local\Microsoft\Windows\Temporary Internet Files\Content.IE5\TLQUBN1Z\star[1].png"/>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524000" y="5532462"/>
            <a:ext cx="1325538" cy="13255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68585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7650"/>
            <a:ext cx="10856495" cy="1325563"/>
          </a:xfrm>
        </p:spPr>
        <p:txBody>
          <a:bodyPr>
            <a:normAutofit/>
          </a:bodyPr>
          <a:lstStyle/>
          <a:p>
            <a:r>
              <a:rPr lang="en-US" b="1" dirty="0"/>
              <a:t>A Sample Cheat Sheet: Crosswalk PBIS with SEL</a:t>
            </a:r>
          </a:p>
        </p:txBody>
      </p:sp>
      <p:graphicFrame>
        <p:nvGraphicFramePr>
          <p:cNvPr id="4" name="Content Placeholder 3"/>
          <p:cNvGraphicFramePr>
            <a:graphicFrameLocks noGrp="1"/>
          </p:cNvGraphicFramePr>
          <p:nvPr>
            <p:ph idx="1"/>
            <p:extLst/>
          </p:nvPr>
        </p:nvGraphicFramePr>
        <p:xfrm>
          <a:off x="1523999" y="1600200"/>
          <a:ext cx="9144002" cy="4800600"/>
        </p:xfrm>
        <a:graphic>
          <a:graphicData uri="http://schemas.openxmlformats.org/drawingml/2006/table">
            <a:tbl>
              <a:tblPr firstRow="1" bandRow="1">
                <a:tableStyleId>{5C22544A-7EE6-4342-B048-85BDC9FD1C3A}</a:tableStyleId>
              </a:tblPr>
              <a:tblGrid>
                <a:gridCol w="1600201">
                  <a:extLst>
                    <a:ext uri="{9D8B030D-6E8A-4147-A177-3AD203B41FA5}">
                      <a16:colId xmlns:a16="http://schemas.microsoft.com/office/drawing/2014/main" val="20000"/>
                    </a:ext>
                  </a:extLst>
                </a:gridCol>
                <a:gridCol w="1786467">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78000">
                  <a:extLst>
                    <a:ext uri="{9D8B030D-6E8A-4147-A177-3AD203B41FA5}">
                      <a16:colId xmlns:a16="http://schemas.microsoft.com/office/drawing/2014/main" val="20003"/>
                    </a:ext>
                  </a:extLst>
                </a:gridCol>
                <a:gridCol w="1693334">
                  <a:extLst>
                    <a:ext uri="{9D8B030D-6E8A-4147-A177-3AD203B41FA5}">
                      <a16:colId xmlns:a16="http://schemas.microsoft.com/office/drawing/2014/main" val="20004"/>
                    </a:ext>
                  </a:extLst>
                </a:gridCol>
              </a:tblGrid>
              <a:tr h="960120">
                <a:tc>
                  <a:txBody>
                    <a:bodyPr/>
                    <a:lstStyle/>
                    <a:p>
                      <a:endParaRPr lang="en-US" dirty="0"/>
                    </a:p>
                  </a:txBody>
                  <a:tcPr/>
                </a:tc>
                <a:tc>
                  <a:txBody>
                    <a:bodyPr/>
                    <a:lstStyle/>
                    <a:p>
                      <a:r>
                        <a:rPr lang="en-US" sz="2400" dirty="0"/>
                        <a:t>C</a:t>
                      </a:r>
                      <a:r>
                        <a:rPr lang="en-US" sz="2400" i="1" dirty="0"/>
                        <a:t>ooperation</a:t>
                      </a:r>
                      <a:endParaRPr lang="en-US" sz="2400" dirty="0"/>
                    </a:p>
                  </a:txBody>
                  <a:tcPr/>
                </a:tc>
                <a:tc>
                  <a:txBody>
                    <a:bodyPr/>
                    <a:lstStyle/>
                    <a:p>
                      <a:r>
                        <a:rPr lang="en-US" sz="2400" dirty="0"/>
                        <a:t>A</a:t>
                      </a:r>
                      <a:r>
                        <a:rPr lang="en-US" sz="2400" i="1" dirty="0"/>
                        <a:t>ccountability</a:t>
                      </a:r>
                      <a:endParaRPr lang="en-US" sz="2400" dirty="0"/>
                    </a:p>
                  </a:txBody>
                  <a:tcPr/>
                </a:tc>
                <a:tc>
                  <a:txBody>
                    <a:bodyPr/>
                    <a:lstStyle/>
                    <a:p>
                      <a:r>
                        <a:rPr lang="en-US" sz="2400" dirty="0"/>
                        <a:t>R</a:t>
                      </a:r>
                      <a:r>
                        <a:rPr lang="en-US" sz="2400" i="1" dirty="0"/>
                        <a:t>espect</a:t>
                      </a:r>
                      <a:endParaRPr lang="en-US" sz="2400" dirty="0"/>
                    </a:p>
                  </a:txBody>
                  <a:tcPr/>
                </a:tc>
                <a:tc>
                  <a:txBody>
                    <a:bodyPr/>
                    <a:lstStyle/>
                    <a:p>
                      <a:r>
                        <a:rPr lang="en-US" sz="2400" dirty="0"/>
                        <a:t>E</a:t>
                      </a:r>
                      <a:r>
                        <a:rPr lang="en-US" sz="2400" i="1" dirty="0"/>
                        <a:t>mpathy</a:t>
                      </a:r>
                      <a:endParaRPr lang="en-US" sz="2400" dirty="0"/>
                    </a:p>
                  </a:txBody>
                  <a:tcPr/>
                </a:tc>
                <a:extLst>
                  <a:ext uri="{0D108BD9-81ED-4DB2-BD59-A6C34878D82A}">
                    <a16:rowId xmlns:a16="http://schemas.microsoft.com/office/drawing/2014/main" val="10000"/>
                  </a:ext>
                </a:extLst>
              </a:tr>
              <a:tr h="960120">
                <a:tc>
                  <a:txBody>
                    <a:bodyPr/>
                    <a:lstStyle/>
                    <a:p>
                      <a:r>
                        <a:rPr lang="en-US" dirty="0"/>
                        <a:t>Understanding your Feelings</a:t>
                      </a:r>
                    </a:p>
                  </a:txBody>
                  <a:tcPr/>
                </a:tc>
                <a:tc>
                  <a:txBody>
                    <a:bodyPr/>
                    <a:lstStyle/>
                    <a:p>
                      <a:pPr algn="ctr"/>
                      <a:endParaRPr lang="en-US" sz="4400" b="1" dirty="0"/>
                    </a:p>
                  </a:txBody>
                  <a:tcPr/>
                </a:tc>
                <a:tc>
                  <a:txBody>
                    <a:bodyPr/>
                    <a:lstStyle/>
                    <a:p>
                      <a:pPr algn="ctr"/>
                      <a:endParaRPr lang="en-US" sz="4400" b="1" dirty="0"/>
                    </a:p>
                  </a:txBody>
                  <a:tcPr/>
                </a:tc>
                <a:tc>
                  <a:txBody>
                    <a:bodyPr/>
                    <a:lstStyle/>
                    <a:p>
                      <a:pPr algn="ctr"/>
                      <a:r>
                        <a:rPr lang="en-US" sz="4400" b="1" dirty="0"/>
                        <a:t>X</a:t>
                      </a:r>
                    </a:p>
                  </a:txBody>
                  <a:tcPr/>
                </a:tc>
                <a:tc>
                  <a:txBody>
                    <a:bodyPr/>
                    <a:lstStyle/>
                    <a:p>
                      <a:pPr algn="ctr"/>
                      <a:endParaRPr lang="en-US" sz="4400" b="1" dirty="0"/>
                    </a:p>
                  </a:txBody>
                  <a:tcPr/>
                </a:tc>
                <a:extLst>
                  <a:ext uri="{0D108BD9-81ED-4DB2-BD59-A6C34878D82A}">
                    <a16:rowId xmlns:a16="http://schemas.microsoft.com/office/drawing/2014/main" val="10001"/>
                  </a:ext>
                </a:extLst>
              </a:tr>
              <a:tr h="960120">
                <a:tc>
                  <a:txBody>
                    <a:bodyPr/>
                    <a:lstStyle/>
                    <a:p>
                      <a:r>
                        <a:rPr lang="en-US" dirty="0"/>
                        <a:t>Understanding</a:t>
                      </a:r>
                      <a:r>
                        <a:rPr lang="en-US" baseline="0" dirty="0"/>
                        <a:t> Other People’s Feelings</a:t>
                      </a:r>
                      <a:endParaRPr lang="en-US" dirty="0"/>
                    </a:p>
                  </a:txBody>
                  <a:tcPr/>
                </a:tc>
                <a:tc>
                  <a:txBody>
                    <a:bodyPr/>
                    <a:lstStyle/>
                    <a:p>
                      <a:pPr algn="ctr"/>
                      <a:r>
                        <a:rPr lang="en-US" sz="4400" b="1" dirty="0"/>
                        <a:t>X</a:t>
                      </a:r>
                    </a:p>
                  </a:txBody>
                  <a:tcPr/>
                </a:tc>
                <a:tc>
                  <a:txBody>
                    <a:bodyPr/>
                    <a:lstStyle/>
                    <a:p>
                      <a:pPr algn="ctr"/>
                      <a:endParaRPr lang="en-US" sz="4400" b="1" dirty="0"/>
                    </a:p>
                  </a:txBody>
                  <a:tcPr/>
                </a:tc>
                <a:tc>
                  <a:txBody>
                    <a:bodyPr/>
                    <a:lstStyle/>
                    <a:p>
                      <a:pPr algn="ctr"/>
                      <a:r>
                        <a:rPr lang="en-US" sz="4400" b="1" dirty="0"/>
                        <a:t>X</a:t>
                      </a:r>
                    </a:p>
                  </a:txBody>
                  <a:tcPr/>
                </a:tc>
                <a:tc>
                  <a:txBody>
                    <a:bodyPr/>
                    <a:lstStyle/>
                    <a:p>
                      <a:pPr algn="ctr"/>
                      <a:r>
                        <a:rPr lang="en-US" sz="4400" b="1" dirty="0"/>
                        <a:t>X</a:t>
                      </a:r>
                    </a:p>
                  </a:txBody>
                  <a:tcPr/>
                </a:tc>
                <a:extLst>
                  <a:ext uri="{0D108BD9-81ED-4DB2-BD59-A6C34878D82A}">
                    <a16:rowId xmlns:a16="http://schemas.microsoft.com/office/drawing/2014/main" val="10002"/>
                  </a:ext>
                </a:extLst>
              </a:tr>
              <a:tr h="960120">
                <a:tc>
                  <a:txBody>
                    <a:bodyPr/>
                    <a:lstStyle/>
                    <a:p>
                      <a:r>
                        <a:rPr lang="en-US" dirty="0"/>
                        <a:t>When</a:t>
                      </a:r>
                      <a:r>
                        <a:rPr lang="en-US" baseline="0" dirty="0"/>
                        <a:t> You’re Angry</a:t>
                      </a:r>
                      <a:endParaRPr lang="en-US" dirty="0"/>
                    </a:p>
                  </a:txBody>
                  <a:tcPr/>
                </a:tc>
                <a:tc>
                  <a:txBody>
                    <a:bodyPr/>
                    <a:lstStyle/>
                    <a:p>
                      <a:pPr algn="ctr"/>
                      <a:r>
                        <a:rPr lang="en-US" sz="4400" b="1" dirty="0"/>
                        <a:t>X</a:t>
                      </a:r>
                    </a:p>
                  </a:txBody>
                  <a:tcPr/>
                </a:tc>
                <a:tc>
                  <a:txBody>
                    <a:bodyPr/>
                    <a:lstStyle/>
                    <a:p>
                      <a:pPr algn="ctr"/>
                      <a:r>
                        <a:rPr lang="en-US" sz="4400" b="1" dirty="0"/>
                        <a:t>X</a:t>
                      </a:r>
                    </a:p>
                  </a:txBody>
                  <a:tcPr/>
                </a:tc>
                <a:tc>
                  <a:txBody>
                    <a:bodyPr/>
                    <a:lstStyle/>
                    <a:p>
                      <a:pPr algn="ctr"/>
                      <a:r>
                        <a:rPr lang="en-US" sz="4400" b="1" dirty="0"/>
                        <a:t>X</a:t>
                      </a:r>
                    </a:p>
                  </a:txBody>
                  <a:tcPr/>
                </a:tc>
                <a:tc>
                  <a:txBody>
                    <a:bodyPr/>
                    <a:lstStyle/>
                    <a:p>
                      <a:pPr algn="ctr"/>
                      <a:r>
                        <a:rPr lang="en-US" sz="4400" b="1" dirty="0"/>
                        <a:t>X</a:t>
                      </a:r>
                    </a:p>
                  </a:txBody>
                  <a:tcPr/>
                </a:tc>
                <a:extLst>
                  <a:ext uri="{0D108BD9-81ED-4DB2-BD59-A6C34878D82A}">
                    <a16:rowId xmlns:a16="http://schemas.microsoft.com/office/drawing/2014/main" val="10003"/>
                  </a:ext>
                </a:extLst>
              </a:tr>
              <a:tr h="960120">
                <a:tc>
                  <a:txBody>
                    <a:bodyPr/>
                    <a:lstStyle/>
                    <a:p>
                      <a:r>
                        <a:rPr lang="en-US" dirty="0"/>
                        <a:t>When You’re Worried</a:t>
                      </a:r>
                    </a:p>
                  </a:txBody>
                  <a:tcPr/>
                </a:tc>
                <a:tc>
                  <a:txBody>
                    <a:bodyPr/>
                    <a:lstStyle/>
                    <a:p>
                      <a:pPr algn="ctr"/>
                      <a:endParaRPr lang="en-US" sz="4400" b="1" dirty="0"/>
                    </a:p>
                  </a:txBody>
                  <a:tcPr/>
                </a:tc>
                <a:tc>
                  <a:txBody>
                    <a:bodyPr/>
                    <a:lstStyle/>
                    <a:p>
                      <a:pPr algn="ctr"/>
                      <a:r>
                        <a:rPr lang="en-US" sz="4400" b="1" dirty="0"/>
                        <a:t>X</a:t>
                      </a:r>
                    </a:p>
                  </a:txBody>
                  <a:tcPr/>
                </a:tc>
                <a:tc>
                  <a:txBody>
                    <a:bodyPr/>
                    <a:lstStyle/>
                    <a:p>
                      <a:pPr algn="ctr"/>
                      <a:r>
                        <a:rPr lang="en-US" sz="4400" b="1" dirty="0"/>
                        <a:t>X</a:t>
                      </a:r>
                    </a:p>
                  </a:txBody>
                  <a:tcPr/>
                </a:tc>
                <a:tc>
                  <a:txBody>
                    <a:bodyPr/>
                    <a:lstStyle/>
                    <a:p>
                      <a:pPr algn="ctr"/>
                      <a:endParaRPr lang="en-US" sz="4400" b="1" dirty="0"/>
                    </a:p>
                  </a:txBody>
                  <a:tcPr/>
                </a:tc>
                <a:extLst>
                  <a:ext uri="{0D108BD9-81ED-4DB2-BD59-A6C34878D82A}">
                    <a16:rowId xmlns:a16="http://schemas.microsoft.com/office/drawing/2014/main" val="10004"/>
                  </a:ext>
                </a:extLst>
              </a:tr>
            </a:tbl>
          </a:graphicData>
        </a:graphic>
      </p:graphicFrame>
      <p:pic>
        <p:nvPicPr>
          <p:cNvPr id="5" name="Picture 4" descr="ttp://ecx.images-amazon.com/images/I/51cUHAMI6rL._SL500_AA300_.jpg"/>
          <p:cNvPicPr/>
          <p:nvPr/>
        </p:nvPicPr>
        <p:blipFill>
          <a:blip r:embed="rId3"/>
          <a:srcRect/>
          <a:stretch>
            <a:fillRect/>
          </a:stretch>
        </p:blipFill>
        <p:spPr bwMode="auto">
          <a:xfrm>
            <a:off x="1524001" y="1146227"/>
            <a:ext cx="1711113" cy="1436656"/>
          </a:xfrm>
          <a:prstGeom prst="rect">
            <a:avLst/>
          </a:prstGeom>
          <a:noFill/>
          <a:ln w="9525">
            <a:noFill/>
            <a:miter lim="800000"/>
            <a:headEnd/>
            <a:tailEnd/>
          </a:ln>
        </p:spPr>
      </p:pic>
      <p:pic>
        <p:nvPicPr>
          <p:cNvPr id="6" name="Picture 5" descr="C:\Users\hearn\AppData\Local\Microsoft\Windows\Temporary Internet Files\Content.IE5\TLQUBN1Z\star[1].png"/>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170207" y="5793093"/>
            <a:ext cx="1064907" cy="10649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79718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8. Develop Job-Embedded PD Opportunities</a:t>
            </a:r>
          </a:p>
        </p:txBody>
      </p:sp>
      <p:sp>
        <p:nvSpPr>
          <p:cNvPr id="3" name="Content Placeholder 2"/>
          <p:cNvSpPr>
            <a:spLocks noGrp="1"/>
          </p:cNvSpPr>
          <p:nvPr>
            <p:ph idx="1"/>
          </p:nvPr>
        </p:nvSpPr>
        <p:spPr/>
        <p:txBody>
          <a:bodyPr>
            <a:normAutofit/>
          </a:bodyPr>
          <a:lstStyle/>
          <a:p>
            <a:r>
              <a:rPr lang="en-US" dirty="0"/>
              <a:t>Become a Professional Learning Community dedicated to PBIS &amp; SEL</a:t>
            </a:r>
          </a:p>
          <a:p>
            <a:r>
              <a:rPr lang="en-US" dirty="0"/>
              <a:t>Build in structures for PLC learning</a:t>
            </a:r>
          </a:p>
          <a:p>
            <a:pPr lvl="1"/>
            <a:r>
              <a:rPr lang="en-US" dirty="0"/>
              <a:t>Give implementation updates at each faculty meeting</a:t>
            </a:r>
          </a:p>
          <a:p>
            <a:pPr lvl="1"/>
            <a:r>
              <a:rPr lang="en-US" dirty="0"/>
              <a:t>Use exit tickets at faculty meetings to obtain feedback on implementation</a:t>
            </a:r>
          </a:p>
          <a:p>
            <a:pPr lvl="1"/>
            <a:r>
              <a:rPr lang="en-US" dirty="0"/>
              <a:t>Use a portion of shared grade level planning time to observe grade level data and do classroom problem-solving</a:t>
            </a:r>
          </a:p>
          <a:p>
            <a:pPr lvl="1"/>
            <a:r>
              <a:rPr lang="en-US" dirty="0"/>
              <a:t>Use new teacher orientation structures to insure SEL &amp; PBIS implementation is occurring and to troubleshoot barriers.</a:t>
            </a:r>
          </a:p>
        </p:txBody>
      </p:sp>
    </p:spTree>
    <p:extLst>
      <p:ext uri="{BB962C8B-B14F-4D97-AF65-F5344CB8AC3E}">
        <p14:creationId xmlns:p14="http://schemas.microsoft.com/office/powerpoint/2010/main" val="15449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9. Launch PBIS &amp; SEL Together</a:t>
            </a:r>
          </a:p>
        </p:txBody>
      </p:sp>
      <p:sp>
        <p:nvSpPr>
          <p:cNvPr id="3" name="Content Placeholder 2"/>
          <p:cNvSpPr>
            <a:spLocks noGrp="1"/>
          </p:cNvSpPr>
          <p:nvPr>
            <p:ph idx="1"/>
          </p:nvPr>
        </p:nvSpPr>
        <p:spPr/>
        <p:txBody>
          <a:bodyPr/>
          <a:lstStyle/>
          <a:p>
            <a:r>
              <a:rPr lang="en-US" dirty="0"/>
              <a:t>Help students and staff to connect the dots! </a:t>
            </a:r>
          </a:p>
          <a:p>
            <a:r>
              <a:rPr lang="en-US" dirty="0"/>
              <a:t>Avoid confusion by giving this initiative one name </a:t>
            </a:r>
          </a:p>
          <a:p>
            <a:r>
              <a:rPr lang="en-US" dirty="0"/>
              <a:t>Create a calendar for implementation of lessons, practice, and activities</a:t>
            </a:r>
          </a:p>
        </p:txBody>
      </p:sp>
    </p:spTree>
    <p:extLst>
      <p:ext uri="{BB962C8B-B14F-4D97-AF65-F5344CB8AC3E}">
        <p14:creationId xmlns:p14="http://schemas.microsoft.com/office/powerpoint/2010/main" val="1966902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10. Develop an On-Going Technical Assistance Plan</a:t>
            </a:r>
          </a:p>
        </p:txBody>
      </p:sp>
      <p:sp>
        <p:nvSpPr>
          <p:cNvPr id="3" name="Content Placeholder 2"/>
          <p:cNvSpPr>
            <a:spLocks noGrp="1"/>
          </p:cNvSpPr>
          <p:nvPr>
            <p:ph idx="1"/>
          </p:nvPr>
        </p:nvSpPr>
        <p:spPr/>
        <p:txBody>
          <a:bodyPr/>
          <a:lstStyle/>
          <a:p>
            <a:r>
              <a:rPr lang="en-US" dirty="0"/>
              <a:t>Identify the role that internal coach can take to support implementation of PBIS &amp; SEL</a:t>
            </a:r>
          </a:p>
          <a:p>
            <a:r>
              <a:rPr lang="en-US" dirty="0"/>
              <a:t>Identify needs for external consultation</a:t>
            </a:r>
          </a:p>
          <a:p>
            <a:r>
              <a:rPr lang="en-US" dirty="0"/>
              <a:t>Plan should include content, timeline, and format of assistance</a:t>
            </a:r>
          </a:p>
          <a:p>
            <a:r>
              <a:rPr lang="en-US" dirty="0"/>
              <a:t>District/statewide vision for integrated PBIS &amp; SEL should also be considered in TA planning.</a:t>
            </a:r>
          </a:p>
        </p:txBody>
      </p:sp>
      <p:pic>
        <p:nvPicPr>
          <p:cNvPr id="4" name="Picture 5" descr="C:\Users\hearn\AppData\Local\Microsoft\Windows\Temporary Internet Files\Content.IE5\TLQUBN1Z\star[1].png"/>
          <p:cNvPicPr>
            <a:picLocks noChangeAspect="1" noChangeArrowheads="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524000" y="5532462"/>
            <a:ext cx="1325538" cy="13255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0988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Big Ideas</a:t>
            </a:r>
          </a:p>
        </p:txBody>
      </p:sp>
      <p:sp>
        <p:nvSpPr>
          <p:cNvPr id="3" name="Content Placeholder 2"/>
          <p:cNvSpPr>
            <a:spLocks noGrp="1"/>
          </p:cNvSpPr>
          <p:nvPr>
            <p:ph idx="1"/>
          </p:nvPr>
        </p:nvSpPr>
        <p:spPr/>
        <p:txBody>
          <a:bodyPr/>
          <a:lstStyle/>
          <a:p>
            <a:r>
              <a:rPr lang="en-US" dirty="0"/>
              <a:t>Attending to the mental health needs of our students and staff is important.</a:t>
            </a:r>
          </a:p>
          <a:p>
            <a:endParaRPr lang="en-US" dirty="0"/>
          </a:p>
          <a:p>
            <a:r>
              <a:rPr lang="en-US" dirty="0"/>
              <a:t>Aligning our SEL and PBIS efforts can facilitate implementation efforts.</a:t>
            </a:r>
          </a:p>
          <a:p>
            <a:endParaRPr lang="en-US" dirty="0"/>
          </a:p>
          <a:p>
            <a:r>
              <a:rPr lang="en-US" dirty="0"/>
              <a:t>Driving with data/information is critical.</a:t>
            </a:r>
          </a:p>
          <a:p>
            <a:endParaRPr lang="en-US" dirty="0"/>
          </a:p>
          <a:p>
            <a:endParaRPr lang="en-US" dirty="0"/>
          </a:p>
        </p:txBody>
      </p:sp>
      <p:pic>
        <p:nvPicPr>
          <p:cNvPr id="25602" name="Picture 2" descr="mage result for images big id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3800475"/>
            <a:ext cx="3048000"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376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11. Use data to evaluate programming</a:t>
            </a:r>
          </a:p>
        </p:txBody>
      </p:sp>
      <p:sp>
        <p:nvSpPr>
          <p:cNvPr id="8" name="Content Placeholder 7"/>
          <p:cNvSpPr>
            <a:spLocks noGrp="1"/>
          </p:cNvSpPr>
          <p:nvPr>
            <p:ph sz="half" idx="2"/>
          </p:nvPr>
        </p:nvSpPr>
        <p:spPr/>
        <p:txBody>
          <a:bodyPr/>
          <a:lstStyle/>
          <a:p>
            <a:r>
              <a:rPr lang="en-US" dirty="0"/>
              <a:t>Use implementation fidelity data</a:t>
            </a:r>
          </a:p>
          <a:p>
            <a:r>
              <a:rPr lang="en-US" dirty="0"/>
              <a:t>Use extant data, climate data</a:t>
            </a:r>
          </a:p>
          <a:p>
            <a:r>
              <a:rPr lang="en-US" dirty="0"/>
              <a:t>Develop a problem-solving protocol to drive intervention planning and evaluation</a:t>
            </a:r>
          </a:p>
        </p:txBody>
      </p:sp>
      <p:graphicFrame>
        <p:nvGraphicFramePr>
          <p:cNvPr id="11" name="Content Placeholder 10"/>
          <p:cNvGraphicFramePr>
            <a:graphicFrameLocks noGrp="1"/>
          </p:cNvGraphicFramePr>
          <p:nvPr>
            <p:ph sz="quarter" idx="4"/>
            <p:extLst/>
          </p:nvPr>
        </p:nvGraphicFramePr>
        <p:xfrm>
          <a:off x="6169026" y="1609850"/>
          <a:ext cx="4041775" cy="4516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8404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C29083-131D-8E45-91A4-56E7E7D0B3BC}"/>
              </a:ext>
            </a:extLst>
          </p:cNvPr>
          <p:cNvSpPr>
            <a:spLocks noGrp="1"/>
          </p:cNvSpPr>
          <p:nvPr>
            <p:ph type="title"/>
          </p:nvPr>
        </p:nvSpPr>
        <p:spPr/>
        <p:txBody>
          <a:bodyPr/>
          <a:lstStyle/>
          <a:p>
            <a:r>
              <a:rPr lang="en-US" dirty="0"/>
              <a:t>Case Example</a:t>
            </a:r>
          </a:p>
        </p:txBody>
      </p:sp>
      <p:sp>
        <p:nvSpPr>
          <p:cNvPr id="8" name="Content Placeholder 7">
            <a:extLst>
              <a:ext uri="{FF2B5EF4-FFF2-40B4-BE49-F238E27FC236}">
                <a16:creationId xmlns:a16="http://schemas.microsoft.com/office/drawing/2014/main" id="{79A596A8-ED38-6449-90D5-59770CF4C4A2}"/>
              </a:ext>
            </a:extLst>
          </p:cNvPr>
          <p:cNvSpPr>
            <a:spLocks noGrp="1"/>
          </p:cNvSpPr>
          <p:nvPr>
            <p:ph idx="1"/>
          </p:nvPr>
        </p:nvSpPr>
        <p:spPr/>
        <p:txBody>
          <a:bodyPr/>
          <a:lstStyle/>
          <a:p>
            <a:r>
              <a:rPr lang="en-US" dirty="0"/>
              <a:t>Pilot study within one elementary school</a:t>
            </a:r>
          </a:p>
          <a:p>
            <a:r>
              <a:rPr lang="en-US" dirty="0"/>
              <a:t>Previously district adopted Responsive Classroom and academic RTI approaches</a:t>
            </a:r>
          </a:p>
          <a:p>
            <a:r>
              <a:rPr lang="en-US" dirty="0"/>
              <a:t>More recently district adopted SAEBRS social-emotional screening across </a:t>
            </a:r>
          </a:p>
          <a:p>
            <a:r>
              <a:rPr lang="en-US" dirty="0"/>
              <a:t>Most recently district adopted PBIS</a:t>
            </a:r>
          </a:p>
        </p:txBody>
      </p:sp>
    </p:spTree>
    <p:extLst>
      <p:ext uri="{BB962C8B-B14F-4D97-AF65-F5344CB8AC3E}">
        <p14:creationId xmlns:p14="http://schemas.microsoft.com/office/powerpoint/2010/main" val="3873197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99A4-61D9-3549-B5DB-9E7F516A9F73}"/>
              </a:ext>
            </a:extLst>
          </p:cNvPr>
          <p:cNvSpPr>
            <a:spLocks noGrp="1"/>
          </p:cNvSpPr>
          <p:nvPr>
            <p:ph type="title"/>
          </p:nvPr>
        </p:nvSpPr>
        <p:spPr>
          <a:xfrm>
            <a:off x="620713" y="139700"/>
            <a:ext cx="11039475" cy="1608138"/>
          </a:xfrm>
        </p:spPr>
        <p:txBody>
          <a:bodyPr/>
          <a:lstStyle/>
          <a:p>
            <a:pPr eaLnBrk="1" fontAlgn="auto" hangingPunct="1">
              <a:spcAft>
                <a:spcPts val="0"/>
              </a:spcAft>
              <a:defRPr/>
            </a:pPr>
            <a:r>
              <a:rPr lang="en-US" dirty="0">
                <a:ea typeface="+mj-ea"/>
                <a:cs typeface="+mj-cs"/>
              </a:rPr>
              <a:t>Responsive Classroom as an SEL Approach</a:t>
            </a:r>
          </a:p>
        </p:txBody>
      </p:sp>
      <p:pic>
        <p:nvPicPr>
          <p:cNvPr id="54274" name="Picture 4">
            <a:extLst>
              <a:ext uri="{FF2B5EF4-FFF2-40B4-BE49-F238E27FC236}">
                <a16:creationId xmlns:a16="http://schemas.microsoft.com/office/drawing/2014/main" id="{8E5BB843-EED5-0F4F-93A8-629B58C1D3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1547813"/>
            <a:ext cx="90551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275" name="TextBox 5">
            <a:extLst>
              <a:ext uri="{FF2B5EF4-FFF2-40B4-BE49-F238E27FC236}">
                <a16:creationId xmlns:a16="http://schemas.microsoft.com/office/drawing/2014/main" id="{9C347973-6CFB-7643-B560-E81E6764F0E5}"/>
              </a:ext>
            </a:extLst>
          </p:cNvPr>
          <p:cNvSpPr txBox="1">
            <a:spLocks noChangeArrowheads="1"/>
          </p:cNvSpPr>
          <p:nvPr/>
        </p:nvSpPr>
        <p:spPr bwMode="auto">
          <a:xfrm>
            <a:off x="3884613" y="1547813"/>
            <a:ext cx="69246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eaLnBrk="1" hangingPunct="1"/>
            <a:endParaRPr lang="en-US" altLang="en-US" sz="2800">
              <a:solidFill>
                <a:schemeClr val="bg1"/>
              </a:solidFill>
            </a:endParaRPr>
          </a:p>
        </p:txBody>
      </p:sp>
    </p:spTree>
    <p:extLst>
      <p:ext uri="{BB962C8B-B14F-4D97-AF65-F5344CB8AC3E}">
        <p14:creationId xmlns:p14="http://schemas.microsoft.com/office/powerpoint/2010/main" val="1244498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C471D-2A50-864F-9053-50ECB2CC878D}"/>
              </a:ext>
            </a:extLst>
          </p:cNvPr>
          <p:cNvSpPr>
            <a:spLocks noGrp="1"/>
          </p:cNvSpPr>
          <p:nvPr>
            <p:ph type="title"/>
          </p:nvPr>
        </p:nvSpPr>
        <p:spPr/>
        <p:txBody>
          <a:bodyPr/>
          <a:lstStyle/>
          <a:p>
            <a:pPr eaLnBrk="1" fontAlgn="auto" hangingPunct="1">
              <a:spcAft>
                <a:spcPts val="0"/>
              </a:spcAft>
              <a:defRPr/>
            </a:pPr>
            <a:r>
              <a:rPr lang="en-US" dirty="0">
                <a:ea typeface="+mj-ea"/>
                <a:cs typeface="+mj-cs"/>
              </a:rPr>
              <a:t>SAEBRS (</a:t>
            </a:r>
            <a:r>
              <a:rPr lang="en-US" dirty="0" err="1">
                <a:ea typeface="+mj-ea"/>
                <a:cs typeface="+mj-cs"/>
              </a:rPr>
              <a:t>FASTBridge</a:t>
            </a:r>
            <a:r>
              <a:rPr lang="en-US" dirty="0">
                <a:ea typeface="+mj-ea"/>
                <a:cs typeface="+mj-cs"/>
              </a:rPr>
              <a:t>)</a:t>
            </a:r>
          </a:p>
        </p:txBody>
      </p:sp>
      <p:pic>
        <p:nvPicPr>
          <p:cNvPr id="68610" name="Picture 2" descr="ttp://www.fastbridge.org/wp-content/uploads/2017/04/Behavior-Report.png">
            <a:extLst>
              <a:ext uri="{FF2B5EF4-FFF2-40B4-BE49-F238E27FC236}">
                <a16:creationId xmlns:a16="http://schemas.microsoft.com/office/drawing/2014/main" id="{24C2A02F-A7D7-814F-BE77-395EF9CB5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92202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501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96D2-96B5-C44B-9C84-071B6E921E8B}"/>
              </a:ext>
            </a:extLst>
          </p:cNvPr>
          <p:cNvSpPr>
            <a:spLocks noGrp="1"/>
          </p:cNvSpPr>
          <p:nvPr>
            <p:ph type="title"/>
          </p:nvPr>
        </p:nvSpPr>
        <p:spPr/>
        <p:txBody>
          <a:bodyPr wrap="square" numCol="1" anchorCtr="0" compatLnSpc="1">
            <a:prstTxWarp prst="textNoShape">
              <a:avLst/>
            </a:prstTxWarp>
          </a:bodyPr>
          <a:lstStyle/>
          <a:p>
            <a:pPr eaLnBrk="1" hangingPunct="1">
              <a:defRPr/>
            </a:pPr>
            <a:r>
              <a:rPr lang="en-US" altLang="en-US" dirty="0"/>
              <a:t>School’s Reason to Examine SAEBRS</a:t>
            </a:r>
          </a:p>
        </p:txBody>
      </p:sp>
      <p:sp>
        <p:nvSpPr>
          <p:cNvPr id="28674" name="Content Placeholder 2">
            <a:extLst>
              <a:ext uri="{FF2B5EF4-FFF2-40B4-BE49-F238E27FC236}">
                <a16:creationId xmlns:a16="http://schemas.microsoft.com/office/drawing/2014/main" id="{0DAC3299-46C0-7547-99C7-25961516BFE8}"/>
              </a:ext>
            </a:extLst>
          </p:cNvPr>
          <p:cNvSpPr>
            <a:spLocks noGrp="1"/>
          </p:cNvSpPr>
          <p:nvPr>
            <p:ph idx="1"/>
          </p:nvPr>
        </p:nvSpPr>
        <p:spPr/>
        <p:txBody>
          <a:bodyPr rtlCol="0">
            <a:normAutofit fontScale="77500" lnSpcReduction="20000"/>
          </a:bodyPr>
          <a:lstStyle/>
          <a:p>
            <a:pPr marL="182880" indent="-182880" eaLnBrk="1" fontAlgn="auto" hangingPunct="1">
              <a:lnSpc>
                <a:spcPct val="150000"/>
              </a:lnSpc>
              <a:spcAft>
                <a:spcPts val="0"/>
              </a:spcAft>
              <a:defRPr/>
            </a:pPr>
            <a:r>
              <a:rPr lang="en-US" dirty="0">
                <a:latin typeface="Rockwell" charset="0"/>
                <a:ea typeface="+mn-ea"/>
                <a:cs typeface="+mn-cs"/>
              </a:rPr>
              <a:t>Academic and social-emotional screening three times per year</a:t>
            </a:r>
          </a:p>
          <a:p>
            <a:pPr marL="182880" indent="-182880" eaLnBrk="1" fontAlgn="auto" hangingPunct="1">
              <a:lnSpc>
                <a:spcPct val="150000"/>
              </a:lnSpc>
              <a:spcAft>
                <a:spcPts val="0"/>
              </a:spcAft>
              <a:defRPr/>
            </a:pPr>
            <a:r>
              <a:rPr lang="en-US" dirty="0">
                <a:latin typeface="Rockwell" charset="0"/>
                <a:ea typeface="+mn-ea"/>
                <a:cs typeface="+mn-cs"/>
              </a:rPr>
              <a:t>Data team structure for reviewing academic data</a:t>
            </a:r>
          </a:p>
          <a:p>
            <a:pPr lvl="1" indent="-182880" eaLnBrk="1" fontAlgn="auto" hangingPunct="1">
              <a:lnSpc>
                <a:spcPct val="150000"/>
              </a:lnSpc>
              <a:spcAft>
                <a:spcPts val="0"/>
              </a:spcAft>
              <a:defRPr/>
            </a:pPr>
            <a:r>
              <a:rPr lang="en-US" dirty="0">
                <a:latin typeface="Rockwell" charset="0"/>
                <a:ea typeface="+mn-ea"/>
              </a:rPr>
              <a:t>Two groups by grade level</a:t>
            </a:r>
          </a:p>
          <a:p>
            <a:pPr lvl="1" indent="-182880" eaLnBrk="1" fontAlgn="auto" hangingPunct="1">
              <a:lnSpc>
                <a:spcPct val="150000"/>
              </a:lnSpc>
              <a:spcAft>
                <a:spcPts val="0"/>
              </a:spcAft>
              <a:defRPr/>
            </a:pPr>
            <a:r>
              <a:rPr lang="en-US" dirty="0">
                <a:latin typeface="Rockwell" charset="0"/>
                <a:ea typeface="+mn-ea"/>
              </a:rPr>
              <a:t>Facilitated by Principal and School Psychologist</a:t>
            </a:r>
          </a:p>
          <a:p>
            <a:pPr lvl="1" indent="-182880" eaLnBrk="1" fontAlgn="auto" hangingPunct="1">
              <a:lnSpc>
                <a:spcPct val="150000"/>
              </a:lnSpc>
              <a:spcAft>
                <a:spcPts val="0"/>
              </a:spcAft>
              <a:defRPr/>
            </a:pPr>
            <a:r>
              <a:rPr lang="en-US" dirty="0">
                <a:latin typeface="Rockwell" charset="0"/>
                <a:ea typeface="+mn-ea"/>
              </a:rPr>
              <a:t>Academic coaches and academic specialists rotate between the two groups</a:t>
            </a:r>
          </a:p>
          <a:p>
            <a:pPr lvl="1" indent="-182880" eaLnBrk="1" fontAlgn="auto" hangingPunct="1">
              <a:lnSpc>
                <a:spcPct val="150000"/>
              </a:lnSpc>
              <a:spcAft>
                <a:spcPts val="0"/>
              </a:spcAft>
              <a:defRPr/>
            </a:pPr>
            <a:r>
              <a:rPr lang="en-US" dirty="0">
                <a:latin typeface="Rockwell" charset="0"/>
                <a:ea typeface="+mn-ea"/>
              </a:rPr>
              <a:t>Review tier 1 data and plan for tier 1 instructional modifications</a:t>
            </a:r>
          </a:p>
          <a:p>
            <a:pPr lvl="1" indent="-182880" eaLnBrk="1" fontAlgn="auto" hangingPunct="1">
              <a:lnSpc>
                <a:spcPct val="150000"/>
              </a:lnSpc>
              <a:spcAft>
                <a:spcPts val="0"/>
              </a:spcAft>
              <a:defRPr/>
            </a:pPr>
            <a:r>
              <a:rPr lang="en-US" dirty="0">
                <a:latin typeface="Rockwell" charset="0"/>
                <a:ea typeface="+mn-ea"/>
              </a:rPr>
              <a:t>Intervention planning for small group of students (tier 2)</a:t>
            </a:r>
          </a:p>
          <a:p>
            <a:pPr marL="182880" indent="-182880" eaLnBrk="1" fontAlgn="auto" hangingPunct="1">
              <a:lnSpc>
                <a:spcPct val="150000"/>
              </a:lnSpc>
              <a:spcAft>
                <a:spcPts val="0"/>
              </a:spcAft>
              <a:defRPr/>
            </a:pPr>
            <a:r>
              <a:rPr lang="en-US" dirty="0">
                <a:latin typeface="Rockwell" charset="0"/>
                <a:ea typeface="+mn-ea"/>
                <a:cs typeface="+mn-cs"/>
              </a:rPr>
              <a:t>Routine of collecting SAEBRS data established, but no routine for using SEL screening data in the same way as academic data</a:t>
            </a:r>
          </a:p>
        </p:txBody>
      </p:sp>
    </p:spTree>
    <p:extLst>
      <p:ext uri="{BB962C8B-B14F-4D97-AF65-F5344CB8AC3E}">
        <p14:creationId xmlns:p14="http://schemas.microsoft.com/office/powerpoint/2010/main" val="3324664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021F25B-0F87-F44A-AB73-9538940334D5}"/>
              </a:ext>
            </a:extLst>
          </p:cNvPr>
          <p:cNvGraphicFramePr>
            <a:graphicFrameLocks noGrp="1"/>
          </p:cNvGraphicFramePr>
          <p:nvPr/>
        </p:nvGraphicFramePr>
        <p:xfrm>
          <a:off x="1817688" y="1524000"/>
          <a:ext cx="8348662" cy="4816483"/>
        </p:xfrm>
        <a:graphic>
          <a:graphicData uri="http://schemas.openxmlformats.org/drawingml/2006/table">
            <a:tbl>
              <a:tblPr/>
              <a:tblGrid>
                <a:gridCol w="412750">
                  <a:extLst>
                    <a:ext uri="{9D8B030D-6E8A-4147-A177-3AD203B41FA5}">
                      <a16:colId xmlns:a16="http://schemas.microsoft.com/office/drawing/2014/main" val="2119244510"/>
                    </a:ext>
                  </a:extLst>
                </a:gridCol>
                <a:gridCol w="992187">
                  <a:extLst>
                    <a:ext uri="{9D8B030D-6E8A-4147-A177-3AD203B41FA5}">
                      <a16:colId xmlns:a16="http://schemas.microsoft.com/office/drawing/2014/main" val="3558840431"/>
                    </a:ext>
                  </a:extLst>
                </a:gridCol>
                <a:gridCol w="992188">
                  <a:extLst>
                    <a:ext uri="{9D8B030D-6E8A-4147-A177-3AD203B41FA5}">
                      <a16:colId xmlns:a16="http://schemas.microsoft.com/office/drawing/2014/main" val="1150930236"/>
                    </a:ext>
                  </a:extLst>
                </a:gridCol>
                <a:gridCol w="990600">
                  <a:extLst>
                    <a:ext uri="{9D8B030D-6E8A-4147-A177-3AD203B41FA5}">
                      <a16:colId xmlns:a16="http://schemas.microsoft.com/office/drawing/2014/main" val="1532067857"/>
                    </a:ext>
                  </a:extLst>
                </a:gridCol>
                <a:gridCol w="992187">
                  <a:extLst>
                    <a:ext uri="{9D8B030D-6E8A-4147-A177-3AD203B41FA5}">
                      <a16:colId xmlns:a16="http://schemas.microsoft.com/office/drawing/2014/main" val="132954671"/>
                    </a:ext>
                  </a:extLst>
                </a:gridCol>
                <a:gridCol w="992188">
                  <a:extLst>
                    <a:ext uri="{9D8B030D-6E8A-4147-A177-3AD203B41FA5}">
                      <a16:colId xmlns:a16="http://schemas.microsoft.com/office/drawing/2014/main" val="1449084838"/>
                    </a:ext>
                  </a:extLst>
                </a:gridCol>
                <a:gridCol w="992187">
                  <a:extLst>
                    <a:ext uri="{9D8B030D-6E8A-4147-A177-3AD203B41FA5}">
                      <a16:colId xmlns:a16="http://schemas.microsoft.com/office/drawing/2014/main" val="4145327038"/>
                    </a:ext>
                  </a:extLst>
                </a:gridCol>
                <a:gridCol w="992188">
                  <a:extLst>
                    <a:ext uri="{9D8B030D-6E8A-4147-A177-3AD203B41FA5}">
                      <a16:colId xmlns:a16="http://schemas.microsoft.com/office/drawing/2014/main" val="1120400069"/>
                    </a:ext>
                  </a:extLst>
                </a:gridCol>
                <a:gridCol w="992187">
                  <a:extLst>
                    <a:ext uri="{9D8B030D-6E8A-4147-A177-3AD203B41FA5}">
                      <a16:colId xmlns:a16="http://schemas.microsoft.com/office/drawing/2014/main" val="352795150"/>
                    </a:ext>
                  </a:extLst>
                </a:gridCol>
              </a:tblGrid>
              <a:tr h="374649">
                <a:tc gridSpan="9">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Ms. Fuentes First Grade Classroom</a:t>
                      </a:r>
                    </a:p>
                  </a:txBody>
                  <a:tcPr marL="8691" marR="8691" marT="869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2774532"/>
                  </a:ext>
                </a:extLst>
              </a:tr>
              <a:tr h="808036">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Exhibits positive behavior</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Regulates behavior appropriately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Participates appropriately in group activities</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Works and plays without disrupting others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Follows classroom routines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Adjusts to transitions and changes</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Responds to conflict effectively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Takes care of materials and belongings</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9203390"/>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Student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7688834"/>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3961894711"/>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3499059752"/>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extLst>
                  <a:ext uri="{0D108BD9-81ED-4DB2-BD59-A6C34878D82A}">
                    <a16:rowId xmlns:a16="http://schemas.microsoft.com/office/drawing/2014/main" val="2289668374"/>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919873366"/>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299569925"/>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1810347012"/>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7</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3511515774"/>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3530936856"/>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9</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11053854"/>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2546834129"/>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11</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3172480598"/>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12</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231367504"/>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13</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631034226"/>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14</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2937388870"/>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15</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870739599"/>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16</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3873666346"/>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17</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8F800"/>
                    </a:solidFill>
                  </a:tcPr>
                </a:tc>
                <a:extLst>
                  <a:ext uri="{0D108BD9-81ED-4DB2-BD59-A6C34878D82A}">
                    <a16:rowId xmlns:a16="http://schemas.microsoft.com/office/drawing/2014/main" val="735284413"/>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18</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2828608366"/>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19</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262947169"/>
                  </a:ext>
                </a:extLst>
              </a:tr>
              <a:tr h="173038">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20</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504D"/>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p>
                  </a:txBody>
                  <a:tcPr marL="8691" marR="8691" marT="869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933C"/>
                    </a:solidFill>
                  </a:tcPr>
                </a:tc>
                <a:extLst>
                  <a:ext uri="{0D108BD9-81ED-4DB2-BD59-A6C34878D82A}">
                    <a16:rowId xmlns:a16="http://schemas.microsoft.com/office/drawing/2014/main" val="1387141535"/>
                  </a:ext>
                </a:extLst>
              </a:tr>
            </a:tbl>
          </a:graphicData>
        </a:graphic>
      </p:graphicFrame>
      <p:sp>
        <p:nvSpPr>
          <p:cNvPr id="5" name="Title 1">
            <a:extLst>
              <a:ext uri="{FF2B5EF4-FFF2-40B4-BE49-F238E27FC236}">
                <a16:creationId xmlns:a16="http://schemas.microsoft.com/office/drawing/2014/main" id="{B2BE0382-6BE3-7544-A9AE-C513B93080EB}"/>
              </a:ext>
            </a:extLst>
          </p:cNvPr>
          <p:cNvSpPr txBox="1">
            <a:spLocks/>
          </p:cNvSpPr>
          <p:nvPr/>
        </p:nvSpPr>
        <p:spPr>
          <a:xfrm>
            <a:off x="609600" y="533400"/>
            <a:ext cx="10972800" cy="9906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dirty="0"/>
              <a:t>Moving from Horizontal to Vertical Analysis</a:t>
            </a:r>
          </a:p>
        </p:txBody>
      </p:sp>
    </p:spTree>
    <p:extLst>
      <p:ext uri="{BB962C8B-B14F-4D97-AF65-F5344CB8AC3E}">
        <p14:creationId xmlns:p14="http://schemas.microsoft.com/office/powerpoint/2010/main" val="3276495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Chart 3">
            <a:extLst>
              <a:ext uri="{FF2B5EF4-FFF2-40B4-BE49-F238E27FC236}">
                <a16:creationId xmlns:a16="http://schemas.microsoft.com/office/drawing/2014/main" id="{F79BEA43-55B3-D345-A243-C0410FDF4DE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84300"/>
            <a:ext cx="11137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Box 6">
            <a:extLst>
              <a:ext uri="{FF2B5EF4-FFF2-40B4-BE49-F238E27FC236}">
                <a16:creationId xmlns:a16="http://schemas.microsoft.com/office/drawing/2014/main" id="{AEC3489E-D763-0341-B2BE-DD0A7AC6DAA0}"/>
              </a:ext>
            </a:extLst>
          </p:cNvPr>
          <p:cNvSpPr txBox="1">
            <a:spLocks noChangeArrowheads="1"/>
          </p:cNvSpPr>
          <p:nvPr/>
        </p:nvSpPr>
        <p:spPr bwMode="auto">
          <a:xfrm>
            <a:off x="1792288" y="3663950"/>
            <a:ext cx="9032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en-US" sz="1400" b="1">
                <a:latin typeface="Calibri" panose="020F0502020204030204" pitchFamily="34" charset="0"/>
              </a:rPr>
              <a:t>90.3%</a:t>
            </a:r>
          </a:p>
        </p:txBody>
      </p:sp>
      <p:sp>
        <p:nvSpPr>
          <p:cNvPr id="73731" name="TextBox 7">
            <a:extLst>
              <a:ext uri="{FF2B5EF4-FFF2-40B4-BE49-F238E27FC236}">
                <a16:creationId xmlns:a16="http://schemas.microsoft.com/office/drawing/2014/main" id="{5D27F493-266E-3144-9EAA-58BF1D60AECB}"/>
              </a:ext>
            </a:extLst>
          </p:cNvPr>
          <p:cNvSpPr txBox="1">
            <a:spLocks noChangeArrowheads="1"/>
          </p:cNvSpPr>
          <p:nvPr/>
        </p:nvSpPr>
        <p:spPr bwMode="auto">
          <a:xfrm>
            <a:off x="8710613" y="3849688"/>
            <a:ext cx="912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en-US" sz="1400" b="1">
                <a:latin typeface="Calibri" panose="020F0502020204030204" pitchFamily="34" charset="0"/>
              </a:rPr>
              <a:t>86.9%</a:t>
            </a:r>
          </a:p>
        </p:txBody>
      </p:sp>
      <p:sp>
        <p:nvSpPr>
          <p:cNvPr id="73732" name="TextBox 8">
            <a:extLst>
              <a:ext uri="{FF2B5EF4-FFF2-40B4-BE49-F238E27FC236}">
                <a16:creationId xmlns:a16="http://schemas.microsoft.com/office/drawing/2014/main" id="{BC2C1863-0DF6-604A-AC5C-B790F79E8621}"/>
              </a:ext>
            </a:extLst>
          </p:cNvPr>
          <p:cNvSpPr txBox="1">
            <a:spLocks noChangeArrowheads="1"/>
          </p:cNvSpPr>
          <p:nvPr/>
        </p:nvSpPr>
        <p:spPr bwMode="auto">
          <a:xfrm>
            <a:off x="6403975" y="4003675"/>
            <a:ext cx="892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en-US" sz="1400" b="1">
                <a:latin typeface="Calibri" panose="020F0502020204030204" pitchFamily="34" charset="0"/>
              </a:rPr>
              <a:t>81.6%</a:t>
            </a:r>
          </a:p>
        </p:txBody>
      </p:sp>
      <p:sp>
        <p:nvSpPr>
          <p:cNvPr id="73733" name="TextBox 9">
            <a:extLst>
              <a:ext uri="{FF2B5EF4-FFF2-40B4-BE49-F238E27FC236}">
                <a16:creationId xmlns:a16="http://schemas.microsoft.com/office/drawing/2014/main" id="{AD2476E9-B99E-7746-B151-9607F6FC6A11}"/>
              </a:ext>
            </a:extLst>
          </p:cNvPr>
          <p:cNvSpPr txBox="1">
            <a:spLocks noChangeArrowheads="1"/>
          </p:cNvSpPr>
          <p:nvPr/>
        </p:nvSpPr>
        <p:spPr bwMode="auto">
          <a:xfrm>
            <a:off x="4083050" y="3817938"/>
            <a:ext cx="9128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en-US" sz="1400" b="1">
                <a:latin typeface="Calibri" panose="020F0502020204030204" pitchFamily="34" charset="0"/>
              </a:rPr>
              <a:t>86.6%</a:t>
            </a:r>
          </a:p>
        </p:txBody>
      </p:sp>
      <p:sp>
        <p:nvSpPr>
          <p:cNvPr id="9" name="Title 1">
            <a:extLst>
              <a:ext uri="{FF2B5EF4-FFF2-40B4-BE49-F238E27FC236}">
                <a16:creationId xmlns:a16="http://schemas.microsoft.com/office/drawing/2014/main" id="{CC1B7F49-00A0-9247-B844-E1E8012AA06C}"/>
              </a:ext>
            </a:extLst>
          </p:cNvPr>
          <p:cNvSpPr>
            <a:spLocks noGrp="1"/>
          </p:cNvSpPr>
          <p:nvPr>
            <p:ph type="title"/>
          </p:nvPr>
        </p:nvSpPr>
        <p:spPr/>
        <p:txBody>
          <a:bodyPr/>
          <a:lstStyle/>
          <a:p>
            <a:pPr algn="ctr" eaLnBrk="1" fontAlgn="auto" hangingPunct="1">
              <a:spcAft>
                <a:spcPts val="0"/>
              </a:spcAft>
              <a:defRPr/>
            </a:pPr>
            <a:r>
              <a:rPr lang="en-US" sz="3600" dirty="0">
                <a:ea typeface="+mj-ea"/>
                <a:cs typeface="+mj-cs"/>
              </a:rPr>
              <a:t>Stony Hill Fall 2018 SAEBRS</a:t>
            </a:r>
          </a:p>
        </p:txBody>
      </p:sp>
      <p:sp>
        <p:nvSpPr>
          <p:cNvPr id="73735" name="TextBox 6">
            <a:extLst>
              <a:ext uri="{FF2B5EF4-FFF2-40B4-BE49-F238E27FC236}">
                <a16:creationId xmlns:a16="http://schemas.microsoft.com/office/drawing/2014/main" id="{2530930E-5326-2A4D-A3DB-C2072A78EE08}"/>
              </a:ext>
            </a:extLst>
          </p:cNvPr>
          <p:cNvSpPr txBox="1">
            <a:spLocks noChangeArrowheads="1"/>
          </p:cNvSpPr>
          <p:nvPr/>
        </p:nvSpPr>
        <p:spPr bwMode="auto">
          <a:xfrm>
            <a:off x="1792288" y="1665288"/>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pPr algn="ctr" eaLnBrk="1" hangingPunct="1"/>
            <a:r>
              <a:rPr lang="en-US" altLang="en-US" sz="1400" b="1">
                <a:latin typeface="Calibri" panose="020F0502020204030204" pitchFamily="34" charset="0"/>
              </a:rPr>
              <a:t>9.7%</a:t>
            </a:r>
          </a:p>
        </p:txBody>
      </p:sp>
    </p:spTree>
    <p:extLst>
      <p:ext uri="{BB962C8B-B14F-4D97-AF65-F5344CB8AC3E}">
        <p14:creationId xmlns:p14="http://schemas.microsoft.com/office/powerpoint/2010/main" val="962181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BE2D-EFFB-3B49-997F-264B1FC2A2CD}"/>
              </a:ext>
            </a:extLst>
          </p:cNvPr>
          <p:cNvSpPr>
            <a:spLocks noGrp="1"/>
          </p:cNvSpPr>
          <p:nvPr>
            <p:ph type="title"/>
          </p:nvPr>
        </p:nvSpPr>
        <p:spPr>
          <a:xfrm>
            <a:off x="609600" y="363538"/>
            <a:ext cx="10972800" cy="990600"/>
          </a:xfrm>
        </p:spPr>
        <p:txBody>
          <a:bodyPr/>
          <a:lstStyle/>
          <a:p>
            <a:pPr eaLnBrk="1" fontAlgn="auto" hangingPunct="1">
              <a:spcAft>
                <a:spcPts val="0"/>
              </a:spcAft>
              <a:defRPr/>
            </a:pPr>
            <a:r>
              <a:rPr lang="en-US" dirty="0">
                <a:ea typeface="+mj-ea"/>
                <a:cs typeface="+mj-cs"/>
              </a:rPr>
              <a:t>SAEBRS Data Team Pilot</a:t>
            </a:r>
          </a:p>
        </p:txBody>
      </p:sp>
      <p:sp>
        <p:nvSpPr>
          <p:cNvPr id="30722" name="Content Placeholder 2">
            <a:extLst>
              <a:ext uri="{FF2B5EF4-FFF2-40B4-BE49-F238E27FC236}">
                <a16:creationId xmlns:a16="http://schemas.microsoft.com/office/drawing/2014/main" id="{A6EC5537-F58D-FF4F-BF20-E2D680DE75AD}"/>
              </a:ext>
            </a:extLst>
          </p:cNvPr>
          <p:cNvSpPr>
            <a:spLocks noGrp="1"/>
          </p:cNvSpPr>
          <p:nvPr>
            <p:ph idx="1"/>
          </p:nvPr>
        </p:nvSpPr>
        <p:spPr>
          <a:xfrm>
            <a:off x="1030288" y="1354138"/>
            <a:ext cx="10298112" cy="5249862"/>
          </a:xfrm>
        </p:spPr>
        <p:txBody>
          <a:bodyPr rtlCol="0">
            <a:normAutofit fontScale="92500" lnSpcReduction="10000"/>
          </a:bodyPr>
          <a:lstStyle/>
          <a:p>
            <a:pPr marL="0" indent="0" eaLnBrk="1" fontAlgn="auto" hangingPunct="1">
              <a:lnSpc>
                <a:spcPct val="150000"/>
              </a:lnSpc>
              <a:spcAft>
                <a:spcPts val="0"/>
              </a:spcAft>
              <a:buFont typeface="Arial" charset="0"/>
              <a:buNone/>
              <a:defRPr/>
            </a:pPr>
            <a:r>
              <a:rPr lang="en-US" sz="2800" dirty="0">
                <a:latin typeface="Rockwell" charset="0"/>
                <a:ea typeface="+mn-ea"/>
                <a:cs typeface="+mn-cs"/>
              </a:rPr>
              <a:t>Goals: </a:t>
            </a:r>
          </a:p>
          <a:p>
            <a:pPr lvl="2" indent="-182880" eaLnBrk="1" fontAlgn="auto" hangingPunct="1">
              <a:lnSpc>
                <a:spcPct val="150000"/>
              </a:lnSpc>
              <a:spcAft>
                <a:spcPts val="0"/>
              </a:spcAft>
              <a:defRPr/>
            </a:pPr>
            <a:r>
              <a:rPr lang="en-US" sz="2400" dirty="0">
                <a:latin typeface="Rockwell" charset="0"/>
                <a:ea typeface="+mn-ea"/>
              </a:rPr>
              <a:t>Use SAEBRS data to make Tier 1 instructional adjustments</a:t>
            </a:r>
          </a:p>
          <a:p>
            <a:pPr lvl="2" indent="-182880" eaLnBrk="1" fontAlgn="auto" hangingPunct="1">
              <a:lnSpc>
                <a:spcPct val="150000"/>
              </a:lnSpc>
              <a:spcAft>
                <a:spcPts val="0"/>
              </a:spcAft>
              <a:defRPr/>
            </a:pPr>
            <a:r>
              <a:rPr lang="en-US" sz="2400" dirty="0">
                <a:latin typeface="Rockwell" charset="0"/>
                <a:ea typeface="+mn-ea"/>
              </a:rPr>
              <a:t>Mirror the structure and process used within academic data teams</a:t>
            </a:r>
          </a:p>
          <a:p>
            <a:pPr marL="0" indent="0" eaLnBrk="1" fontAlgn="auto" hangingPunct="1">
              <a:lnSpc>
                <a:spcPct val="150000"/>
              </a:lnSpc>
              <a:spcAft>
                <a:spcPts val="0"/>
              </a:spcAft>
              <a:buFont typeface="Arial" charset="0"/>
              <a:buNone/>
              <a:defRPr/>
            </a:pPr>
            <a:r>
              <a:rPr lang="en-US" sz="2800" dirty="0">
                <a:latin typeface="Rockwell" charset="0"/>
                <a:ea typeface="+mn-ea"/>
                <a:cs typeface="+mn-cs"/>
              </a:rPr>
              <a:t>Pilot Structure:</a:t>
            </a:r>
          </a:p>
          <a:p>
            <a:pPr lvl="2" indent="-182880" eaLnBrk="1" fontAlgn="auto" hangingPunct="1">
              <a:lnSpc>
                <a:spcPct val="150000"/>
              </a:lnSpc>
              <a:spcAft>
                <a:spcPts val="0"/>
              </a:spcAft>
              <a:defRPr/>
            </a:pPr>
            <a:r>
              <a:rPr lang="en-US" sz="2400" dirty="0">
                <a:latin typeface="Rockwell" charset="0"/>
                <a:ea typeface="+mn-ea"/>
              </a:rPr>
              <a:t>Three grade-level teachers, SEL specialists (School Counselor and Responsive Classroom trainers), School Psychologist, and Principal</a:t>
            </a:r>
          </a:p>
          <a:p>
            <a:pPr marL="0" indent="0" eaLnBrk="1" fontAlgn="auto" hangingPunct="1">
              <a:lnSpc>
                <a:spcPct val="150000"/>
              </a:lnSpc>
              <a:spcAft>
                <a:spcPts val="0"/>
              </a:spcAft>
              <a:buFont typeface="Arial" charset="0"/>
              <a:buNone/>
              <a:defRPr/>
            </a:pPr>
            <a:r>
              <a:rPr lang="en-US" sz="2800" dirty="0">
                <a:latin typeface="Rockwell" charset="0"/>
                <a:ea typeface="+mn-ea"/>
                <a:cs typeface="+mn-cs"/>
              </a:rPr>
              <a:t>Pilot Process:</a:t>
            </a:r>
          </a:p>
          <a:p>
            <a:pPr lvl="2" indent="-182880" eaLnBrk="1" fontAlgn="auto" hangingPunct="1">
              <a:lnSpc>
                <a:spcPct val="150000"/>
              </a:lnSpc>
              <a:spcAft>
                <a:spcPts val="0"/>
              </a:spcAft>
              <a:defRPr/>
            </a:pPr>
            <a:r>
              <a:rPr lang="en-US" sz="2400" dirty="0">
                <a:latin typeface="Rockwell" charset="0"/>
                <a:ea typeface="+mn-ea"/>
              </a:rPr>
              <a:t>Identify area of concern, specific behaviors of concern, instructional practices, and measurement of student behavior change</a:t>
            </a:r>
          </a:p>
          <a:p>
            <a:pPr marL="182880" indent="-182880" eaLnBrk="1" fontAlgn="auto" hangingPunct="1">
              <a:spcAft>
                <a:spcPts val="0"/>
              </a:spcAft>
              <a:defRPr/>
            </a:pPr>
            <a:endParaRPr lang="en-US" sz="2800" dirty="0">
              <a:latin typeface="Rockwell" charset="0"/>
              <a:ea typeface="+mn-ea"/>
              <a:cs typeface="+mn-cs"/>
            </a:endParaRPr>
          </a:p>
          <a:p>
            <a:pPr marL="182880" indent="-182880" eaLnBrk="1" fontAlgn="auto" hangingPunct="1">
              <a:spcAft>
                <a:spcPts val="0"/>
              </a:spcAft>
              <a:defRPr/>
            </a:pPr>
            <a:endParaRPr lang="en-US" dirty="0">
              <a:latin typeface="Rockwell" charset="0"/>
              <a:ea typeface="+mn-ea"/>
              <a:cs typeface="+mn-cs"/>
            </a:endParaRPr>
          </a:p>
        </p:txBody>
      </p:sp>
    </p:spTree>
    <p:extLst>
      <p:ext uri="{BB962C8B-B14F-4D97-AF65-F5344CB8AC3E}">
        <p14:creationId xmlns:p14="http://schemas.microsoft.com/office/powerpoint/2010/main" val="94914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5" descr="Screen Shot 2018-11-12 at 9.29.16 PM.png">
            <a:extLst>
              <a:ext uri="{FF2B5EF4-FFF2-40B4-BE49-F238E27FC236}">
                <a16:creationId xmlns:a16="http://schemas.microsoft.com/office/drawing/2014/main" id="{E9CB9612-9EFD-AB46-96F2-69D09E52E1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63" y="0"/>
            <a:ext cx="1100613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6" descr="Screen Shot 2018-11-12 at 9.28.59 PM.png">
            <a:extLst>
              <a:ext uri="{FF2B5EF4-FFF2-40B4-BE49-F238E27FC236}">
                <a16:creationId xmlns:a16="http://schemas.microsoft.com/office/drawing/2014/main" id="{9D03D4B8-BF3A-4241-A0FC-3A3CA9F7DA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863" y="1042988"/>
            <a:ext cx="1090295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7">
            <a:extLst>
              <a:ext uri="{FF2B5EF4-FFF2-40B4-BE49-F238E27FC236}">
                <a16:creationId xmlns:a16="http://schemas.microsoft.com/office/drawing/2014/main" id="{CF2589C0-AF33-CE47-954E-C7B2492D9B4C}"/>
              </a:ext>
            </a:extLst>
          </p:cNvPr>
          <p:cNvSpPr txBox="1">
            <a:spLocks noChangeArrowheads="1"/>
          </p:cNvSpPr>
          <p:nvPr/>
        </p:nvSpPr>
        <p:spPr bwMode="auto">
          <a:xfrm>
            <a:off x="423863" y="1219200"/>
            <a:ext cx="19637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Student 1</a:t>
            </a:r>
          </a:p>
        </p:txBody>
      </p:sp>
      <p:sp>
        <p:nvSpPr>
          <p:cNvPr id="77828" name="TextBox 16">
            <a:extLst>
              <a:ext uri="{FF2B5EF4-FFF2-40B4-BE49-F238E27FC236}">
                <a16:creationId xmlns:a16="http://schemas.microsoft.com/office/drawing/2014/main" id="{F1C30FC8-EF4F-0F45-8EBA-525B40C480BC}"/>
              </a:ext>
            </a:extLst>
          </p:cNvPr>
          <p:cNvSpPr txBox="1">
            <a:spLocks noChangeArrowheads="1"/>
          </p:cNvSpPr>
          <p:nvPr/>
        </p:nvSpPr>
        <p:spPr bwMode="auto">
          <a:xfrm>
            <a:off x="2552700" y="6465888"/>
            <a:ext cx="815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i="1"/>
              <a:t>        At Risk = &lt;37                             At Risk = &lt;13                                At Risk = &lt;10                                  At Risk = &lt;13 </a:t>
            </a:r>
          </a:p>
        </p:txBody>
      </p:sp>
      <p:sp>
        <p:nvSpPr>
          <p:cNvPr id="77829" name="TextBox 17">
            <a:extLst>
              <a:ext uri="{FF2B5EF4-FFF2-40B4-BE49-F238E27FC236}">
                <a16:creationId xmlns:a16="http://schemas.microsoft.com/office/drawing/2014/main" id="{280E9374-A478-4148-9526-7DFAC9F2F385}"/>
              </a:ext>
            </a:extLst>
          </p:cNvPr>
          <p:cNvSpPr txBox="1">
            <a:spLocks noChangeArrowheads="1"/>
          </p:cNvSpPr>
          <p:nvPr/>
        </p:nvSpPr>
        <p:spPr bwMode="auto">
          <a:xfrm>
            <a:off x="423863" y="1844675"/>
            <a:ext cx="19637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Student 2</a:t>
            </a:r>
          </a:p>
        </p:txBody>
      </p:sp>
      <p:sp>
        <p:nvSpPr>
          <p:cNvPr id="77830" name="TextBox 18">
            <a:extLst>
              <a:ext uri="{FF2B5EF4-FFF2-40B4-BE49-F238E27FC236}">
                <a16:creationId xmlns:a16="http://schemas.microsoft.com/office/drawing/2014/main" id="{8A828270-B2C2-2545-963F-A917B424C17A}"/>
              </a:ext>
            </a:extLst>
          </p:cNvPr>
          <p:cNvSpPr txBox="1">
            <a:spLocks noChangeArrowheads="1"/>
          </p:cNvSpPr>
          <p:nvPr/>
        </p:nvSpPr>
        <p:spPr bwMode="auto">
          <a:xfrm>
            <a:off x="423863" y="2368550"/>
            <a:ext cx="1963737"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Student 3</a:t>
            </a:r>
          </a:p>
        </p:txBody>
      </p:sp>
      <p:sp>
        <p:nvSpPr>
          <p:cNvPr id="77831" name="TextBox 19">
            <a:extLst>
              <a:ext uri="{FF2B5EF4-FFF2-40B4-BE49-F238E27FC236}">
                <a16:creationId xmlns:a16="http://schemas.microsoft.com/office/drawing/2014/main" id="{C6DB51AE-6C96-3141-AEC2-932F62568F1E}"/>
              </a:ext>
            </a:extLst>
          </p:cNvPr>
          <p:cNvSpPr txBox="1">
            <a:spLocks noChangeArrowheads="1"/>
          </p:cNvSpPr>
          <p:nvPr/>
        </p:nvSpPr>
        <p:spPr bwMode="auto">
          <a:xfrm>
            <a:off x="423863" y="3027363"/>
            <a:ext cx="19637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Student 4</a:t>
            </a:r>
          </a:p>
        </p:txBody>
      </p:sp>
      <p:sp>
        <p:nvSpPr>
          <p:cNvPr id="77832" name="TextBox 20">
            <a:extLst>
              <a:ext uri="{FF2B5EF4-FFF2-40B4-BE49-F238E27FC236}">
                <a16:creationId xmlns:a16="http://schemas.microsoft.com/office/drawing/2014/main" id="{DF1D68AD-0971-1743-B344-3916919D5B59}"/>
              </a:ext>
            </a:extLst>
          </p:cNvPr>
          <p:cNvSpPr txBox="1">
            <a:spLocks noChangeArrowheads="1"/>
          </p:cNvSpPr>
          <p:nvPr/>
        </p:nvSpPr>
        <p:spPr bwMode="auto">
          <a:xfrm>
            <a:off x="423863" y="3649663"/>
            <a:ext cx="19637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Student 5</a:t>
            </a:r>
          </a:p>
        </p:txBody>
      </p:sp>
      <p:sp>
        <p:nvSpPr>
          <p:cNvPr id="77833" name="TextBox 21">
            <a:extLst>
              <a:ext uri="{FF2B5EF4-FFF2-40B4-BE49-F238E27FC236}">
                <a16:creationId xmlns:a16="http://schemas.microsoft.com/office/drawing/2014/main" id="{DEE36D6B-3F40-E549-8B52-2FC71EC0732F}"/>
              </a:ext>
            </a:extLst>
          </p:cNvPr>
          <p:cNvSpPr txBox="1">
            <a:spLocks noChangeArrowheads="1"/>
          </p:cNvSpPr>
          <p:nvPr/>
        </p:nvSpPr>
        <p:spPr bwMode="auto">
          <a:xfrm>
            <a:off x="423863" y="4248150"/>
            <a:ext cx="19637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Student 6</a:t>
            </a:r>
          </a:p>
        </p:txBody>
      </p:sp>
      <p:sp>
        <p:nvSpPr>
          <p:cNvPr id="77834" name="TextBox 22">
            <a:extLst>
              <a:ext uri="{FF2B5EF4-FFF2-40B4-BE49-F238E27FC236}">
                <a16:creationId xmlns:a16="http://schemas.microsoft.com/office/drawing/2014/main" id="{71B578EB-02DA-3F4A-B92F-69393943BB40}"/>
              </a:ext>
            </a:extLst>
          </p:cNvPr>
          <p:cNvSpPr txBox="1">
            <a:spLocks noChangeArrowheads="1"/>
          </p:cNvSpPr>
          <p:nvPr/>
        </p:nvSpPr>
        <p:spPr bwMode="auto">
          <a:xfrm>
            <a:off x="423863" y="4845050"/>
            <a:ext cx="19637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Student 7</a:t>
            </a:r>
          </a:p>
        </p:txBody>
      </p:sp>
      <p:sp>
        <p:nvSpPr>
          <p:cNvPr id="77835" name="TextBox 23">
            <a:extLst>
              <a:ext uri="{FF2B5EF4-FFF2-40B4-BE49-F238E27FC236}">
                <a16:creationId xmlns:a16="http://schemas.microsoft.com/office/drawing/2014/main" id="{BFD7E2DF-F8C5-BF4A-95CB-B7E4DBE2F8AA}"/>
              </a:ext>
            </a:extLst>
          </p:cNvPr>
          <p:cNvSpPr txBox="1">
            <a:spLocks noChangeArrowheads="1"/>
          </p:cNvSpPr>
          <p:nvPr/>
        </p:nvSpPr>
        <p:spPr bwMode="auto">
          <a:xfrm>
            <a:off x="423863" y="5445125"/>
            <a:ext cx="19637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Student 8</a:t>
            </a:r>
          </a:p>
        </p:txBody>
      </p:sp>
      <p:sp>
        <p:nvSpPr>
          <p:cNvPr id="77836" name="TextBox 24">
            <a:extLst>
              <a:ext uri="{FF2B5EF4-FFF2-40B4-BE49-F238E27FC236}">
                <a16:creationId xmlns:a16="http://schemas.microsoft.com/office/drawing/2014/main" id="{E51E6C0E-D63A-B94A-996F-D79AB9853C5E}"/>
              </a:ext>
            </a:extLst>
          </p:cNvPr>
          <p:cNvSpPr txBox="1">
            <a:spLocks noChangeArrowheads="1"/>
          </p:cNvSpPr>
          <p:nvPr/>
        </p:nvSpPr>
        <p:spPr bwMode="auto">
          <a:xfrm>
            <a:off x="423863" y="6029325"/>
            <a:ext cx="1963737"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Student 9</a:t>
            </a:r>
          </a:p>
        </p:txBody>
      </p:sp>
    </p:spTree>
    <p:extLst>
      <p:ext uri="{BB962C8B-B14F-4D97-AF65-F5344CB8AC3E}">
        <p14:creationId xmlns:p14="http://schemas.microsoft.com/office/powerpoint/2010/main" val="3202198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descr="Screen Shot 2018-11-12 at 11.13.50 AM.png">
            <a:extLst>
              <a:ext uri="{FF2B5EF4-FFF2-40B4-BE49-F238E27FC236}">
                <a16:creationId xmlns:a16="http://schemas.microsoft.com/office/drawing/2014/main" id="{2D8F8DEA-2A11-F540-B309-1925B397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0"/>
            <a:ext cx="9913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557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ctrTitle"/>
          </p:nvPr>
        </p:nvSpPr>
        <p:spPr>
          <a:xfrm>
            <a:off x="1524001" y="2929898"/>
            <a:ext cx="9144000" cy="2387600"/>
          </a:xfrm>
        </p:spPr>
        <p:txBody>
          <a:bodyPr/>
          <a:lstStyle/>
          <a:p>
            <a:pPr algn="ctr" eaLnBrk="1" hangingPunct="1"/>
            <a:r>
              <a:rPr lang="en-US" b="1" dirty="0"/>
              <a:t>Children’s Mental Health</a:t>
            </a:r>
          </a:p>
        </p:txBody>
      </p:sp>
      <p:pic>
        <p:nvPicPr>
          <p:cNvPr id="3" name="Picture 3"/>
          <p:cNvPicPr>
            <a:picLocks noChangeAspect="1"/>
          </p:cNvPicPr>
          <p:nvPr/>
        </p:nvPicPr>
        <p:blipFill>
          <a:blip r:embed="rId3"/>
          <a:srcRect/>
          <a:stretch>
            <a:fillRect/>
          </a:stretch>
        </p:blipFill>
        <p:spPr bwMode="auto">
          <a:xfrm>
            <a:off x="1524001" y="0"/>
            <a:ext cx="2378075" cy="3581400"/>
          </a:xfrm>
          <a:prstGeom prst="rect">
            <a:avLst/>
          </a:prstGeom>
          <a:noFill/>
          <a:ln w="9525">
            <a:noFill/>
            <a:miter lim="800000"/>
            <a:headEnd/>
            <a:tailEnd/>
          </a:ln>
        </p:spPr>
      </p:pic>
    </p:spTree>
    <p:extLst>
      <p:ext uri="{BB962C8B-B14F-4D97-AF65-F5344CB8AC3E}">
        <p14:creationId xmlns:p14="http://schemas.microsoft.com/office/powerpoint/2010/main" val="631392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IMG_0088.jpg">
            <a:extLst>
              <a:ext uri="{FF2B5EF4-FFF2-40B4-BE49-F238E27FC236}">
                <a16:creationId xmlns:a16="http://schemas.microsoft.com/office/drawing/2014/main" id="{B1538AEA-4B44-5644-8AAD-FCD19F7ABC18}"/>
              </a:ext>
            </a:extLst>
          </p:cNvPr>
          <p:cNvPicPr>
            <a:picLocks noChangeAspect="1"/>
          </p:cNvPicPr>
          <p:nvPr/>
        </p:nvPicPr>
        <p:blipFill>
          <a:blip r:embed="rId3">
            <a:extLst>
              <a:ext uri="{28A0092B-C50C-407E-A947-70E740481C1C}">
                <a14:useLocalDpi xmlns:a14="http://schemas.microsoft.com/office/drawing/2010/main" val="0"/>
              </a:ext>
            </a:extLst>
          </a:blip>
          <a:srcRect l="13889" t="15390" r="7085" b="10271"/>
          <a:stretch>
            <a:fillRect/>
          </a:stretch>
        </p:blipFill>
        <p:spPr bwMode="auto">
          <a:xfrm>
            <a:off x="1109663" y="0"/>
            <a:ext cx="9720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118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CD4C-1A30-B34E-883C-8D06D4DE33F5}"/>
              </a:ext>
            </a:extLst>
          </p:cNvPr>
          <p:cNvSpPr>
            <a:spLocks noGrp="1"/>
          </p:cNvSpPr>
          <p:nvPr>
            <p:ph type="title"/>
          </p:nvPr>
        </p:nvSpPr>
        <p:spPr/>
        <p:txBody>
          <a:bodyPr/>
          <a:lstStyle/>
          <a:p>
            <a:pPr eaLnBrk="1" fontAlgn="auto" hangingPunct="1">
              <a:spcAft>
                <a:spcPts val="0"/>
              </a:spcAft>
              <a:defRPr/>
            </a:pPr>
            <a:r>
              <a:rPr lang="en-US" dirty="0">
                <a:ea typeface="+mj-ea"/>
                <a:cs typeface="+mj-cs"/>
              </a:rPr>
              <a:t>Procedural Facilitator Worksheet</a:t>
            </a:r>
          </a:p>
        </p:txBody>
      </p:sp>
      <p:sp>
        <p:nvSpPr>
          <p:cNvPr id="83970" name="Content Placeholder 2">
            <a:extLst>
              <a:ext uri="{FF2B5EF4-FFF2-40B4-BE49-F238E27FC236}">
                <a16:creationId xmlns:a16="http://schemas.microsoft.com/office/drawing/2014/main" id="{6ABBEC88-1F45-AE47-AAD9-A77A12EB1C9E}"/>
              </a:ext>
            </a:extLst>
          </p:cNvPr>
          <p:cNvSpPr>
            <a:spLocks noGrp="1"/>
          </p:cNvSpPr>
          <p:nvPr>
            <p:ph idx="1"/>
          </p:nvPr>
        </p:nvSpPr>
        <p:spPr>
          <a:xfrm>
            <a:off x="819150" y="1792288"/>
            <a:ext cx="10639425" cy="4754562"/>
          </a:xfrm>
        </p:spPr>
        <p:txBody>
          <a:bodyPr>
            <a:normAutofit lnSpcReduction="10000"/>
          </a:bodyPr>
          <a:lstStyle/>
          <a:p>
            <a:pPr marL="457200" indent="-457200" eaLnBrk="1" hangingPunct="1">
              <a:lnSpc>
                <a:spcPct val="140000"/>
              </a:lnSpc>
              <a:buFont typeface="Rockwell Condensed" panose="02060603050405020104" pitchFamily="18" charset="77"/>
              <a:buAutoNum type="arabicPeriod"/>
            </a:pPr>
            <a:r>
              <a:rPr lang="en-US" altLang="en-US" sz="2200">
                <a:latin typeface="Rockwell" panose="02060603020205020403" pitchFamily="18" charset="77"/>
              </a:rPr>
              <a:t>Teachers identify SAEBRS area of concern (most # of students at-risk)</a:t>
            </a:r>
          </a:p>
          <a:p>
            <a:pPr marL="457200" indent="-457200" eaLnBrk="1" hangingPunct="1">
              <a:lnSpc>
                <a:spcPct val="140000"/>
              </a:lnSpc>
              <a:buFont typeface="Rockwell Condensed" panose="02060603050405020104" pitchFamily="18" charset="77"/>
              <a:buAutoNum type="arabicPeriod"/>
            </a:pPr>
            <a:r>
              <a:rPr lang="en-US" altLang="en-US" sz="2200">
                <a:latin typeface="Rockwell" panose="02060603020205020403" pitchFamily="18" charset="77"/>
              </a:rPr>
              <a:t> Teachers identify specific behaviors seen within their classroom that are both observable and measurable</a:t>
            </a:r>
          </a:p>
          <a:p>
            <a:pPr marL="457200" indent="-457200" eaLnBrk="1" hangingPunct="1">
              <a:lnSpc>
                <a:spcPct val="140000"/>
              </a:lnSpc>
              <a:buFont typeface="Rockwell Condensed" panose="02060603050405020104" pitchFamily="18" charset="77"/>
              <a:buAutoNum type="arabicPeriod"/>
            </a:pPr>
            <a:r>
              <a:rPr lang="en-US" altLang="en-US" sz="2200">
                <a:latin typeface="Rockwell" panose="02060603020205020403" pitchFamily="18" charset="77"/>
              </a:rPr>
              <a:t>With support of SEL “experts”, teachers identify 1-3 practices for improvement within their classroom</a:t>
            </a:r>
          </a:p>
          <a:p>
            <a:pPr marL="457200" indent="-457200" eaLnBrk="1" hangingPunct="1">
              <a:lnSpc>
                <a:spcPct val="140000"/>
              </a:lnSpc>
              <a:buFont typeface="Rockwell Condensed" panose="02060603050405020104" pitchFamily="18" charset="77"/>
              <a:buAutoNum type="arabicPeriod"/>
            </a:pPr>
            <a:r>
              <a:rPr lang="en-US" altLang="en-US" sz="2200">
                <a:latin typeface="Rockwell" panose="02060603020205020403" pitchFamily="18" charset="77"/>
              </a:rPr>
              <a:t>With support of “experts”, teachers plan how they will use their selected practices to decrease problem behaviors / increase positive behaviors</a:t>
            </a:r>
          </a:p>
          <a:p>
            <a:pPr marL="457200" indent="-457200" eaLnBrk="1" hangingPunct="1">
              <a:lnSpc>
                <a:spcPct val="140000"/>
              </a:lnSpc>
              <a:buFont typeface="Rockwell Condensed" panose="02060603050405020104" pitchFamily="18" charset="77"/>
              <a:buAutoNum type="arabicPeriod"/>
            </a:pPr>
            <a:r>
              <a:rPr lang="en-US" altLang="en-US" sz="2200">
                <a:latin typeface="Rockwell" panose="02060603020205020403" pitchFamily="18" charset="77"/>
              </a:rPr>
              <a:t>Lastly, teachers identify measureable ways they will know their practices were effective</a:t>
            </a:r>
          </a:p>
        </p:txBody>
      </p:sp>
    </p:spTree>
    <p:extLst>
      <p:ext uri="{BB962C8B-B14F-4D97-AF65-F5344CB8AC3E}">
        <p14:creationId xmlns:p14="http://schemas.microsoft.com/office/powerpoint/2010/main" val="3799775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2C94F-21A8-A645-A8CC-D9836D7FAD59}"/>
              </a:ext>
            </a:extLst>
          </p:cNvPr>
          <p:cNvSpPr>
            <a:spLocks noGrp="1"/>
          </p:cNvSpPr>
          <p:nvPr>
            <p:ph type="title"/>
          </p:nvPr>
        </p:nvSpPr>
        <p:spPr/>
        <p:txBody>
          <a:bodyPr/>
          <a:lstStyle/>
          <a:p>
            <a:pPr eaLnBrk="1" fontAlgn="auto" hangingPunct="1">
              <a:spcAft>
                <a:spcPts val="0"/>
              </a:spcAft>
              <a:defRPr/>
            </a:pPr>
            <a:r>
              <a:rPr lang="en-US" dirty="0">
                <a:ea typeface="+mj-ea"/>
                <a:cs typeface="+mj-cs"/>
              </a:rPr>
              <a:t>What We Learned</a:t>
            </a:r>
          </a:p>
        </p:txBody>
      </p:sp>
      <p:sp>
        <p:nvSpPr>
          <p:cNvPr id="86018" name="Content Placeholder 2">
            <a:extLst>
              <a:ext uri="{FF2B5EF4-FFF2-40B4-BE49-F238E27FC236}">
                <a16:creationId xmlns:a16="http://schemas.microsoft.com/office/drawing/2014/main" id="{269638EA-1B7E-EA4A-A18D-D8A51CC0DA83}"/>
              </a:ext>
            </a:extLst>
          </p:cNvPr>
          <p:cNvSpPr>
            <a:spLocks noGrp="1"/>
          </p:cNvSpPr>
          <p:nvPr>
            <p:ph idx="1"/>
          </p:nvPr>
        </p:nvSpPr>
        <p:spPr/>
        <p:txBody>
          <a:bodyPr>
            <a:normAutofit fontScale="92500"/>
          </a:bodyPr>
          <a:lstStyle/>
          <a:p>
            <a:pPr eaLnBrk="1" hangingPunct="1"/>
            <a:r>
              <a:rPr lang="en-US" altLang="en-US">
                <a:latin typeface="Rockwell" panose="02060603020205020403" pitchFamily="18" charset="77"/>
              </a:rPr>
              <a:t>Teachers and experts who participated in the pilot agreed</a:t>
            </a:r>
            <a:r>
              <a:rPr lang="is-IS" altLang="en-US">
                <a:latin typeface="Rockwell" panose="02060603020205020403" pitchFamily="18" charset="77"/>
              </a:rPr>
              <a:t>…</a:t>
            </a:r>
          </a:p>
          <a:p>
            <a:pPr lvl="2" eaLnBrk="1" hangingPunct="1"/>
            <a:r>
              <a:rPr lang="is-IS" altLang="en-US" sz="2000">
                <a:latin typeface="Rockwell" panose="02060603020205020403" pitchFamily="18" charset="77"/>
              </a:rPr>
              <a:t>This activity helped them to </a:t>
            </a:r>
            <a:r>
              <a:rPr lang="is-IS" altLang="en-US" sz="2000" b="1">
                <a:latin typeface="Rockwell" panose="02060603020205020403" pitchFamily="18" charset="77"/>
              </a:rPr>
              <a:t>think</a:t>
            </a:r>
            <a:r>
              <a:rPr lang="is-IS" altLang="en-US" sz="2000">
                <a:latin typeface="Rockwell" panose="02060603020205020403" pitchFamily="18" charset="77"/>
              </a:rPr>
              <a:t> about instructional adjustments</a:t>
            </a:r>
          </a:p>
          <a:p>
            <a:pPr lvl="2" eaLnBrk="1" hangingPunct="1"/>
            <a:r>
              <a:rPr lang="is-IS" altLang="en-US" sz="2000">
                <a:latin typeface="Rockwell" panose="02060603020205020403" pitchFamily="18" charset="77"/>
              </a:rPr>
              <a:t>This activity will help them to </a:t>
            </a:r>
            <a:r>
              <a:rPr lang="is-IS" altLang="en-US" sz="2000" b="1">
                <a:latin typeface="Rockwell" panose="02060603020205020403" pitchFamily="18" charset="77"/>
              </a:rPr>
              <a:t>implement</a:t>
            </a:r>
            <a:r>
              <a:rPr lang="is-IS" altLang="en-US" sz="2000">
                <a:latin typeface="Rockwell" panose="02060603020205020403" pitchFamily="18" charset="77"/>
              </a:rPr>
              <a:t> instructional adjustments</a:t>
            </a:r>
          </a:p>
          <a:p>
            <a:pPr lvl="2" eaLnBrk="1" hangingPunct="1"/>
            <a:r>
              <a:rPr lang="is-IS" altLang="en-US" sz="2000">
                <a:latin typeface="Rockwell" panose="02060603020205020403" pitchFamily="18" charset="77"/>
              </a:rPr>
              <a:t>This process will make a difference in changing </a:t>
            </a:r>
            <a:r>
              <a:rPr lang="is-IS" altLang="en-US" sz="2000" b="1">
                <a:latin typeface="Rockwell" panose="02060603020205020403" pitchFamily="18" charset="77"/>
              </a:rPr>
              <a:t>student behavior</a:t>
            </a:r>
          </a:p>
          <a:p>
            <a:pPr lvl="2" eaLnBrk="1" hangingPunct="1"/>
            <a:r>
              <a:rPr lang="is-IS" altLang="en-US" sz="2000">
                <a:latin typeface="Rockwell" panose="02060603020205020403" pitchFamily="18" charset="77"/>
              </a:rPr>
              <a:t>They would engage in this process again</a:t>
            </a:r>
            <a:endParaRPr lang="en-US" altLang="en-US">
              <a:latin typeface="Rockwell" panose="02060603020205020403" pitchFamily="18" charset="77"/>
            </a:endParaRPr>
          </a:p>
          <a:p>
            <a:pPr eaLnBrk="1" hangingPunct="1"/>
            <a:r>
              <a:rPr lang="en-US" altLang="en-US">
                <a:latin typeface="Rockwell" panose="02060603020205020403" pitchFamily="18" charset="77"/>
              </a:rPr>
              <a:t>Administrative priority and support is critical in designating time to review data</a:t>
            </a:r>
          </a:p>
          <a:p>
            <a:pPr eaLnBrk="1" hangingPunct="1"/>
            <a:r>
              <a:rPr lang="en-US" altLang="en-US">
                <a:latin typeface="Rockwell" panose="02060603020205020403" pitchFamily="18" charset="77"/>
              </a:rPr>
              <a:t>More time/structure needed for each person to receive feedback from the group (time for teachers to access multiple experts)</a:t>
            </a:r>
          </a:p>
          <a:p>
            <a:pPr eaLnBrk="1" hangingPunct="1"/>
            <a:r>
              <a:rPr lang="en-US" altLang="en-US">
                <a:latin typeface="Rockwell" panose="02060603020205020403" pitchFamily="18" charset="77"/>
              </a:rPr>
              <a:t>Teachers would benefit from available materials (RC handbook, Second Step lessons, etc.) during data meeting time</a:t>
            </a:r>
          </a:p>
          <a:p>
            <a:pPr eaLnBrk="1" hangingPunct="1"/>
            <a:endParaRPr lang="en-US" altLang="en-US">
              <a:latin typeface="Rockwell" panose="02060603020205020403" pitchFamily="18" charset="77"/>
            </a:endParaRPr>
          </a:p>
          <a:p>
            <a:pPr eaLnBrk="1" hangingPunct="1"/>
            <a:endParaRPr lang="en-US" altLang="en-US">
              <a:latin typeface="Rockwell" panose="02060603020205020403" pitchFamily="18" charset="77"/>
            </a:endParaRPr>
          </a:p>
        </p:txBody>
      </p:sp>
    </p:spTree>
    <p:extLst>
      <p:ext uri="{BB962C8B-B14F-4D97-AF65-F5344CB8AC3E}">
        <p14:creationId xmlns:p14="http://schemas.microsoft.com/office/powerpoint/2010/main" val="149097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C125-8022-F141-B72B-80E080863A40}"/>
              </a:ext>
            </a:extLst>
          </p:cNvPr>
          <p:cNvSpPr>
            <a:spLocks noGrp="1"/>
          </p:cNvSpPr>
          <p:nvPr>
            <p:ph type="title"/>
          </p:nvPr>
        </p:nvSpPr>
        <p:spPr/>
        <p:txBody>
          <a:bodyPr/>
          <a:lstStyle/>
          <a:p>
            <a:pPr eaLnBrk="1" fontAlgn="auto" hangingPunct="1">
              <a:spcAft>
                <a:spcPts val="0"/>
              </a:spcAft>
              <a:defRPr/>
            </a:pPr>
            <a:r>
              <a:rPr lang="en-US" dirty="0">
                <a:ea typeface="+mj-ea"/>
                <a:cs typeface="+mj-cs"/>
              </a:rPr>
              <a:t>Our Next Steps</a:t>
            </a:r>
          </a:p>
        </p:txBody>
      </p:sp>
      <p:sp>
        <p:nvSpPr>
          <p:cNvPr id="88066" name="Content Placeholder 2">
            <a:extLst>
              <a:ext uri="{FF2B5EF4-FFF2-40B4-BE49-F238E27FC236}">
                <a16:creationId xmlns:a16="http://schemas.microsoft.com/office/drawing/2014/main" id="{CD12158E-35A0-5B4A-A8BE-6F95CC04074E}"/>
              </a:ext>
            </a:extLst>
          </p:cNvPr>
          <p:cNvSpPr>
            <a:spLocks noGrp="1"/>
          </p:cNvSpPr>
          <p:nvPr>
            <p:ph idx="1"/>
          </p:nvPr>
        </p:nvSpPr>
        <p:spPr>
          <a:xfrm>
            <a:off x="609600" y="1835150"/>
            <a:ext cx="10972800" cy="4641850"/>
          </a:xfrm>
        </p:spPr>
        <p:txBody>
          <a:bodyPr>
            <a:normAutofit fontScale="92500" lnSpcReduction="20000"/>
          </a:bodyPr>
          <a:lstStyle/>
          <a:p>
            <a:pPr eaLnBrk="1" hangingPunct="1">
              <a:lnSpc>
                <a:spcPct val="150000"/>
              </a:lnSpc>
            </a:pPr>
            <a:r>
              <a:rPr lang="en-US" altLang="en-US">
                <a:latin typeface="Rockwell" panose="02060603020205020403" pitchFamily="18" charset="77"/>
              </a:rPr>
              <a:t>Follow up with these teachers </a:t>
            </a:r>
            <a:r>
              <a:rPr lang="en-US" altLang="en-US" sz="2000">
                <a:latin typeface="Rockwell" panose="02060603020205020403" pitchFamily="18" charset="77"/>
              </a:rPr>
              <a:t>– are there changes within their practice / student behavior as a result of this pilot?</a:t>
            </a:r>
          </a:p>
          <a:p>
            <a:pPr eaLnBrk="1" hangingPunct="1">
              <a:lnSpc>
                <a:spcPct val="150000"/>
              </a:lnSpc>
            </a:pPr>
            <a:r>
              <a:rPr lang="en-US" altLang="en-US">
                <a:latin typeface="Rockwell" panose="02060603020205020403" pitchFamily="18" charset="77"/>
              </a:rPr>
              <a:t>How do we grow this routine from a pilot to a system?</a:t>
            </a:r>
          </a:p>
          <a:p>
            <a:pPr eaLnBrk="1" hangingPunct="1">
              <a:lnSpc>
                <a:spcPct val="150000"/>
              </a:lnSpc>
            </a:pPr>
            <a:r>
              <a:rPr lang="en-US" altLang="en-US">
                <a:latin typeface="Rockwell" panose="02060603020205020403" pitchFamily="18" charset="77"/>
              </a:rPr>
              <a:t>How to make SEL planning time as important as academic planning time</a:t>
            </a:r>
          </a:p>
          <a:p>
            <a:pPr lvl="1" eaLnBrk="1" hangingPunct="1">
              <a:lnSpc>
                <a:spcPct val="150000"/>
              </a:lnSpc>
            </a:pPr>
            <a:r>
              <a:rPr lang="en-US" altLang="en-US">
                <a:latin typeface="Rockwell" panose="02060603020205020403" pitchFamily="18" charset="77"/>
              </a:rPr>
              <a:t>Could we use SEL curriculum planning time to do run SEL data meetings? </a:t>
            </a:r>
          </a:p>
          <a:p>
            <a:pPr eaLnBrk="1" hangingPunct="1">
              <a:lnSpc>
                <a:spcPct val="150000"/>
              </a:lnSpc>
            </a:pPr>
            <a:r>
              <a:rPr lang="en-US" altLang="en-US">
                <a:latin typeface="Rockwell" panose="02060603020205020403" pitchFamily="18" charset="77"/>
              </a:rPr>
              <a:t>Continue teaching teachers how to complete SAEBRS reliably</a:t>
            </a:r>
          </a:p>
          <a:p>
            <a:pPr lvl="1" eaLnBrk="1" hangingPunct="1">
              <a:lnSpc>
                <a:spcPct val="150000"/>
              </a:lnSpc>
            </a:pPr>
            <a:r>
              <a:rPr lang="en-US" altLang="en-US">
                <a:latin typeface="Rockwell" panose="02060603020205020403" pitchFamily="18" charset="77"/>
              </a:rPr>
              <a:t>Possibly complete with SAC, special education teacher, paraprofessional, etc.</a:t>
            </a:r>
          </a:p>
        </p:txBody>
      </p:sp>
    </p:spTree>
    <p:extLst>
      <p:ext uri="{BB962C8B-B14F-4D97-AF65-F5344CB8AC3E}">
        <p14:creationId xmlns:p14="http://schemas.microsoft.com/office/powerpoint/2010/main" val="1356868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tLang="x-none" b="1" dirty="0">
                <a:ea typeface="ＭＳ Ｐゴシック" charset="-128"/>
              </a:rPr>
              <a:t>Pittsfield Case Example</a:t>
            </a:r>
          </a:p>
        </p:txBody>
      </p:sp>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43100"/>
            <a:ext cx="91440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37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altLang="x-none">
                <a:ea typeface="ＭＳ Ｐゴシック" charset="-128"/>
              </a:rPr>
              <a:t>Problem ID: PBIS Tiered Fidelity Inventory</a:t>
            </a:r>
          </a:p>
        </p:txBody>
      </p:sp>
      <p:pic>
        <p:nvPicPr>
          <p:cNvPr id="430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36687"/>
            <a:ext cx="9144000"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Cloud Callout 4"/>
          <p:cNvSpPr>
            <a:spLocks noChangeArrowheads="1"/>
          </p:cNvSpPr>
          <p:nvPr/>
        </p:nvSpPr>
        <p:spPr bwMode="auto">
          <a:xfrm>
            <a:off x="2514600" y="5257800"/>
            <a:ext cx="1905000" cy="990600"/>
          </a:xfrm>
          <a:prstGeom prst="cloudCallout">
            <a:avLst>
              <a:gd name="adj1" fmla="val 24486"/>
              <a:gd name="adj2" fmla="val -107093"/>
            </a:avLst>
          </a:prstGeom>
          <a:solidFill>
            <a:schemeClr val="accent1"/>
          </a:solidFill>
          <a:ln w="12700">
            <a:solidFill>
              <a:schemeClr val="tx1"/>
            </a:solidFill>
            <a:round/>
            <a:headEnd/>
            <a:tailEnd/>
          </a:ln>
        </p:spPr>
        <p:txBody>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endParaRPr lang="x-none" altLang="x-none"/>
          </a:p>
        </p:txBody>
      </p:sp>
      <p:sp>
        <p:nvSpPr>
          <p:cNvPr id="43012" name="TextBox 5"/>
          <p:cNvSpPr txBox="1">
            <a:spLocks noChangeArrowheads="1"/>
          </p:cNvSpPr>
          <p:nvPr/>
        </p:nvSpPr>
        <p:spPr bwMode="auto">
          <a:xfrm>
            <a:off x="2857500" y="5531853"/>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r>
              <a:rPr lang="en-US" altLang="x-none" sz="1600"/>
              <a:t>Classroom practices</a:t>
            </a:r>
          </a:p>
        </p:txBody>
      </p:sp>
    </p:spTree>
    <p:extLst>
      <p:ext uri="{BB962C8B-B14F-4D97-AF65-F5344CB8AC3E}">
        <p14:creationId xmlns:p14="http://schemas.microsoft.com/office/powerpoint/2010/main" val="968280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hape 102"/>
          <p:cNvSpPr>
            <a:spLocks noChangeArrowheads="1"/>
          </p:cNvSpPr>
          <p:nvPr/>
        </p:nvSpPr>
        <p:spPr bwMode="auto">
          <a:xfrm>
            <a:off x="1524000" y="6472238"/>
            <a:ext cx="9144000" cy="412750"/>
          </a:xfrm>
          <a:prstGeom prst="rect">
            <a:avLst/>
          </a:prstGeom>
          <a:solidFill>
            <a:srgbClr val="7CC14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336" tIns="21336" rIns="21336" bIns="21336" anchor="ct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pPr algn="ctr">
              <a:buClr>
                <a:srgbClr val="FFFFFF"/>
              </a:buClr>
            </a:pPr>
            <a:endParaRPr lang="x-none" altLang="x-none" sz="2100">
              <a:solidFill>
                <a:srgbClr val="000000"/>
              </a:solidFill>
              <a:latin typeface="Helvetica Neue Light" charset="0"/>
              <a:sym typeface="Helvetica Neue Light" charset="0"/>
            </a:endParaRPr>
          </a:p>
        </p:txBody>
      </p:sp>
      <p:pic>
        <p:nvPicPr>
          <p:cNvPr id="44034" name="Shape 10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863" y="312738"/>
            <a:ext cx="10287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Shape 104"/>
          <p:cNvSpPr>
            <a:spLocks noChangeArrowheads="1"/>
          </p:cNvSpPr>
          <p:nvPr/>
        </p:nvSpPr>
        <p:spPr bwMode="auto">
          <a:xfrm>
            <a:off x="3006725" y="800101"/>
            <a:ext cx="6178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336" tIns="21336" rIns="21336" bIns="21336" anchor="ct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pPr algn="ctr">
              <a:lnSpc>
                <a:spcPct val="110000"/>
              </a:lnSpc>
              <a:buClr>
                <a:srgbClr val="1D75BC"/>
              </a:buClr>
              <a:buSzPct val="25000"/>
            </a:pPr>
            <a:r>
              <a:rPr lang="en-US" altLang="x-none" sz="2800" b="1">
                <a:solidFill>
                  <a:srgbClr val="1D75BC"/>
                </a:solidFill>
                <a:latin typeface="Proxima Nova" charset="0"/>
                <a:sym typeface="Proxima Nova" charset="0"/>
              </a:rPr>
              <a:t>Using Data to Drive Action in Pittsfield</a:t>
            </a:r>
          </a:p>
        </p:txBody>
      </p:sp>
      <p:pic>
        <p:nvPicPr>
          <p:cNvPr id="44036" name="Shape 10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714" y="1993901"/>
            <a:ext cx="23145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Shape 10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064" y="1993901"/>
            <a:ext cx="23145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Shape 10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364" y="2000251"/>
            <a:ext cx="23145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Shape 108"/>
          <p:cNvSpPr>
            <a:spLocks noChangeArrowheads="1"/>
          </p:cNvSpPr>
          <p:nvPr/>
        </p:nvSpPr>
        <p:spPr bwMode="auto">
          <a:xfrm>
            <a:off x="1757363" y="6556376"/>
            <a:ext cx="1714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999" tIns="29999" rIns="29999" bIns="29999"/>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pPr algn="ctr">
              <a:buClr>
                <a:srgbClr val="F6F8F9"/>
              </a:buClr>
              <a:buSzPct val="25000"/>
            </a:pPr>
            <a:fld id="{202D3733-3BEC-D441-93CB-3E7759A7420E}" type="slidenum">
              <a:rPr lang="en-US" altLang="x-none" sz="1000" b="1">
                <a:solidFill>
                  <a:srgbClr val="F6F8F9"/>
                </a:solidFill>
                <a:latin typeface="Proxima Nova" charset="0"/>
                <a:sym typeface="Proxima Nova" charset="0"/>
              </a:rPr>
              <a:pPr algn="ctr">
                <a:buClr>
                  <a:srgbClr val="F6F8F9"/>
                </a:buClr>
                <a:buSzPct val="25000"/>
              </a:pPr>
              <a:t>56</a:t>
            </a:fld>
            <a:r>
              <a:rPr lang="en-US" altLang="x-none" sz="1000" b="1">
                <a:solidFill>
                  <a:srgbClr val="F6F8F9"/>
                </a:solidFill>
                <a:latin typeface="Proxima Nova" charset="0"/>
                <a:sym typeface="Proxima Nova" charset="0"/>
              </a:rPr>
              <a:t>￼</a:t>
            </a:r>
          </a:p>
        </p:txBody>
      </p:sp>
      <p:sp>
        <p:nvSpPr>
          <p:cNvPr id="44040" name="Shape 109"/>
          <p:cNvSpPr txBox="1">
            <a:spLocks noChangeArrowheads="1"/>
          </p:cNvSpPr>
          <p:nvPr/>
        </p:nvSpPr>
        <p:spPr bwMode="auto">
          <a:xfrm>
            <a:off x="1757363" y="4543426"/>
            <a:ext cx="25590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9" tIns="38399" rIns="38399" bIns="38399"/>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pPr algn="ctr"/>
            <a:r>
              <a:rPr lang="en-US" altLang="x-none" sz="2000" b="1"/>
              <a:t>Spring 2017</a:t>
            </a:r>
          </a:p>
          <a:p>
            <a:pPr algn="ctr"/>
            <a:r>
              <a:rPr lang="en-US" altLang="x-none" sz="1500" b="1"/>
              <a:t>Feedback Surveys</a:t>
            </a:r>
          </a:p>
          <a:p>
            <a:pPr algn="ctr"/>
            <a:r>
              <a:rPr lang="en-US" altLang="x-none" sz="1500"/>
              <a:t>Understand family, staff and student perceptions of school climate, in conjunction with district strategic plan</a:t>
            </a:r>
          </a:p>
        </p:txBody>
      </p:sp>
      <p:sp>
        <p:nvSpPr>
          <p:cNvPr id="44041" name="Shape 110"/>
          <p:cNvSpPr txBox="1">
            <a:spLocks noChangeArrowheads="1"/>
          </p:cNvSpPr>
          <p:nvPr/>
        </p:nvSpPr>
        <p:spPr bwMode="auto">
          <a:xfrm>
            <a:off x="4735513" y="4543426"/>
            <a:ext cx="28448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9" tIns="38399" rIns="38399" bIns="38399"/>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pPr algn="ctr"/>
            <a:r>
              <a:rPr lang="en-US" altLang="x-none" sz="2000" b="1"/>
              <a:t>Fall 2017</a:t>
            </a:r>
          </a:p>
          <a:p>
            <a:pPr algn="ctr"/>
            <a:r>
              <a:rPr lang="en-US" altLang="x-none" sz="1500" b="1"/>
              <a:t>Student Self-Perception of Social Emotional Learning Skills</a:t>
            </a:r>
          </a:p>
          <a:p>
            <a:pPr algn="ctr"/>
            <a:r>
              <a:rPr lang="en-US" altLang="x-none" sz="1500"/>
              <a:t>Student reflection on SEL helps school staff support skill building and individual student growth</a:t>
            </a:r>
          </a:p>
        </p:txBody>
      </p:sp>
      <p:sp>
        <p:nvSpPr>
          <p:cNvPr id="44042" name="Shape 111"/>
          <p:cNvSpPr txBox="1">
            <a:spLocks noChangeArrowheads="1"/>
          </p:cNvSpPr>
          <p:nvPr/>
        </p:nvSpPr>
        <p:spPr bwMode="auto">
          <a:xfrm>
            <a:off x="7989888" y="4886326"/>
            <a:ext cx="25590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9" tIns="38399" rIns="38399" bIns="38399"/>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pPr algn="ctr"/>
            <a:r>
              <a:rPr lang="en-US" altLang="x-none" sz="2000" b="1" i="1"/>
              <a:t>Spring 2018</a:t>
            </a:r>
          </a:p>
          <a:p>
            <a:pPr algn="ctr"/>
            <a:r>
              <a:rPr lang="en-US" altLang="x-none" sz="1500" b="1" i="1"/>
              <a:t>Panorama Student Success</a:t>
            </a:r>
          </a:p>
          <a:p>
            <a:pPr algn="ctr"/>
            <a:r>
              <a:rPr lang="en-US" altLang="x-none" sz="1500" i="1"/>
              <a:t>Promote data driven student supports</a:t>
            </a:r>
          </a:p>
        </p:txBody>
      </p:sp>
      <p:cxnSp>
        <p:nvCxnSpPr>
          <p:cNvPr id="44043" name="Shape 112"/>
          <p:cNvCxnSpPr>
            <a:cxnSpLocks noChangeShapeType="1"/>
          </p:cNvCxnSpPr>
          <p:nvPr/>
        </p:nvCxnSpPr>
        <p:spPr bwMode="auto">
          <a:xfrm>
            <a:off x="3163888" y="4176713"/>
            <a:ext cx="4602162" cy="0"/>
          </a:xfrm>
          <a:prstGeom prst="straightConnector1">
            <a:avLst/>
          </a:prstGeom>
          <a:noFill/>
          <a:ln w="76200">
            <a:solidFill>
              <a:schemeClr val="accent1"/>
            </a:solidFill>
            <a:round/>
            <a:headEnd type="none" w="lg" len="lg"/>
            <a:tailEnd type="none" w="lg" len="lg"/>
          </a:ln>
          <a:extLst>
            <a:ext uri="{909E8E84-426E-40DD-AFC4-6F175D3DCCD1}">
              <a14:hiddenFill xmlns:a14="http://schemas.microsoft.com/office/drawing/2010/main">
                <a:noFill/>
              </a14:hiddenFill>
            </a:ext>
          </a:extLst>
        </p:spPr>
      </p:cxnSp>
      <p:cxnSp>
        <p:nvCxnSpPr>
          <p:cNvPr id="44044" name="Shape 113"/>
          <p:cNvCxnSpPr>
            <a:cxnSpLocks noChangeShapeType="1"/>
          </p:cNvCxnSpPr>
          <p:nvPr/>
        </p:nvCxnSpPr>
        <p:spPr bwMode="auto">
          <a:xfrm rot="10800000">
            <a:off x="3163889" y="3543301"/>
            <a:ext cx="7937" cy="619125"/>
          </a:xfrm>
          <a:prstGeom prst="straightConnector1">
            <a:avLst/>
          </a:prstGeom>
          <a:noFill/>
          <a:ln w="76200">
            <a:solidFill>
              <a:srgbClr val="1D75BC"/>
            </a:solidFill>
            <a:round/>
            <a:headEnd type="none" w="lg" len="lg"/>
            <a:tailEnd type="none" w="lg" len="lg"/>
          </a:ln>
          <a:extLst>
            <a:ext uri="{909E8E84-426E-40DD-AFC4-6F175D3DCCD1}">
              <a14:hiddenFill xmlns:a14="http://schemas.microsoft.com/office/drawing/2010/main">
                <a:noFill/>
              </a14:hiddenFill>
            </a:ext>
          </a:extLst>
        </p:spPr>
      </p:cxnSp>
      <p:cxnSp>
        <p:nvCxnSpPr>
          <p:cNvPr id="44045" name="Shape 114"/>
          <p:cNvCxnSpPr>
            <a:cxnSpLocks noChangeShapeType="1"/>
          </p:cNvCxnSpPr>
          <p:nvPr/>
        </p:nvCxnSpPr>
        <p:spPr bwMode="auto">
          <a:xfrm rot="10800000">
            <a:off x="6092825" y="3543301"/>
            <a:ext cx="6350" cy="619125"/>
          </a:xfrm>
          <a:prstGeom prst="straightConnector1">
            <a:avLst/>
          </a:prstGeom>
          <a:noFill/>
          <a:ln w="76200">
            <a:solidFill>
              <a:srgbClr val="1D75BC"/>
            </a:solidFill>
            <a:round/>
            <a:headEnd type="none" w="lg" len="lg"/>
            <a:tailEnd type="none" w="lg" len="lg"/>
          </a:ln>
          <a:extLst>
            <a:ext uri="{909E8E84-426E-40DD-AFC4-6F175D3DCCD1}">
              <a14:hiddenFill xmlns:a14="http://schemas.microsoft.com/office/drawing/2010/main">
                <a:noFill/>
              </a14:hiddenFill>
            </a:ext>
          </a:extLst>
        </p:spPr>
      </p:cxnSp>
      <p:cxnSp>
        <p:nvCxnSpPr>
          <p:cNvPr id="44046" name="Shape 115"/>
          <p:cNvCxnSpPr>
            <a:cxnSpLocks noChangeShapeType="1"/>
          </p:cNvCxnSpPr>
          <p:nvPr/>
        </p:nvCxnSpPr>
        <p:spPr bwMode="auto">
          <a:xfrm>
            <a:off x="7580313" y="4176713"/>
            <a:ext cx="2578100" cy="0"/>
          </a:xfrm>
          <a:prstGeom prst="straightConnector1">
            <a:avLst/>
          </a:prstGeom>
          <a:noFill/>
          <a:ln w="76200">
            <a:solidFill>
              <a:schemeClr val="accent1"/>
            </a:solidFill>
            <a:prstDash val="dashDot"/>
            <a:round/>
            <a:headEnd type="none" w="lg" len="lg"/>
            <a:tailEnd type="none" w="lg" len="lg"/>
          </a:ln>
          <a:extLst>
            <a:ext uri="{909E8E84-426E-40DD-AFC4-6F175D3DCCD1}">
              <a14:hiddenFill xmlns:a14="http://schemas.microsoft.com/office/drawing/2010/main">
                <a:noFill/>
              </a14:hiddenFill>
            </a:ext>
          </a:extLst>
        </p:spPr>
      </p:cxnSp>
      <p:cxnSp>
        <p:nvCxnSpPr>
          <p:cNvPr id="44047" name="Shape 116"/>
          <p:cNvCxnSpPr>
            <a:cxnSpLocks noChangeShapeType="1"/>
          </p:cNvCxnSpPr>
          <p:nvPr/>
        </p:nvCxnSpPr>
        <p:spPr bwMode="auto">
          <a:xfrm rot="10800000">
            <a:off x="9272589" y="3543301"/>
            <a:ext cx="7937" cy="619125"/>
          </a:xfrm>
          <a:prstGeom prst="straightConnector1">
            <a:avLst/>
          </a:prstGeom>
          <a:noFill/>
          <a:ln w="76200">
            <a:solidFill>
              <a:srgbClr val="1D75BC"/>
            </a:solidFill>
            <a:prstDash val="dashDot"/>
            <a:round/>
            <a:headEnd type="none" w="lg" len="lg"/>
            <a:tailEnd type="non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402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tLang="x-none" b="1" dirty="0">
                <a:ea typeface="ＭＳ Ｐゴシック" charset="-128"/>
              </a:rPr>
              <a:t>Problem ID: Insight from Panorama</a:t>
            </a:r>
          </a:p>
        </p:txBody>
      </p:sp>
      <p:sp>
        <p:nvSpPr>
          <p:cNvPr id="46082" name="Text Placeholder 2"/>
          <p:cNvSpPr>
            <a:spLocks noGrp="1"/>
          </p:cNvSpPr>
          <p:nvPr>
            <p:ph type="body" idx="1"/>
          </p:nvPr>
        </p:nvSpPr>
        <p:spPr>
          <a:xfrm>
            <a:off x="900907" y="1225969"/>
            <a:ext cx="5157787" cy="823912"/>
          </a:xfrm>
        </p:spPr>
        <p:txBody>
          <a:bodyPr/>
          <a:lstStyle/>
          <a:p>
            <a:pPr lvl="1"/>
            <a:endParaRPr lang="en-US" altLang="x-none">
              <a:ea typeface="ＭＳ Ｐゴシック" charset="-128"/>
            </a:endParaRPr>
          </a:p>
          <a:p>
            <a:r>
              <a:rPr lang="en-US" altLang="x-none" dirty="0">
                <a:ea typeface="ＭＳ Ｐゴシック" charset="-128"/>
              </a:rPr>
              <a:t>Student Survey</a:t>
            </a:r>
          </a:p>
        </p:txBody>
      </p:sp>
      <p:sp>
        <p:nvSpPr>
          <p:cNvPr id="46083" name="Content Placeholder 3"/>
          <p:cNvSpPr>
            <a:spLocks noGrp="1"/>
          </p:cNvSpPr>
          <p:nvPr>
            <p:ph sz="half" idx="2"/>
          </p:nvPr>
        </p:nvSpPr>
        <p:spPr>
          <a:xfrm>
            <a:off x="1905000" y="2133600"/>
            <a:ext cx="4040188" cy="3951288"/>
          </a:xfrm>
        </p:spPr>
        <p:txBody>
          <a:bodyPr/>
          <a:lstStyle/>
          <a:p>
            <a:r>
              <a:rPr lang="en-US" altLang="x-none">
                <a:ea typeface="ＭＳ Ｐゴシック" charset="-128"/>
              </a:rPr>
              <a:t>Engagement</a:t>
            </a:r>
          </a:p>
          <a:p>
            <a:r>
              <a:rPr lang="en-US" altLang="x-none">
                <a:ea typeface="ＭＳ Ｐゴシック" charset="-128"/>
              </a:rPr>
              <a:t>Sense of Belonging</a:t>
            </a:r>
          </a:p>
          <a:p>
            <a:r>
              <a:rPr lang="en-US" altLang="x-none">
                <a:ea typeface="ＭＳ Ｐゴシック" charset="-128"/>
              </a:rPr>
              <a:t>Emotion Regulation</a:t>
            </a:r>
          </a:p>
          <a:p>
            <a:r>
              <a:rPr lang="en-US" altLang="x-none">
                <a:ea typeface="ＭＳ Ｐゴシック" charset="-128"/>
              </a:rPr>
              <a:t>Self-Efficacy</a:t>
            </a:r>
          </a:p>
          <a:p>
            <a:r>
              <a:rPr lang="en-US" altLang="x-none">
                <a:ea typeface="ＭＳ Ｐゴシック" charset="-128"/>
              </a:rPr>
              <a:t>Social Awareness</a:t>
            </a:r>
          </a:p>
        </p:txBody>
      </p:sp>
      <p:sp>
        <p:nvSpPr>
          <p:cNvPr id="46084" name="Text Placeholder 4"/>
          <p:cNvSpPr>
            <a:spLocks noGrp="1"/>
          </p:cNvSpPr>
          <p:nvPr>
            <p:ph type="body" sz="quarter" idx="3"/>
          </p:nvPr>
        </p:nvSpPr>
        <p:spPr>
          <a:xfrm>
            <a:off x="6172201" y="1524001"/>
            <a:ext cx="4041775" cy="639763"/>
          </a:xfrm>
        </p:spPr>
        <p:txBody>
          <a:bodyPr/>
          <a:lstStyle/>
          <a:p>
            <a:r>
              <a:rPr lang="en-US" altLang="x-none">
                <a:ea typeface="ＭＳ Ｐゴシック" charset="-128"/>
              </a:rPr>
              <a:t>Teacher/Staff SurveY</a:t>
            </a:r>
          </a:p>
        </p:txBody>
      </p:sp>
      <p:sp>
        <p:nvSpPr>
          <p:cNvPr id="46085" name="Content Placeholder 5"/>
          <p:cNvSpPr>
            <a:spLocks noGrp="1"/>
          </p:cNvSpPr>
          <p:nvPr>
            <p:ph sz="quarter" idx="4"/>
          </p:nvPr>
        </p:nvSpPr>
        <p:spPr/>
        <p:txBody>
          <a:bodyPr/>
          <a:lstStyle/>
          <a:p>
            <a:r>
              <a:rPr lang="en-US" altLang="x-none">
                <a:ea typeface="ＭＳ Ｐゴシック" charset="-128"/>
              </a:rPr>
              <a:t>Educating All Students</a:t>
            </a:r>
          </a:p>
          <a:p>
            <a:r>
              <a:rPr lang="en-US" altLang="x-none">
                <a:ea typeface="ＭＳ Ｐゴシック" charset="-128"/>
              </a:rPr>
              <a:t>Professional learning about SEL</a:t>
            </a:r>
          </a:p>
          <a:p>
            <a:r>
              <a:rPr lang="en-US" altLang="x-none">
                <a:ea typeface="ＭＳ Ｐゴシック" charset="-128"/>
              </a:rPr>
              <a:t>School Climate</a:t>
            </a:r>
          </a:p>
        </p:txBody>
      </p:sp>
      <p:sp>
        <p:nvSpPr>
          <p:cNvPr id="7" name="Right Arrow 6"/>
          <p:cNvSpPr>
            <a:spLocks noChangeArrowheads="1"/>
          </p:cNvSpPr>
          <p:nvPr/>
        </p:nvSpPr>
        <p:spPr bwMode="auto">
          <a:xfrm>
            <a:off x="1547813" y="3124200"/>
            <a:ext cx="685800" cy="381000"/>
          </a:xfrm>
          <a:prstGeom prst="rightArrow">
            <a:avLst>
              <a:gd name="adj1" fmla="val 50000"/>
              <a:gd name="adj2" fmla="val 50000"/>
            </a:avLst>
          </a:prstGeom>
          <a:solidFill>
            <a:schemeClr val="accent1"/>
          </a:solidFill>
          <a:ln w="12700">
            <a:solidFill>
              <a:schemeClr val="tx1"/>
            </a:solidFill>
            <a:round/>
            <a:headEnd/>
            <a:tailEnd/>
          </a:ln>
        </p:spPr>
        <p:txBody>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endParaRPr lang="x-none" altLang="x-none"/>
          </a:p>
        </p:txBody>
      </p:sp>
      <p:sp>
        <p:nvSpPr>
          <p:cNvPr id="8" name="Right Arrow 7"/>
          <p:cNvSpPr>
            <a:spLocks noChangeArrowheads="1"/>
          </p:cNvSpPr>
          <p:nvPr/>
        </p:nvSpPr>
        <p:spPr bwMode="auto">
          <a:xfrm>
            <a:off x="5509629" y="2551532"/>
            <a:ext cx="685800" cy="457200"/>
          </a:xfrm>
          <a:prstGeom prst="rightArrow">
            <a:avLst>
              <a:gd name="adj1" fmla="val 50000"/>
              <a:gd name="adj2" fmla="val 50000"/>
            </a:avLst>
          </a:prstGeom>
          <a:solidFill>
            <a:schemeClr val="accent1"/>
          </a:solidFill>
          <a:ln w="12700">
            <a:solidFill>
              <a:schemeClr val="tx1"/>
            </a:solidFill>
            <a:round/>
            <a:headEnd/>
            <a:tailEnd/>
          </a:ln>
        </p:spPr>
        <p:txBody>
          <a:bodyPr/>
          <a:lstStyle>
            <a:lvl1pPr>
              <a:defRPr sz="2400">
                <a:solidFill>
                  <a:schemeClr val="tx1"/>
                </a:solidFill>
                <a:latin typeface="Geneva" charset="0"/>
                <a:ea typeface="ＭＳ Ｐゴシック" charset="-128"/>
              </a:defRPr>
            </a:lvl1pPr>
            <a:lvl2pPr marL="742950" indent="-285750">
              <a:defRPr sz="2400">
                <a:solidFill>
                  <a:schemeClr val="tx1"/>
                </a:solidFill>
                <a:latin typeface="Geneva" charset="0"/>
                <a:ea typeface="ＭＳ Ｐゴシック" charset="-128"/>
              </a:defRPr>
            </a:lvl2pPr>
            <a:lvl3pPr marL="1143000" indent="-228600">
              <a:defRPr sz="2400">
                <a:solidFill>
                  <a:schemeClr val="tx1"/>
                </a:solidFill>
                <a:latin typeface="Geneva" charset="0"/>
                <a:ea typeface="ＭＳ Ｐゴシック" charset="-128"/>
              </a:defRPr>
            </a:lvl3pPr>
            <a:lvl4pPr marL="1600200" indent="-228600">
              <a:defRPr sz="2400">
                <a:solidFill>
                  <a:schemeClr val="tx1"/>
                </a:solidFill>
                <a:latin typeface="Geneva" charset="0"/>
                <a:ea typeface="ＭＳ Ｐゴシック" charset="-128"/>
              </a:defRPr>
            </a:lvl4pPr>
            <a:lvl5pPr marL="2057400" indent="-228600">
              <a:defRPr sz="2400">
                <a:solidFill>
                  <a:schemeClr val="tx1"/>
                </a:solidFill>
                <a:latin typeface="Geneva" charset="0"/>
                <a:ea typeface="ＭＳ Ｐゴシック" charset="-128"/>
              </a:defRPr>
            </a:lvl5pPr>
            <a:lvl6pPr marL="2514600" indent="-228600" eaLnBrk="0" fontAlgn="base" hangingPunct="0">
              <a:spcBef>
                <a:spcPct val="0"/>
              </a:spcBef>
              <a:spcAft>
                <a:spcPct val="0"/>
              </a:spcAft>
              <a:defRPr sz="2400">
                <a:solidFill>
                  <a:schemeClr val="tx1"/>
                </a:solidFill>
                <a:latin typeface="Geneva" charset="0"/>
                <a:ea typeface="ＭＳ Ｐゴシック" charset="-128"/>
              </a:defRPr>
            </a:lvl6pPr>
            <a:lvl7pPr marL="2971800" indent="-228600" eaLnBrk="0" fontAlgn="base" hangingPunct="0">
              <a:spcBef>
                <a:spcPct val="0"/>
              </a:spcBef>
              <a:spcAft>
                <a:spcPct val="0"/>
              </a:spcAft>
              <a:defRPr sz="2400">
                <a:solidFill>
                  <a:schemeClr val="tx1"/>
                </a:solidFill>
                <a:latin typeface="Geneva" charset="0"/>
                <a:ea typeface="ＭＳ Ｐゴシック" charset="-128"/>
              </a:defRPr>
            </a:lvl7pPr>
            <a:lvl8pPr marL="3429000" indent="-228600" eaLnBrk="0" fontAlgn="base" hangingPunct="0">
              <a:spcBef>
                <a:spcPct val="0"/>
              </a:spcBef>
              <a:spcAft>
                <a:spcPct val="0"/>
              </a:spcAft>
              <a:defRPr sz="2400">
                <a:solidFill>
                  <a:schemeClr val="tx1"/>
                </a:solidFill>
                <a:latin typeface="Geneva" charset="0"/>
                <a:ea typeface="ＭＳ Ｐゴシック" charset="-128"/>
              </a:defRPr>
            </a:lvl8pPr>
            <a:lvl9pPr marL="3886200" indent="-228600" eaLnBrk="0" fontAlgn="base" hangingPunct="0">
              <a:spcBef>
                <a:spcPct val="0"/>
              </a:spcBef>
              <a:spcAft>
                <a:spcPct val="0"/>
              </a:spcAft>
              <a:defRPr sz="2400">
                <a:solidFill>
                  <a:schemeClr val="tx1"/>
                </a:solidFill>
                <a:latin typeface="Geneva" charset="0"/>
                <a:ea typeface="ＭＳ Ｐゴシック" charset="-128"/>
              </a:defRPr>
            </a:lvl9pPr>
          </a:lstStyle>
          <a:p>
            <a:endParaRPr lang="x-none" altLang="x-none"/>
          </a:p>
        </p:txBody>
      </p:sp>
    </p:spTree>
    <p:extLst>
      <p:ext uri="{BB962C8B-B14F-4D97-AF65-F5344CB8AC3E}">
        <p14:creationId xmlns:p14="http://schemas.microsoft.com/office/powerpoint/2010/main" val="1445690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6"/>
          <p:cNvSpPr>
            <a:spLocks noGrp="1"/>
          </p:cNvSpPr>
          <p:nvPr>
            <p:ph type="title"/>
          </p:nvPr>
        </p:nvSpPr>
        <p:spPr/>
        <p:txBody>
          <a:bodyPr/>
          <a:lstStyle/>
          <a:p>
            <a:r>
              <a:rPr lang="en-US" altLang="x-none" b="1" dirty="0">
                <a:ea typeface="ＭＳ Ｐゴシック" charset="-128"/>
              </a:rPr>
              <a:t>Problem Certification: Screening</a:t>
            </a:r>
          </a:p>
        </p:txBody>
      </p:sp>
      <p:sp>
        <p:nvSpPr>
          <p:cNvPr id="47106" name="Content Placeholder 7"/>
          <p:cNvSpPr>
            <a:spLocks noGrp="1"/>
          </p:cNvSpPr>
          <p:nvPr>
            <p:ph idx="1"/>
          </p:nvPr>
        </p:nvSpPr>
        <p:spPr/>
        <p:txBody>
          <a:bodyPr/>
          <a:lstStyle/>
          <a:p>
            <a:r>
              <a:rPr lang="en-US" altLang="x-none">
                <a:ea typeface="ＭＳ Ｐゴシック" charset="-128"/>
              </a:rPr>
              <a:t>19 items </a:t>
            </a:r>
          </a:p>
          <a:p>
            <a:pPr lvl="1"/>
            <a:r>
              <a:rPr lang="en-US" altLang="x-none">
                <a:ea typeface="ＭＳ Ｐゴシック" charset="-128"/>
              </a:rPr>
              <a:t>6 items Social Behavior</a:t>
            </a:r>
          </a:p>
          <a:p>
            <a:pPr lvl="1"/>
            <a:r>
              <a:rPr lang="en-US" altLang="x-none">
                <a:ea typeface="ＭＳ Ｐゴシック" charset="-128"/>
              </a:rPr>
              <a:t>6 items Academic Behavior</a:t>
            </a:r>
          </a:p>
          <a:p>
            <a:pPr lvl="1"/>
            <a:r>
              <a:rPr lang="en-US" altLang="x-none">
                <a:ea typeface="ＭＳ Ｐゴシック" charset="-128"/>
              </a:rPr>
              <a:t>7 items Emotional Behavior</a:t>
            </a:r>
          </a:p>
          <a:p>
            <a:r>
              <a:rPr lang="en-US" altLang="x-none">
                <a:ea typeface="ＭＳ Ｐゴシック" charset="-128"/>
              </a:rPr>
              <a:t>Teacher Report</a:t>
            </a:r>
          </a:p>
          <a:p>
            <a:r>
              <a:rPr lang="en-US" altLang="x-none">
                <a:ea typeface="ＭＳ Ｐゴシック" charset="-128"/>
              </a:rPr>
              <a:t>Strong reliability and validity coefficients</a:t>
            </a:r>
          </a:p>
          <a:p>
            <a:r>
              <a:rPr lang="en-US" altLang="x-none">
                <a:ea typeface="ＭＳ Ｐゴシック" charset="-128"/>
              </a:rPr>
              <a:t>Incorporated into the FAST (Formative Assessment for Teachers)</a:t>
            </a:r>
          </a:p>
          <a:p>
            <a:endParaRPr lang="en-US" altLang="x-none">
              <a:ea typeface="ＭＳ Ｐゴシック" charset="-128"/>
            </a:endParaRPr>
          </a:p>
        </p:txBody>
      </p:sp>
    </p:spTree>
    <p:extLst>
      <p:ext uri="{BB962C8B-B14F-4D97-AF65-F5344CB8AC3E}">
        <p14:creationId xmlns:p14="http://schemas.microsoft.com/office/powerpoint/2010/main" val="1087511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5"/>
          <p:cNvSpPr>
            <a:spLocks noGrp="1"/>
          </p:cNvSpPr>
          <p:nvPr>
            <p:ph type="title"/>
          </p:nvPr>
        </p:nvSpPr>
        <p:spPr>
          <a:xfrm>
            <a:off x="236621" y="316999"/>
            <a:ext cx="10515600" cy="1325563"/>
          </a:xfrm>
        </p:spPr>
        <p:txBody>
          <a:bodyPr/>
          <a:lstStyle/>
          <a:p>
            <a:r>
              <a:rPr lang="en-US" altLang="x-none" b="1" dirty="0">
                <a:ea typeface="ＭＳ Ｐゴシック" charset="-128"/>
              </a:rPr>
              <a:t>Exploring Solutions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86847266"/>
              </p:ext>
            </p:extLst>
          </p:nvPr>
        </p:nvGraphicFramePr>
        <p:xfrm>
          <a:off x="1905000" y="1251284"/>
          <a:ext cx="8153400" cy="4616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6509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C6FB-82A3-0846-9C3F-955A1011478A}"/>
              </a:ext>
            </a:extLst>
          </p:cNvPr>
          <p:cNvSpPr>
            <a:spLocks noGrp="1"/>
          </p:cNvSpPr>
          <p:nvPr>
            <p:ph type="title"/>
          </p:nvPr>
        </p:nvSpPr>
        <p:spPr/>
        <p:txBody>
          <a:bodyPr/>
          <a:lstStyle/>
          <a:p>
            <a:r>
              <a:rPr lang="en-US" b="1" dirty="0"/>
              <a:t>A Problem</a:t>
            </a:r>
          </a:p>
        </p:txBody>
      </p:sp>
      <p:sp>
        <p:nvSpPr>
          <p:cNvPr id="3" name="Content Placeholder 2">
            <a:extLst>
              <a:ext uri="{FF2B5EF4-FFF2-40B4-BE49-F238E27FC236}">
                <a16:creationId xmlns:a16="http://schemas.microsoft.com/office/drawing/2014/main" id="{7AFE9503-471E-CD43-BBF8-15BF74909064}"/>
              </a:ext>
            </a:extLst>
          </p:cNvPr>
          <p:cNvSpPr>
            <a:spLocks noGrp="1"/>
          </p:cNvSpPr>
          <p:nvPr>
            <p:ph idx="1"/>
          </p:nvPr>
        </p:nvSpPr>
        <p:spPr/>
        <p:txBody>
          <a:bodyPr/>
          <a:lstStyle/>
          <a:p>
            <a:r>
              <a:rPr lang="en-US" dirty="0"/>
              <a:t>17-20% of children experience an emotional, mental or behavioral concern that meets criteria for a disorder</a:t>
            </a:r>
          </a:p>
          <a:p>
            <a:r>
              <a:rPr lang="en-US" dirty="0"/>
              <a:t>Prevalence of anxiety is increasing, while depression remains the same</a:t>
            </a:r>
          </a:p>
          <a:p>
            <a:r>
              <a:rPr lang="en-US" dirty="0"/>
              <a:t>Suicidality is increasing</a:t>
            </a:r>
          </a:p>
          <a:p>
            <a:r>
              <a:rPr lang="en-US" dirty="0"/>
              <a:t>26% of US children will experience or witness trauma by age 4</a:t>
            </a:r>
          </a:p>
          <a:p>
            <a:r>
              <a:rPr lang="en-US" dirty="0"/>
              <a:t>Prevalence is increased for children of color, those within juvenile justice system, those from low income households</a:t>
            </a:r>
          </a:p>
        </p:txBody>
      </p:sp>
    </p:spTree>
    <p:extLst>
      <p:ext uri="{BB962C8B-B14F-4D97-AF65-F5344CB8AC3E}">
        <p14:creationId xmlns:p14="http://schemas.microsoft.com/office/powerpoint/2010/main" val="3990973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orient="vert"/>
          </p:nvPr>
        </p:nvSpPr>
        <p:spPr/>
        <p:txBody>
          <a:bodyPr/>
          <a:lstStyle/>
          <a:p>
            <a:r>
              <a:rPr lang="en-US" altLang="x-none" dirty="0">
                <a:ea typeface="ＭＳ Ｐゴシック" charset="-128"/>
              </a:rPr>
              <a:t>Implementation</a:t>
            </a:r>
          </a:p>
        </p:txBody>
      </p:sp>
      <p:graphicFrame>
        <p:nvGraphicFramePr>
          <p:cNvPr id="50178" name="Object 3"/>
          <p:cNvGraphicFramePr>
            <a:graphicFrameLocks noChangeAspect="1"/>
          </p:cNvGraphicFramePr>
          <p:nvPr>
            <p:extLst>
              <p:ext uri="{D42A27DB-BD31-4B8C-83A1-F6EECF244321}">
                <p14:modId xmlns:p14="http://schemas.microsoft.com/office/powerpoint/2010/main" val="1505663065"/>
              </p:ext>
            </p:extLst>
          </p:nvPr>
        </p:nvGraphicFramePr>
        <p:xfrm>
          <a:off x="962526" y="182562"/>
          <a:ext cx="10587790" cy="6458869"/>
        </p:xfrm>
        <a:graphic>
          <a:graphicData uri="http://schemas.openxmlformats.org/presentationml/2006/ole">
            <mc:AlternateContent xmlns:mc="http://schemas.openxmlformats.org/markup-compatibility/2006">
              <mc:Choice xmlns:v="urn:schemas-microsoft-com:vml" Requires="v">
                <p:oleObj spid="_x0000_s19474" name="Document" r:id="rId3" imgW="8368992" imgH="5448099" progId="Word.Document.12">
                  <p:embed/>
                </p:oleObj>
              </mc:Choice>
              <mc:Fallback>
                <p:oleObj name="Document" r:id="rId3" imgW="8368992" imgH="5448099"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26" y="182562"/>
                        <a:ext cx="10587790" cy="645886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686860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Activity #2</a:t>
            </a:r>
          </a:p>
        </p:txBody>
      </p:sp>
      <p:sp>
        <p:nvSpPr>
          <p:cNvPr id="3" name="Content Placeholder 2"/>
          <p:cNvSpPr>
            <a:spLocks noGrp="1"/>
          </p:cNvSpPr>
          <p:nvPr>
            <p:ph idx="1"/>
          </p:nvPr>
        </p:nvSpPr>
        <p:spPr/>
        <p:txBody>
          <a:bodyPr/>
          <a:lstStyle/>
          <a:p>
            <a:r>
              <a:rPr lang="en-US" dirty="0"/>
              <a:t>Work with your colleagues to consider how you might start planning to integrate your SEL and PBIS efforts</a:t>
            </a:r>
          </a:p>
        </p:txBody>
      </p:sp>
      <p:pic>
        <p:nvPicPr>
          <p:cNvPr id="22530" name="Picture 2" descr="mage result for images thi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367" y="2690812"/>
            <a:ext cx="3597899" cy="416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320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24533715"/>
              </p:ext>
            </p:extLst>
          </p:nvPr>
        </p:nvGraphicFramePr>
        <p:xfrm>
          <a:off x="2278248" y="1"/>
          <a:ext cx="7842144" cy="6918555"/>
        </p:xfrm>
        <a:graphic>
          <a:graphicData uri="http://schemas.openxmlformats.org/drawingml/2006/table">
            <a:tbl>
              <a:tblPr firstRow="1" firstCol="1" bandRow="1">
                <a:tableStyleId>{5C22544A-7EE6-4342-B048-85BDC9FD1C3A}</a:tableStyleId>
              </a:tblPr>
              <a:tblGrid>
                <a:gridCol w="1960116">
                  <a:extLst>
                    <a:ext uri="{9D8B030D-6E8A-4147-A177-3AD203B41FA5}">
                      <a16:colId xmlns:a16="http://schemas.microsoft.com/office/drawing/2014/main" val="20000"/>
                    </a:ext>
                  </a:extLst>
                </a:gridCol>
                <a:gridCol w="1960116">
                  <a:extLst>
                    <a:ext uri="{9D8B030D-6E8A-4147-A177-3AD203B41FA5}">
                      <a16:colId xmlns:a16="http://schemas.microsoft.com/office/drawing/2014/main" val="20001"/>
                    </a:ext>
                  </a:extLst>
                </a:gridCol>
                <a:gridCol w="1960956">
                  <a:extLst>
                    <a:ext uri="{9D8B030D-6E8A-4147-A177-3AD203B41FA5}">
                      <a16:colId xmlns:a16="http://schemas.microsoft.com/office/drawing/2014/main" val="20002"/>
                    </a:ext>
                  </a:extLst>
                </a:gridCol>
                <a:gridCol w="1960956">
                  <a:extLst>
                    <a:ext uri="{9D8B030D-6E8A-4147-A177-3AD203B41FA5}">
                      <a16:colId xmlns:a16="http://schemas.microsoft.com/office/drawing/2014/main" val="20003"/>
                    </a:ext>
                  </a:extLst>
                </a:gridCol>
              </a:tblGrid>
              <a:tr h="708809">
                <a:tc>
                  <a:txBody>
                    <a:bodyPr/>
                    <a:lstStyle/>
                    <a:p>
                      <a:pPr marL="0" marR="0" algn="ctr">
                        <a:spcBef>
                          <a:spcPts val="0"/>
                        </a:spcBef>
                        <a:spcAft>
                          <a:spcPts val="0"/>
                        </a:spcAft>
                      </a:pPr>
                      <a:r>
                        <a:rPr lang="en-US" sz="1800" dirty="0">
                          <a:solidFill>
                            <a:schemeClr val="bg1"/>
                          </a:solidFill>
                          <a:effectLst/>
                        </a:rPr>
                        <a:t>Core Features of Effective Schools</a:t>
                      </a:r>
                      <a:endParaRPr lang="en-US" sz="1800" dirty="0">
                        <a:solidFill>
                          <a:schemeClr val="bg1"/>
                        </a:solidFill>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2000" dirty="0">
                          <a:solidFill>
                            <a:schemeClr val="bg1"/>
                          </a:solidFill>
                          <a:effectLst/>
                        </a:rPr>
                        <a:t>Initiative:</a:t>
                      </a:r>
                    </a:p>
                    <a:p>
                      <a:pPr marL="0" marR="0" algn="ctr">
                        <a:spcBef>
                          <a:spcPts val="0"/>
                        </a:spcBef>
                        <a:spcAft>
                          <a:spcPts val="0"/>
                        </a:spcAft>
                      </a:pPr>
                      <a:r>
                        <a:rPr lang="en-US" sz="2000" dirty="0">
                          <a:solidFill>
                            <a:schemeClr val="bg1"/>
                          </a:solidFill>
                          <a:effectLst/>
                        </a:rPr>
                        <a:t> </a:t>
                      </a:r>
                    </a:p>
                    <a:p>
                      <a:pPr marL="0" marR="0" algn="ctr">
                        <a:spcBef>
                          <a:spcPts val="0"/>
                        </a:spcBef>
                        <a:spcAft>
                          <a:spcPts val="0"/>
                        </a:spcAft>
                      </a:pPr>
                      <a:r>
                        <a:rPr lang="en-US" sz="800" dirty="0">
                          <a:solidFill>
                            <a:schemeClr val="bg1"/>
                          </a:solidFill>
                          <a:effectLst/>
                        </a:rPr>
                        <a:t> </a:t>
                      </a:r>
                      <a:endParaRPr lang="en-US" sz="800" dirty="0">
                        <a:solidFill>
                          <a:schemeClr val="bg1"/>
                        </a:solidFill>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2000">
                          <a:effectLst/>
                        </a:rPr>
                        <a:t>Initiative:</a:t>
                      </a:r>
                      <a:endParaRPr lang="en-US" sz="20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2000" dirty="0">
                          <a:effectLst/>
                        </a:rPr>
                        <a:t>Initiative:</a:t>
                      </a:r>
                      <a:endParaRPr lang="en-US" sz="2000" dirty="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00"/>
                  </a:ext>
                </a:extLst>
              </a:tr>
              <a:tr h="295337">
                <a:tc gridSpan="4">
                  <a:txBody>
                    <a:bodyPr/>
                    <a:lstStyle/>
                    <a:p>
                      <a:pPr marL="0" marR="0" algn="ctr">
                        <a:spcBef>
                          <a:spcPts val="0"/>
                        </a:spcBef>
                        <a:spcAft>
                          <a:spcPts val="0"/>
                        </a:spcAft>
                      </a:pPr>
                      <a:r>
                        <a:rPr lang="en-US" sz="2000" dirty="0">
                          <a:effectLst/>
                        </a:rPr>
                        <a:t>OUTCOMES (Measures)</a:t>
                      </a:r>
                      <a:endParaRPr lang="en-US" sz="2000" dirty="0">
                        <a:effectLst/>
                        <a:latin typeface="Calibri" charset="0"/>
                        <a:ea typeface="Calibri" charset="0"/>
                        <a:cs typeface="Times New Roman" charset="0"/>
                      </a:endParaRPr>
                    </a:p>
                  </a:txBody>
                  <a:tcPr marL="44101" marR="4410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31189">
                <a:tc>
                  <a:txBody>
                    <a:bodyPr/>
                    <a:lstStyle/>
                    <a:p>
                      <a:pPr marL="0" marR="0" algn="ctr">
                        <a:spcBef>
                          <a:spcPts val="0"/>
                        </a:spcBef>
                        <a:spcAft>
                          <a:spcPts val="0"/>
                        </a:spcAft>
                      </a:pPr>
                      <a:r>
                        <a:rPr lang="en-US" sz="1200" dirty="0">
                          <a:effectLst/>
                        </a:rPr>
                        <a:t>Student Outcomes</a:t>
                      </a:r>
                      <a:endParaRPr lang="en-US" sz="12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dirty="0">
                          <a:effectLst/>
                        </a:rPr>
                        <a:t> </a:t>
                      </a:r>
                      <a:endParaRPr lang="en-US" sz="8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02"/>
                  </a:ext>
                </a:extLst>
              </a:tr>
              <a:tr h="331189">
                <a:tc>
                  <a:txBody>
                    <a:bodyPr/>
                    <a:lstStyle/>
                    <a:p>
                      <a:pPr marL="0" marR="0" algn="ctr">
                        <a:spcBef>
                          <a:spcPts val="0"/>
                        </a:spcBef>
                        <a:spcAft>
                          <a:spcPts val="0"/>
                        </a:spcAft>
                      </a:pPr>
                      <a:r>
                        <a:rPr lang="en-US" sz="1200" dirty="0">
                          <a:effectLst/>
                        </a:rPr>
                        <a:t>Other Outcomes</a:t>
                      </a:r>
                      <a:endParaRPr lang="en-US" sz="12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03"/>
                  </a:ext>
                </a:extLst>
              </a:tr>
              <a:tr h="295337">
                <a:tc gridSpan="4">
                  <a:txBody>
                    <a:bodyPr/>
                    <a:lstStyle/>
                    <a:p>
                      <a:pPr marL="0" marR="0" algn="ctr">
                        <a:spcBef>
                          <a:spcPts val="0"/>
                        </a:spcBef>
                        <a:spcAft>
                          <a:spcPts val="0"/>
                        </a:spcAft>
                      </a:pPr>
                      <a:r>
                        <a:rPr lang="en-US" sz="2000" dirty="0">
                          <a:effectLst/>
                        </a:rPr>
                        <a:t>PRACTICES</a:t>
                      </a:r>
                      <a:endParaRPr lang="en-US" sz="2000" dirty="0">
                        <a:effectLst/>
                        <a:latin typeface="Calibri" charset="0"/>
                        <a:ea typeface="Calibri" charset="0"/>
                        <a:cs typeface="Times New Roman" charset="0"/>
                      </a:endParaRPr>
                    </a:p>
                  </a:txBody>
                  <a:tcPr marL="44101" marR="4410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31189">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05"/>
                  </a:ext>
                </a:extLst>
              </a:tr>
              <a:tr h="331189">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06"/>
                  </a:ext>
                </a:extLst>
              </a:tr>
              <a:tr h="331189">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07"/>
                  </a:ext>
                </a:extLst>
              </a:tr>
              <a:tr h="331189">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08"/>
                  </a:ext>
                </a:extLst>
              </a:tr>
              <a:tr h="331189">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09"/>
                  </a:ext>
                </a:extLst>
              </a:tr>
              <a:tr h="331189">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10"/>
                  </a:ext>
                </a:extLst>
              </a:tr>
              <a:tr h="331189">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11"/>
                  </a:ext>
                </a:extLst>
              </a:tr>
              <a:tr h="331189">
                <a:tc>
                  <a:txBody>
                    <a:bodyPr/>
                    <a:lstStyle/>
                    <a:p>
                      <a:pPr marL="0" marR="0" algn="ctr">
                        <a:spcBef>
                          <a:spcPts val="0"/>
                        </a:spcBef>
                        <a:spcAft>
                          <a:spcPts val="0"/>
                        </a:spcAft>
                      </a:pPr>
                      <a:endParaRPr lang="en-US" sz="8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endParaRPr lang="en-US" sz="8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endParaRPr lang="en-US" sz="8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endParaRPr lang="en-US" sz="800" dirty="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12"/>
                  </a:ext>
                </a:extLst>
              </a:tr>
              <a:tr h="295337">
                <a:tc gridSpan="4">
                  <a:txBody>
                    <a:bodyPr/>
                    <a:lstStyle/>
                    <a:p>
                      <a:pPr marL="0" marR="0" algn="ctr">
                        <a:spcBef>
                          <a:spcPts val="0"/>
                        </a:spcBef>
                        <a:spcAft>
                          <a:spcPts val="0"/>
                        </a:spcAft>
                      </a:pPr>
                      <a:r>
                        <a:rPr lang="en-US" sz="2000" dirty="0">
                          <a:effectLst/>
                        </a:rPr>
                        <a:t>SYSTEMS</a:t>
                      </a:r>
                      <a:endParaRPr lang="en-US" sz="2000" dirty="0">
                        <a:effectLst/>
                        <a:latin typeface="Calibri" charset="0"/>
                        <a:ea typeface="Calibri" charset="0"/>
                        <a:cs typeface="Times New Roman" charset="0"/>
                      </a:endParaRPr>
                    </a:p>
                  </a:txBody>
                  <a:tcPr marL="44101" marR="4410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331189">
                <a:tc>
                  <a:txBody>
                    <a:bodyPr/>
                    <a:lstStyle/>
                    <a:p>
                      <a:pPr marL="0" marR="0" algn="ctr">
                        <a:spcBef>
                          <a:spcPts val="0"/>
                        </a:spcBef>
                        <a:spcAft>
                          <a:spcPts val="0"/>
                        </a:spcAft>
                      </a:pPr>
                      <a:r>
                        <a:rPr lang="en-US" sz="1200" dirty="0">
                          <a:effectLst/>
                        </a:rPr>
                        <a:t>Teaming </a:t>
                      </a:r>
                      <a:endParaRPr lang="en-US" sz="12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14"/>
                  </a:ext>
                </a:extLst>
              </a:tr>
              <a:tr h="331189">
                <a:tc>
                  <a:txBody>
                    <a:bodyPr/>
                    <a:lstStyle/>
                    <a:p>
                      <a:pPr marL="0" marR="0" algn="ctr">
                        <a:spcBef>
                          <a:spcPts val="0"/>
                        </a:spcBef>
                        <a:spcAft>
                          <a:spcPts val="0"/>
                        </a:spcAft>
                      </a:pPr>
                      <a:r>
                        <a:rPr lang="en-US" sz="1200" dirty="0">
                          <a:effectLst/>
                        </a:rPr>
                        <a:t>Training</a:t>
                      </a:r>
                      <a:endParaRPr lang="en-US" sz="12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15"/>
                  </a:ext>
                </a:extLst>
              </a:tr>
              <a:tr h="331189">
                <a:tc>
                  <a:txBody>
                    <a:bodyPr/>
                    <a:lstStyle/>
                    <a:p>
                      <a:pPr marL="0" marR="0" algn="ctr">
                        <a:spcBef>
                          <a:spcPts val="0"/>
                        </a:spcBef>
                        <a:spcAft>
                          <a:spcPts val="0"/>
                        </a:spcAft>
                      </a:pPr>
                      <a:r>
                        <a:rPr lang="en-US" sz="1200" dirty="0">
                          <a:effectLst/>
                        </a:rPr>
                        <a:t>Coaching/Support</a:t>
                      </a:r>
                      <a:endParaRPr lang="en-US" sz="12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dirty="0">
                          <a:effectLst/>
                        </a:rPr>
                        <a:t> </a:t>
                      </a:r>
                    </a:p>
                    <a:p>
                      <a:pPr marL="0" marR="0" algn="ctr">
                        <a:spcBef>
                          <a:spcPts val="0"/>
                        </a:spcBef>
                        <a:spcAft>
                          <a:spcPts val="0"/>
                        </a:spcAft>
                      </a:pPr>
                      <a:r>
                        <a:rPr lang="en-US" sz="800" dirty="0">
                          <a:effectLst/>
                        </a:rPr>
                        <a:t> </a:t>
                      </a:r>
                      <a:endParaRPr lang="en-US" sz="8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16"/>
                  </a:ext>
                </a:extLst>
              </a:tr>
              <a:tr h="295337">
                <a:tc gridSpan="4">
                  <a:txBody>
                    <a:bodyPr/>
                    <a:lstStyle/>
                    <a:p>
                      <a:pPr marL="0" marR="0" algn="ctr">
                        <a:spcBef>
                          <a:spcPts val="0"/>
                        </a:spcBef>
                        <a:spcAft>
                          <a:spcPts val="0"/>
                        </a:spcAft>
                      </a:pPr>
                      <a:r>
                        <a:rPr lang="en-US" sz="2000" dirty="0">
                          <a:effectLst/>
                        </a:rPr>
                        <a:t>DATA</a:t>
                      </a:r>
                      <a:endParaRPr lang="en-US" sz="2000" dirty="0">
                        <a:effectLst/>
                        <a:latin typeface="Calibri" charset="0"/>
                        <a:ea typeface="Calibri" charset="0"/>
                        <a:cs typeface="Times New Roman" charset="0"/>
                      </a:endParaRPr>
                    </a:p>
                  </a:txBody>
                  <a:tcPr marL="44101" marR="4410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7"/>
                  </a:ext>
                </a:extLst>
              </a:tr>
              <a:tr h="331189">
                <a:tc>
                  <a:txBody>
                    <a:bodyPr/>
                    <a:lstStyle/>
                    <a:p>
                      <a:pPr marL="0" marR="0" algn="ctr">
                        <a:spcBef>
                          <a:spcPts val="0"/>
                        </a:spcBef>
                        <a:spcAft>
                          <a:spcPts val="0"/>
                        </a:spcAft>
                      </a:pPr>
                      <a:r>
                        <a:rPr lang="en-US" sz="1200" dirty="0">
                          <a:effectLst/>
                        </a:rPr>
                        <a:t>Fidelity of Implementation</a:t>
                      </a:r>
                      <a:endParaRPr lang="en-US" sz="12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18"/>
                  </a:ext>
                </a:extLst>
              </a:tr>
              <a:tr h="331189">
                <a:tc>
                  <a:txBody>
                    <a:bodyPr/>
                    <a:lstStyle/>
                    <a:p>
                      <a:pPr marL="0" marR="0" algn="ctr">
                        <a:spcBef>
                          <a:spcPts val="0"/>
                        </a:spcBef>
                        <a:spcAft>
                          <a:spcPts val="0"/>
                        </a:spcAft>
                      </a:pPr>
                      <a:r>
                        <a:rPr lang="en-US" sz="1200" dirty="0">
                          <a:effectLst/>
                        </a:rPr>
                        <a:t>Impact</a:t>
                      </a:r>
                      <a:endParaRPr lang="en-US" sz="1200" dirty="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p>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a:effectLst/>
                        </a:rPr>
                        <a:t> </a:t>
                      </a:r>
                      <a:endParaRPr lang="en-US" sz="800">
                        <a:effectLst/>
                        <a:latin typeface="Calibri" charset="0"/>
                        <a:ea typeface="Calibri" charset="0"/>
                        <a:cs typeface="Times New Roman" charset="0"/>
                      </a:endParaRPr>
                    </a:p>
                  </a:txBody>
                  <a:tcPr marL="44101" marR="44101" marT="0" marB="0"/>
                </a:tc>
                <a:tc>
                  <a:txBody>
                    <a:bodyPr/>
                    <a:lstStyle/>
                    <a:p>
                      <a:pPr marL="0" marR="0" algn="ctr">
                        <a:spcBef>
                          <a:spcPts val="0"/>
                        </a:spcBef>
                        <a:spcAft>
                          <a:spcPts val="0"/>
                        </a:spcAft>
                      </a:pPr>
                      <a:r>
                        <a:rPr lang="en-US" sz="800" dirty="0">
                          <a:effectLst/>
                        </a:rPr>
                        <a:t> </a:t>
                      </a:r>
                      <a:endParaRPr lang="en-US" sz="800" dirty="0">
                        <a:effectLst/>
                        <a:latin typeface="Calibri" charset="0"/>
                        <a:ea typeface="Calibri" charset="0"/>
                        <a:cs typeface="Times New Roman" charset="0"/>
                      </a:endParaRPr>
                    </a:p>
                  </a:txBody>
                  <a:tcPr marL="44101" marR="44101" marT="0" marB="0"/>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84151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p>
            <a:fld id="{F82BECF3-1F13-1844-B683-D2B0B6364ADD}" type="slidenum">
              <a:rPr lang="en-US">
                <a:latin typeface="Arial" charset="0"/>
                <a:ea typeface="ＭＳ Ｐゴシック" charset="-128"/>
                <a:cs typeface="ＭＳ Ｐゴシック" charset="-128"/>
              </a:rPr>
              <a:pPr/>
              <a:t>7</a:t>
            </a:fld>
            <a:endParaRPr lang="en-US">
              <a:latin typeface="Arial" charset="0"/>
              <a:ea typeface="ＭＳ Ｐゴシック" charset="-128"/>
              <a:cs typeface="ＭＳ Ｐゴシック" charset="-128"/>
            </a:endParaRPr>
          </a:p>
        </p:txBody>
      </p:sp>
      <p:sp>
        <p:nvSpPr>
          <p:cNvPr id="246786" name="Rectangle 2"/>
          <p:cNvSpPr>
            <a:spLocks noGrp="1" noChangeArrowheads="1"/>
          </p:cNvSpPr>
          <p:nvPr>
            <p:ph type="title"/>
          </p:nvPr>
        </p:nvSpPr>
        <p:spPr>
          <a:xfrm>
            <a:off x="2133600" y="609600"/>
            <a:ext cx="8001000" cy="1143000"/>
          </a:xfrm>
        </p:spPr>
        <p:txBody>
          <a:bodyPr>
            <a:noAutofit/>
          </a:bodyPr>
          <a:lstStyle/>
          <a:p>
            <a:pPr eaLnBrk="1" hangingPunct="1"/>
            <a:r>
              <a:rPr lang="en-US" b="1" dirty="0"/>
              <a:t>The Externalizing and Internalizing  Behavioral Dimensions</a:t>
            </a:r>
          </a:p>
        </p:txBody>
      </p:sp>
      <p:graphicFrame>
        <p:nvGraphicFramePr>
          <p:cNvPr id="25611" name="Group 11"/>
          <p:cNvGraphicFramePr>
            <a:graphicFrameLocks noGrp="1"/>
          </p:cNvGraphicFramePr>
          <p:nvPr/>
        </p:nvGraphicFramePr>
        <p:xfrm>
          <a:off x="1981200" y="1981200"/>
          <a:ext cx="8153400" cy="4053840"/>
        </p:xfrm>
        <a:graphic>
          <a:graphicData uri="http://schemas.openxmlformats.org/drawingml/2006/table">
            <a:tbl>
              <a:tblPr/>
              <a:tblGrid>
                <a:gridCol w="3914775">
                  <a:extLst>
                    <a:ext uri="{9D8B030D-6E8A-4147-A177-3AD203B41FA5}">
                      <a16:colId xmlns:a16="http://schemas.microsoft.com/office/drawing/2014/main" val="20000"/>
                    </a:ext>
                  </a:extLst>
                </a:gridCol>
                <a:gridCol w="4238625">
                  <a:extLst>
                    <a:ext uri="{9D8B030D-6E8A-4147-A177-3AD203B41FA5}">
                      <a16:colId xmlns:a16="http://schemas.microsoft.com/office/drawing/2014/main" val="20001"/>
                    </a:ext>
                  </a:extLst>
                </a:gridCol>
              </a:tblGrid>
              <a:tr h="3962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latin typeface="Arial" charset="0"/>
                          <a:ea typeface="ＭＳ Ｐゴシック" charset="-128"/>
                          <a:cs typeface="ＭＳ Ｐゴシック" charset="-128"/>
                        </a:rPr>
                        <a:t>Externalizing Problems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Aggressive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Delinquent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Hyperactive-Impulsive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Antisocial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Disruptive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Destructive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Undercontrolled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Outer/other-directed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latin typeface="Arial"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latin typeface="Arial" charset="0"/>
                          <a:ea typeface="ＭＳ Ｐゴシック" charset="-128"/>
                          <a:cs typeface="ＭＳ Ｐゴシック" charset="-128"/>
                        </a:rPr>
                        <a:t>Internalizing Problems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Depressed, sad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Low self-esteem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Anxious, tense, fearful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Socially withdrawn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Physical symptoms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Overcontrolled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a:ln>
                            <a:noFill/>
                          </a:ln>
                          <a:solidFill>
                            <a:schemeClr val="tx1"/>
                          </a:solidFill>
                          <a:effectLst/>
                          <a:latin typeface="Arial" charset="0"/>
                          <a:ea typeface="ＭＳ Ｐゴシック" charset="-128"/>
                          <a:cs typeface="ＭＳ Ｐゴシック" charset="-128"/>
                        </a:rPr>
                        <a:t>Inner/self-directed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alpha val="50195"/>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82750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 calcmode="lin" valueType="num">
                                      <p:cBhvr>
                                        <p:cTn id="7" dur="1000" fill="hold"/>
                                        <p:tgtEl>
                                          <p:spTgt spid="246786"/>
                                        </p:tgtEl>
                                        <p:attrNameLst>
                                          <p:attrName>ppt_x</p:attrName>
                                        </p:attrNameLst>
                                      </p:cBhvr>
                                      <p:tavLst>
                                        <p:tav tm="0">
                                          <p:val>
                                            <p:strVal val="#ppt_x-.2"/>
                                          </p:val>
                                        </p:tav>
                                        <p:tav tm="100000">
                                          <p:val>
                                            <p:strVal val="#ppt_x"/>
                                          </p:val>
                                        </p:tav>
                                      </p:tavLst>
                                    </p:anim>
                                    <p:anim calcmode="lin" valueType="num">
                                      <p:cBhvr>
                                        <p:cTn id="8" dur="1000" fill="hold"/>
                                        <p:tgtEl>
                                          <p:spTgt spid="2467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6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87317"/>
            <a:ext cx="7772400" cy="1143000"/>
          </a:xfrm>
        </p:spPr>
        <p:txBody>
          <a:bodyPr>
            <a:noAutofit/>
          </a:bodyPr>
          <a:lstStyle/>
          <a:p>
            <a:r>
              <a:rPr lang="en-US" b="1" dirty="0"/>
              <a:t>What It Looks Like</a:t>
            </a:r>
          </a:p>
        </p:txBody>
      </p:sp>
      <p:pic>
        <p:nvPicPr>
          <p:cNvPr id="4" name="Picture 3"/>
          <p:cNvPicPr>
            <a:picLocks noChangeAspect="1"/>
          </p:cNvPicPr>
          <p:nvPr/>
        </p:nvPicPr>
        <p:blipFill>
          <a:blip r:embed="rId2"/>
          <a:stretch>
            <a:fillRect/>
          </a:stretch>
        </p:blipFill>
        <p:spPr>
          <a:xfrm>
            <a:off x="6619083" y="2669756"/>
            <a:ext cx="3111500" cy="2997200"/>
          </a:xfrm>
          <a:prstGeom prst="rect">
            <a:avLst/>
          </a:prstGeom>
        </p:spPr>
      </p:pic>
      <p:pic>
        <p:nvPicPr>
          <p:cNvPr id="5" name="Picture 4" descr="George 4"/>
          <p:cNvPicPr>
            <a:picLocks noChangeAspect="1" noChangeArrowheads="1"/>
          </p:cNvPicPr>
          <p:nvPr/>
        </p:nvPicPr>
        <p:blipFill>
          <a:blip r:embed="rId3"/>
          <a:srcRect/>
          <a:stretch>
            <a:fillRect/>
          </a:stretch>
        </p:blipFill>
        <p:spPr bwMode="auto">
          <a:xfrm>
            <a:off x="1524001" y="1613641"/>
            <a:ext cx="4929191" cy="4547658"/>
          </a:xfrm>
          <a:prstGeom prst="rect">
            <a:avLst/>
          </a:prstGeom>
          <a:noFill/>
          <a:ln w="9525">
            <a:noFill/>
            <a:miter lim="800000"/>
            <a:headEnd/>
            <a:tailEnd/>
          </a:ln>
        </p:spPr>
      </p:pic>
    </p:spTree>
    <p:extLst>
      <p:ext uri="{BB962C8B-B14F-4D97-AF65-F5344CB8AC3E}">
        <p14:creationId xmlns:p14="http://schemas.microsoft.com/office/powerpoint/2010/main" val="44419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crisis cli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487" y="1871663"/>
            <a:ext cx="6718851" cy="503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3" descr="far sid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914400"/>
            <a:ext cx="40227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C6CCDBB-3527-3F4D-B734-2288483B262D}"/>
              </a:ext>
            </a:extLst>
          </p:cNvPr>
          <p:cNvSpPr>
            <a:spLocks noGrp="1"/>
          </p:cNvSpPr>
          <p:nvPr>
            <p:ph type="title"/>
          </p:nvPr>
        </p:nvSpPr>
        <p:spPr/>
        <p:txBody>
          <a:bodyPr/>
          <a:lstStyle/>
          <a:p>
            <a:r>
              <a:rPr lang="en-US" b="1" dirty="0"/>
              <a:t>What it feels like</a:t>
            </a:r>
          </a:p>
        </p:txBody>
      </p:sp>
    </p:spTree>
    <p:extLst>
      <p:ext uri="{BB962C8B-B14F-4D97-AF65-F5344CB8AC3E}">
        <p14:creationId xmlns:p14="http://schemas.microsoft.com/office/powerpoint/2010/main" val="134173946"/>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10033</TotalTime>
  <Words>3631</Words>
  <Application>Microsoft Macintosh PowerPoint</Application>
  <PresentationFormat>Widescreen</PresentationFormat>
  <Paragraphs>719</Paragraphs>
  <Slides>62</Slides>
  <Notes>30</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83" baseType="lpstr">
      <vt:lpstr>ＭＳ Ｐゴシック</vt:lpstr>
      <vt:lpstr>ヒラギノ角ゴ Pro W3</vt:lpstr>
      <vt:lpstr>Arial</vt:lpstr>
      <vt:lpstr>Britannic Bold</vt:lpstr>
      <vt:lpstr>Calibri</vt:lpstr>
      <vt:lpstr>Calibri (Body)</vt:lpstr>
      <vt:lpstr>Calibri Light</vt:lpstr>
      <vt:lpstr>Geneva</vt:lpstr>
      <vt:lpstr>Georgia</vt:lpstr>
      <vt:lpstr>Helvetica Neue Light</vt:lpstr>
      <vt:lpstr>Old Standard TT</vt:lpstr>
      <vt:lpstr>Open Sans</vt:lpstr>
      <vt:lpstr>Proxima Nova</vt:lpstr>
      <vt:lpstr>Rockwell</vt:lpstr>
      <vt:lpstr>Rockwell Condensed</vt:lpstr>
      <vt:lpstr>Times</vt:lpstr>
      <vt:lpstr>Times New Roman</vt:lpstr>
      <vt:lpstr>Trebuchet MS</vt:lpstr>
      <vt:lpstr>Wingdings</vt:lpstr>
      <vt:lpstr>Office Theme</vt:lpstr>
      <vt:lpstr>Document</vt:lpstr>
      <vt:lpstr>Integrating SEL with PBIS Efforts</vt:lpstr>
      <vt:lpstr>Agenda</vt:lpstr>
      <vt:lpstr>A Big Thank You: Credit Given To</vt:lpstr>
      <vt:lpstr>Big Ideas</vt:lpstr>
      <vt:lpstr>Children’s Mental Health</vt:lpstr>
      <vt:lpstr>A Problem</vt:lpstr>
      <vt:lpstr>The Externalizing and Internalizing  Behavioral Dimensions</vt:lpstr>
      <vt:lpstr>What It Looks Like</vt:lpstr>
      <vt:lpstr>What it feels like</vt:lpstr>
      <vt:lpstr>How we address it</vt:lpstr>
      <vt:lpstr>PowerPoint Presentation</vt:lpstr>
      <vt:lpstr>How this impacts our people</vt:lpstr>
      <vt:lpstr>Teacher Burnout</vt:lpstr>
      <vt:lpstr>Model for Prevention</vt:lpstr>
      <vt:lpstr>PowerPoint Presentation</vt:lpstr>
      <vt:lpstr>SEL Competencies </vt:lpstr>
      <vt:lpstr>Emotions and Thoughts Influence Behavior That is Modeled For Others</vt:lpstr>
      <vt:lpstr>PowerPoint Presentation</vt:lpstr>
      <vt:lpstr>PowerPoint Presentation</vt:lpstr>
      <vt:lpstr>Why Integrate/Align?</vt:lpstr>
      <vt:lpstr>Strengths and Challenges of Each Approach</vt:lpstr>
      <vt:lpstr>Initial Effective Examples of Integration</vt:lpstr>
      <vt:lpstr>Examples (cont)</vt:lpstr>
      <vt:lpstr>PowerPoint Presentation</vt:lpstr>
      <vt:lpstr>How to align and integrate?</vt:lpstr>
      <vt:lpstr>Activity #1 </vt:lpstr>
      <vt:lpstr>Primary Considerations and Recommendations for Integrating PBIS &amp; SEL</vt:lpstr>
      <vt:lpstr>1. Commit to Coordinated Implementation of PBIS &amp; SEL</vt:lpstr>
      <vt:lpstr>2. Obtain Staff/Community Buy-In</vt:lpstr>
      <vt:lpstr>3. Engage Stakeholders to Form a Team</vt:lpstr>
      <vt:lpstr>Develop a Shared Vision for Integrated Model</vt:lpstr>
      <vt:lpstr>5. Conduct a SWOT Analysis </vt:lpstr>
      <vt:lpstr>6. Use Data to Identify and Select Programming</vt:lpstr>
      <vt:lpstr>6. (cont) Example Request for Assistance Form</vt:lpstr>
      <vt:lpstr>7. Create an Integration Action Plan</vt:lpstr>
      <vt:lpstr>A Sample Cheat Sheet: Crosswalk PBIS with SEL</vt:lpstr>
      <vt:lpstr>8. Develop Job-Embedded PD Opportunities</vt:lpstr>
      <vt:lpstr>9. Launch PBIS &amp; SEL Together</vt:lpstr>
      <vt:lpstr>10. Develop an On-Going Technical Assistance Plan</vt:lpstr>
      <vt:lpstr>11. Use data to evaluate programming</vt:lpstr>
      <vt:lpstr>Case Example</vt:lpstr>
      <vt:lpstr>Responsive Classroom as an SEL Approach</vt:lpstr>
      <vt:lpstr>SAEBRS (FASTBridge)</vt:lpstr>
      <vt:lpstr>School’s Reason to Examine SAEBRS</vt:lpstr>
      <vt:lpstr>PowerPoint Presentation</vt:lpstr>
      <vt:lpstr>Stony Hill Fall 2018 SAEBRS</vt:lpstr>
      <vt:lpstr>SAEBRS Data Team Pilot</vt:lpstr>
      <vt:lpstr>PowerPoint Presentation</vt:lpstr>
      <vt:lpstr>PowerPoint Presentation</vt:lpstr>
      <vt:lpstr>PowerPoint Presentation</vt:lpstr>
      <vt:lpstr>Procedural Facilitator Worksheet</vt:lpstr>
      <vt:lpstr>What We Learned</vt:lpstr>
      <vt:lpstr>Our Next Steps</vt:lpstr>
      <vt:lpstr>Pittsfield Case Example</vt:lpstr>
      <vt:lpstr>Problem ID: PBIS Tiered Fidelity Inventory</vt:lpstr>
      <vt:lpstr>PowerPoint Presentation</vt:lpstr>
      <vt:lpstr>Problem ID: Insight from Panorama</vt:lpstr>
      <vt:lpstr>Problem Certification: Screening</vt:lpstr>
      <vt:lpstr>Exploring Solutions</vt:lpstr>
      <vt:lpstr>Implementation</vt:lpstr>
      <vt:lpstr>Activity #2</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SEL with PBIS Efforts</dc:title>
  <dc:creator>drwhitcomb09@gmail.com</dc:creator>
  <cp:lastModifiedBy>drwhitcomb09@gmail.com</cp:lastModifiedBy>
  <cp:revision>34</cp:revision>
  <dcterms:created xsi:type="dcterms:W3CDTF">2018-03-08T02:41:32Z</dcterms:created>
  <dcterms:modified xsi:type="dcterms:W3CDTF">2019-03-27T23:58:13Z</dcterms:modified>
</cp:coreProperties>
</file>