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8" r:id="rId2"/>
  </p:sldMasterIdLst>
  <p:notesMasterIdLst>
    <p:notesMasterId r:id="rId87"/>
  </p:notesMasterIdLst>
  <p:sldIdLst>
    <p:sldId id="861" r:id="rId3"/>
    <p:sldId id="883" r:id="rId4"/>
    <p:sldId id="649" r:id="rId5"/>
    <p:sldId id="842" r:id="rId6"/>
    <p:sldId id="890" r:id="rId7"/>
    <p:sldId id="891" r:id="rId8"/>
    <p:sldId id="805" r:id="rId9"/>
    <p:sldId id="806" r:id="rId10"/>
    <p:sldId id="807" r:id="rId11"/>
    <p:sldId id="892" r:id="rId12"/>
    <p:sldId id="893" r:id="rId13"/>
    <p:sldId id="894" r:id="rId14"/>
    <p:sldId id="895" r:id="rId15"/>
    <p:sldId id="896" r:id="rId16"/>
    <p:sldId id="897" r:id="rId17"/>
    <p:sldId id="898" r:id="rId18"/>
    <p:sldId id="899" r:id="rId19"/>
    <p:sldId id="900" r:id="rId20"/>
    <p:sldId id="901" r:id="rId21"/>
    <p:sldId id="902" r:id="rId22"/>
    <p:sldId id="903" r:id="rId23"/>
    <p:sldId id="904" r:id="rId24"/>
    <p:sldId id="905" r:id="rId25"/>
    <p:sldId id="906" r:id="rId26"/>
    <p:sldId id="907" r:id="rId27"/>
    <p:sldId id="909" r:id="rId28"/>
    <p:sldId id="910" r:id="rId29"/>
    <p:sldId id="911" r:id="rId30"/>
    <p:sldId id="912" r:id="rId31"/>
    <p:sldId id="913" r:id="rId32"/>
    <p:sldId id="915" r:id="rId33"/>
    <p:sldId id="916" r:id="rId34"/>
    <p:sldId id="917" r:id="rId35"/>
    <p:sldId id="918" r:id="rId36"/>
    <p:sldId id="926" r:id="rId37"/>
    <p:sldId id="864" r:id="rId38"/>
    <p:sldId id="865" r:id="rId39"/>
    <p:sldId id="928" r:id="rId40"/>
    <p:sldId id="933" r:id="rId41"/>
    <p:sldId id="934" r:id="rId42"/>
    <p:sldId id="935" r:id="rId43"/>
    <p:sldId id="936" r:id="rId44"/>
    <p:sldId id="942" r:id="rId45"/>
    <p:sldId id="931" r:id="rId46"/>
    <p:sldId id="932" r:id="rId47"/>
    <p:sldId id="940" r:id="rId48"/>
    <p:sldId id="937" r:id="rId49"/>
    <p:sldId id="943" r:id="rId50"/>
    <p:sldId id="944" r:id="rId51"/>
    <p:sldId id="945" r:id="rId52"/>
    <p:sldId id="946" r:id="rId53"/>
    <p:sldId id="947" r:id="rId54"/>
    <p:sldId id="948" r:id="rId55"/>
    <p:sldId id="949" r:id="rId56"/>
    <p:sldId id="950" r:id="rId57"/>
    <p:sldId id="951" r:id="rId58"/>
    <p:sldId id="952" r:id="rId59"/>
    <p:sldId id="953" r:id="rId60"/>
    <p:sldId id="954" r:id="rId61"/>
    <p:sldId id="955" r:id="rId62"/>
    <p:sldId id="941" r:id="rId63"/>
    <p:sldId id="930" r:id="rId64"/>
    <p:sldId id="919" r:id="rId65"/>
    <p:sldId id="823" r:id="rId66"/>
    <p:sldId id="824" r:id="rId67"/>
    <p:sldId id="825" r:id="rId68"/>
    <p:sldId id="826" r:id="rId69"/>
    <p:sldId id="827" r:id="rId70"/>
    <p:sldId id="828" r:id="rId71"/>
    <p:sldId id="829" r:id="rId72"/>
    <p:sldId id="830" r:id="rId73"/>
    <p:sldId id="831" r:id="rId74"/>
    <p:sldId id="832" r:id="rId75"/>
    <p:sldId id="833" r:id="rId76"/>
    <p:sldId id="834" r:id="rId77"/>
    <p:sldId id="835" r:id="rId78"/>
    <p:sldId id="836" r:id="rId79"/>
    <p:sldId id="837" r:id="rId80"/>
    <p:sldId id="838" r:id="rId81"/>
    <p:sldId id="839" r:id="rId82"/>
    <p:sldId id="927" r:id="rId83"/>
    <p:sldId id="670" r:id="rId84"/>
    <p:sldId id="840" r:id="rId85"/>
    <p:sldId id="841" r:id="rId8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 charset="0"/>
        <a:ea typeface="ＭＳ Ｐゴシック" pitchFamily="-107" charset="-128"/>
        <a:cs typeface="ＭＳ Ｐゴシック" pitchFamily="-107" charset="-128"/>
      </a:defRPr>
    </a:lvl1pPr>
    <a:lvl2pPr marL="457200" algn="l" rtl="0" fontAlgn="base">
      <a:spcBef>
        <a:spcPct val="0"/>
      </a:spcBef>
      <a:spcAft>
        <a:spcPct val="0"/>
      </a:spcAft>
      <a:defRPr kern="1200">
        <a:solidFill>
          <a:schemeClr val="tx1"/>
        </a:solidFill>
        <a:latin typeface="Arial" pitchFamily="-1" charset="0"/>
        <a:ea typeface="ＭＳ Ｐゴシック" pitchFamily="-107" charset="-128"/>
        <a:cs typeface="ＭＳ Ｐゴシック" pitchFamily="-107" charset="-128"/>
      </a:defRPr>
    </a:lvl2pPr>
    <a:lvl3pPr marL="914400" algn="l" rtl="0" fontAlgn="base">
      <a:spcBef>
        <a:spcPct val="0"/>
      </a:spcBef>
      <a:spcAft>
        <a:spcPct val="0"/>
      </a:spcAft>
      <a:defRPr kern="1200">
        <a:solidFill>
          <a:schemeClr val="tx1"/>
        </a:solidFill>
        <a:latin typeface="Arial" pitchFamily="-1" charset="0"/>
        <a:ea typeface="ＭＳ Ｐゴシック" pitchFamily="-107" charset="-128"/>
        <a:cs typeface="ＭＳ Ｐゴシック" pitchFamily="-107" charset="-128"/>
      </a:defRPr>
    </a:lvl3pPr>
    <a:lvl4pPr marL="1371600" algn="l" rtl="0" fontAlgn="base">
      <a:spcBef>
        <a:spcPct val="0"/>
      </a:spcBef>
      <a:spcAft>
        <a:spcPct val="0"/>
      </a:spcAft>
      <a:defRPr kern="1200">
        <a:solidFill>
          <a:schemeClr val="tx1"/>
        </a:solidFill>
        <a:latin typeface="Arial" pitchFamily="-1" charset="0"/>
        <a:ea typeface="ＭＳ Ｐゴシック" pitchFamily="-107" charset="-128"/>
        <a:cs typeface="ＭＳ Ｐゴシック" pitchFamily="-107" charset="-128"/>
      </a:defRPr>
    </a:lvl4pPr>
    <a:lvl5pPr marL="1828800" algn="l" rtl="0" fontAlgn="base">
      <a:spcBef>
        <a:spcPct val="0"/>
      </a:spcBef>
      <a:spcAft>
        <a:spcPct val="0"/>
      </a:spcAft>
      <a:defRPr kern="1200">
        <a:solidFill>
          <a:schemeClr val="tx1"/>
        </a:solidFill>
        <a:latin typeface="Arial" pitchFamily="-1" charset="0"/>
        <a:ea typeface="ＭＳ Ｐゴシック" pitchFamily="-107" charset="-128"/>
        <a:cs typeface="ＭＳ Ｐゴシック" pitchFamily="-107" charset="-128"/>
      </a:defRPr>
    </a:lvl5pPr>
    <a:lvl6pPr marL="2286000" algn="l" defTabSz="457200" rtl="0" eaLnBrk="1" latinLnBrk="0" hangingPunct="1">
      <a:defRPr kern="1200">
        <a:solidFill>
          <a:schemeClr val="tx1"/>
        </a:solidFill>
        <a:latin typeface="Arial" pitchFamily="-1" charset="0"/>
        <a:ea typeface="ＭＳ Ｐゴシック" pitchFamily="-107" charset="-128"/>
        <a:cs typeface="ＭＳ Ｐゴシック" pitchFamily="-107" charset="-128"/>
      </a:defRPr>
    </a:lvl6pPr>
    <a:lvl7pPr marL="2743200" algn="l" defTabSz="457200" rtl="0" eaLnBrk="1" latinLnBrk="0" hangingPunct="1">
      <a:defRPr kern="1200">
        <a:solidFill>
          <a:schemeClr val="tx1"/>
        </a:solidFill>
        <a:latin typeface="Arial" pitchFamily="-1" charset="0"/>
        <a:ea typeface="ＭＳ Ｐゴシック" pitchFamily="-107" charset="-128"/>
        <a:cs typeface="ＭＳ Ｐゴシック" pitchFamily="-107" charset="-128"/>
      </a:defRPr>
    </a:lvl7pPr>
    <a:lvl8pPr marL="3200400" algn="l" defTabSz="457200" rtl="0" eaLnBrk="1" latinLnBrk="0" hangingPunct="1">
      <a:defRPr kern="1200">
        <a:solidFill>
          <a:schemeClr val="tx1"/>
        </a:solidFill>
        <a:latin typeface="Arial" pitchFamily="-1" charset="0"/>
        <a:ea typeface="ＭＳ Ｐゴシック" pitchFamily="-107" charset="-128"/>
        <a:cs typeface="ＭＳ Ｐゴシック" pitchFamily="-107" charset="-128"/>
      </a:defRPr>
    </a:lvl8pPr>
    <a:lvl9pPr marL="3657600" algn="l" defTabSz="457200" rtl="0" eaLnBrk="1" latinLnBrk="0" hangingPunct="1">
      <a:defRPr kern="1200">
        <a:solidFill>
          <a:schemeClr val="tx1"/>
        </a:solidFill>
        <a:latin typeface="Arial" pitchFamily="-1" charset="0"/>
        <a:ea typeface="ＭＳ Ｐゴシック" pitchFamily="-107" charset="-128"/>
        <a:cs typeface="ＭＳ Ｐゴシック" pitchFamily="-107" charset="-128"/>
      </a:defRPr>
    </a:lvl9pPr>
  </p:defaultTextStyle>
  <p:extLst>
    <p:ext uri="{521415D9-36F7-43E2-AB2F-B90AF26B5E84}">
      <p14:sectionLst xmlns:p14="http://schemas.microsoft.com/office/powerpoint/2010/main">
        <p14:section name="Day 3" id="{86E2852C-409D-954C-8616-C13C45502087}">
          <p14:sldIdLst>
            <p14:sldId id="861"/>
            <p14:sldId id="883"/>
            <p14:sldId id="649"/>
            <p14:sldId id="842"/>
            <p14:sldId id="890"/>
            <p14:sldId id="891"/>
            <p14:sldId id="805"/>
            <p14:sldId id="806"/>
            <p14:sldId id="807"/>
            <p14:sldId id="892"/>
            <p14:sldId id="893"/>
            <p14:sldId id="894"/>
            <p14:sldId id="895"/>
            <p14:sldId id="896"/>
            <p14:sldId id="897"/>
            <p14:sldId id="898"/>
            <p14:sldId id="899"/>
            <p14:sldId id="900"/>
            <p14:sldId id="901"/>
            <p14:sldId id="902"/>
            <p14:sldId id="903"/>
            <p14:sldId id="904"/>
            <p14:sldId id="905"/>
            <p14:sldId id="906"/>
            <p14:sldId id="907"/>
            <p14:sldId id="909"/>
            <p14:sldId id="910"/>
            <p14:sldId id="911"/>
            <p14:sldId id="912"/>
            <p14:sldId id="913"/>
            <p14:sldId id="915"/>
            <p14:sldId id="916"/>
            <p14:sldId id="917"/>
            <p14:sldId id="918"/>
            <p14:sldId id="926"/>
            <p14:sldId id="864"/>
            <p14:sldId id="865"/>
            <p14:sldId id="928"/>
            <p14:sldId id="933"/>
            <p14:sldId id="934"/>
            <p14:sldId id="935"/>
            <p14:sldId id="936"/>
            <p14:sldId id="942"/>
            <p14:sldId id="931"/>
            <p14:sldId id="932"/>
            <p14:sldId id="940"/>
            <p14:sldId id="937"/>
            <p14:sldId id="943"/>
            <p14:sldId id="944"/>
            <p14:sldId id="945"/>
            <p14:sldId id="946"/>
            <p14:sldId id="947"/>
            <p14:sldId id="948"/>
            <p14:sldId id="949"/>
            <p14:sldId id="950"/>
            <p14:sldId id="951"/>
            <p14:sldId id="952"/>
            <p14:sldId id="953"/>
            <p14:sldId id="954"/>
            <p14:sldId id="955"/>
            <p14:sldId id="941"/>
            <p14:sldId id="930"/>
            <p14:sldId id="919"/>
            <p14:sldId id="823"/>
            <p14:sldId id="824"/>
            <p14:sldId id="825"/>
            <p14:sldId id="826"/>
            <p14:sldId id="827"/>
            <p14:sldId id="828"/>
            <p14:sldId id="829"/>
            <p14:sldId id="830"/>
            <p14:sldId id="831"/>
            <p14:sldId id="832"/>
            <p14:sldId id="833"/>
            <p14:sldId id="834"/>
            <p14:sldId id="835"/>
            <p14:sldId id="836"/>
            <p14:sldId id="837"/>
            <p14:sldId id="838"/>
            <p14:sldId id="839"/>
            <p14:sldId id="927"/>
            <p14:sldId id="670"/>
            <p14:sldId id="840"/>
            <p14:sldId id="84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00"/>
    <a:srgbClr val="6666FF"/>
    <a:srgbClr val="CDE081"/>
    <a:srgbClr val="FFFF99"/>
    <a:srgbClr val="CC99FF"/>
    <a:srgbClr val="3366FF"/>
    <a:srgbClr val="00804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936"/>
    <p:restoredTop sz="93070"/>
  </p:normalViewPr>
  <p:slideViewPr>
    <p:cSldViewPr>
      <p:cViewPr>
        <p:scale>
          <a:sx n="71" d="100"/>
          <a:sy n="71" d="100"/>
        </p:scale>
        <p:origin x="1352" y="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notesMaster" Target="notesMasters/notesMaster1.xml"/><Relationship Id="rId88" Type="http://schemas.openxmlformats.org/officeDocument/2006/relationships/presProps" Target="presProps.xml"/><Relationship Id="rId8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Workbook9"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9"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pieChart>
        <c:varyColors val="1"/>
        <c:ser>
          <c:idx val="0"/>
          <c:order val="0"/>
          <c:val>
            <c:numRef>
              <c:f>Sheet1!$C$1:$C$2</c:f>
              <c:numCache>
                <c:formatCode>General</c:formatCode>
                <c:ptCount val="2"/>
                <c:pt idx="0">
                  <c:v>12.0</c:v>
                </c:pt>
                <c:pt idx="1">
                  <c:v>88.0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pieChart>
        <c:varyColors val="1"/>
        <c:ser>
          <c:idx val="0"/>
          <c:order val="0"/>
          <c:val>
            <c:numRef>
              <c:f>Sheet1!$E$1:$E$2</c:f>
              <c:numCache>
                <c:formatCode>General</c:formatCode>
                <c:ptCount val="2"/>
                <c:pt idx="0">
                  <c:v>50.0</c:v>
                </c:pt>
                <c:pt idx="1">
                  <c:v>50.0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79B3B-8945-8C4D-BB5E-24FD2541BC85}" type="doc">
      <dgm:prSet loTypeId="urn:microsoft.com/office/officeart/2005/8/layout/hierarchy1" loCatId="" qsTypeId="urn:microsoft.com/office/officeart/2005/8/quickstyle/simple1" qsCatId="simple" csTypeId="urn:microsoft.com/office/officeart/2005/8/colors/accent2_5" csCatId="accent2" phldr="1"/>
      <dgm:spPr/>
      <dgm:t>
        <a:bodyPr/>
        <a:lstStyle/>
        <a:p>
          <a:endParaRPr lang="en-US"/>
        </a:p>
      </dgm:t>
    </dgm:pt>
    <dgm:pt modelId="{19F93EBA-D9C0-4C47-B7BE-0B44A0DDADBF}">
      <dgm:prSet phldrT="[Text]" custT="1"/>
      <dgm:spPr/>
      <dgm:t>
        <a:bodyPr/>
        <a:lstStyle/>
        <a:p>
          <a:r>
            <a:rPr lang="en-US" sz="2000" dirty="0" smtClean="0"/>
            <a:t>Are students still engaging in </a:t>
          </a:r>
          <a:r>
            <a:rPr lang="en-US" sz="2000" b="1" u="sng" dirty="0" smtClean="0"/>
            <a:t>problem behavior</a:t>
          </a:r>
          <a:r>
            <a:rPr lang="en-US" sz="2000" dirty="0" smtClean="0"/>
            <a:t>?</a:t>
          </a:r>
          <a:endParaRPr lang="en-US" sz="2000" dirty="0"/>
        </a:p>
      </dgm:t>
    </dgm:pt>
    <dgm:pt modelId="{1BDD40A1-7435-B848-A092-9953001214EE}" type="parTrans" cxnId="{B783C317-0C42-8541-B481-5F11E55539F2}">
      <dgm:prSet/>
      <dgm:spPr/>
      <dgm:t>
        <a:bodyPr/>
        <a:lstStyle/>
        <a:p>
          <a:endParaRPr lang="en-US" sz="2000"/>
        </a:p>
      </dgm:t>
    </dgm:pt>
    <dgm:pt modelId="{8DDA6EC0-74EC-C748-A62C-37B1267E369D}" type="sibTrans" cxnId="{B783C317-0C42-8541-B481-5F11E55539F2}">
      <dgm:prSet/>
      <dgm:spPr/>
      <dgm:t>
        <a:bodyPr/>
        <a:lstStyle/>
        <a:p>
          <a:endParaRPr lang="en-US" sz="2000"/>
        </a:p>
      </dgm:t>
    </dgm:pt>
    <dgm:pt modelId="{2CD788E8-8170-8C4B-A06A-0CFB8AE8CA01}" type="asst">
      <dgm:prSet phldrT="[Text]" custT="1"/>
      <dgm:spPr/>
      <dgm:t>
        <a:bodyPr/>
        <a:lstStyle/>
        <a:p>
          <a:r>
            <a:rPr lang="en-US" sz="2000" dirty="0" smtClean="0"/>
            <a:t>Are behaviors minor or major expectation violations?</a:t>
          </a:r>
          <a:endParaRPr lang="en-US" sz="2000" dirty="0"/>
        </a:p>
      </dgm:t>
    </dgm:pt>
    <dgm:pt modelId="{916A5F52-697C-A947-BF9E-97258BA6FD0C}" type="parTrans" cxnId="{849EB0F7-EF54-5B4C-8954-81A5FE8E4D3A}">
      <dgm:prSet/>
      <dgm:spPr/>
      <dgm:t>
        <a:bodyPr/>
        <a:lstStyle/>
        <a:p>
          <a:endParaRPr lang="en-US" sz="2000"/>
        </a:p>
      </dgm:t>
    </dgm:pt>
    <dgm:pt modelId="{69159D2A-03FE-E84B-B3ED-4D21485F7CC6}" type="sibTrans" cxnId="{849EB0F7-EF54-5B4C-8954-81A5FE8E4D3A}">
      <dgm:prSet/>
      <dgm:spPr/>
      <dgm:t>
        <a:bodyPr/>
        <a:lstStyle/>
        <a:p>
          <a:endParaRPr lang="en-US" sz="2000"/>
        </a:p>
      </dgm:t>
    </dgm:pt>
    <dgm:pt modelId="{91C8EBFC-32C7-8741-94A4-034004011149}" type="asst">
      <dgm:prSet custT="1"/>
      <dgm:spPr/>
      <dgm:t>
        <a:bodyPr/>
        <a:lstStyle/>
        <a:p>
          <a:r>
            <a:rPr lang="en-US" sz="2000" dirty="0" smtClean="0"/>
            <a:t>Well done! Monitor outcomes and adjust as needed</a:t>
          </a:r>
          <a:endParaRPr lang="en-US" sz="2000" dirty="0"/>
        </a:p>
      </dgm:t>
    </dgm:pt>
    <dgm:pt modelId="{E9748A2C-5DD3-5A41-872D-2D2ABEE2F42E}" type="parTrans" cxnId="{F5A54F98-FA8E-8143-BFC9-E70C7C83DF59}">
      <dgm:prSet/>
      <dgm:spPr/>
      <dgm:t>
        <a:bodyPr/>
        <a:lstStyle/>
        <a:p>
          <a:endParaRPr lang="en-US" sz="2000"/>
        </a:p>
      </dgm:t>
    </dgm:pt>
    <dgm:pt modelId="{5873B1AA-7D42-1F42-AD3F-AAFB9D1D4E83}" type="sibTrans" cxnId="{F5A54F98-FA8E-8143-BFC9-E70C7C83DF59}">
      <dgm:prSet/>
      <dgm:spPr/>
      <dgm:t>
        <a:bodyPr/>
        <a:lstStyle/>
        <a:p>
          <a:endParaRPr lang="en-US" sz="2000"/>
        </a:p>
      </dgm:t>
    </dgm:pt>
    <dgm:pt modelId="{9651EB0D-39B8-224A-946A-B2358C067B70}" type="asst">
      <dgm:prSet custT="1"/>
      <dgm:spPr/>
      <dgm:t>
        <a:bodyPr/>
        <a:lstStyle/>
        <a:p>
          <a:r>
            <a:rPr lang="en-US" sz="2000" dirty="0" smtClean="0"/>
            <a:t>How many students are involved (many or few)?</a:t>
          </a:r>
          <a:endParaRPr lang="en-US" sz="2000" dirty="0"/>
        </a:p>
      </dgm:t>
    </dgm:pt>
    <dgm:pt modelId="{D3EA955C-41D1-2A49-A8FA-0299FEB514EE}" type="parTrans" cxnId="{7412D4BB-AF84-EA47-A925-C04B60ED8C02}">
      <dgm:prSet/>
      <dgm:spPr/>
      <dgm:t>
        <a:bodyPr/>
        <a:lstStyle/>
        <a:p>
          <a:endParaRPr lang="en-US" sz="2000"/>
        </a:p>
      </dgm:t>
    </dgm:pt>
    <dgm:pt modelId="{85FB3BCF-4B2C-3A47-867A-864953FF6229}" type="sibTrans" cxnId="{7412D4BB-AF84-EA47-A925-C04B60ED8C02}">
      <dgm:prSet/>
      <dgm:spPr/>
      <dgm:t>
        <a:bodyPr/>
        <a:lstStyle/>
        <a:p>
          <a:endParaRPr lang="en-US" sz="2000"/>
        </a:p>
      </dgm:t>
    </dgm:pt>
    <dgm:pt modelId="{9C2BE76E-5378-C54D-9D1B-5F3D82FBE835}" type="asst">
      <dgm:prSet custT="1"/>
      <dgm:spPr/>
      <dgm:t>
        <a:bodyPr/>
        <a:lstStyle/>
        <a:p>
          <a:r>
            <a:rPr lang="en-US" sz="2000" dirty="0" smtClean="0"/>
            <a:t>Review, adjust &amp; intensify CWPBIS. Ask for help!</a:t>
          </a:r>
          <a:endParaRPr lang="en-US" sz="2000" dirty="0"/>
        </a:p>
      </dgm:t>
    </dgm:pt>
    <dgm:pt modelId="{3FB02DE8-BD52-C34D-8DB2-3D441D26D454}" type="parTrans" cxnId="{883B8AE1-E3C6-8E4B-8AE5-B14364C2A0F5}">
      <dgm:prSet/>
      <dgm:spPr/>
      <dgm:t>
        <a:bodyPr/>
        <a:lstStyle/>
        <a:p>
          <a:endParaRPr lang="en-US" sz="2000"/>
        </a:p>
      </dgm:t>
    </dgm:pt>
    <dgm:pt modelId="{0EEEB716-8B9F-0447-949A-8E709E4DDC3F}" type="sibTrans" cxnId="{883B8AE1-E3C6-8E4B-8AE5-B14364C2A0F5}">
      <dgm:prSet/>
      <dgm:spPr/>
      <dgm:t>
        <a:bodyPr/>
        <a:lstStyle/>
        <a:p>
          <a:endParaRPr lang="en-US" sz="2000"/>
        </a:p>
      </dgm:t>
    </dgm:pt>
    <dgm:pt modelId="{F2743140-4095-1B4E-881E-8C0CDB649211}" type="asst">
      <dgm:prSet custT="1"/>
      <dgm:spPr/>
      <dgm:t>
        <a:bodyPr/>
        <a:lstStyle/>
        <a:p>
          <a:r>
            <a:rPr lang="en-US" sz="2000" dirty="0" smtClean="0"/>
            <a:t>Request additional (tier 2 &amp; 3) support for students. </a:t>
          </a:r>
          <a:endParaRPr lang="en-US" sz="2000" dirty="0"/>
        </a:p>
      </dgm:t>
    </dgm:pt>
    <dgm:pt modelId="{DE9D23E2-91AE-504F-B7E2-DCBD691272F7}" type="parTrans" cxnId="{51345165-BAF0-B341-A841-6F5A02AF8D87}">
      <dgm:prSet/>
      <dgm:spPr/>
      <dgm:t>
        <a:bodyPr/>
        <a:lstStyle/>
        <a:p>
          <a:endParaRPr lang="en-US" sz="2000"/>
        </a:p>
      </dgm:t>
    </dgm:pt>
    <dgm:pt modelId="{C7CC0452-6FCC-4A4A-94AD-43D0E2A81D1A}" type="sibTrans" cxnId="{51345165-BAF0-B341-A841-6F5A02AF8D87}">
      <dgm:prSet/>
      <dgm:spPr/>
      <dgm:t>
        <a:bodyPr/>
        <a:lstStyle/>
        <a:p>
          <a:endParaRPr lang="en-US" sz="2000"/>
        </a:p>
      </dgm:t>
    </dgm:pt>
    <dgm:pt modelId="{BCB4E948-63F6-AB42-A878-162B6CD84C1F}" type="asst">
      <dgm:prSet custT="1"/>
      <dgm:spPr/>
      <dgm:t>
        <a:bodyPr/>
        <a:lstStyle/>
        <a:p>
          <a:r>
            <a:rPr lang="en-US" sz="2000" dirty="0" smtClean="0"/>
            <a:t>Use brief, specific error correction &amp; other strategies</a:t>
          </a:r>
          <a:endParaRPr lang="en-US" sz="2000" dirty="0"/>
        </a:p>
      </dgm:t>
    </dgm:pt>
    <dgm:pt modelId="{C903977C-175D-314B-809E-C59BC26E998A}" type="sibTrans" cxnId="{A1B9981C-D7ED-9A4D-B005-1DD6EA95B6B0}">
      <dgm:prSet/>
      <dgm:spPr/>
      <dgm:t>
        <a:bodyPr/>
        <a:lstStyle/>
        <a:p>
          <a:endParaRPr lang="en-US" sz="2000"/>
        </a:p>
      </dgm:t>
    </dgm:pt>
    <dgm:pt modelId="{4BA679D7-597C-6A4D-90D4-EEA40A33BBE0}" type="parTrans" cxnId="{A1B9981C-D7ED-9A4D-B005-1DD6EA95B6B0}">
      <dgm:prSet/>
      <dgm:spPr/>
      <dgm:t>
        <a:bodyPr/>
        <a:lstStyle/>
        <a:p>
          <a:endParaRPr lang="en-US" sz="2000"/>
        </a:p>
      </dgm:t>
    </dgm:pt>
    <dgm:pt modelId="{525DECA4-2B3D-564E-9111-B18B72B87AAC}" type="pres">
      <dgm:prSet presAssocID="{93879B3B-8945-8C4D-BB5E-24FD2541BC85}" presName="hierChild1" presStyleCnt="0">
        <dgm:presLayoutVars>
          <dgm:chPref val="1"/>
          <dgm:dir/>
          <dgm:animOne val="branch"/>
          <dgm:animLvl val="lvl"/>
          <dgm:resizeHandles/>
        </dgm:presLayoutVars>
      </dgm:prSet>
      <dgm:spPr/>
      <dgm:t>
        <a:bodyPr/>
        <a:lstStyle/>
        <a:p>
          <a:endParaRPr lang="en-US"/>
        </a:p>
      </dgm:t>
    </dgm:pt>
    <dgm:pt modelId="{3259DDE7-D492-CE49-B945-E9E98812B2A2}" type="pres">
      <dgm:prSet presAssocID="{19F93EBA-D9C0-4C47-B7BE-0B44A0DDADBF}" presName="hierRoot1" presStyleCnt="0"/>
      <dgm:spPr/>
      <dgm:t>
        <a:bodyPr/>
        <a:lstStyle/>
        <a:p>
          <a:endParaRPr lang="en-US"/>
        </a:p>
      </dgm:t>
    </dgm:pt>
    <dgm:pt modelId="{2A79DFBF-5DAD-8042-BFC0-887F8F85DB90}" type="pres">
      <dgm:prSet presAssocID="{19F93EBA-D9C0-4C47-B7BE-0B44A0DDADBF}" presName="composite" presStyleCnt="0"/>
      <dgm:spPr/>
      <dgm:t>
        <a:bodyPr/>
        <a:lstStyle/>
        <a:p>
          <a:endParaRPr lang="en-US"/>
        </a:p>
      </dgm:t>
    </dgm:pt>
    <dgm:pt modelId="{626D55D9-C3F1-4E40-BAA3-842EECDA1E65}" type="pres">
      <dgm:prSet presAssocID="{19F93EBA-D9C0-4C47-B7BE-0B44A0DDADBF}" presName="background" presStyleLbl="node0" presStyleIdx="0" presStyleCnt="1"/>
      <dgm:spPr/>
      <dgm:t>
        <a:bodyPr/>
        <a:lstStyle/>
        <a:p>
          <a:endParaRPr lang="en-US"/>
        </a:p>
      </dgm:t>
    </dgm:pt>
    <dgm:pt modelId="{3F71AA5E-DB92-5241-8683-550A3668A98A}" type="pres">
      <dgm:prSet presAssocID="{19F93EBA-D9C0-4C47-B7BE-0B44A0DDADBF}" presName="text" presStyleLbl="fgAcc0" presStyleIdx="0" presStyleCnt="1" custScaleX="162372">
        <dgm:presLayoutVars>
          <dgm:chPref val="3"/>
        </dgm:presLayoutVars>
      </dgm:prSet>
      <dgm:spPr/>
      <dgm:t>
        <a:bodyPr/>
        <a:lstStyle/>
        <a:p>
          <a:endParaRPr lang="en-US"/>
        </a:p>
      </dgm:t>
    </dgm:pt>
    <dgm:pt modelId="{8A4DFAF3-1E04-7844-B174-521460069BB8}" type="pres">
      <dgm:prSet presAssocID="{19F93EBA-D9C0-4C47-B7BE-0B44A0DDADBF}" presName="hierChild2" presStyleCnt="0"/>
      <dgm:spPr/>
      <dgm:t>
        <a:bodyPr/>
        <a:lstStyle/>
        <a:p>
          <a:endParaRPr lang="en-US"/>
        </a:p>
      </dgm:t>
    </dgm:pt>
    <dgm:pt modelId="{9452356D-D5F9-024D-8E0A-B11E01C245D2}" type="pres">
      <dgm:prSet presAssocID="{916A5F52-697C-A947-BF9E-97258BA6FD0C}" presName="Name10" presStyleLbl="parChTrans1D2" presStyleIdx="0" presStyleCnt="2"/>
      <dgm:spPr/>
      <dgm:t>
        <a:bodyPr/>
        <a:lstStyle/>
        <a:p>
          <a:endParaRPr lang="en-US"/>
        </a:p>
      </dgm:t>
    </dgm:pt>
    <dgm:pt modelId="{A0453A65-687B-A841-AABE-186D8FB7A05C}" type="pres">
      <dgm:prSet presAssocID="{2CD788E8-8170-8C4B-A06A-0CFB8AE8CA01}" presName="hierRoot2" presStyleCnt="0"/>
      <dgm:spPr/>
      <dgm:t>
        <a:bodyPr/>
        <a:lstStyle/>
        <a:p>
          <a:endParaRPr lang="en-US"/>
        </a:p>
      </dgm:t>
    </dgm:pt>
    <dgm:pt modelId="{48B82FA4-6866-6B4A-AD80-F0A28DE4558E}" type="pres">
      <dgm:prSet presAssocID="{2CD788E8-8170-8C4B-A06A-0CFB8AE8CA01}" presName="composite2" presStyleCnt="0"/>
      <dgm:spPr/>
      <dgm:t>
        <a:bodyPr/>
        <a:lstStyle/>
        <a:p>
          <a:endParaRPr lang="en-US"/>
        </a:p>
      </dgm:t>
    </dgm:pt>
    <dgm:pt modelId="{7D0CC7AF-14B2-8E4E-902B-184FB1986E9D}" type="pres">
      <dgm:prSet presAssocID="{2CD788E8-8170-8C4B-A06A-0CFB8AE8CA01}" presName="background2" presStyleLbl="asst1" presStyleIdx="0" presStyleCnt="6"/>
      <dgm:spPr/>
      <dgm:t>
        <a:bodyPr/>
        <a:lstStyle/>
        <a:p>
          <a:endParaRPr lang="en-US"/>
        </a:p>
      </dgm:t>
    </dgm:pt>
    <dgm:pt modelId="{D8E45DDC-3E8E-3243-8D1B-361551FA462D}" type="pres">
      <dgm:prSet presAssocID="{2CD788E8-8170-8C4B-A06A-0CFB8AE8CA01}" presName="text2" presStyleLbl="fgAcc2" presStyleIdx="0" presStyleCnt="2" custScaleX="162372">
        <dgm:presLayoutVars>
          <dgm:chPref val="3"/>
        </dgm:presLayoutVars>
      </dgm:prSet>
      <dgm:spPr/>
      <dgm:t>
        <a:bodyPr/>
        <a:lstStyle/>
        <a:p>
          <a:endParaRPr lang="en-US"/>
        </a:p>
      </dgm:t>
    </dgm:pt>
    <dgm:pt modelId="{C86A0661-807E-8040-BDFD-1202C064A6EE}" type="pres">
      <dgm:prSet presAssocID="{2CD788E8-8170-8C4B-A06A-0CFB8AE8CA01}" presName="hierChild3" presStyleCnt="0"/>
      <dgm:spPr/>
      <dgm:t>
        <a:bodyPr/>
        <a:lstStyle/>
        <a:p>
          <a:endParaRPr lang="en-US"/>
        </a:p>
      </dgm:t>
    </dgm:pt>
    <dgm:pt modelId="{E85188AF-6B0B-2842-9981-C8A370795369}" type="pres">
      <dgm:prSet presAssocID="{4BA679D7-597C-6A4D-90D4-EEA40A33BBE0}" presName="Name17" presStyleLbl="parChTrans1D3" presStyleIdx="0" presStyleCnt="2"/>
      <dgm:spPr/>
      <dgm:t>
        <a:bodyPr/>
        <a:lstStyle/>
        <a:p>
          <a:endParaRPr lang="en-US"/>
        </a:p>
      </dgm:t>
    </dgm:pt>
    <dgm:pt modelId="{C0DCC7C4-6928-0743-AA1A-A49D69C599BF}" type="pres">
      <dgm:prSet presAssocID="{BCB4E948-63F6-AB42-A878-162B6CD84C1F}" presName="hierRoot3" presStyleCnt="0"/>
      <dgm:spPr/>
      <dgm:t>
        <a:bodyPr/>
        <a:lstStyle/>
        <a:p>
          <a:endParaRPr lang="en-US"/>
        </a:p>
      </dgm:t>
    </dgm:pt>
    <dgm:pt modelId="{4FC3C838-3032-934D-A3B6-0E71CF1057C1}" type="pres">
      <dgm:prSet presAssocID="{BCB4E948-63F6-AB42-A878-162B6CD84C1F}" presName="composite3" presStyleCnt="0"/>
      <dgm:spPr/>
      <dgm:t>
        <a:bodyPr/>
        <a:lstStyle/>
        <a:p>
          <a:endParaRPr lang="en-US"/>
        </a:p>
      </dgm:t>
    </dgm:pt>
    <dgm:pt modelId="{9A7EFB90-34EE-DF49-BB36-14528FB2A414}" type="pres">
      <dgm:prSet presAssocID="{BCB4E948-63F6-AB42-A878-162B6CD84C1F}" presName="background3" presStyleLbl="asst1" presStyleIdx="1" presStyleCnt="6"/>
      <dgm:spPr/>
      <dgm:t>
        <a:bodyPr/>
        <a:lstStyle/>
        <a:p>
          <a:endParaRPr lang="en-US"/>
        </a:p>
      </dgm:t>
    </dgm:pt>
    <dgm:pt modelId="{B78A597E-23B3-1049-A01A-9F535DCF17C1}" type="pres">
      <dgm:prSet presAssocID="{BCB4E948-63F6-AB42-A878-162B6CD84C1F}" presName="text3" presStyleLbl="fgAcc3" presStyleIdx="0" presStyleCnt="2" custScaleX="162372">
        <dgm:presLayoutVars>
          <dgm:chPref val="3"/>
        </dgm:presLayoutVars>
      </dgm:prSet>
      <dgm:spPr/>
      <dgm:t>
        <a:bodyPr/>
        <a:lstStyle/>
        <a:p>
          <a:endParaRPr lang="en-US"/>
        </a:p>
      </dgm:t>
    </dgm:pt>
    <dgm:pt modelId="{B0EDD2F8-521D-B74D-BBBE-4AE1C201791B}" type="pres">
      <dgm:prSet presAssocID="{BCB4E948-63F6-AB42-A878-162B6CD84C1F}" presName="hierChild4" presStyleCnt="0"/>
      <dgm:spPr/>
      <dgm:t>
        <a:bodyPr/>
        <a:lstStyle/>
        <a:p>
          <a:endParaRPr lang="en-US"/>
        </a:p>
      </dgm:t>
    </dgm:pt>
    <dgm:pt modelId="{AEA16479-9E7F-A941-9B3F-EA82653ABA15}" type="pres">
      <dgm:prSet presAssocID="{D3EA955C-41D1-2A49-A8FA-0299FEB514EE}" presName="Name17" presStyleLbl="parChTrans1D3" presStyleIdx="1" presStyleCnt="2"/>
      <dgm:spPr/>
      <dgm:t>
        <a:bodyPr/>
        <a:lstStyle/>
        <a:p>
          <a:endParaRPr lang="en-US"/>
        </a:p>
      </dgm:t>
    </dgm:pt>
    <dgm:pt modelId="{A2CAC864-72D1-024F-ADD1-9896D3528A0E}" type="pres">
      <dgm:prSet presAssocID="{9651EB0D-39B8-224A-946A-B2358C067B70}" presName="hierRoot3" presStyleCnt="0"/>
      <dgm:spPr/>
      <dgm:t>
        <a:bodyPr/>
        <a:lstStyle/>
        <a:p>
          <a:endParaRPr lang="en-US"/>
        </a:p>
      </dgm:t>
    </dgm:pt>
    <dgm:pt modelId="{14B523CA-8775-864B-9396-41EAE5665CB4}" type="pres">
      <dgm:prSet presAssocID="{9651EB0D-39B8-224A-946A-B2358C067B70}" presName="composite3" presStyleCnt="0"/>
      <dgm:spPr/>
      <dgm:t>
        <a:bodyPr/>
        <a:lstStyle/>
        <a:p>
          <a:endParaRPr lang="en-US"/>
        </a:p>
      </dgm:t>
    </dgm:pt>
    <dgm:pt modelId="{199B6F96-2AA2-4B4C-AB7F-FC2B87FD9AB7}" type="pres">
      <dgm:prSet presAssocID="{9651EB0D-39B8-224A-946A-B2358C067B70}" presName="background3" presStyleLbl="asst1" presStyleIdx="2" presStyleCnt="6"/>
      <dgm:spPr/>
      <dgm:t>
        <a:bodyPr/>
        <a:lstStyle/>
        <a:p>
          <a:endParaRPr lang="en-US"/>
        </a:p>
      </dgm:t>
    </dgm:pt>
    <dgm:pt modelId="{66131503-63ED-4540-8502-6A48CD18ED03}" type="pres">
      <dgm:prSet presAssocID="{9651EB0D-39B8-224A-946A-B2358C067B70}" presName="text3" presStyleLbl="fgAcc3" presStyleIdx="1" presStyleCnt="2" custScaleX="162372">
        <dgm:presLayoutVars>
          <dgm:chPref val="3"/>
        </dgm:presLayoutVars>
      </dgm:prSet>
      <dgm:spPr/>
      <dgm:t>
        <a:bodyPr/>
        <a:lstStyle/>
        <a:p>
          <a:endParaRPr lang="en-US"/>
        </a:p>
      </dgm:t>
    </dgm:pt>
    <dgm:pt modelId="{50DFB2EC-C181-E74B-9261-895F5A4F3C49}" type="pres">
      <dgm:prSet presAssocID="{9651EB0D-39B8-224A-946A-B2358C067B70}" presName="hierChild4" presStyleCnt="0"/>
      <dgm:spPr/>
      <dgm:t>
        <a:bodyPr/>
        <a:lstStyle/>
        <a:p>
          <a:endParaRPr lang="en-US"/>
        </a:p>
      </dgm:t>
    </dgm:pt>
    <dgm:pt modelId="{95DD8796-C1D6-EE44-9869-F5661F3F8B5F}" type="pres">
      <dgm:prSet presAssocID="{3FB02DE8-BD52-C34D-8DB2-3D441D26D454}" presName="Name23" presStyleLbl="parChTrans1D4" presStyleIdx="0" presStyleCnt="2"/>
      <dgm:spPr/>
      <dgm:t>
        <a:bodyPr/>
        <a:lstStyle/>
        <a:p>
          <a:endParaRPr lang="en-US"/>
        </a:p>
      </dgm:t>
    </dgm:pt>
    <dgm:pt modelId="{3A5D0533-E7CB-A94C-AF30-F3A4138E152E}" type="pres">
      <dgm:prSet presAssocID="{9C2BE76E-5378-C54D-9D1B-5F3D82FBE835}" presName="hierRoot4" presStyleCnt="0"/>
      <dgm:spPr/>
      <dgm:t>
        <a:bodyPr/>
        <a:lstStyle/>
        <a:p>
          <a:endParaRPr lang="en-US"/>
        </a:p>
      </dgm:t>
    </dgm:pt>
    <dgm:pt modelId="{B9D77B5F-DBD7-B04E-B6D4-A72D0100499F}" type="pres">
      <dgm:prSet presAssocID="{9C2BE76E-5378-C54D-9D1B-5F3D82FBE835}" presName="composite4" presStyleCnt="0"/>
      <dgm:spPr/>
      <dgm:t>
        <a:bodyPr/>
        <a:lstStyle/>
        <a:p>
          <a:endParaRPr lang="en-US"/>
        </a:p>
      </dgm:t>
    </dgm:pt>
    <dgm:pt modelId="{1C657837-9A36-1543-B1A8-F6D9F73C8C9E}" type="pres">
      <dgm:prSet presAssocID="{9C2BE76E-5378-C54D-9D1B-5F3D82FBE835}" presName="background4" presStyleLbl="asst1" presStyleIdx="3" presStyleCnt="6"/>
      <dgm:spPr/>
      <dgm:t>
        <a:bodyPr/>
        <a:lstStyle/>
        <a:p>
          <a:endParaRPr lang="en-US"/>
        </a:p>
      </dgm:t>
    </dgm:pt>
    <dgm:pt modelId="{D8FD5D50-6D6C-0E4C-A837-1DDE12D05237}" type="pres">
      <dgm:prSet presAssocID="{9C2BE76E-5378-C54D-9D1B-5F3D82FBE835}" presName="text4" presStyleLbl="fgAcc4" presStyleIdx="0" presStyleCnt="2" custScaleX="162372">
        <dgm:presLayoutVars>
          <dgm:chPref val="3"/>
        </dgm:presLayoutVars>
      </dgm:prSet>
      <dgm:spPr/>
      <dgm:t>
        <a:bodyPr/>
        <a:lstStyle/>
        <a:p>
          <a:endParaRPr lang="en-US"/>
        </a:p>
      </dgm:t>
    </dgm:pt>
    <dgm:pt modelId="{8A167922-A674-3E4B-8329-8977C1C70261}" type="pres">
      <dgm:prSet presAssocID="{9C2BE76E-5378-C54D-9D1B-5F3D82FBE835}" presName="hierChild5" presStyleCnt="0"/>
      <dgm:spPr/>
      <dgm:t>
        <a:bodyPr/>
        <a:lstStyle/>
        <a:p>
          <a:endParaRPr lang="en-US"/>
        </a:p>
      </dgm:t>
    </dgm:pt>
    <dgm:pt modelId="{EBB4544C-E271-6147-A92D-0ADE93C75EA4}" type="pres">
      <dgm:prSet presAssocID="{DE9D23E2-91AE-504F-B7E2-DCBD691272F7}" presName="Name23" presStyleLbl="parChTrans1D4" presStyleIdx="1" presStyleCnt="2"/>
      <dgm:spPr/>
      <dgm:t>
        <a:bodyPr/>
        <a:lstStyle/>
        <a:p>
          <a:endParaRPr lang="en-US"/>
        </a:p>
      </dgm:t>
    </dgm:pt>
    <dgm:pt modelId="{36A0543A-0C06-6241-91D2-32DDADFCD5CB}" type="pres">
      <dgm:prSet presAssocID="{F2743140-4095-1B4E-881E-8C0CDB649211}" presName="hierRoot4" presStyleCnt="0"/>
      <dgm:spPr/>
      <dgm:t>
        <a:bodyPr/>
        <a:lstStyle/>
        <a:p>
          <a:endParaRPr lang="en-US"/>
        </a:p>
      </dgm:t>
    </dgm:pt>
    <dgm:pt modelId="{295F20D4-BAC6-9E42-91A0-BB8437343909}" type="pres">
      <dgm:prSet presAssocID="{F2743140-4095-1B4E-881E-8C0CDB649211}" presName="composite4" presStyleCnt="0"/>
      <dgm:spPr/>
      <dgm:t>
        <a:bodyPr/>
        <a:lstStyle/>
        <a:p>
          <a:endParaRPr lang="en-US"/>
        </a:p>
      </dgm:t>
    </dgm:pt>
    <dgm:pt modelId="{F0E6C605-BADA-1343-A6E2-E52B58011A2C}" type="pres">
      <dgm:prSet presAssocID="{F2743140-4095-1B4E-881E-8C0CDB649211}" presName="background4" presStyleLbl="asst1" presStyleIdx="4" presStyleCnt="6"/>
      <dgm:spPr/>
      <dgm:t>
        <a:bodyPr/>
        <a:lstStyle/>
        <a:p>
          <a:endParaRPr lang="en-US"/>
        </a:p>
      </dgm:t>
    </dgm:pt>
    <dgm:pt modelId="{FF8013DE-F65B-334C-BBDB-3A4601909784}" type="pres">
      <dgm:prSet presAssocID="{F2743140-4095-1B4E-881E-8C0CDB649211}" presName="text4" presStyleLbl="fgAcc4" presStyleIdx="1" presStyleCnt="2" custScaleX="162372">
        <dgm:presLayoutVars>
          <dgm:chPref val="3"/>
        </dgm:presLayoutVars>
      </dgm:prSet>
      <dgm:spPr/>
      <dgm:t>
        <a:bodyPr/>
        <a:lstStyle/>
        <a:p>
          <a:endParaRPr lang="en-US"/>
        </a:p>
      </dgm:t>
    </dgm:pt>
    <dgm:pt modelId="{09C53159-24CB-D847-B68E-51F48598A66F}" type="pres">
      <dgm:prSet presAssocID="{F2743140-4095-1B4E-881E-8C0CDB649211}" presName="hierChild5" presStyleCnt="0"/>
      <dgm:spPr/>
      <dgm:t>
        <a:bodyPr/>
        <a:lstStyle/>
        <a:p>
          <a:endParaRPr lang="en-US"/>
        </a:p>
      </dgm:t>
    </dgm:pt>
    <dgm:pt modelId="{3DBBDF6F-C2DC-AD43-BED1-60EC65646A92}" type="pres">
      <dgm:prSet presAssocID="{E9748A2C-5DD3-5A41-872D-2D2ABEE2F42E}" presName="Name10" presStyleLbl="parChTrans1D2" presStyleIdx="1" presStyleCnt="2"/>
      <dgm:spPr/>
      <dgm:t>
        <a:bodyPr/>
        <a:lstStyle/>
        <a:p>
          <a:endParaRPr lang="en-US"/>
        </a:p>
      </dgm:t>
    </dgm:pt>
    <dgm:pt modelId="{5E696291-0DA0-D94D-86ED-29220D6E1D61}" type="pres">
      <dgm:prSet presAssocID="{91C8EBFC-32C7-8741-94A4-034004011149}" presName="hierRoot2" presStyleCnt="0"/>
      <dgm:spPr/>
      <dgm:t>
        <a:bodyPr/>
        <a:lstStyle/>
        <a:p>
          <a:endParaRPr lang="en-US"/>
        </a:p>
      </dgm:t>
    </dgm:pt>
    <dgm:pt modelId="{747E9B44-C870-734E-A85A-29073AF9B591}" type="pres">
      <dgm:prSet presAssocID="{91C8EBFC-32C7-8741-94A4-034004011149}" presName="composite2" presStyleCnt="0"/>
      <dgm:spPr/>
      <dgm:t>
        <a:bodyPr/>
        <a:lstStyle/>
        <a:p>
          <a:endParaRPr lang="en-US"/>
        </a:p>
      </dgm:t>
    </dgm:pt>
    <dgm:pt modelId="{6CB2321F-3DDB-4543-825E-40354EF730AD}" type="pres">
      <dgm:prSet presAssocID="{91C8EBFC-32C7-8741-94A4-034004011149}" presName="background2" presStyleLbl="asst1" presStyleIdx="5" presStyleCnt="6"/>
      <dgm:spPr/>
      <dgm:t>
        <a:bodyPr/>
        <a:lstStyle/>
        <a:p>
          <a:endParaRPr lang="en-US"/>
        </a:p>
      </dgm:t>
    </dgm:pt>
    <dgm:pt modelId="{8CE12734-27F4-AB4F-8D16-E30DF91E6BED}" type="pres">
      <dgm:prSet presAssocID="{91C8EBFC-32C7-8741-94A4-034004011149}" presName="text2" presStyleLbl="fgAcc2" presStyleIdx="1" presStyleCnt="2" custScaleX="162372">
        <dgm:presLayoutVars>
          <dgm:chPref val="3"/>
        </dgm:presLayoutVars>
      </dgm:prSet>
      <dgm:spPr/>
      <dgm:t>
        <a:bodyPr/>
        <a:lstStyle/>
        <a:p>
          <a:endParaRPr lang="en-US"/>
        </a:p>
      </dgm:t>
    </dgm:pt>
    <dgm:pt modelId="{E6D4B4D1-F1CD-8E4C-B1EF-67C96C83C598}" type="pres">
      <dgm:prSet presAssocID="{91C8EBFC-32C7-8741-94A4-034004011149}" presName="hierChild3" presStyleCnt="0"/>
      <dgm:spPr/>
      <dgm:t>
        <a:bodyPr/>
        <a:lstStyle/>
        <a:p>
          <a:endParaRPr lang="en-US"/>
        </a:p>
      </dgm:t>
    </dgm:pt>
  </dgm:ptLst>
  <dgm:cxnLst>
    <dgm:cxn modelId="{4C47206E-7F66-064A-818A-C6D674240FE2}" type="presOf" srcId="{93879B3B-8945-8C4D-BB5E-24FD2541BC85}" destId="{525DECA4-2B3D-564E-9111-B18B72B87AAC}" srcOrd="0" destOrd="0" presId="urn:microsoft.com/office/officeart/2005/8/layout/hierarchy1"/>
    <dgm:cxn modelId="{FB8D252B-9336-D248-8771-7FF7D3E1970D}" type="presOf" srcId="{916A5F52-697C-A947-BF9E-97258BA6FD0C}" destId="{9452356D-D5F9-024D-8E0A-B11E01C245D2}" srcOrd="0" destOrd="0" presId="urn:microsoft.com/office/officeart/2005/8/layout/hierarchy1"/>
    <dgm:cxn modelId="{F5A54F98-FA8E-8143-BFC9-E70C7C83DF59}" srcId="{19F93EBA-D9C0-4C47-B7BE-0B44A0DDADBF}" destId="{91C8EBFC-32C7-8741-94A4-034004011149}" srcOrd="1" destOrd="0" parTransId="{E9748A2C-5DD3-5A41-872D-2D2ABEE2F42E}" sibTransId="{5873B1AA-7D42-1F42-AD3F-AAFB9D1D4E83}"/>
    <dgm:cxn modelId="{8C2C1D68-5D87-104C-9AA8-655B278D0CEC}" type="presOf" srcId="{2CD788E8-8170-8C4B-A06A-0CFB8AE8CA01}" destId="{D8E45DDC-3E8E-3243-8D1B-361551FA462D}" srcOrd="0" destOrd="0" presId="urn:microsoft.com/office/officeart/2005/8/layout/hierarchy1"/>
    <dgm:cxn modelId="{883B8AE1-E3C6-8E4B-8AE5-B14364C2A0F5}" srcId="{9651EB0D-39B8-224A-946A-B2358C067B70}" destId="{9C2BE76E-5378-C54D-9D1B-5F3D82FBE835}" srcOrd="0" destOrd="0" parTransId="{3FB02DE8-BD52-C34D-8DB2-3D441D26D454}" sibTransId="{0EEEB716-8B9F-0447-949A-8E709E4DDC3F}"/>
    <dgm:cxn modelId="{02F89A46-24FE-0F4F-BE32-0A2A1444D2F0}" type="presOf" srcId="{19F93EBA-D9C0-4C47-B7BE-0B44A0DDADBF}" destId="{3F71AA5E-DB92-5241-8683-550A3668A98A}" srcOrd="0" destOrd="0" presId="urn:microsoft.com/office/officeart/2005/8/layout/hierarchy1"/>
    <dgm:cxn modelId="{B783C317-0C42-8541-B481-5F11E55539F2}" srcId="{93879B3B-8945-8C4D-BB5E-24FD2541BC85}" destId="{19F93EBA-D9C0-4C47-B7BE-0B44A0DDADBF}" srcOrd="0" destOrd="0" parTransId="{1BDD40A1-7435-B848-A092-9953001214EE}" sibTransId="{8DDA6EC0-74EC-C748-A62C-37B1267E369D}"/>
    <dgm:cxn modelId="{FB858293-45DF-7E46-8024-E6C5FED46FF9}" type="presOf" srcId="{3FB02DE8-BD52-C34D-8DB2-3D441D26D454}" destId="{95DD8796-C1D6-EE44-9869-F5661F3F8B5F}" srcOrd="0" destOrd="0" presId="urn:microsoft.com/office/officeart/2005/8/layout/hierarchy1"/>
    <dgm:cxn modelId="{C8BA87B5-38A8-7649-A49F-578728699824}" type="presOf" srcId="{F2743140-4095-1B4E-881E-8C0CDB649211}" destId="{FF8013DE-F65B-334C-BBDB-3A4601909784}" srcOrd="0" destOrd="0" presId="urn:microsoft.com/office/officeart/2005/8/layout/hierarchy1"/>
    <dgm:cxn modelId="{7412D4BB-AF84-EA47-A925-C04B60ED8C02}" srcId="{2CD788E8-8170-8C4B-A06A-0CFB8AE8CA01}" destId="{9651EB0D-39B8-224A-946A-B2358C067B70}" srcOrd="1" destOrd="0" parTransId="{D3EA955C-41D1-2A49-A8FA-0299FEB514EE}" sibTransId="{85FB3BCF-4B2C-3A47-867A-864953FF6229}"/>
    <dgm:cxn modelId="{3649B842-E427-1346-BBD7-24F10F1F9251}" type="presOf" srcId="{BCB4E948-63F6-AB42-A878-162B6CD84C1F}" destId="{B78A597E-23B3-1049-A01A-9F535DCF17C1}" srcOrd="0" destOrd="0" presId="urn:microsoft.com/office/officeart/2005/8/layout/hierarchy1"/>
    <dgm:cxn modelId="{849EB0F7-EF54-5B4C-8954-81A5FE8E4D3A}" srcId="{19F93EBA-D9C0-4C47-B7BE-0B44A0DDADBF}" destId="{2CD788E8-8170-8C4B-A06A-0CFB8AE8CA01}" srcOrd="0" destOrd="0" parTransId="{916A5F52-697C-A947-BF9E-97258BA6FD0C}" sibTransId="{69159D2A-03FE-E84B-B3ED-4D21485F7CC6}"/>
    <dgm:cxn modelId="{FD9A8421-51B3-304A-8183-FCE382E9A1DC}" type="presOf" srcId="{91C8EBFC-32C7-8741-94A4-034004011149}" destId="{8CE12734-27F4-AB4F-8D16-E30DF91E6BED}" srcOrd="0" destOrd="0" presId="urn:microsoft.com/office/officeart/2005/8/layout/hierarchy1"/>
    <dgm:cxn modelId="{AF3FEFED-530E-5A4C-A4CD-2E44A11C5925}" type="presOf" srcId="{DE9D23E2-91AE-504F-B7E2-DCBD691272F7}" destId="{EBB4544C-E271-6147-A92D-0ADE93C75EA4}" srcOrd="0" destOrd="0" presId="urn:microsoft.com/office/officeart/2005/8/layout/hierarchy1"/>
    <dgm:cxn modelId="{6A487A55-A322-2B4E-8CBD-9B923E26D68E}" type="presOf" srcId="{D3EA955C-41D1-2A49-A8FA-0299FEB514EE}" destId="{AEA16479-9E7F-A941-9B3F-EA82653ABA15}" srcOrd="0" destOrd="0" presId="urn:microsoft.com/office/officeart/2005/8/layout/hierarchy1"/>
    <dgm:cxn modelId="{BFFA3BAC-AD58-744F-9D4E-851A933E149B}" type="presOf" srcId="{9C2BE76E-5378-C54D-9D1B-5F3D82FBE835}" destId="{D8FD5D50-6D6C-0E4C-A837-1DDE12D05237}" srcOrd="0" destOrd="0" presId="urn:microsoft.com/office/officeart/2005/8/layout/hierarchy1"/>
    <dgm:cxn modelId="{AEC5BC67-744B-4141-85E0-759A80AF4A0F}" type="presOf" srcId="{4BA679D7-597C-6A4D-90D4-EEA40A33BBE0}" destId="{E85188AF-6B0B-2842-9981-C8A370795369}" srcOrd="0" destOrd="0" presId="urn:microsoft.com/office/officeart/2005/8/layout/hierarchy1"/>
    <dgm:cxn modelId="{B4916873-64C0-074D-BE41-930544BAC751}" type="presOf" srcId="{9651EB0D-39B8-224A-946A-B2358C067B70}" destId="{66131503-63ED-4540-8502-6A48CD18ED03}" srcOrd="0" destOrd="0" presId="urn:microsoft.com/office/officeart/2005/8/layout/hierarchy1"/>
    <dgm:cxn modelId="{A1B9981C-D7ED-9A4D-B005-1DD6EA95B6B0}" srcId="{2CD788E8-8170-8C4B-A06A-0CFB8AE8CA01}" destId="{BCB4E948-63F6-AB42-A878-162B6CD84C1F}" srcOrd="0" destOrd="0" parTransId="{4BA679D7-597C-6A4D-90D4-EEA40A33BBE0}" sibTransId="{C903977C-175D-314B-809E-C59BC26E998A}"/>
    <dgm:cxn modelId="{98223C84-97D6-5544-A8A0-10BEE0DCDEF3}" type="presOf" srcId="{E9748A2C-5DD3-5A41-872D-2D2ABEE2F42E}" destId="{3DBBDF6F-C2DC-AD43-BED1-60EC65646A92}" srcOrd="0" destOrd="0" presId="urn:microsoft.com/office/officeart/2005/8/layout/hierarchy1"/>
    <dgm:cxn modelId="{51345165-BAF0-B341-A841-6F5A02AF8D87}" srcId="{9651EB0D-39B8-224A-946A-B2358C067B70}" destId="{F2743140-4095-1B4E-881E-8C0CDB649211}" srcOrd="1" destOrd="0" parTransId="{DE9D23E2-91AE-504F-B7E2-DCBD691272F7}" sibTransId="{C7CC0452-6FCC-4A4A-94AD-43D0E2A81D1A}"/>
    <dgm:cxn modelId="{8DCB51CE-A118-5D40-8606-98FC9D58FDAD}" type="presParOf" srcId="{525DECA4-2B3D-564E-9111-B18B72B87AAC}" destId="{3259DDE7-D492-CE49-B945-E9E98812B2A2}" srcOrd="0" destOrd="0" presId="urn:microsoft.com/office/officeart/2005/8/layout/hierarchy1"/>
    <dgm:cxn modelId="{370F152E-9EE0-5D4D-93B2-85A76364AD60}" type="presParOf" srcId="{3259DDE7-D492-CE49-B945-E9E98812B2A2}" destId="{2A79DFBF-5DAD-8042-BFC0-887F8F85DB90}" srcOrd="0" destOrd="0" presId="urn:microsoft.com/office/officeart/2005/8/layout/hierarchy1"/>
    <dgm:cxn modelId="{6A4E32E7-66F5-6F43-BB6F-9CE2AB52A732}" type="presParOf" srcId="{2A79DFBF-5DAD-8042-BFC0-887F8F85DB90}" destId="{626D55D9-C3F1-4E40-BAA3-842EECDA1E65}" srcOrd="0" destOrd="0" presId="urn:microsoft.com/office/officeart/2005/8/layout/hierarchy1"/>
    <dgm:cxn modelId="{E48C517D-0D5F-A847-BEFD-DF192DFF3CA0}" type="presParOf" srcId="{2A79DFBF-5DAD-8042-BFC0-887F8F85DB90}" destId="{3F71AA5E-DB92-5241-8683-550A3668A98A}" srcOrd="1" destOrd="0" presId="urn:microsoft.com/office/officeart/2005/8/layout/hierarchy1"/>
    <dgm:cxn modelId="{999D1409-C1A5-9649-8990-E2097FC5C6FC}" type="presParOf" srcId="{3259DDE7-D492-CE49-B945-E9E98812B2A2}" destId="{8A4DFAF3-1E04-7844-B174-521460069BB8}" srcOrd="1" destOrd="0" presId="urn:microsoft.com/office/officeart/2005/8/layout/hierarchy1"/>
    <dgm:cxn modelId="{66F8E5CF-9E72-E04B-8E3A-5F0A27655B2F}" type="presParOf" srcId="{8A4DFAF3-1E04-7844-B174-521460069BB8}" destId="{9452356D-D5F9-024D-8E0A-B11E01C245D2}" srcOrd="0" destOrd="0" presId="urn:microsoft.com/office/officeart/2005/8/layout/hierarchy1"/>
    <dgm:cxn modelId="{E3644743-3B77-304F-8AF3-B65261320558}" type="presParOf" srcId="{8A4DFAF3-1E04-7844-B174-521460069BB8}" destId="{A0453A65-687B-A841-AABE-186D8FB7A05C}" srcOrd="1" destOrd="0" presId="urn:microsoft.com/office/officeart/2005/8/layout/hierarchy1"/>
    <dgm:cxn modelId="{8EB4B7B2-7FED-3C4F-8C59-EB171F33095F}" type="presParOf" srcId="{A0453A65-687B-A841-AABE-186D8FB7A05C}" destId="{48B82FA4-6866-6B4A-AD80-F0A28DE4558E}" srcOrd="0" destOrd="0" presId="urn:microsoft.com/office/officeart/2005/8/layout/hierarchy1"/>
    <dgm:cxn modelId="{00999CA8-5795-F244-A176-2BBDF17DB747}" type="presParOf" srcId="{48B82FA4-6866-6B4A-AD80-F0A28DE4558E}" destId="{7D0CC7AF-14B2-8E4E-902B-184FB1986E9D}" srcOrd="0" destOrd="0" presId="urn:microsoft.com/office/officeart/2005/8/layout/hierarchy1"/>
    <dgm:cxn modelId="{1ADD572E-4E6C-1845-900C-C2DC8D0CAE05}" type="presParOf" srcId="{48B82FA4-6866-6B4A-AD80-F0A28DE4558E}" destId="{D8E45DDC-3E8E-3243-8D1B-361551FA462D}" srcOrd="1" destOrd="0" presId="urn:microsoft.com/office/officeart/2005/8/layout/hierarchy1"/>
    <dgm:cxn modelId="{19CA13DB-84FA-5D4C-8817-292C9AF46C39}" type="presParOf" srcId="{A0453A65-687B-A841-AABE-186D8FB7A05C}" destId="{C86A0661-807E-8040-BDFD-1202C064A6EE}" srcOrd="1" destOrd="0" presId="urn:microsoft.com/office/officeart/2005/8/layout/hierarchy1"/>
    <dgm:cxn modelId="{0DC7EBFC-1E19-4044-9C9D-5DF8F1AB9CA4}" type="presParOf" srcId="{C86A0661-807E-8040-BDFD-1202C064A6EE}" destId="{E85188AF-6B0B-2842-9981-C8A370795369}" srcOrd="0" destOrd="0" presId="urn:microsoft.com/office/officeart/2005/8/layout/hierarchy1"/>
    <dgm:cxn modelId="{D6893AFA-AFE1-164D-BCB6-6A33B7D82C57}" type="presParOf" srcId="{C86A0661-807E-8040-BDFD-1202C064A6EE}" destId="{C0DCC7C4-6928-0743-AA1A-A49D69C599BF}" srcOrd="1" destOrd="0" presId="urn:microsoft.com/office/officeart/2005/8/layout/hierarchy1"/>
    <dgm:cxn modelId="{8EC0AD64-0D87-7B4A-B53A-53F43FF07022}" type="presParOf" srcId="{C0DCC7C4-6928-0743-AA1A-A49D69C599BF}" destId="{4FC3C838-3032-934D-A3B6-0E71CF1057C1}" srcOrd="0" destOrd="0" presId="urn:microsoft.com/office/officeart/2005/8/layout/hierarchy1"/>
    <dgm:cxn modelId="{48C9A77F-58F1-1241-A995-911DDE5BEA58}" type="presParOf" srcId="{4FC3C838-3032-934D-A3B6-0E71CF1057C1}" destId="{9A7EFB90-34EE-DF49-BB36-14528FB2A414}" srcOrd="0" destOrd="0" presId="urn:microsoft.com/office/officeart/2005/8/layout/hierarchy1"/>
    <dgm:cxn modelId="{D1D0E29E-C025-8343-83BB-EECFCA5AD1B8}" type="presParOf" srcId="{4FC3C838-3032-934D-A3B6-0E71CF1057C1}" destId="{B78A597E-23B3-1049-A01A-9F535DCF17C1}" srcOrd="1" destOrd="0" presId="urn:microsoft.com/office/officeart/2005/8/layout/hierarchy1"/>
    <dgm:cxn modelId="{FEFFE2D5-7BA5-8A41-BDE3-9E237E3CC872}" type="presParOf" srcId="{C0DCC7C4-6928-0743-AA1A-A49D69C599BF}" destId="{B0EDD2F8-521D-B74D-BBBE-4AE1C201791B}" srcOrd="1" destOrd="0" presId="urn:microsoft.com/office/officeart/2005/8/layout/hierarchy1"/>
    <dgm:cxn modelId="{38E491D4-9F60-3941-9B92-81B1118AE9DD}" type="presParOf" srcId="{C86A0661-807E-8040-BDFD-1202C064A6EE}" destId="{AEA16479-9E7F-A941-9B3F-EA82653ABA15}" srcOrd="2" destOrd="0" presId="urn:microsoft.com/office/officeart/2005/8/layout/hierarchy1"/>
    <dgm:cxn modelId="{BCCABD5B-C495-0640-AD08-C803FBC87160}" type="presParOf" srcId="{C86A0661-807E-8040-BDFD-1202C064A6EE}" destId="{A2CAC864-72D1-024F-ADD1-9896D3528A0E}" srcOrd="3" destOrd="0" presId="urn:microsoft.com/office/officeart/2005/8/layout/hierarchy1"/>
    <dgm:cxn modelId="{6B6CD9B7-15A8-7847-BE87-C87F12888221}" type="presParOf" srcId="{A2CAC864-72D1-024F-ADD1-9896D3528A0E}" destId="{14B523CA-8775-864B-9396-41EAE5665CB4}" srcOrd="0" destOrd="0" presId="urn:microsoft.com/office/officeart/2005/8/layout/hierarchy1"/>
    <dgm:cxn modelId="{C39B3F11-1432-A245-9858-286ECED27CCC}" type="presParOf" srcId="{14B523CA-8775-864B-9396-41EAE5665CB4}" destId="{199B6F96-2AA2-4B4C-AB7F-FC2B87FD9AB7}" srcOrd="0" destOrd="0" presId="urn:microsoft.com/office/officeart/2005/8/layout/hierarchy1"/>
    <dgm:cxn modelId="{3D992B40-16AD-6941-97A9-78D2B55314D1}" type="presParOf" srcId="{14B523CA-8775-864B-9396-41EAE5665CB4}" destId="{66131503-63ED-4540-8502-6A48CD18ED03}" srcOrd="1" destOrd="0" presId="urn:microsoft.com/office/officeart/2005/8/layout/hierarchy1"/>
    <dgm:cxn modelId="{AF364010-7194-D941-80EB-ACB4835F20D4}" type="presParOf" srcId="{A2CAC864-72D1-024F-ADD1-9896D3528A0E}" destId="{50DFB2EC-C181-E74B-9261-895F5A4F3C49}" srcOrd="1" destOrd="0" presId="urn:microsoft.com/office/officeart/2005/8/layout/hierarchy1"/>
    <dgm:cxn modelId="{4AD25595-2DED-CD44-9C2E-94C2B3CB94D8}" type="presParOf" srcId="{50DFB2EC-C181-E74B-9261-895F5A4F3C49}" destId="{95DD8796-C1D6-EE44-9869-F5661F3F8B5F}" srcOrd="0" destOrd="0" presId="urn:microsoft.com/office/officeart/2005/8/layout/hierarchy1"/>
    <dgm:cxn modelId="{E9F9F165-9CF6-EF4B-8EB7-6643FC4591D3}" type="presParOf" srcId="{50DFB2EC-C181-E74B-9261-895F5A4F3C49}" destId="{3A5D0533-E7CB-A94C-AF30-F3A4138E152E}" srcOrd="1" destOrd="0" presId="urn:microsoft.com/office/officeart/2005/8/layout/hierarchy1"/>
    <dgm:cxn modelId="{96FC9B3B-3F65-4F4C-95D7-4EC95097AD3D}" type="presParOf" srcId="{3A5D0533-E7CB-A94C-AF30-F3A4138E152E}" destId="{B9D77B5F-DBD7-B04E-B6D4-A72D0100499F}" srcOrd="0" destOrd="0" presId="urn:microsoft.com/office/officeart/2005/8/layout/hierarchy1"/>
    <dgm:cxn modelId="{B18EA18A-28BE-234B-B1CF-C9B8187DE806}" type="presParOf" srcId="{B9D77B5F-DBD7-B04E-B6D4-A72D0100499F}" destId="{1C657837-9A36-1543-B1A8-F6D9F73C8C9E}" srcOrd="0" destOrd="0" presId="urn:microsoft.com/office/officeart/2005/8/layout/hierarchy1"/>
    <dgm:cxn modelId="{467FCC02-4E28-614E-A196-4803B30FAA05}" type="presParOf" srcId="{B9D77B5F-DBD7-B04E-B6D4-A72D0100499F}" destId="{D8FD5D50-6D6C-0E4C-A837-1DDE12D05237}" srcOrd="1" destOrd="0" presId="urn:microsoft.com/office/officeart/2005/8/layout/hierarchy1"/>
    <dgm:cxn modelId="{8A075CF6-88C2-9E45-91C7-A74D67624BAE}" type="presParOf" srcId="{3A5D0533-E7CB-A94C-AF30-F3A4138E152E}" destId="{8A167922-A674-3E4B-8329-8977C1C70261}" srcOrd="1" destOrd="0" presId="urn:microsoft.com/office/officeart/2005/8/layout/hierarchy1"/>
    <dgm:cxn modelId="{26821F23-042E-9540-B0E6-1CFAF56547D7}" type="presParOf" srcId="{50DFB2EC-C181-E74B-9261-895F5A4F3C49}" destId="{EBB4544C-E271-6147-A92D-0ADE93C75EA4}" srcOrd="2" destOrd="0" presId="urn:microsoft.com/office/officeart/2005/8/layout/hierarchy1"/>
    <dgm:cxn modelId="{9CB0D059-7EC4-AD49-B824-4B8D94E5E07F}" type="presParOf" srcId="{50DFB2EC-C181-E74B-9261-895F5A4F3C49}" destId="{36A0543A-0C06-6241-91D2-32DDADFCD5CB}" srcOrd="3" destOrd="0" presId="urn:microsoft.com/office/officeart/2005/8/layout/hierarchy1"/>
    <dgm:cxn modelId="{CEDA8178-E533-1D46-BAB5-306031DD857B}" type="presParOf" srcId="{36A0543A-0C06-6241-91D2-32DDADFCD5CB}" destId="{295F20D4-BAC6-9E42-91A0-BB8437343909}" srcOrd="0" destOrd="0" presId="urn:microsoft.com/office/officeart/2005/8/layout/hierarchy1"/>
    <dgm:cxn modelId="{7308192F-0DEF-DF47-9346-F94A29B07FB0}" type="presParOf" srcId="{295F20D4-BAC6-9E42-91A0-BB8437343909}" destId="{F0E6C605-BADA-1343-A6E2-E52B58011A2C}" srcOrd="0" destOrd="0" presId="urn:microsoft.com/office/officeart/2005/8/layout/hierarchy1"/>
    <dgm:cxn modelId="{2CE0B0FE-E412-0B4C-AD5B-6F80F8C3D297}" type="presParOf" srcId="{295F20D4-BAC6-9E42-91A0-BB8437343909}" destId="{FF8013DE-F65B-334C-BBDB-3A4601909784}" srcOrd="1" destOrd="0" presId="urn:microsoft.com/office/officeart/2005/8/layout/hierarchy1"/>
    <dgm:cxn modelId="{AF124389-D6B9-794C-BE79-68C2958696A5}" type="presParOf" srcId="{36A0543A-0C06-6241-91D2-32DDADFCD5CB}" destId="{09C53159-24CB-D847-B68E-51F48598A66F}" srcOrd="1" destOrd="0" presId="urn:microsoft.com/office/officeart/2005/8/layout/hierarchy1"/>
    <dgm:cxn modelId="{1E619F1F-F98F-0748-B973-14582FEA448F}" type="presParOf" srcId="{8A4DFAF3-1E04-7844-B174-521460069BB8}" destId="{3DBBDF6F-C2DC-AD43-BED1-60EC65646A92}" srcOrd="2" destOrd="0" presId="urn:microsoft.com/office/officeart/2005/8/layout/hierarchy1"/>
    <dgm:cxn modelId="{EADCEF5C-E433-A841-AF6B-D72817950D84}" type="presParOf" srcId="{8A4DFAF3-1E04-7844-B174-521460069BB8}" destId="{5E696291-0DA0-D94D-86ED-29220D6E1D61}" srcOrd="3" destOrd="0" presId="urn:microsoft.com/office/officeart/2005/8/layout/hierarchy1"/>
    <dgm:cxn modelId="{10C9771D-C5DE-684C-8407-7C02B2B37495}" type="presParOf" srcId="{5E696291-0DA0-D94D-86ED-29220D6E1D61}" destId="{747E9B44-C870-734E-A85A-29073AF9B591}" srcOrd="0" destOrd="0" presId="urn:microsoft.com/office/officeart/2005/8/layout/hierarchy1"/>
    <dgm:cxn modelId="{F3FFDC57-DD92-9D4F-ACE2-13422CACD27A}" type="presParOf" srcId="{747E9B44-C870-734E-A85A-29073AF9B591}" destId="{6CB2321F-3DDB-4543-825E-40354EF730AD}" srcOrd="0" destOrd="0" presId="urn:microsoft.com/office/officeart/2005/8/layout/hierarchy1"/>
    <dgm:cxn modelId="{E23C7875-2C25-5D43-92FE-57311C087BD4}" type="presParOf" srcId="{747E9B44-C870-734E-A85A-29073AF9B591}" destId="{8CE12734-27F4-AB4F-8D16-E30DF91E6BED}" srcOrd="1" destOrd="0" presId="urn:microsoft.com/office/officeart/2005/8/layout/hierarchy1"/>
    <dgm:cxn modelId="{8F039271-0226-4B4B-B1AE-E952485F6115}" type="presParOf" srcId="{5E696291-0DA0-D94D-86ED-29220D6E1D61}" destId="{E6D4B4D1-F1CD-8E4C-B1EF-67C96C83C5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879B3B-8945-8C4D-BB5E-24FD2541BC85}" type="doc">
      <dgm:prSet loTypeId="urn:microsoft.com/office/officeart/2005/8/layout/hierarchy1" loCatId="" qsTypeId="urn:microsoft.com/office/officeart/2005/8/quickstyle/simple1" qsCatId="simple" csTypeId="urn:microsoft.com/office/officeart/2005/8/colors/accent2_5" csCatId="accent2" phldr="1"/>
      <dgm:spPr/>
      <dgm:t>
        <a:bodyPr/>
        <a:lstStyle/>
        <a:p>
          <a:endParaRPr lang="en-US"/>
        </a:p>
      </dgm:t>
    </dgm:pt>
    <dgm:pt modelId="{19F93EBA-D9C0-4C47-B7BE-0B44A0DDADBF}">
      <dgm:prSet phldrT="[Text]" custT="1"/>
      <dgm:spPr/>
      <dgm:t>
        <a:bodyPr/>
        <a:lstStyle/>
        <a:p>
          <a:r>
            <a:rPr lang="en-US" sz="2000" dirty="0" smtClean="0">
              <a:latin typeface="Arial" charset="0"/>
              <a:ea typeface="Arial" charset="0"/>
              <a:cs typeface="Arial" charset="0"/>
            </a:rPr>
            <a:t>Are students still engaging in </a:t>
          </a:r>
          <a:r>
            <a:rPr lang="en-US" sz="2000" b="1" u="sng" dirty="0" smtClean="0">
              <a:latin typeface="Arial" charset="0"/>
              <a:ea typeface="Arial" charset="0"/>
              <a:cs typeface="Arial" charset="0"/>
            </a:rPr>
            <a:t>problem behavior</a:t>
          </a:r>
          <a:r>
            <a:rPr lang="en-US" sz="2000" dirty="0" smtClean="0">
              <a:latin typeface="Arial" charset="0"/>
              <a:ea typeface="Arial" charset="0"/>
              <a:cs typeface="Arial" charset="0"/>
            </a:rPr>
            <a:t>?</a:t>
          </a:r>
          <a:endParaRPr lang="en-US" sz="2000" dirty="0">
            <a:latin typeface="Arial" charset="0"/>
            <a:ea typeface="Arial" charset="0"/>
            <a:cs typeface="Arial" charset="0"/>
          </a:endParaRPr>
        </a:p>
      </dgm:t>
    </dgm:pt>
    <dgm:pt modelId="{1BDD40A1-7435-B848-A092-9953001214EE}" type="parTrans" cxnId="{B783C317-0C42-8541-B481-5F11E55539F2}">
      <dgm:prSet/>
      <dgm:spPr/>
      <dgm:t>
        <a:bodyPr/>
        <a:lstStyle/>
        <a:p>
          <a:endParaRPr lang="en-US" sz="2000">
            <a:latin typeface="Arial" charset="0"/>
            <a:ea typeface="Arial" charset="0"/>
            <a:cs typeface="Arial" charset="0"/>
          </a:endParaRPr>
        </a:p>
      </dgm:t>
    </dgm:pt>
    <dgm:pt modelId="{8DDA6EC0-74EC-C748-A62C-37B1267E369D}" type="sibTrans" cxnId="{B783C317-0C42-8541-B481-5F11E55539F2}">
      <dgm:prSet/>
      <dgm:spPr/>
      <dgm:t>
        <a:bodyPr/>
        <a:lstStyle/>
        <a:p>
          <a:endParaRPr lang="en-US" sz="2000">
            <a:latin typeface="Arial" charset="0"/>
            <a:ea typeface="Arial" charset="0"/>
            <a:cs typeface="Arial" charset="0"/>
          </a:endParaRPr>
        </a:p>
      </dgm:t>
    </dgm:pt>
    <dgm:pt modelId="{2CD788E8-8170-8C4B-A06A-0CFB8AE8CA01}" type="asst">
      <dgm:prSet phldrT="[Text]" custT="1"/>
      <dgm:spPr/>
      <dgm:t>
        <a:bodyPr/>
        <a:lstStyle/>
        <a:p>
          <a:r>
            <a:rPr lang="en-US" sz="2000" dirty="0" smtClean="0">
              <a:latin typeface="Arial" charset="0"/>
              <a:ea typeface="Arial" charset="0"/>
              <a:cs typeface="Arial" charset="0"/>
            </a:rPr>
            <a:t>Are behaviors minor or major expectation violations?</a:t>
          </a:r>
          <a:endParaRPr lang="en-US" sz="2000" dirty="0">
            <a:latin typeface="Arial" charset="0"/>
            <a:ea typeface="Arial" charset="0"/>
            <a:cs typeface="Arial" charset="0"/>
          </a:endParaRPr>
        </a:p>
      </dgm:t>
    </dgm:pt>
    <dgm:pt modelId="{916A5F52-697C-A947-BF9E-97258BA6FD0C}" type="parTrans" cxnId="{849EB0F7-EF54-5B4C-8954-81A5FE8E4D3A}">
      <dgm:prSet/>
      <dgm:spPr/>
      <dgm:t>
        <a:bodyPr/>
        <a:lstStyle/>
        <a:p>
          <a:endParaRPr lang="en-US" sz="2000">
            <a:latin typeface="Arial" charset="0"/>
            <a:ea typeface="Arial" charset="0"/>
            <a:cs typeface="Arial" charset="0"/>
          </a:endParaRPr>
        </a:p>
      </dgm:t>
    </dgm:pt>
    <dgm:pt modelId="{69159D2A-03FE-E84B-B3ED-4D21485F7CC6}" type="sibTrans" cxnId="{849EB0F7-EF54-5B4C-8954-81A5FE8E4D3A}">
      <dgm:prSet/>
      <dgm:spPr/>
      <dgm:t>
        <a:bodyPr/>
        <a:lstStyle/>
        <a:p>
          <a:endParaRPr lang="en-US" sz="2000">
            <a:latin typeface="Arial" charset="0"/>
            <a:ea typeface="Arial" charset="0"/>
            <a:cs typeface="Arial" charset="0"/>
          </a:endParaRPr>
        </a:p>
      </dgm:t>
    </dgm:pt>
    <dgm:pt modelId="{91C8EBFC-32C7-8741-94A4-034004011149}" type="asst">
      <dgm:prSet custT="1"/>
      <dgm:spPr/>
      <dgm:t>
        <a:bodyPr/>
        <a:lstStyle/>
        <a:p>
          <a:r>
            <a:rPr lang="en-US" sz="2000" dirty="0" smtClean="0">
              <a:latin typeface="Arial" charset="0"/>
              <a:ea typeface="Arial" charset="0"/>
              <a:cs typeface="Arial" charset="0"/>
            </a:rPr>
            <a:t>Well done! Monitor outcomes and adjust as needed</a:t>
          </a:r>
          <a:endParaRPr lang="en-US" sz="2000" dirty="0">
            <a:latin typeface="Arial" charset="0"/>
            <a:ea typeface="Arial" charset="0"/>
            <a:cs typeface="Arial" charset="0"/>
          </a:endParaRPr>
        </a:p>
      </dgm:t>
    </dgm:pt>
    <dgm:pt modelId="{E9748A2C-5DD3-5A41-872D-2D2ABEE2F42E}" type="parTrans" cxnId="{F5A54F98-FA8E-8143-BFC9-E70C7C83DF59}">
      <dgm:prSet/>
      <dgm:spPr/>
      <dgm:t>
        <a:bodyPr/>
        <a:lstStyle/>
        <a:p>
          <a:endParaRPr lang="en-US" sz="2000">
            <a:latin typeface="Arial" charset="0"/>
            <a:ea typeface="Arial" charset="0"/>
            <a:cs typeface="Arial" charset="0"/>
          </a:endParaRPr>
        </a:p>
      </dgm:t>
    </dgm:pt>
    <dgm:pt modelId="{5873B1AA-7D42-1F42-AD3F-AAFB9D1D4E83}" type="sibTrans" cxnId="{F5A54F98-FA8E-8143-BFC9-E70C7C83DF59}">
      <dgm:prSet/>
      <dgm:spPr/>
      <dgm:t>
        <a:bodyPr/>
        <a:lstStyle/>
        <a:p>
          <a:endParaRPr lang="en-US" sz="2000">
            <a:latin typeface="Arial" charset="0"/>
            <a:ea typeface="Arial" charset="0"/>
            <a:cs typeface="Arial" charset="0"/>
          </a:endParaRPr>
        </a:p>
      </dgm:t>
    </dgm:pt>
    <dgm:pt modelId="{BCB4E948-63F6-AB42-A878-162B6CD84C1F}" type="asst">
      <dgm:prSet custT="1"/>
      <dgm:spPr/>
      <dgm:t>
        <a:bodyPr/>
        <a:lstStyle/>
        <a:p>
          <a:r>
            <a:rPr lang="en-US" sz="2000" dirty="0" smtClean="0">
              <a:latin typeface="Arial" charset="0"/>
              <a:ea typeface="Arial" charset="0"/>
              <a:cs typeface="Arial" charset="0"/>
            </a:rPr>
            <a:t>Use brief, specific error correction &amp; other strategies</a:t>
          </a:r>
          <a:endParaRPr lang="en-US" sz="2000" dirty="0">
            <a:latin typeface="Arial" charset="0"/>
            <a:ea typeface="Arial" charset="0"/>
            <a:cs typeface="Arial" charset="0"/>
          </a:endParaRPr>
        </a:p>
      </dgm:t>
    </dgm:pt>
    <dgm:pt modelId="{4BA679D7-597C-6A4D-90D4-EEA40A33BBE0}" type="parTrans" cxnId="{A1B9981C-D7ED-9A4D-B005-1DD6EA95B6B0}">
      <dgm:prSet/>
      <dgm:spPr/>
      <dgm:t>
        <a:bodyPr/>
        <a:lstStyle/>
        <a:p>
          <a:endParaRPr lang="en-US" sz="2000">
            <a:latin typeface="Arial" charset="0"/>
            <a:ea typeface="Arial" charset="0"/>
            <a:cs typeface="Arial" charset="0"/>
          </a:endParaRPr>
        </a:p>
      </dgm:t>
    </dgm:pt>
    <dgm:pt modelId="{C903977C-175D-314B-809E-C59BC26E998A}" type="sibTrans" cxnId="{A1B9981C-D7ED-9A4D-B005-1DD6EA95B6B0}">
      <dgm:prSet/>
      <dgm:spPr/>
      <dgm:t>
        <a:bodyPr/>
        <a:lstStyle/>
        <a:p>
          <a:endParaRPr lang="en-US" sz="2000">
            <a:latin typeface="Arial" charset="0"/>
            <a:ea typeface="Arial" charset="0"/>
            <a:cs typeface="Arial" charset="0"/>
          </a:endParaRPr>
        </a:p>
      </dgm:t>
    </dgm:pt>
    <dgm:pt modelId="{9651EB0D-39B8-224A-946A-B2358C067B70}" type="asst">
      <dgm:prSet custT="1"/>
      <dgm:spPr/>
      <dgm:t>
        <a:bodyPr/>
        <a:lstStyle/>
        <a:p>
          <a:r>
            <a:rPr lang="en-US" sz="2000" dirty="0" smtClean="0">
              <a:latin typeface="Arial" charset="0"/>
              <a:ea typeface="Arial" charset="0"/>
              <a:cs typeface="Arial" charset="0"/>
            </a:rPr>
            <a:t>How many students are involved (many or few)?</a:t>
          </a:r>
          <a:endParaRPr lang="en-US" sz="2000" dirty="0">
            <a:latin typeface="Arial" charset="0"/>
            <a:ea typeface="Arial" charset="0"/>
            <a:cs typeface="Arial" charset="0"/>
          </a:endParaRPr>
        </a:p>
      </dgm:t>
    </dgm:pt>
    <dgm:pt modelId="{D3EA955C-41D1-2A49-A8FA-0299FEB514EE}" type="parTrans" cxnId="{7412D4BB-AF84-EA47-A925-C04B60ED8C02}">
      <dgm:prSet/>
      <dgm:spPr/>
      <dgm:t>
        <a:bodyPr/>
        <a:lstStyle/>
        <a:p>
          <a:endParaRPr lang="en-US" sz="2000">
            <a:latin typeface="Arial" charset="0"/>
            <a:ea typeface="Arial" charset="0"/>
            <a:cs typeface="Arial" charset="0"/>
          </a:endParaRPr>
        </a:p>
      </dgm:t>
    </dgm:pt>
    <dgm:pt modelId="{85FB3BCF-4B2C-3A47-867A-864953FF6229}" type="sibTrans" cxnId="{7412D4BB-AF84-EA47-A925-C04B60ED8C02}">
      <dgm:prSet/>
      <dgm:spPr/>
      <dgm:t>
        <a:bodyPr/>
        <a:lstStyle/>
        <a:p>
          <a:endParaRPr lang="en-US" sz="2000">
            <a:latin typeface="Arial" charset="0"/>
            <a:ea typeface="Arial" charset="0"/>
            <a:cs typeface="Arial" charset="0"/>
          </a:endParaRPr>
        </a:p>
      </dgm:t>
    </dgm:pt>
    <dgm:pt modelId="{9C2BE76E-5378-C54D-9D1B-5F3D82FBE835}" type="asst">
      <dgm:prSet custT="1"/>
      <dgm:spPr/>
      <dgm:t>
        <a:bodyPr/>
        <a:lstStyle/>
        <a:p>
          <a:r>
            <a:rPr lang="en-US" sz="2000" dirty="0" smtClean="0">
              <a:latin typeface="Arial" charset="0"/>
              <a:ea typeface="Arial" charset="0"/>
              <a:cs typeface="Arial" charset="0"/>
            </a:rPr>
            <a:t>Review, adjust &amp; intensify CWPBIS. Ask for help!</a:t>
          </a:r>
          <a:endParaRPr lang="en-US" sz="2000" dirty="0">
            <a:latin typeface="Arial" charset="0"/>
            <a:ea typeface="Arial" charset="0"/>
            <a:cs typeface="Arial" charset="0"/>
          </a:endParaRPr>
        </a:p>
      </dgm:t>
    </dgm:pt>
    <dgm:pt modelId="{3FB02DE8-BD52-C34D-8DB2-3D441D26D454}" type="parTrans" cxnId="{883B8AE1-E3C6-8E4B-8AE5-B14364C2A0F5}">
      <dgm:prSet/>
      <dgm:spPr/>
      <dgm:t>
        <a:bodyPr/>
        <a:lstStyle/>
        <a:p>
          <a:endParaRPr lang="en-US" sz="2000">
            <a:latin typeface="Arial" charset="0"/>
            <a:ea typeface="Arial" charset="0"/>
            <a:cs typeface="Arial" charset="0"/>
          </a:endParaRPr>
        </a:p>
      </dgm:t>
    </dgm:pt>
    <dgm:pt modelId="{0EEEB716-8B9F-0447-949A-8E709E4DDC3F}" type="sibTrans" cxnId="{883B8AE1-E3C6-8E4B-8AE5-B14364C2A0F5}">
      <dgm:prSet/>
      <dgm:spPr/>
      <dgm:t>
        <a:bodyPr/>
        <a:lstStyle/>
        <a:p>
          <a:endParaRPr lang="en-US" sz="2000">
            <a:latin typeface="Arial" charset="0"/>
            <a:ea typeface="Arial" charset="0"/>
            <a:cs typeface="Arial" charset="0"/>
          </a:endParaRPr>
        </a:p>
      </dgm:t>
    </dgm:pt>
    <dgm:pt modelId="{F2743140-4095-1B4E-881E-8C0CDB649211}" type="asst">
      <dgm:prSet custT="1"/>
      <dgm:spPr/>
      <dgm:t>
        <a:bodyPr/>
        <a:lstStyle/>
        <a:p>
          <a:r>
            <a:rPr lang="en-US" sz="2000" dirty="0" smtClean="0">
              <a:latin typeface="Arial" charset="0"/>
              <a:ea typeface="Arial" charset="0"/>
              <a:cs typeface="Arial" charset="0"/>
            </a:rPr>
            <a:t>Request additional (tier 2 &amp; 3) support for students. </a:t>
          </a:r>
          <a:endParaRPr lang="en-US" sz="2000" dirty="0">
            <a:latin typeface="Arial" charset="0"/>
            <a:ea typeface="Arial" charset="0"/>
            <a:cs typeface="Arial" charset="0"/>
          </a:endParaRPr>
        </a:p>
      </dgm:t>
    </dgm:pt>
    <dgm:pt modelId="{C7CC0452-6FCC-4A4A-94AD-43D0E2A81D1A}" type="sibTrans" cxnId="{51345165-BAF0-B341-A841-6F5A02AF8D87}">
      <dgm:prSet/>
      <dgm:spPr/>
      <dgm:t>
        <a:bodyPr/>
        <a:lstStyle/>
        <a:p>
          <a:endParaRPr lang="en-US" sz="2000">
            <a:latin typeface="Arial" charset="0"/>
            <a:ea typeface="Arial" charset="0"/>
            <a:cs typeface="Arial" charset="0"/>
          </a:endParaRPr>
        </a:p>
      </dgm:t>
    </dgm:pt>
    <dgm:pt modelId="{DE9D23E2-91AE-504F-B7E2-DCBD691272F7}" type="parTrans" cxnId="{51345165-BAF0-B341-A841-6F5A02AF8D87}">
      <dgm:prSet/>
      <dgm:spPr/>
      <dgm:t>
        <a:bodyPr/>
        <a:lstStyle/>
        <a:p>
          <a:endParaRPr lang="en-US" sz="2000">
            <a:latin typeface="Arial" charset="0"/>
            <a:ea typeface="Arial" charset="0"/>
            <a:cs typeface="Arial" charset="0"/>
          </a:endParaRPr>
        </a:p>
      </dgm:t>
    </dgm:pt>
    <dgm:pt modelId="{525DECA4-2B3D-564E-9111-B18B72B87AAC}" type="pres">
      <dgm:prSet presAssocID="{93879B3B-8945-8C4D-BB5E-24FD2541BC85}" presName="hierChild1" presStyleCnt="0">
        <dgm:presLayoutVars>
          <dgm:chPref val="1"/>
          <dgm:dir/>
          <dgm:animOne val="branch"/>
          <dgm:animLvl val="lvl"/>
          <dgm:resizeHandles/>
        </dgm:presLayoutVars>
      </dgm:prSet>
      <dgm:spPr/>
      <dgm:t>
        <a:bodyPr/>
        <a:lstStyle/>
        <a:p>
          <a:endParaRPr lang="en-US"/>
        </a:p>
      </dgm:t>
    </dgm:pt>
    <dgm:pt modelId="{3259DDE7-D492-CE49-B945-E9E98812B2A2}" type="pres">
      <dgm:prSet presAssocID="{19F93EBA-D9C0-4C47-B7BE-0B44A0DDADBF}" presName="hierRoot1" presStyleCnt="0"/>
      <dgm:spPr/>
      <dgm:t>
        <a:bodyPr/>
        <a:lstStyle/>
        <a:p>
          <a:endParaRPr lang="en-US"/>
        </a:p>
      </dgm:t>
    </dgm:pt>
    <dgm:pt modelId="{2A79DFBF-5DAD-8042-BFC0-887F8F85DB90}" type="pres">
      <dgm:prSet presAssocID="{19F93EBA-D9C0-4C47-B7BE-0B44A0DDADBF}" presName="composite" presStyleCnt="0"/>
      <dgm:spPr/>
      <dgm:t>
        <a:bodyPr/>
        <a:lstStyle/>
        <a:p>
          <a:endParaRPr lang="en-US"/>
        </a:p>
      </dgm:t>
    </dgm:pt>
    <dgm:pt modelId="{626D55D9-C3F1-4E40-BAA3-842EECDA1E65}" type="pres">
      <dgm:prSet presAssocID="{19F93EBA-D9C0-4C47-B7BE-0B44A0DDADBF}" presName="background" presStyleLbl="node0" presStyleIdx="0" presStyleCnt="1"/>
      <dgm:spPr/>
      <dgm:t>
        <a:bodyPr/>
        <a:lstStyle/>
        <a:p>
          <a:endParaRPr lang="en-US"/>
        </a:p>
      </dgm:t>
    </dgm:pt>
    <dgm:pt modelId="{3F71AA5E-DB92-5241-8683-550A3668A98A}" type="pres">
      <dgm:prSet presAssocID="{19F93EBA-D9C0-4C47-B7BE-0B44A0DDADBF}" presName="text" presStyleLbl="fgAcc0" presStyleIdx="0" presStyleCnt="1" custScaleX="162372">
        <dgm:presLayoutVars>
          <dgm:chPref val="3"/>
        </dgm:presLayoutVars>
      </dgm:prSet>
      <dgm:spPr/>
      <dgm:t>
        <a:bodyPr/>
        <a:lstStyle/>
        <a:p>
          <a:endParaRPr lang="en-US"/>
        </a:p>
      </dgm:t>
    </dgm:pt>
    <dgm:pt modelId="{8A4DFAF3-1E04-7844-B174-521460069BB8}" type="pres">
      <dgm:prSet presAssocID="{19F93EBA-D9C0-4C47-B7BE-0B44A0DDADBF}" presName="hierChild2" presStyleCnt="0"/>
      <dgm:spPr/>
      <dgm:t>
        <a:bodyPr/>
        <a:lstStyle/>
        <a:p>
          <a:endParaRPr lang="en-US"/>
        </a:p>
      </dgm:t>
    </dgm:pt>
    <dgm:pt modelId="{9452356D-D5F9-024D-8E0A-B11E01C245D2}" type="pres">
      <dgm:prSet presAssocID="{916A5F52-697C-A947-BF9E-97258BA6FD0C}" presName="Name10" presStyleLbl="parChTrans1D2" presStyleIdx="0" presStyleCnt="2"/>
      <dgm:spPr/>
      <dgm:t>
        <a:bodyPr/>
        <a:lstStyle/>
        <a:p>
          <a:endParaRPr lang="en-US"/>
        </a:p>
      </dgm:t>
    </dgm:pt>
    <dgm:pt modelId="{A0453A65-687B-A841-AABE-186D8FB7A05C}" type="pres">
      <dgm:prSet presAssocID="{2CD788E8-8170-8C4B-A06A-0CFB8AE8CA01}" presName="hierRoot2" presStyleCnt="0"/>
      <dgm:spPr/>
      <dgm:t>
        <a:bodyPr/>
        <a:lstStyle/>
        <a:p>
          <a:endParaRPr lang="en-US"/>
        </a:p>
      </dgm:t>
    </dgm:pt>
    <dgm:pt modelId="{48B82FA4-6866-6B4A-AD80-F0A28DE4558E}" type="pres">
      <dgm:prSet presAssocID="{2CD788E8-8170-8C4B-A06A-0CFB8AE8CA01}" presName="composite2" presStyleCnt="0"/>
      <dgm:spPr/>
      <dgm:t>
        <a:bodyPr/>
        <a:lstStyle/>
        <a:p>
          <a:endParaRPr lang="en-US"/>
        </a:p>
      </dgm:t>
    </dgm:pt>
    <dgm:pt modelId="{7D0CC7AF-14B2-8E4E-902B-184FB1986E9D}" type="pres">
      <dgm:prSet presAssocID="{2CD788E8-8170-8C4B-A06A-0CFB8AE8CA01}" presName="background2" presStyleLbl="asst1" presStyleIdx="0" presStyleCnt="6"/>
      <dgm:spPr/>
      <dgm:t>
        <a:bodyPr/>
        <a:lstStyle/>
        <a:p>
          <a:endParaRPr lang="en-US"/>
        </a:p>
      </dgm:t>
    </dgm:pt>
    <dgm:pt modelId="{D8E45DDC-3E8E-3243-8D1B-361551FA462D}" type="pres">
      <dgm:prSet presAssocID="{2CD788E8-8170-8C4B-A06A-0CFB8AE8CA01}" presName="text2" presStyleLbl="fgAcc2" presStyleIdx="0" presStyleCnt="2" custScaleX="162372">
        <dgm:presLayoutVars>
          <dgm:chPref val="3"/>
        </dgm:presLayoutVars>
      </dgm:prSet>
      <dgm:spPr/>
      <dgm:t>
        <a:bodyPr/>
        <a:lstStyle/>
        <a:p>
          <a:endParaRPr lang="en-US"/>
        </a:p>
      </dgm:t>
    </dgm:pt>
    <dgm:pt modelId="{C86A0661-807E-8040-BDFD-1202C064A6EE}" type="pres">
      <dgm:prSet presAssocID="{2CD788E8-8170-8C4B-A06A-0CFB8AE8CA01}" presName="hierChild3" presStyleCnt="0"/>
      <dgm:spPr/>
      <dgm:t>
        <a:bodyPr/>
        <a:lstStyle/>
        <a:p>
          <a:endParaRPr lang="en-US"/>
        </a:p>
      </dgm:t>
    </dgm:pt>
    <dgm:pt modelId="{E85188AF-6B0B-2842-9981-C8A370795369}" type="pres">
      <dgm:prSet presAssocID="{4BA679D7-597C-6A4D-90D4-EEA40A33BBE0}" presName="Name17" presStyleLbl="parChTrans1D3" presStyleIdx="0" presStyleCnt="2"/>
      <dgm:spPr/>
      <dgm:t>
        <a:bodyPr/>
        <a:lstStyle/>
        <a:p>
          <a:endParaRPr lang="en-US"/>
        </a:p>
      </dgm:t>
    </dgm:pt>
    <dgm:pt modelId="{C0DCC7C4-6928-0743-AA1A-A49D69C599BF}" type="pres">
      <dgm:prSet presAssocID="{BCB4E948-63F6-AB42-A878-162B6CD84C1F}" presName="hierRoot3" presStyleCnt="0"/>
      <dgm:spPr/>
      <dgm:t>
        <a:bodyPr/>
        <a:lstStyle/>
        <a:p>
          <a:endParaRPr lang="en-US"/>
        </a:p>
      </dgm:t>
    </dgm:pt>
    <dgm:pt modelId="{4FC3C838-3032-934D-A3B6-0E71CF1057C1}" type="pres">
      <dgm:prSet presAssocID="{BCB4E948-63F6-AB42-A878-162B6CD84C1F}" presName="composite3" presStyleCnt="0"/>
      <dgm:spPr/>
      <dgm:t>
        <a:bodyPr/>
        <a:lstStyle/>
        <a:p>
          <a:endParaRPr lang="en-US"/>
        </a:p>
      </dgm:t>
    </dgm:pt>
    <dgm:pt modelId="{9A7EFB90-34EE-DF49-BB36-14528FB2A414}" type="pres">
      <dgm:prSet presAssocID="{BCB4E948-63F6-AB42-A878-162B6CD84C1F}" presName="background3" presStyleLbl="asst1" presStyleIdx="1" presStyleCnt="6"/>
      <dgm:spPr/>
      <dgm:t>
        <a:bodyPr/>
        <a:lstStyle/>
        <a:p>
          <a:endParaRPr lang="en-US"/>
        </a:p>
      </dgm:t>
    </dgm:pt>
    <dgm:pt modelId="{B78A597E-23B3-1049-A01A-9F535DCF17C1}" type="pres">
      <dgm:prSet presAssocID="{BCB4E948-63F6-AB42-A878-162B6CD84C1F}" presName="text3" presStyleLbl="fgAcc3" presStyleIdx="0" presStyleCnt="2" custScaleX="162372">
        <dgm:presLayoutVars>
          <dgm:chPref val="3"/>
        </dgm:presLayoutVars>
      </dgm:prSet>
      <dgm:spPr/>
      <dgm:t>
        <a:bodyPr/>
        <a:lstStyle/>
        <a:p>
          <a:endParaRPr lang="en-US"/>
        </a:p>
      </dgm:t>
    </dgm:pt>
    <dgm:pt modelId="{B0EDD2F8-521D-B74D-BBBE-4AE1C201791B}" type="pres">
      <dgm:prSet presAssocID="{BCB4E948-63F6-AB42-A878-162B6CD84C1F}" presName="hierChild4" presStyleCnt="0"/>
      <dgm:spPr/>
      <dgm:t>
        <a:bodyPr/>
        <a:lstStyle/>
        <a:p>
          <a:endParaRPr lang="en-US"/>
        </a:p>
      </dgm:t>
    </dgm:pt>
    <dgm:pt modelId="{AEA16479-9E7F-A941-9B3F-EA82653ABA15}" type="pres">
      <dgm:prSet presAssocID="{D3EA955C-41D1-2A49-A8FA-0299FEB514EE}" presName="Name17" presStyleLbl="parChTrans1D3" presStyleIdx="1" presStyleCnt="2"/>
      <dgm:spPr/>
      <dgm:t>
        <a:bodyPr/>
        <a:lstStyle/>
        <a:p>
          <a:endParaRPr lang="en-US"/>
        </a:p>
      </dgm:t>
    </dgm:pt>
    <dgm:pt modelId="{A2CAC864-72D1-024F-ADD1-9896D3528A0E}" type="pres">
      <dgm:prSet presAssocID="{9651EB0D-39B8-224A-946A-B2358C067B70}" presName="hierRoot3" presStyleCnt="0"/>
      <dgm:spPr/>
      <dgm:t>
        <a:bodyPr/>
        <a:lstStyle/>
        <a:p>
          <a:endParaRPr lang="en-US"/>
        </a:p>
      </dgm:t>
    </dgm:pt>
    <dgm:pt modelId="{14B523CA-8775-864B-9396-41EAE5665CB4}" type="pres">
      <dgm:prSet presAssocID="{9651EB0D-39B8-224A-946A-B2358C067B70}" presName="composite3" presStyleCnt="0"/>
      <dgm:spPr/>
      <dgm:t>
        <a:bodyPr/>
        <a:lstStyle/>
        <a:p>
          <a:endParaRPr lang="en-US"/>
        </a:p>
      </dgm:t>
    </dgm:pt>
    <dgm:pt modelId="{199B6F96-2AA2-4B4C-AB7F-FC2B87FD9AB7}" type="pres">
      <dgm:prSet presAssocID="{9651EB0D-39B8-224A-946A-B2358C067B70}" presName="background3" presStyleLbl="asst1" presStyleIdx="2" presStyleCnt="6"/>
      <dgm:spPr/>
      <dgm:t>
        <a:bodyPr/>
        <a:lstStyle/>
        <a:p>
          <a:endParaRPr lang="en-US"/>
        </a:p>
      </dgm:t>
    </dgm:pt>
    <dgm:pt modelId="{66131503-63ED-4540-8502-6A48CD18ED03}" type="pres">
      <dgm:prSet presAssocID="{9651EB0D-39B8-224A-946A-B2358C067B70}" presName="text3" presStyleLbl="fgAcc3" presStyleIdx="1" presStyleCnt="2" custScaleX="162372">
        <dgm:presLayoutVars>
          <dgm:chPref val="3"/>
        </dgm:presLayoutVars>
      </dgm:prSet>
      <dgm:spPr/>
      <dgm:t>
        <a:bodyPr/>
        <a:lstStyle/>
        <a:p>
          <a:endParaRPr lang="en-US"/>
        </a:p>
      </dgm:t>
    </dgm:pt>
    <dgm:pt modelId="{50DFB2EC-C181-E74B-9261-895F5A4F3C49}" type="pres">
      <dgm:prSet presAssocID="{9651EB0D-39B8-224A-946A-B2358C067B70}" presName="hierChild4" presStyleCnt="0"/>
      <dgm:spPr/>
      <dgm:t>
        <a:bodyPr/>
        <a:lstStyle/>
        <a:p>
          <a:endParaRPr lang="en-US"/>
        </a:p>
      </dgm:t>
    </dgm:pt>
    <dgm:pt modelId="{95DD8796-C1D6-EE44-9869-F5661F3F8B5F}" type="pres">
      <dgm:prSet presAssocID="{3FB02DE8-BD52-C34D-8DB2-3D441D26D454}" presName="Name23" presStyleLbl="parChTrans1D4" presStyleIdx="0" presStyleCnt="2"/>
      <dgm:spPr/>
      <dgm:t>
        <a:bodyPr/>
        <a:lstStyle/>
        <a:p>
          <a:endParaRPr lang="en-US"/>
        </a:p>
      </dgm:t>
    </dgm:pt>
    <dgm:pt modelId="{3A5D0533-E7CB-A94C-AF30-F3A4138E152E}" type="pres">
      <dgm:prSet presAssocID="{9C2BE76E-5378-C54D-9D1B-5F3D82FBE835}" presName="hierRoot4" presStyleCnt="0"/>
      <dgm:spPr/>
      <dgm:t>
        <a:bodyPr/>
        <a:lstStyle/>
        <a:p>
          <a:endParaRPr lang="en-US"/>
        </a:p>
      </dgm:t>
    </dgm:pt>
    <dgm:pt modelId="{B9D77B5F-DBD7-B04E-B6D4-A72D0100499F}" type="pres">
      <dgm:prSet presAssocID="{9C2BE76E-5378-C54D-9D1B-5F3D82FBE835}" presName="composite4" presStyleCnt="0"/>
      <dgm:spPr/>
      <dgm:t>
        <a:bodyPr/>
        <a:lstStyle/>
        <a:p>
          <a:endParaRPr lang="en-US"/>
        </a:p>
      </dgm:t>
    </dgm:pt>
    <dgm:pt modelId="{1C657837-9A36-1543-B1A8-F6D9F73C8C9E}" type="pres">
      <dgm:prSet presAssocID="{9C2BE76E-5378-C54D-9D1B-5F3D82FBE835}" presName="background4" presStyleLbl="asst1" presStyleIdx="3" presStyleCnt="6"/>
      <dgm:spPr/>
      <dgm:t>
        <a:bodyPr/>
        <a:lstStyle/>
        <a:p>
          <a:endParaRPr lang="en-US"/>
        </a:p>
      </dgm:t>
    </dgm:pt>
    <dgm:pt modelId="{D8FD5D50-6D6C-0E4C-A837-1DDE12D05237}" type="pres">
      <dgm:prSet presAssocID="{9C2BE76E-5378-C54D-9D1B-5F3D82FBE835}" presName="text4" presStyleLbl="fgAcc4" presStyleIdx="0" presStyleCnt="2" custScaleX="162372">
        <dgm:presLayoutVars>
          <dgm:chPref val="3"/>
        </dgm:presLayoutVars>
      </dgm:prSet>
      <dgm:spPr/>
      <dgm:t>
        <a:bodyPr/>
        <a:lstStyle/>
        <a:p>
          <a:endParaRPr lang="en-US"/>
        </a:p>
      </dgm:t>
    </dgm:pt>
    <dgm:pt modelId="{8A167922-A674-3E4B-8329-8977C1C70261}" type="pres">
      <dgm:prSet presAssocID="{9C2BE76E-5378-C54D-9D1B-5F3D82FBE835}" presName="hierChild5" presStyleCnt="0"/>
      <dgm:spPr/>
      <dgm:t>
        <a:bodyPr/>
        <a:lstStyle/>
        <a:p>
          <a:endParaRPr lang="en-US"/>
        </a:p>
      </dgm:t>
    </dgm:pt>
    <dgm:pt modelId="{EBB4544C-E271-6147-A92D-0ADE93C75EA4}" type="pres">
      <dgm:prSet presAssocID="{DE9D23E2-91AE-504F-B7E2-DCBD691272F7}" presName="Name23" presStyleLbl="parChTrans1D4" presStyleIdx="1" presStyleCnt="2"/>
      <dgm:spPr/>
      <dgm:t>
        <a:bodyPr/>
        <a:lstStyle/>
        <a:p>
          <a:endParaRPr lang="en-US"/>
        </a:p>
      </dgm:t>
    </dgm:pt>
    <dgm:pt modelId="{36A0543A-0C06-6241-91D2-32DDADFCD5CB}" type="pres">
      <dgm:prSet presAssocID="{F2743140-4095-1B4E-881E-8C0CDB649211}" presName="hierRoot4" presStyleCnt="0"/>
      <dgm:spPr/>
      <dgm:t>
        <a:bodyPr/>
        <a:lstStyle/>
        <a:p>
          <a:endParaRPr lang="en-US"/>
        </a:p>
      </dgm:t>
    </dgm:pt>
    <dgm:pt modelId="{295F20D4-BAC6-9E42-91A0-BB8437343909}" type="pres">
      <dgm:prSet presAssocID="{F2743140-4095-1B4E-881E-8C0CDB649211}" presName="composite4" presStyleCnt="0"/>
      <dgm:spPr/>
      <dgm:t>
        <a:bodyPr/>
        <a:lstStyle/>
        <a:p>
          <a:endParaRPr lang="en-US"/>
        </a:p>
      </dgm:t>
    </dgm:pt>
    <dgm:pt modelId="{F0E6C605-BADA-1343-A6E2-E52B58011A2C}" type="pres">
      <dgm:prSet presAssocID="{F2743140-4095-1B4E-881E-8C0CDB649211}" presName="background4" presStyleLbl="asst1" presStyleIdx="4" presStyleCnt="6"/>
      <dgm:spPr/>
      <dgm:t>
        <a:bodyPr/>
        <a:lstStyle/>
        <a:p>
          <a:endParaRPr lang="en-US"/>
        </a:p>
      </dgm:t>
    </dgm:pt>
    <dgm:pt modelId="{FF8013DE-F65B-334C-BBDB-3A4601909784}" type="pres">
      <dgm:prSet presAssocID="{F2743140-4095-1B4E-881E-8C0CDB649211}" presName="text4" presStyleLbl="fgAcc4" presStyleIdx="1" presStyleCnt="2" custScaleX="162372">
        <dgm:presLayoutVars>
          <dgm:chPref val="3"/>
        </dgm:presLayoutVars>
      </dgm:prSet>
      <dgm:spPr/>
      <dgm:t>
        <a:bodyPr/>
        <a:lstStyle/>
        <a:p>
          <a:endParaRPr lang="en-US"/>
        </a:p>
      </dgm:t>
    </dgm:pt>
    <dgm:pt modelId="{09C53159-24CB-D847-B68E-51F48598A66F}" type="pres">
      <dgm:prSet presAssocID="{F2743140-4095-1B4E-881E-8C0CDB649211}" presName="hierChild5" presStyleCnt="0"/>
      <dgm:spPr/>
      <dgm:t>
        <a:bodyPr/>
        <a:lstStyle/>
        <a:p>
          <a:endParaRPr lang="en-US"/>
        </a:p>
      </dgm:t>
    </dgm:pt>
    <dgm:pt modelId="{3DBBDF6F-C2DC-AD43-BED1-60EC65646A92}" type="pres">
      <dgm:prSet presAssocID="{E9748A2C-5DD3-5A41-872D-2D2ABEE2F42E}" presName="Name10" presStyleLbl="parChTrans1D2" presStyleIdx="1" presStyleCnt="2"/>
      <dgm:spPr/>
      <dgm:t>
        <a:bodyPr/>
        <a:lstStyle/>
        <a:p>
          <a:endParaRPr lang="en-US"/>
        </a:p>
      </dgm:t>
    </dgm:pt>
    <dgm:pt modelId="{5E696291-0DA0-D94D-86ED-29220D6E1D61}" type="pres">
      <dgm:prSet presAssocID="{91C8EBFC-32C7-8741-94A4-034004011149}" presName="hierRoot2" presStyleCnt="0"/>
      <dgm:spPr/>
      <dgm:t>
        <a:bodyPr/>
        <a:lstStyle/>
        <a:p>
          <a:endParaRPr lang="en-US"/>
        </a:p>
      </dgm:t>
    </dgm:pt>
    <dgm:pt modelId="{747E9B44-C870-734E-A85A-29073AF9B591}" type="pres">
      <dgm:prSet presAssocID="{91C8EBFC-32C7-8741-94A4-034004011149}" presName="composite2" presStyleCnt="0"/>
      <dgm:spPr/>
      <dgm:t>
        <a:bodyPr/>
        <a:lstStyle/>
        <a:p>
          <a:endParaRPr lang="en-US"/>
        </a:p>
      </dgm:t>
    </dgm:pt>
    <dgm:pt modelId="{6CB2321F-3DDB-4543-825E-40354EF730AD}" type="pres">
      <dgm:prSet presAssocID="{91C8EBFC-32C7-8741-94A4-034004011149}" presName="background2" presStyleLbl="asst1" presStyleIdx="5" presStyleCnt="6"/>
      <dgm:spPr/>
      <dgm:t>
        <a:bodyPr/>
        <a:lstStyle/>
        <a:p>
          <a:endParaRPr lang="en-US"/>
        </a:p>
      </dgm:t>
    </dgm:pt>
    <dgm:pt modelId="{8CE12734-27F4-AB4F-8D16-E30DF91E6BED}" type="pres">
      <dgm:prSet presAssocID="{91C8EBFC-32C7-8741-94A4-034004011149}" presName="text2" presStyleLbl="fgAcc2" presStyleIdx="1" presStyleCnt="2" custScaleX="162372">
        <dgm:presLayoutVars>
          <dgm:chPref val="3"/>
        </dgm:presLayoutVars>
      </dgm:prSet>
      <dgm:spPr/>
      <dgm:t>
        <a:bodyPr/>
        <a:lstStyle/>
        <a:p>
          <a:endParaRPr lang="en-US"/>
        </a:p>
      </dgm:t>
    </dgm:pt>
    <dgm:pt modelId="{E6D4B4D1-F1CD-8E4C-B1EF-67C96C83C598}" type="pres">
      <dgm:prSet presAssocID="{91C8EBFC-32C7-8741-94A4-034004011149}" presName="hierChild3" presStyleCnt="0"/>
      <dgm:spPr/>
      <dgm:t>
        <a:bodyPr/>
        <a:lstStyle/>
        <a:p>
          <a:endParaRPr lang="en-US"/>
        </a:p>
      </dgm:t>
    </dgm:pt>
  </dgm:ptLst>
  <dgm:cxnLst>
    <dgm:cxn modelId="{C592D46E-5D6B-8845-96F9-919FAD9CC041}" type="presOf" srcId="{E9748A2C-5DD3-5A41-872D-2D2ABEE2F42E}" destId="{3DBBDF6F-C2DC-AD43-BED1-60EC65646A92}" srcOrd="0" destOrd="0" presId="urn:microsoft.com/office/officeart/2005/8/layout/hierarchy1"/>
    <dgm:cxn modelId="{F5A54F98-FA8E-8143-BFC9-E70C7C83DF59}" srcId="{19F93EBA-D9C0-4C47-B7BE-0B44A0DDADBF}" destId="{91C8EBFC-32C7-8741-94A4-034004011149}" srcOrd="1" destOrd="0" parTransId="{E9748A2C-5DD3-5A41-872D-2D2ABEE2F42E}" sibTransId="{5873B1AA-7D42-1F42-AD3F-AAFB9D1D4E83}"/>
    <dgm:cxn modelId="{A6D05AE4-797B-A148-B798-24ABDA524C96}" type="presOf" srcId="{F2743140-4095-1B4E-881E-8C0CDB649211}" destId="{FF8013DE-F65B-334C-BBDB-3A4601909784}" srcOrd="0" destOrd="0" presId="urn:microsoft.com/office/officeart/2005/8/layout/hierarchy1"/>
    <dgm:cxn modelId="{AE53216C-8DC1-B041-8B7B-B1BD775789F4}" type="presOf" srcId="{9C2BE76E-5378-C54D-9D1B-5F3D82FBE835}" destId="{D8FD5D50-6D6C-0E4C-A837-1DDE12D05237}" srcOrd="0" destOrd="0" presId="urn:microsoft.com/office/officeart/2005/8/layout/hierarchy1"/>
    <dgm:cxn modelId="{C71554D1-5E93-214A-BFAA-6E57123A95CF}" type="presOf" srcId="{3FB02DE8-BD52-C34D-8DB2-3D441D26D454}" destId="{95DD8796-C1D6-EE44-9869-F5661F3F8B5F}" srcOrd="0" destOrd="0" presId="urn:microsoft.com/office/officeart/2005/8/layout/hierarchy1"/>
    <dgm:cxn modelId="{CC232CFA-2A4B-AF41-9924-3FBFB5D97C7E}" type="presOf" srcId="{916A5F52-697C-A947-BF9E-97258BA6FD0C}" destId="{9452356D-D5F9-024D-8E0A-B11E01C245D2}" srcOrd="0" destOrd="0" presId="urn:microsoft.com/office/officeart/2005/8/layout/hierarchy1"/>
    <dgm:cxn modelId="{883B8AE1-E3C6-8E4B-8AE5-B14364C2A0F5}" srcId="{9651EB0D-39B8-224A-946A-B2358C067B70}" destId="{9C2BE76E-5378-C54D-9D1B-5F3D82FBE835}" srcOrd="0" destOrd="0" parTransId="{3FB02DE8-BD52-C34D-8DB2-3D441D26D454}" sibTransId="{0EEEB716-8B9F-0447-949A-8E709E4DDC3F}"/>
    <dgm:cxn modelId="{428F9C44-7AE2-F04D-8C49-2B6E9AF5D84D}" type="presOf" srcId="{2CD788E8-8170-8C4B-A06A-0CFB8AE8CA01}" destId="{D8E45DDC-3E8E-3243-8D1B-361551FA462D}" srcOrd="0" destOrd="0" presId="urn:microsoft.com/office/officeart/2005/8/layout/hierarchy1"/>
    <dgm:cxn modelId="{BC47FE49-2DAA-BD41-A9EF-EC1D7B252EDC}" type="presOf" srcId="{93879B3B-8945-8C4D-BB5E-24FD2541BC85}" destId="{525DECA4-2B3D-564E-9111-B18B72B87AAC}" srcOrd="0" destOrd="0" presId="urn:microsoft.com/office/officeart/2005/8/layout/hierarchy1"/>
    <dgm:cxn modelId="{B783C317-0C42-8541-B481-5F11E55539F2}" srcId="{93879B3B-8945-8C4D-BB5E-24FD2541BC85}" destId="{19F93EBA-D9C0-4C47-B7BE-0B44A0DDADBF}" srcOrd="0" destOrd="0" parTransId="{1BDD40A1-7435-B848-A092-9953001214EE}" sibTransId="{8DDA6EC0-74EC-C748-A62C-37B1267E369D}"/>
    <dgm:cxn modelId="{269DAA87-57E1-274A-9EDE-68FD000635B0}" type="presOf" srcId="{19F93EBA-D9C0-4C47-B7BE-0B44A0DDADBF}" destId="{3F71AA5E-DB92-5241-8683-550A3668A98A}" srcOrd="0" destOrd="0" presId="urn:microsoft.com/office/officeart/2005/8/layout/hierarchy1"/>
    <dgm:cxn modelId="{7412D4BB-AF84-EA47-A925-C04B60ED8C02}" srcId="{2CD788E8-8170-8C4B-A06A-0CFB8AE8CA01}" destId="{9651EB0D-39B8-224A-946A-B2358C067B70}" srcOrd="1" destOrd="0" parTransId="{D3EA955C-41D1-2A49-A8FA-0299FEB514EE}" sibTransId="{85FB3BCF-4B2C-3A47-867A-864953FF6229}"/>
    <dgm:cxn modelId="{D0D16766-8AA6-5840-ABF4-6734BEFD0AC7}" type="presOf" srcId="{D3EA955C-41D1-2A49-A8FA-0299FEB514EE}" destId="{AEA16479-9E7F-A941-9B3F-EA82653ABA15}" srcOrd="0" destOrd="0" presId="urn:microsoft.com/office/officeart/2005/8/layout/hierarchy1"/>
    <dgm:cxn modelId="{849EB0F7-EF54-5B4C-8954-81A5FE8E4D3A}" srcId="{19F93EBA-D9C0-4C47-B7BE-0B44A0DDADBF}" destId="{2CD788E8-8170-8C4B-A06A-0CFB8AE8CA01}" srcOrd="0" destOrd="0" parTransId="{916A5F52-697C-A947-BF9E-97258BA6FD0C}" sibTransId="{69159D2A-03FE-E84B-B3ED-4D21485F7CC6}"/>
    <dgm:cxn modelId="{14BD2C2C-0B0B-0F41-988C-DD0F26F43FD2}" type="presOf" srcId="{BCB4E948-63F6-AB42-A878-162B6CD84C1F}" destId="{B78A597E-23B3-1049-A01A-9F535DCF17C1}" srcOrd="0" destOrd="0" presId="urn:microsoft.com/office/officeart/2005/8/layout/hierarchy1"/>
    <dgm:cxn modelId="{3656C2AD-45DD-B245-878B-82682630CAD5}" type="presOf" srcId="{91C8EBFC-32C7-8741-94A4-034004011149}" destId="{8CE12734-27F4-AB4F-8D16-E30DF91E6BED}" srcOrd="0" destOrd="0" presId="urn:microsoft.com/office/officeart/2005/8/layout/hierarchy1"/>
    <dgm:cxn modelId="{7940A93E-AC89-F341-BFD9-C21DF32ECACE}" type="presOf" srcId="{DE9D23E2-91AE-504F-B7E2-DCBD691272F7}" destId="{EBB4544C-E271-6147-A92D-0ADE93C75EA4}" srcOrd="0" destOrd="0" presId="urn:microsoft.com/office/officeart/2005/8/layout/hierarchy1"/>
    <dgm:cxn modelId="{A1B9981C-D7ED-9A4D-B005-1DD6EA95B6B0}" srcId="{2CD788E8-8170-8C4B-A06A-0CFB8AE8CA01}" destId="{BCB4E948-63F6-AB42-A878-162B6CD84C1F}" srcOrd="0" destOrd="0" parTransId="{4BA679D7-597C-6A4D-90D4-EEA40A33BBE0}" sibTransId="{C903977C-175D-314B-809E-C59BC26E998A}"/>
    <dgm:cxn modelId="{51345165-BAF0-B341-A841-6F5A02AF8D87}" srcId="{9651EB0D-39B8-224A-946A-B2358C067B70}" destId="{F2743140-4095-1B4E-881E-8C0CDB649211}" srcOrd="1" destOrd="0" parTransId="{DE9D23E2-91AE-504F-B7E2-DCBD691272F7}" sibTransId="{C7CC0452-6FCC-4A4A-94AD-43D0E2A81D1A}"/>
    <dgm:cxn modelId="{F77691EC-538F-3742-9096-1E7DF8007276}" type="presOf" srcId="{4BA679D7-597C-6A4D-90D4-EEA40A33BBE0}" destId="{E85188AF-6B0B-2842-9981-C8A370795369}" srcOrd="0" destOrd="0" presId="urn:microsoft.com/office/officeart/2005/8/layout/hierarchy1"/>
    <dgm:cxn modelId="{FA39B343-9DD7-F542-9FAA-B1A663BE5A27}" type="presOf" srcId="{9651EB0D-39B8-224A-946A-B2358C067B70}" destId="{66131503-63ED-4540-8502-6A48CD18ED03}" srcOrd="0" destOrd="0" presId="urn:microsoft.com/office/officeart/2005/8/layout/hierarchy1"/>
    <dgm:cxn modelId="{9D6D70D3-0AD2-154F-8DB4-7C9E5E3DD45D}" type="presParOf" srcId="{525DECA4-2B3D-564E-9111-B18B72B87AAC}" destId="{3259DDE7-D492-CE49-B945-E9E98812B2A2}" srcOrd="0" destOrd="0" presId="urn:microsoft.com/office/officeart/2005/8/layout/hierarchy1"/>
    <dgm:cxn modelId="{6D2090F2-8C3E-6242-A183-CADEA339FAA0}" type="presParOf" srcId="{3259DDE7-D492-CE49-B945-E9E98812B2A2}" destId="{2A79DFBF-5DAD-8042-BFC0-887F8F85DB90}" srcOrd="0" destOrd="0" presId="urn:microsoft.com/office/officeart/2005/8/layout/hierarchy1"/>
    <dgm:cxn modelId="{A2077421-A381-EF4F-B63A-F1BB83F5E7ED}" type="presParOf" srcId="{2A79DFBF-5DAD-8042-BFC0-887F8F85DB90}" destId="{626D55D9-C3F1-4E40-BAA3-842EECDA1E65}" srcOrd="0" destOrd="0" presId="urn:microsoft.com/office/officeart/2005/8/layout/hierarchy1"/>
    <dgm:cxn modelId="{202F4ABE-3D8C-C743-A48A-E08D1E0EF3DC}" type="presParOf" srcId="{2A79DFBF-5DAD-8042-BFC0-887F8F85DB90}" destId="{3F71AA5E-DB92-5241-8683-550A3668A98A}" srcOrd="1" destOrd="0" presId="urn:microsoft.com/office/officeart/2005/8/layout/hierarchy1"/>
    <dgm:cxn modelId="{7B8565A1-6CA4-8649-8EB3-C32D897FC4ED}" type="presParOf" srcId="{3259DDE7-D492-CE49-B945-E9E98812B2A2}" destId="{8A4DFAF3-1E04-7844-B174-521460069BB8}" srcOrd="1" destOrd="0" presId="urn:microsoft.com/office/officeart/2005/8/layout/hierarchy1"/>
    <dgm:cxn modelId="{B325A4D1-9153-A549-AB6B-23DEBF3A2916}" type="presParOf" srcId="{8A4DFAF3-1E04-7844-B174-521460069BB8}" destId="{9452356D-D5F9-024D-8E0A-B11E01C245D2}" srcOrd="0" destOrd="0" presId="urn:microsoft.com/office/officeart/2005/8/layout/hierarchy1"/>
    <dgm:cxn modelId="{2D3E7D2A-BA8B-4B46-80ED-21ED1EC48B76}" type="presParOf" srcId="{8A4DFAF3-1E04-7844-B174-521460069BB8}" destId="{A0453A65-687B-A841-AABE-186D8FB7A05C}" srcOrd="1" destOrd="0" presId="urn:microsoft.com/office/officeart/2005/8/layout/hierarchy1"/>
    <dgm:cxn modelId="{32517471-AF3B-AE4E-9FF0-8D335C2A4365}" type="presParOf" srcId="{A0453A65-687B-A841-AABE-186D8FB7A05C}" destId="{48B82FA4-6866-6B4A-AD80-F0A28DE4558E}" srcOrd="0" destOrd="0" presId="urn:microsoft.com/office/officeart/2005/8/layout/hierarchy1"/>
    <dgm:cxn modelId="{0D70F1E8-4916-114A-8313-19A64A132AA6}" type="presParOf" srcId="{48B82FA4-6866-6B4A-AD80-F0A28DE4558E}" destId="{7D0CC7AF-14B2-8E4E-902B-184FB1986E9D}" srcOrd="0" destOrd="0" presId="urn:microsoft.com/office/officeart/2005/8/layout/hierarchy1"/>
    <dgm:cxn modelId="{B4BC6C0D-4BDA-F14B-BF39-3A156C281779}" type="presParOf" srcId="{48B82FA4-6866-6B4A-AD80-F0A28DE4558E}" destId="{D8E45DDC-3E8E-3243-8D1B-361551FA462D}" srcOrd="1" destOrd="0" presId="urn:microsoft.com/office/officeart/2005/8/layout/hierarchy1"/>
    <dgm:cxn modelId="{A8AC569F-E1AE-7749-867E-152E0EFD38CD}" type="presParOf" srcId="{A0453A65-687B-A841-AABE-186D8FB7A05C}" destId="{C86A0661-807E-8040-BDFD-1202C064A6EE}" srcOrd="1" destOrd="0" presId="urn:microsoft.com/office/officeart/2005/8/layout/hierarchy1"/>
    <dgm:cxn modelId="{94DEC30C-1B03-D647-8E7C-66305796D616}" type="presParOf" srcId="{C86A0661-807E-8040-BDFD-1202C064A6EE}" destId="{E85188AF-6B0B-2842-9981-C8A370795369}" srcOrd="0" destOrd="0" presId="urn:microsoft.com/office/officeart/2005/8/layout/hierarchy1"/>
    <dgm:cxn modelId="{C0C05F55-B4F7-6449-8240-6EBEDD8D5CFC}" type="presParOf" srcId="{C86A0661-807E-8040-BDFD-1202C064A6EE}" destId="{C0DCC7C4-6928-0743-AA1A-A49D69C599BF}" srcOrd="1" destOrd="0" presId="urn:microsoft.com/office/officeart/2005/8/layout/hierarchy1"/>
    <dgm:cxn modelId="{8DFF3C9E-C615-C047-B680-27F1ECF78162}" type="presParOf" srcId="{C0DCC7C4-6928-0743-AA1A-A49D69C599BF}" destId="{4FC3C838-3032-934D-A3B6-0E71CF1057C1}" srcOrd="0" destOrd="0" presId="urn:microsoft.com/office/officeart/2005/8/layout/hierarchy1"/>
    <dgm:cxn modelId="{1930AA2A-AEE9-4241-952D-5C6ABDD71DF6}" type="presParOf" srcId="{4FC3C838-3032-934D-A3B6-0E71CF1057C1}" destId="{9A7EFB90-34EE-DF49-BB36-14528FB2A414}" srcOrd="0" destOrd="0" presId="urn:microsoft.com/office/officeart/2005/8/layout/hierarchy1"/>
    <dgm:cxn modelId="{646813B2-E59E-DF42-A8CA-ECEFDD9F263D}" type="presParOf" srcId="{4FC3C838-3032-934D-A3B6-0E71CF1057C1}" destId="{B78A597E-23B3-1049-A01A-9F535DCF17C1}" srcOrd="1" destOrd="0" presId="urn:microsoft.com/office/officeart/2005/8/layout/hierarchy1"/>
    <dgm:cxn modelId="{76C1CECD-9FBE-9B41-8C92-79A7785DD911}" type="presParOf" srcId="{C0DCC7C4-6928-0743-AA1A-A49D69C599BF}" destId="{B0EDD2F8-521D-B74D-BBBE-4AE1C201791B}" srcOrd="1" destOrd="0" presId="urn:microsoft.com/office/officeart/2005/8/layout/hierarchy1"/>
    <dgm:cxn modelId="{DDE94E73-FD09-9B44-A03B-04310B36DCE7}" type="presParOf" srcId="{C86A0661-807E-8040-BDFD-1202C064A6EE}" destId="{AEA16479-9E7F-A941-9B3F-EA82653ABA15}" srcOrd="2" destOrd="0" presId="urn:microsoft.com/office/officeart/2005/8/layout/hierarchy1"/>
    <dgm:cxn modelId="{0EBD7E61-AFC8-3749-B63A-033953FE4175}" type="presParOf" srcId="{C86A0661-807E-8040-BDFD-1202C064A6EE}" destId="{A2CAC864-72D1-024F-ADD1-9896D3528A0E}" srcOrd="3" destOrd="0" presId="urn:microsoft.com/office/officeart/2005/8/layout/hierarchy1"/>
    <dgm:cxn modelId="{4F180CE3-FDF5-304B-92BA-32E781E073B8}" type="presParOf" srcId="{A2CAC864-72D1-024F-ADD1-9896D3528A0E}" destId="{14B523CA-8775-864B-9396-41EAE5665CB4}" srcOrd="0" destOrd="0" presId="urn:microsoft.com/office/officeart/2005/8/layout/hierarchy1"/>
    <dgm:cxn modelId="{C00845D7-3C13-0840-916C-8B3021E69644}" type="presParOf" srcId="{14B523CA-8775-864B-9396-41EAE5665CB4}" destId="{199B6F96-2AA2-4B4C-AB7F-FC2B87FD9AB7}" srcOrd="0" destOrd="0" presId="urn:microsoft.com/office/officeart/2005/8/layout/hierarchy1"/>
    <dgm:cxn modelId="{8AB0F395-B7D0-9349-8F9E-B935385F9F4F}" type="presParOf" srcId="{14B523CA-8775-864B-9396-41EAE5665CB4}" destId="{66131503-63ED-4540-8502-6A48CD18ED03}" srcOrd="1" destOrd="0" presId="urn:microsoft.com/office/officeart/2005/8/layout/hierarchy1"/>
    <dgm:cxn modelId="{0695C703-86C4-A940-9C60-9A14ECB41883}" type="presParOf" srcId="{A2CAC864-72D1-024F-ADD1-9896D3528A0E}" destId="{50DFB2EC-C181-E74B-9261-895F5A4F3C49}" srcOrd="1" destOrd="0" presId="urn:microsoft.com/office/officeart/2005/8/layout/hierarchy1"/>
    <dgm:cxn modelId="{A45CB0C0-C10A-5640-848C-8FCA36849827}" type="presParOf" srcId="{50DFB2EC-C181-E74B-9261-895F5A4F3C49}" destId="{95DD8796-C1D6-EE44-9869-F5661F3F8B5F}" srcOrd="0" destOrd="0" presId="urn:microsoft.com/office/officeart/2005/8/layout/hierarchy1"/>
    <dgm:cxn modelId="{F0D3234D-53C1-354D-A5DF-0A491F1D6C06}" type="presParOf" srcId="{50DFB2EC-C181-E74B-9261-895F5A4F3C49}" destId="{3A5D0533-E7CB-A94C-AF30-F3A4138E152E}" srcOrd="1" destOrd="0" presId="urn:microsoft.com/office/officeart/2005/8/layout/hierarchy1"/>
    <dgm:cxn modelId="{DAE044BE-E1CA-8141-99B3-DC20455FFB44}" type="presParOf" srcId="{3A5D0533-E7CB-A94C-AF30-F3A4138E152E}" destId="{B9D77B5F-DBD7-B04E-B6D4-A72D0100499F}" srcOrd="0" destOrd="0" presId="urn:microsoft.com/office/officeart/2005/8/layout/hierarchy1"/>
    <dgm:cxn modelId="{E6BF20D3-6463-4340-9DAB-C24275FFC569}" type="presParOf" srcId="{B9D77B5F-DBD7-B04E-B6D4-A72D0100499F}" destId="{1C657837-9A36-1543-B1A8-F6D9F73C8C9E}" srcOrd="0" destOrd="0" presId="urn:microsoft.com/office/officeart/2005/8/layout/hierarchy1"/>
    <dgm:cxn modelId="{B81B00E1-2075-0E40-8B8B-BB1DF26F8E84}" type="presParOf" srcId="{B9D77B5F-DBD7-B04E-B6D4-A72D0100499F}" destId="{D8FD5D50-6D6C-0E4C-A837-1DDE12D05237}" srcOrd="1" destOrd="0" presId="urn:microsoft.com/office/officeart/2005/8/layout/hierarchy1"/>
    <dgm:cxn modelId="{17BDA409-D34B-AC4F-AAAC-A1AAEEEC5723}" type="presParOf" srcId="{3A5D0533-E7CB-A94C-AF30-F3A4138E152E}" destId="{8A167922-A674-3E4B-8329-8977C1C70261}" srcOrd="1" destOrd="0" presId="urn:microsoft.com/office/officeart/2005/8/layout/hierarchy1"/>
    <dgm:cxn modelId="{EFA0381C-FCF1-1845-9887-BEEB760833E0}" type="presParOf" srcId="{50DFB2EC-C181-E74B-9261-895F5A4F3C49}" destId="{EBB4544C-E271-6147-A92D-0ADE93C75EA4}" srcOrd="2" destOrd="0" presId="urn:microsoft.com/office/officeart/2005/8/layout/hierarchy1"/>
    <dgm:cxn modelId="{8E6DF5CE-A681-C340-84CC-086C2B89007D}" type="presParOf" srcId="{50DFB2EC-C181-E74B-9261-895F5A4F3C49}" destId="{36A0543A-0C06-6241-91D2-32DDADFCD5CB}" srcOrd="3" destOrd="0" presId="urn:microsoft.com/office/officeart/2005/8/layout/hierarchy1"/>
    <dgm:cxn modelId="{E2687AC3-170C-E34E-B5BE-76316B648F41}" type="presParOf" srcId="{36A0543A-0C06-6241-91D2-32DDADFCD5CB}" destId="{295F20D4-BAC6-9E42-91A0-BB8437343909}" srcOrd="0" destOrd="0" presId="urn:microsoft.com/office/officeart/2005/8/layout/hierarchy1"/>
    <dgm:cxn modelId="{C50685D6-1A9A-CF48-BD02-02854D9179A2}" type="presParOf" srcId="{295F20D4-BAC6-9E42-91A0-BB8437343909}" destId="{F0E6C605-BADA-1343-A6E2-E52B58011A2C}" srcOrd="0" destOrd="0" presId="urn:microsoft.com/office/officeart/2005/8/layout/hierarchy1"/>
    <dgm:cxn modelId="{1BEC6A6C-7C9C-2647-95F1-B94F7A5811F8}" type="presParOf" srcId="{295F20D4-BAC6-9E42-91A0-BB8437343909}" destId="{FF8013DE-F65B-334C-BBDB-3A4601909784}" srcOrd="1" destOrd="0" presId="urn:microsoft.com/office/officeart/2005/8/layout/hierarchy1"/>
    <dgm:cxn modelId="{3962D198-1071-2544-92DF-6CC5C60CBF11}" type="presParOf" srcId="{36A0543A-0C06-6241-91D2-32DDADFCD5CB}" destId="{09C53159-24CB-D847-B68E-51F48598A66F}" srcOrd="1" destOrd="0" presId="urn:microsoft.com/office/officeart/2005/8/layout/hierarchy1"/>
    <dgm:cxn modelId="{A51CF6EC-436B-FE48-95F6-3375F48E03F5}" type="presParOf" srcId="{8A4DFAF3-1E04-7844-B174-521460069BB8}" destId="{3DBBDF6F-C2DC-AD43-BED1-60EC65646A92}" srcOrd="2" destOrd="0" presId="urn:microsoft.com/office/officeart/2005/8/layout/hierarchy1"/>
    <dgm:cxn modelId="{00430F47-EFCE-B84A-B2CF-77082DDBCF83}" type="presParOf" srcId="{8A4DFAF3-1E04-7844-B174-521460069BB8}" destId="{5E696291-0DA0-D94D-86ED-29220D6E1D61}" srcOrd="3" destOrd="0" presId="urn:microsoft.com/office/officeart/2005/8/layout/hierarchy1"/>
    <dgm:cxn modelId="{FC7A7B7A-D79E-4645-BD03-7A3E0CAD732D}" type="presParOf" srcId="{5E696291-0DA0-D94D-86ED-29220D6E1D61}" destId="{747E9B44-C870-734E-A85A-29073AF9B591}" srcOrd="0" destOrd="0" presId="urn:microsoft.com/office/officeart/2005/8/layout/hierarchy1"/>
    <dgm:cxn modelId="{1CA0C7F2-C34B-9543-B829-8BE5A91A4177}" type="presParOf" srcId="{747E9B44-C870-734E-A85A-29073AF9B591}" destId="{6CB2321F-3DDB-4543-825E-40354EF730AD}" srcOrd="0" destOrd="0" presId="urn:microsoft.com/office/officeart/2005/8/layout/hierarchy1"/>
    <dgm:cxn modelId="{AF04840E-6BE0-5242-9839-CD2E23A1C370}" type="presParOf" srcId="{747E9B44-C870-734E-A85A-29073AF9B591}" destId="{8CE12734-27F4-AB4F-8D16-E30DF91E6BED}" srcOrd="1" destOrd="0" presId="urn:microsoft.com/office/officeart/2005/8/layout/hierarchy1"/>
    <dgm:cxn modelId="{8D6F4A8B-D9C2-CE47-AED3-F36D00226D8B}" type="presParOf" srcId="{5E696291-0DA0-D94D-86ED-29220D6E1D61}" destId="{E6D4B4D1-F1CD-8E4C-B1EF-67C96C83C5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879B3B-8945-8C4D-BB5E-24FD2541BC85}" type="doc">
      <dgm:prSet loTypeId="urn:microsoft.com/office/officeart/2005/8/layout/hierarchy1" loCatId="" qsTypeId="urn:microsoft.com/office/officeart/2005/8/quickstyle/simple1" qsCatId="simple" csTypeId="urn:microsoft.com/office/officeart/2005/8/colors/accent2_5" csCatId="accent2" phldr="1"/>
      <dgm:spPr/>
      <dgm:t>
        <a:bodyPr/>
        <a:lstStyle/>
        <a:p>
          <a:endParaRPr lang="en-US"/>
        </a:p>
      </dgm:t>
    </dgm:pt>
    <dgm:pt modelId="{19F93EBA-D9C0-4C47-B7BE-0B44A0DDADBF}">
      <dgm:prSet phldrT="[Text]" custT="1"/>
      <dgm:spPr/>
      <dgm:t>
        <a:bodyPr/>
        <a:lstStyle/>
        <a:p>
          <a:r>
            <a:rPr lang="en-US" sz="2000" dirty="0" smtClean="0">
              <a:latin typeface="Arial" charset="0"/>
              <a:ea typeface="Arial" charset="0"/>
              <a:cs typeface="Arial" charset="0"/>
            </a:rPr>
            <a:t>Are students still engaging in </a:t>
          </a:r>
          <a:r>
            <a:rPr lang="en-US" sz="2000" b="1" u="sng" dirty="0" smtClean="0">
              <a:latin typeface="Arial" charset="0"/>
              <a:ea typeface="Arial" charset="0"/>
              <a:cs typeface="Arial" charset="0"/>
            </a:rPr>
            <a:t>problem behavior</a:t>
          </a:r>
          <a:r>
            <a:rPr lang="en-US" sz="2000" dirty="0" smtClean="0">
              <a:latin typeface="Arial" charset="0"/>
              <a:ea typeface="Arial" charset="0"/>
              <a:cs typeface="Arial" charset="0"/>
            </a:rPr>
            <a:t>?</a:t>
          </a:r>
          <a:endParaRPr lang="en-US" sz="2000" dirty="0">
            <a:latin typeface="Arial" charset="0"/>
            <a:ea typeface="Arial" charset="0"/>
            <a:cs typeface="Arial" charset="0"/>
          </a:endParaRPr>
        </a:p>
      </dgm:t>
    </dgm:pt>
    <dgm:pt modelId="{1BDD40A1-7435-B848-A092-9953001214EE}" type="parTrans" cxnId="{B783C317-0C42-8541-B481-5F11E55539F2}">
      <dgm:prSet/>
      <dgm:spPr/>
      <dgm:t>
        <a:bodyPr/>
        <a:lstStyle/>
        <a:p>
          <a:endParaRPr lang="en-US" sz="2000">
            <a:latin typeface="Arial" charset="0"/>
            <a:ea typeface="Arial" charset="0"/>
            <a:cs typeface="Arial" charset="0"/>
          </a:endParaRPr>
        </a:p>
      </dgm:t>
    </dgm:pt>
    <dgm:pt modelId="{8DDA6EC0-74EC-C748-A62C-37B1267E369D}" type="sibTrans" cxnId="{B783C317-0C42-8541-B481-5F11E55539F2}">
      <dgm:prSet/>
      <dgm:spPr/>
      <dgm:t>
        <a:bodyPr/>
        <a:lstStyle/>
        <a:p>
          <a:endParaRPr lang="en-US" sz="2000">
            <a:latin typeface="Arial" charset="0"/>
            <a:ea typeface="Arial" charset="0"/>
            <a:cs typeface="Arial" charset="0"/>
          </a:endParaRPr>
        </a:p>
      </dgm:t>
    </dgm:pt>
    <dgm:pt modelId="{2CD788E8-8170-8C4B-A06A-0CFB8AE8CA01}" type="asst">
      <dgm:prSet phldrT="[Text]" custT="1"/>
      <dgm:spPr/>
      <dgm:t>
        <a:bodyPr/>
        <a:lstStyle/>
        <a:p>
          <a:r>
            <a:rPr lang="en-US" sz="2000" dirty="0" smtClean="0">
              <a:latin typeface="Arial" charset="0"/>
              <a:ea typeface="Arial" charset="0"/>
              <a:cs typeface="Arial" charset="0"/>
            </a:rPr>
            <a:t>Are behaviors minor or major expectation violations?</a:t>
          </a:r>
          <a:endParaRPr lang="en-US" sz="2000" dirty="0">
            <a:latin typeface="Arial" charset="0"/>
            <a:ea typeface="Arial" charset="0"/>
            <a:cs typeface="Arial" charset="0"/>
          </a:endParaRPr>
        </a:p>
      </dgm:t>
    </dgm:pt>
    <dgm:pt modelId="{916A5F52-697C-A947-BF9E-97258BA6FD0C}" type="parTrans" cxnId="{849EB0F7-EF54-5B4C-8954-81A5FE8E4D3A}">
      <dgm:prSet/>
      <dgm:spPr/>
      <dgm:t>
        <a:bodyPr/>
        <a:lstStyle/>
        <a:p>
          <a:endParaRPr lang="en-US" sz="2000">
            <a:latin typeface="Arial" charset="0"/>
            <a:ea typeface="Arial" charset="0"/>
            <a:cs typeface="Arial" charset="0"/>
          </a:endParaRPr>
        </a:p>
      </dgm:t>
    </dgm:pt>
    <dgm:pt modelId="{69159D2A-03FE-E84B-B3ED-4D21485F7CC6}" type="sibTrans" cxnId="{849EB0F7-EF54-5B4C-8954-81A5FE8E4D3A}">
      <dgm:prSet/>
      <dgm:spPr/>
      <dgm:t>
        <a:bodyPr/>
        <a:lstStyle/>
        <a:p>
          <a:endParaRPr lang="en-US" sz="2000">
            <a:latin typeface="Arial" charset="0"/>
            <a:ea typeface="Arial" charset="0"/>
            <a:cs typeface="Arial" charset="0"/>
          </a:endParaRPr>
        </a:p>
      </dgm:t>
    </dgm:pt>
    <dgm:pt modelId="{91C8EBFC-32C7-8741-94A4-034004011149}" type="asst">
      <dgm:prSet custT="1"/>
      <dgm:spPr/>
      <dgm:t>
        <a:bodyPr/>
        <a:lstStyle/>
        <a:p>
          <a:r>
            <a:rPr lang="en-US" sz="2000" dirty="0" smtClean="0">
              <a:latin typeface="Arial" charset="0"/>
              <a:ea typeface="Arial" charset="0"/>
              <a:cs typeface="Arial" charset="0"/>
            </a:rPr>
            <a:t>Well done! Monitor outcomes and adjust as needed</a:t>
          </a:r>
          <a:endParaRPr lang="en-US" sz="2000" dirty="0">
            <a:latin typeface="Arial" charset="0"/>
            <a:ea typeface="Arial" charset="0"/>
            <a:cs typeface="Arial" charset="0"/>
          </a:endParaRPr>
        </a:p>
      </dgm:t>
    </dgm:pt>
    <dgm:pt modelId="{E9748A2C-5DD3-5A41-872D-2D2ABEE2F42E}" type="parTrans" cxnId="{F5A54F98-FA8E-8143-BFC9-E70C7C83DF59}">
      <dgm:prSet/>
      <dgm:spPr/>
      <dgm:t>
        <a:bodyPr/>
        <a:lstStyle/>
        <a:p>
          <a:endParaRPr lang="en-US" sz="2000">
            <a:latin typeface="Arial" charset="0"/>
            <a:ea typeface="Arial" charset="0"/>
            <a:cs typeface="Arial" charset="0"/>
          </a:endParaRPr>
        </a:p>
      </dgm:t>
    </dgm:pt>
    <dgm:pt modelId="{5873B1AA-7D42-1F42-AD3F-AAFB9D1D4E83}" type="sibTrans" cxnId="{F5A54F98-FA8E-8143-BFC9-E70C7C83DF59}">
      <dgm:prSet/>
      <dgm:spPr/>
      <dgm:t>
        <a:bodyPr/>
        <a:lstStyle/>
        <a:p>
          <a:endParaRPr lang="en-US" sz="2000">
            <a:latin typeface="Arial" charset="0"/>
            <a:ea typeface="Arial" charset="0"/>
            <a:cs typeface="Arial" charset="0"/>
          </a:endParaRPr>
        </a:p>
      </dgm:t>
    </dgm:pt>
    <dgm:pt modelId="{BCB4E948-63F6-AB42-A878-162B6CD84C1F}" type="asst">
      <dgm:prSet custT="1"/>
      <dgm:spPr/>
      <dgm:t>
        <a:bodyPr/>
        <a:lstStyle/>
        <a:p>
          <a:r>
            <a:rPr lang="en-US" sz="2000" dirty="0" smtClean="0">
              <a:latin typeface="Arial" charset="0"/>
              <a:ea typeface="Arial" charset="0"/>
              <a:cs typeface="Arial" charset="0"/>
            </a:rPr>
            <a:t>Use brief, specific error correction &amp; other strategies</a:t>
          </a:r>
          <a:endParaRPr lang="en-US" sz="2000" dirty="0">
            <a:latin typeface="Arial" charset="0"/>
            <a:ea typeface="Arial" charset="0"/>
            <a:cs typeface="Arial" charset="0"/>
          </a:endParaRPr>
        </a:p>
      </dgm:t>
    </dgm:pt>
    <dgm:pt modelId="{4BA679D7-597C-6A4D-90D4-EEA40A33BBE0}" type="parTrans" cxnId="{A1B9981C-D7ED-9A4D-B005-1DD6EA95B6B0}">
      <dgm:prSet/>
      <dgm:spPr/>
      <dgm:t>
        <a:bodyPr/>
        <a:lstStyle/>
        <a:p>
          <a:endParaRPr lang="en-US" sz="2000">
            <a:latin typeface="Arial" charset="0"/>
            <a:ea typeface="Arial" charset="0"/>
            <a:cs typeface="Arial" charset="0"/>
          </a:endParaRPr>
        </a:p>
      </dgm:t>
    </dgm:pt>
    <dgm:pt modelId="{C903977C-175D-314B-809E-C59BC26E998A}" type="sibTrans" cxnId="{A1B9981C-D7ED-9A4D-B005-1DD6EA95B6B0}">
      <dgm:prSet/>
      <dgm:spPr/>
      <dgm:t>
        <a:bodyPr/>
        <a:lstStyle/>
        <a:p>
          <a:endParaRPr lang="en-US" sz="2000">
            <a:latin typeface="Arial" charset="0"/>
            <a:ea typeface="Arial" charset="0"/>
            <a:cs typeface="Arial" charset="0"/>
          </a:endParaRPr>
        </a:p>
      </dgm:t>
    </dgm:pt>
    <dgm:pt modelId="{9651EB0D-39B8-224A-946A-B2358C067B70}" type="asst">
      <dgm:prSet custT="1"/>
      <dgm:spPr/>
      <dgm:t>
        <a:bodyPr/>
        <a:lstStyle/>
        <a:p>
          <a:r>
            <a:rPr lang="en-US" sz="2000" dirty="0" smtClean="0">
              <a:latin typeface="Arial" charset="0"/>
              <a:ea typeface="Arial" charset="0"/>
              <a:cs typeface="Arial" charset="0"/>
            </a:rPr>
            <a:t>How many students are involved (many or few)?</a:t>
          </a:r>
          <a:endParaRPr lang="en-US" sz="2000" dirty="0">
            <a:latin typeface="Arial" charset="0"/>
            <a:ea typeface="Arial" charset="0"/>
            <a:cs typeface="Arial" charset="0"/>
          </a:endParaRPr>
        </a:p>
      </dgm:t>
    </dgm:pt>
    <dgm:pt modelId="{D3EA955C-41D1-2A49-A8FA-0299FEB514EE}" type="parTrans" cxnId="{7412D4BB-AF84-EA47-A925-C04B60ED8C02}">
      <dgm:prSet/>
      <dgm:spPr/>
      <dgm:t>
        <a:bodyPr/>
        <a:lstStyle/>
        <a:p>
          <a:endParaRPr lang="en-US" sz="2000">
            <a:latin typeface="Arial" charset="0"/>
            <a:ea typeface="Arial" charset="0"/>
            <a:cs typeface="Arial" charset="0"/>
          </a:endParaRPr>
        </a:p>
      </dgm:t>
    </dgm:pt>
    <dgm:pt modelId="{85FB3BCF-4B2C-3A47-867A-864953FF6229}" type="sibTrans" cxnId="{7412D4BB-AF84-EA47-A925-C04B60ED8C02}">
      <dgm:prSet/>
      <dgm:spPr/>
      <dgm:t>
        <a:bodyPr/>
        <a:lstStyle/>
        <a:p>
          <a:endParaRPr lang="en-US" sz="2000">
            <a:latin typeface="Arial" charset="0"/>
            <a:ea typeface="Arial" charset="0"/>
            <a:cs typeface="Arial" charset="0"/>
          </a:endParaRPr>
        </a:p>
      </dgm:t>
    </dgm:pt>
    <dgm:pt modelId="{9C2BE76E-5378-C54D-9D1B-5F3D82FBE835}" type="asst">
      <dgm:prSet custT="1"/>
      <dgm:spPr/>
      <dgm:t>
        <a:bodyPr/>
        <a:lstStyle/>
        <a:p>
          <a:r>
            <a:rPr lang="en-US" sz="2000" dirty="0" smtClean="0">
              <a:latin typeface="Arial" charset="0"/>
              <a:ea typeface="Arial" charset="0"/>
              <a:cs typeface="Arial" charset="0"/>
            </a:rPr>
            <a:t>Review, adjust &amp; intensify CWPBIS. Ask for help!</a:t>
          </a:r>
          <a:endParaRPr lang="en-US" sz="2000" dirty="0">
            <a:latin typeface="Arial" charset="0"/>
            <a:ea typeface="Arial" charset="0"/>
            <a:cs typeface="Arial" charset="0"/>
          </a:endParaRPr>
        </a:p>
      </dgm:t>
    </dgm:pt>
    <dgm:pt modelId="{3FB02DE8-BD52-C34D-8DB2-3D441D26D454}" type="parTrans" cxnId="{883B8AE1-E3C6-8E4B-8AE5-B14364C2A0F5}">
      <dgm:prSet/>
      <dgm:spPr/>
      <dgm:t>
        <a:bodyPr/>
        <a:lstStyle/>
        <a:p>
          <a:endParaRPr lang="en-US" sz="2000">
            <a:latin typeface="Arial" charset="0"/>
            <a:ea typeface="Arial" charset="0"/>
            <a:cs typeface="Arial" charset="0"/>
          </a:endParaRPr>
        </a:p>
      </dgm:t>
    </dgm:pt>
    <dgm:pt modelId="{0EEEB716-8B9F-0447-949A-8E709E4DDC3F}" type="sibTrans" cxnId="{883B8AE1-E3C6-8E4B-8AE5-B14364C2A0F5}">
      <dgm:prSet/>
      <dgm:spPr/>
      <dgm:t>
        <a:bodyPr/>
        <a:lstStyle/>
        <a:p>
          <a:endParaRPr lang="en-US" sz="2000">
            <a:latin typeface="Arial" charset="0"/>
            <a:ea typeface="Arial" charset="0"/>
            <a:cs typeface="Arial" charset="0"/>
          </a:endParaRPr>
        </a:p>
      </dgm:t>
    </dgm:pt>
    <dgm:pt modelId="{F2743140-4095-1B4E-881E-8C0CDB649211}" type="asst">
      <dgm:prSet custT="1"/>
      <dgm:spPr/>
      <dgm:t>
        <a:bodyPr/>
        <a:lstStyle/>
        <a:p>
          <a:r>
            <a:rPr lang="en-US" sz="2000" dirty="0" smtClean="0">
              <a:latin typeface="Arial" charset="0"/>
              <a:ea typeface="Arial" charset="0"/>
              <a:cs typeface="Arial" charset="0"/>
            </a:rPr>
            <a:t>Request additional (tier 2 &amp; 3) support for students. </a:t>
          </a:r>
          <a:endParaRPr lang="en-US" sz="2000" dirty="0">
            <a:latin typeface="Arial" charset="0"/>
            <a:ea typeface="Arial" charset="0"/>
            <a:cs typeface="Arial" charset="0"/>
          </a:endParaRPr>
        </a:p>
      </dgm:t>
    </dgm:pt>
    <dgm:pt modelId="{C7CC0452-6FCC-4A4A-94AD-43D0E2A81D1A}" type="sibTrans" cxnId="{51345165-BAF0-B341-A841-6F5A02AF8D87}">
      <dgm:prSet/>
      <dgm:spPr/>
      <dgm:t>
        <a:bodyPr/>
        <a:lstStyle/>
        <a:p>
          <a:endParaRPr lang="en-US" sz="2000">
            <a:latin typeface="Arial" charset="0"/>
            <a:ea typeface="Arial" charset="0"/>
            <a:cs typeface="Arial" charset="0"/>
          </a:endParaRPr>
        </a:p>
      </dgm:t>
    </dgm:pt>
    <dgm:pt modelId="{DE9D23E2-91AE-504F-B7E2-DCBD691272F7}" type="parTrans" cxnId="{51345165-BAF0-B341-A841-6F5A02AF8D87}">
      <dgm:prSet/>
      <dgm:spPr/>
      <dgm:t>
        <a:bodyPr/>
        <a:lstStyle/>
        <a:p>
          <a:endParaRPr lang="en-US" sz="2000">
            <a:latin typeface="Arial" charset="0"/>
            <a:ea typeface="Arial" charset="0"/>
            <a:cs typeface="Arial" charset="0"/>
          </a:endParaRPr>
        </a:p>
      </dgm:t>
    </dgm:pt>
    <dgm:pt modelId="{525DECA4-2B3D-564E-9111-B18B72B87AAC}" type="pres">
      <dgm:prSet presAssocID="{93879B3B-8945-8C4D-BB5E-24FD2541BC85}" presName="hierChild1" presStyleCnt="0">
        <dgm:presLayoutVars>
          <dgm:chPref val="1"/>
          <dgm:dir/>
          <dgm:animOne val="branch"/>
          <dgm:animLvl val="lvl"/>
          <dgm:resizeHandles/>
        </dgm:presLayoutVars>
      </dgm:prSet>
      <dgm:spPr/>
      <dgm:t>
        <a:bodyPr/>
        <a:lstStyle/>
        <a:p>
          <a:endParaRPr lang="en-US"/>
        </a:p>
      </dgm:t>
    </dgm:pt>
    <dgm:pt modelId="{3259DDE7-D492-CE49-B945-E9E98812B2A2}" type="pres">
      <dgm:prSet presAssocID="{19F93EBA-D9C0-4C47-B7BE-0B44A0DDADBF}" presName="hierRoot1" presStyleCnt="0"/>
      <dgm:spPr/>
      <dgm:t>
        <a:bodyPr/>
        <a:lstStyle/>
        <a:p>
          <a:endParaRPr lang="en-US"/>
        </a:p>
      </dgm:t>
    </dgm:pt>
    <dgm:pt modelId="{2A79DFBF-5DAD-8042-BFC0-887F8F85DB90}" type="pres">
      <dgm:prSet presAssocID="{19F93EBA-D9C0-4C47-B7BE-0B44A0DDADBF}" presName="composite" presStyleCnt="0"/>
      <dgm:spPr/>
      <dgm:t>
        <a:bodyPr/>
        <a:lstStyle/>
        <a:p>
          <a:endParaRPr lang="en-US"/>
        </a:p>
      </dgm:t>
    </dgm:pt>
    <dgm:pt modelId="{626D55D9-C3F1-4E40-BAA3-842EECDA1E65}" type="pres">
      <dgm:prSet presAssocID="{19F93EBA-D9C0-4C47-B7BE-0B44A0DDADBF}" presName="background" presStyleLbl="node0" presStyleIdx="0" presStyleCnt="1"/>
      <dgm:spPr/>
      <dgm:t>
        <a:bodyPr/>
        <a:lstStyle/>
        <a:p>
          <a:endParaRPr lang="en-US"/>
        </a:p>
      </dgm:t>
    </dgm:pt>
    <dgm:pt modelId="{3F71AA5E-DB92-5241-8683-550A3668A98A}" type="pres">
      <dgm:prSet presAssocID="{19F93EBA-D9C0-4C47-B7BE-0B44A0DDADBF}" presName="text" presStyleLbl="fgAcc0" presStyleIdx="0" presStyleCnt="1" custScaleX="162372">
        <dgm:presLayoutVars>
          <dgm:chPref val="3"/>
        </dgm:presLayoutVars>
      </dgm:prSet>
      <dgm:spPr/>
      <dgm:t>
        <a:bodyPr/>
        <a:lstStyle/>
        <a:p>
          <a:endParaRPr lang="en-US"/>
        </a:p>
      </dgm:t>
    </dgm:pt>
    <dgm:pt modelId="{8A4DFAF3-1E04-7844-B174-521460069BB8}" type="pres">
      <dgm:prSet presAssocID="{19F93EBA-D9C0-4C47-B7BE-0B44A0DDADBF}" presName="hierChild2" presStyleCnt="0"/>
      <dgm:spPr/>
      <dgm:t>
        <a:bodyPr/>
        <a:lstStyle/>
        <a:p>
          <a:endParaRPr lang="en-US"/>
        </a:p>
      </dgm:t>
    </dgm:pt>
    <dgm:pt modelId="{9452356D-D5F9-024D-8E0A-B11E01C245D2}" type="pres">
      <dgm:prSet presAssocID="{916A5F52-697C-A947-BF9E-97258BA6FD0C}" presName="Name10" presStyleLbl="parChTrans1D2" presStyleIdx="0" presStyleCnt="2"/>
      <dgm:spPr/>
      <dgm:t>
        <a:bodyPr/>
        <a:lstStyle/>
        <a:p>
          <a:endParaRPr lang="en-US"/>
        </a:p>
      </dgm:t>
    </dgm:pt>
    <dgm:pt modelId="{A0453A65-687B-A841-AABE-186D8FB7A05C}" type="pres">
      <dgm:prSet presAssocID="{2CD788E8-8170-8C4B-A06A-0CFB8AE8CA01}" presName="hierRoot2" presStyleCnt="0"/>
      <dgm:spPr/>
      <dgm:t>
        <a:bodyPr/>
        <a:lstStyle/>
        <a:p>
          <a:endParaRPr lang="en-US"/>
        </a:p>
      </dgm:t>
    </dgm:pt>
    <dgm:pt modelId="{48B82FA4-6866-6B4A-AD80-F0A28DE4558E}" type="pres">
      <dgm:prSet presAssocID="{2CD788E8-8170-8C4B-A06A-0CFB8AE8CA01}" presName="composite2" presStyleCnt="0"/>
      <dgm:spPr/>
      <dgm:t>
        <a:bodyPr/>
        <a:lstStyle/>
        <a:p>
          <a:endParaRPr lang="en-US"/>
        </a:p>
      </dgm:t>
    </dgm:pt>
    <dgm:pt modelId="{7D0CC7AF-14B2-8E4E-902B-184FB1986E9D}" type="pres">
      <dgm:prSet presAssocID="{2CD788E8-8170-8C4B-A06A-0CFB8AE8CA01}" presName="background2" presStyleLbl="asst1" presStyleIdx="0" presStyleCnt="6"/>
      <dgm:spPr/>
      <dgm:t>
        <a:bodyPr/>
        <a:lstStyle/>
        <a:p>
          <a:endParaRPr lang="en-US"/>
        </a:p>
      </dgm:t>
    </dgm:pt>
    <dgm:pt modelId="{D8E45DDC-3E8E-3243-8D1B-361551FA462D}" type="pres">
      <dgm:prSet presAssocID="{2CD788E8-8170-8C4B-A06A-0CFB8AE8CA01}" presName="text2" presStyleLbl="fgAcc2" presStyleIdx="0" presStyleCnt="2" custScaleX="162372">
        <dgm:presLayoutVars>
          <dgm:chPref val="3"/>
        </dgm:presLayoutVars>
      </dgm:prSet>
      <dgm:spPr/>
      <dgm:t>
        <a:bodyPr/>
        <a:lstStyle/>
        <a:p>
          <a:endParaRPr lang="en-US"/>
        </a:p>
      </dgm:t>
    </dgm:pt>
    <dgm:pt modelId="{C86A0661-807E-8040-BDFD-1202C064A6EE}" type="pres">
      <dgm:prSet presAssocID="{2CD788E8-8170-8C4B-A06A-0CFB8AE8CA01}" presName="hierChild3" presStyleCnt="0"/>
      <dgm:spPr/>
      <dgm:t>
        <a:bodyPr/>
        <a:lstStyle/>
        <a:p>
          <a:endParaRPr lang="en-US"/>
        </a:p>
      </dgm:t>
    </dgm:pt>
    <dgm:pt modelId="{E85188AF-6B0B-2842-9981-C8A370795369}" type="pres">
      <dgm:prSet presAssocID="{4BA679D7-597C-6A4D-90D4-EEA40A33BBE0}" presName="Name17" presStyleLbl="parChTrans1D3" presStyleIdx="0" presStyleCnt="2"/>
      <dgm:spPr/>
      <dgm:t>
        <a:bodyPr/>
        <a:lstStyle/>
        <a:p>
          <a:endParaRPr lang="en-US"/>
        </a:p>
      </dgm:t>
    </dgm:pt>
    <dgm:pt modelId="{C0DCC7C4-6928-0743-AA1A-A49D69C599BF}" type="pres">
      <dgm:prSet presAssocID="{BCB4E948-63F6-AB42-A878-162B6CD84C1F}" presName="hierRoot3" presStyleCnt="0"/>
      <dgm:spPr/>
      <dgm:t>
        <a:bodyPr/>
        <a:lstStyle/>
        <a:p>
          <a:endParaRPr lang="en-US"/>
        </a:p>
      </dgm:t>
    </dgm:pt>
    <dgm:pt modelId="{4FC3C838-3032-934D-A3B6-0E71CF1057C1}" type="pres">
      <dgm:prSet presAssocID="{BCB4E948-63F6-AB42-A878-162B6CD84C1F}" presName="composite3" presStyleCnt="0"/>
      <dgm:spPr/>
      <dgm:t>
        <a:bodyPr/>
        <a:lstStyle/>
        <a:p>
          <a:endParaRPr lang="en-US"/>
        </a:p>
      </dgm:t>
    </dgm:pt>
    <dgm:pt modelId="{9A7EFB90-34EE-DF49-BB36-14528FB2A414}" type="pres">
      <dgm:prSet presAssocID="{BCB4E948-63F6-AB42-A878-162B6CD84C1F}" presName="background3" presStyleLbl="asst1" presStyleIdx="1" presStyleCnt="6"/>
      <dgm:spPr/>
      <dgm:t>
        <a:bodyPr/>
        <a:lstStyle/>
        <a:p>
          <a:endParaRPr lang="en-US"/>
        </a:p>
      </dgm:t>
    </dgm:pt>
    <dgm:pt modelId="{B78A597E-23B3-1049-A01A-9F535DCF17C1}" type="pres">
      <dgm:prSet presAssocID="{BCB4E948-63F6-AB42-A878-162B6CD84C1F}" presName="text3" presStyleLbl="fgAcc3" presStyleIdx="0" presStyleCnt="2" custScaleX="162372">
        <dgm:presLayoutVars>
          <dgm:chPref val="3"/>
        </dgm:presLayoutVars>
      </dgm:prSet>
      <dgm:spPr/>
      <dgm:t>
        <a:bodyPr/>
        <a:lstStyle/>
        <a:p>
          <a:endParaRPr lang="en-US"/>
        </a:p>
      </dgm:t>
    </dgm:pt>
    <dgm:pt modelId="{B0EDD2F8-521D-B74D-BBBE-4AE1C201791B}" type="pres">
      <dgm:prSet presAssocID="{BCB4E948-63F6-AB42-A878-162B6CD84C1F}" presName="hierChild4" presStyleCnt="0"/>
      <dgm:spPr/>
      <dgm:t>
        <a:bodyPr/>
        <a:lstStyle/>
        <a:p>
          <a:endParaRPr lang="en-US"/>
        </a:p>
      </dgm:t>
    </dgm:pt>
    <dgm:pt modelId="{AEA16479-9E7F-A941-9B3F-EA82653ABA15}" type="pres">
      <dgm:prSet presAssocID="{D3EA955C-41D1-2A49-A8FA-0299FEB514EE}" presName="Name17" presStyleLbl="parChTrans1D3" presStyleIdx="1" presStyleCnt="2"/>
      <dgm:spPr/>
      <dgm:t>
        <a:bodyPr/>
        <a:lstStyle/>
        <a:p>
          <a:endParaRPr lang="en-US"/>
        </a:p>
      </dgm:t>
    </dgm:pt>
    <dgm:pt modelId="{A2CAC864-72D1-024F-ADD1-9896D3528A0E}" type="pres">
      <dgm:prSet presAssocID="{9651EB0D-39B8-224A-946A-B2358C067B70}" presName="hierRoot3" presStyleCnt="0"/>
      <dgm:spPr/>
      <dgm:t>
        <a:bodyPr/>
        <a:lstStyle/>
        <a:p>
          <a:endParaRPr lang="en-US"/>
        </a:p>
      </dgm:t>
    </dgm:pt>
    <dgm:pt modelId="{14B523CA-8775-864B-9396-41EAE5665CB4}" type="pres">
      <dgm:prSet presAssocID="{9651EB0D-39B8-224A-946A-B2358C067B70}" presName="composite3" presStyleCnt="0"/>
      <dgm:spPr/>
      <dgm:t>
        <a:bodyPr/>
        <a:lstStyle/>
        <a:p>
          <a:endParaRPr lang="en-US"/>
        </a:p>
      </dgm:t>
    </dgm:pt>
    <dgm:pt modelId="{199B6F96-2AA2-4B4C-AB7F-FC2B87FD9AB7}" type="pres">
      <dgm:prSet presAssocID="{9651EB0D-39B8-224A-946A-B2358C067B70}" presName="background3" presStyleLbl="asst1" presStyleIdx="2" presStyleCnt="6"/>
      <dgm:spPr/>
      <dgm:t>
        <a:bodyPr/>
        <a:lstStyle/>
        <a:p>
          <a:endParaRPr lang="en-US"/>
        </a:p>
      </dgm:t>
    </dgm:pt>
    <dgm:pt modelId="{66131503-63ED-4540-8502-6A48CD18ED03}" type="pres">
      <dgm:prSet presAssocID="{9651EB0D-39B8-224A-946A-B2358C067B70}" presName="text3" presStyleLbl="fgAcc3" presStyleIdx="1" presStyleCnt="2" custScaleX="162372">
        <dgm:presLayoutVars>
          <dgm:chPref val="3"/>
        </dgm:presLayoutVars>
      </dgm:prSet>
      <dgm:spPr/>
      <dgm:t>
        <a:bodyPr/>
        <a:lstStyle/>
        <a:p>
          <a:endParaRPr lang="en-US"/>
        </a:p>
      </dgm:t>
    </dgm:pt>
    <dgm:pt modelId="{50DFB2EC-C181-E74B-9261-895F5A4F3C49}" type="pres">
      <dgm:prSet presAssocID="{9651EB0D-39B8-224A-946A-B2358C067B70}" presName="hierChild4" presStyleCnt="0"/>
      <dgm:spPr/>
      <dgm:t>
        <a:bodyPr/>
        <a:lstStyle/>
        <a:p>
          <a:endParaRPr lang="en-US"/>
        </a:p>
      </dgm:t>
    </dgm:pt>
    <dgm:pt modelId="{95DD8796-C1D6-EE44-9869-F5661F3F8B5F}" type="pres">
      <dgm:prSet presAssocID="{3FB02DE8-BD52-C34D-8DB2-3D441D26D454}" presName="Name23" presStyleLbl="parChTrans1D4" presStyleIdx="0" presStyleCnt="2"/>
      <dgm:spPr/>
      <dgm:t>
        <a:bodyPr/>
        <a:lstStyle/>
        <a:p>
          <a:endParaRPr lang="en-US"/>
        </a:p>
      </dgm:t>
    </dgm:pt>
    <dgm:pt modelId="{3A5D0533-E7CB-A94C-AF30-F3A4138E152E}" type="pres">
      <dgm:prSet presAssocID="{9C2BE76E-5378-C54D-9D1B-5F3D82FBE835}" presName="hierRoot4" presStyleCnt="0"/>
      <dgm:spPr/>
      <dgm:t>
        <a:bodyPr/>
        <a:lstStyle/>
        <a:p>
          <a:endParaRPr lang="en-US"/>
        </a:p>
      </dgm:t>
    </dgm:pt>
    <dgm:pt modelId="{B9D77B5F-DBD7-B04E-B6D4-A72D0100499F}" type="pres">
      <dgm:prSet presAssocID="{9C2BE76E-5378-C54D-9D1B-5F3D82FBE835}" presName="composite4" presStyleCnt="0"/>
      <dgm:spPr/>
      <dgm:t>
        <a:bodyPr/>
        <a:lstStyle/>
        <a:p>
          <a:endParaRPr lang="en-US"/>
        </a:p>
      </dgm:t>
    </dgm:pt>
    <dgm:pt modelId="{1C657837-9A36-1543-B1A8-F6D9F73C8C9E}" type="pres">
      <dgm:prSet presAssocID="{9C2BE76E-5378-C54D-9D1B-5F3D82FBE835}" presName="background4" presStyleLbl="asst1" presStyleIdx="3" presStyleCnt="6"/>
      <dgm:spPr/>
      <dgm:t>
        <a:bodyPr/>
        <a:lstStyle/>
        <a:p>
          <a:endParaRPr lang="en-US"/>
        </a:p>
      </dgm:t>
    </dgm:pt>
    <dgm:pt modelId="{D8FD5D50-6D6C-0E4C-A837-1DDE12D05237}" type="pres">
      <dgm:prSet presAssocID="{9C2BE76E-5378-C54D-9D1B-5F3D82FBE835}" presName="text4" presStyleLbl="fgAcc4" presStyleIdx="0" presStyleCnt="2" custScaleX="162372">
        <dgm:presLayoutVars>
          <dgm:chPref val="3"/>
        </dgm:presLayoutVars>
      </dgm:prSet>
      <dgm:spPr/>
      <dgm:t>
        <a:bodyPr/>
        <a:lstStyle/>
        <a:p>
          <a:endParaRPr lang="en-US"/>
        </a:p>
      </dgm:t>
    </dgm:pt>
    <dgm:pt modelId="{8A167922-A674-3E4B-8329-8977C1C70261}" type="pres">
      <dgm:prSet presAssocID="{9C2BE76E-5378-C54D-9D1B-5F3D82FBE835}" presName="hierChild5" presStyleCnt="0"/>
      <dgm:spPr/>
      <dgm:t>
        <a:bodyPr/>
        <a:lstStyle/>
        <a:p>
          <a:endParaRPr lang="en-US"/>
        </a:p>
      </dgm:t>
    </dgm:pt>
    <dgm:pt modelId="{EBB4544C-E271-6147-A92D-0ADE93C75EA4}" type="pres">
      <dgm:prSet presAssocID="{DE9D23E2-91AE-504F-B7E2-DCBD691272F7}" presName="Name23" presStyleLbl="parChTrans1D4" presStyleIdx="1" presStyleCnt="2"/>
      <dgm:spPr/>
      <dgm:t>
        <a:bodyPr/>
        <a:lstStyle/>
        <a:p>
          <a:endParaRPr lang="en-US"/>
        </a:p>
      </dgm:t>
    </dgm:pt>
    <dgm:pt modelId="{36A0543A-0C06-6241-91D2-32DDADFCD5CB}" type="pres">
      <dgm:prSet presAssocID="{F2743140-4095-1B4E-881E-8C0CDB649211}" presName="hierRoot4" presStyleCnt="0"/>
      <dgm:spPr/>
      <dgm:t>
        <a:bodyPr/>
        <a:lstStyle/>
        <a:p>
          <a:endParaRPr lang="en-US"/>
        </a:p>
      </dgm:t>
    </dgm:pt>
    <dgm:pt modelId="{295F20D4-BAC6-9E42-91A0-BB8437343909}" type="pres">
      <dgm:prSet presAssocID="{F2743140-4095-1B4E-881E-8C0CDB649211}" presName="composite4" presStyleCnt="0"/>
      <dgm:spPr/>
      <dgm:t>
        <a:bodyPr/>
        <a:lstStyle/>
        <a:p>
          <a:endParaRPr lang="en-US"/>
        </a:p>
      </dgm:t>
    </dgm:pt>
    <dgm:pt modelId="{F0E6C605-BADA-1343-A6E2-E52B58011A2C}" type="pres">
      <dgm:prSet presAssocID="{F2743140-4095-1B4E-881E-8C0CDB649211}" presName="background4" presStyleLbl="asst1" presStyleIdx="4" presStyleCnt="6"/>
      <dgm:spPr/>
      <dgm:t>
        <a:bodyPr/>
        <a:lstStyle/>
        <a:p>
          <a:endParaRPr lang="en-US"/>
        </a:p>
      </dgm:t>
    </dgm:pt>
    <dgm:pt modelId="{FF8013DE-F65B-334C-BBDB-3A4601909784}" type="pres">
      <dgm:prSet presAssocID="{F2743140-4095-1B4E-881E-8C0CDB649211}" presName="text4" presStyleLbl="fgAcc4" presStyleIdx="1" presStyleCnt="2" custScaleX="162372">
        <dgm:presLayoutVars>
          <dgm:chPref val="3"/>
        </dgm:presLayoutVars>
      </dgm:prSet>
      <dgm:spPr/>
      <dgm:t>
        <a:bodyPr/>
        <a:lstStyle/>
        <a:p>
          <a:endParaRPr lang="en-US"/>
        </a:p>
      </dgm:t>
    </dgm:pt>
    <dgm:pt modelId="{09C53159-24CB-D847-B68E-51F48598A66F}" type="pres">
      <dgm:prSet presAssocID="{F2743140-4095-1B4E-881E-8C0CDB649211}" presName="hierChild5" presStyleCnt="0"/>
      <dgm:spPr/>
      <dgm:t>
        <a:bodyPr/>
        <a:lstStyle/>
        <a:p>
          <a:endParaRPr lang="en-US"/>
        </a:p>
      </dgm:t>
    </dgm:pt>
    <dgm:pt modelId="{3DBBDF6F-C2DC-AD43-BED1-60EC65646A92}" type="pres">
      <dgm:prSet presAssocID="{E9748A2C-5DD3-5A41-872D-2D2ABEE2F42E}" presName="Name10" presStyleLbl="parChTrans1D2" presStyleIdx="1" presStyleCnt="2"/>
      <dgm:spPr/>
      <dgm:t>
        <a:bodyPr/>
        <a:lstStyle/>
        <a:p>
          <a:endParaRPr lang="en-US"/>
        </a:p>
      </dgm:t>
    </dgm:pt>
    <dgm:pt modelId="{5E696291-0DA0-D94D-86ED-29220D6E1D61}" type="pres">
      <dgm:prSet presAssocID="{91C8EBFC-32C7-8741-94A4-034004011149}" presName="hierRoot2" presStyleCnt="0"/>
      <dgm:spPr/>
      <dgm:t>
        <a:bodyPr/>
        <a:lstStyle/>
        <a:p>
          <a:endParaRPr lang="en-US"/>
        </a:p>
      </dgm:t>
    </dgm:pt>
    <dgm:pt modelId="{747E9B44-C870-734E-A85A-29073AF9B591}" type="pres">
      <dgm:prSet presAssocID="{91C8EBFC-32C7-8741-94A4-034004011149}" presName="composite2" presStyleCnt="0"/>
      <dgm:spPr/>
      <dgm:t>
        <a:bodyPr/>
        <a:lstStyle/>
        <a:p>
          <a:endParaRPr lang="en-US"/>
        </a:p>
      </dgm:t>
    </dgm:pt>
    <dgm:pt modelId="{6CB2321F-3DDB-4543-825E-40354EF730AD}" type="pres">
      <dgm:prSet presAssocID="{91C8EBFC-32C7-8741-94A4-034004011149}" presName="background2" presStyleLbl="asst1" presStyleIdx="5" presStyleCnt="6"/>
      <dgm:spPr/>
      <dgm:t>
        <a:bodyPr/>
        <a:lstStyle/>
        <a:p>
          <a:endParaRPr lang="en-US"/>
        </a:p>
      </dgm:t>
    </dgm:pt>
    <dgm:pt modelId="{8CE12734-27F4-AB4F-8D16-E30DF91E6BED}" type="pres">
      <dgm:prSet presAssocID="{91C8EBFC-32C7-8741-94A4-034004011149}" presName="text2" presStyleLbl="fgAcc2" presStyleIdx="1" presStyleCnt="2" custScaleX="162372">
        <dgm:presLayoutVars>
          <dgm:chPref val="3"/>
        </dgm:presLayoutVars>
      </dgm:prSet>
      <dgm:spPr/>
      <dgm:t>
        <a:bodyPr/>
        <a:lstStyle/>
        <a:p>
          <a:endParaRPr lang="en-US"/>
        </a:p>
      </dgm:t>
    </dgm:pt>
    <dgm:pt modelId="{E6D4B4D1-F1CD-8E4C-B1EF-67C96C83C598}" type="pres">
      <dgm:prSet presAssocID="{91C8EBFC-32C7-8741-94A4-034004011149}" presName="hierChild3" presStyleCnt="0"/>
      <dgm:spPr/>
      <dgm:t>
        <a:bodyPr/>
        <a:lstStyle/>
        <a:p>
          <a:endParaRPr lang="en-US"/>
        </a:p>
      </dgm:t>
    </dgm:pt>
  </dgm:ptLst>
  <dgm:cxnLst>
    <dgm:cxn modelId="{51345165-BAF0-B341-A841-6F5A02AF8D87}" srcId="{9651EB0D-39B8-224A-946A-B2358C067B70}" destId="{F2743140-4095-1B4E-881E-8C0CDB649211}" srcOrd="1" destOrd="0" parTransId="{DE9D23E2-91AE-504F-B7E2-DCBD691272F7}" sibTransId="{C7CC0452-6FCC-4A4A-94AD-43D0E2A81D1A}"/>
    <dgm:cxn modelId="{7412D4BB-AF84-EA47-A925-C04B60ED8C02}" srcId="{2CD788E8-8170-8C4B-A06A-0CFB8AE8CA01}" destId="{9651EB0D-39B8-224A-946A-B2358C067B70}" srcOrd="1" destOrd="0" parTransId="{D3EA955C-41D1-2A49-A8FA-0299FEB514EE}" sibTransId="{85FB3BCF-4B2C-3A47-867A-864953FF6229}"/>
    <dgm:cxn modelId="{849EB0F7-EF54-5B4C-8954-81A5FE8E4D3A}" srcId="{19F93EBA-D9C0-4C47-B7BE-0B44A0DDADBF}" destId="{2CD788E8-8170-8C4B-A06A-0CFB8AE8CA01}" srcOrd="0" destOrd="0" parTransId="{916A5F52-697C-A947-BF9E-97258BA6FD0C}" sibTransId="{69159D2A-03FE-E84B-B3ED-4D21485F7CC6}"/>
    <dgm:cxn modelId="{E362B376-A9C3-6E4D-A8EE-A5E5B0542B10}" type="presOf" srcId="{F2743140-4095-1B4E-881E-8C0CDB649211}" destId="{FF8013DE-F65B-334C-BBDB-3A4601909784}" srcOrd="0" destOrd="0" presId="urn:microsoft.com/office/officeart/2005/8/layout/hierarchy1"/>
    <dgm:cxn modelId="{20DE0784-241B-3E4C-A9C2-748DA77597E2}" type="presOf" srcId="{BCB4E948-63F6-AB42-A878-162B6CD84C1F}" destId="{B78A597E-23B3-1049-A01A-9F535DCF17C1}" srcOrd="0" destOrd="0" presId="urn:microsoft.com/office/officeart/2005/8/layout/hierarchy1"/>
    <dgm:cxn modelId="{6E7D99D2-5037-3748-8928-6CB3D7852618}" type="presOf" srcId="{93879B3B-8945-8C4D-BB5E-24FD2541BC85}" destId="{525DECA4-2B3D-564E-9111-B18B72B87AAC}" srcOrd="0" destOrd="0" presId="urn:microsoft.com/office/officeart/2005/8/layout/hierarchy1"/>
    <dgm:cxn modelId="{B330D6AE-A336-4D45-BCC5-676126CAABD8}" type="presOf" srcId="{9651EB0D-39B8-224A-946A-B2358C067B70}" destId="{66131503-63ED-4540-8502-6A48CD18ED03}" srcOrd="0" destOrd="0" presId="urn:microsoft.com/office/officeart/2005/8/layout/hierarchy1"/>
    <dgm:cxn modelId="{FA268FCE-93B9-494F-9D78-921FEB179397}" type="presOf" srcId="{2CD788E8-8170-8C4B-A06A-0CFB8AE8CA01}" destId="{D8E45DDC-3E8E-3243-8D1B-361551FA462D}" srcOrd="0" destOrd="0" presId="urn:microsoft.com/office/officeart/2005/8/layout/hierarchy1"/>
    <dgm:cxn modelId="{7D9F093C-8AB1-F341-B1B6-138B235F1DA5}" type="presOf" srcId="{3FB02DE8-BD52-C34D-8DB2-3D441D26D454}" destId="{95DD8796-C1D6-EE44-9869-F5661F3F8B5F}" srcOrd="0" destOrd="0" presId="urn:microsoft.com/office/officeart/2005/8/layout/hierarchy1"/>
    <dgm:cxn modelId="{B783C317-0C42-8541-B481-5F11E55539F2}" srcId="{93879B3B-8945-8C4D-BB5E-24FD2541BC85}" destId="{19F93EBA-D9C0-4C47-B7BE-0B44A0DDADBF}" srcOrd="0" destOrd="0" parTransId="{1BDD40A1-7435-B848-A092-9953001214EE}" sibTransId="{8DDA6EC0-74EC-C748-A62C-37B1267E369D}"/>
    <dgm:cxn modelId="{B35D6DEB-DD5D-A643-B666-C8D114227B3F}" type="presOf" srcId="{DE9D23E2-91AE-504F-B7E2-DCBD691272F7}" destId="{EBB4544C-E271-6147-A92D-0ADE93C75EA4}" srcOrd="0" destOrd="0" presId="urn:microsoft.com/office/officeart/2005/8/layout/hierarchy1"/>
    <dgm:cxn modelId="{F5A54F98-FA8E-8143-BFC9-E70C7C83DF59}" srcId="{19F93EBA-D9C0-4C47-B7BE-0B44A0DDADBF}" destId="{91C8EBFC-32C7-8741-94A4-034004011149}" srcOrd="1" destOrd="0" parTransId="{E9748A2C-5DD3-5A41-872D-2D2ABEE2F42E}" sibTransId="{5873B1AA-7D42-1F42-AD3F-AAFB9D1D4E83}"/>
    <dgm:cxn modelId="{883B8AE1-E3C6-8E4B-8AE5-B14364C2A0F5}" srcId="{9651EB0D-39B8-224A-946A-B2358C067B70}" destId="{9C2BE76E-5378-C54D-9D1B-5F3D82FBE835}" srcOrd="0" destOrd="0" parTransId="{3FB02DE8-BD52-C34D-8DB2-3D441D26D454}" sibTransId="{0EEEB716-8B9F-0447-949A-8E709E4DDC3F}"/>
    <dgm:cxn modelId="{51AC87C7-AE89-5742-AB36-706C000762B2}" type="presOf" srcId="{916A5F52-697C-A947-BF9E-97258BA6FD0C}" destId="{9452356D-D5F9-024D-8E0A-B11E01C245D2}" srcOrd="0" destOrd="0" presId="urn:microsoft.com/office/officeart/2005/8/layout/hierarchy1"/>
    <dgm:cxn modelId="{7CAF534F-F8CB-4245-801F-CE6884A27D58}" type="presOf" srcId="{D3EA955C-41D1-2A49-A8FA-0299FEB514EE}" destId="{AEA16479-9E7F-A941-9B3F-EA82653ABA15}" srcOrd="0" destOrd="0" presId="urn:microsoft.com/office/officeart/2005/8/layout/hierarchy1"/>
    <dgm:cxn modelId="{1530278B-AA14-E84C-9B07-BEA5C1E82424}" type="presOf" srcId="{9C2BE76E-5378-C54D-9D1B-5F3D82FBE835}" destId="{D8FD5D50-6D6C-0E4C-A837-1DDE12D05237}" srcOrd="0" destOrd="0" presId="urn:microsoft.com/office/officeart/2005/8/layout/hierarchy1"/>
    <dgm:cxn modelId="{A1B9981C-D7ED-9A4D-B005-1DD6EA95B6B0}" srcId="{2CD788E8-8170-8C4B-A06A-0CFB8AE8CA01}" destId="{BCB4E948-63F6-AB42-A878-162B6CD84C1F}" srcOrd="0" destOrd="0" parTransId="{4BA679D7-597C-6A4D-90D4-EEA40A33BBE0}" sibTransId="{C903977C-175D-314B-809E-C59BC26E998A}"/>
    <dgm:cxn modelId="{CB26EEE1-507A-804D-8844-924AA93CC9BD}" type="presOf" srcId="{4BA679D7-597C-6A4D-90D4-EEA40A33BBE0}" destId="{E85188AF-6B0B-2842-9981-C8A370795369}" srcOrd="0" destOrd="0" presId="urn:microsoft.com/office/officeart/2005/8/layout/hierarchy1"/>
    <dgm:cxn modelId="{43356294-D3DF-5945-9E98-5390A04ABA9F}" type="presOf" srcId="{E9748A2C-5DD3-5A41-872D-2D2ABEE2F42E}" destId="{3DBBDF6F-C2DC-AD43-BED1-60EC65646A92}" srcOrd="0" destOrd="0" presId="urn:microsoft.com/office/officeart/2005/8/layout/hierarchy1"/>
    <dgm:cxn modelId="{45E6BB55-C5EA-614C-8EAD-C037CC2221AF}" type="presOf" srcId="{91C8EBFC-32C7-8741-94A4-034004011149}" destId="{8CE12734-27F4-AB4F-8D16-E30DF91E6BED}" srcOrd="0" destOrd="0" presId="urn:microsoft.com/office/officeart/2005/8/layout/hierarchy1"/>
    <dgm:cxn modelId="{566AF8AC-6E80-C74F-BDFF-A636CA285BA0}" type="presOf" srcId="{19F93EBA-D9C0-4C47-B7BE-0B44A0DDADBF}" destId="{3F71AA5E-DB92-5241-8683-550A3668A98A}" srcOrd="0" destOrd="0" presId="urn:microsoft.com/office/officeart/2005/8/layout/hierarchy1"/>
    <dgm:cxn modelId="{770AB030-3190-2742-9151-325AF84DB9B0}" type="presParOf" srcId="{525DECA4-2B3D-564E-9111-B18B72B87AAC}" destId="{3259DDE7-D492-CE49-B945-E9E98812B2A2}" srcOrd="0" destOrd="0" presId="urn:microsoft.com/office/officeart/2005/8/layout/hierarchy1"/>
    <dgm:cxn modelId="{6E04934E-E7A3-0F45-85E4-174E3C0D2B37}" type="presParOf" srcId="{3259DDE7-D492-CE49-B945-E9E98812B2A2}" destId="{2A79DFBF-5DAD-8042-BFC0-887F8F85DB90}" srcOrd="0" destOrd="0" presId="urn:microsoft.com/office/officeart/2005/8/layout/hierarchy1"/>
    <dgm:cxn modelId="{E848AB58-F077-7B4F-BD53-2A83A4162749}" type="presParOf" srcId="{2A79DFBF-5DAD-8042-BFC0-887F8F85DB90}" destId="{626D55D9-C3F1-4E40-BAA3-842EECDA1E65}" srcOrd="0" destOrd="0" presId="urn:microsoft.com/office/officeart/2005/8/layout/hierarchy1"/>
    <dgm:cxn modelId="{73A8C6E8-B560-9949-806B-E877CB7798A5}" type="presParOf" srcId="{2A79DFBF-5DAD-8042-BFC0-887F8F85DB90}" destId="{3F71AA5E-DB92-5241-8683-550A3668A98A}" srcOrd="1" destOrd="0" presId="urn:microsoft.com/office/officeart/2005/8/layout/hierarchy1"/>
    <dgm:cxn modelId="{1D8AA492-01F3-B644-9F23-8E7F3697BAAD}" type="presParOf" srcId="{3259DDE7-D492-CE49-B945-E9E98812B2A2}" destId="{8A4DFAF3-1E04-7844-B174-521460069BB8}" srcOrd="1" destOrd="0" presId="urn:microsoft.com/office/officeart/2005/8/layout/hierarchy1"/>
    <dgm:cxn modelId="{7075F8B6-FCBB-4644-9C92-4557482F961D}" type="presParOf" srcId="{8A4DFAF3-1E04-7844-B174-521460069BB8}" destId="{9452356D-D5F9-024D-8E0A-B11E01C245D2}" srcOrd="0" destOrd="0" presId="urn:microsoft.com/office/officeart/2005/8/layout/hierarchy1"/>
    <dgm:cxn modelId="{68E6BB2D-0156-C94C-B974-8E0079AF5615}" type="presParOf" srcId="{8A4DFAF3-1E04-7844-B174-521460069BB8}" destId="{A0453A65-687B-A841-AABE-186D8FB7A05C}" srcOrd="1" destOrd="0" presId="urn:microsoft.com/office/officeart/2005/8/layout/hierarchy1"/>
    <dgm:cxn modelId="{583F8F77-47FF-D94E-B05C-1A4DD5BC64CF}" type="presParOf" srcId="{A0453A65-687B-A841-AABE-186D8FB7A05C}" destId="{48B82FA4-6866-6B4A-AD80-F0A28DE4558E}" srcOrd="0" destOrd="0" presId="urn:microsoft.com/office/officeart/2005/8/layout/hierarchy1"/>
    <dgm:cxn modelId="{D3A6848D-408F-1940-8FC4-17345EE554CC}" type="presParOf" srcId="{48B82FA4-6866-6B4A-AD80-F0A28DE4558E}" destId="{7D0CC7AF-14B2-8E4E-902B-184FB1986E9D}" srcOrd="0" destOrd="0" presId="urn:microsoft.com/office/officeart/2005/8/layout/hierarchy1"/>
    <dgm:cxn modelId="{91CA7247-AB3B-8F4B-B765-BC1DE5445DA8}" type="presParOf" srcId="{48B82FA4-6866-6B4A-AD80-F0A28DE4558E}" destId="{D8E45DDC-3E8E-3243-8D1B-361551FA462D}" srcOrd="1" destOrd="0" presId="urn:microsoft.com/office/officeart/2005/8/layout/hierarchy1"/>
    <dgm:cxn modelId="{2DCA7A20-BC10-0142-ABD0-E8254F20F1A9}" type="presParOf" srcId="{A0453A65-687B-A841-AABE-186D8FB7A05C}" destId="{C86A0661-807E-8040-BDFD-1202C064A6EE}" srcOrd="1" destOrd="0" presId="urn:microsoft.com/office/officeart/2005/8/layout/hierarchy1"/>
    <dgm:cxn modelId="{A53816F3-D1D3-A247-A063-1678B9F946E8}" type="presParOf" srcId="{C86A0661-807E-8040-BDFD-1202C064A6EE}" destId="{E85188AF-6B0B-2842-9981-C8A370795369}" srcOrd="0" destOrd="0" presId="urn:microsoft.com/office/officeart/2005/8/layout/hierarchy1"/>
    <dgm:cxn modelId="{5B73CC1B-51D5-A442-87F1-A751759DB297}" type="presParOf" srcId="{C86A0661-807E-8040-BDFD-1202C064A6EE}" destId="{C0DCC7C4-6928-0743-AA1A-A49D69C599BF}" srcOrd="1" destOrd="0" presId="urn:microsoft.com/office/officeart/2005/8/layout/hierarchy1"/>
    <dgm:cxn modelId="{CE25B333-115C-0846-83E9-4804A63C2E0C}" type="presParOf" srcId="{C0DCC7C4-6928-0743-AA1A-A49D69C599BF}" destId="{4FC3C838-3032-934D-A3B6-0E71CF1057C1}" srcOrd="0" destOrd="0" presId="urn:microsoft.com/office/officeart/2005/8/layout/hierarchy1"/>
    <dgm:cxn modelId="{23B3BCE8-F67E-9E48-B78F-FF05EC48E63A}" type="presParOf" srcId="{4FC3C838-3032-934D-A3B6-0E71CF1057C1}" destId="{9A7EFB90-34EE-DF49-BB36-14528FB2A414}" srcOrd="0" destOrd="0" presId="urn:microsoft.com/office/officeart/2005/8/layout/hierarchy1"/>
    <dgm:cxn modelId="{36EDFBEC-3DFC-A942-876E-3C9AC7A9684F}" type="presParOf" srcId="{4FC3C838-3032-934D-A3B6-0E71CF1057C1}" destId="{B78A597E-23B3-1049-A01A-9F535DCF17C1}" srcOrd="1" destOrd="0" presId="urn:microsoft.com/office/officeart/2005/8/layout/hierarchy1"/>
    <dgm:cxn modelId="{A0146FAA-E7C5-1043-8D37-F69A2456E805}" type="presParOf" srcId="{C0DCC7C4-6928-0743-AA1A-A49D69C599BF}" destId="{B0EDD2F8-521D-B74D-BBBE-4AE1C201791B}" srcOrd="1" destOrd="0" presId="urn:microsoft.com/office/officeart/2005/8/layout/hierarchy1"/>
    <dgm:cxn modelId="{9E9A4683-D0D0-F04D-A9D4-DA3554081E7F}" type="presParOf" srcId="{C86A0661-807E-8040-BDFD-1202C064A6EE}" destId="{AEA16479-9E7F-A941-9B3F-EA82653ABA15}" srcOrd="2" destOrd="0" presId="urn:microsoft.com/office/officeart/2005/8/layout/hierarchy1"/>
    <dgm:cxn modelId="{26EBD7D1-F058-9F4B-A02C-11D65A1F204A}" type="presParOf" srcId="{C86A0661-807E-8040-BDFD-1202C064A6EE}" destId="{A2CAC864-72D1-024F-ADD1-9896D3528A0E}" srcOrd="3" destOrd="0" presId="urn:microsoft.com/office/officeart/2005/8/layout/hierarchy1"/>
    <dgm:cxn modelId="{97A7101E-7CF8-7A4C-AD4E-1EA3B977CB54}" type="presParOf" srcId="{A2CAC864-72D1-024F-ADD1-9896D3528A0E}" destId="{14B523CA-8775-864B-9396-41EAE5665CB4}" srcOrd="0" destOrd="0" presId="urn:microsoft.com/office/officeart/2005/8/layout/hierarchy1"/>
    <dgm:cxn modelId="{4A9F916C-5B4F-6242-B7A6-7484721C2EF0}" type="presParOf" srcId="{14B523CA-8775-864B-9396-41EAE5665CB4}" destId="{199B6F96-2AA2-4B4C-AB7F-FC2B87FD9AB7}" srcOrd="0" destOrd="0" presId="urn:microsoft.com/office/officeart/2005/8/layout/hierarchy1"/>
    <dgm:cxn modelId="{8DC13AF2-0D43-2B45-9B05-F0AA945D398E}" type="presParOf" srcId="{14B523CA-8775-864B-9396-41EAE5665CB4}" destId="{66131503-63ED-4540-8502-6A48CD18ED03}" srcOrd="1" destOrd="0" presId="urn:microsoft.com/office/officeart/2005/8/layout/hierarchy1"/>
    <dgm:cxn modelId="{A4272E88-67E8-054E-BB99-0C6824858034}" type="presParOf" srcId="{A2CAC864-72D1-024F-ADD1-9896D3528A0E}" destId="{50DFB2EC-C181-E74B-9261-895F5A4F3C49}" srcOrd="1" destOrd="0" presId="urn:microsoft.com/office/officeart/2005/8/layout/hierarchy1"/>
    <dgm:cxn modelId="{A5052700-1E93-BB4C-9888-643971BE4B79}" type="presParOf" srcId="{50DFB2EC-C181-E74B-9261-895F5A4F3C49}" destId="{95DD8796-C1D6-EE44-9869-F5661F3F8B5F}" srcOrd="0" destOrd="0" presId="urn:microsoft.com/office/officeart/2005/8/layout/hierarchy1"/>
    <dgm:cxn modelId="{EF2F82BF-B2D5-FB4A-BCA7-D9EC27696524}" type="presParOf" srcId="{50DFB2EC-C181-E74B-9261-895F5A4F3C49}" destId="{3A5D0533-E7CB-A94C-AF30-F3A4138E152E}" srcOrd="1" destOrd="0" presId="urn:microsoft.com/office/officeart/2005/8/layout/hierarchy1"/>
    <dgm:cxn modelId="{9512AB14-ECAF-3541-8762-3F6A180827B6}" type="presParOf" srcId="{3A5D0533-E7CB-A94C-AF30-F3A4138E152E}" destId="{B9D77B5F-DBD7-B04E-B6D4-A72D0100499F}" srcOrd="0" destOrd="0" presId="urn:microsoft.com/office/officeart/2005/8/layout/hierarchy1"/>
    <dgm:cxn modelId="{F139D9F3-4F34-AF40-A40C-2DD3DCE7E525}" type="presParOf" srcId="{B9D77B5F-DBD7-B04E-B6D4-A72D0100499F}" destId="{1C657837-9A36-1543-B1A8-F6D9F73C8C9E}" srcOrd="0" destOrd="0" presId="urn:microsoft.com/office/officeart/2005/8/layout/hierarchy1"/>
    <dgm:cxn modelId="{D80C563F-2915-2C40-8D78-F5BF2A6C8B1F}" type="presParOf" srcId="{B9D77B5F-DBD7-B04E-B6D4-A72D0100499F}" destId="{D8FD5D50-6D6C-0E4C-A837-1DDE12D05237}" srcOrd="1" destOrd="0" presId="urn:microsoft.com/office/officeart/2005/8/layout/hierarchy1"/>
    <dgm:cxn modelId="{50ACF5CF-B162-6141-A004-DFBA7FA8F8F9}" type="presParOf" srcId="{3A5D0533-E7CB-A94C-AF30-F3A4138E152E}" destId="{8A167922-A674-3E4B-8329-8977C1C70261}" srcOrd="1" destOrd="0" presId="urn:microsoft.com/office/officeart/2005/8/layout/hierarchy1"/>
    <dgm:cxn modelId="{72DC1BDD-691B-8E40-9B96-E8F0AE368BAD}" type="presParOf" srcId="{50DFB2EC-C181-E74B-9261-895F5A4F3C49}" destId="{EBB4544C-E271-6147-A92D-0ADE93C75EA4}" srcOrd="2" destOrd="0" presId="urn:microsoft.com/office/officeart/2005/8/layout/hierarchy1"/>
    <dgm:cxn modelId="{65F9FA98-E540-E247-803A-68491448FD7F}" type="presParOf" srcId="{50DFB2EC-C181-E74B-9261-895F5A4F3C49}" destId="{36A0543A-0C06-6241-91D2-32DDADFCD5CB}" srcOrd="3" destOrd="0" presId="urn:microsoft.com/office/officeart/2005/8/layout/hierarchy1"/>
    <dgm:cxn modelId="{35BEB695-E3D9-0840-9495-09717E916344}" type="presParOf" srcId="{36A0543A-0C06-6241-91D2-32DDADFCD5CB}" destId="{295F20D4-BAC6-9E42-91A0-BB8437343909}" srcOrd="0" destOrd="0" presId="urn:microsoft.com/office/officeart/2005/8/layout/hierarchy1"/>
    <dgm:cxn modelId="{F32E9E78-49E9-504F-8672-7CD4A2767FA1}" type="presParOf" srcId="{295F20D4-BAC6-9E42-91A0-BB8437343909}" destId="{F0E6C605-BADA-1343-A6E2-E52B58011A2C}" srcOrd="0" destOrd="0" presId="urn:microsoft.com/office/officeart/2005/8/layout/hierarchy1"/>
    <dgm:cxn modelId="{3157CA02-8ED2-844B-852D-8A1829C29117}" type="presParOf" srcId="{295F20D4-BAC6-9E42-91A0-BB8437343909}" destId="{FF8013DE-F65B-334C-BBDB-3A4601909784}" srcOrd="1" destOrd="0" presId="urn:microsoft.com/office/officeart/2005/8/layout/hierarchy1"/>
    <dgm:cxn modelId="{3F85ECB0-DFA8-ED49-B68C-CC92B74EB73F}" type="presParOf" srcId="{36A0543A-0C06-6241-91D2-32DDADFCD5CB}" destId="{09C53159-24CB-D847-B68E-51F48598A66F}" srcOrd="1" destOrd="0" presId="urn:microsoft.com/office/officeart/2005/8/layout/hierarchy1"/>
    <dgm:cxn modelId="{7C1FA78B-6E7E-B149-BB58-B8B17574B1E6}" type="presParOf" srcId="{8A4DFAF3-1E04-7844-B174-521460069BB8}" destId="{3DBBDF6F-C2DC-AD43-BED1-60EC65646A92}" srcOrd="2" destOrd="0" presId="urn:microsoft.com/office/officeart/2005/8/layout/hierarchy1"/>
    <dgm:cxn modelId="{F8FAD3B7-449F-C54F-AB13-BBBB2FA950EE}" type="presParOf" srcId="{8A4DFAF3-1E04-7844-B174-521460069BB8}" destId="{5E696291-0DA0-D94D-86ED-29220D6E1D61}" srcOrd="3" destOrd="0" presId="urn:microsoft.com/office/officeart/2005/8/layout/hierarchy1"/>
    <dgm:cxn modelId="{8E3FCFDE-A0A9-C843-94D9-9D5E9D950769}" type="presParOf" srcId="{5E696291-0DA0-D94D-86ED-29220D6E1D61}" destId="{747E9B44-C870-734E-A85A-29073AF9B591}" srcOrd="0" destOrd="0" presId="urn:microsoft.com/office/officeart/2005/8/layout/hierarchy1"/>
    <dgm:cxn modelId="{E08106DF-E74A-6E4F-A7B2-E7161A76EC46}" type="presParOf" srcId="{747E9B44-C870-734E-A85A-29073AF9B591}" destId="{6CB2321F-3DDB-4543-825E-40354EF730AD}" srcOrd="0" destOrd="0" presId="urn:microsoft.com/office/officeart/2005/8/layout/hierarchy1"/>
    <dgm:cxn modelId="{CFA24965-A258-BF48-A42B-A48913B98330}" type="presParOf" srcId="{747E9B44-C870-734E-A85A-29073AF9B591}" destId="{8CE12734-27F4-AB4F-8D16-E30DF91E6BED}" srcOrd="1" destOrd="0" presId="urn:microsoft.com/office/officeart/2005/8/layout/hierarchy1"/>
    <dgm:cxn modelId="{ACB86A06-AF7E-B146-A8C2-11DEC8D86009}" type="presParOf" srcId="{5E696291-0DA0-D94D-86ED-29220D6E1D61}" destId="{E6D4B4D1-F1CD-8E4C-B1EF-67C96C83C5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879B3B-8945-8C4D-BB5E-24FD2541BC85}" type="doc">
      <dgm:prSet loTypeId="urn:microsoft.com/office/officeart/2005/8/layout/hierarchy1" loCatId="" qsTypeId="urn:microsoft.com/office/officeart/2005/8/quickstyle/simple1" qsCatId="simple" csTypeId="urn:microsoft.com/office/officeart/2005/8/colors/accent2_5" csCatId="accent2" phldr="1"/>
      <dgm:spPr/>
      <dgm:t>
        <a:bodyPr/>
        <a:lstStyle/>
        <a:p>
          <a:endParaRPr lang="en-US"/>
        </a:p>
      </dgm:t>
    </dgm:pt>
    <dgm:pt modelId="{19F93EBA-D9C0-4C47-B7BE-0B44A0DDADBF}">
      <dgm:prSet phldrT="[Text]" custT="1"/>
      <dgm:spPr/>
      <dgm:t>
        <a:bodyPr/>
        <a:lstStyle/>
        <a:p>
          <a:r>
            <a:rPr lang="en-US" sz="2000" dirty="0" smtClean="0">
              <a:latin typeface="Arial" charset="0"/>
              <a:ea typeface="Arial" charset="0"/>
              <a:cs typeface="Arial" charset="0"/>
            </a:rPr>
            <a:t>Are students still engaging in </a:t>
          </a:r>
          <a:r>
            <a:rPr lang="en-US" sz="2000" b="1" u="sng" dirty="0" smtClean="0">
              <a:latin typeface="Arial" charset="0"/>
              <a:ea typeface="Arial" charset="0"/>
              <a:cs typeface="Arial" charset="0"/>
            </a:rPr>
            <a:t>problem behavior</a:t>
          </a:r>
          <a:r>
            <a:rPr lang="en-US" sz="2000" dirty="0" smtClean="0">
              <a:latin typeface="Arial" charset="0"/>
              <a:ea typeface="Arial" charset="0"/>
              <a:cs typeface="Arial" charset="0"/>
            </a:rPr>
            <a:t>?</a:t>
          </a:r>
          <a:endParaRPr lang="en-US" sz="2000" dirty="0">
            <a:latin typeface="Arial" charset="0"/>
            <a:ea typeface="Arial" charset="0"/>
            <a:cs typeface="Arial" charset="0"/>
          </a:endParaRPr>
        </a:p>
      </dgm:t>
    </dgm:pt>
    <dgm:pt modelId="{1BDD40A1-7435-B848-A092-9953001214EE}" type="parTrans" cxnId="{B783C317-0C42-8541-B481-5F11E55539F2}">
      <dgm:prSet/>
      <dgm:spPr/>
      <dgm:t>
        <a:bodyPr/>
        <a:lstStyle/>
        <a:p>
          <a:endParaRPr lang="en-US" sz="2000">
            <a:latin typeface="Arial" charset="0"/>
            <a:ea typeface="Arial" charset="0"/>
            <a:cs typeface="Arial" charset="0"/>
          </a:endParaRPr>
        </a:p>
      </dgm:t>
    </dgm:pt>
    <dgm:pt modelId="{8DDA6EC0-74EC-C748-A62C-37B1267E369D}" type="sibTrans" cxnId="{B783C317-0C42-8541-B481-5F11E55539F2}">
      <dgm:prSet/>
      <dgm:spPr/>
      <dgm:t>
        <a:bodyPr/>
        <a:lstStyle/>
        <a:p>
          <a:endParaRPr lang="en-US" sz="2000">
            <a:latin typeface="Arial" charset="0"/>
            <a:ea typeface="Arial" charset="0"/>
            <a:cs typeface="Arial" charset="0"/>
          </a:endParaRPr>
        </a:p>
      </dgm:t>
    </dgm:pt>
    <dgm:pt modelId="{2CD788E8-8170-8C4B-A06A-0CFB8AE8CA01}" type="asst">
      <dgm:prSet phldrT="[Text]" custT="1"/>
      <dgm:spPr/>
      <dgm:t>
        <a:bodyPr/>
        <a:lstStyle/>
        <a:p>
          <a:r>
            <a:rPr lang="en-US" sz="2000" dirty="0" smtClean="0">
              <a:latin typeface="Arial" charset="0"/>
              <a:ea typeface="Arial" charset="0"/>
              <a:cs typeface="Arial" charset="0"/>
            </a:rPr>
            <a:t>Are behaviors minor or major expectation violations?</a:t>
          </a:r>
          <a:endParaRPr lang="en-US" sz="2000" dirty="0">
            <a:latin typeface="Arial" charset="0"/>
            <a:ea typeface="Arial" charset="0"/>
            <a:cs typeface="Arial" charset="0"/>
          </a:endParaRPr>
        </a:p>
      </dgm:t>
    </dgm:pt>
    <dgm:pt modelId="{916A5F52-697C-A947-BF9E-97258BA6FD0C}" type="parTrans" cxnId="{849EB0F7-EF54-5B4C-8954-81A5FE8E4D3A}">
      <dgm:prSet/>
      <dgm:spPr/>
      <dgm:t>
        <a:bodyPr/>
        <a:lstStyle/>
        <a:p>
          <a:endParaRPr lang="en-US" sz="2000">
            <a:latin typeface="Arial" charset="0"/>
            <a:ea typeface="Arial" charset="0"/>
            <a:cs typeface="Arial" charset="0"/>
          </a:endParaRPr>
        </a:p>
      </dgm:t>
    </dgm:pt>
    <dgm:pt modelId="{69159D2A-03FE-E84B-B3ED-4D21485F7CC6}" type="sibTrans" cxnId="{849EB0F7-EF54-5B4C-8954-81A5FE8E4D3A}">
      <dgm:prSet/>
      <dgm:spPr/>
      <dgm:t>
        <a:bodyPr/>
        <a:lstStyle/>
        <a:p>
          <a:endParaRPr lang="en-US" sz="2000">
            <a:latin typeface="Arial" charset="0"/>
            <a:ea typeface="Arial" charset="0"/>
            <a:cs typeface="Arial" charset="0"/>
          </a:endParaRPr>
        </a:p>
      </dgm:t>
    </dgm:pt>
    <dgm:pt modelId="{91C8EBFC-32C7-8741-94A4-034004011149}" type="asst">
      <dgm:prSet custT="1"/>
      <dgm:spPr/>
      <dgm:t>
        <a:bodyPr/>
        <a:lstStyle/>
        <a:p>
          <a:r>
            <a:rPr lang="en-US" sz="2000" dirty="0" smtClean="0">
              <a:latin typeface="Arial" charset="0"/>
              <a:ea typeface="Arial" charset="0"/>
              <a:cs typeface="Arial" charset="0"/>
            </a:rPr>
            <a:t>Well done! Monitor outcomes and adjust as needed</a:t>
          </a:r>
          <a:endParaRPr lang="en-US" sz="2000" dirty="0">
            <a:latin typeface="Arial" charset="0"/>
            <a:ea typeface="Arial" charset="0"/>
            <a:cs typeface="Arial" charset="0"/>
          </a:endParaRPr>
        </a:p>
      </dgm:t>
    </dgm:pt>
    <dgm:pt modelId="{E9748A2C-5DD3-5A41-872D-2D2ABEE2F42E}" type="parTrans" cxnId="{F5A54F98-FA8E-8143-BFC9-E70C7C83DF59}">
      <dgm:prSet/>
      <dgm:spPr/>
      <dgm:t>
        <a:bodyPr/>
        <a:lstStyle/>
        <a:p>
          <a:endParaRPr lang="en-US" sz="2000">
            <a:latin typeface="Arial" charset="0"/>
            <a:ea typeface="Arial" charset="0"/>
            <a:cs typeface="Arial" charset="0"/>
          </a:endParaRPr>
        </a:p>
      </dgm:t>
    </dgm:pt>
    <dgm:pt modelId="{5873B1AA-7D42-1F42-AD3F-AAFB9D1D4E83}" type="sibTrans" cxnId="{F5A54F98-FA8E-8143-BFC9-E70C7C83DF59}">
      <dgm:prSet/>
      <dgm:spPr/>
      <dgm:t>
        <a:bodyPr/>
        <a:lstStyle/>
        <a:p>
          <a:endParaRPr lang="en-US" sz="2000">
            <a:latin typeface="Arial" charset="0"/>
            <a:ea typeface="Arial" charset="0"/>
            <a:cs typeface="Arial" charset="0"/>
          </a:endParaRPr>
        </a:p>
      </dgm:t>
    </dgm:pt>
    <dgm:pt modelId="{BCB4E948-63F6-AB42-A878-162B6CD84C1F}" type="asst">
      <dgm:prSet custT="1"/>
      <dgm:spPr/>
      <dgm:t>
        <a:bodyPr/>
        <a:lstStyle/>
        <a:p>
          <a:r>
            <a:rPr lang="en-US" sz="2000" dirty="0" smtClean="0">
              <a:latin typeface="Arial" charset="0"/>
              <a:ea typeface="Arial" charset="0"/>
              <a:cs typeface="Arial" charset="0"/>
            </a:rPr>
            <a:t>Use brief, specific error correction &amp; other strategies</a:t>
          </a:r>
          <a:endParaRPr lang="en-US" sz="2000" dirty="0">
            <a:latin typeface="Arial" charset="0"/>
            <a:ea typeface="Arial" charset="0"/>
            <a:cs typeface="Arial" charset="0"/>
          </a:endParaRPr>
        </a:p>
      </dgm:t>
    </dgm:pt>
    <dgm:pt modelId="{4BA679D7-597C-6A4D-90D4-EEA40A33BBE0}" type="parTrans" cxnId="{A1B9981C-D7ED-9A4D-B005-1DD6EA95B6B0}">
      <dgm:prSet/>
      <dgm:spPr/>
      <dgm:t>
        <a:bodyPr/>
        <a:lstStyle/>
        <a:p>
          <a:endParaRPr lang="en-US" sz="2000">
            <a:latin typeface="Arial" charset="0"/>
            <a:ea typeface="Arial" charset="0"/>
            <a:cs typeface="Arial" charset="0"/>
          </a:endParaRPr>
        </a:p>
      </dgm:t>
    </dgm:pt>
    <dgm:pt modelId="{C903977C-175D-314B-809E-C59BC26E998A}" type="sibTrans" cxnId="{A1B9981C-D7ED-9A4D-B005-1DD6EA95B6B0}">
      <dgm:prSet/>
      <dgm:spPr/>
      <dgm:t>
        <a:bodyPr/>
        <a:lstStyle/>
        <a:p>
          <a:endParaRPr lang="en-US" sz="2000">
            <a:latin typeface="Arial" charset="0"/>
            <a:ea typeface="Arial" charset="0"/>
            <a:cs typeface="Arial" charset="0"/>
          </a:endParaRPr>
        </a:p>
      </dgm:t>
    </dgm:pt>
    <dgm:pt modelId="{9651EB0D-39B8-224A-946A-B2358C067B70}" type="asst">
      <dgm:prSet custT="1"/>
      <dgm:spPr/>
      <dgm:t>
        <a:bodyPr/>
        <a:lstStyle/>
        <a:p>
          <a:r>
            <a:rPr lang="en-US" sz="2000" dirty="0" smtClean="0">
              <a:latin typeface="Arial" charset="0"/>
              <a:ea typeface="Arial" charset="0"/>
              <a:cs typeface="Arial" charset="0"/>
            </a:rPr>
            <a:t>How many students are involved (many or few)?</a:t>
          </a:r>
          <a:endParaRPr lang="en-US" sz="2000" dirty="0">
            <a:latin typeface="Arial" charset="0"/>
            <a:ea typeface="Arial" charset="0"/>
            <a:cs typeface="Arial" charset="0"/>
          </a:endParaRPr>
        </a:p>
      </dgm:t>
    </dgm:pt>
    <dgm:pt modelId="{D3EA955C-41D1-2A49-A8FA-0299FEB514EE}" type="parTrans" cxnId="{7412D4BB-AF84-EA47-A925-C04B60ED8C02}">
      <dgm:prSet/>
      <dgm:spPr/>
      <dgm:t>
        <a:bodyPr/>
        <a:lstStyle/>
        <a:p>
          <a:endParaRPr lang="en-US" sz="2000">
            <a:latin typeface="Arial" charset="0"/>
            <a:ea typeface="Arial" charset="0"/>
            <a:cs typeface="Arial" charset="0"/>
          </a:endParaRPr>
        </a:p>
      </dgm:t>
    </dgm:pt>
    <dgm:pt modelId="{85FB3BCF-4B2C-3A47-867A-864953FF6229}" type="sibTrans" cxnId="{7412D4BB-AF84-EA47-A925-C04B60ED8C02}">
      <dgm:prSet/>
      <dgm:spPr/>
      <dgm:t>
        <a:bodyPr/>
        <a:lstStyle/>
        <a:p>
          <a:endParaRPr lang="en-US" sz="2000">
            <a:latin typeface="Arial" charset="0"/>
            <a:ea typeface="Arial" charset="0"/>
            <a:cs typeface="Arial" charset="0"/>
          </a:endParaRPr>
        </a:p>
      </dgm:t>
    </dgm:pt>
    <dgm:pt modelId="{9C2BE76E-5378-C54D-9D1B-5F3D82FBE835}" type="asst">
      <dgm:prSet custT="1"/>
      <dgm:spPr/>
      <dgm:t>
        <a:bodyPr/>
        <a:lstStyle/>
        <a:p>
          <a:r>
            <a:rPr lang="en-US" sz="2000" dirty="0" smtClean="0">
              <a:latin typeface="Arial" charset="0"/>
              <a:ea typeface="Arial" charset="0"/>
              <a:cs typeface="Arial" charset="0"/>
            </a:rPr>
            <a:t>Review, adjust &amp; intensify CWPBIS. Ask for help!</a:t>
          </a:r>
          <a:endParaRPr lang="en-US" sz="2000" dirty="0">
            <a:latin typeface="Arial" charset="0"/>
            <a:ea typeface="Arial" charset="0"/>
            <a:cs typeface="Arial" charset="0"/>
          </a:endParaRPr>
        </a:p>
      </dgm:t>
    </dgm:pt>
    <dgm:pt modelId="{3FB02DE8-BD52-C34D-8DB2-3D441D26D454}" type="parTrans" cxnId="{883B8AE1-E3C6-8E4B-8AE5-B14364C2A0F5}">
      <dgm:prSet/>
      <dgm:spPr/>
      <dgm:t>
        <a:bodyPr/>
        <a:lstStyle/>
        <a:p>
          <a:endParaRPr lang="en-US" sz="2000">
            <a:latin typeface="Arial" charset="0"/>
            <a:ea typeface="Arial" charset="0"/>
            <a:cs typeface="Arial" charset="0"/>
          </a:endParaRPr>
        </a:p>
      </dgm:t>
    </dgm:pt>
    <dgm:pt modelId="{0EEEB716-8B9F-0447-949A-8E709E4DDC3F}" type="sibTrans" cxnId="{883B8AE1-E3C6-8E4B-8AE5-B14364C2A0F5}">
      <dgm:prSet/>
      <dgm:spPr/>
      <dgm:t>
        <a:bodyPr/>
        <a:lstStyle/>
        <a:p>
          <a:endParaRPr lang="en-US" sz="2000">
            <a:latin typeface="Arial" charset="0"/>
            <a:ea typeface="Arial" charset="0"/>
            <a:cs typeface="Arial" charset="0"/>
          </a:endParaRPr>
        </a:p>
      </dgm:t>
    </dgm:pt>
    <dgm:pt modelId="{F2743140-4095-1B4E-881E-8C0CDB649211}" type="asst">
      <dgm:prSet custT="1"/>
      <dgm:spPr/>
      <dgm:t>
        <a:bodyPr/>
        <a:lstStyle/>
        <a:p>
          <a:r>
            <a:rPr lang="en-US" sz="2000" dirty="0" smtClean="0">
              <a:latin typeface="Arial" charset="0"/>
              <a:ea typeface="Arial" charset="0"/>
              <a:cs typeface="Arial" charset="0"/>
            </a:rPr>
            <a:t>Request additional (tier 2 &amp; 3) support for students. </a:t>
          </a:r>
          <a:endParaRPr lang="en-US" sz="2000" dirty="0">
            <a:latin typeface="Arial" charset="0"/>
            <a:ea typeface="Arial" charset="0"/>
            <a:cs typeface="Arial" charset="0"/>
          </a:endParaRPr>
        </a:p>
      </dgm:t>
    </dgm:pt>
    <dgm:pt modelId="{C7CC0452-6FCC-4A4A-94AD-43D0E2A81D1A}" type="sibTrans" cxnId="{51345165-BAF0-B341-A841-6F5A02AF8D87}">
      <dgm:prSet/>
      <dgm:spPr/>
      <dgm:t>
        <a:bodyPr/>
        <a:lstStyle/>
        <a:p>
          <a:endParaRPr lang="en-US" sz="2000">
            <a:latin typeface="Arial" charset="0"/>
            <a:ea typeface="Arial" charset="0"/>
            <a:cs typeface="Arial" charset="0"/>
          </a:endParaRPr>
        </a:p>
      </dgm:t>
    </dgm:pt>
    <dgm:pt modelId="{DE9D23E2-91AE-504F-B7E2-DCBD691272F7}" type="parTrans" cxnId="{51345165-BAF0-B341-A841-6F5A02AF8D87}">
      <dgm:prSet/>
      <dgm:spPr/>
      <dgm:t>
        <a:bodyPr/>
        <a:lstStyle/>
        <a:p>
          <a:endParaRPr lang="en-US" sz="2000">
            <a:latin typeface="Arial" charset="0"/>
            <a:ea typeface="Arial" charset="0"/>
            <a:cs typeface="Arial" charset="0"/>
          </a:endParaRPr>
        </a:p>
      </dgm:t>
    </dgm:pt>
    <dgm:pt modelId="{525DECA4-2B3D-564E-9111-B18B72B87AAC}" type="pres">
      <dgm:prSet presAssocID="{93879B3B-8945-8C4D-BB5E-24FD2541BC85}" presName="hierChild1" presStyleCnt="0">
        <dgm:presLayoutVars>
          <dgm:chPref val="1"/>
          <dgm:dir/>
          <dgm:animOne val="branch"/>
          <dgm:animLvl val="lvl"/>
          <dgm:resizeHandles/>
        </dgm:presLayoutVars>
      </dgm:prSet>
      <dgm:spPr/>
      <dgm:t>
        <a:bodyPr/>
        <a:lstStyle/>
        <a:p>
          <a:endParaRPr lang="en-US"/>
        </a:p>
      </dgm:t>
    </dgm:pt>
    <dgm:pt modelId="{3259DDE7-D492-CE49-B945-E9E98812B2A2}" type="pres">
      <dgm:prSet presAssocID="{19F93EBA-D9C0-4C47-B7BE-0B44A0DDADBF}" presName="hierRoot1" presStyleCnt="0"/>
      <dgm:spPr/>
      <dgm:t>
        <a:bodyPr/>
        <a:lstStyle/>
        <a:p>
          <a:endParaRPr lang="en-US"/>
        </a:p>
      </dgm:t>
    </dgm:pt>
    <dgm:pt modelId="{2A79DFBF-5DAD-8042-BFC0-887F8F85DB90}" type="pres">
      <dgm:prSet presAssocID="{19F93EBA-D9C0-4C47-B7BE-0B44A0DDADBF}" presName="composite" presStyleCnt="0"/>
      <dgm:spPr/>
      <dgm:t>
        <a:bodyPr/>
        <a:lstStyle/>
        <a:p>
          <a:endParaRPr lang="en-US"/>
        </a:p>
      </dgm:t>
    </dgm:pt>
    <dgm:pt modelId="{626D55D9-C3F1-4E40-BAA3-842EECDA1E65}" type="pres">
      <dgm:prSet presAssocID="{19F93EBA-D9C0-4C47-B7BE-0B44A0DDADBF}" presName="background" presStyleLbl="node0" presStyleIdx="0" presStyleCnt="1"/>
      <dgm:spPr/>
      <dgm:t>
        <a:bodyPr/>
        <a:lstStyle/>
        <a:p>
          <a:endParaRPr lang="en-US"/>
        </a:p>
      </dgm:t>
    </dgm:pt>
    <dgm:pt modelId="{3F71AA5E-DB92-5241-8683-550A3668A98A}" type="pres">
      <dgm:prSet presAssocID="{19F93EBA-D9C0-4C47-B7BE-0B44A0DDADBF}" presName="text" presStyleLbl="fgAcc0" presStyleIdx="0" presStyleCnt="1" custScaleX="162372">
        <dgm:presLayoutVars>
          <dgm:chPref val="3"/>
        </dgm:presLayoutVars>
      </dgm:prSet>
      <dgm:spPr/>
      <dgm:t>
        <a:bodyPr/>
        <a:lstStyle/>
        <a:p>
          <a:endParaRPr lang="en-US"/>
        </a:p>
      </dgm:t>
    </dgm:pt>
    <dgm:pt modelId="{8A4DFAF3-1E04-7844-B174-521460069BB8}" type="pres">
      <dgm:prSet presAssocID="{19F93EBA-D9C0-4C47-B7BE-0B44A0DDADBF}" presName="hierChild2" presStyleCnt="0"/>
      <dgm:spPr/>
      <dgm:t>
        <a:bodyPr/>
        <a:lstStyle/>
        <a:p>
          <a:endParaRPr lang="en-US"/>
        </a:p>
      </dgm:t>
    </dgm:pt>
    <dgm:pt modelId="{9452356D-D5F9-024D-8E0A-B11E01C245D2}" type="pres">
      <dgm:prSet presAssocID="{916A5F52-697C-A947-BF9E-97258BA6FD0C}" presName="Name10" presStyleLbl="parChTrans1D2" presStyleIdx="0" presStyleCnt="2"/>
      <dgm:spPr/>
      <dgm:t>
        <a:bodyPr/>
        <a:lstStyle/>
        <a:p>
          <a:endParaRPr lang="en-US"/>
        </a:p>
      </dgm:t>
    </dgm:pt>
    <dgm:pt modelId="{A0453A65-687B-A841-AABE-186D8FB7A05C}" type="pres">
      <dgm:prSet presAssocID="{2CD788E8-8170-8C4B-A06A-0CFB8AE8CA01}" presName="hierRoot2" presStyleCnt="0"/>
      <dgm:spPr/>
      <dgm:t>
        <a:bodyPr/>
        <a:lstStyle/>
        <a:p>
          <a:endParaRPr lang="en-US"/>
        </a:p>
      </dgm:t>
    </dgm:pt>
    <dgm:pt modelId="{48B82FA4-6866-6B4A-AD80-F0A28DE4558E}" type="pres">
      <dgm:prSet presAssocID="{2CD788E8-8170-8C4B-A06A-0CFB8AE8CA01}" presName="composite2" presStyleCnt="0"/>
      <dgm:spPr/>
      <dgm:t>
        <a:bodyPr/>
        <a:lstStyle/>
        <a:p>
          <a:endParaRPr lang="en-US"/>
        </a:p>
      </dgm:t>
    </dgm:pt>
    <dgm:pt modelId="{7D0CC7AF-14B2-8E4E-902B-184FB1986E9D}" type="pres">
      <dgm:prSet presAssocID="{2CD788E8-8170-8C4B-A06A-0CFB8AE8CA01}" presName="background2" presStyleLbl="asst1" presStyleIdx="0" presStyleCnt="6"/>
      <dgm:spPr/>
      <dgm:t>
        <a:bodyPr/>
        <a:lstStyle/>
        <a:p>
          <a:endParaRPr lang="en-US"/>
        </a:p>
      </dgm:t>
    </dgm:pt>
    <dgm:pt modelId="{D8E45DDC-3E8E-3243-8D1B-361551FA462D}" type="pres">
      <dgm:prSet presAssocID="{2CD788E8-8170-8C4B-A06A-0CFB8AE8CA01}" presName="text2" presStyleLbl="fgAcc2" presStyleIdx="0" presStyleCnt="2" custScaleX="162372">
        <dgm:presLayoutVars>
          <dgm:chPref val="3"/>
        </dgm:presLayoutVars>
      </dgm:prSet>
      <dgm:spPr/>
      <dgm:t>
        <a:bodyPr/>
        <a:lstStyle/>
        <a:p>
          <a:endParaRPr lang="en-US"/>
        </a:p>
      </dgm:t>
    </dgm:pt>
    <dgm:pt modelId="{C86A0661-807E-8040-BDFD-1202C064A6EE}" type="pres">
      <dgm:prSet presAssocID="{2CD788E8-8170-8C4B-A06A-0CFB8AE8CA01}" presName="hierChild3" presStyleCnt="0"/>
      <dgm:spPr/>
      <dgm:t>
        <a:bodyPr/>
        <a:lstStyle/>
        <a:p>
          <a:endParaRPr lang="en-US"/>
        </a:p>
      </dgm:t>
    </dgm:pt>
    <dgm:pt modelId="{E85188AF-6B0B-2842-9981-C8A370795369}" type="pres">
      <dgm:prSet presAssocID="{4BA679D7-597C-6A4D-90D4-EEA40A33BBE0}" presName="Name17" presStyleLbl="parChTrans1D3" presStyleIdx="0" presStyleCnt="2"/>
      <dgm:spPr/>
      <dgm:t>
        <a:bodyPr/>
        <a:lstStyle/>
        <a:p>
          <a:endParaRPr lang="en-US"/>
        </a:p>
      </dgm:t>
    </dgm:pt>
    <dgm:pt modelId="{C0DCC7C4-6928-0743-AA1A-A49D69C599BF}" type="pres">
      <dgm:prSet presAssocID="{BCB4E948-63F6-AB42-A878-162B6CD84C1F}" presName="hierRoot3" presStyleCnt="0"/>
      <dgm:spPr/>
      <dgm:t>
        <a:bodyPr/>
        <a:lstStyle/>
        <a:p>
          <a:endParaRPr lang="en-US"/>
        </a:p>
      </dgm:t>
    </dgm:pt>
    <dgm:pt modelId="{4FC3C838-3032-934D-A3B6-0E71CF1057C1}" type="pres">
      <dgm:prSet presAssocID="{BCB4E948-63F6-AB42-A878-162B6CD84C1F}" presName="composite3" presStyleCnt="0"/>
      <dgm:spPr/>
      <dgm:t>
        <a:bodyPr/>
        <a:lstStyle/>
        <a:p>
          <a:endParaRPr lang="en-US"/>
        </a:p>
      </dgm:t>
    </dgm:pt>
    <dgm:pt modelId="{9A7EFB90-34EE-DF49-BB36-14528FB2A414}" type="pres">
      <dgm:prSet presAssocID="{BCB4E948-63F6-AB42-A878-162B6CD84C1F}" presName="background3" presStyleLbl="asst1" presStyleIdx="1" presStyleCnt="6"/>
      <dgm:spPr/>
      <dgm:t>
        <a:bodyPr/>
        <a:lstStyle/>
        <a:p>
          <a:endParaRPr lang="en-US"/>
        </a:p>
      </dgm:t>
    </dgm:pt>
    <dgm:pt modelId="{B78A597E-23B3-1049-A01A-9F535DCF17C1}" type="pres">
      <dgm:prSet presAssocID="{BCB4E948-63F6-AB42-A878-162B6CD84C1F}" presName="text3" presStyleLbl="fgAcc3" presStyleIdx="0" presStyleCnt="2" custScaleX="162372">
        <dgm:presLayoutVars>
          <dgm:chPref val="3"/>
        </dgm:presLayoutVars>
      </dgm:prSet>
      <dgm:spPr/>
      <dgm:t>
        <a:bodyPr/>
        <a:lstStyle/>
        <a:p>
          <a:endParaRPr lang="en-US"/>
        </a:p>
      </dgm:t>
    </dgm:pt>
    <dgm:pt modelId="{B0EDD2F8-521D-B74D-BBBE-4AE1C201791B}" type="pres">
      <dgm:prSet presAssocID="{BCB4E948-63F6-AB42-A878-162B6CD84C1F}" presName="hierChild4" presStyleCnt="0"/>
      <dgm:spPr/>
      <dgm:t>
        <a:bodyPr/>
        <a:lstStyle/>
        <a:p>
          <a:endParaRPr lang="en-US"/>
        </a:p>
      </dgm:t>
    </dgm:pt>
    <dgm:pt modelId="{AEA16479-9E7F-A941-9B3F-EA82653ABA15}" type="pres">
      <dgm:prSet presAssocID="{D3EA955C-41D1-2A49-A8FA-0299FEB514EE}" presName="Name17" presStyleLbl="parChTrans1D3" presStyleIdx="1" presStyleCnt="2"/>
      <dgm:spPr/>
      <dgm:t>
        <a:bodyPr/>
        <a:lstStyle/>
        <a:p>
          <a:endParaRPr lang="en-US"/>
        </a:p>
      </dgm:t>
    </dgm:pt>
    <dgm:pt modelId="{A2CAC864-72D1-024F-ADD1-9896D3528A0E}" type="pres">
      <dgm:prSet presAssocID="{9651EB0D-39B8-224A-946A-B2358C067B70}" presName="hierRoot3" presStyleCnt="0"/>
      <dgm:spPr/>
      <dgm:t>
        <a:bodyPr/>
        <a:lstStyle/>
        <a:p>
          <a:endParaRPr lang="en-US"/>
        </a:p>
      </dgm:t>
    </dgm:pt>
    <dgm:pt modelId="{14B523CA-8775-864B-9396-41EAE5665CB4}" type="pres">
      <dgm:prSet presAssocID="{9651EB0D-39B8-224A-946A-B2358C067B70}" presName="composite3" presStyleCnt="0"/>
      <dgm:spPr/>
      <dgm:t>
        <a:bodyPr/>
        <a:lstStyle/>
        <a:p>
          <a:endParaRPr lang="en-US"/>
        </a:p>
      </dgm:t>
    </dgm:pt>
    <dgm:pt modelId="{199B6F96-2AA2-4B4C-AB7F-FC2B87FD9AB7}" type="pres">
      <dgm:prSet presAssocID="{9651EB0D-39B8-224A-946A-B2358C067B70}" presName="background3" presStyleLbl="asst1" presStyleIdx="2" presStyleCnt="6"/>
      <dgm:spPr/>
      <dgm:t>
        <a:bodyPr/>
        <a:lstStyle/>
        <a:p>
          <a:endParaRPr lang="en-US"/>
        </a:p>
      </dgm:t>
    </dgm:pt>
    <dgm:pt modelId="{66131503-63ED-4540-8502-6A48CD18ED03}" type="pres">
      <dgm:prSet presAssocID="{9651EB0D-39B8-224A-946A-B2358C067B70}" presName="text3" presStyleLbl="fgAcc3" presStyleIdx="1" presStyleCnt="2" custScaleX="162372">
        <dgm:presLayoutVars>
          <dgm:chPref val="3"/>
        </dgm:presLayoutVars>
      </dgm:prSet>
      <dgm:spPr/>
      <dgm:t>
        <a:bodyPr/>
        <a:lstStyle/>
        <a:p>
          <a:endParaRPr lang="en-US"/>
        </a:p>
      </dgm:t>
    </dgm:pt>
    <dgm:pt modelId="{50DFB2EC-C181-E74B-9261-895F5A4F3C49}" type="pres">
      <dgm:prSet presAssocID="{9651EB0D-39B8-224A-946A-B2358C067B70}" presName="hierChild4" presStyleCnt="0"/>
      <dgm:spPr/>
      <dgm:t>
        <a:bodyPr/>
        <a:lstStyle/>
        <a:p>
          <a:endParaRPr lang="en-US"/>
        </a:p>
      </dgm:t>
    </dgm:pt>
    <dgm:pt modelId="{95DD8796-C1D6-EE44-9869-F5661F3F8B5F}" type="pres">
      <dgm:prSet presAssocID="{3FB02DE8-BD52-C34D-8DB2-3D441D26D454}" presName="Name23" presStyleLbl="parChTrans1D4" presStyleIdx="0" presStyleCnt="2"/>
      <dgm:spPr/>
      <dgm:t>
        <a:bodyPr/>
        <a:lstStyle/>
        <a:p>
          <a:endParaRPr lang="en-US"/>
        </a:p>
      </dgm:t>
    </dgm:pt>
    <dgm:pt modelId="{3A5D0533-E7CB-A94C-AF30-F3A4138E152E}" type="pres">
      <dgm:prSet presAssocID="{9C2BE76E-5378-C54D-9D1B-5F3D82FBE835}" presName="hierRoot4" presStyleCnt="0"/>
      <dgm:spPr/>
      <dgm:t>
        <a:bodyPr/>
        <a:lstStyle/>
        <a:p>
          <a:endParaRPr lang="en-US"/>
        </a:p>
      </dgm:t>
    </dgm:pt>
    <dgm:pt modelId="{B9D77B5F-DBD7-B04E-B6D4-A72D0100499F}" type="pres">
      <dgm:prSet presAssocID="{9C2BE76E-5378-C54D-9D1B-5F3D82FBE835}" presName="composite4" presStyleCnt="0"/>
      <dgm:spPr/>
      <dgm:t>
        <a:bodyPr/>
        <a:lstStyle/>
        <a:p>
          <a:endParaRPr lang="en-US"/>
        </a:p>
      </dgm:t>
    </dgm:pt>
    <dgm:pt modelId="{1C657837-9A36-1543-B1A8-F6D9F73C8C9E}" type="pres">
      <dgm:prSet presAssocID="{9C2BE76E-5378-C54D-9D1B-5F3D82FBE835}" presName="background4" presStyleLbl="asst1" presStyleIdx="3" presStyleCnt="6"/>
      <dgm:spPr/>
      <dgm:t>
        <a:bodyPr/>
        <a:lstStyle/>
        <a:p>
          <a:endParaRPr lang="en-US"/>
        </a:p>
      </dgm:t>
    </dgm:pt>
    <dgm:pt modelId="{D8FD5D50-6D6C-0E4C-A837-1DDE12D05237}" type="pres">
      <dgm:prSet presAssocID="{9C2BE76E-5378-C54D-9D1B-5F3D82FBE835}" presName="text4" presStyleLbl="fgAcc4" presStyleIdx="0" presStyleCnt="2" custScaleX="162372">
        <dgm:presLayoutVars>
          <dgm:chPref val="3"/>
        </dgm:presLayoutVars>
      </dgm:prSet>
      <dgm:spPr/>
      <dgm:t>
        <a:bodyPr/>
        <a:lstStyle/>
        <a:p>
          <a:endParaRPr lang="en-US"/>
        </a:p>
      </dgm:t>
    </dgm:pt>
    <dgm:pt modelId="{8A167922-A674-3E4B-8329-8977C1C70261}" type="pres">
      <dgm:prSet presAssocID="{9C2BE76E-5378-C54D-9D1B-5F3D82FBE835}" presName="hierChild5" presStyleCnt="0"/>
      <dgm:spPr/>
      <dgm:t>
        <a:bodyPr/>
        <a:lstStyle/>
        <a:p>
          <a:endParaRPr lang="en-US"/>
        </a:p>
      </dgm:t>
    </dgm:pt>
    <dgm:pt modelId="{EBB4544C-E271-6147-A92D-0ADE93C75EA4}" type="pres">
      <dgm:prSet presAssocID="{DE9D23E2-91AE-504F-B7E2-DCBD691272F7}" presName="Name23" presStyleLbl="parChTrans1D4" presStyleIdx="1" presStyleCnt="2"/>
      <dgm:spPr/>
      <dgm:t>
        <a:bodyPr/>
        <a:lstStyle/>
        <a:p>
          <a:endParaRPr lang="en-US"/>
        </a:p>
      </dgm:t>
    </dgm:pt>
    <dgm:pt modelId="{36A0543A-0C06-6241-91D2-32DDADFCD5CB}" type="pres">
      <dgm:prSet presAssocID="{F2743140-4095-1B4E-881E-8C0CDB649211}" presName="hierRoot4" presStyleCnt="0"/>
      <dgm:spPr/>
      <dgm:t>
        <a:bodyPr/>
        <a:lstStyle/>
        <a:p>
          <a:endParaRPr lang="en-US"/>
        </a:p>
      </dgm:t>
    </dgm:pt>
    <dgm:pt modelId="{295F20D4-BAC6-9E42-91A0-BB8437343909}" type="pres">
      <dgm:prSet presAssocID="{F2743140-4095-1B4E-881E-8C0CDB649211}" presName="composite4" presStyleCnt="0"/>
      <dgm:spPr/>
      <dgm:t>
        <a:bodyPr/>
        <a:lstStyle/>
        <a:p>
          <a:endParaRPr lang="en-US"/>
        </a:p>
      </dgm:t>
    </dgm:pt>
    <dgm:pt modelId="{F0E6C605-BADA-1343-A6E2-E52B58011A2C}" type="pres">
      <dgm:prSet presAssocID="{F2743140-4095-1B4E-881E-8C0CDB649211}" presName="background4" presStyleLbl="asst1" presStyleIdx="4" presStyleCnt="6"/>
      <dgm:spPr/>
      <dgm:t>
        <a:bodyPr/>
        <a:lstStyle/>
        <a:p>
          <a:endParaRPr lang="en-US"/>
        </a:p>
      </dgm:t>
    </dgm:pt>
    <dgm:pt modelId="{FF8013DE-F65B-334C-BBDB-3A4601909784}" type="pres">
      <dgm:prSet presAssocID="{F2743140-4095-1B4E-881E-8C0CDB649211}" presName="text4" presStyleLbl="fgAcc4" presStyleIdx="1" presStyleCnt="2" custScaleX="162372">
        <dgm:presLayoutVars>
          <dgm:chPref val="3"/>
        </dgm:presLayoutVars>
      </dgm:prSet>
      <dgm:spPr/>
      <dgm:t>
        <a:bodyPr/>
        <a:lstStyle/>
        <a:p>
          <a:endParaRPr lang="en-US"/>
        </a:p>
      </dgm:t>
    </dgm:pt>
    <dgm:pt modelId="{09C53159-24CB-D847-B68E-51F48598A66F}" type="pres">
      <dgm:prSet presAssocID="{F2743140-4095-1B4E-881E-8C0CDB649211}" presName="hierChild5" presStyleCnt="0"/>
      <dgm:spPr/>
      <dgm:t>
        <a:bodyPr/>
        <a:lstStyle/>
        <a:p>
          <a:endParaRPr lang="en-US"/>
        </a:p>
      </dgm:t>
    </dgm:pt>
    <dgm:pt modelId="{3DBBDF6F-C2DC-AD43-BED1-60EC65646A92}" type="pres">
      <dgm:prSet presAssocID="{E9748A2C-5DD3-5A41-872D-2D2ABEE2F42E}" presName="Name10" presStyleLbl="parChTrans1D2" presStyleIdx="1" presStyleCnt="2"/>
      <dgm:spPr/>
      <dgm:t>
        <a:bodyPr/>
        <a:lstStyle/>
        <a:p>
          <a:endParaRPr lang="en-US"/>
        </a:p>
      </dgm:t>
    </dgm:pt>
    <dgm:pt modelId="{5E696291-0DA0-D94D-86ED-29220D6E1D61}" type="pres">
      <dgm:prSet presAssocID="{91C8EBFC-32C7-8741-94A4-034004011149}" presName="hierRoot2" presStyleCnt="0"/>
      <dgm:spPr/>
      <dgm:t>
        <a:bodyPr/>
        <a:lstStyle/>
        <a:p>
          <a:endParaRPr lang="en-US"/>
        </a:p>
      </dgm:t>
    </dgm:pt>
    <dgm:pt modelId="{747E9B44-C870-734E-A85A-29073AF9B591}" type="pres">
      <dgm:prSet presAssocID="{91C8EBFC-32C7-8741-94A4-034004011149}" presName="composite2" presStyleCnt="0"/>
      <dgm:spPr/>
      <dgm:t>
        <a:bodyPr/>
        <a:lstStyle/>
        <a:p>
          <a:endParaRPr lang="en-US"/>
        </a:p>
      </dgm:t>
    </dgm:pt>
    <dgm:pt modelId="{6CB2321F-3DDB-4543-825E-40354EF730AD}" type="pres">
      <dgm:prSet presAssocID="{91C8EBFC-32C7-8741-94A4-034004011149}" presName="background2" presStyleLbl="asst1" presStyleIdx="5" presStyleCnt="6"/>
      <dgm:spPr/>
      <dgm:t>
        <a:bodyPr/>
        <a:lstStyle/>
        <a:p>
          <a:endParaRPr lang="en-US"/>
        </a:p>
      </dgm:t>
    </dgm:pt>
    <dgm:pt modelId="{8CE12734-27F4-AB4F-8D16-E30DF91E6BED}" type="pres">
      <dgm:prSet presAssocID="{91C8EBFC-32C7-8741-94A4-034004011149}" presName="text2" presStyleLbl="fgAcc2" presStyleIdx="1" presStyleCnt="2" custScaleX="162372">
        <dgm:presLayoutVars>
          <dgm:chPref val="3"/>
        </dgm:presLayoutVars>
      </dgm:prSet>
      <dgm:spPr/>
      <dgm:t>
        <a:bodyPr/>
        <a:lstStyle/>
        <a:p>
          <a:endParaRPr lang="en-US"/>
        </a:p>
      </dgm:t>
    </dgm:pt>
    <dgm:pt modelId="{E6D4B4D1-F1CD-8E4C-B1EF-67C96C83C598}" type="pres">
      <dgm:prSet presAssocID="{91C8EBFC-32C7-8741-94A4-034004011149}" presName="hierChild3" presStyleCnt="0"/>
      <dgm:spPr/>
      <dgm:t>
        <a:bodyPr/>
        <a:lstStyle/>
        <a:p>
          <a:endParaRPr lang="en-US"/>
        </a:p>
      </dgm:t>
    </dgm:pt>
  </dgm:ptLst>
  <dgm:cxnLst>
    <dgm:cxn modelId="{DB7647DE-AE0F-0A46-A08B-F3E62397FA22}" type="presOf" srcId="{19F93EBA-D9C0-4C47-B7BE-0B44A0DDADBF}" destId="{3F71AA5E-DB92-5241-8683-550A3668A98A}" srcOrd="0" destOrd="0" presId="urn:microsoft.com/office/officeart/2005/8/layout/hierarchy1"/>
    <dgm:cxn modelId="{F5A54F98-FA8E-8143-BFC9-E70C7C83DF59}" srcId="{19F93EBA-D9C0-4C47-B7BE-0B44A0DDADBF}" destId="{91C8EBFC-32C7-8741-94A4-034004011149}" srcOrd="1" destOrd="0" parTransId="{E9748A2C-5DD3-5A41-872D-2D2ABEE2F42E}" sibTransId="{5873B1AA-7D42-1F42-AD3F-AAFB9D1D4E83}"/>
    <dgm:cxn modelId="{C2C51A74-FA25-0247-970F-9EA4AD17473A}" type="presOf" srcId="{2CD788E8-8170-8C4B-A06A-0CFB8AE8CA01}" destId="{D8E45DDC-3E8E-3243-8D1B-361551FA462D}" srcOrd="0" destOrd="0" presId="urn:microsoft.com/office/officeart/2005/8/layout/hierarchy1"/>
    <dgm:cxn modelId="{934A13F7-9FA3-F147-83F8-5331EBBA665F}" type="presOf" srcId="{9C2BE76E-5378-C54D-9D1B-5F3D82FBE835}" destId="{D8FD5D50-6D6C-0E4C-A837-1DDE12D05237}" srcOrd="0" destOrd="0" presId="urn:microsoft.com/office/officeart/2005/8/layout/hierarchy1"/>
    <dgm:cxn modelId="{0EC7B4A6-3601-6741-A459-2789A7FE8C25}" type="presOf" srcId="{3FB02DE8-BD52-C34D-8DB2-3D441D26D454}" destId="{95DD8796-C1D6-EE44-9869-F5661F3F8B5F}" srcOrd="0" destOrd="0" presId="urn:microsoft.com/office/officeart/2005/8/layout/hierarchy1"/>
    <dgm:cxn modelId="{D8C47C62-C9DF-CF40-BC30-624F0E266BBD}" type="presOf" srcId="{D3EA955C-41D1-2A49-A8FA-0299FEB514EE}" destId="{AEA16479-9E7F-A941-9B3F-EA82653ABA15}" srcOrd="0" destOrd="0" presId="urn:microsoft.com/office/officeart/2005/8/layout/hierarchy1"/>
    <dgm:cxn modelId="{883B8AE1-E3C6-8E4B-8AE5-B14364C2A0F5}" srcId="{9651EB0D-39B8-224A-946A-B2358C067B70}" destId="{9C2BE76E-5378-C54D-9D1B-5F3D82FBE835}" srcOrd="0" destOrd="0" parTransId="{3FB02DE8-BD52-C34D-8DB2-3D441D26D454}" sibTransId="{0EEEB716-8B9F-0447-949A-8E709E4DDC3F}"/>
    <dgm:cxn modelId="{9F0C7D11-F2D3-4042-9706-D74557BACF32}" type="presOf" srcId="{BCB4E948-63F6-AB42-A878-162B6CD84C1F}" destId="{B78A597E-23B3-1049-A01A-9F535DCF17C1}" srcOrd="0" destOrd="0" presId="urn:microsoft.com/office/officeart/2005/8/layout/hierarchy1"/>
    <dgm:cxn modelId="{D3D8C7A9-D4D8-1E45-8A12-CD4FBED9DF9D}" type="presOf" srcId="{9651EB0D-39B8-224A-946A-B2358C067B70}" destId="{66131503-63ED-4540-8502-6A48CD18ED03}" srcOrd="0" destOrd="0" presId="urn:microsoft.com/office/officeart/2005/8/layout/hierarchy1"/>
    <dgm:cxn modelId="{B783C317-0C42-8541-B481-5F11E55539F2}" srcId="{93879B3B-8945-8C4D-BB5E-24FD2541BC85}" destId="{19F93EBA-D9C0-4C47-B7BE-0B44A0DDADBF}" srcOrd="0" destOrd="0" parTransId="{1BDD40A1-7435-B848-A092-9953001214EE}" sibTransId="{8DDA6EC0-74EC-C748-A62C-37B1267E369D}"/>
    <dgm:cxn modelId="{7412D4BB-AF84-EA47-A925-C04B60ED8C02}" srcId="{2CD788E8-8170-8C4B-A06A-0CFB8AE8CA01}" destId="{9651EB0D-39B8-224A-946A-B2358C067B70}" srcOrd="1" destOrd="0" parTransId="{D3EA955C-41D1-2A49-A8FA-0299FEB514EE}" sibTransId="{85FB3BCF-4B2C-3A47-867A-864953FF6229}"/>
    <dgm:cxn modelId="{7DB4ED16-512F-CD45-AC0C-2721D8210E9A}" type="presOf" srcId="{E9748A2C-5DD3-5A41-872D-2D2ABEE2F42E}" destId="{3DBBDF6F-C2DC-AD43-BED1-60EC65646A92}" srcOrd="0" destOrd="0" presId="urn:microsoft.com/office/officeart/2005/8/layout/hierarchy1"/>
    <dgm:cxn modelId="{849EB0F7-EF54-5B4C-8954-81A5FE8E4D3A}" srcId="{19F93EBA-D9C0-4C47-B7BE-0B44A0DDADBF}" destId="{2CD788E8-8170-8C4B-A06A-0CFB8AE8CA01}" srcOrd="0" destOrd="0" parTransId="{916A5F52-697C-A947-BF9E-97258BA6FD0C}" sibTransId="{69159D2A-03FE-E84B-B3ED-4D21485F7CC6}"/>
    <dgm:cxn modelId="{9CB5D0B6-1C22-E445-ADC8-DC201889B7B9}" type="presOf" srcId="{93879B3B-8945-8C4D-BB5E-24FD2541BC85}" destId="{525DECA4-2B3D-564E-9111-B18B72B87AAC}" srcOrd="0" destOrd="0" presId="urn:microsoft.com/office/officeart/2005/8/layout/hierarchy1"/>
    <dgm:cxn modelId="{00C36484-0076-A040-89C5-2FC2842E4082}" type="presOf" srcId="{91C8EBFC-32C7-8741-94A4-034004011149}" destId="{8CE12734-27F4-AB4F-8D16-E30DF91E6BED}" srcOrd="0" destOrd="0" presId="urn:microsoft.com/office/officeart/2005/8/layout/hierarchy1"/>
    <dgm:cxn modelId="{CA009403-0043-9D41-B47F-1BCDF29A1026}" type="presOf" srcId="{4BA679D7-597C-6A4D-90D4-EEA40A33BBE0}" destId="{E85188AF-6B0B-2842-9981-C8A370795369}" srcOrd="0" destOrd="0" presId="urn:microsoft.com/office/officeart/2005/8/layout/hierarchy1"/>
    <dgm:cxn modelId="{8E366B76-E727-984E-B538-655A13BE8DE2}" type="presOf" srcId="{DE9D23E2-91AE-504F-B7E2-DCBD691272F7}" destId="{EBB4544C-E271-6147-A92D-0ADE93C75EA4}" srcOrd="0" destOrd="0" presId="urn:microsoft.com/office/officeart/2005/8/layout/hierarchy1"/>
    <dgm:cxn modelId="{05593849-1036-6B46-9ED4-7CC86BB8C6DF}" type="presOf" srcId="{916A5F52-697C-A947-BF9E-97258BA6FD0C}" destId="{9452356D-D5F9-024D-8E0A-B11E01C245D2}" srcOrd="0" destOrd="0" presId="urn:microsoft.com/office/officeart/2005/8/layout/hierarchy1"/>
    <dgm:cxn modelId="{A1B9981C-D7ED-9A4D-B005-1DD6EA95B6B0}" srcId="{2CD788E8-8170-8C4B-A06A-0CFB8AE8CA01}" destId="{BCB4E948-63F6-AB42-A878-162B6CD84C1F}" srcOrd="0" destOrd="0" parTransId="{4BA679D7-597C-6A4D-90D4-EEA40A33BBE0}" sibTransId="{C903977C-175D-314B-809E-C59BC26E998A}"/>
    <dgm:cxn modelId="{51345165-BAF0-B341-A841-6F5A02AF8D87}" srcId="{9651EB0D-39B8-224A-946A-B2358C067B70}" destId="{F2743140-4095-1B4E-881E-8C0CDB649211}" srcOrd="1" destOrd="0" parTransId="{DE9D23E2-91AE-504F-B7E2-DCBD691272F7}" sibTransId="{C7CC0452-6FCC-4A4A-94AD-43D0E2A81D1A}"/>
    <dgm:cxn modelId="{59E09F1E-E406-9C4A-9EA8-E9DB653D91BE}" type="presOf" srcId="{F2743140-4095-1B4E-881E-8C0CDB649211}" destId="{FF8013DE-F65B-334C-BBDB-3A4601909784}" srcOrd="0" destOrd="0" presId="urn:microsoft.com/office/officeart/2005/8/layout/hierarchy1"/>
    <dgm:cxn modelId="{F2CAFDAB-3F3B-804B-BC63-6833443D5645}" type="presParOf" srcId="{525DECA4-2B3D-564E-9111-B18B72B87AAC}" destId="{3259DDE7-D492-CE49-B945-E9E98812B2A2}" srcOrd="0" destOrd="0" presId="urn:microsoft.com/office/officeart/2005/8/layout/hierarchy1"/>
    <dgm:cxn modelId="{F0F461FF-02D7-D64E-80D7-2782456CEE3B}" type="presParOf" srcId="{3259DDE7-D492-CE49-B945-E9E98812B2A2}" destId="{2A79DFBF-5DAD-8042-BFC0-887F8F85DB90}" srcOrd="0" destOrd="0" presId="urn:microsoft.com/office/officeart/2005/8/layout/hierarchy1"/>
    <dgm:cxn modelId="{B51E836A-01DE-0641-9106-681DDBF83C99}" type="presParOf" srcId="{2A79DFBF-5DAD-8042-BFC0-887F8F85DB90}" destId="{626D55D9-C3F1-4E40-BAA3-842EECDA1E65}" srcOrd="0" destOrd="0" presId="urn:microsoft.com/office/officeart/2005/8/layout/hierarchy1"/>
    <dgm:cxn modelId="{333A3AF5-FCD6-CA47-8EE2-061FAF5ADB76}" type="presParOf" srcId="{2A79DFBF-5DAD-8042-BFC0-887F8F85DB90}" destId="{3F71AA5E-DB92-5241-8683-550A3668A98A}" srcOrd="1" destOrd="0" presId="urn:microsoft.com/office/officeart/2005/8/layout/hierarchy1"/>
    <dgm:cxn modelId="{936F60D6-ABD0-3147-9CDC-0B1C0D49D79A}" type="presParOf" srcId="{3259DDE7-D492-CE49-B945-E9E98812B2A2}" destId="{8A4DFAF3-1E04-7844-B174-521460069BB8}" srcOrd="1" destOrd="0" presId="urn:microsoft.com/office/officeart/2005/8/layout/hierarchy1"/>
    <dgm:cxn modelId="{1B99FB21-7B30-1E4C-826F-AE10FD1F02B5}" type="presParOf" srcId="{8A4DFAF3-1E04-7844-B174-521460069BB8}" destId="{9452356D-D5F9-024D-8E0A-B11E01C245D2}" srcOrd="0" destOrd="0" presId="urn:microsoft.com/office/officeart/2005/8/layout/hierarchy1"/>
    <dgm:cxn modelId="{D1F085B3-FD26-3A4B-8048-63F434D0CCB8}" type="presParOf" srcId="{8A4DFAF3-1E04-7844-B174-521460069BB8}" destId="{A0453A65-687B-A841-AABE-186D8FB7A05C}" srcOrd="1" destOrd="0" presId="urn:microsoft.com/office/officeart/2005/8/layout/hierarchy1"/>
    <dgm:cxn modelId="{C19A1F5C-0F13-2A43-AA6D-1EB1D93E90D4}" type="presParOf" srcId="{A0453A65-687B-A841-AABE-186D8FB7A05C}" destId="{48B82FA4-6866-6B4A-AD80-F0A28DE4558E}" srcOrd="0" destOrd="0" presId="urn:microsoft.com/office/officeart/2005/8/layout/hierarchy1"/>
    <dgm:cxn modelId="{486A6769-8DF8-2B43-AC62-7DFE3AC9AC2B}" type="presParOf" srcId="{48B82FA4-6866-6B4A-AD80-F0A28DE4558E}" destId="{7D0CC7AF-14B2-8E4E-902B-184FB1986E9D}" srcOrd="0" destOrd="0" presId="urn:microsoft.com/office/officeart/2005/8/layout/hierarchy1"/>
    <dgm:cxn modelId="{38D1F2D5-5F1D-834B-A6DC-AD69BDA22863}" type="presParOf" srcId="{48B82FA4-6866-6B4A-AD80-F0A28DE4558E}" destId="{D8E45DDC-3E8E-3243-8D1B-361551FA462D}" srcOrd="1" destOrd="0" presId="urn:microsoft.com/office/officeart/2005/8/layout/hierarchy1"/>
    <dgm:cxn modelId="{212B11DE-13A3-7E41-B745-30F08383CE4E}" type="presParOf" srcId="{A0453A65-687B-A841-AABE-186D8FB7A05C}" destId="{C86A0661-807E-8040-BDFD-1202C064A6EE}" srcOrd="1" destOrd="0" presId="urn:microsoft.com/office/officeart/2005/8/layout/hierarchy1"/>
    <dgm:cxn modelId="{D1BC1491-040F-0640-8B04-61DA1A94F956}" type="presParOf" srcId="{C86A0661-807E-8040-BDFD-1202C064A6EE}" destId="{E85188AF-6B0B-2842-9981-C8A370795369}" srcOrd="0" destOrd="0" presId="urn:microsoft.com/office/officeart/2005/8/layout/hierarchy1"/>
    <dgm:cxn modelId="{FF297725-0114-9B43-B896-03FFE2793B3C}" type="presParOf" srcId="{C86A0661-807E-8040-BDFD-1202C064A6EE}" destId="{C0DCC7C4-6928-0743-AA1A-A49D69C599BF}" srcOrd="1" destOrd="0" presId="urn:microsoft.com/office/officeart/2005/8/layout/hierarchy1"/>
    <dgm:cxn modelId="{0E97671B-FBF8-A245-B815-30C8FB9CEFAF}" type="presParOf" srcId="{C0DCC7C4-6928-0743-AA1A-A49D69C599BF}" destId="{4FC3C838-3032-934D-A3B6-0E71CF1057C1}" srcOrd="0" destOrd="0" presId="urn:microsoft.com/office/officeart/2005/8/layout/hierarchy1"/>
    <dgm:cxn modelId="{C26E64D3-836D-1A4C-AE65-A1C785EC83D6}" type="presParOf" srcId="{4FC3C838-3032-934D-A3B6-0E71CF1057C1}" destId="{9A7EFB90-34EE-DF49-BB36-14528FB2A414}" srcOrd="0" destOrd="0" presId="urn:microsoft.com/office/officeart/2005/8/layout/hierarchy1"/>
    <dgm:cxn modelId="{388D9677-E8EC-3E46-996C-F763FAE7BA77}" type="presParOf" srcId="{4FC3C838-3032-934D-A3B6-0E71CF1057C1}" destId="{B78A597E-23B3-1049-A01A-9F535DCF17C1}" srcOrd="1" destOrd="0" presId="urn:microsoft.com/office/officeart/2005/8/layout/hierarchy1"/>
    <dgm:cxn modelId="{4B4E2B74-F7CB-434C-A22B-0F5E3422D4CC}" type="presParOf" srcId="{C0DCC7C4-6928-0743-AA1A-A49D69C599BF}" destId="{B0EDD2F8-521D-B74D-BBBE-4AE1C201791B}" srcOrd="1" destOrd="0" presId="urn:microsoft.com/office/officeart/2005/8/layout/hierarchy1"/>
    <dgm:cxn modelId="{741A89BB-1AB7-EE42-99EC-3E17AD5646AA}" type="presParOf" srcId="{C86A0661-807E-8040-BDFD-1202C064A6EE}" destId="{AEA16479-9E7F-A941-9B3F-EA82653ABA15}" srcOrd="2" destOrd="0" presId="urn:microsoft.com/office/officeart/2005/8/layout/hierarchy1"/>
    <dgm:cxn modelId="{F391F347-3607-A04E-BC39-736709F7E496}" type="presParOf" srcId="{C86A0661-807E-8040-BDFD-1202C064A6EE}" destId="{A2CAC864-72D1-024F-ADD1-9896D3528A0E}" srcOrd="3" destOrd="0" presId="urn:microsoft.com/office/officeart/2005/8/layout/hierarchy1"/>
    <dgm:cxn modelId="{8FA38AFD-0162-5E4E-AF98-1A58AFCD5F8A}" type="presParOf" srcId="{A2CAC864-72D1-024F-ADD1-9896D3528A0E}" destId="{14B523CA-8775-864B-9396-41EAE5665CB4}" srcOrd="0" destOrd="0" presId="urn:microsoft.com/office/officeart/2005/8/layout/hierarchy1"/>
    <dgm:cxn modelId="{3661C677-7ECC-5045-9902-10031FA27FBE}" type="presParOf" srcId="{14B523CA-8775-864B-9396-41EAE5665CB4}" destId="{199B6F96-2AA2-4B4C-AB7F-FC2B87FD9AB7}" srcOrd="0" destOrd="0" presId="urn:microsoft.com/office/officeart/2005/8/layout/hierarchy1"/>
    <dgm:cxn modelId="{25384203-3BC6-AE46-BF57-66A94B14EB3C}" type="presParOf" srcId="{14B523CA-8775-864B-9396-41EAE5665CB4}" destId="{66131503-63ED-4540-8502-6A48CD18ED03}" srcOrd="1" destOrd="0" presId="urn:microsoft.com/office/officeart/2005/8/layout/hierarchy1"/>
    <dgm:cxn modelId="{09832237-DA29-8C4B-8C49-72A208472BDE}" type="presParOf" srcId="{A2CAC864-72D1-024F-ADD1-9896D3528A0E}" destId="{50DFB2EC-C181-E74B-9261-895F5A4F3C49}" srcOrd="1" destOrd="0" presId="urn:microsoft.com/office/officeart/2005/8/layout/hierarchy1"/>
    <dgm:cxn modelId="{8D66EB9A-0E79-0D43-8AA1-90A1C74F0D35}" type="presParOf" srcId="{50DFB2EC-C181-E74B-9261-895F5A4F3C49}" destId="{95DD8796-C1D6-EE44-9869-F5661F3F8B5F}" srcOrd="0" destOrd="0" presId="urn:microsoft.com/office/officeart/2005/8/layout/hierarchy1"/>
    <dgm:cxn modelId="{6658ABF9-D9D7-D649-9A67-837882014DA3}" type="presParOf" srcId="{50DFB2EC-C181-E74B-9261-895F5A4F3C49}" destId="{3A5D0533-E7CB-A94C-AF30-F3A4138E152E}" srcOrd="1" destOrd="0" presId="urn:microsoft.com/office/officeart/2005/8/layout/hierarchy1"/>
    <dgm:cxn modelId="{ABB5D418-0B24-5F4E-A2F8-87C2A0736C45}" type="presParOf" srcId="{3A5D0533-E7CB-A94C-AF30-F3A4138E152E}" destId="{B9D77B5F-DBD7-B04E-B6D4-A72D0100499F}" srcOrd="0" destOrd="0" presId="urn:microsoft.com/office/officeart/2005/8/layout/hierarchy1"/>
    <dgm:cxn modelId="{4EE33DDD-1CAF-F44B-9226-A64BCF367E44}" type="presParOf" srcId="{B9D77B5F-DBD7-B04E-B6D4-A72D0100499F}" destId="{1C657837-9A36-1543-B1A8-F6D9F73C8C9E}" srcOrd="0" destOrd="0" presId="urn:microsoft.com/office/officeart/2005/8/layout/hierarchy1"/>
    <dgm:cxn modelId="{1AEC1FDB-3B20-1845-95AA-1D9AABFD9615}" type="presParOf" srcId="{B9D77B5F-DBD7-B04E-B6D4-A72D0100499F}" destId="{D8FD5D50-6D6C-0E4C-A837-1DDE12D05237}" srcOrd="1" destOrd="0" presId="urn:microsoft.com/office/officeart/2005/8/layout/hierarchy1"/>
    <dgm:cxn modelId="{8AB1E463-9C81-DA44-9FC0-BBBF21AD3143}" type="presParOf" srcId="{3A5D0533-E7CB-A94C-AF30-F3A4138E152E}" destId="{8A167922-A674-3E4B-8329-8977C1C70261}" srcOrd="1" destOrd="0" presId="urn:microsoft.com/office/officeart/2005/8/layout/hierarchy1"/>
    <dgm:cxn modelId="{27BFFB6F-7711-FA41-A926-01D4ED93B0E5}" type="presParOf" srcId="{50DFB2EC-C181-E74B-9261-895F5A4F3C49}" destId="{EBB4544C-E271-6147-A92D-0ADE93C75EA4}" srcOrd="2" destOrd="0" presId="urn:microsoft.com/office/officeart/2005/8/layout/hierarchy1"/>
    <dgm:cxn modelId="{3C962ABF-BB50-5F43-88D2-B5412AE725A7}" type="presParOf" srcId="{50DFB2EC-C181-E74B-9261-895F5A4F3C49}" destId="{36A0543A-0C06-6241-91D2-32DDADFCD5CB}" srcOrd="3" destOrd="0" presId="urn:microsoft.com/office/officeart/2005/8/layout/hierarchy1"/>
    <dgm:cxn modelId="{94ED9491-21C4-5645-9C80-A898D7AB5EC5}" type="presParOf" srcId="{36A0543A-0C06-6241-91D2-32DDADFCD5CB}" destId="{295F20D4-BAC6-9E42-91A0-BB8437343909}" srcOrd="0" destOrd="0" presId="urn:microsoft.com/office/officeart/2005/8/layout/hierarchy1"/>
    <dgm:cxn modelId="{5DB6192F-2CF5-DF4B-B6EC-E04AF46FB125}" type="presParOf" srcId="{295F20D4-BAC6-9E42-91A0-BB8437343909}" destId="{F0E6C605-BADA-1343-A6E2-E52B58011A2C}" srcOrd="0" destOrd="0" presId="urn:microsoft.com/office/officeart/2005/8/layout/hierarchy1"/>
    <dgm:cxn modelId="{352690A1-FD87-6643-A24A-50A349D6BE62}" type="presParOf" srcId="{295F20D4-BAC6-9E42-91A0-BB8437343909}" destId="{FF8013DE-F65B-334C-BBDB-3A4601909784}" srcOrd="1" destOrd="0" presId="urn:microsoft.com/office/officeart/2005/8/layout/hierarchy1"/>
    <dgm:cxn modelId="{BA0F6C5B-631A-3E42-A0FC-5E4E994ADD3A}" type="presParOf" srcId="{36A0543A-0C06-6241-91D2-32DDADFCD5CB}" destId="{09C53159-24CB-D847-B68E-51F48598A66F}" srcOrd="1" destOrd="0" presId="urn:microsoft.com/office/officeart/2005/8/layout/hierarchy1"/>
    <dgm:cxn modelId="{A2B4943E-1860-3E47-AC66-B06F01BAB234}" type="presParOf" srcId="{8A4DFAF3-1E04-7844-B174-521460069BB8}" destId="{3DBBDF6F-C2DC-AD43-BED1-60EC65646A92}" srcOrd="2" destOrd="0" presId="urn:microsoft.com/office/officeart/2005/8/layout/hierarchy1"/>
    <dgm:cxn modelId="{65BC3367-3484-4848-9C2C-9206F136E9CA}" type="presParOf" srcId="{8A4DFAF3-1E04-7844-B174-521460069BB8}" destId="{5E696291-0DA0-D94D-86ED-29220D6E1D61}" srcOrd="3" destOrd="0" presId="urn:microsoft.com/office/officeart/2005/8/layout/hierarchy1"/>
    <dgm:cxn modelId="{803885F3-DD2A-274B-8FD0-E0652D9EF641}" type="presParOf" srcId="{5E696291-0DA0-D94D-86ED-29220D6E1D61}" destId="{747E9B44-C870-734E-A85A-29073AF9B591}" srcOrd="0" destOrd="0" presId="urn:microsoft.com/office/officeart/2005/8/layout/hierarchy1"/>
    <dgm:cxn modelId="{DC84F66B-DAEA-8543-85BC-96D4945E0B88}" type="presParOf" srcId="{747E9B44-C870-734E-A85A-29073AF9B591}" destId="{6CB2321F-3DDB-4543-825E-40354EF730AD}" srcOrd="0" destOrd="0" presId="urn:microsoft.com/office/officeart/2005/8/layout/hierarchy1"/>
    <dgm:cxn modelId="{78C28FED-02AD-3340-8D1C-97AC91AE65A5}" type="presParOf" srcId="{747E9B44-C870-734E-A85A-29073AF9B591}" destId="{8CE12734-27F4-AB4F-8D16-E30DF91E6BED}" srcOrd="1" destOrd="0" presId="urn:microsoft.com/office/officeart/2005/8/layout/hierarchy1"/>
    <dgm:cxn modelId="{3C7C4193-F27A-5A4E-9451-0FE4F0F064AF}" type="presParOf" srcId="{5E696291-0DA0-D94D-86ED-29220D6E1D61}" destId="{E6D4B4D1-F1CD-8E4C-B1EF-67C96C83C59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ED86E4E3-AE16-5E4E-8B95-3646250C7181}">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smtClean="0"/>
            <a:t>What typically precedes?</a:t>
          </a:r>
          <a:endParaRPr lang="en-US" dirty="0"/>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smtClean="0"/>
            <a:t>What do the behaviors look like?</a:t>
          </a:r>
          <a:endParaRPr lang="en-US" dirty="0"/>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smtClean="0"/>
            <a:t>What typically follows?</a:t>
          </a:r>
          <a:endParaRPr lang="en-US" dirty="0"/>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t>
        <a:bodyPr/>
        <a:lstStyle/>
        <a:p>
          <a:endParaRPr lang="en-US"/>
        </a:p>
      </dgm:t>
    </dgm:pt>
    <dgm:pt modelId="{DA96B8C7-BDCC-8745-9B2D-EAAD7FDD145C}" type="pres">
      <dgm:prSet presAssocID="{A156AEF1-B32D-9042-8BE2-3D5BBC1AB577}" presName="arrow" presStyleLbl="bgShp" presStyleIdx="0" presStyleCnt="1" custLinFactNeighborX="28214" custLinFactNeighborY="25254">
        <dgm:style>
          <a:lnRef idx="1">
            <a:schemeClr val="accent2"/>
          </a:lnRef>
          <a:fillRef idx="2">
            <a:schemeClr val="accent2"/>
          </a:fillRef>
          <a:effectRef idx="1">
            <a:schemeClr val="accent2"/>
          </a:effectRef>
          <a:fontRef idx="minor">
            <a:schemeClr val="dk1"/>
          </a:fontRef>
        </dgm:style>
      </dgm:prSet>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t>
        <a:bodyPr/>
        <a:lstStyle/>
        <a:p>
          <a:endParaRPr lang="en-US"/>
        </a:p>
      </dgm:t>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t>
        <a:bodyPr/>
        <a:lstStyle/>
        <a:p>
          <a:endParaRPr lang="en-US"/>
        </a:p>
      </dgm:t>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t>
        <a:bodyPr/>
        <a:lstStyle/>
        <a:p>
          <a:endParaRPr lang="en-US"/>
        </a:p>
      </dgm:t>
    </dgm:pt>
  </dgm:ptLst>
  <dgm:cxnLst>
    <dgm:cxn modelId="{1DBB85A8-C9BF-BE4D-B971-9D11CA04AB9C}" type="presOf" srcId="{93007476-6EF1-F64E-A519-1ACAF287E549}" destId="{A0866A59-B2FB-4644-B18A-C6FBC1F9B5F8}" srcOrd="0" destOrd="0" presId="urn:microsoft.com/office/officeart/2005/8/layout/hProcess9"/>
    <dgm:cxn modelId="{E3BAEB72-345E-0E44-BC70-48F8B315BD02}" type="presOf" srcId="{800436A6-0ECE-8944-8376-785ACFC0B177}" destId="{06A65EF5-CB1C-0A4F-853C-D31241EEF64D}" srcOrd="0" destOrd="0" presId="urn:microsoft.com/office/officeart/2005/8/layout/hProcess9"/>
    <dgm:cxn modelId="{BABC1BFC-7618-A045-82F8-8F049119C76F}" type="presOf" srcId="{ED86E4E3-AE16-5E4E-8B95-3646250C7181}" destId="{054043CF-2D09-FE4C-B6BA-8C7A8F4DD86F}" srcOrd="0" destOrd="0" presId="urn:microsoft.com/office/officeart/2005/8/layout/hProcess9"/>
    <dgm:cxn modelId="{66F88648-8744-EB4E-BFB9-4E53F0F4A518}" srcId="{A156AEF1-B32D-9042-8BE2-3D5BBC1AB577}" destId="{ED86E4E3-AE16-5E4E-8B95-3646250C7181}" srcOrd="0" destOrd="0" parTransId="{998183D5-D188-B440-94D0-4A1B2A164777}" sibTransId="{751F2B3C-96B4-9E4E-B88A-924AB9DD6BF6}"/>
    <dgm:cxn modelId="{41232863-A83C-5B4F-83F1-D0812478D202}" srcId="{A156AEF1-B32D-9042-8BE2-3D5BBC1AB577}" destId="{800436A6-0ECE-8944-8376-785ACFC0B177}" srcOrd="1" destOrd="0" parTransId="{F33A4410-67BE-7145-9E2B-39F6B920EDF8}" sibTransId="{4A844847-E612-C84F-8525-AA54EEB6309A}"/>
    <dgm:cxn modelId="{427774A0-17F6-5145-8E44-92A07A8BBD57}" type="presOf" srcId="{A156AEF1-B32D-9042-8BE2-3D5BBC1AB577}" destId="{948F76B2-BF44-C44C-BABF-4914E998AE07}"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A5CC9ADB-6F36-F744-ADE3-DD6DDE9827A1}" type="presParOf" srcId="{948F76B2-BF44-C44C-BABF-4914E998AE07}" destId="{DA96B8C7-BDCC-8745-9B2D-EAAD7FDD145C}" srcOrd="0" destOrd="0" presId="urn:microsoft.com/office/officeart/2005/8/layout/hProcess9"/>
    <dgm:cxn modelId="{8DEDF264-220F-8E4E-A260-DA8F21C5B156}" type="presParOf" srcId="{948F76B2-BF44-C44C-BABF-4914E998AE07}" destId="{590ABE32-E8AB-254E-8C86-446184EA5374}" srcOrd="1" destOrd="0" presId="urn:microsoft.com/office/officeart/2005/8/layout/hProcess9"/>
    <dgm:cxn modelId="{7A10D96B-852A-7245-97B4-B163ACBA42BF}" type="presParOf" srcId="{590ABE32-E8AB-254E-8C86-446184EA5374}" destId="{054043CF-2D09-FE4C-B6BA-8C7A8F4DD86F}" srcOrd="0" destOrd="0" presId="urn:microsoft.com/office/officeart/2005/8/layout/hProcess9"/>
    <dgm:cxn modelId="{2BD9F69E-D4FE-9945-AFD4-4C89C3C7D1E5}" type="presParOf" srcId="{590ABE32-E8AB-254E-8C86-446184EA5374}" destId="{84A1A111-CFD6-FC41-8116-F3EC8AAC7E42}" srcOrd="1" destOrd="0" presId="urn:microsoft.com/office/officeart/2005/8/layout/hProcess9"/>
    <dgm:cxn modelId="{07356F30-81CA-4146-B94A-1E65373083DF}" type="presParOf" srcId="{590ABE32-E8AB-254E-8C86-446184EA5374}" destId="{06A65EF5-CB1C-0A4F-853C-D31241EEF64D}" srcOrd="2" destOrd="0" presId="urn:microsoft.com/office/officeart/2005/8/layout/hProcess9"/>
    <dgm:cxn modelId="{E902469D-9AB3-8040-BFDB-A020FE612183}" type="presParOf" srcId="{590ABE32-E8AB-254E-8C86-446184EA5374}" destId="{943BC318-C5FB-2D47-96D2-5232ACB11E7B}" srcOrd="3" destOrd="0" presId="urn:microsoft.com/office/officeart/2005/8/layout/hProcess9"/>
    <dgm:cxn modelId="{1865D81F-54C0-6347-99D2-C620FFC7964D}"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F6AAF0-A92A-E94C-8A9A-39FE3776C547}" type="doc">
      <dgm:prSet loTypeId="urn:microsoft.com/office/officeart/2005/8/layout/vList6" loCatId="process" qsTypeId="urn:microsoft.com/office/officeart/2005/8/quickstyle/simple4" qsCatId="simple" csTypeId="urn:microsoft.com/office/officeart/2005/8/colors/accent2_2" csCatId="accent2" phldr="1"/>
      <dgm:spPr/>
      <dgm:t>
        <a:bodyPr/>
        <a:lstStyle/>
        <a:p>
          <a:endParaRPr lang="en-US"/>
        </a:p>
      </dgm:t>
    </dgm:pt>
    <dgm:pt modelId="{2BBDC6F0-0D0A-0F4F-AF14-0D1EB2BA3425}">
      <dgm:prSet/>
      <dgm:spPr/>
      <dgm:t>
        <a:bodyPr/>
        <a:lstStyle/>
        <a:p>
          <a:pPr rtl="0"/>
          <a:r>
            <a:rPr lang="en-US" dirty="0" smtClean="0"/>
            <a:t>Records Reviews</a:t>
          </a:r>
          <a:endParaRPr lang="en-US" dirty="0"/>
        </a:p>
      </dgm:t>
    </dgm:pt>
    <dgm:pt modelId="{1E06D53D-F53D-A84B-BDD1-9F88C679A0A1}" type="parTrans" cxnId="{1C7A08D7-DD96-534F-AE00-BF6389DDB579}">
      <dgm:prSet/>
      <dgm:spPr/>
      <dgm:t>
        <a:bodyPr/>
        <a:lstStyle/>
        <a:p>
          <a:endParaRPr lang="en-US"/>
        </a:p>
      </dgm:t>
    </dgm:pt>
    <dgm:pt modelId="{CDB4A071-0E3D-AD45-8C96-14293DF19EC5}" type="sibTrans" cxnId="{1C7A08D7-DD96-534F-AE00-BF6389DDB579}">
      <dgm:prSet/>
      <dgm:spPr/>
      <dgm:t>
        <a:bodyPr/>
        <a:lstStyle/>
        <a:p>
          <a:endParaRPr lang="en-US"/>
        </a:p>
      </dgm:t>
    </dgm:pt>
    <dgm:pt modelId="{952B61A0-A6AC-444E-9ED1-CEF1ACBF625F}">
      <dgm:prSet/>
      <dgm:spPr/>
      <dgm:t>
        <a:bodyPr/>
        <a:lstStyle/>
        <a:p>
          <a:pPr rtl="0"/>
          <a:r>
            <a:rPr lang="en-US" dirty="0" smtClean="0"/>
            <a:t>Interviews</a:t>
          </a:r>
          <a:endParaRPr lang="en-US" dirty="0"/>
        </a:p>
      </dgm:t>
    </dgm:pt>
    <dgm:pt modelId="{2932C0F3-2FD5-D543-A1F3-EA7C8B28670E}" type="parTrans" cxnId="{05AA866E-F19C-1548-8408-2DB9C6B9BCB5}">
      <dgm:prSet/>
      <dgm:spPr/>
      <dgm:t>
        <a:bodyPr/>
        <a:lstStyle/>
        <a:p>
          <a:endParaRPr lang="en-US"/>
        </a:p>
      </dgm:t>
    </dgm:pt>
    <dgm:pt modelId="{7F4982AA-849C-1546-B96C-0A1918EF05A2}" type="sibTrans" cxnId="{05AA866E-F19C-1548-8408-2DB9C6B9BCB5}">
      <dgm:prSet/>
      <dgm:spPr/>
      <dgm:t>
        <a:bodyPr/>
        <a:lstStyle/>
        <a:p>
          <a:endParaRPr lang="en-US"/>
        </a:p>
      </dgm:t>
    </dgm:pt>
    <dgm:pt modelId="{9E7F4B7E-9D35-DF44-B217-155C870824A1}">
      <dgm:prSet/>
      <dgm:spPr/>
      <dgm:t>
        <a:bodyPr/>
        <a:lstStyle/>
        <a:p>
          <a:endParaRPr lang="en-US" dirty="0"/>
        </a:p>
      </dgm:t>
    </dgm:pt>
    <dgm:pt modelId="{64914DE7-D035-124E-B03E-9C43CFCD772E}" type="parTrans" cxnId="{762BAAE2-EA6F-6744-9577-F5C1F7BB1E4D}">
      <dgm:prSet/>
      <dgm:spPr/>
      <dgm:t>
        <a:bodyPr/>
        <a:lstStyle/>
        <a:p>
          <a:endParaRPr lang="en-US"/>
        </a:p>
      </dgm:t>
    </dgm:pt>
    <dgm:pt modelId="{48377D7E-908F-E44F-9546-93E2D3916974}" type="sibTrans" cxnId="{762BAAE2-EA6F-6744-9577-F5C1F7BB1E4D}">
      <dgm:prSet/>
      <dgm:spPr/>
      <dgm:t>
        <a:bodyPr/>
        <a:lstStyle/>
        <a:p>
          <a:endParaRPr lang="en-US"/>
        </a:p>
      </dgm:t>
    </dgm:pt>
    <dgm:pt modelId="{BEE06BD7-1B40-1848-BF49-D5DBF09BBC7C}">
      <dgm:prSet/>
      <dgm:spPr/>
      <dgm:t>
        <a:bodyPr/>
        <a:lstStyle/>
        <a:p>
          <a:endParaRPr lang="en-US" dirty="0"/>
        </a:p>
      </dgm:t>
    </dgm:pt>
    <dgm:pt modelId="{BBDE633E-8FAD-8D44-96D3-30BAF22729E6}" type="parTrans" cxnId="{12076128-3F1E-7B4B-B781-8CFE92746DC7}">
      <dgm:prSet/>
      <dgm:spPr/>
      <dgm:t>
        <a:bodyPr/>
        <a:lstStyle/>
        <a:p>
          <a:endParaRPr lang="en-US"/>
        </a:p>
      </dgm:t>
    </dgm:pt>
    <dgm:pt modelId="{5D2317E5-3B72-5F4A-B428-D888DDFC6DB2}" type="sibTrans" cxnId="{12076128-3F1E-7B4B-B781-8CFE92746DC7}">
      <dgm:prSet/>
      <dgm:spPr/>
      <dgm:t>
        <a:bodyPr/>
        <a:lstStyle/>
        <a:p>
          <a:endParaRPr lang="en-US"/>
        </a:p>
      </dgm:t>
    </dgm:pt>
    <dgm:pt modelId="{CF50C510-5269-3C4B-88F1-4244A1A2EB09}">
      <dgm:prSet/>
      <dgm:spPr/>
      <dgm:t>
        <a:bodyPr/>
        <a:lstStyle/>
        <a:p>
          <a:pPr rtl="0"/>
          <a:r>
            <a:rPr lang="en-US" dirty="0" smtClean="0"/>
            <a:t>Direct Observations</a:t>
          </a:r>
          <a:endParaRPr lang="en-US" dirty="0"/>
        </a:p>
      </dgm:t>
    </dgm:pt>
    <dgm:pt modelId="{CC0C2E79-193F-3440-9BB7-C6D93FC7CB47}" type="sibTrans" cxnId="{A02AA134-68C2-174B-B1A8-B163798671FE}">
      <dgm:prSet/>
      <dgm:spPr/>
      <dgm:t>
        <a:bodyPr/>
        <a:lstStyle/>
        <a:p>
          <a:endParaRPr lang="en-US"/>
        </a:p>
      </dgm:t>
    </dgm:pt>
    <dgm:pt modelId="{B68F6824-DDB8-884D-8FA3-B5B2F6C41BD4}" type="parTrans" cxnId="{A02AA134-68C2-174B-B1A8-B163798671FE}">
      <dgm:prSet/>
      <dgm:spPr/>
      <dgm:t>
        <a:bodyPr/>
        <a:lstStyle/>
        <a:p>
          <a:endParaRPr lang="en-US"/>
        </a:p>
      </dgm:t>
    </dgm:pt>
    <dgm:pt modelId="{885F5D5B-77B9-9F41-93D1-816C71987642}">
      <dgm:prSet>
        <dgm:style>
          <a:lnRef idx="1">
            <a:schemeClr val="accent2"/>
          </a:lnRef>
          <a:fillRef idx="3">
            <a:schemeClr val="accent2"/>
          </a:fillRef>
          <a:effectRef idx="2">
            <a:schemeClr val="accent2"/>
          </a:effectRef>
          <a:fontRef idx="minor">
            <a:schemeClr val="lt1"/>
          </a:fontRef>
        </dgm:style>
      </dgm:prSet>
      <dgm:spPr>
        <a:gradFill flip="none" rotWithShape="0">
          <a:gsLst>
            <a:gs pos="0">
              <a:schemeClr val="accent2">
                <a:shade val="51000"/>
                <a:satMod val="130000"/>
                <a:alpha val="50000"/>
              </a:schemeClr>
            </a:gs>
            <a:gs pos="80000">
              <a:schemeClr val="accent2">
                <a:shade val="93000"/>
                <a:satMod val="130000"/>
                <a:alpha val="50000"/>
              </a:schemeClr>
            </a:gs>
            <a:gs pos="100000">
              <a:schemeClr val="accent2">
                <a:shade val="94000"/>
                <a:satMod val="135000"/>
                <a:alpha val="50000"/>
              </a:schemeClr>
            </a:gs>
          </a:gsLst>
          <a:lin ang="16200000" scaled="0"/>
          <a:tileRect/>
        </a:gradFill>
      </dgm:spPr>
      <dgm:t>
        <a:bodyPr/>
        <a:lstStyle/>
        <a:p>
          <a:pPr rtl="0"/>
          <a:r>
            <a:rPr lang="en-US" dirty="0" smtClean="0"/>
            <a:t>Experimental Analysis (Structural/Functional)</a:t>
          </a:r>
          <a:endParaRPr lang="en-US" dirty="0"/>
        </a:p>
      </dgm:t>
    </dgm:pt>
    <dgm:pt modelId="{6E61BE22-EEDB-FB4B-979A-450A52BB5B9B}" type="sibTrans" cxnId="{4207867B-BAB7-A640-93F6-526A961CCEFE}">
      <dgm:prSet/>
      <dgm:spPr/>
      <dgm:t>
        <a:bodyPr/>
        <a:lstStyle/>
        <a:p>
          <a:endParaRPr lang="en-US"/>
        </a:p>
      </dgm:t>
    </dgm:pt>
    <dgm:pt modelId="{B29CEAA9-A185-E74E-9ADB-B6AFEB92D05F}" type="parTrans" cxnId="{4207867B-BAB7-A640-93F6-526A961CCEFE}">
      <dgm:prSet/>
      <dgm:spPr/>
      <dgm:t>
        <a:bodyPr/>
        <a:lstStyle/>
        <a:p>
          <a:endParaRPr lang="en-US"/>
        </a:p>
      </dgm:t>
    </dgm:pt>
    <dgm:pt modelId="{5C00F348-DE9F-2040-AC7A-A8C7616CE96C}">
      <dgm:prSet/>
      <dgm:spPr/>
      <dgm:t>
        <a:bodyPr/>
        <a:lstStyle/>
        <a:p>
          <a:endParaRPr lang="en-US" dirty="0"/>
        </a:p>
      </dgm:t>
    </dgm:pt>
    <dgm:pt modelId="{B55B4F9E-D377-D84A-9E57-6AF63078C4F5}" type="sibTrans" cxnId="{EFBF4212-8B0B-7349-BE82-25799A56A097}">
      <dgm:prSet/>
      <dgm:spPr/>
      <dgm:t>
        <a:bodyPr/>
        <a:lstStyle/>
        <a:p>
          <a:endParaRPr lang="en-US"/>
        </a:p>
      </dgm:t>
    </dgm:pt>
    <dgm:pt modelId="{04256592-AE5C-9442-A895-CD2FFEA4E690}" type="parTrans" cxnId="{EFBF4212-8B0B-7349-BE82-25799A56A097}">
      <dgm:prSet/>
      <dgm:spPr/>
      <dgm:t>
        <a:bodyPr/>
        <a:lstStyle/>
        <a:p>
          <a:endParaRPr lang="en-US"/>
        </a:p>
      </dgm:t>
    </dgm:pt>
    <dgm:pt modelId="{AAFB3E4D-74DF-BD44-9DBF-3C1B1FEF5DE1}" type="pres">
      <dgm:prSet presAssocID="{1FF6AAF0-A92A-E94C-8A9A-39FE3776C547}" presName="Name0" presStyleCnt="0">
        <dgm:presLayoutVars>
          <dgm:dir/>
          <dgm:animLvl val="lvl"/>
          <dgm:resizeHandles/>
        </dgm:presLayoutVars>
      </dgm:prSet>
      <dgm:spPr/>
      <dgm:t>
        <a:bodyPr/>
        <a:lstStyle/>
        <a:p>
          <a:endParaRPr lang="en-US"/>
        </a:p>
      </dgm:t>
    </dgm:pt>
    <dgm:pt modelId="{ED4BBCCB-0E67-9941-A717-4B36671A663F}" type="pres">
      <dgm:prSet presAssocID="{2BBDC6F0-0D0A-0F4F-AF14-0D1EB2BA3425}" presName="linNode" presStyleCnt="0"/>
      <dgm:spPr/>
    </dgm:pt>
    <dgm:pt modelId="{2A496B35-10BF-384B-B611-A19A894529E0}" type="pres">
      <dgm:prSet presAssocID="{2BBDC6F0-0D0A-0F4F-AF14-0D1EB2BA3425}" presName="parentShp" presStyleLbl="node1" presStyleIdx="0" presStyleCnt="4">
        <dgm:presLayoutVars>
          <dgm:bulletEnabled val="1"/>
        </dgm:presLayoutVars>
      </dgm:prSet>
      <dgm:spPr/>
      <dgm:t>
        <a:bodyPr/>
        <a:lstStyle/>
        <a:p>
          <a:endParaRPr lang="en-US"/>
        </a:p>
      </dgm:t>
    </dgm:pt>
    <dgm:pt modelId="{71CA6347-E3DB-1C43-8162-168A8CD8B751}" type="pres">
      <dgm:prSet presAssocID="{2BBDC6F0-0D0A-0F4F-AF14-0D1EB2BA3425}" presName="childShp" presStyleLbl="bgAccFollowNode1" presStyleIdx="0" presStyleCnt="4">
        <dgm:presLayoutVars>
          <dgm:bulletEnabled val="1"/>
        </dgm:presLayoutVars>
      </dgm:prSet>
      <dgm:spPr/>
      <dgm:t>
        <a:bodyPr/>
        <a:lstStyle/>
        <a:p>
          <a:endParaRPr lang="en-US"/>
        </a:p>
      </dgm:t>
    </dgm:pt>
    <dgm:pt modelId="{FE8E7DEE-0B2B-7241-AC2D-D552D00B99C1}" type="pres">
      <dgm:prSet presAssocID="{CDB4A071-0E3D-AD45-8C96-14293DF19EC5}" presName="spacing" presStyleCnt="0"/>
      <dgm:spPr/>
    </dgm:pt>
    <dgm:pt modelId="{61E8EAB1-7F47-3341-A0FD-E0B901C8F9C1}" type="pres">
      <dgm:prSet presAssocID="{952B61A0-A6AC-444E-9ED1-CEF1ACBF625F}" presName="linNode" presStyleCnt="0"/>
      <dgm:spPr/>
    </dgm:pt>
    <dgm:pt modelId="{DB7EB4FC-A33C-B349-BC50-4177F05B0CBF}" type="pres">
      <dgm:prSet presAssocID="{952B61A0-A6AC-444E-9ED1-CEF1ACBF625F}" presName="parentShp" presStyleLbl="node1" presStyleIdx="1" presStyleCnt="4">
        <dgm:presLayoutVars>
          <dgm:bulletEnabled val="1"/>
        </dgm:presLayoutVars>
      </dgm:prSet>
      <dgm:spPr/>
      <dgm:t>
        <a:bodyPr/>
        <a:lstStyle/>
        <a:p>
          <a:endParaRPr lang="en-US"/>
        </a:p>
      </dgm:t>
    </dgm:pt>
    <dgm:pt modelId="{60953916-5212-3148-95D2-6AC19DD243A4}" type="pres">
      <dgm:prSet presAssocID="{952B61A0-A6AC-444E-9ED1-CEF1ACBF625F}" presName="childShp" presStyleLbl="bgAccFollowNode1" presStyleIdx="1" presStyleCnt="4">
        <dgm:presLayoutVars>
          <dgm:bulletEnabled val="1"/>
        </dgm:presLayoutVars>
      </dgm:prSet>
      <dgm:spPr/>
      <dgm:t>
        <a:bodyPr/>
        <a:lstStyle/>
        <a:p>
          <a:endParaRPr lang="en-US"/>
        </a:p>
      </dgm:t>
    </dgm:pt>
    <dgm:pt modelId="{6EF45B76-9102-254B-98AA-3B2C787992BD}" type="pres">
      <dgm:prSet presAssocID="{7F4982AA-849C-1546-B96C-0A1918EF05A2}" presName="spacing" presStyleCnt="0"/>
      <dgm:spPr/>
    </dgm:pt>
    <dgm:pt modelId="{F35CF055-9C0D-8347-B419-E303BCF55E5A}" type="pres">
      <dgm:prSet presAssocID="{CF50C510-5269-3C4B-88F1-4244A1A2EB09}" presName="linNode" presStyleCnt="0"/>
      <dgm:spPr/>
    </dgm:pt>
    <dgm:pt modelId="{72852071-67E5-0448-9EF1-44316CCE91ED}" type="pres">
      <dgm:prSet presAssocID="{CF50C510-5269-3C4B-88F1-4244A1A2EB09}" presName="parentShp" presStyleLbl="node1" presStyleIdx="2" presStyleCnt="4">
        <dgm:presLayoutVars>
          <dgm:bulletEnabled val="1"/>
        </dgm:presLayoutVars>
      </dgm:prSet>
      <dgm:spPr/>
      <dgm:t>
        <a:bodyPr/>
        <a:lstStyle/>
        <a:p>
          <a:endParaRPr lang="en-US"/>
        </a:p>
      </dgm:t>
    </dgm:pt>
    <dgm:pt modelId="{A06ACEA6-DCF9-A14B-8E19-FD08BCE5F985}" type="pres">
      <dgm:prSet presAssocID="{CF50C510-5269-3C4B-88F1-4244A1A2EB09}" presName="childShp" presStyleLbl="bgAccFollowNode1" presStyleIdx="2" presStyleCnt="4">
        <dgm:presLayoutVars>
          <dgm:bulletEnabled val="1"/>
        </dgm:presLayoutVars>
      </dgm:prSet>
      <dgm:spPr/>
      <dgm:t>
        <a:bodyPr/>
        <a:lstStyle/>
        <a:p>
          <a:endParaRPr lang="en-US"/>
        </a:p>
      </dgm:t>
    </dgm:pt>
    <dgm:pt modelId="{7341033E-55A2-7C4A-BF4D-93AAA2042CD6}" type="pres">
      <dgm:prSet presAssocID="{CC0C2E79-193F-3440-9BB7-C6D93FC7CB47}" presName="spacing" presStyleCnt="0"/>
      <dgm:spPr/>
    </dgm:pt>
    <dgm:pt modelId="{31275247-7309-3C4F-AED5-F77032617D5E}" type="pres">
      <dgm:prSet presAssocID="{885F5D5B-77B9-9F41-93D1-816C71987642}" presName="linNode" presStyleCnt="0"/>
      <dgm:spPr/>
    </dgm:pt>
    <dgm:pt modelId="{41E835FC-47FD-894D-846D-E96AB29F2210}" type="pres">
      <dgm:prSet presAssocID="{885F5D5B-77B9-9F41-93D1-816C71987642}" presName="parentShp" presStyleLbl="node1" presStyleIdx="3" presStyleCnt="4">
        <dgm:presLayoutVars>
          <dgm:bulletEnabled val="1"/>
        </dgm:presLayoutVars>
      </dgm:prSet>
      <dgm:spPr/>
      <dgm:t>
        <a:bodyPr/>
        <a:lstStyle/>
        <a:p>
          <a:endParaRPr lang="en-US"/>
        </a:p>
      </dgm:t>
    </dgm:pt>
    <dgm:pt modelId="{E9A0B44B-B6E8-E046-8F3A-11E95F1F399A}" type="pres">
      <dgm:prSet presAssocID="{885F5D5B-77B9-9F41-93D1-816C71987642}" presName="childShp" presStyleLbl="bgAccFollowNode1" presStyleIdx="3" presStyleCnt="4">
        <dgm:presLayoutVars>
          <dgm:bulletEnabled val="1"/>
        </dgm:presLayoutVars>
      </dgm:prSet>
      <dgm:spPr/>
      <dgm:t>
        <a:bodyPr/>
        <a:lstStyle/>
        <a:p>
          <a:endParaRPr lang="en-US"/>
        </a:p>
      </dgm:t>
    </dgm:pt>
  </dgm:ptLst>
  <dgm:cxnLst>
    <dgm:cxn modelId="{4207867B-BAB7-A640-93F6-526A961CCEFE}" srcId="{1FF6AAF0-A92A-E94C-8A9A-39FE3776C547}" destId="{885F5D5B-77B9-9F41-93D1-816C71987642}" srcOrd="3" destOrd="0" parTransId="{B29CEAA9-A185-E74E-9ADB-B6AFEB92D05F}" sibTransId="{6E61BE22-EEDB-FB4B-979A-450A52BB5B9B}"/>
    <dgm:cxn modelId="{F5D3A952-D3E8-1F4C-B312-40B757BD5478}" type="presOf" srcId="{952B61A0-A6AC-444E-9ED1-CEF1ACBF625F}" destId="{DB7EB4FC-A33C-B349-BC50-4177F05B0CBF}" srcOrd="0" destOrd="0" presId="urn:microsoft.com/office/officeart/2005/8/layout/vList6"/>
    <dgm:cxn modelId="{05AA866E-F19C-1548-8408-2DB9C6B9BCB5}" srcId="{1FF6AAF0-A92A-E94C-8A9A-39FE3776C547}" destId="{952B61A0-A6AC-444E-9ED1-CEF1ACBF625F}" srcOrd="1" destOrd="0" parTransId="{2932C0F3-2FD5-D543-A1F3-EA7C8B28670E}" sibTransId="{7F4982AA-849C-1546-B96C-0A1918EF05A2}"/>
    <dgm:cxn modelId="{58E1DC27-7667-7E45-8954-E534754BB7A5}" type="presOf" srcId="{2BBDC6F0-0D0A-0F4F-AF14-0D1EB2BA3425}" destId="{2A496B35-10BF-384B-B611-A19A894529E0}" srcOrd="0" destOrd="0" presId="urn:microsoft.com/office/officeart/2005/8/layout/vList6"/>
    <dgm:cxn modelId="{9C506F86-A208-AA4B-8556-28E752249CFF}" type="presOf" srcId="{885F5D5B-77B9-9F41-93D1-816C71987642}" destId="{41E835FC-47FD-894D-846D-E96AB29F2210}" srcOrd="0" destOrd="0" presId="urn:microsoft.com/office/officeart/2005/8/layout/vList6"/>
    <dgm:cxn modelId="{762BAAE2-EA6F-6744-9577-F5C1F7BB1E4D}" srcId="{2BBDC6F0-0D0A-0F4F-AF14-0D1EB2BA3425}" destId="{9E7F4B7E-9D35-DF44-B217-155C870824A1}" srcOrd="0" destOrd="0" parTransId="{64914DE7-D035-124E-B03E-9C43CFCD772E}" sibTransId="{48377D7E-908F-E44F-9546-93E2D3916974}"/>
    <dgm:cxn modelId="{984D477A-F1CA-1D44-9FD9-B36E9A0D22C8}" type="presOf" srcId="{BEE06BD7-1B40-1848-BF49-D5DBF09BBC7C}" destId="{60953916-5212-3148-95D2-6AC19DD243A4}" srcOrd="0" destOrd="0" presId="urn:microsoft.com/office/officeart/2005/8/layout/vList6"/>
    <dgm:cxn modelId="{96234563-859C-3D4D-8774-D9E42DEB4DEB}" type="presOf" srcId="{CF50C510-5269-3C4B-88F1-4244A1A2EB09}" destId="{72852071-67E5-0448-9EF1-44316CCE91ED}" srcOrd="0" destOrd="0" presId="urn:microsoft.com/office/officeart/2005/8/layout/vList6"/>
    <dgm:cxn modelId="{655EE285-36EE-C541-9418-78ABF3A8C414}" type="presOf" srcId="{1FF6AAF0-A92A-E94C-8A9A-39FE3776C547}" destId="{AAFB3E4D-74DF-BD44-9DBF-3C1B1FEF5DE1}" srcOrd="0" destOrd="0" presId="urn:microsoft.com/office/officeart/2005/8/layout/vList6"/>
    <dgm:cxn modelId="{004A6999-095E-B145-A393-E3C0A92BC8E1}" type="presOf" srcId="{5C00F348-DE9F-2040-AC7A-A8C7616CE96C}" destId="{A06ACEA6-DCF9-A14B-8E19-FD08BCE5F985}" srcOrd="0" destOrd="0" presId="urn:microsoft.com/office/officeart/2005/8/layout/vList6"/>
    <dgm:cxn modelId="{EFBF4212-8B0B-7349-BE82-25799A56A097}" srcId="{CF50C510-5269-3C4B-88F1-4244A1A2EB09}" destId="{5C00F348-DE9F-2040-AC7A-A8C7616CE96C}" srcOrd="0" destOrd="0" parTransId="{04256592-AE5C-9442-A895-CD2FFEA4E690}" sibTransId="{B55B4F9E-D377-D84A-9E57-6AF63078C4F5}"/>
    <dgm:cxn modelId="{BFB82957-AC9F-5A4D-8148-67A8CEF0A080}" type="presOf" srcId="{9E7F4B7E-9D35-DF44-B217-155C870824A1}" destId="{71CA6347-E3DB-1C43-8162-168A8CD8B751}" srcOrd="0" destOrd="0" presId="urn:microsoft.com/office/officeart/2005/8/layout/vList6"/>
    <dgm:cxn modelId="{12076128-3F1E-7B4B-B781-8CFE92746DC7}" srcId="{952B61A0-A6AC-444E-9ED1-CEF1ACBF625F}" destId="{BEE06BD7-1B40-1848-BF49-D5DBF09BBC7C}" srcOrd="0" destOrd="0" parTransId="{BBDE633E-8FAD-8D44-96D3-30BAF22729E6}" sibTransId="{5D2317E5-3B72-5F4A-B428-D888DDFC6DB2}"/>
    <dgm:cxn modelId="{1C7A08D7-DD96-534F-AE00-BF6389DDB579}" srcId="{1FF6AAF0-A92A-E94C-8A9A-39FE3776C547}" destId="{2BBDC6F0-0D0A-0F4F-AF14-0D1EB2BA3425}" srcOrd="0" destOrd="0" parTransId="{1E06D53D-F53D-A84B-BDD1-9F88C679A0A1}" sibTransId="{CDB4A071-0E3D-AD45-8C96-14293DF19EC5}"/>
    <dgm:cxn modelId="{A02AA134-68C2-174B-B1A8-B163798671FE}" srcId="{1FF6AAF0-A92A-E94C-8A9A-39FE3776C547}" destId="{CF50C510-5269-3C4B-88F1-4244A1A2EB09}" srcOrd="2" destOrd="0" parTransId="{B68F6824-DDB8-884D-8FA3-B5B2F6C41BD4}" sibTransId="{CC0C2E79-193F-3440-9BB7-C6D93FC7CB47}"/>
    <dgm:cxn modelId="{091E2284-CFD9-FB45-B184-7C4EF06FD41E}" type="presParOf" srcId="{AAFB3E4D-74DF-BD44-9DBF-3C1B1FEF5DE1}" destId="{ED4BBCCB-0E67-9941-A717-4B36671A663F}" srcOrd="0" destOrd="0" presId="urn:microsoft.com/office/officeart/2005/8/layout/vList6"/>
    <dgm:cxn modelId="{E9F05197-F801-7143-AE23-9EF7948A0A66}" type="presParOf" srcId="{ED4BBCCB-0E67-9941-A717-4B36671A663F}" destId="{2A496B35-10BF-384B-B611-A19A894529E0}" srcOrd="0" destOrd="0" presId="urn:microsoft.com/office/officeart/2005/8/layout/vList6"/>
    <dgm:cxn modelId="{34A028B3-0C24-364E-9EE4-C72C4F8B2121}" type="presParOf" srcId="{ED4BBCCB-0E67-9941-A717-4B36671A663F}" destId="{71CA6347-E3DB-1C43-8162-168A8CD8B751}" srcOrd="1" destOrd="0" presId="urn:microsoft.com/office/officeart/2005/8/layout/vList6"/>
    <dgm:cxn modelId="{03F6C23F-D4AE-914E-BAB7-3EB6294E5AF5}" type="presParOf" srcId="{AAFB3E4D-74DF-BD44-9DBF-3C1B1FEF5DE1}" destId="{FE8E7DEE-0B2B-7241-AC2D-D552D00B99C1}" srcOrd="1" destOrd="0" presId="urn:microsoft.com/office/officeart/2005/8/layout/vList6"/>
    <dgm:cxn modelId="{CCC6BAEA-47CF-CD4F-B713-B2E17F664122}" type="presParOf" srcId="{AAFB3E4D-74DF-BD44-9DBF-3C1B1FEF5DE1}" destId="{61E8EAB1-7F47-3341-A0FD-E0B901C8F9C1}" srcOrd="2" destOrd="0" presId="urn:microsoft.com/office/officeart/2005/8/layout/vList6"/>
    <dgm:cxn modelId="{E780E380-6CC1-114C-AADC-E23A6068C293}" type="presParOf" srcId="{61E8EAB1-7F47-3341-A0FD-E0B901C8F9C1}" destId="{DB7EB4FC-A33C-B349-BC50-4177F05B0CBF}" srcOrd="0" destOrd="0" presId="urn:microsoft.com/office/officeart/2005/8/layout/vList6"/>
    <dgm:cxn modelId="{A985C71F-B1FB-C346-A20B-95784C06AFC6}" type="presParOf" srcId="{61E8EAB1-7F47-3341-A0FD-E0B901C8F9C1}" destId="{60953916-5212-3148-95D2-6AC19DD243A4}" srcOrd="1" destOrd="0" presId="urn:microsoft.com/office/officeart/2005/8/layout/vList6"/>
    <dgm:cxn modelId="{9A5D7F85-B564-A242-A722-3765386DF204}" type="presParOf" srcId="{AAFB3E4D-74DF-BD44-9DBF-3C1B1FEF5DE1}" destId="{6EF45B76-9102-254B-98AA-3B2C787992BD}" srcOrd="3" destOrd="0" presId="urn:microsoft.com/office/officeart/2005/8/layout/vList6"/>
    <dgm:cxn modelId="{4D3ADEE1-6B7F-5144-8CDB-B7D7DAC1DE49}" type="presParOf" srcId="{AAFB3E4D-74DF-BD44-9DBF-3C1B1FEF5DE1}" destId="{F35CF055-9C0D-8347-B419-E303BCF55E5A}" srcOrd="4" destOrd="0" presId="urn:microsoft.com/office/officeart/2005/8/layout/vList6"/>
    <dgm:cxn modelId="{1400C544-E11F-A144-A8DC-B8AEF1BA88D0}" type="presParOf" srcId="{F35CF055-9C0D-8347-B419-E303BCF55E5A}" destId="{72852071-67E5-0448-9EF1-44316CCE91ED}" srcOrd="0" destOrd="0" presId="urn:microsoft.com/office/officeart/2005/8/layout/vList6"/>
    <dgm:cxn modelId="{EBCDF44E-9E4D-5F48-BD01-E8A0CD26760F}" type="presParOf" srcId="{F35CF055-9C0D-8347-B419-E303BCF55E5A}" destId="{A06ACEA6-DCF9-A14B-8E19-FD08BCE5F985}" srcOrd="1" destOrd="0" presId="urn:microsoft.com/office/officeart/2005/8/layout/vList6"/>
    <dgm:cxn modelId="{EB839C9B-AA95-B340-9AFC-55D24FC35861}" type="presParOf" srcId="{AAFB3E4D-74DF-BD44-9DBF-3C1B1FEF5DE1}" destId="{7341033E-55A2-7C4A-BF4D-93AAA2042CD6}" srcOrd="5" destOrd="0" presId="urn:microsoft.com/office/officeart/2005/8/layout/vList6"/>
    <dgm:cxn modelId="{605AE983-35AD-7341-A15E-CD630455F6AC}" type="presParOf" srcId="{AAFB3E4D-74DF-BD44-9DBF-3C1B1FEF5DE1}" destId="{31275247-7309-3C4F-AED5-F77032617D5E}" srcOrd="6" destOrd="0" presId="urn:microsoft.com/office/officeart/2005/8/layout/vList6"/>
    <dgm:cxn modelId="{D8C1D334-A2D1-0F4A-8B48-D3900C393636}" type="presParOf" srcId="{31275247-7309-3C4F-AED5-F77032617D5E}" destId="{41E835FC-47FD-894D-846D-E96AB29F2210}" srcOrd="0" destOrd="0" presId="urn:microsoft.com/office/officeart/2005/8/layout/vList6"/>
    <dgm:cxn modelId="{DA23BAB6-DEA2-4C48-AE52-B9070675A6D3}" type="presParOf" srcId="{31275247-7309-3C4F-AED5-F77032617D5E}" destId="{E9A0B44B-B6E8-E046-8F3A-11E95F1F399A}"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979A64-3436-834B-BEF0-AF94F1026B3A}"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75011DAB-A8F7-294A-84DF-209F01FFB265}">
      <dgm:prSet custT="1"/>
      <dgm:spPr>
        <a:solidFill>
          <a:schemeClr val="accent2">
            <a:alpha val="20000"/>
          </a:schemeClr>
        </a:solidFill>
      </dgm:spPr>
      <dgm:t>
        <a:bodyPr anchor="t"/>
        <a:lstStyle/>
        <a:p>
          <a:pPr rtl="0"/>
          <a:r>
            <a:rPr lang="en-US" sz="2000" dirty="0" smtClean="0">
              <a:solidFill>
                <a:srgbClr val="2D2D8A"/>
              </a:solidFill>
            </a:rPr>
            <a:t>Ways to </a:t>
          </a:r>
          <a:r>
            <a:rPr lang="en-US" sz="2000" b="1" dirty="0" smtClean="0">
              <a:solidFill>
                <a:srgbClr val="2D2D8A"/>
              </a:solidFill>
            </a:rPr>
            <a:t>prevent</a:t>
          </a:r>
          <a:r>
            <a:rPr lang="en-US" sz="2000" dirty="0" smtClean="0">
              <a:solidFill>
                <a:srgbClr val="2D2D8A"/>
              </a:solidFill>
            </a:rPr>
            <a:t> the occurrence of behavior</a:t>
          </a:r>
          <a:endParaRPr lang="en-US" sz="2000" dirty="0">
            <a:solidFill>
              <a:srgbClr val="2D2D8A"/>
            </a:solidFill>
          </a:endParaRPr>
        </a:p>
      </dgm:t>
    </dgm:pt>
    <dgm:pt modelId="{E7E6E938-8419-BD4D-9768-2F2F76ABAC2D}" type="parTrans" cxnId="{CE2676B3-6923-014D-93DB-A2130303F5E5}">
      <dgm:prSet/>
      <dgm:spPr/>
      <dgm:t>
        <a:bodyPr/>
        <a:lstStyle/>
        <a:p>
          <a:endParaRPr lang="en-US" sz="2400">
            <a:solidFill>
              <a:srgbClr val="2D2D8A"/>
            </a:solidFill>
          </a:endParaRPr>
        </a:p>
      </dgm:t>
    </dgm:pt>
    <dgm:pt modelId="{A60BD48C-500C-9349-B9D5-A792ED057548}" type="sibTrans" cxnId="{CE2676B3-6923-014D-93DB-A2130303F5E5}">
      <dgm:prSet custT="1"/>
      <dgm:spPr>
        <a:solidFill>
          <a:schemeClr val="accent2">
            <a:alpha val="20000"/>
          </a:schemeClr>
        </a:solidFill>
      </dgm:spPr>
      <dgm:t>
        <a:bodyPr/>
        <a:lstStyle/>
        <a:p>
          <a:endParaRPr lang="en-US" sz="1600">
            <a:solidFill>
              <a:srgbClr val="2D2D8A"/>
            </a:solidFill>
          </a:endParaRPr>
        </a:p>
      </dgm:t>
    </dgm:pt>
    <dgm:pt modelId="{DAC8B5CE-250D-FD41-8342-F692A30B31D0}">
      <dgm:prSet custT="1"/>
      <dgm:spPr>
        <a:solidFill>
          <a:schemeClr val="accent2">
            <a:alpha val="20000"/>
          </a:schemeClr>
        </a:solidFill>
      </dgm:spPr>
      <dgm:t>
        <a:bodyPr anchor="t"/>
        <a:lstStyle/>
        <a:p>
          <a:pPr rtl="0"/>
          <a:r>
            <a:rPr lang="en-US" sz="2000" dirty="0" smtClean="0">
              <a:solidFill>
                <a:srgbClr val="2D2D8A"/>
              </a:solidFill>
            </a:rPr>
            <a:t>Ways to </a:t>
          </a:r>
          <a:r>
            <a:rPr lang="en-US" sz="2000" b="1" dirty="0" smtClean="0">
              <a:solidFill>
                <a:srgbClr val="2D2D8A"/>
              </a:solidFill>
            </a:rPr>
            <a:t>teach</a:t>
          </a:r>
          <a:r>
            <a:rPr lang="en-US" sz="2000" dirty="0" smtClean="0">
              <a:solidFill>
                <a:srgbClr val="2D2D8A"/>
              </a:solidFill>
            </a:rPr>
            <a:t> replacement behavior AND </a:t>
          </a:r>
          <a:r>
            <a:rPr lang="en-US" sz="2000" b="1" dirty="0" smtClean="0">
              <a:solidFill>
                <a:srgbClr val="2D2D8A"/>
              </a:solidFill>
            </a:rPr>
            <a:t>shape</a:t>
          </a:r>
          <a:r>
            <a:rPr lang="en-US" sz="2000" dirty="0" smtClean="0">
              <a:solidFill>
                <a:srgbClr val="2D2D8A"/>
              </a:solidFill>
            </a:rPr>
            <a:t> replacement behavior into desired behavior</a:t>
          </a:r>
          <a:endParaRPr lang="en-US" sz="2000" dirty="0">
            <a:solidFill>
              <a:srgbClr val="2D2D8A"/>
            </a:solidFill>
          </a:endParaRPr>
        </a:p>
      </dgm:t>
    </dgm:pt>
    <dgm:pt modelId="{8222D5D0-50EE-EA43-84E2-8060D667CAC7}" type="parTrans" cxnId="{7CDB6355-9534-D748-9FB7-8CD5BDBA6F0D}">
      <dgm:prSet/>
      <dgm:spPr/>
      <dgm:t>
        <a:bodyPr/>
        <a:lstStyle/>
        <a:p>
          <a:endParaRPr lang="en-US" sz="2400">
            <a:solidFill>
              <a:srgbClr val="2D2D8A"/>
            </a:solidFill>
          </a:endParaRPr>
        </a:p>
      </dgm:t>
    </dgm:pt>
    <dgm:pt modelId="{E947419D-B5CF-994E-9471-4AEFE46D29AA}" type="sibTrans" cxnId="{7CDB6355-9534-D748-9FB7-8CD5BDBA6F0D}">
      <dgm:prSet custT="1"/>
      <dgm:spPr>
        <a:solidFill>
          <a:schemeClr val="accent2">
            <a:alpha val="20000"/>
          </a:schemeClr>
        </a:solidFill>
      </dgm:spPr>
      <dgm:t>
        <a:bodyPr/>
        <a:lstStyle/>
        <a:p>
          <a:endParaRPr lang="en-US" sz="1600">
            <a:solidFill>
              <a:srgbClr val="2D2D8A"/>
            </a:solidFill>
          </a:endParaRPr>
        </a:p>
      </dgm:t>
    </dgm:pt>
    <dgm:pt modelId="{C2647DF3-FE01-FF48-A005-EDFF24215F82}">
      <dgm:prSet custT="1"/>
      <dgm:spPr>
        <a:solidFill>
          <a:schemeClr val="accent2">
            <a:alpha val="20000"/>
          </a:schemeClr>
        </a:solidFill>
      </dgm:spPr>
      <dgm:t>
        <a:bodyPr anchor="t"/>
        <a:lstStyle/>
        <a:p>
          <a:pPr rtl="0"/>
          <a:r>
            <a:rPr lang="en-US" sz="2000" dirty="0" smtClean="0">
              <a:solidFill>
                <a:srgbClr val="2D2D8A"/>
              </a:solidFill>
            </a:rPr>
            <a:t>Ways to (a) </a:t>
          </a:r>
          <a:r>
            <a:rPr lang="en-US" sz="2000" b="1" dirty="0" smtClean="0">
              <a:solidFill>
                <a:srgbClr val="2D2D8A"/>
              </a:solidFill>
            </a:rPr>
            <a:t>increase</a:t>
          </a:r>
          <a:r>
            <a:rPr lang="en-US" sz="2000" dirty="0" smtClean="0">
              <a:solidFill>
                <a:srgbClr val="2D2D8A"/>
              </a:solidFill>
            </a:rPr>
            <a:t> occurrences of replacement and desired behaviors and (</a:t>
          </a:r>
          <a:r>
            <a:rPr lang="en-US" sz="2000" dirty="0" err="1" smtClean="0">
              <a:solidFill>
                <a:srgbClr val="2D2D8A"/>
              </a:solidFill>
            </a:rPr>
            <a:t>b</a:t>
          </a:r>
          <a:r>
            <a:rPr lang="en-US" sz="2000" dirty="0" smtClean="0">
              <a:solidFill>
                <a:srgbClr val="2D2D8A"/>
              </a:solidFill>
            </a:rPr>
            <a:t>) </a:t>
          </a:r>
          <a:r>
            <a:rPr lang="en-US" sz="2000" b="1" dirty="0" smtClean="0">
              <a:solidFill>
                <a:srgbClr val="2D2D8A"/>
              </a:solidFill>
            </a:rPr>
            <a:t>decrease</a:t>
          </a:r>
          <a:r>
            <a:rPr lang="en-US" sz="2000" dirty="0" smtClean="0">
              <a:solidFill>
                <a:srgbClr val="2D2D8A"/>
              </a:solidFill>
            </a:rPr>
            <a:t> occurrences of target behaviors</a:t>
          </a:r>
          <a:endParaRPr lang="en-US" sz="2000" dirty="0">
            <a:solidFill>
              <a:srgbClr val="2D2D8A"/>
            </a:solidFill>
          </a:endParaRPr>
        </a:p>
      </dgm:t>
    </dgm:pt>
    <dgm:pt modelId="{F7BFCD71-C8D5-D44B-9EB2-D7113CA8F9C4}" type="parTrans" cxnId="{4817ED25-FC04-BF4C-987A-5EFFC0E5384F}">
      <dgm:prSet/>
      <dgm:spPr/>
      <dgm:t>
        <a:bodyPr/>
        <a:lstStyle/>
        <a:p>
          <a:endParaRPr lang="en-US" sz="2400">
            <a:solidFill>
              <a:srgbClr val="2D2D8A"/>
            </a:solidFill>
          </a:endParaRPr>
        </a:p>
      </dgm:t>
    </dgm:pt>
    <dgm:pt modelId="{022A56A1-7BE5-974D-A376-739F407076A3}" type="sibTrans" cxnId="{4817ED25-FC04-BF4C-987A-5EFFC0E5384F}">
      <dgm:prSet custT="1"/>
      <dgm:spPr/>
      <dgm:t>
        <a:bodyPr/>
        <a:lstStyle/>
        <a:p>
          <a:endParaRPr lang="en-US" sz="1600">
            <a:solidFill>
              <a:srgbClr val="2D2D8A"/>
            </a:solidFill>
          </a:endParaRPr>
        </a:p>
      </dgm:t>
    </dgm:pt>
    <dgm:pt modelId="{6A298EAB-DA1C-8E4D-8C51-F05A84E09E6D}" type="pres">
      <dgm:prSet presAssocID="{38979A64-3436-834B-BEF0-AF94F1026B3A}" presName="Name0" presStyleCnt="0">
        <dgm:presLayoutVars>
          <dgm:dir/>
          <dgm:resizeHandles val="exact"/>
        </dgm:presLayoutVars>
      </dgm:prSet>
      <dgm:spPr/>
      <dgm:t>
        <a:bodyPr/>
        <a:lstStyle/>
        <a:p>
          <a:endParaRPr lang="en-US"/>
        </a:p>
      </dgm:t>
    </dgm:pt>
    <dgm:pt modelId="{0B08FE42-D6F6-AE45-A4ED-904DBF0CD2E7}" type="pres">
      <dgm:prSet presAssocID="{75011DAB-A8F7-294A-84DF-209F01FFB265}" presName="node" presStyleLbl="node1" presStyleIdx="0" presStyleCnt="3" custScaleY="107059" custLinFactNeighborY="-10633">
        <dgm:presLayoutVars>
          <dgm:bulletEnabled val="1"/>
        </dgm:presLayoutVars>
      </dgm:prSet>
      <dgm:spPr/>
      <dgm:t>
        <a:bodyPr/>
        <a:lstStyle/>
        <a:p>
          <a:endParaRPr lang="en-US"/>
        </a:p>
      </dgm:t>
    </dgm:pt>
    <dgm:pt modelId="{B3B73B35-0BAE-114A-925E-D5378AB0CF31}" type="pres">
      <dgm:prSet presAssocID="{A60BD48C-500C-9349-B9D5-A792ED057548}" presName="sibTrans" presStyleLbl="sibTrans2D1" presStyleIdx="0" presStyleCnt="2"/>
      <dgm:spPr/>
      <dgm:t>
        <a:bodyPr/>
        <a:lstStyle/>
        <a:p>
          <a:endParaRPr lang="en-US"/>
        </a:p>
      </dgm:t>
    </dgm:pt>
    <dgm:pt modelId="{5701F7F9-9C33-F344-A754-3925DDBB7BB5}" type="pres">
      <dgm:prSet presAssocID="{A60BD48C-500C-9349-B9D5-A792ED057548}" presName="connectorText" presStyleLbl="sibTrans2D1" presStyleIdx="0" presStyleCnt="2"/>
      <dgm:spPr/>
      <dgm:t>
        <a:bodyPr/>
        <a:lstStyle/>
        <a:p>
          <a:endParaRPr lang="en-US"/>
        </a:p>
      </dgm:t>
    </dgm:pt>
    <dgm:pt modelId="{E774B495-B0E4-1244-904B-7689041A6D67}" type="pres">
      <dgm:prSet presAssocID="{DAC8B5CE-250D-FD41-8342-F692A30B31D0}" presName="node" presStyleLbl="node1" presStyleIdx="1" presStyleCnt="3" custScaleY="107059" custLinFactNeighborY="-10631">
        <dgm:presLayoutVars>
          <dgm:bulletEnabled val="1"/>
        </dgm:presLayoutVars>
      </dgm:prSet>
      <dgm:spPr/>
      <dgm:t>
        <a:bodyPr/>
        <a:lstStyle/>
        <a:p>
          <a:endParaRPr lang="en-US"/>
        </a:p>
      </dgm:t>
    </dgm:pt>
    <dgm:pt modelId="{F005EEDD-367C-494B-B49F-67771E7A3A6E}" type="pres">
      <dgm:prSet presAssocID="{E947419D-B5CF-994E-9471-4AEFE46D29AA}" presName="sibTrans" presStyleLbl="sibTrans2D1" presStyleIdx="1" presStyleCnt="2"/>
      <dgm:spPr/>
      <dgm:t>
        <a:bodyPr/>
        <a:lstStyle/>
        <a:p>
          <a:endParaRPr lang="en-US"/>
        </a:p>
      </dgm:t>
    </dgm:pt>
    <dgm:pt modelId="{4835CFFE-58A3-9445-BFB9-848BF38FA700}" type="pres">
      <dgm:prSet presAssocID="{E947419D-B5CF-994E-9471-4AEFE46D29AA}" presName="connectorText" presStyleLbl="sibTrans2D1" presStyleIdx="1" presStyleCnt="2"/>
      <dgm:spPr/>
      <dgm:t>
        <a:bodyPr/>
        <a:lstStyle/>
        <a:p>
          <a:endParaRPr lang="en-US"/>
        </a:p>
      </dgm:t>
    </dgm:pt>
    <dgm:pt modelId="{28EB82EB-1672-4145-B8B9-085972F45316}" type="pres">
      <dgm:prSet presAssocID="{C2647DF3-FE01-FF48-A005-EDFF24215F82}" presName="node" presStyleLbl="node1" presStyleIdx="2" presStyleCnt="3" custScaleY="107059" custLinFactNeighborY="-10014">
        <dgm:presLayoutVars>
          <dgm:bulletEnabled val="1"/>
        </dgm:presLayoutVars>
      </dgm:prSet>
      <dgm:spPr/>
      <dgm:t>
        <a:bodyPr/>
        <a:lstStyle/>
        <a:p>
          <a:endParaRPr lang="en-US"/>
        </a:p>
      </dgm:t>
    </dgm:pt>
  </dgm:ptLst>
  <dgm:cxnLst>
    <dgm:cxn modelId="{DCFFD69F-43BC-5246-BFA7-FFA37DE072EB}" type="presOf" srcId="{E947419D-B5CF-994E-9471-4AEFE46D29AA}" destId="{4835CFFE-58A3-9445-BFB9-848BF38FA700}" srcOrd="1" destOrd="0" presId="urn:microsoft.com/office/officeart/2005/8/layout/process1"/>
    <dgm:cxn modelId="{7CDB6355-9534-D748-9FB7-8CD5BDBA6F0D}" srcId="{38979A64-3436-834B-BEF0-AF94F1026B3A}" destId="{DAC8B5CE-250D-FD41-8342-F692A30B31D0}" srcOrd="1" destOrd="0" parTransId="{8222D5D0-50EE-EA43-84E2-8060D667CAC7}" sibTransId="{E947419D-B5CF-994E-9471-4AEFE46D29AA}"/>
    <dgm:cxn modelId="{462C34CC-B9B7-AE42-A530-B60C56DB040F}" type="presOf" srcId="{E947419D-B5CF-994E-9471-4AEFE46D29AA}" destId="{F005EEDD-367C-494B-B49F-67771E7A3A6E}" srcOrd="0" destOrd="0" presId="urn:microsoft.com/office/officeart/2005/8/layout/process1"/>
    <dgm:cxn modelId="{093F307B-AEBF-284B-A321-DB18A697A1B1}" type="presOf" srcId="{38979A64-3436-834B-BEF0-AF94F1026B3A}" destId="{6A298EAB-DA1C-8E4D-8C51-F05A84E09E6D}" srcOrd="0" destOrd="0" presId="urn:microsoft.com/office/officeart/2005/8/layout/process1"/>
    <dgm:cxn modelId="{B81EE43C-28E1-F142-AE36-0F17A76567E3}" type="presOf" srcId="{C2647DF3-FE01-FF48-A005-EDFF24215F82}" destId="{28EB82EB-1672-4145-B8B9-085972F45316}" srcOrd="0" destOrd="0" presId="urn:microsoft.com/office/officeart/2005/8/layout/process1"/>
    <dgm:cxn modelId="{0722D7BD-31FA-2A47-BC6C-E2C62E943E0C}" type="presOf" srcId="{75011DAB-A8F7-294A-84DF-209F01FFB265}" destId="{0B08FE42-D6F6-AE45-A4ED-904DBF0CD2E7}" srcOrd="0" destOrd="0" presId="urn:microsoft.com/office/officeart/2005/8/layout/process1"/>
    <dgm:cxn modelId="{1AD71FFB-75D3-624E-90C6-F343769B263A}" type="presOf" srcId="{DAC8B5CE-250D-FD41-8342-F692A30B31D0}" destId="{E774B495-B0E4-1244-904B-7689041A6D67}" srcOrd="0" destOrd="0" presId="urn:microsoft.com/office/officeart/2005/8/layout/process1"/>
    <dgm:cxn modelId="{CE2676B3-6923-014D-93DB-A2130303F5E5}" srcId="{38979A64-3436-834B-BEF0-AF94F1026B3A}" destId="{75011DAB-A8F7-294A-84DF-209F01FFB265}" srcOrd="0" destOrd="0" parTransId="{E7E6E938-8419-BD4D-9768-2F2F76ABAC2D}" sibTransId="{A60BD48C-500C-9349-B9D5-A792ED057548}"/>
    <dgm:cxn modelId="{4D9D08FD-7055-ED4D-BE41-E7F8E9391B8D}" type="presOf" srcId="{A60BD48C-500C-9349-B9D5-A792ED057548}" destId="{B3B73B35-0BAE-114A-925E-D5378AB0CF31}" srcOrd="0" destOrd="0" presId="urn:microsoft.com/office/officeart/2005/8/layout/process1"/>
    <dgm:cxn modelId="{2BE50E5D-1839-364A-A454-323A0D8361E5}" type="presOf" srcId="{A60BD48C-500C-9349-B9D5-A792ED057548}" destId="{5701F7F9-9C33-F344-A754-3925DDBB7BB5}" srcOrd="1" destOrd="0" presId="urn:microsoft.com/office/officeart/2005/8/layout/process1"/>
    <dgm:cxn modelId="{4817ED25-FC04-BF4C-987A-5EFFC0E5384F}" srcId="{38979A64-3436-834B-BEF0-AF94F1026B3A}" destId="{C2647DF3-FE01-FF48-A005-EDFF24215F82}" srcOrd="2" destOrd="0" parTransId="{F7BFCD71-C8D5-D44B-9EB2-D7113CA8F9C4}" sibTransId="{022A56A1-7BE5-974D-A376-739F407076A3}"/>
    <dgm:cxn modelId="{AC8BCC88-F6FA-004F-8AB4-5EB275041CFB}" type="presParOf" srcId="{6A298EAB-DA1C-8E4D-8C51-F05A84E09E6D}" destId="{0B08FE42-D6F6-AE45-A4ED-904DBF0CD2E7}" srcOrd="0" destOrd="0" presId="urn:microsoft.com/office/officeart/2005/8/layout/process1"/>
    <dgm:cxn modelId="{F2383575-6F68-7C4B-A51E-F7AB32DE49AB}" type="presParOf" srcId="{6A298EAB-DA1C-8E4D-8C51-F05A84E09E6D}" destId="{B3B73B35-0BAE-114A-925E-D5378AB0CF31}" srcOrd="1" destOrd="0" presId="urn:microsoft.com/office/officeart/2005/8/layout/process1"/>
    <dgm:cxn modelId="{C4B950F0-41FC-7149-A340-B52D66BDDC7D}" type="presParOf" srcId="{B3B73B35-0BAE-114A-925E-D5378AB0CF31}" destId="{5701F7F9-9C33-F344-A754-3925DDBB7BB5}" srcOrd="0" destOrd="0" presId="urn:microsoft.com/office/officeart/2005/8/layout/process1"/>
    <dgm:cxn modelId="{AC86CD9D-6F48-A645-A70D-6A31D8170B9C}" type="presParOf" srcId="{6A298EAB-DA1C-8E4D-8C51-F05A84E09E6D}" destId="{E774B495-B0E4-1244-904B-7689041A6D67}" srcOrd="2" destOrd="0" presId="urn:microsoft.com/office/officeart/2005/8/layout/process1"/>
    <dgm:cxn modelId="{4EC50E35-189F-8041-BEE5-89184BBCDBDD}" type="presParOf" srcId="{6A298EAB-DA1C-8E4D-8C51-F05A84E09E6D}" destId="{F005EEDD-367C-494B-B49F-67771E7A3A6E}" srcOrd="3" destOrd="0" presId="urn:microsoft.com/office/officeart/2005/8/layout/process1"/>
    <dgm:cxn modelId="{A1C1583E-400F-FF47-8AA6-A8DEFADCAA93}" type="presParOf" srcId="{F005EEDD-367C-494B-B49F-67771E7A3A6E}" destId="{4835CFFE-58A3-9445-BFB9-848BF38FA700}" srcOrd="0" destOrd="0" presId="urn:microsoft.com/office/officeart/2005/8/layout/process1"/>
    <dgm:cxn modelId="{34C7604D-83D3-9145-88AE-09FCA26D6BE2}" type="presParOf" srcId="{6A298EAB-DA1C-8E4D-8C51-F05A84E09E6D}" destId="{28EB82EB-1672-4145-B8B9-085972F4531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879B3B-8945-8C4D-BB5E-24FD2541BC85}" type="doc">
      <dgm:prSet loTypeId="urn:microsoft.com/office/officeart/2005/8/layout/hierarchy1" loCatId="" qsTypeId="urn:microsoft.com/office/officeart/2005/8/quickstyle/simple1" qsCatId="simple" csTypeId="urn:microsoft.com/office/officeart/2005/8/colors/accent2_5" csCatId="accent2" phldr="1"/>
      <dgm:spPr/>
      <dgm:t>
        <a:bodyPr/>
        <a:lstStyle/>
        <a:p>
          <a:endParaRPr lang="en-US"/>
        </a:p>
      </dgm:t>
    </dgm:pt>
    <dgm:pt modelId="{19F93EBA-D9C0-4C47-B7BE-0B44A0DDADBF}">
      <dgm:prSet phldrT="[Text]" custT="1"/>
      <dgm:spPr/>
      <dgm:t>
        <a:bodyPr/>
        <a:lstStyle/>
        <a:p>
          <a:r>
            <a:rPr lang="en-US" sz="2000" dirty="0" smtClean="0">
              <a:latin typeface="Arial" charset="0"/>
              <a:ea typeface="Arial" charset="0"/>
              <a:cs typeface="Arial" charset="0"/>
            </a:rPr>
            <a:t>Are students still engaging in </a:t>
          </a:r>
          <a:r>
            <a:rPr lang="en-US" sz="2000" b="1" u="sng" dirty="0" smtClean="0">
              <a:latin typeface="Arial" charset="0"/>
              <a:ea typeface="Arial" charset="0"/>
              <a:cs typeface="Arial" charset="0"/>
            </a:rPr>
            <a:t>problem behavior</a:t>
          </a:r>
          <a:r>
            <a:rPr lang="en-US" sz="2000" dirty="0" smtClean="0">
              <a:latin typeface="Arial" charset="0"/>
              <a:ea typeface="Arial" charset="0"/>
              <a:cs typeface="Arial" charset="0"/>
            </a:rPr>
            <a:t>?</a:t>
          </a:r>
          <a:endParaRPr lang="en-US" sz="2000" dirty="0">
            <a:latin typeface="Arial" charset="0"/>
            <a:ea typeface="Arial" charset="0"/>
            <a:cs typeface="Arial" charset="0"/>
          </a:endParaRPr>
        </a:p>
      </dgm:t>
    </dgm:pt>
    <dgm:pt modelId="{1BDD40A1-7435-B848-A092-9953001214EE}" type="parTrans" cxnId="{B783C317-0C42-8541-B481-5F11E55539F2}">
      <dgm:prSet/>
      <dgm:spPr/>
      <dgm:t>
        <a:bodyPr/>
        <a:lstStyle/>
        <a:p>
          <a:endParaRPr lang="en-US" sz="2000">
            <a:latin typeface="Arial" charset="0"/>
            <a:ea typeface="Arial" charset="0"/>
            <a:cs typeface="Arial" charset="0"/>
          </a:endParaRPr>
        </a:p>
      </dgm:t>
    </dgm:pt>
    <dgm:pt modelId="{8DDA6EC0-74EC-C748-A62C-37B1267E369D}" type="sibTrans" cxnId="{B783C317-0C42-8541-B481-5F11E55539F2}">
      <dgm:prSet/>
      <dgm:spPr/>
      <dgm:t>
        <a:bodyPr/>
        <a:lstStyle/>
        <a:p>
          <a:endParaRPr lang="en-US" sz="2000">
            <a:latin typeface="Arial" charset="0"/>
            <a:ea typeface="Arial" charset="0"/>
            <a:cs typeface="Arial" charset="0"/>
          </a:endParaRPr>
        </a:p>
      </dgm:t>
    </dgm:pt>
    <dgm:pt modelId="{2CD788E8-8170-8C4B-A06A-0CFB8AE8CA01}" type="asst">
      <dgm:prSet phldrT="[Text]" custT="1"/>
      <dgm:spPr/>
      <dgm:t>
        <a:bodyPr/>
        <a:lstStyle/>
        <a:p>
          <a:r>
            <a:rPr lang="en-US" sz="2000" dirty="0" smtClean="0">
              <a:latin typeface="Arial" charset="0"/>
              <a:ea typeface="Arial" charset="0"/>
              <a:cs typeface="Arial" charset="0"/>
            </a:rPr>
            <a:t>Are behaviors minor or major expectation violations?</a:t>
          </a:r>
          <a:endParaRPr lang="en-US" sz="2000" dirty="0">
            <a:latin typeface="Arial" charset="0"/>
            <a:ea typeface="Arial" charset="0"/>
            <a:cs typeface="Arial" charset="0"/>
          </a:endParaRPr>
        </a:p>
      </dgm:t>
    </dgm:pt>
    <dgm:pt modelId="{916A5F52-697C-A947-BF9E-97258BA6FD0C}" type="parTrans" cxnId="{849EB0F7-EF54-5B4C-8954-81A5FE8E4D3A}">
      <dgm:prSet/>
      <dgm:spPr/>
      <dgm:t>
        <a:bodyPr/>
        <a:lstStyle/>
        <a:p>
          <a:endParaRPr lang="en-US" sz="2000">
            <a:latin typeface="Arial" charset="0"/>
            <a:ea typeface="Arial" charset="0"/>
            <a:cs typeface="Arial" charset="0"/>
          </a:endParaRPr>
        </a:p>
      </dgm:t>
    </dgm:pt>
    <dgm:pt modelId="{69159D2A-03FE-E84B-B3ED-4D21485F7CC6}" type="sibTrans" cxnId="{849EB0F7-EF54-5B4C-8954-81A5FE8E4D3A}">
      <dgm:prSet/>
      <dgm:spPr/>
      <dgm:t>
        <a:bodyPr/>
        <a:lstStyle/>
        <a:p>
          <a:endParaRPr lang="en-US" sz="2000">
            <a:latin typeface="Arial" charset="0"/>
            <a:ea typeface="Arial" charset="0"/>
            <a:cs typeface="Arial" charset="0"/>
          </a:endParaRPr>
        </a:p>
      </dgm:t>
    </dgm:pt>
    <dgm:pt modelId="{91C8EBFC-32C7-8741-94A4-034004011149}" type="asst">
      <dgm:prSet custT="1"/>
      <dgm:spPr/>
      <dgm:t>
        <a:bodyPr/>
        <a:lstStyle/>
        <a:p>
          <a:r>
            <a:rPr lang="en-US" sz="2000" dirty="0" smtClean="0">
              <a:latin typeface="Arial" charset="0"/>
              <a:ea typeface="Arial" charset="0"/>
              <a:cs typeface="Arial" charset="0"/>
            </a:rPr>
            <a:t>Well done! Monitor outcomes and adjust as needed</a:t>
          </a:r>
          <a:endParaRPr lang="en-US" sz="2000" dirty="0">
            <a:latin typeface="Arial" charset="0"/>
            <a:ea typeface="Arial" charset="0"/>
            <a:cs typeface="Arial" charset="0"/>
          </a:endParaRPr>
        </a:p>
      </dgm:t>
    </dgm:pt>
    <dgm:pt modelId="{E9748A2C-5DD3-5A41-872D-2D2ABEE2F42E}" type="parTrans" cxnId="{F5A54F98-FA8E-8143-BFC9-E70C7C83DF59}">
      <dgm:prSet/>
      <dgm:spPr/>
      <dgm:t>
        <a:bodyPr/>
        <a:lstStyle/>
        <a:p>
          <a:endParaRPr lang="en-US" sz="2000">
            <a:latin typeface="Arial" charset="0"/>
            <a:ea typeface="Arial" charset="0"/>
            <a:cs typeface="Arial" charset="0"/>
          </a:endParaRPr>
        </a:p>
      </dgm:t>
    </dgm:pt>
    <dgm:pt modelId="{5873B1AA-7D42-1F42-AD3F-AAFB9D1D4E83}" type="sibTrans" cxnId="{F5A54F98-FA8E-8143-BFC9-E70C7C83DF59}">
      <dgm:prSet/>
      <dgm:spPr/>
      <dgm:t>
        <a:bodyPr/>
        <a:lstStyle/>
        <a:p>
          <a:endParaRPr lang="en-US" sz="2000">
            <a:latin typeface="Arial" charset="0"/>
            <a:ea typeface="Arial" charset="0"/>
            <a:cs typeface="Arial" charset="0"/>
          </a:endParaRPr>
        </a:p>
      </dgm:t>
    </dgm:pt>
    <dgm:pt modelId="{BCB4E948-63F6-AB42-A878-162B6CD84C1F}" type="asst">
      <dgm:prSet custT="1"/>
      <dgm:spPr/>
      <dgm:t>
        <a:bodyPr/>
        <a:lstStyle/>
        <a:p>
          <a:r>
            <a:rPr lang="en-US" sz="2000" dirty="0" smtClean="0">
              <a:latin typeface="Arial" charset="0"/>
              <a:ea typeface="Arial" charset="0"/>
              <a:cs typeface="Arial" charset="0"/>
            </a:rPr>
            <a:t>Use brief, specific error correction &amp; other strategies</a:t>
          </a:r>
          <a:endParaRPr lang="en-US" sz="2000" dirty="0">
            <a:latin typeface="Arial" charset="0"/>
            <a:ea typeface="Arial" charset="0"/>
            <a:cs typeface="Arial" charset="0"/>
          </a:endParaRPr>
        </a:p>
      </dgm:t>
    </dgm:pt>
    <dgm:pt modelId="{4BA679D7-597C-6A4D-90D4-EEA40A33BBE0}" type="parTrans" cxnId="{A1B9981C-D7ED-9A4D-B005-1DD6EA95B6B0}">
      <dgm:prSet/>
      <dgm:spPr/>
      <dgm:t>
        <a:bodyPr/>
        <a:lstStyle/>
        <a:p>
          <a:endParaRPr lang="en-US" sz="2000">
            <a:latin typeface="Arial" charset="0"/>
            <a:ea typeface="Arial" charset="0"/>
            <a:cs typeface="Arial" charset="0"/>
          </a:endParaRPr>
        </a:p>
      </dgm:t>
    </dgm:pt>
    <dgm:pt modelId="{C903977C-175D-314B-809E-C59BC26E998A}" type="sibTrans" cxnId="{A1B9981C-D7ED-9A4D-B005-1DD6EA95B6B0}">
      <dgm:prSet/>
      <dgm:spPr/>
      <dgm:t>
        <a:bodyPr/>
        <a:lstStyle/>
        <a:p>
          <a:endParaRPr lang="en-US" sz="2000">
            <a:latin typeface="Arial" charset="0"/>
            <a:ea typeface="Arial" charset="0"/>
            <a:cs typeface="Arial" charset="0"/>
          </a:endParaRPr>
        </a:p>
      </dgm:t>
    </dgm:pt>
    <dgm:pt modelId="{9651EB0D-39B8-224A-946A-B2358C067B70}" type="asst">
      <dgm:prSet custT="1"/>
      <dgm:spPr/>
      <dgm:t>
        <a:bodyPr/>
        <a:lstStyle/>
        <a:p>
          <a:r>
            <a:rPr lang="en-US" sz="2000" dirty="0" smtClean="0">
              <a:latin typeface="Arial" charset="0"/>
              <a:ea typeface="Arial" charset="0"/>
              <a:cs typeface="Arial" charset="0"/>
            </a:rPr>
            <a:t>How many students are involved (many or few)?</a:t>
          </a:r>
          <a:endParaRPr lang="en-US" sz="2000" dirty="0">
            <a:latin typeface="Arial" charset="0"/>
            <a:ea typeface="Arial" charset="0"/>
            <a:cs typeface="Arial" charset="0"/>
          </a:endParaRPr>
        </a:p>
      </dgm:t>
    </dgm:pt>
    <dgm:pt modelId="{D3EA955C-41D1-2A49-A8FA-0299FEB514EE}" type="parTrans" cxnId="{7412D4BB-AF84-EA47-A925-C04B60ED8C02}">
      <dgm:prSet/>
      <dgm:spPr/>
      <dgm:t>
        <a:bodyPr/>
        <a:lstStyle/>
        <a:p>
          <a:endParaRPr lang="en-US" sz="2000">
            <a:latin typeface="Arial" charset="0"/>
            <a:ea typeface="Arial" charset="0"/>
            <a:cs typeface="Arial" charset="0"/>
          </a:endParaRPr>
        </a:p>
      </dgm:t>
    </dgm:pt>
    <dgm:pt modelId="{85FB3BCF-4B2C-3A47-867A-864953FF6229}" type="sibTrans" cxnId="{7412D4BB-AF84-EA47-A925-C04B60ED8C02}">
      <dgm:prSet/>
      <dgm:spPr/>
      <dgm:t>
        <a:bodyPr/>
        <a:lstStyle/>
        <a:p>
          <a:endParaRPr lang="en-US" sz="2000">
            <a:latin typeface="Arial" charset="0"/>
            <a:ea typeface="Arial" charset="0"/>
            <a:cs typeface="Arial" charset="0"/>
          </a:endParaRPr>
        </a:p>
      </dgm:t>
    </dgm:pt>
    <dgm:pt modelId="{9C2BE76E-5378-C54D-9D1B-5F3D82FBE835}" type="asst">
      <dgm:prSet custT="1"/>
      <dgm:spPr/>
      <dgm:t>
        <a:bodyPr/>
        <a:lstStyle/>
        <a:p>
          <a:r>
            <a:rPr lang="en-US" sz="2000" dirty="0" smtClean="0">
              <a:latin typeface="Arial" charset="0"/>
              <a:ea typeface="Arial" charset="0"/>
              <a:cs typeface="Arial" charset="0"/>
            </a:rPr>
            <a:t>Review, adjust &amp; intensify CWPBIS. Ask for help!</a:t>
          </a:r>
          <a:endParaRPr lang="en-US" sz="2000" dirty="0">
            <a:latin typeface="Arial" charset="0"/>
            <a:ea typeface="Arial" charset="0"/>
            <a:cs typeface="Arial" charset="0"/>
          </a:endParaRPr>
        </a:p>
      </dgm:t>
    </dgm:pt>
    <dgm:pt modelId="{3FB02DE8-BD52-C34D-8DB2-3D441D26D454}" type="parTrans" cxnId="{883B8AE1-E3C6-8E4B-8AE5-B14364C2A0F5}">
      <dgm:prSet/>
      <dgm:spPr/>
      <dgm:t>
        <a:bodyPr/>
        <a:lstStyle/>
        <a:p>
          <a:endParaRPr lang="en-US" sz="2000">
            <a:latin typeface="Arial" charset="0"/>
            <a:ea typeface="Arial" charset="0"/>
            <a:cs typeface="Arial" charset="0"/>
          </a:endParaRPr>
        </a:p>
      </dgm:t>
    </dgm:pt>
    <dgm:pt modelId="{0EEEB716-8B9F-0447-949A-8E709E4DDC3F}" type="sibTrans" cxnId="{883B8AE1-E3C6-8E4B-8AE5-B14364C2A0F5}">
      <dgm:prSet/>
      <dgm:spPr/>
      <dgm:t>
        <a:bodyPr/>
        <a:lstStyle/>
        <a:p>
          <a:endParaRPr lang="en-US" sz="2000">
            <a:latin typeface="Arial" charset="0"/>
            <a:ea typeface="Arial" charset="0"/>
            <a:cs typeface="Arial" charset="0"/>
          </a:endParaRPr>
        </a:p>
      </dgm:t>
    </dgm:pt>
    <dgm:pt modelId="{F2743140-4095-1B4E-881E-8C0CDB649211}" type="asst">
      <dgm:prSet custT="1"/>
      <dgm:spPr/>
      <dgm:t>
        <a:bodyPr/>
        <a:lstStyle/>
        <a:p>
          <a:r>
            <a:rPr lang="en-US" sz="2000" dirty="0" smtClean="0">
              <a:latin typeface="Arial" charset="0"/>
              <a:ea typeface="Arial" charset="0"/>
              <a:cs typeface="Arial" charset="0"/>
            </a:rPr>
            <a:t>Request additional (tier 2 &amp; 3) support for students. </a:t>
          </a:r>
          <a:endParaRPr lang="en-US" sz="2000" dirty="0">
            <a:latin typeface="Arial" charset="0"/>
            <a:ea typeface="Arial" charset="0"/>
            <a:cs typeface="Arial" charset="0"/>
          </a:endParaRPr>
        </a:p>
      </dgm:t>
    </dgm:pt>
    <dgm:pt modelId="{DE9D23E2-91AE-504F-B7E2-DCBD691272F7}" type="parTrans" cxnId="{51345165-BAF0-B341-A841-6F5A02AF8D87}">
      <dgm:prSet/>
      <dgm:spPr/>
      <dgm:t>
        <a:bodyPr/>
        <a:lstStyle/>
        <a:p>
          <a:endParaRPr lang="en-US" sz="2000">
            <a:latin typeface="Arial" charset="0"/>
            <a:ea typeface="Arial" charset="0"/>
            <a:cs typeface="Arial" charset="0"/>
          </a:endParaRPr>
        </a:p>
      </dgm:t>
    </dgm:pt>
    <dgm:pt modelId="{C7CC0452-6FCC-4A4A-94AD-43D0E2A81D1A}" type="sibTrans" cxnId="{51345165-BAF0-B341-A841-6F5A02AF8D87}">
      <dgm:prSet/>
      <dgm:spPr/>
      <dgm:t>
        <a:bodyPr/>
        <a:lstStyle/>
        <a:p>
          <a:endParaRPr lang="en-US" sz="2000">
            <a:latin typeface="Arial" charset="0"/>
            <a:ea typeface="Arial" charset="0"/>
            <a:cs typeface="Arial" charset="0"/>
          </a:endParaRPr>
        </a:p>
      </dgm:t>
    </dgm:pt>
    <dgm:pt modelId="{525DECA4-2B3D-564E-9111-B18B72B87AAC}" type="pres">
      <dgm:prSet presAssocID="{93879B3B-8945-8C4D-BB5E-24FD2541BC85}" presName="hierChild1" presStyleCnt="0">
        <dgm:presLayoutVars>
          <dgm:chPref val="1"/>
          <dgm:dir/>
          <dgm:animOne val="branch"/>
          <dgm:animLvl val="lvl"/>
          <dgm:resizeHandles/>
        </dgm:presLayoutVars>
      </dgm:prSet>
      <dgm:spPr/>
      <dgm:t>
        <a:bodyPr/>
        <a:lstStyle/>
        <a:p>
          <a:endParaRPr lang="en-US"/>
        </a:p>
      </dgm:t>
    </dgm:pt>
    <dgm:pt modelId="{3259DDE7-D492-CE49-B945-E9E98812B2A2}" type="pres">
      <dgm:prSet presAssocID="{19F93EBA-D9C0-4C47-B7BE-0B44A0DDADBF}" presName="hierRoot1" presStyleCnt="0"/>
      <dgm:spPr/>
      <dgm:t>
        <a:bodyPr/>
        <a:lstStyle/>
        <a:p>
          <a:endParaRPr lang="en-US"/>
        </a:p>
      </dgm:t>
    </dgm:pt>
    <dgm:pt modelId="{2A79DFBF-5DAD-8042-BFC0-887F8F85DB90}" type="pres">
      <dgm:prSet presAssocID="{19F93EBA-D9C0-4C47-B7BE-0B44A0DDADBF}" presName="composite" presStyleCnt="0"/>
      <dgm:spPr/>
      <dgm:t>
        <a:bodyPr/>
        <a:lstStyle/>
        <a:p>
          <a:endParaRPr lang="en-US"/>
        </a:p>
      </dgm:t>
    </dgm:pt>
    <dgm:pt modelId="{626D55D9-C3F1-4E40-BAA3-842EECDA1E65}" type="pres">
      <dgm:prSet presAssocID="{19F93EBA-D9C0-4C47-B7BE-0B44A0DDADBF}" presName="background" presStyleLbl="node0" presStyleIdx="0" presStyleCnt="1"/>
      <dgm:spPr/>
      <dgm:t>
        <a:bodyPr/>
        <a:lstStyle/>
        <a:p>
          <a:endParaRPr lang="en-US"/>
        </a:p>
      </dgm:t>
    </dgm:pt>
    <dgm:pt modelId="{3F71AA5E-DB92-5241-8683-550A3668A98A}" type="pres">
      <dgm:prSet presAssocID="{19F93EBA-D9C0-4C47-B7BE-0B44A0DDADBF}" presName="text" presStyleLbl="fgAcc0" presStyleIdx="0" presStyleCnt="1" custScaleX="162372">
        <dgm:presLayoutVars>
          <dgm:chPref val="3"/>
        </dgm:presLayoutVars>
      </dgm:prSet>
      <dgm:spPr/>
      <dgm:t>
        <a:bodyPr/>
        <a:lstStyle/>
        <a:p>
          <a:endParaRPr lang="en-US"/>
        </a:p>
      </dgm:t>
    </dgm:pt>
    <dgm:pt modelId="{8A4DFAF3-1E04-7844-B174-521460069BB8}" type="pres">
      <dgm:prSet presAssocID="{19F93EBA-D9C0-4C47-B7BE-0B44A0DDADBF}" presName="hierChild2" presStyleCnt="0"/>
      <dgm:spPr/>
      <dgm:t>
        <a:bodyPr/>
        <a:lstStyle/>
        <a:p>
          <a:endParaRPr lang="en-US"/>
        </a:p>
      </dgm:t>
    </dgm:pt>
    <dgm:pt modelId="{9452356D-D5F9-024D-8E0A-B11E01C245D2}" type="pres">
      <dgm:prSet presAssocID="{916A5F52-697C-A947-BF9E-97258BA6FD0C}" presName="Name10" presStyleLbl="parChTrans1D2" presStyleIdx="0" presStyleCnt="2"/>
      <dgm:spPr/>
      <dgm:t>
        <a:bodyPr/>
        <a:lstStyle/>
        <a:p>
          <a:endParaRPr lang="en-US"/>
        </a:p>
      </dgm:t>
    </dgm:pt>
    <dgm:pt modelId="{A0453A65-687B-A841-AABE-186D8FB7A05C}" type="pres">
      <dgm:prSet presAssocID="{2CD788E8-8170-8C4B-A06A-0CFB8AE8CA01}" presName="hierRoot2" presStyleCnt="0"/>
      <dgm:spPr/>
      <dgm:t>
        <a:bodyPr/>
        <a:lstStyle/>
        <a:p>
          <a:endParaRPr lang="en-US"/>
        </a:p>
      </dgm:t>
    </dgm:pt>
    <dgm:pt modelId="{48B82FA4-6866-6B4A-AD80-F0A28DE4558E}" type="pres">
      <dgm:prSet presAssocID="{2CD788E8-8170-8C4B-A06A-0CFB8AE8CA01}" presName="composite2" presStyleCnt="0"/>
      <dgm:spPr/>
      <dgm:t>
        <a:bodyPr/>
        <a:lstStyle/>
        <a:p>
          <a:endParaRPr lang="en-US"/>
        </a:p>
      </dgm:t>
    </dgm:pt>
    <dgm:pt modelId="{7D0CC7AF-14B2-8E4E-902B-184FB1986E9D}" type="pres">
      <dgm:prSet presAssocID="{2CD788E8-8170-8C4B-A06A-0CFB8AE8CA01}" presName="background2" presStyleLbl="asst1" presStyleIdx="0" presStyleCnt="6"/>
      <dgm:spPr/>
      <dgm:t>
        <a:bodyPr/>
        <a:lstStyle/>
        <a:p>
          <a:endParaRPr lang="en-US"/>
        </a:p>
      </dgm:t>
    </dgm:pt>
    <dgm:pt modelId="{D8E45DDC-3E8E-3243-8D1B-361551FA462D}" type="pres">
      <dgm:prSet presAssocID="{2CD788E8-8170-8C4B-A06A-0CFB8AE8CA01}" presName="text2" presStyleLbl="fgAcc2" presStyleIdx="0" presStyleCnt="2" custScaleX="162372">
        <dgm:presLayoutVars>
          <dgm:chPref val="3"/>
        </dgm:presLayoutVars>
      </dgm:prSet>
      <dgm:spPr/>
      <dgm:t>
        <a:bodyPr/>
        <a:lstStyle/>
        <a:p>
          <a:endParaRPr lang="en-US"/>
        </a:p>
      </dgm:t>
    </dgm:pt>
    <dgm:pt modelId="{C86A0661-807E-8040-BDFD-1202C064A6EE}" type="pres">
      <dgm:prSet presAssocID="{2CD788E8-8170-8C4B-A06A-0CFB8AE8CA01}" presName="hierChild3" presStyleCnt="0"/>
      <dgm:spPr/>
      <dgm:t>
        <a:bodyPr/>
        <a:lstStyle/>
        <a:p>
          <a:endParaRPr lang="en-US"/>
        </a:p>
      </dgm:t>
    </dgm:pt>
    <dgm:pt modelId="{E85188AF-6B0B-2842-9981-C8A370795369}" type="pres">
      <dgm:prSet presAssocID="{4BA679D7-597C-6A4D-90D4-EEA40A33BBE0}" presName="Name17" presStyleLbl="parChTrans1D3" presStyleIdx="0" presStyleCnt="2"/>
      <dgm:spPr/>
      <dgm:t>
        <a:bodyPr/>
        <a:lstStyle/>
        <a:p>
          <a:endParaRPr lang="en-US"/>
        </a:p>
      </dgm:t>
    </dgm:pt>
    <dgm:pt modelId="{C0DCC7C4-6928-0743-AA1A-A49D69C599BF}" type="pres">
      <dgm:prSet presAssocID="{BCB4E948-63F6-AB42-A878-162B6CD84C1F}" presName="hierRoot3" presStyleCnt="0"/>
      <dgm:spPr/>
      <dgm:t>
        <a:bodyPr/>
        <a:lstStyle/>
        <a:p>
          <a:endParaRPr lang="en-US"/>
        </a:p>
      </dgm:t>
    </dgm:pt>
    <dgm:pt modelId="{4FC3C838-3032-934D-A3B6-0E71CF1057C1}" type="pres">
      <dgm:prSet presAssocID="{BCB4E948-63F6-AB42-A878-162B6CD84C1F}" presName="composite3" presStyleCnt="0"/>
      <dgm:spPr/>
      <dgm:t>
        <a:bodyPr/>
        <a:lstStyle/>
        <a:p>
          <a:endParaRPr lang="en-US"/>
        </a:p>
      </dgm:t>
    </dgm:pt>
    <dgm:pt modelId="{9A7EFB90-34EE-DF49-BB36-14528FB2A414}" type="pres">
      <dgm:prSet presAssocID="{BCB4E948-63F6-AB42-A878-162B6CD84C1F}" presName="background3" presStyleLbl="asst1" presStyleIdx="1" presStyleCnt="6"/>
      <dgm:spPr/>
      <dgm:t>
        <a:bodyPr/>
        <a:lstStyle/>
        <a:p>
          <a:endParaRPr lang="en-US"/>
        </a:p>
      </dgm:t>
    </dgm:pt>
    <dgm:pt modelId="{B78A597E-23B3-1049-A01A-9F535DCF17C1}" type="pres">
      <dgm:prSet presAssocID="{BCB4E948-63F6-AB42-A878-162B6CD84C1F}" presName="text3" presStyleLbl="fgAcc3" presStyleIdx="0" presStyleCnt="2" custScaleX="162372">
        <dgm:presLayoutVars>
          <dgm:chPref val="3"/>
        </dgm:presLayoutVars>
      </dgm:prSet>
      <dgm:spPr/>
      <dgm:t>
        <a:bodyPr/>
        <a:lstStyle/>
        <a:p>
          <a:endParaRPr lang="en-US"/>
        </a:p>
      </dgm:t>
    </dgm:pt>
    <dgm:pt modelId="{B0EDD2F8-521D-B74D-BBBE-4AE1C201791B}" type="pres">
      <dgm:prSet presAssocID="{BCB4E948-63F6-AB42-A878-162B6CD84C1F}" presName="hierChild4" presStyleCnt="0"/>
      <dgm:spPr/>
      <dgm:t>
        <a:bodyPr/>
        <a:lstStyle/>
        <a:p>
          <a:endParaRPr lang="en-US"/>
        </a:p>
      </dgm:t>
    </dgm:pt>
    <dgm:pt modelId="{AEA16479-9E7F-A941-9B3F-EA82653ABA15}" type="pres">
      <dgm:prSet presAssocID="{D3EA955C-41D1-2A49-A8FA-0299FEB514EE}" presName="Name17" presStyleLbl="parChTrans1D3" presStyleIdx="1" presStyleCnt="2"/>
      <dgm:spPr/>
      <dgm:t>
        <a:bodyPr/>
        <a:lstStyle/>
        <a:p>
          <a:endParaRPr lang="en-US"/>
        </a:p>
      </dgm:t>
    </dgm:pt>
    <dgm:pt modelId="{A2CAC864-72D1-024F-ADD1-9896D3528A0E}" type="pres">
      <dgm:prSet presAssocID="{9651EB0D-39B8-224A-946A-B2358C067B70}" presName="hierRoot3" presStyleCnt="0"/>
      <dgm:spPr/>
      <dgm:t>
        <a:bodyPr/>
        <a:lstStyle/>
        <a:p>
          <a:endParaRPr lang="en-US"/>
        </a:p>
      </dgm:t>
    </dgm:pt>
    <dgm:pt modelId="{14B523CA-8775-864B-9396-41EAE5665CB4}" type="pres">
      <dgm:prSet presAssocID="{9651EB0D-39B8-224A-946A-B2358C067B70}" presName="composite3" presStyleCnt="0"/>
      <dgm:spPr/>
      <dgm:t>
        <a:bodyPr/>
        <a:lstStyle/>
        <a:p>
          <a:endParaRPr lang="en-US"/>
        </a:p>
      </dgm:t>
    </dgm:pt>
    <dgm:pt modelId="{199B6F96-2AA2-4B4C-AB7F-FC2B87FD9AB7}" type="pres">
      <dgm:prSet presAssocID="{9651EB0D-39B8-224A-946A-B2358C067B70}" presName="background3" presStyleLbl="asst1" presStyleIdx="2" presStyleCnt="6"/>
      <dgm:spPr/>
      <dgm:t>
        <a:bodyPr/>
        <a:lstStyle/>
        <a:p>
          <a:endParaRPr lang="en-US"/>
        </a:p>
      </dgm:t>
    </dgm:pt>
    <dgm:pt modelId="{66131503-63ED-4540-8502-6A48CD18ED03}" type="pres">
      <dgm:prSet presAssocID="{9651EB0D-39B8-224A-946A-B2358C067B70}" presName="text3" presStyleLbl="fgAcc3" presStyleIdx="1" presStyleCnt="2" custScaleX="162372">
        <dgm:presLayoutVars>
          <dgm:chPref val="3"/>
        </dgm:presLayoutVars>
      </dgm:prSet>
      <dgm:spPr/>
      <dgm:t>
        <a:bodyPr/>
        <a:lstStyle/>
        <a:p>
          <a:endParaRPr lang="en-US"/>
        </a:p>
      </dgm:t>
    </dgm:pt>
    <dgm:pt modelId="{50DFB2EC-C181-E74B-9261-895F5A4F3C49}" type="pres">
      <dgm:prSet presAssocID="{9651EB0D-39B8-224A-946A-B2358C067B70}" presName="hierChild4" presStyleCnt="0"/>
      <dgm:spPr/>
      <dgm:t>
        <a:bodyPr/>
        <a:lstStyle/>
        <a:p>
          <a:endParaRPr lang="en-US"/>
        </a:p>
      </dgm:t>
    </dgm:pt>
    <dgm:pt modelId="{95DD8796-C1D6-EE44-9869-F5661F3F8B5F}" type="pres">
      <dgm:prSet presAssocID="{3FB02DE8-BD52-C34D-8DB2-3D441D26D454}" presName="Name23" presStyleLbl="parChTrans1D4" presStyleIdx="0" presStyleCnt="2"/>
      <dgm:spPr/>
      <dgm:t>
        <a:bodyPr/>
        <a:lstStyle/>
        <a:p>
          <a:endParaRPr lang="en-US"/>
        </a:p>
      </dgm:t>
    </dgm:pt>
    <dgm:pt modelId="{3A5D0533-E7CB-A94C-AF30-F3A4138E152E}" type="pres">
      <dgm:prSet presAssocID="{9C2BE76E-5378-C54D-9D1B-5F3D82FBE835}" presName="hierRoot4" presStyleCnt="0"/>
      <dgm:spPr/>
      <dgm:t>
        <a:bodyPr/>
        <a:lstStyle/>
        <a:p>
          <a:endParaRPr lang="en-US"/>
        </a:p>
      </dgm:t>
    </dgm:pt>
    <dgm:pt modelId="{B9D77B5F-DBD7-B04E-B6D4-A72D0100499F}" type="pres">
      <dgm:prSet presAssocID="{9C2BE76E-5378-C54D-9D1B-5F3D82FBE835}" presName="composite4" presStyleCnt="0"/>
      <dgm:spPr/>
      <dgm:t>
        <a:bodyPr/>
        <a:lstStyle/>
        <a:p>
          <a:endParaRPr lang="en-US"/>
        </a:p>
      </dgm:t>
    </dgm:pt>
    <dgm:pt modelId="{1C657837-9A36-1543-B1A8-F6D9F73C8C9E}" type="pres">
      <dgm:prSet presAssocID="{9C2BE76E-5378-C54D-9D1B-5F3D82FBE835}" presName="background4" presStyleLbl="asst1" presStyleIdx="3" presStyleCnt="6"/>
      <dgm:spPr/>
      <dgm:t>
        <a:bodyPr/>
        <a:lstStyle/>
        <a:p>
          <a:endParaRPr lang="en-US"/>
        </a:p>
      </dgm:t>
    </dgm:pt>
    <dgm:pt modelId="{D8FD5D50-6D6C-0E4C-A837-1DDE12D05237}" type="pres">
      <dgm:prSet presAssocID="{9C2BE76E-5378-C54D-9D1B-5F3D82FBE835}" presName="text4" presStyleLbl="fgAcc4" presStyleIdx="0" presStyleCnt="2" custScaleX="162372">
        <dgm:presLayoutVars>
          <dgm:chPref val="3"/>
        </dgm:presLayoutVars>
      </dgm:prSet>
      <dgm:spPr/>
      <dgm:t>
        <a:bodyPr/>
        <a:lstStyle/>
        <a:p>
          <a:endParaRPr lang="en-US"/>
        </a:p>
      </dgm:t>
    </dgm:pt>
    <dgm:pt modelId="{8A167922-A674-3E4B-8329-8977C1C70261}" type="pres">
      <dgm:prSet presAssocID="{9C2BE76E-5378-C54D-9D1B-5F3D82FBE835}" presName="hierChild5" presStyleCnt="0"/>
      <dgm:spPr/>
      <dgm:t>
        <a:bodyPr/>
        <a:lstStyle/>
        <a:p>
          <a:endParaRPr lang="en-US"/>
        </a:p>
      </dgm:t>
    </dgm:pt>
    <dgm:pt modelId="{EBB4544C-E271-6147-A92D-0ADE93C75EA4}" type="pres">
      <dgm:prSet presAssocID="{DE9D23E2-91AE-504F-B7E2-DCBD691272F7}" presName="Name23" presStyleLbl="parChTrans1D4" presStyleIdx="1" presStyleCnt="2"/>
      <dgm:spPr/>
      <dgm:t>
        <a:bodyPr/>
        <a:lstStyle/>
        <a:p>
          <a:endParaRPr lang="en-US"/>
        </a:p>
      </dgm:t>
    </dgm:pt>
    <dgm:pt modelId="{36A0543A-0C06-6241-91D2-32DDADFCD5CB}" type="pres">
      <dgm:prSet presAssocID="{F2743140-4095-1B4E-881E-8C0CDB649211}" presName="hierRoot4" presStyleCnt="0"/>
      <dgm:spPr/>
      <dgm:t>
        <a:bodyPr/>
        <a:lstStyle/>
        <a:p>
          <a:endParaRPr lang="en-US"/>
        </a:p>
      </dgm:t>
    </dgm:pt>
    <dgm:pt modelId="{295F20D4-BAC6-9E42-91A0-BB8437343909}" type="pres">
      <dgm:prSet presAssocID="{F2743140-4095-1B4E-881E-8C0CDB649211}" presName="composite4" presStyleCnt="0"/>
      <dgm:spPr/>
      <dgm:t>
        <a:bodyPr/>
        <a:lstStyle/>
        <a:p>
          <a:endParaRPr lang="en-US"/>
        </a:p>
      </dgm:t>
    </dgm:pt>
    <dgm:pt modelId="{F0E6C605-BADA-1343-A6E2-E52B58011A2C}" type="pres">
      <dgm:prSet presAssocID="{F2743140-4095-1B4E-881E-8C0CDB649211}" presName="background4" presStyleLbl="asst1" presStyleIdx="4" presStyleCnt="6"/>
      <dgm:spPr/>
      <dgm:t>
        <a:bodyPr/>
        <a:lstStyle/>
        <a:p>
          <a:endParaRPr lang="en-US"/>
        </a:p>
      </dgm:t>
    </dgm:pt>
    <dgm:pt modelId="{FF8013DE-F65B-334C-BBDB-3A4601909784}" type="pres">
      <dgm:prSet presAssocID="{F2743140-4095-1B4E-881E-8C0CDB649211}" presName="text4" presStyleLbl="fgAcc4" presStyleIdx="1" presStyleCnt="2" custScaleX="162372">
        <dgm:presLayoutVars>
          <dgm:chPref val="3"/>
        </dgm:presLayoutVars>
      </dgm:prSet>
      <dgm:spPr/>
      <dgm:t>
        <a:bodyPr/>
        <a:lstStyle/>
        <a:p>
          <a:endParaRPr lang="en-US"/>
        </a:p>
      </dgm:t>
    </dgm:pt>
    <dgm:pt modelId="{09C53159-24CB-D847-B68E-51F48598A66F}" type="pres">
      <dgm:prSet presAssocID="{F2743140-4095-1B4E-881E-8C0CDB649211}" presName="hierChild5" presStyleCnt="0"/>
      <dgm:spPr/>
      <dgm:t>
        <a:bodyPr/>
        <a:lstStyle/>
        <a:p>
          <a:endParaRPr lang="en-US"/>
        </a:p>
      </dgm:t>
    </dgm:pt>
    <dgm:pt modelId="{3DBBDF6F-C2DC-AD43-BED1-60EC65646A92}" type="pres">
      <dgm:prSet presAssocID="{E9748A2C-5DD3-5A41-872D-2D2ABEE2F42E}" presName="Name10" presStyleLbl="parChTrans1D2" presStyleIdx="1" presStyleCnt="2"/>
      <dgm:spPr/>
      <dgm:t>
        <a:bodyPr/>
        <a:lstStyle/>
        <a:p>
          <a:endParaRPr lang="en-US"/>
        </a:p>
      </dgm:t>
    </dgm:pt>
    <dgm:pt modelId="{5E696291-0DA0-D94D-86ED-29220D6E1D61}" type="pres">
      <dgm:prSet presAssocID="{91C8EBFC-32C7-8741-94A4-034004011149}" presName="hierRoot2" presStyleCnt="0"/>
      <dgm:spPr/>
      <dgm:t>
        <a:bodyPr/>
        <a:lstStyle/>
        <a:p>
          <a:endParaRPr lang="en-US"/>
        </a:p>
      </dgm:t>
    </dgm:pt>
    <dgm:pt modelId="{747E9B44-C870-734E-A85A-29073AF9B591}" type="pres">
      <dgm:prSet presAssocID="{91C8EBFC-32C7-8741-94A4-034004011149}" presName="composite2" presStyleCnt="0"/>
      <dgm:spPr/>
      <dgm:t>
        <a:bodyPr/>
        <a:lstStyle/>
        <a:p>
          <a:endParaRPr lang="en-US"/>
        </a:p>
      </dgm:t>
    </dgm:pt>
    <dgm:pt modelId="{6CB2321F-3DDB-4543-825E-40354EF730AD}" type="pres">
      <dgm:prSet presAssocID="{91C8EBFC-32C7-8741-94A4-034004011149}" presName="background2" presStyleLbl="asst1" presStyleIdx="5" presStyleCnt="6"/>
      <dgm:spPr/>
      <dgm:t>
        <a:bodyPr/>
        <a:lstStyle/>
        <a:p>
          <a:endParaRPr lang="en-US"/>
        </a:p>
      </dgm:t>
    </dgm:pt>
    <dgm:pt modelId="{8CE12734-27F4-AB4F-8D16-E30DF91E6BED}" type="pres">
      <dgm:prSet presAssocID="{91C8EBFC-32C7-8741-94A4-034004011149}" presName="text2" presStyleLbl="fgAcc2" presStyleIdx="1" presStyleCnt="2" custScaleX="162372">
        <dgm:presLayoutVars>
          <dgm:chPref val="3"/>
        </dgm:presLayoutVars>
      </dgm:prSet>
      <dgm:spPr/>
      <dgm:t>
        <a:bodyPr/>
        <a:lstStyle/>
        <a:p>
          <a:endParaRPr lang="en-US"/>
        </a:p>
      </dgm:t>
    </dgm:pt>
    <dgm:pt modelId="{E6D4B4D1-F1CD-8E4C-B1EF-67C96C83C598}" type="pres">
      <dgm:prSet presAssocID="{91C8EBFC-32C7-8741-94A4-034004011149}" presName="hierChild3" presStyleCnt="0"/>
      <dgm:spPr/>
      <dgm:t>
        <a:bodyPr/>
        <a:lstStyle/>
        <a:p>
          <a:endParaRPr lang="en-US"/>
        </a:p>
      </dgm:t>
    </dgm:pt>
  </dgm:ptLst>
  <dgm:cxnLst>
    <dgm:cxn modelId="{51345165-BAF0-B341-A841-6F5A02AF8D87}" srcId="{9651EB0D-39B8-224A-946A-B2358C067B70}" destId="{F2743140-4095-1B4E-881E-8C0CDB649211}" srcOrd="1" destOrd="0" parTransId="{DE9D23E2-91AE-504F-B7E2-DCBD691272F7}" sibTransId="{C7CC0452-6FCC-4A4A-94AD-43D0E2A81D1A}"/>
    <dgm:cxn modelId="{7412D4BB-AF84-EA47-A925-C04B60ED8C02}" srcId="{2CD788E8-8170-8C4B-A06A-0CFB8AE8CA01}" destId="{9651EB0D-39B8-224A-946A-B2358C067B70}" srcOrd="1" destOrd="0" parTransId="{D3EA955C-41D1-2A49-A8FA-0299FEB514EE}" sibTransId="{85FB3BCF-4B2C-3A47-867A-864953FF6229}"/>
    <dgm:cxn modelId="{849EB0F7-EF54-5B4C-8954-81A5FE8E4D3A}" srcId="{19F93EBA-D9C0-4C47-B7BE-0B44A0DDADBF}" destId="{2CD788E8-8170-8C4B-A06A-0CFB8AE8CA01}" srcOrd="0" destOrd="0" parTransId="{916A5F52-697C-A947-BF9E-97258BA6FD0C}" sibTransId="{69159D2A-03FE-E84B-B3ED-4D21485F7CC6}"/>
    <dgm:cxn modelId="{A6C20950-B0A6-7042-A6D6-744D95170B45}" type="presOf" srcId="{19F93EBA-D9C0-4C47-B7BE-0B44A0DDADBF}" destId="{3F71AA5E-DB92-5241-8683-550A3668A98A}" srcOrd="0" destOrd="0" presId="urn:microsoft.com/office/officeart/2005/8/layout/hierarchy1"/>
    <dgm:cxn modelId="{10487151-60AD-514F-A21D-AF49D3AFBBCC}" type="presOf" srcId="{2CD788E8-8170-8C4B-A06A-0CFB8AE8CA01}" destId="{D8E45DDC-3E8E-3243-8D1B-361551FA462D}" srcOrd="0" destOrd="0" presId="urn:microsoft.com/office/officeart/2005/8/layout/hierarchy1"/>
    <dgm:cxn modelId="{B783C317-0C42-8541-B481-5F11E55539F2}" srcId="{93879B3B-8945-8C4D-BB5E-24FD2541BC85}" destId="{19F93EBA-D9C0-4C47-B7BE-0B44A0DDADBF}" srcOrd="0" destOrd="0" parTransId="{1BDD40A1-7435-B848-A092-9953001214EE}" sibTransId="{8DDA6EC0-74EC-C748-A62C-37B1267E369D}"/>
    <dgm:cxn modelId="{BD8D235C-CD0F-564B-8986-6F6BC5CD67E0}" type="presOf" srcId="{E9748A2C-5DD3-5A41-872D-2D2ABEE2F42E}" destId="{3DBBDF6F-C2DC-AD43-BED1-60EC65646A92}" srcOrd="0" destOrd="0" presId="urn:microsoft.com/office/officeart/2005/8/layout/hierarchy1"/>
    <dgm:cxn modelId="{C493738A-2188-2F47-8B9F-7CA5EDE267BF}" type="presOf" srcId="{9651EB0D-39B8-224A-946A-B2358C067B70}" destId="{66131503-63ED-4540-8502-6A48CD18ED03}" srcOrd="0" destOrd="0" presId="urn:microsoft.com/office/officeart/2005/8/layout/hierarchy1"/>
    <dgm:cxn modelId="{0C3EB801-B13A-CC4E-9290-BE44179BCBA6}" type="presOf" srcId="{3FB02DE8-BD52-C34D-8DB2-3D441D26D454}" destId="{95DD8796-C1D6-EE44-9869-F5661F3F8B5F}" srcOrd="0" destOrd="0" presId="urn:microsoft.com/office/officeart/2005/8/layout/hierarchy1"/>
    <dgm:cxn modelId="{C59DBF02-CB70-A442-83FE-CF8BA8D4D8CE}" type="presOf" srcId="{F2743140-4095-1B4E-881E-8C0CDB649211}" destId="{FF8013DE-F65B-334C-BBDB-3A4601909784}" srcOrd="0" destOrd="0" presId="urn:microsoft.com/office/officeart/2005/8/layout/hierarchy1"/>
    <dgm:cxn modelId="{F5A54F98-FA8E-8143-BFC9-E70C7C83DF59}" srcId="{19F93EBA-D9C0-4C47-B7BE-0B44A0DDADBF}" destId="{91C8EBFC-32C7-8741-94A4-034004011149}" srcOrd="1" destOrd="0" parTransId="{E9748A2C-5DD3-5A41-872D-2D2ABEE2F42E}" sibTransId="{5873B1AA-7D42-1F42-AD3F-AAFB9D1D4E83}"/>
    <dgm:cxn modelId="{198D0F03-1CA6-BC4B-BC97-3E2550C80373}" type="presOf" srcId="{DE9D23E2-91AE-504F-B7E2-DCBD691272F7}" destId="{EBB4544C-E271-6147-A92D-0ADE93C75EA4}" srcOrd="0" destOrd="0" presId="urn:microsoft.com/office/officeart/2005/8/layout/hierarchy1"/>
    <dgm:cxn modelId="{883B8AE1-E3C6-8E4B-8AE5-B14364C2A0F5}" srcId="{9651EB0D-39B8-224A-946A-B2358C067B70}" destId="{9C2BE76E-5378-C54D-9D1B-5F3D82FBE835}" srcOrd="0" destOrd="0" parTransId="{3FB02DE8-BD52-C34D-8DB2-3D441D26D454}" sibTransId="{0EEEB716-8B9F-0447-949A-8E709E4DDC3F}"/>
    <dgm:cxn modelId="{40D38BB3-7053-124E-8D88-1C9FA9737C76}" type="presOf" srcId="{93879B3B-8945-8C4D-BB5E-24FD2541BC85}" destId="{525DECA4-2B3D-564E-9111-B18B72B87AAC}" srcOrd="0" destOrd="0" presId="urn:microsoft.com/office/officeart/2005/8/layout/hierarchy1"/>
    <dgm:cxn modelId="{F0987AAD-BB0E-6540-B17B-4AB6078BFA2C}" type="presOf" srcId="{91C8EBFC-32C7-8741-94A4-034004011149}" destId="{8CE12734-27F4-AB4F-8D16-E30DF91E6BED}" srcOrd="0" destOrd="0" presId="urn:microsoft.com/office/officeart/2005/8/layout/hierarchy1"/>
    <dgm:cxn modelId="{924A9528-2D69-5B44-96AD-632F5EFA3028}" type="presOf" srcId="{BCB4E948-63F6-AB42-A878-162B6CD84C1F}" destId="{B78A597E-23B3-1049-A01A-9F535DCF17C1}" srcOrd="0" destOrd="0" presId="urn:microsoft.com/office/officeart/2005/8/layout/hierarchy1"/>
    <dgm:cxn modelId="{A84B87AF-3888-B04C-B1E4-135BEE5BAFE9}" type="presOf" srcId="{9C2BE76E-5378-C54D-9D1B-5F3D82FBE835}" destId="{D8FD5D50-6D6C-0E4C-A837-1DDE12D05237}" srcOrd="0" destOrd="0" presId="urn:microsoft.com/office/officeart/2005/8/layout/hierarchy1"/>
    <dgm:cxn modelId="{65D6F276-B666-0343-B918-286A7230ED6C}" type="presOf" srcId="{D3EA955C-41D1-2A49-A8FA-0299FEB514EE}" destId="{AEA16479-9E7F-A941-9B3F-EA82653ABA15}" srcOrd="0" destOrd="0" presId="urn:microsoft.com/office/officeart/2005/8/layout/hierarchy1"/>
    <dgm:cxn modelId="{A891C125-2558-864D-A073-E46980BDA5F3}" type="presOf" srcId="{916A5F52-697C-A947-BF9E-97258BA6FD0C}" destId="{9452356D-D5F9-024D-8E0A-B11E01C245D2}" srcOrd="0" destOrd="0" presId="urn:microsoft.com/office/officeart/2005/8/layout/hierarchy1"/>
    <dgm:cxn modelId="{A1B9981C-D7ED-9A4D-B005-1DD6EA95B6B0}" srcId="{2CD788E8-8170-8C4B-A06A-0CFB8AE8CA01}" destId="{BCB4E948-63F6-AB42-A878-162B6CD84C1F}" srcOrd="0" destOrd="0" parTransId="{4BA679D7-597C-6A4D-90D4-EEA40A33BBE0}" sibTransId="{C903977C-175D-314B-809E-C59BC26E998A}"/>
    <dgm:cxn modelId="{AA2A8553-4F99-6D43-A08E-150AACB01153}" type="presOf" srcId="{4BA679D7-597C-6A4D-90D4-EEA40A33BBE0}" destId="{E85188AF-6B0B-2842-9981-C8A370795369}" srcOrd="0" destOrd="0" presId="urn:microsoft.com/office/officeart/2005/8/layout/hierarchy1"/>
    <dgm:cxn modelId="{D8AD188E-3FCE-ED4E-80ED-FBB5FA9E8BDA}" type="presParOf" srcId="{525DECA4-2B3D-564E-9111-B18B72B87AAC}" destId="{3259DDE7-D492-CE49-B945-E9E98812B2A2}" srcOrd="0" destOrd="0" presId="urn:microsoft.com/office/officeart/2005/8/layout/hierarchy1"/>
    <dgm:cxn modelId="{F213B87E-A096-FA4F-AB77-3F4D31850EC2}" type="presParOf" srcId="{3259DDE7-D492-CE49-B945-E9E98812B2A2}" destId="{2A79DFBF-5DAD-8042-BFC0-887F8F85DB90}" srcOrd="0" destOrd="0" presId="urn:microsoft.com/office/officeart/2005/8/layout/hierarchy1"/>
    <dgm:cxn modelId="{2990F8AC-A008-E744-9504-D51B20F0581F}" type="presParOf" srcId="{2A79DFBF-5DAD-8042-BFC0-887F8F85DB90}" destId="{626D55D9-C3F1-4E40-BAA3-842EECDA1E65}" srcOrd="0" destOrd="0" presId="urn:microsoft.com/office/officeart/2005/8/layout/hierarchy1"/>
    <dgm:cxn modelId="{7DF363E5-0180-CF44-86C0-C1FDEAC62807}" type="presParOf" srcId="{2A79DFBF-5DAD-8042-BFC0-887F8F85DB90}" destId="{3F71AA5E-DB92-5241-8683-550A3668A98A}" srcOrd="1" destOrd="0" presId="urn:microsoft.com/office/officeart/2005/8/layout/hierarchy1"/>
    <dgm:cxn modelId="{5FD05290-2F02-2143-B6FB-63F6979D0D52}" type="presParOf" srcId="{3259DDE7-D492-CE49-B945-E9E98812B2A2}" destId="{8A4DFAF3-1E04-7844-B174-521460069BB8}" srcOrd="1" destOrd="0" presId="urn:microsoft.com/office/officeart/2005/8/layout/hierarchy1"/>
    <dgm:cxn modelId="{9A10C233-A256-B440-9490-0A420866B810}" type="presParOf" srcId="{8A4DFAF3-1E04-7844-B174-521460069BB8}" destId="{9452356D-D5F9-024D-8E0A-B11E01C245D2}" srcOrd="0" destOrd="0" presId="urn:microsoft.com/office/officeart/2005/8/layout/hierarchy1"/>
    <dgm:cxn modelId="{D0730B29-46EA-6C44-903C-0D95407F5B34}" type="presParOf" srcId="{8A4DFAF3-1E04-7844-B174-521460069BB8}" destId="{A0453A65-687B-A841-AABE-186D8FB7A05C}" srcOrd="1" destOrd="0" presId="urn:microsoft.com/office/officeart/2005/8/layout/hierarchy1"/>
    <dgm:cxn modelId="{EDB9F142-D324-884A-9E22-88B179E941EB}" type="presParOf" srcId="{A0453A65-687B-A841-AABE-186D8FB7A05C}" destId="{48B82FA4-6866-6B4A-AD80-F0A28DE4558E}" srcOrd="0" destOrd="0" presId="urn:microsoft.com/office/officeart/2005/8/layout/hierarchy1"/>
    <dgm:cxn modelId="{CF53F369-E499-D148-9E1E-7BDE2BD3E9D1}" type="presParOf" srcId="{48B82FA4-6866-6B4A-AD80-F0A28DE4558E}" destId="{7D0CC7AF-14B2-8E4E-902B-184FB1986E9D}" srcOrd="0" destOrd="0" presId="urn:microsoft.com/office/officeart/2005/8/layout/hierarchy1"/>
    <dgm:cxn modelId="{E56F336A-0AE4-AE44-AE54-17544A508DBB}" type="presParOf" srcId="{48B82FA4-6866-6B4A-AD80-F0A28DE4558E}" destId="{D8E45DDC-3E8E-3243-8D1B-361551FA462D}" srcOrd="1" destOrd="0" presId="urn:microsoft.com/office/officeart/2005/8/layout/hierarchy1"/>
    <dgm:cxn modelId="{C329E0BF-8700-404C-B29F-788346CBA0DA}" type="presParOf" srcId="{A0453A65-687B-A841-AABE-186D8FB7A05C}" destId="{C86A0661-807E-8040-BDFD-1202C064A6EE}" srcOrd="1" destOrd="0" presId="urn:microsoft.com/office/officeart/2005/8/layout/hierarchy1"/>
    <dgm:cxn modelId="{7806FAC9-1F12-4944-8187-7E18CB46AB0E}" type="presParOf" srcId="{C86A0661-807E-8040-BDFD-1202C064A6EE}" destId="{E85188AF-6B0B-2842-9981-C8A370795369}" srcOrd="0" destOrd="0" presId="urn:microsoft.com/office/officeart/2005/8/layout/hierarchy1"/>
    <dgm:cxn modelId="{DBCA0157-8C97-AF4B-B772-2EAD809497CC}" type="presParOf" srcId="{C86A0661-807E-8040-BDFD-1202C064A6EE}" destId="{C0DCC7C4-6928-0743-AA1A-A49D69C599BF}" srcOrd="1" destOrd="0" presId="urn:microsoft.com/office/officeart/2005/8/layout/hierarchy1"/>
    <dgm:cxn modelId="{0205AF7E-016F-6E44-95A0-40BF8C67F196}" type="presParOf" srcId="{C0DCC7C4-6928-0743-AA1A-A49D69C599BF}" destId="{4FC3C838-3032-934D-A3B6-0E71CF1057C1}" srcOrd="0" destOrd="0" presId="urn:microsoft.com/office/officeart/2005/8/layout/hierarchy1"/>
    <dgm:cxn modelId="{8C8D35BA-D89D-594E-8962-F8022D9A63E5}" type="presParOf" srcId="{4FC3C838-3032-934D-A3B6-0E71CF1057C1}" destId="{9A7EFB90-34EE-DF49-BB36-14528FB2A414}" srcOrd="0" destOrd="0" presId="urn:microsoft.com/office/officeart/2005/8/layout/hierarchy1"/>
    <dgm:cxn modelId="{6CA4AECC-7B5A-234D-B05F-F63FF385FC4B}" type="presParOf" srcId="{4FC3C838-3032-934D-A3B6-0E71CF1057C1}" destId="{B78A597E-23B3-1049-A01A-9F535DCF17C1}" srcOrd="1" destOrd="0" presId="urn:microsoft.com/office/officeart/2005/8/layout/hierarchy1"/>
    <dgm:cxn modelId="{091B8F16-3EDD-874E-A0CC-215FE7A73EDB}" type="presParOf" srcId="{C0DCC7C4-6928-0743-AA1A-A49D69C599BF}" destId="{B0EDD2F8-521D-B74D-BBBE-4AE1C201791B}" srcOrd="1" destOrd="0" presId="urn:microsoft.com/office/officeart/2005/8/layout/hierarchy1"/>
    <dgm:cxn modelId="{BEBA6567-5D00-124D-9EC8-F885210ACD89}" type="presParOf" srcId="{C86A0661-807E-8040-BDFD-1202C064A6EE}" destId="{AEA16479-9E7F-A941-9B3F-EA82653ABA15}" srcOrd="2" destOrd="0" presId="urn:microsoft.com/office/officeart/2005/8/layout/hierarchy1"/>
    <dgm:cxn modelId="{2B47979B-082A-504E-BEB1-E40480532898}" type="presParOf" srcId="{C86A0661-807E-8040-BDFD-1202C064A6EE}" destId="{A2CAC864-72D1-024F-ADD1-9896D3528A0E}" srcOrd="3" destOrd="0" presId="urn:microsoft.com/office/officeart/2005/8/layout/hierarchy1"/>
    <dgm:cxn modelId="{C7F25527-5350-354B-8F96-56CE572F18FD}" type="presParOf" srcId="{A2CAC864-72D1-024F-ADD1-9896D3528A0E}" destId="{14B523CA-8775-864B-9396-41EAE5665CB4}" srcOrd="0" destOrd="0" presId="urn:microsoft.com/office/officeart/2005/8/layout/hierarchy1"/>
    <dgm:cxn modelId="{903749A6-0444-E246-A822-E05A92B66612}" type="presParOf" srcId="{14B523CA-8775-864B-9396-41EAE5665CB4}" destId="{199B6F96-2AA2-4B4C-AB7F-FC2B87FD9AB7}" srcOrd="0" destOrd="0" presId="urn:microsoft.com/office/officeart/2005/8/layout/hierarchy1"/>
    <dgm:cxn modelId="{28D9815F-6C99-3346-8EA4-CA01A105F11F}" type="presParOf" srcId="{14B523CA-8775-864B-9396-41EAE5665CB4}" destId="{66131503-63ED-4540-8502-6A48CD18ED03}" srcOrd="1" destOrd="0" presId="urn:microsoft.com/office/officeart/2005/8/layout/hierarchy1"/>
    <dgm:cxn modelId="{A35EC25D-C321-1D4E-8ADA-878DE19974D2}" type="presParOf" srcId="{A2CAC864-72D1-024F-ADD1-9896D3528A0E}" destId="{50DFB2EC-C181-E74B-9261-895F5A4F3C49}" srcOrd="1" destOrd="0" presId="urn:microsoft.com/office/officeart/2005/8/layout/hierarchy1"/>
    <dgm:cxn modelId="{F32EE307-627A-1D4D-B9F2-E687E1222F52}" type="presParOf" srcId="{50DFB2EC-C181-E74B-9261-895F5A4F3C49}" destId="{95DD8796-C1D6-EE44-9869-F5661F3F8B5F}" srcOrd="0" destOrd="0" presId="urn:microsoft.com/office/officeart/2005/8/layout/hierarchy1"/>
    <dgm:cxn modelId="{CA696001-2534-474B-AC4A-2E732E32C211}" type="presParOf" srcId="{50DFB2EC-C181-E74B-9261-895F5A4F3C49}" destId="{3A5D0533-E7CB-A94C-AF30-F3A4138E152E}" srcOrd="1" destOrd="0" presId="urn:microsoft.com/office/officeart/2005/8/layout/hierarchy1"/>
    <dgm:cxn modelId="{27BDDC5E-E701-A44B-A379-437ADDD39E74}" type="presParOf" srcId="{3A5D0533-E7CB-A94C-AF30-F3A4138E152E}" destId="{B9D77B5F-DBD7-B04E-B6D4-A72D0100499F}" srcOrd="0" destOrd="0" presId="urn:microsoft.com/office/officeart/2005/8/layout/hierarchy1"/>
    <dgm:cxn modelId="{F7AB9B8E-0404-DA43-9F48-9FD127842E87}" type="presParOf" srcId="{B9D77B5F-DBD7-B04E-B6D4-A72D0100499F}" destId="{1C657837-9A36-1543-B1A8-F6D9F73C8C9E}" srcOrd="0" destOrd="0" presId="urn:microsoft.com/office/officeart/2005/8/layout/hierarchy1"/>
    <dgm:cxn modelId="{CB7AF23F-EA04-6E49-96E8-4603BF370AA2}" type="presParOf" srcId="{B9D77B5F-DBD7-B04E-B6D4-A72D0100499F}" destId="{D8FD5D50-6D6C-0E4C-A837-1DDE12D05237}" srcOrd="1" destOrd="0" presId="urn:microsoft.com/office/officeart/2005/8/layout/hierarchy1"/>
    <dgm:cxn modelId="{60CAA370-5032-AF41-ACFA-255B27D5CE8F}" type="presParOf" srcId="{3A5D0533-E7CB-A94C-AF30-F3A4138E152E}" destId="{8A167922-A674-3E4B-8329-8977C1C70261}" srcOrd="1" destOrd="0" presId="urn:microsoft.com/office/officeart/2005/8/layout/hierarchy1"/>
    <dgm:cxn modelId="{0F56D033-B458-844F-A27C-BC0F7BE1BEAE}" type="presParOf" srcId="{50DFB2EC-C181-E74B-9261-895F5A4F3C49}" destId="{EBB4544C-E271-6147-A92D-0ADE93C75EA4}" srcOrd="2" destOrd="0" presId="urn:microsoft.com/office/officeart/2005/8/layout/hierarchy1"/>
    <dgm:cxn modelId="{2AB816D2-6D2C-5E46-9A74-8A2E4391B60B}" type="presParOf" srcId="{50DFB2EC-C181-E74B-9261-895F5A4F3C49}" destId="{36A0543A-0C06-6241-91D2-32DDADFCD5CB}" srcOrd="3" destOrd="0" presId="urn:microsoft.com/office/officeart/2005/8/layout/hierarchy1"/>
    <dgm:cxn modelId="{D9D34EDB-0398-4F4D-BE33-51B6263425DC}" type="presParOf" srcId="{36A0543A-0C06-6241-91D2-32DDADFCD5CB}" destId="{295F20D4-BAC6-9E42-91A0-BB8437343909}" srcOrd="0" destOrd="0" presId="urn:microsoft.com/office/officeart/2005/8/layout/hierarchy1"/>
    <dgm:cxn modelId="{1878CFF8-EF01-204D-AED8-C38A30F1EB42}" type="presParOf" srcId="{295F20D4-BAC6-9E42-91A0-BB8437343909}" destId="{F0E6C605-BADA-1343-A6E2-E52B58011A2C}" srcOrd="0" destOrd="0" presId="urn:microsoft.com/office/officeart/2005/8/layout/hierarchy1"/>
    <dgm:cxn modelId="{8DF9015A-B8A7-1149-B3CD-112AC7521FEE}" type="presParOf" srcId="{295F20D4-BAC6-9E42-91A0-BB8437343909}" destId="{FF8013DE-F65B-334C-BBDB-3A4601909784}" srcOrd="1" destOrd="0" presId="urn:microsoft.com/office/officeart/2005/8/layout/hierarchy1"/>
    <dgm:cxn modelId="{3F936AB9-B38F-6F48-9866-76B91DC6443A}" type="presParOf" srcId="{36A0543A-0C06-6241-91D2-32DDADFCD5CB}" destId="{09C53159-24CB-D847-B68E-51F48598A66F}" srcOrd="1" destOrd="0" presId="urn:microsoft.com/office/officeart/2005/8/layout/hierarchy1"/>
    <dgm:cxn modelId="{95FA534B-4368-8F40-9ACF-63D8D3DB526B}" type="presParOf" srcId="{8A4DFAF3-1E04-7844-B174-521460069BB8}" destId="{3DBBDF6F-C2DC-AD43-BED1-60EC65646A92}" srcOrd="2" destOrd="0" presId="urn:microsoft.com/office/officeart/2005/8/layout/hierarchy1"/>
    <dgm:cxn modelId="{4D2DC18C-E15D-D54F-B586-F169AF9C56F8}" type="presParOf" srcId="{8A4DFAF3-1E04-7844-B174-521460069BB8}" destId="{5E696291-0DA0-D94D-86ED-29220D6E1D61}" srcOrd="3" destOrd="0" presId="urn:microsoft.com/office/officeart/2005/8/layout/hierarchy1"/>
    <dgm:cxn modelId="{2265E557-1661-F449-81FF-DA2080804BCC}" type="presParOf" srcId="{5E696291-0DA0-D94D-86ED-29220D6E1D61}" destId="{747E9B44-C870-734E-A85A-29073AF9B591}" srcOrd="0" destOrd="0" presId="urn:microsoft.com/office/officeart/2005/8/layout/hierarchy1"/>
    <dgm:cxn modelId="{FF38495A-1FF4-8241-926E-5B2F4983F8AB}" type="presParOf" srcId="{747E9B44-C870-734E-A85A-29073AF9B591}" destId="{6CB2321F-3DDB-4543-825E-40354EF730AD}" srcOrd="0" destOrd="0" presId="urn:microsoft.com/office/officeart/2005/8/layout/hierarchy1"/>
    <dgm:cxn modelId="{90EEE9C9-F9B1-E74C-BA39-E9813D9A81EF}" type="presParOf" srcId="{747E9B44-C870-734E-A85A-29073AF9B591}" destId="{8CE12734-27F4-AB4F-8D16-E30DF91E6BED}" srcOrd="1" destOrd="0" presId="urn:microsoft.com/office/officeart/2005/8/layout/hierarchy1"/>
    <dgm:cxn modelId="{8B8FE43C-CB3B-F843-85CB-42C21811729B}" type="presParOf" srcId="{5E696291-0DA0-D94D-86ED-29220D6E1D61}" destId="{E6D4B4D1-F1CD-8E4C-B1EF-67C96C83C59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DF6F-C2DC-AD43-BED1-60EC65646A92}">
      <dsp:nvSpPr>
        <dsp:cNvPr id="0" name=""/>
        <dsp:cNvSpPr/>
      </dsp:nvSpPr>
      <dsp:spPr>
        <a:xfrm>
          <a:off x="5954167" y="1004724"/>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B4544C-E271-6147-A92D-0ADE93C75EA4}">
      <dsp:nvSpPr>
        <dsp:cNvPr id="0" name=""/>
        <dsp:cNvSpPr/>
      </dsp:nvSpPr>
      <dsp:spPr>
        <a:xfrm>
          <a:off x="5954167" y="393136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D8796-C1D6-EE44-9869-F5661F3F8B5F}">
      <dsp:nvSpPr>
        <dsp:cNvPr id="0" name=""/>
        <dsp:cNvSpPr/>
      </dsp:nvSpPr>
      <dsp:spPr>
        <a:xfrm>
          <a:off x="4495371" y="393136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16479-9E7F-A941-9B3F-EA82653ABA15}">
      <dsp:nvSpPr>
        <dsp:cNvPr id="0" name=""/>
        <dsp:cNvSpPr/>
      </dsp:nvSpPr>
      <dsp:spPr>
        <a:xfrm>
          <a:off x="4495371" y="246804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88AF-6B0B-2842-9981-C8A370795369}">
      <dsp:nvSpPr>
        <dsp:cNvPr id="0" name=""/>
        <dsp:cNvSpPr/>
      </dsp:nvSpPr>
      <dsp:spPr>
        <a:xfrm>
          <a:off x="3036575" y="246804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2356D-D5F9-024D-8E0A-B11E01C245D2}">
      <dsp:nvSpPr>
        <dsp:cNvPr id="0" name=""/>
        <dsp:cNvSpPr/>
      </dsp:nvSpPr>
      <dsp:spPr>
        <a:xfrm>
          <a:off x="4495371" y="1004724"/>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55D9-C3F1-4E40-BAA3-842EECDA1E65}">
      <dsp:nvSpPr>
        <dsp:cNvPr id="0" name=""/>
        <dsp:cNvSpPr/>
      </dsp:nvSpPr>
      <dsp:spPr>
        <a:xfrm>
          <a:off x="4670987" y="1079"/>
          <a:ext cx="2566360" cy="1003645"/>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1AA5E-DB92-5241-8683-550A3668A98A}">
      <dsp:nvSpPr>
        <dsp:cNvPr id="0" name=""/>
        <dsp:cNvSpPr/>
      </dsp:nvSpPr>
      <dsp:spPr>
        <a:xfrm>
          <a:off x="4846603" y="16791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Are students still engaging in </a:t>
          </a:r>
          <a:r>
            <a:rPr lang="en-US" sz="2000" b="1" u="sng" kern="1200" dirty="0" smtClean="0"/>
            <a:t>problem behavior</a:t>
          </a:r>
          <a:r>
            <a:rPr lang="en-US" sz="2000" kern="1200" dirty="0" smtClean="0"/>
            <a:t>?</a:t>
          </a:r>
          <a:endParaRPr lang="en-US" sz="2000" kern="1200" dirty="0"/>
        </a:p>
      </dsp:txBody>
      <dsp:txXfrm>
        <a:off x="4875999" y="197310"/>
        <a:ext cx="2507568" cy="944853"/>
      </dsp:txXfrm>
    </dsp:sp>
    <dsp:sp modelId="{7D0CC7AF-14B2-8E4E-902B-184FB1986E9D}">
      <dsp:nvSpPr>
        <dsp:cNvPr id="0" name=""/>
        <dsp:cNvSpPr/>
      </dsp:nvSpPr>
      <dsp:spPr>
        <a:xfrm>
          <a:off x="3212191"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5DDC-3E8E-3243-8D1B-361551FA462D}">
      <dsp:nvSpPr>
        <dsp:cNvPr id="0" name=""/>
        <dsp:cNvSpPr/>
      </dsp:nvSpPr>
      <dsp:spPr>
        <a:xfrm>
          <a:off x="3387807"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Are behaviors minor or major expectation violations?</a:t>
          </a:r>
          <a:endParaRPr lang="en-US" sz="2000" kern="1200" dirty="0"/>
        </a:p>
      </dsp:txBody>
      <dsp:txXfrm>
        <a:off x="3417203" y="1660630"/>
        <a:ext cx="2507568" cy="944853"/>
      </dsp:txXfrm>
    </dsp:sp>
    <dsp:sp modelId="{9A7EFB90-34EE-DF49-BB36-14528FB2A414}">
      <dsp:nvSpPr>
        <dsp:cNvPr id="0" name=""/>
        <dsp:cNvSpPr/>
      </dsp:nvSpPr>
      <dsp:spPr>
        <a:xfrm>
          <a:off x="1753395"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A597E-23B3-1049-A01A-9F535DCF17C1}">
      <dsp:nvSpPr>
        <dsp:cNvPr id="0" name=""/>
        <dsp:cNvSpPr/>
      </dsp:nvSpPr>
      <dsp:spPr>
        <a:xfrm>
          <a:off x="1929011"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Use brief, specific error correction &amp; other strategies</a:t>
          </a:r>
          <a:endParaRPr lang="en-US" sz="2000" kern="1200" dirty="0"/>
        </a:p>
      </dsp:txBody>
      <dsp:txXfrm>
        <a:off x="1958407" y="3123950"/>
        <a:ext cx="2507568" cy="944853"/>
      </dsp:txXfrm>
    </dsp:sp>
    <dsp:sp modelId="{199B6F96-2AA2-4B4C-AB7F-FC2B87FD9AB7}">
      <dsp:nvSpPr>
        <dsp:cNvPr id="0" name=""/>
        <dsp:cNvSpPr/>
      </dsp:nvSpPr>
      <dsp:spPr>
        <a:xfrm>
          <a:off x="4670987"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31503-63ED-4540-8502-6A48CD18ED03}">
      <dsp:nvSpPr>
        <dsp:cNvPr id="0" name=""/>
        <dsp:cNvSpPr/>
      </dsp:nvSpPr>
      <dsp:spPr>
        <a:xfrm>
          <a:off x="4846603"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How many students are involved (many or few)?</a:t>
          </a:r>
          <a:endParaRPr lang="en-US" sz="2000" kern="1200" dirty="0"/>
        </a:p>
      </dsp:txBody>
      <dsp:txXfrm>
        <a:off x="4875999" y="3123950"/>
        <a:ext cx="2507568" cy="944853"/>
      </dsp:txXfrm>
    </dsp:sp>
    <dsp:sp modelId="{1C657837-9A36-1543-B1A8-F6D9F73C8C9E}">
      <dsp:nvSpPr>
        <dsp:cNvPr id="0" name=""/>
        <dsp:cNvSpPr/>
      </dsp:nvSpPr>
      <dsp:spPr>
        <a:xfrm>
          <a:off x="3212191"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5D50-6D6C-0E4C-A837-1DDE12D05237}">
      <dsp:nvSpPr>
        <dsp:cNvPr id="0" name=""/>
        <dsp:cNvSpPr/>
      </dsp:nvSpPr>
      <dsp:spPr>
        <a:xfrm>
          <a:off x="3387807"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Review, adjust &amp; intensify CWPBIS. Ask for help!</a:t>
          </a:r>
          <a:endParaRPr lang="en-US" sz="2000" kern="1200" dirty="0"/>
        </a:p>
      </dsp:txBody>
      <dsp:txXfrm>
        <a:off x="3417203" y="4587271"/>
        <a:ext cx="2507568" cy="944853"/>
      </dsp:txXfrm>
    </dsp:sp>
    <dsp:sp modelId="{F0E6C605-BADA-1343-A6E2-E52B58011A2C}">
      <dsp:nvSpPr>
        <dsp:cNvPr id="0" name=""/>
        <dsp:cNvSpPr/>
      </dsp:nvSpPr>
      <dsp:spPr>
        <a:xfrm>
          <a:off x="6129783"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013DE-F65B-334C-BBDB-3A4601909784}">
      <dsp:nvSpPr>
        <dsp:cNvPr id="0" name=""/>
        <dsp:cNvSpPr/>
      </dsp:nvSpPr>
      <dsp:spPr>
        <a:xfrm>
          <a:off x="6305399"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Request additional (tier 2 &amp; 3) support for students. </a:t>
          </a:r>
          <a:endParaRPr lang="en-US" sz="2000" kern="1200" dirty="0"/>
        </a:p>
      </dsp:txBody>
      <dsp:txXfrm>
        <a:off x="6334795" y="4587271"/>
        <a:ext cx="2507568" cy="944853"/>
      </dsp:txXfrm>
    </dsp:sp>
    <dsp:sp modelId="{6CB2321F-3DDB-4543-825E-40354EF730AD}">
      <dsp:nvSpPr>
        <dsp:cNvPr id="0" name=""/>
        <dsp:cNvSpPr/>
      </dsp:nvSpPr>
      <dsp:spPr>
        <a:xfrm>
          <a:off x="6129783"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12734-27F4-AB4F-8D16-E30DF91E6BED}">
      <dsp:nvSpPr>
        <dsp:cNvPr id="0" name=""/>
        <dsp:cNvSpPr/>
      </dsp:nvSpPr>
      <dsp:spPr>
        <a:xfrm>
          <a:off x="6305399"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Well done! Monitor outcomes and adjust as needed</a:t>
          </a:r>
          <a:endParaRPr lang="en-US" sz="2000" kern="1200" dirty="0"/>
        </a:p>
      </dsp:txBody>
      <dsp:txXfrm>
        <a:off x="6334795" y="1660630"/>
        <a:ext cx="2507568" cy="944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DF6F-C2DC-AD43-BED1-60EC65646A92}">
      <dsp:nvSpPr>
        <dsp:cNvPr id="0" name=""/>
        <dsp:cNvSpPr/>
      </dsp:nvSpPr>
      <dsp:spPr>
        <a:xfrm>
          <a:off x="5954167" y="1004724"/>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B4544C-E271-6147-A92D-0ADE93C75EA4}">
      <dsp:nvSpPr>
        <dsp:cNvPr id="0" name=""/>
        <dsp:cNvSpPr/>
      </dsp:nvSpPr>
      <dsp:spPr>
        <a:xfrm>
          <a:off x="5954167" y="393136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D8796-C1D6-EE44-9869-F5661F3F8B5F}">
      <dsp:nvSpPr>
        <dsp:cNvPr id="0" name=""/>
        <dsp:cNvSpPr/>
      </dsp:nvSpPr>
      <dsp:spPr>
        <a:xfrm>
          <a:off x="4495371" y="393136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16479-9E7F-A941-9B3F-EA82653ABA15}">
      <dsp:nvSpPr>
        <dsp:cNvPr id="0" name=""/>
        <dsp:cNvSpPr/>
      </dsp:nvSpPr>
      <dsp:spPr>
        <a:xfrm>
          <a:off x="4495371" y="246804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88AF-6B0B-2842-9981-C8A370795369}">
      <dsp:nvSpPr>
        <dsp:cNvPr id="0" name=""/>
        <dsp:cNvSpPr/>
      </dsp:nvSpPr>
      <dsp:spPr>
        <a:xfrm>
          <a:off x="3036575" y="246804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2356D-D5F9-024D-8E0A-B11E01C245D2}">
      <dsp:nvSpPr>
        <dsp:cNvPr id="0" name=""/>
        <dsp:cNvSpPr/>
      </dsp:nvSpPr>
      <dsp:spPr>
        <a:xfrm>
          <a:off x="4495371" y="1004724"/>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55D9-C3F1-4E40-BAA3-842EECDA1E65}">
      <dsp:nvSpPr>
        <dsp:cNvPr id="0" name=""/>
        <dsp:cNvSpPr/>
      </dsp:nvSpPr>
      <dsp:spPr>
        <a:xfrm>
          <a:off x="4670987" y="1079"/>
          <a:ext cx="2566360" cy="1003645"/>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1AA5E-DB92-5241-8683-550A3668A98A}">
      <dsp:nvSpPr>
        <dsp:cNvPr id="0" name=""/>
        <dsp:cNvSpPr/>
      </dsp:nvSpPr>
      <dsp:spPr>
        <a:xfrm>
          <a:off x="4846603" y="16791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students still engaging in </a:t>
          </a:r>
          <a:r>
            <a:rPr lang="en-US" sz="2000" b="1" u="sng" kern="1200" dirty="0" smtClean="0">
              <a:latin typeface="Arial" charset="0"/>
              <a:ea typeface="Arial" charset="0"/>
              <a:cs typeface="Arial" charset="0"/>
            </a:rPr>
            <a:t>problem behavior</a:t>
          </a:r>
          <a:r>
            <a:rPr lang="en-US" sz="2000" kern="1200" dirty="0" smtClean="0">
              <a:latin typeface="Arial" charset="0"/>
              <a:ea typeface="Arial" charset="0"/>
              <a:cs typeface="Arial" charset="0"/>
            </a:rPr>
            <a:t>?</a:t>
          </a:r>
          <a:endParaRPr lang="en-US" sz="2000" kern="1200" dirty="0">
            <a:latin typeface="Arial" charset="0"/>
            <a:ea typeface="Arial" charset="0"/>
            <a:cs typeface="Arial" charset="0"/>
          </a:endParaRPr>
        </a:p>
      </dsp:txBody>
      <dsp:txXfrm>
        <a:off x="4875999" y="197310"/>
        <a:ext cx="2507568" cy="944853"/>
      </dsp:txXfrm>
    </dsp:sp>
    <dsp:sp modelId="{7D0CC7AF-14B2-8E4E-902B-184FB1986E9D}">
      <dsp:nvSpPr>
        <dsp:cNvPr id="0" name=""/>
        <dsp:cNvSpPr/>
      </dsp:nvSpPr>
      <dsp:spPr>
        <a:xfrm>
          <a:off x="3212191"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5DDC-3E8E-3243-8D1B-361551FA462D}">
      <dsp:nvSpPr>
        <dsp:cNvPr id="0" name=""/>
        <dsp:cNvSpPr/>
      </dsp:nvSpPr>
      <dsp:spPr>
        <a:xfrm>
          <a:off x="3387807"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behaviors minor or major expectation violations?</a:t>
          </a:r>
          <a:endParaRPr lang="en-US" sz="2000" kern="1200" dirty="0">
            <a:latin typeface="Arial" charset="0"/>
            <a:ea typeface="Arial" charset="0"/>
            <a:cs typeface="Arial" charset="0"/>
          </a:endParaRPr>
        </a:p>
      </dsp:txBody>
      <dsp:txXfrm>
        <a:off x="3417203" y="1660630"/>
        <a:ext cx="2507568" cy="944853"/>
      </dsp:txXfrm>
    </dsp:sp>
    <dsp:sp modelId="{9A7EFB90-34EE-DF49-BB36-14528FB2A414}">
      <dsp:nvSpPr>
        <dsp:cNvPr id="0" name=""/>
        <dsp:cNvSpPr/>
      </dsp:nvSpPr>
      <dsp:spPr>
        <a:xfrm>
          <a:off x="1753395"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A597E-23B3-1049-A01A-9F535DCF17C1}">
      <dsp:nvSpPr>
        <dsp:cNvPr id="0" name=""/>
        <dsp:cNvSpPr/>
      </dsp:nvSpPr>
      <dsp:spPr>
        <a:xfrm>
          <a:off x="1929011"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Use brief, specific error correction &amp; other strategies</a:t>
          </a:r>
          <a:endParaRPr lang="en-US" sz="2000" kern="1200" dirty="0">
            <a:latin typeface="Arial" charset="0"/>
            <a:ea typeface="Arial" charset="0"/>
            <a:cs typeface="Arial" charset="0"/>
          </a:endParaRPr>
        </a:p>
      </dsp:txBody>
      <dsp:txXfrm>
        <a:off x="1958407" y="3123950"/>
        <a:ext cx="2507568" cy="944853"/>
      </dsp:txXfrm>
    </dsp:sp>
    <dsp:sp modelId="{199B6F96-2AA2-4B4C-AB7F-FC2B87FD9AB7}">
      <dsp:nvSpPr>
        <dsp:cNvPr id="0" name=""/>
        <dsp:cNvSpPr/>
      </dsp:nvSpPr>
      <dsp:spPr>
        <a:xfrm>
          <a:off x="4670987"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31503-63ED-4540-8502-6A48CD18ED03}">
      <dsp:nvSpPr>
        <dsp:cNvPr id="0" name=""/>
        <dsp:cNvSpPr/>
      </dsp:nvSpPr>
      <dsp:spPr>
        <a:xfrm>
          <a:off x="4846603"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How many students are involved (many or few)?</a:t>
          </a:r>
          <a:endParaRPr lang="en-US" sz="2000" kern="1200" dirty="0">
            <a:latin typeface="Arial" charset="0"/>
            <a:ea typeface="Arial" charset="0"/>
            <a:cs typeface="Arial" charset="0"/>
          </a:endParaRPr>
        </a:p>
      </dsp:txBody>
      <dsp:txXfrm>
        <a:off x="4875999" y="3123950"/>
        <a:ext cx="2507568" cy="944853"/>
      </dsp:txXfrm>
    </dsp:sp>
    <dsp:sp modelId="{1C657837-9A36-1543-B1A8-F6D9F73C8C9E}">
      <dsp:nvSpPr>
        <dsp:cNvPr id="0" name=""/>
        <dsp:cNvSpPr/>
      </dsp:nvSpPr>
      <dsp:spPr>
        <a:xfrm>
          <a:off x="3212191"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5D50-6D6C-0E4C-A837-1DDE12D05237}">
      <dsp:nvSpPr>
        <dsp:cNvPr id="0" name=""/>
        <dsp:cNvSpPr/>
      </dsp:nvSpPr>
      <dsp:spPr>
        <a:xfrm>
          <a:off x="3387807"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Review, adjust &amp; intensify CWPBIS. Ask for help!</a:t>
          </a:r>
          <a:endParaRPr lang="en-US" sz="2000" kern="1200" dirty="0">
            <a:latin typeface="Arial" charset="0"/>
            <a:ea typeface="Arial" charset="0"/>
            <a:cs typeface="Arial" charset="0"/>
          </a:endParaRPr>
        </a:p>
      </dsp:txBody>
      <dsp:txXfrm>
        <a:off x="3417203" y="4587271"/>
        <a:ext cx="2507568" cy="944853"/>
      </dsp:txXfrm>
    </dsp:sp>
    <dsp:sp modelId="{F0E6C605-BADA-1343-A6E2-E52B58011A2C}">
      <dsp:nvSpPr>
        <dsp:cNvPr id="0" name=""/>
        <dsp:cNvSpPr/>
      </dsp:nvSpPr>
      <dsp:spPr>
        <a:xfrm>
          <a:off x="6129783"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013DE-F65B-334C-BBDB-3A4601909784}">
      <dsp:nvSpPr>
        <dsp:cNvPr id="0" name=""/>
        <dsp:cNvSpPr/>
      </dsp:nvSpPr>
      <dsp:spPr>
        <a:xfrm>
          <a:off x="6305399"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Request additional (tier 2 &amp; 3) support for students. </a:t>
          </a:r>
          <a:endParaRPr lang="en-US" sz="2000" kern="1200" dirty="0">
            <a:latin typeface="Arial" charset="0"/>
            <a:ea typeface="Arial" charset="0"/>
            <a:cs typeface="Arial" charset="0"/>
          </a:endParaRPr>
        </a:p>
      </dsp:txBody>
      <dsp:txXfrm>
        <a:off x="6334795" y="4587271"/>
        <a:ext cx="2507568" cy="944853"/>
      </dsp:txXfrm>
    </dsp:sp>
    <dsp:sp modelId="{6CB2321F-3DDB-4543-825E-40354EF730AD}">
      <dsp:nvSpPr>
        <dsp:cNvPr id="0" name=""/>
        <dsp:cNvSpPr/>
      </dsp:nvSpPr>
      <dsp:spPr>
        <a:xfrm>
          <a:off x="6129783"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12734-27F4-AB4F-8D16-E30DF91E6BED}">
      <dsp:nvSpPr>
        <dsp:cNvPr id="0" name=""/>
        <dsp:cNvSpPr/>
      </dsp:nvSpPr>
      <dsp:spPr>
        <a:xfrm>
          <a:off x="6305399"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Well done! Monitor outcomes and adjust as needed</a:t>
          </a:r>
          <a:endParaRPr lang="en-US" sz="2000" kern="1200" dirty="0">
            <a:latin typeface="Arial" charset="0"/>
            <a:ea typeface="Arial" charset="0"/>
            <a:cs typeface="Arial" charset="0"/>
          </a:endParaRPr>
        </a:p>
      </dsp:txBody>
      <dsp:txXfrm>
        <a:off x="6334795" y="1660630"/>
        <a:ext cx="2507568" cy="9448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DF6F-C2DC-AD43-BED1-60EC65646A92}">
      <dsp:nvSpPr>
        <dsp:cNvPr id="0" name=""/>
        <dsp:cNvSpPr/>
      </dsp:nvSpPr>
      <dsp:spPr>
        <a:xfrm>
          <a:off x="5954167" y="1004724"/>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B4544C-E271-6147-A92D-0ADE93C75EA4}">
      <dsp:nvSpPr>
        <dsp:cNvPr id="0" name=""/>
        <dsp:cNvSpPr/>
      </dsp:nvSpPr>
      <dsp:spPr>
        <a:xfrm>
          <a:off x="5954167" y="393136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D8796-C1D6-EE44-9869-F5661F3F8B5F}">
      <dsp:nvSpPr>
        <dsp:cNvPr id="0" name=""/>
        <dsp:cNvSpPr/>
      </dsp:nvSpPr>
      <dsp:spPr>
        <a:xfrm>
          <a:off x="4495371" y="393136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16479-9E7F-A941-9B3F-EA82653ABA15}">
      <dsp:nvSpPr>
        <dsp:cNvPr id="0" name=""/>
        <dsp:cNvSpPr/>
      </dsp:nvSpPr>
      <dsp:spPr>
        <a:xfrm>
          <a:off x="4495371" y="246804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88AF-6B0B-2842-9981-C8A370795369}">
      <dsp:nvSpPr>
        <dsp:cNvPr id="0" name=""/>
        <dsp:cNvSpPr/>
      </dsp:nvSpPr>
      <dsp:spPr>
        <a:xfrm>
          <a:off x="3036575" y="246804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2356D-D5F9-024D-8E0A-B11E01C245D2}">
      <dsp:nvSpPr>
        <dsp:cNvPr id="0" name=""/>
        <dsp:cNvSpPr/>
      </dsp:nvSpPr>
      <dsp:spPr>
        <a:xfrm>
          <a:off x="4495371" y="1004724"/>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55D9-C3F1-4E40-BAA3-842EECDA1E65}">
      <dsp:nvSpPr>
        <dsp:cNvPr id="0" name=""/>
        <dsp:cNvSpPr/>
      </dsp:nvSpPr>
      <dsp:spPr>
        <a:xfrm>
          <a:off x="4670987" y="1079"/>
          <a:ext cx="2566360" cy="1003645"/>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1AA5E-DB92-5241-8683-550A3668A98A}">
      <dsp:nvSpPr>
        <dsp:cNvPr id="0" name=""/>
        <dsp:cNvSpPr/>
      </dsp:nvSpPr>
      <dsp:spPr>
        <a:xfrm>
          <a:off x="4846603" y="16791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students still engaging in </a:t>
          </a:r>
          <a:r>
            <a:rPr lang="en-US" sz="2000" b="1" u="sng" kern="1200" dirty="0" smtClean="0">
              <a:latin typeface="Arial" charset="0"/>
              <a:ea typeface="Arial" charset="0"/>
              <a:cs typeface="Arial" charset="0"/>
            </a:rPr>
            <a:t>problem behavior</a:t>
          </a:r>
          <a:r>
            <a:rPr lang="en-US" sz="2000" kern="1200" dirty="0" smtClean="0">
              <a:latin typeface="Arial" charset="0"/>
              <a:ea typeface="Arial" charset="0"/>
              <a:cs typeface="Arial" charset="0"/>
            </a:rPr>
            <a:t>?</a:t>
          </a:r>
          <a:endParaRPr lang="en-US" sz="2000" kern="1200" dirty="0">
            <a:latin typeface="Arial" charset="0"/>
            <a:ea typeface="Arial" charset="0"/>
            <a:cs typeface="Arial" charset="0"/>
          </a:endParaRPr>
        </a:p>
      </dsp:txBody>
      <dsp:txXfrm>
        <a:off x="4875999" y="197310"/>
        <a:ext cx="2507568" cy="944853"/>
      </dsp:txXfrm>
    </dsp:sp>
    <dsp:sp modelId="{7D0CC7AF-14B2-8E4E-902B-184FB1986E9D}">
      <dsp:nvSpPr>
        <dsp:cNvPr id="0" name=""/>
        <dsp:cNvSpPr/>
      </dsp:nvSpPr>
      <dsp:spPr>
        <a:xfrm>
          <a:off x="3212191"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5DDC-3E8E-3243-8D1B-361551FA462D}">
      <dsp:nvSpPr>
        <dsp:cNvPr id="0" name=""/>
        <dsp:cNvSpPr/>
      </dsp:nvSpPr>
      <dsp:spPr>
        <a:xfrm>
          <a:off x="3387807"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behaviors minor or major expectation violations?</a:t>
          </a:r>
          <a:endParaRPr lang="en-US" sz="2000" kern="1200" dirty="0">
            <a:latin typeface="Arial" charset="0"/>
            <a:ea typeface="Arial" charset="0"/>
            <a:cs typeface="Arial" charset="0"/>
          </a:endParaRPr>
        </a:p>
      </dsp:txBody>
      <dsp:txXfrm>
        <a:off x="3417203" y="1660630"/>
        <a:ext cx="2507568" cy="944853"/>
      </dsp:txXfrm>
    </dsp:sp>
    <dsp:sp modelId="{9A7EFB90-34EE-DF49-BB36-14528FB2A414}">
      <dsp:nvSpPr>
        <dsp:cNvPr id="0" name=""/>
        <dsp:cNvSpPr/>
      </dsp:nvSpPr>
      <dsp:spPr>
        <a:xfrm>
          <a:off x="1753395"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A597E-23B3-1049-A01A-9F535DCF17C1}">
      <dsp:nvSpPr>
        <dsp:cNvPr id="0" name=""/>
        <dsp:cNvSpPr/>
      </dsp:nvSpPr>
      <dsp:spPr>
        <a:xfrm>
          <a:off x="1929011"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Use brief, specific error correction &amp; other strategies</a:t>
          </a:r>
          <a:endParaRPr lang="en-US" sz="2000" kern="1200" dirty="0">
            <a:latin typeface="Arial" charset="0"/>
            <a:ea typeface="Arial" charset="0"/>
            <a:cs typeface="Arial" charset="0"/>
          </a:endParaRPr>
        </a:p>
      </dsp:txBody>
      <dsp:txXfrm>
        <a:off x="1958407" y="3123950"/>
        <a:ext cx="2507568" cy="944853"/>
      </dsp:txXfrm>
    </dsp:sp>
    <dsp:sp modelId="{199B6F96-2AA2-4B4C-AB7F-FC2B87FD9AB7}">
      <dsp:nvSpPr>
        <dsp:cNvPr id="0" name=""/>
        <dsp:cNvSpPr/>
      </dsp:nvSpPr>
      <dsp:spPr>
        <a:xfrm>
          <a:off x="4670987"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31503-63ED-4540-8502-6A48CD18ED03}">
      <dsp:nvSpPr>
        <dsp:cNvPr id="0" name=""/>
        <dsp:cNvSpPr/>
      </dsp:nvSpPr>
      <dsp:spPr>
        <a:xfrm>
          <a:off x="4846603"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How many students are involved (many or few)?</a:t>
          </a:r>
          <a:endParaRPr lang="en-US" sz="2000" kern="1200" dirty="0">
            <a:latin typeface="Arial" charset="0"/>
            <a:ea typeface="Arial" charset="0"/>
            <a:cs typeface="Arial" charset="0"/>
          </a:endParaRPr>
        </a:p>
      </dsp:txBody>
      <dsp:txXfrm>
        <a:off x="4875999" y="3123950"/>
        <a:ext cx="2507568" cy="944853"/>
      </dsp:txXfrm>
    </dsp:sp>
    <dsp:sp modelId="{1C657837-9A36-1543-B1A8-F6D9F73C8C9E}">
      <dsp:nvSpPr>
        <dsp:cNvPr id="0" name=""/>
        <dsp:cNvSpPr/>
      </dsp:nvSpPr>
      <dsp:spPr>
        <a:xfrm>
          <a:off x="3212191"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5D50-6D6C-0E4C-A837-1DDE12D05237}">
      <dsp:nvSpPr>
        <dsp:cNvPr id="0" name=""/>
        <dsp:cNvSpPr/>
      </dsp:nvSpPr>
      <dsp:spPr>
        <a:xfrm>
          <a:off x="3387807"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Review, adjust &amp; intensify CWPBIS. Ask for help!</a:t>
          </a:r>
          <a:endParaRPr lang="en-US" sz="2000" kern="1200" dirty="0">
            <a:latin typeface="Arial" charset="0"/>
            <a:ea typeface="Arial" charset="0"/>
            <a:cs typeface="Arial" charset="0"/>
          </a:endParaRPr>
        </a:p>
      </dsp:txBody>
      <dsp:txXfrm>
        <a:off x="3417203" y="4587271"/>
        <a:ext cx="2507568" cy="944853"/>
      </dsp:txXfrm>
    </dsp:sp>
    <dsp:sp modelId="{F0E6C605-BADA-1343-A6E2-E52B58011A2C}">
      <dsp:nvSpPr>
        <dsp:cNvPr id="0" name=""/>
        <dsp:cNvSpPr/>
      </dsp:nvSpPr>
      <dsp:spPr>
        <a:xfrm>
          <a:off x="6129783"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013DE-F65B-334C-BBDB-3A4601909784}">
      <dsp:nvSpPr>
        <dsp:cNvPr id="0" name=""/>
        <dsp:cNvSpPr/>
      </dsp:nvSpPr>
      <dsp:spPr>
        <a:xfrm>
          <a:off x="6305399"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Request additional (tier 2 &amp; 3) support for students. </a:t>
          </a:r>
          <a:endParaRPr lang="en-US" sz="2000" kern="1200" dirty="0">
            <a:latin typeface="Arial" charset="0"/>
            <a:ea typeface="Arial" charset="0"/>
            <a:cs typeface="Arial" charset="0"/>
          </a:endParaRPr>
        </a:p>
      </dsp:txBody>
      <dsp:txXfrm>
        <a:off x="6334795" y="4587271"/>
        <a:ext cx="2507568" cy="944853"/>
      </dsp:txXfrm>
    </dsp:sp>
    <dsp:sp modelId="{6CB2321F-3DDB-4543-825E-40354EF730AD}">
      <dsp:nvSpPr>
        <dsp:cNvPr id="0" name=""/>
        <dsp:cNvSpPr/>
      </dsp:nvSpPr>
      <dsp:spPr>
        <a:xfrm>
          <a:off x="6129783"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12734-27F4-AB4F-8D16-E30DF91E6BED}">
      <dsp:nvSpPr>
        <dsp:cNvPr id="0" name=""/>
        <dsp:cNvSpPr/>
      </dsp:nvSpPr>
      <dsp:spPr>
        <a:xfrm>
          <a:off x="6305399"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Well done! Monitor outcomes and adjust as needed</a:t>
          </a:r>
          <a:endParaRPr lang="en-US" sz="2000" kern="1200" dirty="0">
            <a:latin typeface="Arial" charset="0"/>
            <a:ea typeface="Arial" charset="0"/>
            <a:cs typeface="Arial" charset="0"/>
          </a:endParaRPr>
        </a:p>
      </dsp:txBody>
      <dsp:txXfrm>
        <a:off x="6334795" y="1660630"/>
        <a:ext cx="2507568" cy="9448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DF6F-C2DC-AD43-BED1-60EC65646A92}">
      <dsp:nvSpPr>
        <dsp:cNvPr id="0" name=""/>
        <dsp:cNvSpPr/>
      </dsp:nvSpPr>
      <dsp:spPr>
        <a:xfrm>
          <a:off x="5954167" y="1004724"/>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B4544C-E271-6147-A92D-0ADE93C75EA4}">
      <dsp:nvSpPr>
        <dsp:cNvPr id="0" name=""/>
        <dsp:cNvSpPr/>
      </dsp:nvSpPr>
      <dsp:spPr>
        <a:xfrm>
          <a:off x="5954167" y="393136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D8796-C1D6-EE44-9869-F5661F3F8B5F}">
      <dsp:nvSpPr>
        <dsp:cNvPr id="0" name=""/>
        <dsp:cNvSpPr/>
      </dsp:nvSpPr>
      <dsp:spPr>
        <a:xfrm>
          <a:off x="4495371" y="393136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16479-9E7F-A941-9B3F-EA82653ABA15}">
      <dsp:nvSpPr>
        <dsp:cNvPr id="0" name=""/>
        <dsp:cNvSpPr/>
      </dsp:nvSpPr>
      <dsp:spPr>
        <a:xfrm>
          <a:off x="4495371" y="246804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88AF-6B0B-2842-9981-C8A370795369}">
      <dsp:nvSpPr>
        <dsp:cNvPr id="0" name=""/>
        <dsp:cNvSpPr/>
      </dsp:nvSpPr>
      <dsp:spPr>
        <a:xfrm>
          <a:off x="3036575" y="246804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2356D-D5F9-024D-8E0A-B11E01C245D2}">
      <dsp:nvSpPr>
        <dsp:cNvPr id="0" name=""/>
        <dsp:cNvSpPr/>
      </dsp:nvSpPr>
      <dsp:spPr>
        <a:xfrm>
          <a:off x="4495371" y="1004724"/>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55D9-C3F1-4E40-BAA3-842EECDA1E65}">
      <dsp:nvSpPr>
        <dsp:cNvPr id="0" name=""/>
        <dsp:cNvSpPr/>
      </dsp:nvSpPr>
      <dsp:spPr>
        <a:xfrm>
          <a:off x="4670987" y="1079"/>
          <a:ext cx="2566360" cy="1003645"/>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1AA5E-DB92-5241-8683-550A3668A98A}">
      <dsp:nvSpPr>
        <dsp:cNvPr id="0" name=""/>
        <dsp:cNvSpPr/>
      </dsp:nvSpPr>
      <dsp:spPr>
        <a:xfrm>
          <a:off x="4846603" y="16791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students still engaging in </a:t>
          </a:r>
          <a:r>
            <a:rPr lang="en-US" sz="2000" b="1" u="sng" kern="1200" dirty="0" smtClean="0">
              <a:latin typeface="Arial" charset="0"/>
              <a:ea typeface="Arial" charset="0"/>
              <a:cs typeface="Arial" charset="0"/>
            </a:rPr>
            <a:t>problem behavior</a:t>
          </a:r>
          <a:r>
            <a:rPr lang="en-US" sz="2000" kern="1200" dirty="0" smtClean="0">
              <a:latin typeface="Arial" charset="0"/>
              <a:ea typeface="Arial" charset="0"/>
              <a:cs typeface="Arial" charset="0"/>
            </a:rPr>
            <a:t>?</a:t>
          </a:r>
          <a:endParaRPr lang="en-US" sz="2000" kern="1200" dirty="0">
            <a:latin typeface="Arial" charset="0"/>
            <a:ea typeface="Arial" charset="0"/>
            <a:cs typeface="Arial" charset="0"/>
          </a:endParaRPr>
        </a:p>
      </dsp:txBody>
      <dsp:txXfrm>
        <a:off x="4875999" y="197310"/>
        <a:ext cx="2507568" cy="944853"/>
      </dsp:txXfrm>
    </dsp:sp>
    <dsp:sp modelId="{7D0CC7AF-14B2-8E4E-902B-184FB1986E9D}">
      <dsp:nvSpPr>
        <dsp:cNvPr id="0" name=""/>
        <dsp:cNvSpPr/>
      </dsp:nvSpPr>
      <dsp:spPr>
        <a:xfrm>
          <a:off x="3212191"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5DDC-3E8E-3243-8D1B-361551FA462D}">
      <dsp:nvSpPr>
        <dsp:cNvPr id="0" name=""/>
        <dsp:cNvSpPr/>
      </dsp:nvSpPr>
      <dsp:spPr>
        <a:xfrm>
          <a:off x="3387807"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behaviors minor or major expectation violations?</a:t>
          </a:r>
          <a:endParaRPr lang="en-US" sz="2000" kern="1200" dirty="0">
            <a:latin typeface="Arial" charset="0"/>
            <a:ea typeface="Arial" charset="0"/>
            <a:cs typeface="Arial" charset="0"/>
          </a:endParaRPr>
        </a:p>
      </dsp:txBody>
      <dsp:txXfrm>
        <a:off x="3417203" y="1660630"/>
        <a:ext cx="2507568" cy="944853"/>
      </dsp:txXfrm>
    </dsp:sp>
    <dsp:sp modelId="{9A7EFB90-34EE-DF49-BB36-14528FB2A414}">
      <dsp:nvSpPr>
        <dsp:cNvPr id="0" name=""/>
        <dsp:cNvSpPr/>
      </dsp:nvSpPr>
      <dsp:spPr>
        <a:xfrm>
          <a:off x="1753395"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A597E-23B3-1049-A01A-9F535DCF17C1}">
      <dsp:nvSpPr>
        <dsp:cNvPr id="0" name=""/>
        <dsp:cNvSpPr/>
      </dsp:nvSpPr>
      <dsp:spPr>
        <a:xfrm>
          <a:off x="1929011"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Use brief, specific error correction &amp; other strategies</a:t>
          </a:r>
          <a:endParaRPr lang="en-US" sz="2000" kern="1200" dirty="0">
            <a:latin typeface="Arial" charset="0"/>
            <a:ea typeface="Arial" charset="0"/>
            <a:cs typeface="Arial" charset="0"/>
          </a:endParaRPr>
        </a:p>
      </dsp:txBody>
      <dsp:txXfrm>
        <a:off x="1958407" y="3123950"/>
        <a:ext cx="2507568" cy="944853"/>
      </dsp:txXfrm>
    </dsp:sp>
    <dsp:sp modelId="{199B6F96-2AA2-4B4C-AB7F-FC2B87FD9AB7}">
      <dsp:nvSpPr>
        <dsp:cNvPr id="0" name=""/>
        <dsp:cNvSpPr/>
      </dsp:nvSpPr>
      <dsp:spPr>
        <a:xfrm>
          <a:off x="4670987"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31503-63ED-4540-8502-6A48CD18ED03}">
      <dsp:nvSpPr>
        <dsp:cNvPr id="0" name=""/>
        <dsp:cNvSpPr/>
      </dsp:nvSpPr>
      <dsp:spPr>
        <a:xfrm>
          <a:off x="4846603"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How many students are involved (many or few)?</a:t>
          </a:r>
          <a:endParaRPr lang="en-US" sz="2000" kern="1200" dirty="0">
            <a:latin typeface="Arial" charset="0"/>
            <a:ea typeface="Arial" charset="0"/>
            <a:cs typeface="Arial" charset="0"/>
          </a:endParaRPr>
        </a:p>
      </dsp:txBody>
      <dsp:txXfrm>
        <a:off x="4875999" y="3123950"/>
        <a:ext cx="2507568" cy="944853"/>
      </dsp:txXfrm>
    </dsp:sp>
    <dsp:sp modelId="{1C657837-9A36-1543-B1A8-F6D9F73C8C9E}">
      <dsp:nvSpPr>
        <dsp:cNvPr id="0" name=""/>
        <dsp:cNvSpPr/>
      </dsp:nvSpPr>
      <dsp:spPr>
        <a:xfrm>
          <a:off x="3212191"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5D50-6D6C-0E4C-A837-1DDE12D05237}">
      <dsp:nvSpPr>
        <dsp:cNvPr id="0" name=""/>
        <dsp:cNvSpPr/>
      </dsp:nvSpPr>
      <dsp:spPr>
        <a:xfrm>
          <a:off x="3387807"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Review, adjust &amp; intensify CWPBIS. Ask for help!</a:t>
          </a:r>
          <a:endParaRPr lang="en-US" sz="2000" kern="1200" dirty="0">
            <a:latin typeface="Arial" charset="0"/>
            <a:ea typeface="Arial" charset="0"/>
            <a:cs typeface="Arial" charset="0"/>
          </a:endParaRPr>
        </a:p>
      </dsp:txBody>
      <dsp:txXfrm>
        <a:off x="3417203" y="4587271"/>
        <a:ext cx="2507568" cy="944853"/>
      </dsp:txXfrm>
    </dsp:sp>
    <dsp:sp modelId="{F0E6C605-BADA-1343-A6E2-E52B58011A2C}">
      <dsp:nvSpPr>
        <dsp:cNvPr id="0" name=""/>
        <dsp:cNvSpPr/>
      </dsp:nvSpPr>
      <dsp:spPr>
        <a:xfrm>
          <a:off x="6129783"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013DE-F65B-334C-BBDB-3A4601909784}">
      <dsp:nvSpPr>
        <dsp:cNvPr id="0" name=""/>
        <dsp:cNvSpPr/>
      </dsp:nvSpPr>
      <dsp:spPr>
        <a:xfrm>
          <a:off x="6305399"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Request additional (tier 2 &amp; 3) support for students. </a:t>
          </a:r>
          <a:endParaRPr lang="en-US" sz="2000" kern="1200" dirty="0">
            <a:latin typeface="Arial" charset="0"/>
            <a:ea typeface="Arial" charset="0"/>
            <a:cs typeface="Arial" charset="0"/>
          </a:endParaRPr>
        </a:p>
      </dsp:txBody>
      <dsp:txXfrm>
        <a:off x="6334795" y="4587271"/>
        <a:ext cx="2507568" cy="944853"/>
      </dsp:txXfrm>
    </dsp:sp>
    <dsp:sp modelId="{6CB2321F-3DDB-4543-825E-40354EF730AD}">
      <dsp:nvSpPr>
        <dsp:cNvPr id="0" name=""/>
        <dsp:cNvSpPr/>
      </dsp:nvSpPr>
      <dsp:spPr>
        <a:xfrm>
          <a:off x="6129783"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12734-27F4-AB4F-8D16-E30DF91E6BED}">
      <dsp:nvSpPr>
        <dsp:cNvPr id="0" name=""/>
        <dsp:cNvSpPr/>
      </dsp:nvSpPr>
      <dsp:spPr>
        <a:xfrm>
          <a:off x="6305399"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Well done! Monitor outcomes and adjust as needed</a:t>
          </a:r>
          <a:endParaRPr lang="en-US" sz="2000" kern="1200" dirty="0">
            <a:latin typeface="Arial" charset="0"/>
            <a:ea typeface="Arial" charset="0"/>
            <a:cs typeface="Arial" charset="0"/>
          </a:endParaRPr>
        </a:p>
      </dsp:txBody>
      <dsp:txXfrm>
        <a:off x="6334795" y="1660630"/>
        <a:ext cx="2507568" cy="9448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054043CF-2D09-FE4C-B6BA-8C7A8F4DD86F}">
      <dsp:nvSpPr>
        <dsp:cNvPr id="0" name=""/>
        <dsp:cNvSpPr/>
      </dsp:nvSpPr>
      <dsp:spPr>
        <a:xfrm>
          <a:off x="8840" y="1357788"/>
          <a:ext cx="2648902" cy="1810385"/>
        </a:xfrm>
        <a:prstGeom prst="roundRect">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kern="1200" dirty="0" smtClean="0"/>
            <a:t>What typically precedes?</a:t>
          </a:r>
          <a:endParaRPr lang="en-US" sz="3300" kern="1200" dirty="0"/>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kern="1200" dirty="0" smtClean="0"/>
            <a:t>What do the behaviors look like?</a:t>
          </a:r>
          <a:endParaRPr lang="en-US" sz="3300" kern="1200" dirty="0"/>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25730" tIns="125730" rIns="125730" bIns="125730" numCol="1" spcCol="1270" anchor="ctr" anchorCtr="0">
          <a:noAutofit/>
        </a:bodyPr>
        <a:lstStyle/>
        <a:p>
          <a:pPr lvl="0" algn="ctr" defTabSz="1466850" rtl="0">
            <a:lnSpc>
              <a:spcPct val="90000"/>
            </a:lnSpc>
            <a:spcBef>
              <a:spcPct val="0"/>
            </a:spcBef>
            <a:spcAft>
              <a:spcPct val="35000"/>
            </a:spcAft>
          </a:pPr>
          <a:r>
            <a:rPr lang="en-US" sz="3300" kern="1200" dirty="0" smtClean="0"/>
            <a:t>What typically follows?</a:t>
          </a:r>
          <a:endParaRPr lang="en-US" sz="3300" kern="1200" dirty="0"/>
        </a:p>
      </dsp:txBody>
      <dsp:txXfrm>
        <a:off x="5660233" y="1446164"/>
        <a:ext cx="2472150" cy="16336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A6347-E3DB-1C43-8162-168A8CD8B751}">
      <dsp:nvSpPr>
        <dsp:cNvPr id="0" name=""/>
        <dsp:cNvSpPr/>
      </dsp:nvSpPr>
      <dsp:spPr>
        <a:xfrm>
          <a:off x="3474720" y="1093"/>
          <a:ext cx="5212080" cy="867816"/>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285750" lvl="1" indent="-285750" algn="l" defTabSz="2266950">
            <a:lnSpc>
              <a:spcPct val="90000"/>
            </a:lnSpc>
            <a:spcBef>
              <a:spcPct val="0"/>
            </a:spcBef>
            <a:spcAft>
              <a:spcPct val="15000"/>
            </a:spcAft>
            <a:buChar char="•"/>
          </a:pPr>
          <a:endParaRPr lang="en-US" sz="5100" kern="1200" dirty="0"/>
        </a:p>
      </dsp:txBody>
      <dsp:txXfrm>
        <a:off x="3474720" y="109570"/>
        <a:ext cx="4886649" cy="650862"/>
      </dsp:txXfrm>
    </dsp:sp>
    <dsp:sp modelId="{2A496B35-10BF-384B-B611-A19A894529E0}">
      <dsp:nvSpPr>
        <dsp:cNvPr id="0" name=""/>
        <dsp:cNvSpPr/>
      </dsp:nvSpPr>
      <dsp:spPr>
        <a:xfrm>
          <a:off x="0" y="1093"/>
          <a:ext cx="3474720" cy="867816"/>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t>Records Reviews</a:t>
          </a:r>
          <a:endParaRPr lang="en-US" sz="2200" kern="1200" dirty="0"/>
        </a:p>
      </dsp:txBody>
      <dsp:txXfrm>
        <a:off x="42363" y="43456"/>
        <a:ext cx="3389994" cy="783090"/>
      </dsp:txXfrm>
    </dsp:sp>
    <dsp:sp modelId="{60953916-5212-3148-95D2-6AC19DD243A4}">
      <dsp:nvSpPr>
        <dsp:cNvPr id="0" name=""/>
        <dsp:cNvSpPr/>
      </dsp:nvSpPr>
      <dsp:spPr>
        <a:xfrm>
          <a:off x="3474720" y="955692"/>
          <a:ext cx="5212080" cy="867816"/>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285750" lvl="1" indent="-285750" algn="l" defTabSz="2266950">
            <a:lnSpc>
              <a:spcPct val="90000"/>
            </a:lnSpc>
            <a:spcBef>
              <a:spcPct val="0"/>
            </a:spcBef>
            <a:spcAft>
              <a:spcPct val="15000"/>
            </a:spcAft>
            <a:buChar char="•"/>
          </a:pPr>
          <a:endParaRPr lang="en-US" sz="5100" kern="1200" dirty="0"/>
        </a:p>
      </dsp:txBody>
      <dsp:txXfrm>
        <a:off x="3474720" y="1064169"/>
        <a:ext cx="4886649" cy="650862"/>
      </dsp:txXfrm>
    </dsp:sp>
    <dsp:sp modelId="{DB7EB4FC-A33C-B349-BC50-4177F05B0CBF}">
      <dsp:nvSpPr>
        <dsp:cNvPr id="0" name=""/>
        <dsp:cNvSpPr/>
      </dsp:nvSpPr>
      <dsp:spPr>
        <a:xfrm>
          <a:off x="0" y="955692"/>
          <a:ext cx="3474720" cy="867816"/>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t>Interviews</a:t>
          </a:r>
          <a:endParaRPr lang="en-US" sz="2200" kern="1200" dirty="0"/>
        </a:p>
      </dsp:txBody>
      <dsp:txXfrm>
        <a:off x="42363" y="998055"/>
        <a:ext cx="3389994" cy="783090"/>
      </dsp:txXfrm>
    </dsp:sp>
    <dsp:sp modelId="{A06ACEA6-DCF9-A14B-8E19-FD08BCE5F985}">
      <dsp:nvSpPr>
        <dsp:cNvPr id="0" name=""/>
        <dsp:cNvSpPr/>
      </dsp:nvSpPr>
      <dsp:spPr>
        <a:xfrm>
          <a:off x="3474720" y="1910290"/>
          <a:ext cx="5212080" cy="867816"/>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285750" lvl="1" indent="-285750" algn="l" defTabSz="2266950">
            <a:lnSpc>
              <a:spcPct val="90000"/>
            </a:lnSpc>
            <a:spcBef>
              <a:spcPct val="0"/>
            </a:spcBef>
            <a:spcAft>
              <a:spcPct val="15000"/>
            </a:spcAft>
            <a:buChar char="•"/>
          </a:pPr>
          <a:endParaRPr lang="en-US" sz="5100" kern="1200" dirty="0"/>
        </a:p>
      </dsp:txBody>
      <dsp:txXfrm>
        <a:off x="3474720" y="2018767"/>
        <a:ext cx="4886649" cy="650862"/>
      </dsp:txXfrm>
    </dsp:sp>
    <dsp:sp modelId="{72852071-67E5-0448-9EF1-44316CCE91ED}">
      <dsp:nvSpPr>
        <dsp:cNvPr id="0" name=""/>
        <dsp:cNvSpPr/>
      </dsp:nvSpPr>
      <dsp:spPr>
        <a:xfrm>
          <a:off x="0" y="1910290"/>
          <a:ext cx="3474720" cy="867816"/>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t>Direct Observations</a:t>
          </a:r>
          <a:endParaRPr lang="en-US" sz="2200" kern="1200" dirty="0"/>
        </a:p>
      </dsp:txBody>
      <dsp:txXfrm>
        <a:off x="42363" y="1952653"/>
        <a:ext cx="3389994" cy="783090"/>
      </dsp:txXfrm>
    </dsp:sp>
    <dsp:sp modelId="{E9A0B44B-B6E8-E046-8F3A-11E95F1F399A}">
      <dsp:nvSpPr>
        <dsp:cNvPr id="0" name=""/>
        <dsp:cNvSpPr/>
      </dsp:nvSpPr>
      <dsp:spPr>
        <a:xfrm>
          <a:off x="3474720" y="2864889"/>
          <a:ext cx="5212080" cy="867816"/>
        </a:xfrm>
        <a:prstGeom prst="rightArrow">
          <a:avLst>
            <a:gd name="adj1" fmla="val 75000"/>
            <a:gd name="adj2" fmla="val 50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1E835FC-47FD-894D-846D-E96AB29F2210}">
      <dsp:nvSpPr>
        <dsp:cNvPr id="0" name=""/>
        <dsp:cNvSpPr/>
      </dsp:nvSpPr>
      <dsp:spPr>
        <a:xfrm>
          <a:off x="0" y="2864889"/>
          <a:ext cx="3474720" cy="867816"/>
        </a:xfrm>
        <a:prstGeom prst="roundRect">
          <a:avLst/>
        </a:prstGeom>
        <a:gradFill flip="none" rotWithShape="0">
          <a:gsLst>
            <a:gs pos="0">
              <a:schemeClr val="accent2">
                <a:shade val="51000"/>
                <a:satMod val="130000"/>
                <a:alpha val="50000"/>
              </a:schemeClr>
            </a:gs>
            <a:gs pos="80000">
              <a:schemeClr val="accent2">
                <a:shade val="93000"/>
                <a:satMod val="130000"/>
                <a:alpha val="50000"/>
              </a:schemeClr>
            </a:gs>
            <a:gs pos="100000">
              <a:schemeClr val="accent2">
                <a:shade val="94000"/>
                <a:satMod val="135000"/>
                <a:alpha val="50000"/>
              </a:schemeClr>
            </a:gs>
          </a:gsLst>
          <a:lin ang="16200000" scaled="0"/>
          <a:tileRect/>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83820" tIns="41910" rIns="83820" bIns="41910" numCol="1" spcCol="1270" anchor="ctr" anchorCtr="0">
          <a:noAutofit/>
        </a:bodyPr>
        <a:lstStyle/>
        <a:p>
          <a:pPr lvl="0" algn="ctr" defTabSz="977900" rtl="0">
            <a:lnSpc>
              <a:spcPct val="90000"/>
            </a:lnSpc>
            <a:spcBef>
              <a:spcPct val="0"/>
            </a:spcBef>
            <a:spcAft>
              <a:spcPct val="35000"/>
            </a:spcAft>
          </a:pPr>
          <a:r>
            <a:rPr lang="en-US" sz="2200" kern="1200" dirty="0" smtClean="0"/>
            <a:t>Experimental Analysis (Structural/Functional)</a:t>
          </a:r>
          <a:endParaRPr lang="en-US" sz="2200" kern="1200" dirty="0"/>
        </a:p>
      </dsp:txBody>
      <dsp:txXfrm>
        <a:off x="42363" y="2907252"/>
        <a:ext cx="3389994" cy="7830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8FE42-D6F6-AE45-A4ED-904DBF0CD2E7}">
      <dsp:nvSpPr>
        <dsp:cNvPr id="0" name=""/>
        <dsp:cNvSpPr/>
      </dsp:nvSpPr>
      <dsp:spPr>
        <a:xfrm>
          <a:off x="8036" y="802646"/>
          <a:ext cx="2402085" cy="2284347"/>
        </a:xfrm>
        <a:prstGeom prst="roundRect">
          <a:avLst>
            <a:gd name="adj" fmla="val 10000"/>
          </a:avLst>
        </a:prstGeom>
        <a:solidFill>
          <a:schemeClr val="accent2">
            <a:alpha val="2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rtl="0">
            <a:lnSpc>
              <a:spcPct val="90000"/>
            </a:lnSpc>
            <a:spcBef>
              <a:spcPct val="0"/>
            </a:spcBef>
            <a:spcAft>
              <a:spcPct val="35000"/>
            </a:spcAft>
          </a:pPr>
          <a:r>
            <a:rPr lang="en-US" sz="2000" kern="1200" dirty="0" smtClean="0">
              <a:solidFill>
                <a:srgbClr val="2D2D8A"/>
              </a:solidFill>
            </a:rPr>
            <a:t>Ways to </a:t>
          </a:r>
          <a:r>
            <a:rPr lang="en-US" sz="2000" b="1" kern="1200" dirty="0" smtClean="0">
              <a:solidFill>
                <a:srgbClr val="2D2D8A"/>
              </a:solidFill>
            </a:rPr>
            <a:t>prevent</a:t>
          </a:r>
          <a:r>
            <a:rPr lang="en-US" sz="2000" kern="1200" dirty="0" smtClean="0">
              <a:solidFill>
                <a:srgbClr val="2D2D8A"/>
              </a:solidFill>
            </a:rPr>
            <a:t> the occurrence of behavior</a:t>
          </a:r>
          <a:endParaRPr lang="en-US" sz="2000" kern="1200" dirty="0">
            <a:solidFill>
              <a:srgbClr val="2D2D8A"/>
            </a:solidFill>
          </a:endParaRPr>
        </a:p>
      </dsp:txBody>
      <dsp:txXfrm>
        <a:off x="74942" y="869552"/>
        <a:ext cx="2268273" cy="2150535"/>
      </dsp:txXfrm>
    </dsp:sp>
    <dsp:sp modelId="{B3B73B35-0BAE-114A-925E-D5378AB0CF31}">
      <dsp:nvSpPr>
        <dsp:cNvPr id="0" name=""/>
        <dsp:cNvSpPr/>
      </dsp:nvSpPr>
      <dsp:spPr>
        <a:xfrm rot="44">
          <a:off x="2650331" y="1646983"/>
          <a:ext cx="509242" cy="595717"/>
        </a:xfrm>
        <a:prstGeom prst="rightArrow">
          <a:avLst>
            <a:gd name="adj1" fmla="val 60000"/>
            <a:gd name="adj2" fmla="val 50000"/>
          </a:avLst>
        </a:prstGeom>
        <a:solidFill>
          <a:schemeClr val="accent2">
            <a:alpha val="2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solidFill>
              <a:srgbClr val="2D2D8A"/>
            </a:solidFill>
          </a:endParaRPr>
        </a:p>
      </dsp:txBody>
      <dsp:txXfrm>
        <a:off x="2650331" y="1766125"/>
        <a:ext cx="356469" cy="357431"/>
      </dsp:txXfrm>
    </dsp:sp>
    <dsp:sp modelId="{E774B495-B0E4-1244-904B-7689041A6D67}">
      <dsp:nvSpPr>
        <dsp:cNvPr id="0" name=""/>
        <dsp:cNvSpPr/>
      </dsp:nvSpPr>
      <dsp:spPr>
        <a:xfrm>
          <a:off x="3370957" y="802689"/>
          <a:ext cx="2402085" cy="2284347"/>
        </a:xfrm>
        <a:prstGeom prst="roundRect">
          <a:avLst>
            <a:gd name="adj" fmla="val 10000"/>
          </a:avLst>
        </a:prstGeom>
        <a:solidFill>
          <a:schemeClr val="accent2">
            <a:alpha val="2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rtl="0">
            <a:lnSpc>
              <a:spcPct val="90000"/>
            </a:lnSpc>
            <a:spcBef>
              <a:spcPct val="0"/>
            </a:spcBef>
            <a:spcAft>
              <a:spcPct val="35000"/>
            </a:spcAft>
          </a:pPr>
          <a:r>
            <a:rPr lang="en-US" sz="2000" kern="1200" dirty="0" smtClean="0">
              <a:solidFill>
                <a:srgbClr val="2D2D8A"/>
              </a:solidFill>
            </a:rPr>
            <a:t>Ways to </a:t>
          </a:r>
          <a:r>
            <a:rPr lang="en-US" sz="2000" b="1" kern="1200" dirty="0" smtClean="0">
              <a:solidFill>
                <a:srgbClr val="2D2D8A"/>
              </a:solidFill>
            </a:rPr>
            <a:t>teach</a:t>
          </a:r>
          <a:r>
            <a:rPr lang="en-US" sz="2000" kern="1200" dirty="0" smtClean="0">
              <a:solidFill>
                <a:srgbClr val="2D2D8A"/>
              </a:solidFill>
            </a:rPr>
            <a:t> replacement behavior AND </a:t>
          </a:r>
          <a:r>
            <a:rPr lang="en-US" sz="2000" b="1" kern="1200" dirty="0" smtClean="0">
              <a:solidFill>
                <a:srgbClr val="2D2D8A"/>
              </a:solidFill>
            </a:rPr>
            <a:t>shape</a:t>
          </a:r>
          <a:r>
            <a:rPr lang="en-US" sz="2000" kern="1200" dirty="0" smtClean="0">
              <a:solidFill>
                <a:srgbClr val="2D2D8A"/>
              </a:solidFill>
            </a:rPr>
            <a:t> replacement behavior into desired behavior</a:t>
          </a:r>
          <a:endParaRPr lang="en-US" sz="2000" kern="1200" dirty="0">
            <a:solidFill>
              <a:srgbClr val="2D2D8A"/>
            </a:solidFill>
          </a:endParaRPr>
        </a:p>
      </dsp:txBody>
      <dsp:txXfrm>
        <a:off x="3437863" y="869595"/>
        <a:ext cx="2268273" cy="2150535"/>
      </dsp:txXfrm>
    </dsp:sp>
    <dsp:sp modelId="{F005EEDD-367C-494B-B49F-67771E7A3A6E}">
      <dsp:nvSpPr>
        <dsp:cNvPr id="0" name=""/>
        <dsp:cNvSpPr/>
      </dsp:nvSpPr>
      <dsp:spPr>
        <a:xfrm rot="13458">
          <a:off x="6013249" y="1653643"/>
          <a:ext cx="509246" cy="595717"/>
        </a:xfrm>
        <a:prstGeom prst="rightArrow">
          <a:avLst>
            <a:gd name="adj1" fmla="val 60000"/>
            <a:gd name="adj2" fmla="val 50000"/>
          </a:avLst>
        </a:prstGeom>
        <a:solidFill>
          <a:schemeClr val="accent2">
            <a:alpha val="2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solidFill>
              <a:srgbClr val="2D2D8A"/>
            </a:solidFill>
          </a:endParaRPr>
        </a:p>
      </dsp:txBody>
      <dsp:txXfrm>
        <a:off x="6013250" y="1772487"/>
        <a:ext cx="356472" cy="357431"/>
      </dsp:txXfrm>
    </dsp:sp>
    <dsp:sp modelId="{28EB82EB-1672-4145-B8B9-085972F45316}">
      <dsp:nvSpPr>
        <dsp:cNvPr id="0" name=""/>
        <dsp:cNvSpPr/>
      </dsp:nvSpPr>
      <dsp:spPr>
        <a:xfrm>
          <a:off x="6733877" y="815854"/>
          <a:ext cx="2402085" cy="2284347"/>
        </a:xfrm>
        <a:prstGeom prst="roundRect">
          <a:avLst>
            <a:gd name="adj" fmla="val 10000"/>
          </a:avLst>
        </a:prstGeom>
        <a:solidFill>
          <a:schemeClr val="accent2">
            <a:alpha val="2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lvl="0" algn="ctr" defTabSz="889000" rtl="0">
            <a:lnSpc>
              <a:spcPct val="90000"/>
            </a:lnSpc>
            <a:spcBef>
              <a:spcPct val="0"/>
            </a:spcBef>
            <a:spcAft>
              <a:spcPct val="35000"/>
            </a:spcAft>
          </a:pPr>
          <a:r>
            <a:rPr lang="en-US" sz="2000" kern="1200" dirty="0" smtClean="0">
              <a:solidFill>
                <a:srgbClr val="2D2D8A"/>
              </a:solidFill>
            </a:rPr>
            <a:t>Ways to (a) </a:t>
          </a:r>
          <a:r>
            <a:rPr lang="en-US" sz="2000" b="1" kern="1200" dirty="0" smtClean="0">
              <a:solidFill>
                <a:srgbClr val="2D2D8A"/>
              </a:solidFill>
            </a:rPr>
            <a:t>increase</a:t>
          </a:r>
          <a:r>
            <a:rPr lang="en-US" sz="2000" kern="1200" dirty="0" smtClean="0">
              <a:solidFill>
                <a:srgbClr val="2D2D8A"/>
              </a:solidFill>
            </a:rPr>
            <a:t> occurrences of replacement and desired behaviors and (</a:t>
          </a:r>
          <a:r>
            <a:rPr lang="en-US" sz="2000" kern="1200" dirty="0" err="1" smtClean="0">
              <a:solidFill>
                <a:srgbClr val="2D2D8A"/>
              </a:solidFill>
            </a:rPr>
            <a:t>b</a:t>
          </a:r>
          <a:r>
            <a:rPr lang="en-US" sz="2000" kern="1200" dirty="0" smtClean="0">
              <a:solidFill>
                <a:srgbClr val="2D2D8A"/>
              </a:solidFill>
            </a:rPr>
            <a:t>) </a:t>
          </a:r>
          <a:r>
            <a:rPr lang="en-US" sz="2000" b="1" kern="1200" dirty="0" smtClean="0">
              <a:solidFill>
                <a:srgbClr val="2D2D8A"/>
              </a:solidFill>
            </a:rPr>
            <a:t>decrease</a:t>
          </a:r>
          <a:r>
            <a:rPr lang="en-US" sz="2000" kern="1200" dirty="0" smtClean="0">
              <a:solidFill>
                <a:srgbClr val="2D2D8A"/>
              </a:solidFill>
            </a:rPr>
            <a:t> occurrences of target behaviors</a:t>
          </a:r>
          <a:endParaRPr lang="en-US" sz="2000" kern="1200" dirty="0">
            <a:solidFill>
              <a:srgbClr val="2D2D8A"/>
            </a:solidFill>
          </a:endParaRPr>
        </a:p>
      </dsp:txBody>
      <dsp:txXfrm>
        <a:off x="6800783" y="882760"/>
        <a:ext cx="2268273" cy="21505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DF6F-C2DC-AD43-BED1-60EC65646A92}">
      <dsp:nvSpPr>
        <dsp:cNvPr id="0" name=""/>
        <dsp:cNvSpPr/>
      </dsp:nvSpPr>
      <dsp:spPr>
        <a:xfrm>
          <a:off x="5954167" y="1004724"/>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B4544C-E271-6147-A92D-0ADE93C75EA4}">
      <dsp:nvSpPr>
        <dsp:cNvPr id="0" name=""/>
        <dsp:cNvSpPr/>
      </dsp:nvSpPr>
      <dsp:spPr>
        <a:xfrm>
          <a:off x="5954167" y="393136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D8796-C1D6-EE44-9869-F5661F3F8B5F}">
      <dsp:nvSpPr>
        <dsp:cNvPr id="0" name=""/>
        <dsp:cNvSpPr/>
      </dsp:nvSpPr>
      <dsp:spPr>
        <a:xfrm>
          <a:off x="4495371" y="393136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A16479-9E7F-A941-9B3F-EA82653ABA15}">
      <dsp:nvSpPr>
        <dsp:cNvPr id="0" name=""/>
        <dsp:cNvSpPr/>
      </dsp:nvSpPr>
      <dsp:spPr>
        <a:xfrm>
          <a:off x="4495371" y="2468045"/>
          <a:ext cx="1458796" cy="459674"/>
        </a:xfrm>
        <a:custGeom>
          <a:avLst/>
          <a:gdLst/>
          <a:ahLst/>
          <a:cxnLst/>
          <a:rect l="0" t="0" r="0" b="0"/>
          <a:pathLst>
            <a:path>
              <a:moveTo>
                <a:pt x="0" y="0"/>
              </a:moveTo>
              <a:lnTo>
                <a:pt x="0" y="313254"/>
              </a:lnTo>
              <a:lnTo>
                <a:pt x="1458796" y="313254"/>
              </a:lnTo>
              <a:lnTo>
                <a:pt x="1458796"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5188AF-6B0B-2842-9981-C8A370795369}">
      <dsp:nvSpPr>
        <dsp:cNvPr id="0" name=""/>
        <dsp:cNvSpPr/>
      </dsp:nvSpPr>
      <dsp:spPr>
        <a:xfrm>
          <a:off x="3036575" y="2468045"/>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2356D-D5F9-024D-8E0A-B11E01C245D2}">
      <dsp:nvSpPr>
        <dsp:cNvPr id="0" name=""/>
        <dsp:cNvSpPr/>
      </dsp:nvSpPr>
      <dsp:spPr>
        <a:xfrm>
          <a:off x="4495371" y="1004724"/>
          <a:ext cx="1458796" cy="459674"/>
        </a:xfrm>
        <a:custGeom>
          <a:avLst/>
          <a:gdLst/>
          <a:ahLst/>
          <a:cxnLst/>
          <a:rect l="0" t="0" r="0" b="0"/>
          <a:pathLst>
            <a:path>
              <a:moveTo>
                <a:pt x="1458796" y="0"/>
              </a:moveTo>
              <a:lnTo>
                <a:pt x="1458796" y="313254"/>
              </a:lnTo>
              <a:lnTo>
                <a:pt x="0" y="313254"/>
              </a:lnTo>
              <a:lnTo>
                <a:pt x="0" y="45967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6D55D9-C3F1-4E40-BAA3-842EECDA1E65}">
      <dsp:nvSpPr>
        <dsp:cNvPr id="0" name=""/>
        <dsp:cNvSpPr/>
      </dsp:nvSpPr>
      <dsp:spPr>
        <a:xfrm>
          <a:off x="4670987" y="1079"/>
          <a:ext cx="2566360" cy="1003645"/>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1AA5E-DB92-5241-8683-550A3668A98A}">
      <dsp:nvSpPr>
        <dsp:cNvPr id="0" name=""/>
        <dsp:cNvSpPr/>
      </dsp:nvSpPr>
      <dsp:spPr>
        <a:xfrm>
          <a:off x="4846603" y="16791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students still engaging in </a:t>
          </a:r>
          <a:r>
            <a:rPr lang="en-US" sz="2000" b="1" u="sng" kern="1200" dirty="0" smtClean="0">
              <a:latin typeface="Arial" charset="0"/>
              <a:ea typeface="Arial" charset="0"/>
              <a:cs typeface="Arial" charset="0"/>
            </a:rPr>
            <a:t>problem behavior</a:t>
          </a:r>
          <a:r>
            <a:rPr lang="en-US" sz="2000" kern="1200" dirty="0" smtClean="0">
              <a:latin typeface="Arial" charset="0"/>
              <a:ea typeface="Arial" charset="0"/>
              <a:cs typeface="Arial" charset="0"/>
            </a:rPr>
            <a:t>?</a:t>
          </a:r>
          <a:endParaRPr lang="en-US" sz="2000" kern="1200" dirty="0">
            <a:latin typeface="Arial" charset="0"/>
            <a:ea typeface="Arial" charset="0"/>
            <a:cs typeface="Arial" charset="0"/>
          </a:endParaRPr>
        </a:p>
      </dsp:txBody>
      <dsp:txXfrm>
        <a:off x="4875999" y="197310"/>
        <a:ext cx="2507568" cy="944853"/>
      </dsp:txXfrm>
    </dsp:sp>
    <dsp:sp modelId="{7D0CC7AF-14B2-8E4E-902B-184FB1986E9D}">
      <dsp:nvSpPr>
        <dsp:cNvPr id="0" name=""/>
        <dsp:cNvSpPr/>
      </dsp:nvSpPr>
      <dsp:spPr>
        <a:xfrm>
          <a:off x="3212191"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E45DDC-3E8E-3243-8D1B-361551FA462D}">
      <dsp:nvSpPr>
        <dsp:cNvPr id="0" name=""/>
        <dsp:cNvSpPr/>
      </dsp:nvSpPr>
      <dsp:spPr>
        <a:xfrm>
          <a:off x="3387807"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behaviors minor or major expectation violations?</a:t>
          </a:r>
          <a:endParaRPr lang="en-US" sz="2000" kern="1200" dirty="0">
            <a:latin typeface="Arial" charset="0"/>
            <a:ea typeface="Arial" charset="0"/>
            <a:cs typeface="Arial" charset="0"/>
          </a:endParaRPr>
        </a:p>
      </dsp:txBody>
      <dsp:txXfrm>
        <a:off x="3417203" y="1660630"/>
        <a:ext cx="2507568" cy="944853"/>
      </dsp:txXfrm>
    </dsp:sp>
    <dsp:sp modelId="{9A7EFB90-34EE-DF49-BB36-14528FB2A414}">
      <dsp:nvSpPr>
        <dsp:cNvPr id="0" name=""/>
        <dsp:cNvSpPr/>
      </dsp:nvSpPr>
      <dsp:spPr>
        <a:xfrm>
          <a:off x="1753395"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8A597E-23B3-1049-A01A-9F535DCF17C1}">
      <dsp:nvSpPr>
        <dsp:cNvPr id="0" name=""/>
        <dsp:cNvSpPr/>
      </dsp:nvSpPr>
      <dsp:spPr>
        <a:xfrm>
          <a:off x="1929011"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Use brief, specific error correction &amp; other strategies</a:t>
          </a:r>
          <a:endParaRPr lang="en-US" sz="2000" kern="1200" dirty="0">
            <a:latin typeface="Arial" charset="0"/>
            <a:ea typeface="Arial" charset="0"/>
            <a:cs typeface="Arial" charset="0"/>
          </a:endParaRPr>
        </a:p>
      </dsp:txBody>
      <dsp:txXfrm>
        <a:off x="1958407" y="3123950"/>
        <a:ext cx="2507568" cy="944853"/>
      </dsp:txXfrm>
    </dsp:sp>
    <dsp:sp modelId="{199B6F96-2AA2-4B4C-AB7F-FC2B87FD9AB7}">
      <dsp:nvSpPr>
        <dsp:cNvPr id="0" name=""/>
        <dsp:cNvSpPr/>
      </dsp:nvSpPr>
      <dsp:spPr>
        <a:xfrm>
          <a:off x="4670987" y="292771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131503-63ED-4540-8502-6A48CD18ED03}">
      <dsp:nvSpPr>
        <dsp:cNvPr id="0" name=""/>
        <dsp:cNvSpPr/>
      </dsp:nvSpPr>
      <dsp:spPr>
        <a:xfrm>
          <a:off x="4846603" y="309455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How many students are involved (many or few)?</a:t>
          </a:r>
          <a:endParaRPr lang="en-US" sz="2000" kern="1200" dirty="0">
            <a:latin typeface="Arial" charset="0"/>
            <a:ea typeface="Arial" charset="0"/>
            <a:cs typeface="Arial" charset="0"/>
          </a:endParaRPr>
        </a:p>
      </dsp:txBody>
      <dsp:txXfrm>
        <a:off x="4875999" y="3123950"/>
        <a:ext cx="2507568" cy="944853"/>
      </dsp:txXfrm>
    </dsp:sp>
    <dsp:sp modelId="{1C657837-9A36-1543-B1A8-F6D9F73C8C9E}">
      <dsp:nvSpPr>
        <dsp:cNvPr id="0" name=""/>
        <dsp:cNvSpPr/>
      </dsp:nvSpPr>
      <dsp:spPr>
        <a:xfrm>
          <a:off x="3212191"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FD5D50-6D6C-0E4C-A837-1DDE12D05237}">
      <dsp:nvSpPr>
        <dsp:cNvPr id="0" name=""/>
        <dsp:cNvSpPr/>
      </dsp:nvSpPr>
      <dsp:spPr>
        <a:xfrm>
          <a:off x="3387807"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Review, adjust &amp; intensify CWPBIS. Ask for help!</a:t>
          </a:r>
          <a:endParaRPr lang="en-US" sz="2000" kern="1200" dirty="0">
            <a:latin typeface="Arial" charset="0"/>
            <a:ea typeface="Arial" charset="0"/>
            <a:cs typeface="Arial" charset="0"/>
          </a:endParaRPr>
        </a:p>
      </dsp:txBody>
      <dsp:txXfrm>
        <a:off x="3417203" y="4587271"/>
        <a:ext cx="2507568" cy="944853"/>
      </dsp:txXfrm>
    </dsp:sp>
    <dsp:sp modelId="{F0E6C605-BADA-1343-A6E2-E52B58011A2C}">
      <dsp:nvSpPr>
        <dsp:cNvPr id="0" name=""/>
        <dsp:cNvSpPr/>
      </dsp:nvSpPr>
      <dsp:spPr>
        <a:xfrm>
          <a:off x="6129783" y="439103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013DE-F65B-334C-BBDB-3A4601909784}">
      <dsp:nvSpPr>
        <dsp:cNvPr id="0" name=""/>
        <dsp:cNvSpPr/>
      </dsp:nvSpPr>
      <dsp:spPr>
        <a:xfrm>
          <a:off x="6305399" y="4557875"/>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Request additional (tier 2 &amp; 3) support for students. </a:t>
          </a:r>
          <a:endParaRPr lang="en-US" sz="2000" kern="1200" dirty="0">
            <a:latin typeface="Arial" charset="0"/>
            <a:ea typeface="Arial" charset="0"/>
            <a:cs typeface="Arial" charset="0"/>
          </a:endParaRPr>
        </a:p>
      </dsp:txBody>
      <dsp:txXfrm>
        <a:off x="6334795" y="4587271"/>
        <a:ext cx="2507568" cy="944853"/>
      </dsp:txXfrm>
    </dsp:sp>
    <dsp:sp modelId="{6CB2321F-3DDB-4543-825E-40354EF730AD}">
      <dsp:nvSpPr>
        <dsp:cNvPr id="0" name=""/>
        <dsp:cNvSpPr/>
      </dsp:nvSpPr>
      <dsp:spPr>
        <a:xfrm>
          <a:off x="6129783" y="1464399"/>
          <a:ext cx="2566360" cy="1003645"/>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12734-27F4-AB4F-8D16-E30DF91E6BED}">
      <dsp:nvSpPr>
        <dsp:cNvPr id="0" name=""/>
        <dsp:cNvSpPr/>
      </dsp:nvSpPr>
      <dsp:spPr>
        <a:xfrm>
          <a:off x="6305399" y="1631234"/>
          <a:ext cx="2566360" cy="1003645"/>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Well done! Monitor outcomes and adjust as needed</a:t>
          </a:r>
          <a:endParaRPr lang="en-US" sz="2000" kern="1200" dirty="0">
            <a:latin typeface="Arial" charset="0"/>
            <a:ea typeface="Arial" charset="0"/>
            <a:cs typeface="Arial" charset="0"/>
          </a:endParaRPr>
        </a:p>
      </dsp:txBody>
      <dsp:txXfrm>
        <a:off x="6334795" y="1660630"/>
        <a:ext cx="2507568" cy="9448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11" charset="-128"/>
                <a:cs typeface="+mn-cs"/>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1" charset="-128"/>
                <a:cs typeface="+mn-cs"/>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11" charset="-128"/>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DC7068D3-F764-FF49-87A0-99A01BEEA7D2}" type="slidenum">
              <a:rPr lang="en-US"/>
              <a:pPr>
                <a:defRPr/>
              </a:pPr>
              <a:t>‹#›</a:t>
            </a:fld>
            <a:endParaRPr lang="en-US"/>
          </a:p>
        </p:txBody>
      </p:sp>
    </p:spTree>
    <p:extLst>
      <p:ext uri="{BB962C8B-B14F-4D97-AF65-F5344CB8AC3E}">
        <p14:creationId xmlns:p14="http://schemas.microsoft.com/office/powerpoint/2010/main" val="3363467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ヒラギノ角ゴ Pro W3"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111" charset="0"/>
                <a:ea typeface="ＭＳ Ｐゴシック" pitchFamily="-111" charset="-128"/>
                <a:cs typeface="ＭＳ Ｐゴシック" pitchFamily="-111" charset="-128"/>
              </a:rPr>
              <a:t>The title of this year’s Institute is -</a:t>
            </a:r>
            <a:r>
              <a:rPr lang="en-US" sz="1200" kern="1200" dirty="0" smtClean="0">
                <a:solidFill>
                  <a:schemeClr val="tx1"/>
                </a:solidFill>
                <a:effectLst/>
                <a:latin typeface="Arial" pitchFamily="-111" charset="0"/>
                <a:ea typeface="ＭＳ Ｐゴシック" pitchFamily="-111" charset="-128"/>
                <a:cs typeface="ＭＳ Ｐゴシック" pitchFamily="-111" charset="-128"/>
              </a:rPr>
              <a:t> </a:t>
            </a:r>
            <a:r>
              <a:rPr lang="en-US" sz="1200" i="1" kern="1200" dirty="0" smtClean="0">
                <a:solidFill>
                  <a:schemeClr val="tx1"/>
                </a:solidFill>
                <a:effectLst/>
                <a:latin typeface="Arial" pitchFamily="-111" charset="0"/>
                <a:ea typeface="ＭＳ Ｐゴシック" pitchFamily="-111" charset="-128"/>
                <a:cs typeface="ＭＳ Ｐゴシック" pitchFamily="-111" charset="-128"/>
              </a:rPr>
              <a:t>Personalizing Education:  Innovative, Multi-Tiered Pathways to Social and Academic Success</a:t>
            </a:r>
            <a:r>
              <a:rPr lang="en-US" sz="1200" kern="1200" dirty="0" smtClean="0">
                <a:solidFill>
                  <a:schemeClr val="tx1"/>
                </a:solidFill>
                <a:effectLst/>
                <a:latin typeface="Arial" pitchFamily="-111" charset="0"/>
                <a:ea typeface="ＭＳ Ｐゴシック" pitchFamily="-111" charset="-128"/>
                <a:cs typeface="ＭＳ Ｐゴシック" pitchFamily="-111" charset="-128"/>
              </a:rPr>
              <a:t>. </a:t>
            </a:r>
            <a:endParaRPr lang="en-US" dirty="0"/>
          </a:p>
        </p:txBody>
      </p:sp>
      <p:sp>
        <p:nvSpPr>
          <p:cNvPr id="4" name="Slide Number Placeholder 3"/>
          <p:cNvSpPr>
            <a:spLocks noGrp="1"/>
          </p:cNvSpPr>
          <p:nvPr>
            <p:ph type="sldNum" sz="quarter" idx="10"/>
          </p:nvPr>
        </p:nvSpPr>
        <p:spPr/>
        <p:txBody>
          <a:bodyPr/>
          <a:lstStyle/>
          <a:p>
            <a:pPr>
              <a:defRPr/>
            </a:pPr>
            <a:fld id="{DC7068D3-F764-FF49-87A0-99A01BEEA7D2}" type="slidenum">
              <a:rPr lang="en-US" smtClean="0"/>
              <a:pPr>
                <a:defRPr/>
              </a:pPr>
              <a:t>1</a:t>
            </a:fld>
            <a:endParaRPr lang="en-US"/>
          </a:p>
        </p:txBody>
      </p:sp>
    </p:spTree>
    <p:extLst>
      <p:ext uri="{BB962C8B-B14F-4D97-AF65-F5344CB8AC3E}">
        <p14:creationId xmlns:p14="http://schemas.microsoft.com/office/powerpoint/2010/main" val="1988521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through at least one scenario</a:t>
            </a:r>
            <a:r>
              <a:rPr lang="en-US" baseline="0" dirty="0" smtClean="0"/>
              <a:t> AFTER this </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201440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Preview but don’t train</a:t>
            </a:r>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33</a:t>
            </a:fld>
            <a:endParaRPr lang="en-US">
              <a:solidFill>
                <a:srgbClr val="000000"/>
              </a:solidFill>
            </a:endParaRPr>
          </a:p>
        </p:txBody>
      </p:sp>
    </p:spTree>
    <p:extLst>
      <p:ext uri="{BB962C8B-B14F-4D97-AF65-F5344CB8AC3E}">
        <p14:creationId xmlns:p14="http://schemas.microsoft.com/office/powerpoint/2010/main" val="2074205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Preview but don’t train</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34</a:t>
            </a:fld>
            <a:endParaRPr lang="en-US">
              <a:solidFill>
                <a:srgbClr val="000000"/>
              </a:solidFill>
            </a:endParaRPr>
          </a:p>
        </p:txBody>
      </p:sp>
    </p:spTree>
    <p:extLst>
      <p:ext uri="{BB962C8B-B14F-4D97-AF65-F5344CB8AC3E}">
        <p14:creationId xmlns:p14="http://schemas.microsoft.com/office/powerpoint/2010/main" val="1030782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through at least one scenario</a:t>
            </a:r>
            <a:r>
              <a:rPr lang="en-US" baseline="0" dirty="0" smtClean="0"/>
              <a:t> AFTER this </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36</a:t>
            </a:fld>
            <a:endParaRPr lang="en-US"/>
          </a:p>
        </p:txBody>
      </p:sp>
    </p:spTree>
    <p:extLst>
      <p:ext uri="{BB962C8B-B14F-4D97-AF65-F5344CB8AC3E}">
        <p14:creationId xmlns:p14="http://schemas.microsoft.com/office/powerpoint/2010/main" val="707772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37</a:t>
            </a:fld>
            <a:endParaRPr lang="en-US"/>
          </a:p>
        </p:txBody>
      </p:sp>
    </p:spTree>
    <p:extLst>
      <p:ext uri="{BB962C8B-B14F-4D97-AF65-F5344CB8AC3E}">
        <p14:creationId xmlns:p14="http://schemas.microsoft.com/office/powerpoint/2010/main" val="93097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through at least one scenario</a:t>
            </a:r>
            <a:r>
              <a:rPr lang="en-US" baseline="0" dirty="0" smtClean="0"/>
              <a:t> AFTER this </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39</a:t>
            </a:fld>
            <a:endParaRPr lang="en-US"/>
          </a:p>
        </p:txBody>
      </p:sp>
    </p:spTree>
    <p:extLst>
      <p:ext uri="{BB962C8B-B14F-4D97-AF65-F5344CB8AC3E}">
        <p14:creationId xmlns:p14="http://schemas.microsoft.com/office/powerpoint/2010/main" val="1374211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through at least one scenario</a:t>
            </a:r>
            <a:r>
              <a:rPr lang="en-US" baseline="0" dirty="0" smtClean="0"/>
              <a:t> AFTER this </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41</a:t>
            </a:fld>
            <a:endParaRPr lang="en-US"/>
          </a:p>
        </p:txBody>
      </p:sp>
    </p:spTree>
    <p:extLst>
      <p:ext uri="{BB962C8B-B14F-4D97-AF65-F5344CB8AC3E}">
        <p14:creationId xmlns:p14="http://schemas.microsoft.com/office/powerpoint/2010/main" val="1513643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42</a:t>
            </a:fld>
            <a:endParaRPr lang="en-US"/>
          </a:p>
        </p:txBody>
      </p:sp>
    </p:spTree>
    <p:extLst>
      <p:ext uri="{BB962C8B-B14F-4D97-AF65-F5344CB8AC3E}">
        <p14:creationId xmlns:p14="http://schemas.microsoft.com/office/powerpoint/2010/main" val="1292745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E25F841-2030-B344-99FE-EF6E129FAC8D}" type="slidenum">
              <a:rPr lang="en-US">
                <a:latin typeface="Arial" pitchFamily="32" charset="0"/>
              </a:rPr>
              <a:pPr/>
              <a:t>43</a:t>
            </a:fld>
            <a:endParaRPr lang="en-US">
              <a:latin typeface="Arial" pitchFamily="32"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pitchFamily="32" charset="0"/>
            </a:endParaRPr>
          </a:p>
        </p:txBody>
      </p:sp>
    </p:spTree>
    <p:extLst>
      <p:ext uri="{BB962C8B-B14F-4D97-AF65-F5344CB8AC3E}">
        <p14:creationId xmlns:p14="http://schemas.microsoft.com/office/powerpoint/2010/main" val="1517375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47</a:t>
            </a:fld>
            <a:endParaRPr lang="en-US"/>
          </a:p>
        </p:txBody>
      </p:sp>
    </p:spTree>
    <p:extLst>
      <p:ext uri="{BB962C8B-B14F-4D97-AF65-F5344CB8AC3E}">
        <p14:creationId xmlns:p14="http://schemas.microsoft.com/office/powerpoint/2010/main" val="28609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goal is not</a:t>
            </a:r>
            <a:r>
              <a:rPr lang="en-US" baseline="0" dirty="0" smtClean="0"/>
              <a:t> compliance it is student achievement BOTH good instruction and good behavior management are needed. </a:t>
            </a:r>
            <a:endParaRPr lang="en-US" dirty="0"/>
          </a:p>
        </p:txBody>
      </p:sp>
      <p:sp>
        <p:nvSpPr>
          <p:cNvPr id="4" name="Slide Number Placeholder 3"/>
          <p:cNvSpPr>
            <a:spLocks noGrp="1"/>
          </p:cNvSpPr>
          <p:nvPr>
            <p:ph type="sldNum" sz="quarter" idx="10"/>
          </p:nvPr>
        </p:nvSpPr>
        <p:spPr/>
        <p:txBody>
          <a:bodyPr/>
          <a:lstStyle/>
          <a:p>
            <a:fld id="{983E8C17-3928-BE4C-A20B-2D88B9987E7E}"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a:latin typeface="Arial" pitchFamily="-1" charset="0"/>
              <a:ea typeface="ヒラギノ角ゴ Pro W3" pitchFamily="-1" charset="-128"/>
              <a:cs typeface="ヒラギノ角ゴ Pro W3" pitchFamily="-1" charset="-128"/>
            </a:endParaRPr>
          </a:p>
        </p:txBody>
      </p:sp>
      <p:sp>
        <p:nvSpPr>
          <p:cNvPr id="92164" name="Slide Number Placeholder 3"/>
          <p:cNvSpPr>
            <a:spLocks noGrp="1"/>
          </p:cNvSpPr>
          <p:nvPr>
            <p:ph type="sldNum" sz="quarter" idx="5"/>
          </p:nvPr>
        </p:nvSpPr>
        <p:spPr>
          <a:noFill/>
        </p:spPr>
        <p:txBody>
          <a:bodyPr/>
          <a:lstStyle/>
          <a:p>
            <a:fld id="{A80F38C0-1D7E-1B47-B46C-3858240E6B22}" type="slidenum">
              <a:rPr lang="en-US"/>
              <a:pPr/>
              <a:t>53</a:t>
            </a:fld>
            <a:endParaRPr lang="en-US"/>
          </a:p>
        </p:txBody>
      </p:sp>
    </p:spTree>
    <p:extLst>
      <p:ext uri="{BB962C8B-B14F-4D97-AF65-F5344CB8AC3E}">
        <p14:creationId xmlns:p14="http://schemas.microsoft.com/office/powerpoint/2010/main" val="1518540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10</a:t>
            </a:fld>
            <a:endParaRPr lang="en-US"/>
          </a:p>
        </p:txBody>
      </p:sp>
    </p:spTree>
    <p:extLst>
      <p:ext uri="{BB962C8B-B14F-4D97-AF65-F5344CB8AC3E}">
        <p14:creationId xmlns:p14="http://schemas.microsoft.com/office/powerpoint/2010/main" val="1214014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11" charset="0"/>
                <a:ea typeface="ＭＳ Ｐゴシック" pitchFamily="-111" charset="-128"/>
                <a:cs typeface="ＭＳ Ｐゴシック" pitchFamily="-111" charset="-128"/>
              </a:rPr>
              <a:t>Scott, T. M., Alter, P. J., &amp; </a:t>
            </a:r>
            <a:r>
              <a:rPr lang="en-US" sz="1200" kern="1200" dirty="0" err="1" smtClean="0">
                <a:solidFill>
                  <a:schemeClr val="tx1"/>
                </a:solidFill>
                <a:effectLst/>
                <a:latin typeface="Arial" pitchFamily="-111" charset="0"/>
                <a:ea typeface="ＭＳ Ｐゴシック" pitchFamily="-111" charset="-128"/>
                <a:cs typeface="ＭＳ Ｐゴシック" pitchFamily="-111" charset="-128"/>
              </a:rPr>
              <a:t>Hirn</a:t>
            </a:r>
            <a:r>
              <a:rPr lang="en-US" sz="1200" kern="1200" dirty="0" smtClean="0">
                <a:solidFill>
                  <a:schemeClr val="tx1"/>
                </a:solidFill>
                <a:effectLst/>
                <a:latin typeface="Arial" pitchFamily="-111" charset="0"/>
                <a:ea typeface="ＭＳ Ｐゴシック" pitchFamily="-111" charset="-128"/>
                <a:cs typeface="ＭＳ Ｐゴシック" pitchFamily="-111" charset="-128"/>
              </a:rPr>
              <a:t>, R. (2011). An examination of typical classroom context and instruction for students with and with­ out behavioral disorders. </a:t>
            </a:r>
            <a:r>
              <a:rPr lang="en-US" sz="1200" i="1" kern="1200" dirty="0" smtClean="0">
                <a:solidFill>
                  <a:schemeClr val="tx1"/>
                </a:solidFill>
                <a:effectLst/>
                <a:latin typeface="Arial" pitchFamily="-111" charset="0"/>
                <a:ea typeface="ＭＳ Ｐゴシック" pitchFamily="-111" charset="-128"/>
                <a:cs typeface="ＭＳ Ｐゴシック" pitchFamily="-111" charset="-128"/>
              </a:rPr>
              <a:t>Education and Treatment of Children, 34, </a:t>
            </a:r>
            <a:r>
              <a:rPr lang="en-US" sz="1200" kern="1200" dirty="0" smtClean="0">
                <a:solidFill>
                  <a:schemeClr val="tx1"/>
                </a:solidFill>
                <a:effectLst/>
                <a:latin typeface="Arial" pitchFamily="-111" charset="0"/>
                <a:ea typeface="ＭＳ Ｐゴシック" pitchFamily="-111" charset="-128"/>
                <a:cs typeface="ＭＳ Ｐゴシック" pitchFamily="-111" charset="-128"/>
              </a:rPr>
              <a:t>619-642.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111" charset="0"/>
                <a:ea typeface="ＭＳ Ｐゴシック" pitchFamily="-111" charset="-128"/>
                <a:cs typeface="ＭＳ Ｐゴシック" pitchFamily="-111" charset="-128"/>
              </a:rPr>
              <a:t>Calculated rate from Pas et al. by taking mean counts and dividing by 15 min. AND, for Pas,  Corrective/Reprimand</a:t>
            </a:r>
            <a:r>
              <a:rPr lang="en-US" sz="1200" kern="1200" baseline="0" dirty="0" smtClean="0">
                <a:solidFill>
                  <a:schemeClr val="tx1"/>
                </a:solidFill>
                <a:effectLst/>
                <a:latin typeface="Arial" pitchFamily="-111" charset="0"/>
                <a:ea typeface="ＭＳ Ｐゴシック" pitchFamily="-111" charset="-128"/>
                <a:cs typeface="ＭＳ Ｐゴシック" pitchFamily="-111" charset="-128"/>
              </a:rPr>
              <a:t> = </a:t>
            </a:r>
            <a:r>
              <a:rPr lang="en-US" sz="1200" dirty="0" smtClean="0">
                <a:latin typeface="Arial"/>
                <a:cs typeface="Arial"/>
              </a:rPr>
              <a:t>(disapproval + reactive)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pPr>
                <a:defRPr/>
              </a:pPr>
              <a:t>12</a:t>
            </a:fld>
            <a:endParaRPr lang="en-US"/>
          </a:p>
        </p:txBody>
      </p:sp>
    </p:spTree>
    <p:extLst>
      <p:ext uri="{BB962C8B-B14F-4D97-AF65-F5344CB8AC3E}">
        <p14:creationId xmlns:p14="http://schemas.microsoft.com/office/powerpoint/2010/main" val="1917306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brief Elem,</a:t>
            </a:r>
            <a:r>
              <a:rPr lang="en-US" baseline="0" dirty="0" smtClean="0"/>
              <a:t> HS examples and non examples (1 of each)</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23</a:t>
            </a:fld>
            <a:endParaRPr lang="en-US">
              <a:solidFill>
                <a:srgbClr val="000000"/>
              </a:solidFill>
            </a:endParaRPr>
          </a:p>
        </p:txBody>
      </p:sp>
    </p:spTree>
    <p:extLst>
      <p:ext uri="{BB962C8B-B14F-4D97-AF65-F5344CB8AC3E}">
        <p14:creationId xmlns:p14="http://schemas.microsoft.com/office/powerpoint/2010/main" val="1689545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brief Elem,</a:t>
            </a:r>
            <a:r>
              <a:rPr lang="en-US" baseline="0" dirty="0" smtClean="0"/>
              <a:t> HS examples and non examples (1 of each)</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196587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brief Elem,</a:t>
            </a:r>
            <a:r>
              <a:rPr lang="en-US" baseline="0" dirty="0" smtClean="0"/>
              <a:t> HS examples and non examples (1 of each)</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181037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Preview but don’t train</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30</a:t>
            </a:fld>
            <a:endParaRPr lang="en-US">
              <a:solidFill>
                <a:srgbClr val="000000"/>
              </a:solidFill>
            </a:endParaRPr>
          </a:p>
        </p:txBody>
      </p:sp>
    </p:spTree>
    <p:extLst>
      <p:ext uri="{BB962C8B-B14F-4D97-AF65-F5344CB8AC3E}">
        <p14:creationId xmlns:p14="http://schemas.microsoft.com/office/powerpoint/2010/main" val="926593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through at least one scenario</a:t>
            </a:r>
            <a:r>
              <a:rPr lang="en-US" baseline="0" dirty="0" smtClean="0"/>
              <a:t> AFTER this </a:t>
            </a:r>
            <a:endParaRPr lang="en-US" dirty="0"/>
          </a:p>
        </p:txBody>
      </p:sp>
      <p:sp>
        <p:nvSpPr>
          <p:cNvPr id="4" name="Slide Number Placeholder 3"/>
          <p:cNvSpPr>
            <a:spLocks noGrp="1"/>
          </p:cNvSpPr>
          <p:nvPr>
            <p:ph type="sldNum" sz="quarter" idx="10"/>
          </p:nvPr>
        </p:nvSpPr>
        <p:spPr/>
        <p:txBody>
          <a:bodyPr/>
          <a:lstStyle/>
          <a:p>
            <a:pPr>
              <a:defRPr/>
            </a:pPr>
            <a:fld id="{6B494DFA-F14B-D046-A3D0-662D0F8CAD53}"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142842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885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2C919-7F33-0B41-B117-F04C7D3ADC9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71BD5F-AC6F-4340-B3AB-7010F52472B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9D7CA5-BC36-754E-8B6E-6C759D25825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3B6F5E-C1A3-6948-B23F-4BD01D1E086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241D22-D9FE-D645-A75C-E53683C221C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BC20D0-D175-C144-96D0-78246C43FF2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F196C-ED82-6249-B560-FC1E2135B26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solidFill>
                  <a:srgbClr val="000000"/>
                </a:solidFill>
              </a:rPr>
              <a:pPr/>
              <a:t>6/21/17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19" name="Group 18"/>
          <p:cNvGrpSpPr/>
          <p:nvPr userDrawn="1"/>
        </p:nvGrpSpPr>
        <p:grpSpPr>
          <a:xfrm>
            <a:off x="0" y="5139117"/>
            <a:ext cx="9144000" cy="748530"/>
            <a:chOff x="0" y="5139117"/>
            <a:chExt cx="9144000" cy="748530"/>
          </a:xfrm>
        </p:grpSpPr>
        <p:sp>
          <p:nvSpPr>
            <p:cNvPr id="12" name="Rectangle 11"/>
            <p:cNvSpPr/>
            <p:nvPr userDrawn="1"/>
          </p:nvSpPr>
          <p:spPr>
            <a:xfrm>
              <a:off x="0" y="5319168"/>
              <a:ext cx="9144000" cy="42757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13" name="Group 12"/>
            <p:cNvGrpSpPr/>
            <p:nvPr userDrawn="1"/>
          </p:nvGrpSpPr>
          <p:grpSpPr>
            <a:xfrm>
              <a:off x="1081091" y="5139117"/>
              <a:ext cx="3965734" cy="748530"/>
              <a:chOff x="152399" y="5859960"/>
              <a:chExt cx="5150586" cy="998040"/>
            </a:xfrm>
          </p:grpSpPr>
          <p:pic>
            <p:nvPicPr>
              <p:cNvPr id="14" name="Picture 13"/>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15" name="Picture 14"/>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grpSp>
        <p:pic>
          <p:nvPicPr>
            <p:cNvPr id="18" name="Picture 17"/>
            <p:cNvPicPr>
              <a:picLocks noChangeAspect="1"/>
            </p:cNvPicPr>
            <p:nvPr userDrawn="1"/>
          </p:nvPicPr>
          <p:blipFill>
            <a:blip r:embed="rId4"/>
            <a:stretch>
              <a:fillRect/>
            </a:stretch>
          </p:blipFill>
          <p:spPr>
            <a:xfrm>
              <a:off x="5188047" y="5139117"/>
              <a:ext cx="3306337" cy="748529"/>
            </a:xfrm>
            <a:prstGeom prst="rect">
              <a:avLst/>
            </a:prstGeom>
          </p:spPr>
        </p:pic>
      </p:gr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nchor="b"/>
          <a:lstStyle>
            <a:lvl1pPr algn="l">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mj-lt"/>
              </a:defRPr>
            </a:lvl1pPr>
          </a:lstStyle>
          <a:p>
            <a:fld id="{9B3A1323-8D79-1946-B0D7-40001CF92E9D}" type="datetimeFigureOut">
              <a:rPr lang="en-US" smtClean="0">
                <a:solidFill>
                  <a:srgbClr val="000000"/>
                </a:solidFill>
              </a:rPr>
              <a:pPr/>
              <a:t>6/21/17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mj-lt"/>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j-lt"/>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solidFill>
                  <a:srgbClr val="000000"/>
                </a:solidFill>
              </a:rPr>
              <a:pPr/>
              <a:t>6/21/17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solidFill>
                  <a:srgbClr val="000000"/>
                </a:solidFill>
              </a:rPr>
              <a:pPr/>
              <a:t>6/21/17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solidFill>
                  <a:srgbClr val="000000"/>
                </a:solidFill>
              </a:rPr>
              <a:pPr/>
              <a:t>6/21/17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solidFill>
                  <a:srgbClr val="000000"/>
                </a:solidFill>
              </a:rPr>
              <a:pPr/>
              <a:t>6/21/17</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solidFill>
                  <a:srgbClr val="000000"/>
                </a:solidFill>
              </a:rPr>
              <a:pPr/>
              <a:t>6/21/17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solidFill>
                  <a:srgbClr val="000000"/>
                </a:solidFill>
              </a:rPr>
              <a:pPr/>
              <a:t>6/21/17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solidFill>
                  <a:srgbClr val="000000"/>
                </a:solidFill>
              </a:rPr>
              <a:pPr/>
              <a:t>6/21/17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solidFill>
                  <a:srgbClr val="000000"/>
                </a:solidFill>
              </a:rPr>
              <a:pPr/>
              <a:t>6/21/17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solidFill>
                  <a:srgbClr val="000000"/>
                </a:solidFill>
              </a:rPr>
              <a:pPr/>
              <a:t>6/21/17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53CC0A-DA34-994B-84BB-DECA4A37C9A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E2571E-5AFA-9F4B-A30E-280B89F31BF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2E7064-5F9A-CD44-BFBA-7194559BB39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66B53F-4CD5-544A-96D7-C8E6572AD06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26E311-D6A7-9F40-88E1-5B4D953D90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6D602B-D268-6B4B-9F1D-EAC4E2C7F2B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B871B8-D53D-4F4C-9F2E-49B8F52455B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3" Type="http://schemas.openxmlformats.org/officeDocument/2006/relationships/image" Target="../media/image1.emf"/><Relationship Id="rId14" Type="http://schemas.openxmlformats.org/officeDocument/2006/relationships/image" Target="../media/image2.jpeg"/><Relationship Id="rId15" Type="http://schemas.openxmlformats.org/officeDocument/2006/relationships/image" Target="../media/image3.tiff"/><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a:ea typeface="ＭＳ Ｐゴシック" pitchFamily="-111" charset="-128"/>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a:ea typeface="ＭＳ Ｐゴシック" pitchFamily="-111" charset="-128"/>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a:cs typeface="Arial"/>
              </a:defRPr>
            </a:lvl1pPr>
          </a:lstStyle>
          <a:p>
            <a:pPr>
              <a:defRPr/>
            </a:pPr>
            <a:fld id="{967418B0-5A0A-AA4A-97A7-5ADD61F8B0A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Britannic Bold"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Britannic Bold" pitchFamily="-111" charset="0"/>
        </a:defRPr>
      </a:lvl6pPr>
      <a:lvl7pPr marL="914400" algn="ctr" rtl="0" fontAlgn="base">
        <a:spcBef>
          <a:spcPct val="0"/>
        </a:spcBef>
        <a:spcAft>
          <a:spcPct val="0"/>
        </a:spcAft>
        <a:defRPr sz="4400">
          <a:solidFill>
            <a:schemeClr val="tx2"/>
          </a:solidFill>
          <a:latin typeface="Britannic Bold" pitchFamily="-111" charset="0"/>
        </a:defRPr>
      </a:lvl7pPr>
      <a:lvl8pPr marL="1371600" algn="ctr" rtl="0" fontAlgn="base">
        <a:spcBef>
          <a:spcPct val="0"/>
        </a:spcBef>
        <a:spcAft>
          <a:spcPct val="0"/>
        </a:spcAft>
        <a:defRPr sz="4400">
          <a:solidFill>
            <a:schemeClr val="tx2"/>
          </a:solidFill>
          <a:latin typeface="Britannic Bold" pitchFamily="-111" charset="0"/>
        </a:defRPr>
      </a:lvl8pPr>
      <a:lvl9pPr marL="1828800" algn="ctr" rtl="0" fontAlgn="base">
        <a:spcBef>
          <a:spcPct val="0"/>
        </a:spcBef>
        <a:spcAft>
          <a:spcPct val="0"/>
        </a:spcAft>
        <a:defRPr sz="4400">
          <a:solidFill>
            <a:schemeClr val="tx2"/>
          </a:solidFill>
          <a:latin typeface="Britannic Bold"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pitchFamily="-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pitchFamily="-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pitchFamily="-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solidFill>
                  <a:srgbClr val="000000"/>
                </a:solidFill>
                <a:ea typeface="ＭＳ Ｐゴシック" pitchFamily="34" charset="-128"/>
                <a:cs typeface="ＭＳ Ｐゴシック" pitchFamily="34" charset="-128"/>
              </a:rPr>
              <a:pPr/>
              <a:t>6/21/17</a:t>
            </a:fld>
            <a:endParaRPr lang="en-US" dirty="0">
              <a:solidFill>
                <a:srgbClr val="000000"/>
              </a:solidFill>
              <a:ea typeface="ＭＳ Ｐゴシック" pitchFamily="34" charset="-128"/>
              <a:cs typeface="ＭＳ Ｐゴシック" pitchFamily="34" charset="-128"/>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solidFill>
                <a:srgbClr val="000000"/>
              </a:solidFill>
              <a:ea typeface="ＭＳ Ｐゴシック" pitchFamily="34" charset="-128"/>
              <a:cs typeface="ＭＳ Ｐゴシック" pitchFamily="34" charset="-128"/>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solidFill>
                  <a:srgbClr val="000000"/>
                </a:solidFill>
                <a:ea typeface="ＭＳ Ｐゴシック" pitchFamily="34" charset="-128"/>
                <a:cs typeface="ＭＳ Ｐゴシック" pitchFamily="34" charset="-128"/>
              </a:rPr>
              <a:pPr/>
              <a:t>‹#›</a:t>
            </a:fld>
            <a:endParaRPr lang="en-US" dirty="0">
              <a:solidFill>
                <a:srgbClr val="000000"/>
              </a:solidFill>
              <a:ea typeface="ＭＳ Ｐゴシック" pitchFamily="34" charset="-128"/>
              <a:cs typeface="ＭＳ Ｐゴシック" pitchFamily="34" charset="-128"/>
            </a:endParaRPr>
          </a:p>
        </p:txBody>
      </p:sp>
      <p:grpSp>
        <p:nvGrpSpPr>
          <p:cNvPr id="19" name="Group 18"/>
          <p:cNvGrpSpPr/>
          <p:nvPr userDrawn="1"/>
        </p:nvGrpSpPr>
        <p:grpSpPr>
          <a:xfrm>
            <a:off x="0" y="6457949"/>
            <a:ext cx="9143999" cy="399665"/>
            <a:chOff x="-5900113" y="5139117"/>
            <a:chExt cx="15044113" cy="748530"/>
          </a:xfrm>
        </p:grpSpPr>
        <p:sp>
          <p:nvSpPr>
            <p:cNvPr id="20" name="Rectangle 19"/>
            <p:cNvSpPr/>
            <p:nvPr userDrawn="1"/>
          </p:nvSpPr>
          <p:spPr>
            <a:xfrm>
              <a:off x="-5900113" y="5319168"/>
              <a:ext cx="15044113" cy="3135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21" name="Group 20"/>
            <p:cNvGrpSpPr/>
            <p:nvPr userDrawn="1"/>
          </p:nvGrpSpPr>
          <p:grpSpPr>
            <a:xfrm>
              <a:off x="1410200" y="5139117"/>
              <a:ext cx="3965733" cy="748530"/>
              <a:chOff x="579830" y="5859960"/>
              <a:chExt cx="5150585" cy="998040"/>
            </a:xfrm>
          </p:grpSpPr>
          <p:pic>
            <p:nvPicPr>
              <p:cNvPr id="23" name="Picture 22"/>
              <p:cNvPicPr>
                <a:picLocks noChangeAspect="1" noChangeArrowheads="1"/>
              </p:cNvPicPr>
              <p:nvPr/>
            </p:nvPicPr>
            <p:blipFill>
              <a:blip r:embed="rId13">
                <a:lum bright="-2000" contrast="-2000"/>
              </a:blip>
              <a:srcRect/>
              <a:stretch>
                <a:fillRect/>
              </a:stretch>
            </p:blipFill>
            <p:spPr bwMode="auto">
              <a:xfrm>
                <a:off x="3170631" y="5859960"/>
                <a:ext cx="2559784" cy="998040"/>
              </a:xfrm>
              <a:prstGeom prst="rect">
                <a:avLst/>
              </a:prstGeom>
              <a:noFill/>
              <a:ln w="9525">
                <a:noFill/>
                <a:miter lim="800000"/>
                <a:headEnd/>
                <a:tailEnd/>
              </a:ln>
            </p:spPr>
          </p:pic>
          <p:pic>
            <p:nvPicPr>
              <p:cNvPr id="24" name="Picture 23"/>
              <p:cNvPicPr/>
              <p:nvPr/>
            </p:nvPicPr>
            <p:blipFill>
              <a:blip r:embed="rId14"/>
              <a:srcRect/>
              <a:stretch>
                <a:fillRect/>
              </a:stretch>
            </p:blipFill>
            <p:spPr bwMode="auto">
              <a:xfrm>
                <a:off x="579830" y="5941696"/>
                <a:ext cx="2333625" cy="916304"/>
              </a:xfrm>
              <a:prstGeom prst="rect">
                <a:avLst/>
              </a:prstGeom>
              <a:noFill/>
              <a:ln w="9525">
                <a:noFill/>
                <a:miter lim="800000"/>
                <a:headEnd/>
                <a:tailEnd/>
              </a:ln>
            </p:spPr>
          </p:pic>
        </p:grpSp>
        <p:pic>
          <p:nvPicPr>
            <p:cNvPr id="22" name="Picture 21"/>
            <p:cNvPicPr>
              <a:picLocks noChangeAspect="1"/>
            </p:cNvPicPr>
            <p:nvPr userDrawn="1"/>
          </p:nvPicPr>
          <p:blipFill>
            <a:blip r:embed="rId15"/>
            <a:stretch>
              <a:fillRect/>
            </a:stretch>
          </p:blipFill>
          <p:spPr>
            <a:xfrm>
              <a:off x="5517148" y="5139117"/>
              <a:ext cx="3306337" cy="748528"/>
            </a:xfrm>
            <a:prstGeom prst="rect">
              <a:avLst/>
            </a:prstGeom>
          </p:spPr>
        </p:pic>
      </p:grpSp>
      <p:grpSp>
        <p:nvGrpSpPr>
          <p:cNvPr id="27" name="Group 26"/>
          <p:cNvGrpSpPr/>
          <p:nvPr userDrawn="1"/>
        </p:nvGrpSpPr>
        <p:grpSpPr>
          <a:xfrm>
            <a:off x="30954" y="457201"/>
            <a:ext cx="9113046" cy="1174396"/>
            <a:chOff x="30954" y="457201"/>
            <a:chExt cx="9113046" cy="1174396"/>
          </a:xfrm>
        </p:grpSpPr>
        <p:grpSp>
          <p:nvGrpSpPr>
            <p:cNvPr id="7" name="Group 6"/>
            <p:cNvGrpSpPr/>
            <p:nvPr userDrawn="1"/>
          </p:nvGrpSpPr>
          <p:grpSpPr>
            <a:xfrm>
              <a:off x="30954" y="457201"/>
              <a:ext cx="1393030" cy="1174396"/>
              <a:chOff x="130970" y="457201"/>
              <a:chExt cx="1393030" cy="1174396"/>
            </a:xfrm>
          </p:grpSpPr>
          <p:sp>
            <p:nvSpPr>
              <p:cNvPr id="5" name="Oval 4"/>
              <p:cNvSpPr/>
              <p:nvPr userDrawn="1"/>
            </p:nvSpPr>
            <p:spPr>
              <a:xfrm>
                <a:off x="130970" y="792845"/>
                <a:ext cx="895348" cy="838752"/>
              </a:xfrm>
              <a:prstGeom prst="ellipse">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userDrawn="1"/>
            </p:nvSpPr>
            <p:spPr>
              <a:xfrm>
                <a:off x="509588" y="457201"/>
                <a:ext cx="1014412" cy="1021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p:cNvGrpSpPr/>
            <p:nvPr userDrawn="1"/>
          </p:nvGrpSpPr>
          <p:grpSpPr>
            <a:xfrm>
              <a:off x="171450" y="883604"/>
              <a:ext cx="652459" cy="602103"/>
              <a:chOff x="142878" y="485775"/>
              <a:chExt cx="652459" cy="602103"/>
            </a:xfrm>
          </p:grpSpPr>
          <p:sp>
            <p:nvSpPr>
              <p:cNvPr id="3" name="Oval 2"/>
              <p:cNvSpPr/>
              <p:nvPr userDrawn="1"/>
            </p:nvSpPr>
            <p:spPr>
              <a:xfrm>
                <a:off x="242888" y="485775"/>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userDrawn="1"/>
            </p:nvSpPr>
            <p:spPr>
              <a:xfrm>
                <a:off x="381000" y="666751"/>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userDrawn="1"/>
            </p:nvSpPr>
            <p:spPr>
              <a:xfrm>
                <a:off x="142878" y="673540"/>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cxnSp>
          <p:nvCxnSpPr>
            <p:cNvPr id="9" name="Straight Connector 8"/>
            <p:cNvCxnSpPr/>
            <p:nvPr userDrawn="1"/>
          </p:nvCxnSpPr>
          <p:spPr>
            <a:xfrm flipV="1">
              <a:off x="819034" y="1437684"/>
              <a:ext cx="8324966" cy="30122"/>
            </a:xfrm>
            <a:prstGeom prst="line">
              <a:avLst/>
            </a:prstGeom>
            <a:ln>
              <a:solidFill>
                <a:schemeClr val="accent6"/>
              </a:solidFill>
            </a:ln>
            <a:effectLst>
              <a:outerShdw blurRad="40000" dist="20000" dir="5400000" rotWithShape="0">
                <a:schemeClr val="accent6">
                  <a:alpha val="38000"/>
                </a:schemeClr>
              </a:outerShdw>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userDrawn="1"/>
        </p:nvSpPr>
        <p:spPr>
          <a:xfrm>
            <a:off x="0" y="6477000"/>
            <a:ext cx="3733800" cy="307777"/>
          </a:xfrm>
          <a:prstGeom prst="rect">
            <a:avLst/>
          </a:prstGeom>
          <a:noFill/>
        </p:spPr>
        <p:txBody>
          <a:bodyPr wrap="square" rtlCol="0">
            <a:spAutoFit/>
          </a:bodyPr>
          <a:lstStyle/>
          <a:p>
            <a:r>
              <a:rPr lang="en-US" sz="1400" b="1" smtClean="0">
                <a:solidFill>
                  <a:srgbClr val="FFFFFF"/>
                </a:solidFill>
                <a:ea typeface="ＭＳ Ｐゴシック" pitchFamily="34" charset="-128"/>
                <a:cs typeface="ＭＳ Ｐゴシック" pitchFamily="34" charset="-128"/>
              </a:rPr>
              <a:t>(Simonsen &amp; Freeman, 2017)</a:t>
            </a:r>
            <a:endParaRPr lang="en-US" sz="1400" b="1">
              <a:solidFill>
                <a:srgbClr val="FFFFFF"/>
              </a:solidFill>
              <a:ea typeface="ＭＳ Ｐゴシック" pitchFamily="34" charset="-128"/>
              <a:cs typeface="ＭＳ Ｐゴシック" pitchFamily="34" charset="-128"/>
            </a:endParaRPr>
          </a:p>
        </p:txBody>
      </p:sp>
    </p:spTree>
    <p:extLst>
      <p:ext uri="{BB962C8B-B14F-4D97-AF65-F5344CB8AC3E}">
        <p14:creationId xmlns:p14="http://schemas.microsoft.com/office/powerpoint/2010/main" val="180060354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uconn.edu/index.php" TargetMode="External"/><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 Id="rId3" Type="http://schemas.openxmlformats.org/officeDocument/2006/relationships/image" Target="../media/image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7.emf"/><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28.emf"/><Relationship Id="rId9"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BRANDI:scholarship:grants:Funded%20Grants:PBIS%20IV:Classroom%20Workgroup:CWPBIS%20Technical%20Brief%20Final%201.30.15.docx!OLE_LINK2" TargetMode="External"/><Relationship Id="rId4" Type="http://schemas.openxmlformats.org/officeDocument/2006/relationships/image" Target="../media/image3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chart" Target="../charts/char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685800" y="685800"/>
            <a:ext cx="7772400" cy="2895600"/>
          </a:xfrm>
          <a:solidFill>
            <a:schemeClr val="accent6">
              <a:lumMod val="40000"/>
              <a:lumOff val="60000"/>
            </a:schemeClr>
          </a:solidFill>
        </p:spPr>
        <p:txBody>
          <a:bodyPr/>
          <a:lstStyle/>
          <a:p>
            <a:pPr eaLnBrk="1" hangingPunct="1">
              <a:defRPr/>
            </a:pPr>
            <a:r>
              <a:rPr lang="en-US" sz="4800" b="1" dirty="0" smtClean="0">
                <a:ea typeface="ＭＳ Ｐゴシック" pitchFamily="-107" charset="-128"/>
                <a:cs typeface="ＭＳ Ｐゴシック" pitchFamily="-107" charset="-128"/>
              </a:rPr>
              <a:t>Creating a Positive and Proactive Classroom to Support ALL Learners</a:t>
            </a:r>
            <a:endParaRPr lang="en-US" b="1" i="1" dirty="0" smtClean="0">
              <a:solidFill>
                <a:srgbClr val="990000"/>
              </a:solidFill>
              <a:ea typeface="ＭＳ Ｐゴシック" pitchFamily="-107" charset="-128"/>
              <a:cs typeface="ＭＳ Ｐゴシック" pitchFamily="-107" charset="-128"/>
            </a:endParaRPr>
          </a:p>
        </p:txBody>
      </p:sp>
      <p:sp>
        <p:nvSpPr>
          <p:cNvPr id="19459" name="Rectangle 5"/>
          <p:cNvSpPr>
            <a:spLocks noGrp="1" noChangeArrowheads="1"/>
          </p:cNvSpPr>
          <p:nvPr>
            <p:ph type="subTitle" idx="1"/>
          </p:nvPr>
        </p:nvSpPr>
        <p:spPr>
          <a:xfrm>
            <a:off x="0" y="4114800"/>
            <a:ext cx="9144000" cy="1752600"/>
          </a:xfrm>
        </p:spPr>
        <p:txBody>
          <a:bodyPr/>
          <a:lstStyle/>
          <a:p>
            <a:pPr eaLnBrk="1" hangingPunct="1"/>
            <a:r>
              <a:rPr lang="en-US">
                <a:ea typeface="ＭＳ Ｐゴシック" pitchFamily="-107" charset="-128"/>
                <a:cs typeface="ＭＳ Ｐゴシック" pitchFamily="-107" charset="-128"/>
              </a:rPr>
              <a:t>Brandi Simonsen, Ph.D.</a:t>
            </a:r>
          </a:p>
        </p:txBody>
      </p:sp>
      <p:pic>
        <p:nvPicPr>
          <p:cNvPr id="19460" name="Picture 10" descr="University of Connecticut">
            <a:hlinkClick r:id="rId3"/>
          </p:cNvPr>
          <p:cNvPicPr>
            <a:picLocks noChangeAspect="1" noChangeArrowheads="1"/>
          </p:cNvPicPr>
          <p:nvPr/>
        </p:nvPicPr>
        <p:blipFill>
          <a:blip r:embed="rId4"/>
          <a:srcRect/>
          <a:stretch>
            <a:fillRect/>
          </a:stretch>
        </p:blipFill>
        <p:spPr bwMode="auto">
          <a:xfrm>
            <a:off x="2438400" y="4876800"/>
            <a:ext cx="4360863" cy="685800"/>
          </a:xfrm>
          <a:prstGeom prst="rect">
            <a:avLst/>
          </a:prstGeom>
          <a:noFill/>
          <a:ln w="9525">
            <a:noFill/>
            <a:miter lim="800000"/>
            <a:headEnd/>
            <a:tailEnd/>
          </a:ln>
        </p:spPr>
      </p:pic>
      <p:pic>
        <p:nvPicPr>
          <p:cNvPr id="19461" name="Picture 9" descr="PBIS Logo"/>
          <p:cNvPicPr>
            <a:picLocks noChangeAspect="1" noChangeArrowheads="1"/>
          </p:cNvPicPr>
          <p:nvPr/>
        </p:nvPicPr>
        <p:blipFill>
          <a:blip r:embed="rId5"/>
          <a:srcRect/>
          <a:stretch>
            <a:fillRect/>
          </a:stretch>
        </p:blipFill>
        <p:spPr bwMode="auto">
          <a:xfrm>
            <a:off x="4343400" y="5638800"/>
            <a:ext cx="2438400" cy="690563"/>
          </a:xfrm>
          <a:prstGeom prst="rect">
            <a:avLst/>
          </a:prstGeom>
          <a:noFill/>
          <a:ln w="9525">
            <a:noFill/>
            <a:miter lim="800000"/>
            <a:headEnd/>
            <a:tailEnd/>
          </a:ln>
        </p:spPr>
      </p:pic>
      <p:pic>
        <p:nvPicPr>
          <p:cNvPr id="19462" name="Picture 2"/>
          <p:cNvPicPr>
            <a:picLocks noChangeAspect="1" noChangeArrowheads="1"/>
          </p:cNvPicPr>
          <p:nvPr/>
        </p:nvPicPr>
        <p:blipFill>
          <a:blip r:embed="rId6">
            <a:lum bright="-2000" contrast="-2000"/>
          </a:blip>
          <a:srcRect/>
          <a:stretch>
            <a:fillRect/>
          </a:stretch>
        </p:blipFill>
        <p:spPr bwMode="auto">
          <a:xfrm>
            <a:off x="2508250" y="5638800"/>
            <a:ext cx="1758950" cy="685800"/>
          </a:xfrm>
          <a:prstGeom prst="rect">
            <a:avLst/>
          </a:prstGeom>
          <a:noFill/>
          <a:ln w="9525">
            <a:noFill/>
            <a:miter lim="800000"/>
            <a:headEnd/>
            <a:tailEnd/>
          </a:ln>
        </p:spPr>
      </p:pic>
    </p:spTree>
    <p:extLst>
      <p:ext uri="{BB962C8B-B14F-4D97-AF65-F5344CB8AC3E}">
        <p14:creationId xmlns:p14="http://schemas.microsoft.com/office/powerpoint/2010/main" val="1822674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61999" y="4333489"/>
            <a:ext cx="2950349" cy="609600"/>
          </a:xfrm>
          <a:prstGeom prst="round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914400" y="228600"/>
            <a:ext cx="8229600" cy="1219200"/>
          </a:xfrm>
          <a:noFill/>
        </p:spPr>
        <p:txBody>
          <a:bodyPr/>
          <a:lstStyle/>
          <a:p>
            <a:pPr>
              <a:defRPr/>
            </a:pPr>
            <a:r>
              <a:rPr lang="en-US" sz="4000" b="1" dirty="0" smtClean="0">
                <a:ea typeface="ＭＳ Ｐゴシック" pitchFamily="-107" charset="-128"/>
              </a:rPr>
              <a:t>How can we support teachers?</a:t>
            </a:r>
            <a:br>
              <a:rPr lang="en-US" sz="4000" b="1" dirty="0" smtClean="0">
                <a:ea typeface="ＭＳ Ｐゴシック" pitchFamily="-107" charset="-128"/>
              </a:rPr>
            </a:br>
            <a:r>
              <a:rPr lang="en-US" sz="2800" i="1" dirty="0" smtClean="0">
                <a:ea typeface="ＭＳ Ｐゴシック" pitchFamily="-107" charset="-128"/>
              </a:rPr>
              <a:t>What do we know from the empirical literature?</a:t>
            </a:r>
            <a:endParaRPr lang="en-US" sz="4000" i="1" dirty="0" smtClean="0">
              <a:ea typeface="ＭＳ Ｐゴシック" pitchFamily="-107" charset="-128"/>
            </a:endParaRPr>
          </a:p>
        </p:txBody>
      </p:sp>
      <p:sp>
        <p:nvSpPr>
          <p:cNvPr id="24579" name="Content Placeholder 2"/>
          <p:cNvSpPr>
            <a:spLocks noGrp="1"/>
          </p:cNvSpPr>
          <p:nvPr>
            <p:ph idx="1"/>
          </p:nvPr>
        </p:nvSpPr>
        <p:spPr>
          <a:xfrm>
            <a:off x="457200" y="1600200"/>
            <a:ext cx="8686800" cy="2438400"/>
          </a:xfrm>
        </p:spPr>
        <p:txBody>
          <a:bodyPr>
            <a:normAutofit/>
          </a:bodyPr>
          <a:lstStyle/>
          <a:p>
            <a:r>
              <a:rPr lang="en-US" sz="2400" dirty="0" smtClean="0">
                <a:ea typeface="ＭＳ Ｐゴシック" pitchFamily="34" charset="-128"/>
                <a:cs typeface="ＭＳ Ｐゴシック" pitchFamily="34" charset="-128"/>
              </a:rPr>
              <a:t>Multi-component </a:t>
            </a:r>
            <a:r>
              <a:rPr lang="en-US" sz="2400" dirty="0">
                <a:ea typeface="ＭＳ Ｐゴシック" pitchFamily="34" charset="-128"/>
                <a:cs typeface="ＭＳ Ｐゴシック" pitchFamily="34" charset="-128"/>
              </a:rPr>
              <a:t>training packages (didactic </a:t>
            </a:r>
            <a:r>
              <a:rPr lang="en-US" sz="2400" dirty="0" err="1" smtClean="0">
                <a:ea typeface="ＭＳ Ｐゴシック" pitchFamily="34" charset="-128"/>
                <a:cs typeface="ＭＳ Ｐゴシック" pitchFamily="34" charset="-128"/>
              </a:rPr>
              <a:t>training+coaching</a:t>
            </a:r>
            <a:r>
              <a:rPr lang="en-US" sz="2400" dirty="0" smtClean="0">
                <a:ea typeface="ＭＳ Ｐゴシック" pitchFamily="34" charset="-128"/>
                <a:cs typeface="ＭＳ Ｐゴシック" pitchFamily="34" charset="-128"/>
              </a:rPr>
              <a:t> +performance </a:t>
            </a:r>
            <a:r>
              <a:rPr lang="en-US" sz="2400" dirty="0" err="1" smtClean="0">
                <a:ea typeface="ＭＳ Ｐゴシック" pitchFamily="34" charset="-128"/>
                <a:cs typeface="ＭＳ Ｐゴシック" pitchFamily="34" charset="-128"/>
              </a:rPr>
              <a:t>feedback+etc</a:t>
            </a:r>
            <a:r>
              <a:rPr lang="en-US" sz="2400" dirty="0">
                <a:ea typeface="ＭＳ Ｐゴシック" pitchFamily="34" charset="-128"/>
                <a:cs typeface="ＭＳ Ｐゴシック" pitchFamily="34" charset="-128"/>
              </a:rPr>
              <a:t>.) result in desired </a:t>
            </a:r>
            <a:r>
              <a:rPr lang="en-US" sz="2400" dirty="0" smtClean="0">
                <a:ea typeface="ＭＳ Ｐゴシック" pitchFamily="34" charset="-128"/>
                <a:cs typeface="ＭＳ Ｐゴシック" pitchFamily="34" charset="-128"/>
              </a:rPr>
              <a:t>increases in teachers’ positive classroom behavior support practices.</a:t>
            </a:r>
            <a:endParaRPr lang="en-US" sz="2400" dirty="0">
              <a:ea typeface="ＭＳ Ｐゴシック" pitchFamily="34" charset="-128"/>
              <a:cs typeface="ＭＳ Ｐゴシック" pitchFamily="34" charset="-128"/>
            </a:endParaRPr>
          </a:p>
        </p:txBody>
      </p:sp>
      <p:pic>
        <p:nvPicPr>
          <p:cNvPr id="3" name="Picture 2"/>
          <p:cNvPicPr>
            <a:picLocks noChangeAspect="1"/>
          </p:cNvPicPr>
          <p:nvPr/>
        </p:nvPicPr>
        <p:blipFill>
          <a:blip r:embed="rId3"/>
          <a:stretch>
            <a:fillRect/>
          </a:stretch>
        </p:blipFill>
        <p:spPr>
          <a:xfrm>
            <a:off x="3720815" y="2962650"/>
            <a:ext cx="5270785" cy="3438150"/>
          </a:xfrm>
          <a:prstGeom prst="rect">
            <a:avLst/>
          </a:prstGeom>
        </p:spPr>
      </p:pic>
      <p:sp>
        <p:nvSpPr>
          <p:cNvPr id="6" name="Rectangle 5"/>
          <p:cNvSpPr/>
          <p:nvPr/>
        </p:nvSpPr>
        <p:spPr>
          <a:xfrm>
            <a:off x="448733" y="3075325"/>
            <a:ext cx="3263616" cy="3477875"/>
          </a:xfrm>
          <a:prstGeom prst="rect">
            <a:avLst/>
          </a:prstGeom>
        </p:spPr>
        <p:txBody>
          <a:bodyPr wrap="square">
            <a:spAutoFit/>
          </a:bodyPr>
          <a:lstStyle/>
          <a:p>
            <a:pPr marL="341313" lvl="1" indent="0">
              <a:buFontTx/>
              <a:buNone/>
            </a:pPr>
            <a:r>
              <a:rPr lang="en-US" sz="2000" dirty="0">
                <a:solidFill>
                  <a:srgbClr val="7F7F7F"/>
                </a:solidFill>
              </a:rPr>
              <a:t>(Abbott et al., 1998; </a:t>
            </a:r>
            <a:r>
              <a:rPr lang="en-US" sz="2000" dirty="0" err="1">
                <a:solidFill>
                  <a:srgbClr val="7F7F7F"/>
                </a:solidFill>
              </a:rPr>
              <a:t>Hiralall</a:t>
            </a:r>
            <a:r>
              <a:rPr lang="en-US" sz="2000" dirty="0">
                <a:solidFill>
                  <a:srgbClr val="7F7F7F"/>
                </a:solidFill>
              </a:rPr>
              <a:t> &amp; Martens, 1998; Madsen, Becker, &amp; Thomas, 1968; </a:t>
            </a:r>
            <a:r>
              <a:rPr lang="en-US" sz="2000" b="1" dirty="0">
                <a:solidFill>
                  <a:schemeClr val="accent2"/>
                </a:solidFill>
              </a:rPr>
              <a:t>Freeman et al., </a:t>
            </a:r>
            <a:r>
              <a:rPr lang="en-US" sz="2000" b="1" dirty="0" smtClean="0">
                <a:solidFill>
                  <a:schemeClr val="accent2"/>
                </a:solidFill>
              </a:rPr>
              <a:t>under review</a:t>
            </a:r>
            <a:r>
              <a:rPr lang="en-US" sz="2000" b="1" dirty="0" smtClean="0">
                <a:solidFill>
                  <a:srgbClr val="7F7F7F"/>
                </a:solidFill>
              </a:rPr>
              <a:t>; </a:t>
            </a:r>
          </a:p>
          <a:p>
            <a:pPr marL="341313" lvl="1" indent="0">
              <a:buFontTx/>
              <a:buNone/>
            </a:pPr>
            <a:r>
              <a:rPr lang="en-US" sz="2000" dirty="0" smtClean="0">
                <a:solidFill>
                  <a:srgbClr val="7F7F7F"/>
                </a:solidFill>
              </a:rPr>
              <a:t>The </a:t>
            </a:r>
            <a:r>
              <a:rPr lang="en-US" sz="2000" dirty="0">
                <a:solidFill>
                  <a:srgbClr val="7F7F7F"/>
                </a:solidFill>
              </a:rPr>
              <a:t>Metropolitan Area Child Study Research Group &amp; Gorman-Smith, 2003; Rollins et al., 1974) </a:t>
            </a:r>
          </a:p>
        </p:txBody>
      </p:sp>
    </p:spTree>
    <p:extLst>
      <p:ext uri="{BB962C8B-B14F-4D97-AF65-F5344CB8AC3E}">
        <p14:creationId xmlns:p14="http://schemas.microsoft.com/office/powerpoint/2010/main" val="2888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579"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838200" y="3048000"/>
            <a:ext cx="7772400" cy="990600"/>
          </a:xfrm>
          <a:prstGeom prst="round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b"/>
          <a:lstStyle/>
          <a:p>
            <a:pPr algn="r"/>
            <a:r>
              <a:rPr lang="en-US" sz="2400" dirty="0" smtClean="0">
                <a:solidFill>
                  <a:schemeClr val="bg2"/>
                </a:solidFill>
              </a:rPr>
              <a:t>(see data on next slide)</a:t>
            </a:r>
            <a:endParaRPr lang="en-US" sz="2400" dirty="0">
              <a:solidFill>
                <a:schemeClr val="bg2"/>
              </a:solidFill>
            </a:endParaRPr>
          </a:p>
        </p:txBody>
      </p:sp>
      <p:sp>
        <p:nvSpPr>
          <p:cNvPr id="2" name="Title 1"/>
          <p:cNvSpPr>
            <a:spLocks noGrp="1"/>
          </p:cNvSpPr>
          <p:nvPr>
            <p:ph type="title"/>
          </p:nvPr>
        </p:nvSpPr>
        <p:spPr>
          <a:xfrm>
            <a:off x="838200" y="266706"/>
            <a:ext cx="8077200" cy="1143000"/>
          </a:xfrm>
          <a:noFill/>
        </p:spPr>
        <p:txBody>
          <a:bodyPr/>
          <a:lstStyle/>
          <a:p>
            <a:r>
              <a:rPr lang="en-US" b="1" dirty="0" smtClean="0"/>
              <a:t>What about the kids?</a:t>
            </a:r>
            <a:endParaRPr lang="en-US" b="1" dirty="0"/>
          </a:p>
        </p:txBody>
      </p:sp>
      <p:sp>
        <p:nvSpPr>
          <p:cNvPr id="3" name="Content Placeholder 2"/>
          <p:cNvSpPr>
            <a:spLocks noGrp="1"/>
          </p:cNvSpPr>
          <p:nvPr>
            <p:ph idx="1"/>
          </p:nvPr>
        </p:nvSpPr>
        <p:spPr/>
        <p:txBody>
          <a:bodyPr/>
          <a:lstStyle/>
          <a:p>
            <a:pPr>
              <a:spcAft>
                <a:spcPts val="600"/>
              </a:spcAft>
            </a:pPr>
            <a:r>
              <a:rPr lang="en-US" sz="2800" dirty="0" smtClean="0"/>
              <a:t>Students benefit when teachers implement evidence-based </a:t>
            </a:r>
            <a:r>
              <a:rPr lang="en-US" sz="2800" dirty="0"/>
              <a:t>PCBS practices</a:t>
            </a:r>
            <a:r>
              <a:rPr lang="en-US" sz="2800" dirty="0" smtClean="0"/>
              <a:t>.</a:t>
            </a:r>
            <a:r>
              <a:rPr lang="en-US" sz="2800" baseline="30000" dirty="0" smtClean="0"/>
              <a:t>1</a:t>
            </a:r>
          </a:p>
          <a:p>
            <a:pPr>
              <a:spcAft>
                <a:spcPts val="600"/>
              </a:spcAft>
            </a:pPr>
            <a:r>
              <a:rPr lang="en-US" sz="2800" i="1" dirty="0" smtClean="0"/>
              <a:t>Unfortunately</a:t>
            </a:r>
            <a:r>
              <a:rPr lang="en-US" sz="2800" dirty="0" smtClean="0"/>
              <a:t>, we’re not there yet.</a:t>
            </a:r>
          </a:p>
          <a:p>
            <a:pPr lvl="1">
              <a:spcAft>
                <a:spcPts val="600"/>
              </a:spcAft>
            </a:pPr>
            <a:r>
              <a:rPr lang="en-US" sz="2400" dirty="0" smtClean="0"/>
              <a:t>Teachers implement </a:t>
            </a:r>
            <a:r>
              <a:rPr lang="en-US" sz="2400" dirty="0"/>
              <a:t>PCBS practices </a:t>
            </a:r>
            <a:r>
              <a:rPr lang="en-US" sz="2400" dirty="0" smtClean="0"/>
              <a:t>at lower rates than desired.</a:t>
            </a:r>
            <a:r>
              <a:rPr lang="en-US" sz="2400" baseline="30000" dirty="0" smtClean="0"/>
              <a:t>2</a:t>
            </a:r>
          </a:p>
          <a:p>
            <a:pPr lvl="1">
              <a:spcAft>
                <a:spcPts val="600"/>
              </a:spcAft>
            </a:pPr>
            <a:r>
              <a:rPr lang="en-US" sz="2400" i="1" dirty="0" smtClean="0"/>
              <a:t>S</a:t>
            </a:r>
            <a:r>
              <a:rPr lang="en-US" sz="2400" dirty="0" smtClean="0"/>
              <a:t>tudents with challenging behavior experience even less praise, fewer opportunities to respond, more reprimands, and more negative or coercive interactions.</a:t>
            </a:r>
            <a:r>
              <a:rPr lang="en-US" sz="2400" baseline="30000" dirty="0" smtClean="0"/>
              <a:t>3</a:t>
            </a:r>
            <a:endParaRPr lang="en-US" sz="2400" baseline="30000" dirty="0"/>
          </a:p>
        </p:txBody>
      </p:sp>
      <p:sp>
        <p:nvSpPr>
          <p:cNvPr id="4" name="TextBox 3"/>
          <p:cNvSpPr txBox="1"/>
          <p:nvPr/>
        </p:nvSpPr>
        <p:spPr>
          <a:xfrm>
            <a:off x="25400" y="5803001"/>
            <a:ext cx="9144000" cy="646331"/>
          </a:xfrm>
          <a:prstGeom prst="rect">
            <a:avLst/>
          </a:prstGeom>
          <a:noFill/>
        </p:spPr>
        <p:txBody>
          <a:bodyPr wrap="square" rtlCol="0">
            <a:spAutoFit/>
          </a:bodyPr>
          <a:lstStyle/>
          <a:p>
            <a:r>
              <a:rPr lang="en-US" sz="1200" baseline="30000" dirty="0" smtClean="0"/>
              <a:t>1</a:t>
            </a:r>
            <a:r>
              <a:rPr lang="en-US" sz="1200" dirty="0" smtClean="0"/>
              <a:t> (Simonsen, Fairbanks, </a:t>
            </a:r>
            <a:r>
              <a:rPr lang="en-US" sz="1200" dirty="0" err="1" smtClean="0"/>
              <a:t>Briesch</a:t>
            </a:r>
            <a:r>
              <a:rPr lang="en-US" sz="1200" dirty="0" smtClean="0"/>
              <a:t>, Myers, &amp; </a:t>
            </a:r>
            <a:r>
              <a:rPr lang="en-US" sz="1200" dirty="0" err="1" smtClean="0"/>
              <a:t>Sugai</a:t>
            </a:r>
            <a:r>
              <a:rPr lang="en-US" sz="1200" dirty="0" smtClean="0"/>
              <a:t>, 2008)</a:t>
            </a:r>
          </a:p>
          <a:p>
            <a:r>
              <a:rPr lang="en-US" sz="1200" baseline="30000" dirty="0" smtClean="0"/>
              <a:t>2 </a:t>
            </a:r>
            <a:r>
              <a:rPr lang="en-US" sz="1200" dirty="0" smtClean="0"/>
              <a:t>(Reinke, Herman, &amp; Stormont, 2012; Scott, Alter, &amp; </a:t>
            </a:r>
            <a:r>
              <a:rPr lang="en-US" sz="1200" dirty="0" err="1" smtClean="0"/>
              <a:t>Hirn</a:t>
            </a:r>
            <a:r>
              <a:rPr lang="en-US" sz="1200" dirty="0" smtClean="0"/>
              <a:t>, 2011)</a:t>
            </a:r>
          </a:p>
          <a:p>
            <a:r>
              <a:rPr lang="en-US" sz="1200" baseline="30000" dirty="0" smtClean="0"/>
              <a:t>3</a:t>
            </a:r>
            <a:r>
              <a:rPr lang="en-US" sz="1200" dirty="0" smtClean="0"/>
              <a:t> (e.g., Carr, Taylor &amp; Robinson, 1991; Kauffman &amp; Brigham, 2009; Scott et al., 2011; Sutherland &amp; Oswald, 2005)</a:t>
            </a:r>
            <a:endParaRPr lang="en-US" sz="1200" dirty="0"/>
          </a:p>
        </p:txBody>
      </p:sp>
    </p:spTree>
    <p:extLst>
      <p:ext uri="{BB962C8B-B14F-4D97-AF65-F5344CB8AC3E}">
        <p14:creationId xmlns:p14="http://schemas.microsoft.com/office/powerpoint/2010/main" val="693487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304800" y="152400"/>
            <a:ext cx="8534400" cy="533400"/>
          </a:xfrm>
          <a:solidFill>
            <a:schemeClr val="accent2">
              <a:lumMod val="20000"/>
              <a:lumOff val="80000"/>
            </a:schemeClr>
          </a:solidFill>
        </p:spPr>
        <p:txBody>
          <a:bodyPr/>
          <a:lstStyle/>
          <a:p>
            <a:pPr eaLnBrk="1" hangingPunct="1">
              <a:defRPr/>
            </a:pPr>
            <a:r>
              <a:rPr lang="en-US" sz="2800" b="1" dirty="0" smtClean="0">
                <a:ea typeface="ＭＳ Ｐゴシック" pitchFamily="34" charset="-128"/>
              </a:rPr>
              <a:t>Typical Implementation Rates of </a:t>
            </a:r>
            <a:r>
              <a:rPr lang="en-US" sz="2800" b="1" smtClean="0">
                <a:ea typeface="ＭＳ Ｐゴシック" pitchFamily="34" charset="-128"/>
              </a:rPr>
              <a:t>PCBS Practices</a:t>
            </a:r>
            <a:endParaRPr lang="en-US" sz="2800" i="1" dirty="0">
              <a:ea typeface="ＭＳ Ｐゴシック" pitchFamily="34" charset="-128"/>
            </a:endParaRPr>
          </a:p>
        </p:txBody>
      </p:sp>
      <p:graphicFrame>
        <p:nvGraphicFramePr>
          <p:cNvPr id="2" name="Table 1"/>
          <p:cNvGraphicFramePr>
            <a:graphicFrameLocks noGrp="1"/>
          </p:cNvGraphicFramePr>
          <p:nvPr>
            <p:extLst/>
          </p:nvPr>
        </p:nvGraphicFramePr>
        <p:xfrm>
          <a:off x="304801" y="838198"/>
          <a:ext cx="8458199" cy="3962402"/>
        </p:xfrm>
        <a:graphic>
          <a:graphicData uri="http://schemas.openxmlformats.org/drawingml/2006/table">
            <a:tbl>
              <a:tblPr firstRow="1" bandRow="1">
                <a:tableStyleId>{21E4AEA4-8DFA-4A89-87EB-49C32662AFE0}</a:tableStyleId>
              </a:tblPr>
              <a:tblGrid>
                <a:gridCol w="1501923"/>
                <a:gridCol w="1739069"/>
                <a:gridCol w="1739069"/>
                <a:gridCol w="1739069"/>
                <a:gridCol w="1739069"/>
              </a:tblGrid>
              <a:tr h="729082">
                <a:tc>
                  <a:txBody>
                    <a:bodyPr/>
                    <a:lstStyle/>
                    <a:p>
                      <a:endParaRPr lang="en-US" sz="2000" dirty="0">
                        <a:latin typeface="Arial"/>
                        <a:cs typeface="Arial"/>
                      </a:endParaRPr>
                    </a:p>
                  </a:txBody>
                  <a:tcPr/>
                </a:tc>
                <a:tc>
                  <a:txBody>
                    <a:bodyPr/>
                    <a:lstStyle/>
                    <a:p>
                      <a:r>
                        <a:rPr lang="en-US" sz="2000" dirty="0" smtClean="0">
                          <a:latin typeface="Arial"/>
                          <a:cs typeface="Arial"/>
                        </a:rPr>
                        <a:t>Specific</a:t>
                      </a:r>
                      <a:r>
                        <a:rPr lang="en-US" sz="2000" baseline="0" dirty="0" smtClean="0">
                          <a:latin typeface="Arial"/>
                          <a:cs typeface="Arial"/>
                        </a:rPr>
                        <a:t> Praise</a:t>
                      </a:r>
                      <a:endParaRPr lang="en-US" sz="2000" dirty="0">
                        <a:latin typeface="Arial"/>
                        <a:cs typeface="Arial"/>
                      </a:endParaRPr>
                    </a:p>
                  </a:txBody>
                  <a:tcPr/>
                </a:tc>
                <a:tc>
                  <a:txBody>
                    <a:bodyPr/>
                    <a:lstStyle/>
                    <a:p>
                      <a:r>
                        <a:rPr lang="en-US" sz="2000" dirty="0" smtClean="0">
                          <a:latin typeface="Arial"/>
                          <a:cs typeface="Arial"/>
                        </a:rPr>
                        <a:t>General Praise</a:t>
                      </a:r>
                      <a:endParaRPr lang="en-US" sz="2000" dirty="0">
                        <a:latin typeface="Arial"/>
                        <a:cs typeface="Arial"/>
                      </a:endParaRPr>
                    </a:p>
                  </a:txBody>
                  <a:tcPr/>
                </a:tc>
                <a:tc>
                  <a:txBody>
                    <a:bodyPr/>
                    <a:lstStyle/>
                    <a:p>
                      <a:r>
                        <a:rPr lang="en-US" sz="2000" dirty="0" smtClean="0">
                          <a:latin typeface="Arial"/>
                          <a:cs typeface="Arial"/>
                        </a:rPr>
                        <a:t>OTR</a:t>
                      </a:r>
                      <a:endParaRPr lang="en-US" sz="2000" dirty="0">
                        <a:latin typeface="Arial"/>
                        <a:cs typeface="Arial"/>
                      </a:endParaRPr>
                    </a:p>
                  </a:txBody>
                  <a:tcPr/>
                </a:tc>
                <a:tc>
                  <a:txBody>
                    <a:bodyPr/>
                    <a:lstStyle/>
                    <a:p>
                      <a:r>
                        <a:rPr lang="en-US" sz="2000" dirty="0" smtClean="0">
                          <a:latin typeface="Arial"/>
                          <a:cs typeface="Arial"/>
                        </a:rPr>
                        <a:t>Corrective/</a:t>
                      </a:r>
                    </a:p>
                    <a:p>
                      <a:r>
                        <a:rPr lang="en-US" sz="2000" dirty="0" smtClean="0">
                          <a:latin typeface="Arial"/>
                          <a:cs typeface="Arial"/>
                        </a:rPr>
                        <a:t>Reprimand</a:t>
                      </a:r>
                      <a:endParaRPr lang="en-US" sz="2000" dirty="0">
                        <a:latin typeface="Arial"/>
                        <a:cs typeface="Arial"/>
                      </a:endParaRPr>
                    </a:p>
                  </a:txBody>
                  <a:tcPr/>
                </a:tc>
              </a:tr>
              <a:tr h="729082">
                <a:tc>
                  <a:txBody>
                    <a:bodyPr/>
                    <a:lstStyle/>
                    <a:p>
                      <a:r>
                        <a:rPr lang="en-US" sz="2000" dirty="0" err="1" smtClean="0">
                          <a:latin typeface="Arial"/>
                          <a:cs typeface="Arial"/>
                        </a:rPr>
                        <a:t>Reinke</a:t>
                      </a:r>
                      <a:r>
                        <a:rPr lang="en-US" sz="2000" baseline="0" dirty="0" smtClean="0">
                          <a:latin typeface="Arial"/>
                          <a:cs typeface="Arial"/>
                        </a:rPr>
                        <a:t> et al. (2012)</a:t>
                      </a:r>
                      <a:r>
                        <a:rPr lang="en-US" sz="2000" baseline="30000" dirty="0" smtClean="0">
                          <a:latin typeface="Arial"/>
                          <a:cs typeface="Arial"/>
                        </a:rPr>
                        <a:t>1</a:t>
                      </a:r>
                      <a:endParaRPr lang="en-US" sz="2000" baseline="30000" dirty="0">
                        <a:latin typeface="Arial"/>
                        <a:cs typeface="Arial"/>
                      </a:endParaRPr>
                    </a:p>
                  </a:txBody>
                  <a:tcPr/>
                </a:tc>
                <a:tc>
                  <a:txBody>
                    <a:bodyPr/>
                    <a:lstStyle/>
                    <a:p>
                      <a:pPr algn="l"/>
                      <a:r>
                        <a:rPr lang="en-US" sz="2000" dirty="0" smtClean="0">
                          <a:latin typeface="Arial"/>
                          <a:cs typeface="Arial"/>
                        </a:rPr>
                        <a:t>0.13</a:t>
                      </a:r>
                      <a:endParaRPr lang="en-US" sz="2000" dirty="0">
                        <a:latin typeface="Arial"/>
                        <a:cs typeface="Arial"/>
                      </a:endParaRPr>
                    </a:p>
                  </a:txBody>
                  <a:tcPr anchor="ctr"/>
                </a:tc>
                <a:tc>
                  <a:txBody>
                    <a:bodyPr/>
                    <a:lstStyle/>
                    <a:p>
                      <a:pPr algn="l"/>
                      <a:r>
                        <a:rPr lang="en-US" sz="2000" dirty="0" smtClean="0">
                          <a:latin typeface="Arial"/>
                          <a:cs typeface="Arial"/>
                        </a:rPr>
                        <a:t>0.43</a:t>
                      </a:r>
                      <a:endParaRPr lang="en-US" sz="2000" dirty="0">
                        <a:latin typeface="Arial"/>
                        <a:cs typeface="Arial"/>
                      </a:endParaRPr>
                    </a:p>
                  </a:txBody>
                  <a:tcPr anchor="ctr"/>
                </a:tc>
                <a:tc>
                  <a:txBody>
                    <a:bodyPr/>
                    <a:lstStyle/>
                    <a:p>
                      <a:pPr algn="l"/>
                      <a:r>
                        <a:rPr lang="en-US" sz="2000" dirty="0" smtClean="0">
                          <a:latin typeface="Arial"/>
                          <a:cs typeface="Arial"/>
                        </a:rPr>
                        <a:t>1.43</a:t>
                      </a:r>
                      <a:endParaRPr lang="en-US" sz="2000" dirty="0">
                        <a:latin typeface="Arial"/>
                        <a:cs typeface="Arial"/>
                      </a:endParaRPr>
                    </a:p>
                  </a:txBody>
                  <a:tcPr anchor="ctr"/>
                </a:tc>
                <a:tc>
                  <a:txBody>
                    <a:bodyPr/>
                    <a:lstStyle/>
                    <a:p>
                      <a:pPr algn="l"/>
                      <a:r>
                        <a:rPr lang="en-US" sz="2000" dirty="0" smtClean="0">
                          <a:latin typeface="Arial"/>
                          <a:cs typeface="Arial"/>
                        </a:rPr>
                        <a:t>0.67</a:t>
                      </a:r>
                      <a:endParaRPr lang="en-US" sz="2000" dirty="0">
                        <a:latin typeface="Arial"/>
                        <a:cs typeface="Arial"/>
                      </a:endParaRPr>
                    </a:p>
                  </a:txBody>
                  <a:tcPr anchor="ctr"/>
                </a:tc>
              </a:tr>
              <a:tr h="729082">
                <a:tc>
                  <a:txBody>
                    <a:bodyPr/>
                    <a:lstStyle/>
                    <a:p>
                      <a:r>
                        <a:rPr lang="en-US" sz="2000" dirty="0" smtClean="0">
                          <a:latin typeface="Arial"/>
                          <a:cs typeface="Arial"/>
                        </a:rPr>
                        <a:t>Scott et al. (2011)</a:t>
                      </a:r>
                      <a:r>
                        <a:rPr lang="en-US" sz="2000" baseline="30000" dirty="0" smtClean="0">
                          <a:latin typeface="Arial"/>
                          <a:cs typeface="Arial"/>
                        </a:rPr>
                        <a:t>2</a:t>
                      </a:r>
                      <a:endParaRPr lang="en-US" sz="2000" i="1" baseline="30000" dirty="0">
                        <a:solidFill>
                          <a:srgbClr val="008000"/>
                        </a:solidFill>
                        <a:latin typeface="Arial"/>
                        <a:cs typeface="Arial"/>
                      </a:endParaRPr>
                    </a:p>
                  </a:txBody>
                  <a:tcPr/>
                </a:tc>
                <a:tc gridSpan="2">
                  <a:txBody>
                    <a:bodyPr/>
                    <a:lstStyle/>
                    <a:p>
                      <a:pPr algn="l"/>
                      <a:r>
                        <a:rPr lang="en-US" sz="2000" dirty="0" smtClean="0">
                          <a:latin typeface="Arial"/>
                          <a:cs typeface="Arial"/>
                        </a:rPr>
                        <a:t>0.06 (overall positive)</a:t>
                      </a:r>
                      <a:endParaRPr lang="en-US" sz="2000" dirty="0">
                        <a:latin typeface="Arial"/>
                        <a:cs typeface="Arial"/>
                      </a:endParaRPr>
                    </a:p>
                  </a:txBody>
                  <a:tcPr anchor="ctr"/>
                </a:tc>
                <a:tc hMerge="1">
                  <a:txBody>
                    <a:bodyPr/>
                    <a:lstStyle/>
                    <a:p>
                      <a:endParaRPr lang="en-US" sz="2000" dirty="0">
                        <a:latin typeface="Arial"/>
                        <a:cs typeface="Arial"/>
                      </a:endParaRPr>
                    </a:p>
                  </a:txBody>
                  <a:tcPr/>
                </a:tc>
                <a:tc>
                  <a:txBody>
                    <a:bodyPr/>
                    <a:lstStyle/>
                    <a:p>
                      <a:pPr algn="l"/>
                      <a:r>
                        <a:rPr lang="en-US" sz="2000" dirty="0" smtClean="0">
                          <a:latin typeface="Arial"/>
                          <a:cs typeface="Arial"/>
                        </a:rPr>
                        <a:t>0.57</a:t>
                      </a:r>
                      <a:endParaRPr lang="en-US" sz="2000" dirty="0">
                        <a:latin typeface="Arial"/>
                        <a:cs typeface="Arial"/>
                      </a:endParaRPr>
                    </a:p>
                  </a:txBody>
                  <a:tcPr anchor="ctr"/>
                </a:tc>
                <a:tc>
                  <a:txBody>
                    <a:bodyPr/>
                    <a:lstStyle/>
                    <a:p>
                      <a:pPr algn="l"/>
                      <a:r>
                        <a:rPr lang="en-US" sz="2000" dirty="0" smtClean="0">
                          <a:latin typeface="Arial"/>
                          <a:cs typeface="Arial"/>
                        </a:rPr>
                        <a:t>0.07</a:t>
                      </a:r>
                      <a:endParaRPr lang="en-US" sz="2000" dirty="0">
                        <a:latin typeface="Arial"/>
                        <a:cs typeface="Arial"/>
                      </a:endParaRPr>
                    </a:p>
                  </a:txBody>
                  <a:tcPr anchor="ctr"/>
                </a:tc>
              </a:tr>
              <a:tr h="1046074">
                <a:tc>
                  <a:txBody>
                    <a:bodyPr/>
                    <a:lstStyle/>
                    <a:p>
                      <a:r>
                        <a:rPr lang="en-US" sz="2000" dirty="0" err="1" smtClean="0">
                          <a:latin typeface="Arial"/>
                          <a:cs typeface="Arial"/>
                        </a:rPr>
                        <a:t>Hirn</a:t>
                      </a:r>
                      <a:r>
                        <a:rPr lang="en-US" sz="2000" dirty="0" smtClean="0">
                          <a:latin typeface="Arial"/>
                          <a:cs typeface="Arial"/>
                        </a:rPr>
                        <a:t> &amp; Scott (2014)</a:t>
                      </a:r>
                      <a:r>
                        <a:rPr lang="en-US" sz="2000" baseline="30000" dirty="0" smtClean="0">
                          <a:latin typeface="Arial"/>
                          <a:cs typeface="Arial"/>
                        </a:rPr>
                        <a:t>3</a:t>
                      </a:r>
                      <a:endParaRPr lang="en-US" sz="2000" baseline="30000" dirty="0">
                        <a:latin typeface="Arial"/>
                        <a:cs typeface="Arial"/>
                      </a:endParaRPr>
                    </a:p>
                  </a:txBody>
                  <a:tcPr/>
                </a:tc>
                <a:tc gridSpan="2">
                  <a:txBody>
                    <a:bodyPr/>
                    <a:lstStyle/>
                    <a:p>
                      <a:pPr algn="l"/>
                      <a:r>
                        <a:rPr lang="en-US" sz="2000" dirty="0" smtClean="0">
                          <a:latin typeface="Arial"/>
                          <a:cs typeface="Arial"/>
                        </a:rPr>
                        <a:t>0.03 (overall positive)</a:t>
                      </a:r>
                      <a:endParaRPr lang="en-US" sz="2000" dirty="0">
                        <a:latin typeface="Arial"/>
                        <a:cs typeface="Arial"/>
                      </a:endParaRPr>
                    </a:p>
                  </a:txBody>
                  <a:tcPr anchor="ctr"/>
                </a:tc>
                <a:tc hMerge="1">
                  <a:txBody>
                    <a:bodyPr/>
                    <a:lstStyle/>
                    <a:p>
                      <a:pPr algn="ctr"/>
                      <a:endParaRPr lang="en-US" sz="2000" dirty="0">
                        <a:latin typeface="Arial"/>
                        <a:cs typeface="Arial"/>
                      </a:endParaRPr>
                    </a:p>
                  </a:txBody>
                  <a:tcPr anchor="ctr"/>
                </a:tc>
                <a:tc>
                  <a:txBody>
                    <a:bodyPr/>
                    <a:lstStyle/>
                    <a:p>
                      <a:pPr algn="l"/>
                      <a:r>
                        <a:rPr lang="en-US" sz="2000" dirty="0" smtClean="0">
                          <a:latin typeface="Arial"/>
                          <a:cs typeface="Arial"/>
                        </a:rPr>
                        <a:t>0.47 Group</a:t>
                      </a:r>
                    </a:p>
                    <a:p>
                      <a:pPr algn="l"/>
                      <a:r>
                        <a:rPr lang="en-US" sz="2000" dirty="0" smtClean="0">
                          <a:latin typeface="Arial"/>
                          <a:cs typeface="Arial"/>
                        </a:rPr>
                        <a:t>0.06 </a:t>
                      </a:r>
                      <a:r>
                        <a:rPr lang="en-US" sz="2000" dirty="0" err="1" smtClean="0">
                          <a:latin typeface="Arial"/>
                          <a:cs typeface="Arial"/>
                        </a:rPr>
                        <a:t>Indiv</a:t>
                      </a:r>
                      <a:r>
                        <a:rPr lang="en-US" sz="2000" dirty="0" smtClean="0">
                          <a:latin typeface="Arial"/>
                          <a:cs typeface="Arial"/>
                        </a:rPr>
                        <a:t>.</a:t>
                      </a:r>
                      <a:endParaRPr lang="en-US" sz="2000" dirty="0">
                        <a:latin typeface="Arial"/>
                        <a:cs typeface="Arial"/>
                      </a:endParaRPr>
                    </a:p>
                  </a:txBody>
                  <a:tcPr anchor="ctr"/>
                </a:tc>
                <a:tc>
                  <a:txBody>
                    <a:bodyPr/>
                    <a:lstStyle/>
                    <a:p>
                      <a:pPr algn="l"/>
                      <a:r>
                        <a:rPr lang="en-US" sz="2000" dirty="0" smtClean="0">
                          <a:latin typeface="Arial"/>
                          <a:cs typeface="Arial"/>
                        </a:rPr>
                        <a:t>0.08</a:t>
                      </a:r>
                      <a:endParaRPr lang="en-US" sz="2000" dirty="0">
                        <a:latin typeface="Arial"/>
                        <a:cs typeface="Arial"/>
                      </a:endParaRPr>
                    </a:p>
                  </a:txBody>
                  <a:tcPr anchor="ctr"/>
                </a:tc>
              </a:tr>
              <a:tr h="729082">
                <a:tc>
                  <a:txBody>
                    <a:bodyPr/>
                    <a:lstStyle/>
                    <a:p>
                      <a:r>
                        <a:rPr lang="en-US" sz="2000" baseline="0" dirty="0" smtClean="0">
                          <a:latin typeface="Arial"/>
                          <a:cs typeface="Arial"/>
                        </a:rPr>
                        <a:t>Pas et al. (2015)</a:t>
                      </a:r>
                      <a:r>
                        <a:rPr lang="en-US" sz="2000" baseline="30000" dirty="0" smtClean="0">
                          <a:latin typeface="Arial"/>
                          <a:cs typeface="Arial"/>
                        </a:rPr>
                        <a:t>4</a:t>
                      </a:r>
                      <a:endParaRPr lang="en-US" sz="2000" baseline="30000" dirty="0">
                        <a:latin typeface="Arial"/>
                        <a:cs typeface="Arial"/>
                      </a:endParaRPr>
                    </a:p>
                  </a:txBody>
                  <a:tcPr/>
                </a:tc>
                <a:tc gridSpan="2">
                  <a:txBody>
                    <a:bodyPr/>
                    <a:lstStyle/>
                    <a:p>
                      <a:pPr algn="l"/>
                      <a:r>
                        <a:rPr lang="en-US" sz="2000" dirty="0" smtClean="0">
                          <a:latin typeface="Arial"/>
                          <a:cs typeface="Arial"/>
                        </a:rPr>
                        <a:t>0.12 (approval)</a:t>
                      </a:r>
                      <a:endParaRPr lang="en-US" sz="2000" dirty="0">
                        <a:latin typeface="Arial"/>
                        <a:cs typeface="Arial"/>
                      </a:endParaRPr>
                    </a:p>
                  </a:txBody>
                  <a:tcPr anchor="ctr"/>
                </a:tc>
                <a:tc hMerge="1">
                  <a:txBody>
                    <a:bodyPr/>
                    <a:lstStyle/>
                    <a:p>
                      <a:pPr algn="ctr"/>
                      <a:endParaRPr lang="en-US" sz="2000" dirty="0">
                        <a:latin typeface="Arial"/>
                        <a:cs typeface="Arial"/>
                      </a:endParaRPr>
                    </a:p>
                  </a:txBody>
                  <a:tcPr anchor="ctr"/>
                </a:tc>
                <a:tc>
                  <a:txBody>
                    <a:bodyPr/>
                    <a:lstStyle/>
                    <a:p>
                      <a:pPr algn="l"/>
                      <a:r>
                        <a:rPr lang="en-US" sz="2000" dirty="0" smtClean="0">
                          <a:latin typeface="Arial"/>
                          <a:cs typeface="Arial"/>
                        </a:rPr>
                        <a:t>0.93</a:t>
                      </a:r>
                      <a:endParaRPr lang="en-US" sz="2000" dirty="0">
                        <a:latin typeface="Arial"/>
                        <a:cs typeface="Arial"/>
                      </a:endParaRPr>
                    </a:p>
                  </a:txBody>
                  <a:tcPr anchor="ctr"/>
                </a:tc>
                <a:tc>
                  <a:txBody>
                    <a:bodyPr/>
                    <a:lstStyle/>
                    <a:p>
                      <a:pPr algn="l"/>
                      <a:r>
                        <a:rPr lang="en-US" sz="2000" dirty="0" smtClean="0">
                          <a:latin typeface="Arial"/>
                          <a:cs typeface="Arial"/>
                        </a:rPr>
                        <a:t>0.27</a:t>
                      </a:r>
                      <a:endParaRPr lang="en-US" sz="2000" dirty="0">
                        <a:latin typeface="Arial"/>
                        <a:cs typeface="Arial"/>
                      </a:endParaRPr>
                    </a:p>
                  </a:txBody>
                  <a:tcPr anchor="ctr"/>
                </a:tc>
              </a:tr>
            </a:tbl>
          </a:graphicData>
        </a:graphic>
      </p:graphicFrame>
      <p:sp>
        <p:nvSpPr>
          <p:cNvPr id="4" name="TextBox 3"/>
          <p:cNvSpPr txBox="1"/>
          <p:nvPr/>
        </p:nvSpPr>
        <p:spPr>
          <a:xfrm>
            <a:off x="304800" y="4876800"/>
            <a:ext cx="8458200" cy="2031325"/>
          </a:xfrm>
          <a:prstGeom prst="rect">
            <a:avLst/>
          </a:prstGeom>
          <a:noFill/>
        </p:spPr>
        <p:txBody>
          <a:bodyPr wrap="square" rtlCol="0">
            <a:spAutoFit/>
          </a:bodyPr>
          <a:lstStyle/>
          <a:p>
            <a:pPr marL="168275" indent="-168275"/>
            <a:r>
              <a:rPr lang="en-US" baseline="30000" dirty="0" smtClean="0"/>
              <a:t>1</a:t>
            </a:r>
            <a:r>
              <a:rPr lang="en-US" dirty="0" smtClean="0"/>
              <a:t> Based on observations of</a:t>
            </a:r>
            <a:r>
              <a:rPr lang="en-US" b="1" dirty="0" smtClean="0"/>
              <a:t> 33 elementary teachers </a:t>
            </a:r>
            <a:r>
              <a:rPr lang="en-US" dirty="0" smtClean="0"/>
              <a:t>in schools </a:t>
            </a:r>
            <a:r>
              <a:rPr lang="en-US" b="1" dirty="0" smtClean="0"/>
              <a:t>implementing PBIS with fidelity</a:t>
            </a:r>
          </a:p>
          <a:p>
            <a:pPr marL="168275" indent="-168275"/>
            <a:r>
              <a:rPr lang="en-US" baseline="30000" dirty="0" smtClean="0"/>
              <a:t>2</a:t>
            </a:r>
            <a:r>
              <a:rPr lang="en-US" dirty="0" smtClean="0"/>
              <a:t> Based on &gt; 1000 observations of </a:t>
            </a:r>
            <a:r>
              <a:rPr lang="en-US" b="1" dirty="0" smtClean="0"/>
              <a:t>elementary and high school teachers </a:t>
            </a:r>
            <a:r>
              <a:rPr lang="en-US" dirty="0" smtClean="0"/>
              <a:t>in schools not identified as implementing PBIS</a:t>
            </a:r>
          </a:p>
          <a:p>
            <a:pPr marL="168275" indent="-168275"/>
            <a:r>
              <a:rPr lang="en-US" baseline="30000" dirty="0" smtClean="0"/>
              <a:t>3</a:t>
            </a:r>
            <a:r>
              <a:rPr lang="en-US" dirty="0" smtClean="0"/>
              <a:t> Based on 827 observations of </a:t>
            </a:r>
            <a:r>
              <a:rPr lang="en-US" b="1" dirty="0" smtClean="0"/>
              <a:t>high school teachers </a:t>
            </a:r>
          </a:p>
          <a:p>
            <a:pPr marL="168275" indent="-168275"/>
            <a:r>
              <a:rPr lang="en-US" baseline="30000" dirty="0" smtClean="0"/>
              <a:t>4</a:t>
            </a:r>
            <a:r>
              <a:rPr lang="en-US" dirty="0" smtClean="0"/>
              <a:t> Based on observations of </a:t>
            </a:r>
            <a:r>
              <a:rPr lang="en-US" b="1" dirty="0" smtClean="0"/>
              <a:t>1262 high school teachers </a:t>
            </a:r>
            <a:r>
              <a:rPr lang="en-US" dirty="0" smtClean="0"/>
              <a:t>prior to PBIS implementation</a:t>
            </a:r>
            <a:endParaRPr lang="en-US" dirty="0"/>
          </a:p>
        </p:txBody>
      </p:sp>
    </p:spTree>
    <p:extLst>
      <p:ext uri="{BB962C8B-B14F-4D97-AF65-F5344CB8AC3E}">
        <p14:creationId xmlns:p14="http://schemas.microsoft.com/office/powerpoint/2010/main" val="1045937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p:spPr>
        <p:txBody>
          <a:bodyPr/>
          <a:lstStyle/>
          <a:p>
            <a:r>
              <a:rPr lang="en-US" b="1" dirty="0" smtClean="0"/>
              <a:t>We can do this!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We need to support teachers implementation of evidence based classroom management practices</a:t>
            </a:r>
            <a:r>
              <a:rPr lang="is-IS" dirty="0" smtClean="0"/>
              <a:t>…..</a:t>
            </a:r>
            <a:r>
              <a:rPr lang="en-US" dirty="0" smtClean="0"/>
              <a:t> and we can!</a:t>
            </a:r>
          </a:p>
          <a:p>
            <a:pPr lvl="1"/>
            <a:r>
              <a:rPr lang="en-US" dirty="0" smtClean="0"/>
              <a:t>We know what evidence based classroom management </a:t>
            </a:r>
            <a:r>
              <a:rPr lang="en-US" b="1" dirty="0" smtClean="0"/>
              <a:t>practices </a:t>
            </a:r>
            <a:r>
              <a:rPr lang="en-US" dirty="0" smtClean="0"/>
              <a:t>look like.</a:t>
            </a:r>
          </a:p>
          <a:p>
            <a:pPr lvl="1"/>
            <a:r>
              <a:rPr lang="en-US" dirty="0" smtClean="0"/>
              <a:t>We have a science to support </a:t>
            </a:r>
            <a:r>
              <a:rPr lang="en-US" b="1" dirty="0" smtClean="0"/>
              <a:t>implementation</a:t>
            </a:r>
            <a:r>
              <a:rPr lang="en-US" dirty="0" smtClean="0"/>
              <a:t>.</a:t>
            </a:r>
          </a:p>
          <a:p>
            <a:pPr lvl="1"/>
            <a:r>
              <a:rPr lang="en-US" dirty="0" smtClean="0"/>
              <a:t>We have </a:t>
            </a:r>
            <a:r>
              <a:rPr lang="en-US" b="1" dirty="0" smtClean="0"/>
              <a:t>tools </a:t>
            </a:r>
            <a:r>
              <a:rPr lang="en-US" dirty="0" smtClean="0"/>
              <a:t>to describe and illustrate what implementing evidence based classroom management “looks like.”</a:t>
            </a:r>
          </a:p>
          <a:p>
            <a:pPr lvl="1"/>
            <a:endParaRPr lang="en-US" dirty="0" smtClean="0"/>
          </a:p>
          <a:p>
            <a:r>
              <a:rPr lang="en-US" dirty="0" smtClean="0"/>
              <a:t>So, what are we waiting for?</a:t>
            </a:r>
          </a:p>
          <a:p>
            <a:endParaRPr lang="en-US" dirty="0" smtClean="0"/>
          </a:p>
          <a:p>
            <a:pPr>
              <a:buNone/>
            </a:pPr>
            <a:endParaRPr lang="en-US" dirty="0"/>
          </a:p>
        </p:txBody>
      </p:sp>
    </p:spTree>
    <p:extLst>
      <p:ext uri="{BB962C8B-B14F-4D97-AF65-F5344CB8AC3E}">
        <p14:creationId xmlns:p14="http://schemas.microsoft.com/office/powerpoint/2010/main" val="118247443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bwMode="auto">
          <a:xfrm>
            <a:off x="304800" y="3276600"/>
            <a:ext cx="533400" cy="533400"/>
          </a:xfrm>
          <a:prstGeom prst="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mn-ea"/>
              <a:cs typeface="+mn-cs"/>
            </a:endParaRPr>
          </a:p>
        </p:txBody>
      </p:sp>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smtClean="0"/>
              <a:t>Let’s get started!</a:t>
            </a:r>
            <a:endParaRPr lang="en-US" dirty="0" smtClean="0"/>
          </a:p>
        </p:txBody>
      </p:sp>
      <p:sp>
        <p:nvSpPr>
          <p:cNvPr id="18435" name="Rectangle 3"/>
          <p:cNvSpPr>
            <a:spLocks noGrp="1" noChangeArrowheads="1"/>
          </p:cNvSpPr>
          <p:nvPr>
            <p:ph idx="1"/>
          </p:nvPr>
        </p:nvSpPr>
        <p:spPr>
          <a:xfrm>
            <a:off x="457200" y="1600200"/>
            <a:ext cx="8229600" cy="5257800"/>
          </a:xfrm>
        </p:spPr>
        <p:txBody>
          <a:bodyPr/>
          <a:lstStyle/>
          <a:p>
            <a:pPr>
              <a:spcAft>
                <a:spcPts val="2400"/>
              </a:spcAft>
              <a:buNone/>
            </a:pPr>
            <a:r>
              <a:rPr lang="en-US" sz="2200" dirty="0" smtClean="0">
                <a:ea typeface="ＭＳ Ｐゴシック" pitchFamily="34" charset="-128"/>
                <a:cs typeface="ＭＳ Ｐゴシック" pitchFamily="34" charset="-128"/>
              </a:rPr>
              <a:t>As a result of attending this training, you will be able to </a:t>
            </a:r>
          </a:p>
          <a:p>
            <a:pPr>
              <a:spcAft>
                <a:spcPts val="2400"/>
              </a:spcAft>
            </a:pPr>
            <a:r>
              <a:rPr lang="en-US" sz="2200" b="1" i="1" dirty="0">
                <a:solidFill>
                  <a:schemeClr val="accent2">
                    <a:lumMod val="60000"/>
                    <a:lumOff val="40000"/>
                  </a:schemeClr>
                </a:solidFill>
              </a:rPr>
              <a:t>Discuss </a:t>
            </a:r>
            <a:r>
              <a:rPr lang="en-US" sz="2200" dirty="0" smtClean="0"/>
              <a:t>the </a:t>
            </a:r>
            <a:r>
              <a:rPr lang="en-US" sz="2200" b="1" dirty="0"/>
              <a:t>context</a:t>
            </a:r>
            <a:r>
              <a:rPr lang="en-US" sz="2200" dirty="0"/>
              <a:t> in which positive classroom behavioral support (PCBS) practices are implemented.</a:t>
            </a:r>
          </a:p>
          <a:p>
            <a:pPr lvl="0">
              <a:spcAft>
                <a:spcPts val="2400"/>
              </a:spcAft>
            </a:pPr>
            <a:r>
              <a:rPr lang="en-US" sz="2200" b="1" i="1" dirty="0">
                <a:solidFill>
                  <a:schemeClr val="accent2">
                    <a:lumMod val="60000"/>
                    <a:lumOff val="40000"/>
                  </a:schemeClr>
                </a:solidFill>
              </a:rPr>
              <a:t>Implement </a:t>
            </a:r>
            <a:r>
              <a:rPr lang="en-US" sz="2200" dirty="0"/>
              <a:t>critical </a:t>
            </a:r>
            <a:r>
              <a:rPr lang="en-US" sz="2200" dirty="0" smtClean="0"/>
              <a:t>PCBS </a:t>
            </a:r>
            <a:r>
              <a:rPr lang="en-US" sz="2200" b="1" dirty="0"/>
              <a:t>practices</a:t>
            </a:r>
            <a:r>
              <a:rPr lang="en-US" sz="2200" dirty="0"/>
              <a:t>.</a:t>
            </a:r>
          </a:p>
          <a:p>
            <a:pPr>
              <a:spcAft>
                <a:spcPts val="2400"/>
              </a:spcAft>
            </a:pPr>
            <a:r>
              <a:rPr lang="en-US" sz="2200" b="1" i="1" dirty="0" smtClean="0">
                <a:solidFill>
                  <a:schemeClr val="accent2">
                    <a:lumMod val="60000"/>
                    <a:lumOff val="40000"/>
                  </a:schemeClr>
                </a:solidFill>
              </a:rPr>
              <a:t>Differentiate </a:t>
            </a:r>
            <a:r>
              <a:rPr lang="en-US" sz="2200" dirty="0" smtClean="0"/>
              <a:t>PCBS practices, based on data, to </a:t>
            </a:r>
            <a:r>
              <a:rPr lang="en-US" sz="2200" b="1" dirty="0" smtClean="0"/>
              <a:t>support all learners</a:t>
            </a:r>
            <a:r>
              <a:rPr lang="en-US" sz="2200" dirty="0" smtClean="0"/>
              <a:t>. </a:t>
            </a:r>
            <a:endParaRPr lang="en-US" sz="2200" i="1" dirty="0"/>
          </a:p>
          <a:p>
            <a:pPr>
              <a:spcAft>
                <a:spcPts val="2400"/>
              </a:spcAft>
            </a:pPr>
            <a:r>
              <a:rPr lang="en-US" sz="2200" b="1" i="1" dirty="0" smtClean="0">
                <a:solidFill>
                  <a:schemeClr val="accent2">
                    <a:lumMod val="60000"/>
                    <a:lumOff val="40000"/>
                  </a:schemeClr>
                </a:solidFill>
              </a:rPr>
              <a:t>Update </a:t>
            </a:r>
            <a:r>
              <a:rPr lang="en-US" sz="2200" dirty="0" smtClean="0"/>
              <a:t>your </a:t>
            </a:r>
            <a:r>
              <a:rPr lang="en-US" sz="2200" b="1" dirty="0" smtClean="0"/>
              <a:t>action </a:t>
            </a:r>
            <a:r>
              <a:rPr lang="en-US" sz="2200" b="1" dirty="0"/>
              <a:t>plan </a:t>
            </a:r>
            <a:r>
              <a:rPr lang="en-US" sz="2200" dirty="0"/>
              <a:t>to guide your own practice.</a:t>
            </a:r>
          </a:p>
        </p:txBody>
      </p:sp>
    </p:spTree>
    <p:extLst>
      <p:ext uri="{BB962C8B-B14F-4D97-AF65-F5344CB8AC3E}">
        <p14:creationId xmlns:p14="http://schemas.microsoft.com/office/powerpoint/2010/main" val="183727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4703" b="14703"/>
          <a:stretch>
            <a:fillRect/>
          </a:stretch>
        </p:blipFill>
        <p:spPr>
          <a:xfrm>
            <a:off x="76200" y="312766"/>
            <a:ext cx="8991600" cy="4945034"/>
          </a:xfrm>
        </p:spPr>
      </p:pic>
      <p:sp>
        <p:nvSpPr>
          <p:cNvPr id="6" name="Rectangle 15"/>
          <p:cNvSpPr>
            <a:spLocks noChangeArrowheads="1"/>
          </p:cNvSpPr>
          <p:nvPr/>
        </p:nvSpPr>
        <p:spPr bwMode="auto">
          <a:xfrm>
            <a:off x="152400" y="5334000"/>
            <a:ext cx="8915400" cy="1028700"/>
          </a:xfrm>
          <a:prstGeom prst="rect">
            <a:avLst/>
          </a:prstGeom>
          <a:noFill/>
          <a:ln>
            <a:noFill/>
            <a:headEnd/>
            <a:tailEnd/>
          </a:ln>
          <a:effectLst/>
        </p:spPr>
        <p:style>
          <a:lnRef idx="1">
            <a:schemeClr val="accent2"/>
          </a:lnRef>
          <a:fillRef idx="2">
            <a:schemeClr val="accent2"/>
          </a:fillRef>
          <a:effectRef idx="1">
            <a:schemeClr val="accent2"/>
          </a:effectRef>
          <a:fontRef idx="minor">
            <a:schemeClr val="dk1"/>
          </a:fontRef>
        </p:style>
        <p:txBody>
          <a:bodyPr numCol="1" anchor="t" anchorCtr="0">
            <a:prstTxWarp prst="textNoShape">
              <a:avLst/>
            </a:prstTxWarp>
          </a:bodyPr>
          <a:lstStyle/>
          <a:p>
            <a:pPr marL="22225">
              <a:spcAft>
                <a:spcPts val="600"/>
              </a:spcAft>
            </a:pPr>
            <a:r>
              <a:rPr lang="en-US" sz="2200" b="1" dirty="0" smtClean="0">
                <a:solidFill>
                  <a:srgbClr val="002060"/>
                </a:solidFill>
              </a:rPr>
              <a:t>Developed by: </a:t>
            </a:r>
            <a:r>
              <a:rPr lang="en-US" sz="2200" dirty="0" smtClean="0">
                <a:solidFill>
                  <a:srgbClr val="002060"/>
                </a:solidFill>
              </a:rPr>
              <a:t>Brandi Simonsen, Jennifer Freeman, Steve Goodman, Barbara Mitchell, Jessica Swain-</a:t>
            </a:r>
            <a:r>
              <a:rPr lang="en-US" sz="2200" dirty="0" err="1" smtClean="0">
                <a:solidFill>
                  <a:srgbClr val="002060"/>
                </a:solidFill>
              </a:rPr>
              <a:t>Bradway</a:t>
            </a:r>
            <a:r>
              <a:rPr lang="en-US" sz="2200" dirty="0" smtClean="0">
                <a:solidFill>
                  <a:srgbClr val="002060"/>
                </a:solidFill>
              </a:rPr>
              <a:t>, Brigid Flannery, George </a:t>
            </a:r>
            <a:r>
              <a:rPr lang="en-US" sz="2200" dirty="0" err="1" smtClean="0">
                <a:solidFill>
                  <a:srgbClr val="002060"/>
                </a:solidFill>
              </a:rPr>
              <a:t>Sugai</a:t>
            </a:r>
            <a:r>
              <a:rPr lang="en-US" sz="2200" dirty="0" smtClean="0">
                <a:solidFill>
                  <a:srgbClr val="002060"/>
                </a:solidFill>
              </a:rPr>
              <a:t>, Heather George, Bob Putnam, &amp;</a:t>
            </a:r>
            <a:r>
              <a:rPr lang="en-US" sz="2200" dirty="0" smtClean="0">
                <a:solidFill>
                  <a:srgbClr val="002060"/>
                </a:solidFill>
                <a:latin typeface="Arial"/>
                <a:ea typeface="ＭＳ Ｐゴシック" pitchFamily="34" charset="-128"/>
                <a:cs typeface="Arial"/>
              </a:rPr>
              <a:t>Renee Bradley et al. (OSEP)</a:t>
            </a:r>
            <a:endParaRPr lang="en-US" sz="2200" dirty="0">
              <a:solidFill>
                <a:srgbClr val="002060"/>
              </a:solidFill>
              <a:latin typeface="Arial"/>
              <a:ea typeface="ＭＳ Ｐゴシック" pitchFamily="34" charset="-128"/>
              <a:cs typeface="Arial"/>
            </a:endParaRPr>
          </a:p>
        </p:txBody>
      </p:sp>
      <p:pic>
        <p:nvPicPr>
          <p:cNvPr id="7" name="Picture 6"/>
          <p:cNvPicPr>
            <a:picLocks noChangeAspect="1"/>
          </p:cNvPicPr>
          <p:nvPr/>
        </p:nvPicPr>
        <p:blipFill>
          <a:blip r:embed="rId3">
            <a:duotone>
              <a:schemeClr val="accent2">
                <a:shade val="45000"/>
                <a:satMod val="135000"/>
              </a:schemeClr>
              <a:prstClr val="white"/>
            </a:duotone>
          </a:blip>
          <a:stretch>
            <a:fillRect/>
          </a:stretch>
        </p:blipFill>
        <p:spPr>
          <a:xfrm>
            <a:off x="2895600" y="3886200"/>
            <a:ext cx="1524000" cy="1357513"/>
          </a:xfrm>
          <a:prstGeom prst="rect">
            <a:avLst/>
          </a:prstGeom>
          <a:effectLst/>
        </p:spPr>
      </p:pic>
      <p:sp>
        <p:nvSpPr>
          <p:cNvPr id="2" name="Rounded Rectangle 1"/>
          <p:cNvSpPr/>
          <p:nvPr/>
        </p:nvSpPr>
        <p:spPr>
          <a:xfrm>
            <a:off x="4343400" y="3962400"/>
            <a:ext cx="4343400" cy="1219200"/>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Before jumping into content, let’s preview the features of this resource (purple slides).</a:t>
            </a:r>
            <a:endParaRPr lang="en-US" sz="2400" dirty="0">
              <a:solidFill>
                <a:srgbClr val="000000"/>
              </a:solidFill>
            </a:endParaRPr>
          </a:p>
        </p:txBody>
      </p:sp>
    </p:spTree>
    <p:extLst>
      <p:ext uri="{BB962C8B-B14F-4D97-AF65-F5344CB8AC3E}">
        <p14:creationId xmlns:p14="http://schemas.microsoft.com/office/powerpoint/2010/main" val="40426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2287" b="12287"/>
          <a:stretch>
            <a:fillRect/>
          </a:stretch>
        </p:blipFill>
        <p:spPr>
          <a:xfrm>
            <a:off x="-152400" y="1128124"/>
            <a:ext cx="9448800" cy="5196476"/>
          </a:xfrm>
        </p:spPr>
      </p:pic>
      <p:sp>
        <p:nvSpPr>
          <p:cNvPr id="2" name="Title 1"/>
          <p:cNvSpPr>
            <a:spLocks noGrp="1"/>
          </p:cNvSpPr>
          <p:nvPr>
            <p:ph type="title"/>
          </p:nvPr>
        </p:nvSpPr>
        <p:spPr>
          <a:xfrm>
            <a:off x="457200" y="304800"/>
            <a:ext cx="8229600" cy="1143000"/>
          </a:xfrm>
          <a:solidFill>
            <a:srgbClr val="FFFFFF"/>
          </a:solidFill>
        </p:spPr>
        <p:txBody>
          <a:bodyPr anchor="ctr"/>
          <a:lstStyle/>
          <a:p>
            <a:pPr algn="ctr"/>
            <a:r>
              <a:rPr lang="en-US" dirty="0" smtClean="0"/>
              <a:t>Interactive Map of Core Features</a:t>
            </a:r>
            <a:endParaRPr lang="en-US" dirty="0"/>
          </a:p>
        </p:txBody>
      </p:sp>
    </p:spTree>
    <p:extLst>
      <p:ext uri="{BB962C8B-B14F-4D97-AF65-F5344CB8AC3E}">
        <p14:creationId xmlns:p14="http://schemas.microsoft.com/office/powerpoint/2010/main" val="192225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6704" y="838200"/>
            <a:ext cx="8310096" cy="4256083"/>
          </a:xfrm>
          <a:prstGeom prst="rect">
            <a:avLst/>
          </a:prstGeom>
        </p:spPr>
      </p:pic>
      <p:sp>
        <p:nvSpPr>
          <p:cNvPr id="5" name="Title 1"/>
          <p:cNvSpPr>
            <a:spLocks noGrp="1"/>
          </p:cNvSpPr>
          <p:nvPr>
            <p:ph type="title"/>
          </p:nvPr>
        </p:nvSpPr>
        <p:spPr>
          <a:xfrm>
            <a:off x="457200" y="152400"/>
            <a:ext cx="8229600" cy="1143000"/>
          </a:xfrm>
          <a:solidFill>
            <a:schemeClr val="bg1"/>
          </a:solidFill>
        </p:spPr>
        <p:txBody>
          <a:bodyPr anchor="ctr"/>
          <a:lstStyle/>
          <a:p>
            <a:pPr algn="ctr"/>
            <a:r>
              <a:rPr lang="en-US" dirty="0" smtClean="0"/>
              <a:t>Self-Assessment</a:t>
            </a:r>
            <a:endParaRPr lang="en-US" dirty="0"/>
          </a:p>
        </p:txBody>
      </p:sp>
    </p:spTree>
    <p:extLst>
      <p:ext uri="{BB962C8B-B14F-4D97-AF65-F5344CB8AC3E}">
        <p14:creationId xmlns:p14="http://schemas.microsoft.com/office/powerpoint/2010/main" val="59368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7200" y="838200"/>
            <a:ext cx="8089900" cy="5511800"/>
          </a:xfrm>
          <a:prstGeom prst="rect">
            <a:avLst/>
          </a:prstGeom>
        </p:spPr>
      </p:pic>
      <p:sp>
        <p:nvSpPr>
          <p:cNvPr id="2" name="Title 1"/>
          <p:cNvSpPr>
            <a:spLocks noGrp="1"/>
          </p:cNvSpPr>
          <p:nvPr>
            <p:ph type="title"/>
          </p:nvPr>
        </p:nvSpPr>
        <p:spPr>
          <a:xfrm>
            <a:off x="457200" y="152400"/>
            <a:ext cx="8229600" cy="1143000"/>
          </a:xfrm>
          <a:solidFill>
            <a:schemeClr val="bg1"/>
          </a:solidFill>
        </p:spPr>
        <p:txBody>
          <a:bodyPr anchor="ctr"/>
          <a:lstStyle/>
          <a:p>
            <a:pPr algn="ctr"/>
            <a:r>
              <a:rPr lang="en-US" dirty="0" smtClean="0"/>
              <a:t>Decision Making Chart</a:t>
            </a:r>
            <a:endParaRPr lang="en-US" dirty="0"/>
          </a:p>
        </p:txBody>
      </p:sp>
    </p:spTree>
    <p:extLst>
      <p:ext uri="{BB962C8B-B14F-4D97-AF65-F5344CB8AC3E}">
        <p14:creationId xmlns:p14="http://schemas.microsoft.com/office/powerpoint/2010/main" val="801828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solidFill>
            <a:srgbClr val="FFFFFF"/>
          </a:solidFill>
        </p:spPr>
        <p:txBody>
          <a:bodyPr anchor="ctr"/>
          <a:lstStyle/>
          <a:p>
            <a:pPr algn="ctr"/>
            <a:r>
              <a:rPr lang="en-US" dirty="0" smtClean="0"/>
              <a:t>Tables with Definitions, Examples, </a:t>
            </a:r>
            <a:br>
              <a:rPr lang="en-US" dirty="0" smtClean="0"/>
            </a:br>
            <a:r>
              <a:rPr lang="en-US" dirty="0" smtClean="0"/>
              <a:t>Non-Examples, and Resources</a:t>
            </a:r>
            <a:endParaRPr lang="en-US" dirty="0"/>
          </a:p>
        </p:txBody>
      </p:sp>
      <p:pic>
        <p:nvPicPr>
          <p:cNvPr id="4" name="Content Placeholder 3"/>
          <p:cNvPicPr>
            <a:picLocks noGrp="1" noChangeAspect="1"/>
          </p:cNvPicPr>
          <p:nvPr>
            <p:ph idx="1"/>
          </p:nvPr>
        </p:nvPicPr>
        <p:blipFill>
          <a:blip r:embed="rId2"/>
          <a:stretch>
            <a:fillRect/>
          </a:stretch>
        </p:blipFill>
        <p:spPr>
          <a:xfrm>
            <a:off x="457200" y="1796500"/>
            <a:ext cx="8229600" cy="4133363"/>
          </a:xfrm>
          <a:solidFill>
            <a:schemeClr val="bg1"/>
          </a:solidFill>
        </p:spPr>
      </p:pic>
    </p:spTree>
    <p:extLst>
      <p:ext uri="{BB962C8B-B14F-4D97-AF65-F5344CB8AC3E}">
        <p14:creationId xmlns:p14="http://schemas.microsoft.com/office/powerpoint/2010/main" val="87991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038600"/>
            <a:ext cx="8839200" cy="1219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b="1" dirty="0" smtClean="0"/>
              <a:t>Workshop Overview</a:t>
            </a:r>
          </a:p>
        </p:txBody>
      </p:sp>
      <p:graphicFrame>
        <p:nvGraphicFramePr>
          <p:cNvPr id="5" name="Table 4"/>
          <p:cNvGraphicFramePr>
            <a:graphicFrameLocks noGrp="1"/>
          </p:cNvGraphicFramePr>
          <p:nvPr>
            <p:extLst/>
          </p:nvPr>
        </p:nvGraphicFramePr>
        <p:xfrm>
          <a:off x="152400" y="1600200"/>
          <a:ext cx="8839200" cy="4953000"/>
        </p:xfrm>
        <a:graphic>
          <a:graphicData uri="http://schemas.openxmlformats.org/drawingml/2006/table">
            <a:tbl>
              <a:tblPr/>
              <a:tblGrid>
                <a:gridCol w="1586523"/>
                <a:gridCol w="7252677"/>
              </a:tblGrid>
              <a:tr h="12382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Mon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(9:30-12:30)</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07"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Class-wide Antecedent and Teaching Behavior Strategies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Maximizing Structure, Classroom Expectations, &amp; Active Engagement</a:t>
                      </a:r>
                      <a:endParaRPr kumimoji="0" lang="en-US" sz="2000" b="0" i="1" u="none" strike="noStrike" cap="none" normalizeH="0" baseline="0" dirty="0">
                        <a:ln>
                          <a:noFill/>
                        </a:ln>
                        <a:solidFill>
                          <a:schemeClr val="tx1"/>
                        </a:solidFill>
                        <a:effectLst/>
                        <a:latin typeface="Calibri" pitchFamily="-107" charset="0"/>
                        <a:ea typeface="Calibri" pitchFamily="-107" charset="0"/>
                        <a:cs typeface="Times New Roman" pitchFamily="-107"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382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Tue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(9:30-12:30)</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07"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Class-wide Consequence Strategies</a:t>
                      </a:r>
                      <a:endPar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Acknowledging Appropriate and Responding to Inappropriate Behavior</a:t>
                      </a:r>
                      <a:endParaRPr kumimoji="0" lang="en-US" sz="2000" b="0" i="1" u="none" strike="noStrike" cap="none" normalizeH="0" baseline="0" dirty="0">
                        <a:ln>
                          <a:noFill/>
                        </a:ln>
                        <a:solidFill>
                          <a:schemeClr val="tx1"/>
                        </a:solidFill>
                        <a:effectLst/>
                        <a:latin typeface="Calibri" pitchFamily="-107" charset="0"/>
                        <a:ea typeface="Calibri" pitchFamily="-107" charset="0"/>
                        <a:cs typeface="Times New Roman" pitchFamily="-107"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382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Wed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(9:45-12:30)</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07"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Positive and Proactive Supports for ALL and Action Planning</a:t>
                      </a:r>
                      <a:endPar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Applying Knowledge of Strategies to An Individual Classroom</a:t>
                      </a:r>
                      <a:endPar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382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Thurs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(8:45-10:00,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10:30-12:30)</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07"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Developing Systems to Support Class-wide Support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alibri" pitchFamily="-107" charset="0"/>
                          <a:ea typeface="Calibri" pitchFamily="-107" charset="0"/>
                          <a:cs typeface="Times New Roman" pitchFamily="-107" charset="0"/>
                        </a:rPr>
                        <a:t>Taking your knowledge to scale (from one classroom to all classrooms)</a:t>
                      </a:r>
                      <a:endParaRPr kumimoji="0" lang="en-US" sz="2000" b="0" i="1" u="none" strike="noStrike" cap="none" normalizeH="0" baseline="0" dirty="0">
                        <a:ln>
                          <a:noFill/>
                        </a:ln>
                        <a:solidFill>
                          <a:schemeClr val="tx1"/>
                        </a:solidFill>
                        <a:effectLst/>
                        <a:latin typeface="Calibri" pitchFamily="-107" charset="0"/>
                        <a:ea typeface="Calibri" pitchFamily="-107" charset="0"/>
                        <a:cs typeface="Times New Roman" pitchFamily="-107"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42563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660400"/>
            <a:ext cx="8369300" cy="6121400"/>
          </a:xfrm>
          <a:prstGeom prst="rect">
            <a:avLst/>
          </a:prstGeom>
          <a:solidFill>
            <a:schemeClr val="bg1"/>
          </a:solidFill>
        </p:spPr>
      </p:pic>
      <p:sp>
        <p:nvSpPr>
          <p:cNvPr id="2" name="Title 1"/>
          <p:cNvSpPr>
            <a:spLocks noGrp="1"/>
          </p:cNvSpPr>
          <p:nvPr>
            <p:ph type="title"/>
          </p:nvPr>
        </p:nvSpPr>
        <p:spPr>
          <a:xfrm>
            <a:off x="381000" y="152400"/>
            <a:ext cx="8369300" cy="914400"/>
          </a:xfrm>
          <a:solidFill>
            <a:srgbClr val="FFFFFF"/>
          </a:solidFill>
        </p:spPr>
        <p:txBody>
          <a:bodyPr anchor="ctr"/>
          <a:lstStyle/>
          <a:p>
            <a:pPr algn="ctr"/>
            <a:r>
              <a:rPr lang="en-US" dirty="0" smtClean="0"/>
              <a:t>Additional Tools</a:t>
            </a:r>
            <a:endParaRPr lang="en-US" dirty="0"/>
          </a:p>
        </p:txBody>
      </p:sp>
    </p:spTree>
    <p:extLst>
      <p:ext uri="{BB962C8B-B14F-4D97-AF65-F5344CB8AC3E}">
        <p14:creationId xmlns:p14="http://schemas.microsoft.com/office/powerpoint/2010/main" val="1182390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066800"/>
            <a:ext cx="8501262" cy="5003012"/>
          </a:xfrm>
          <a:prstGeom prst="rect">
            <a:avLst/>
          </a:prstGeom>
          <a:solidFill>
            <a:schemeClr val="bg1"/>
          </a:solidFill>
        </p:spPr>
      </p:pic>
      <p:sp>
        <p:nvSpPr>
          <p:cNvPr id="2" name="Title 1"/>
          <p:cNvSpPr>
            <a:spLocks noGrp="1"/>
          </p:cNvSpPr>
          <p:nvPr>
            <p:ph type="title"/>
          </p:nvPr>
        </p:nvSpPr>
        <p:spPr>
          <a:xfrm>
            <a:off x="304800" y="274638"/>
            <a:ext cx="8501262" cy="1143000"/>
          </a:xfrm>
          <a:solidFill>
            <a:srgbClr val="FFFFFF"/>
          </a:solidFill>
        </p:spPr>
        <p:txBody>
          <a:bodyPr anchor="ctr"/>
          <a:lstStyle/>
          <a:p>
            <a:pPr algn="ctr"/>
            <a:r>
              <a:rPr lang="en-US" dirty="0" smtClean="0"/>
              <a:t>Scenarios to Illustrate </a:t>
            </a:r>
            <a:r>
              <a:rPr lang="en-US" dirty="0"/>
              <a:t>I</a:t>
            </a:r>
            <a:r>
              <a:rPr lang="en-US" dirty="0" smtClean="0"/>
              <a:t>mplementation</a:t>
            </a:r>
            <a:endParaRPr lang="en-US" dirty="0"/>
          </a:p>
        </p:txBody>
      </p:sp>
    </p:spTree>
    <p:extLst>
      <p:ext uri="{BB962C8B-B14F-4D97-AF65-F5344CB8AC3E}">
        <p14:creationId xmlns:p14="http://schemas.microsoft.com/office/powerpoint/2010/main" val="176750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57200" y="2209800"/>
            <a:ext cx="7120411" cy="523220"/>
          </a:xfrm>
          <a:prstGeom prst="rect">
            <a:avLst/>
          </a:prstGeom>
          <a:noFill/>
        </p:spPr>
        <p:txBody>
          <a:bodyPr wrap="none" rtlCol="0">
            <a:spAutoFit/>
          </a:bodyPr>
          <a:lstStyle/>
          <a:p>
            <a:r>
              <a:rPr lang="en-US" sz="2800" b="1" smtClean="0">
                <a:solidFill>
                  <a:srgbClr val="333399"/>
                </a:solidFill>
                <a:ea typeface="ＭＳ Ｐゴシック" pitchFamily="34" charset="-128"/>
                <a:cs typeface="ＭＳ Ｐゴシック" pitchFamily="34" charset="-128"/>
              </a:rPr>
              <a:t>Now Let’s </a:t>
            </a:r>
            <a:r>
              <a:rPr lang="en-US" sz="2800" b="1">
                <a:solidFill>
                  <a:srgbClr val="333399"/>
                </a:solidFill>
                <a:ea typeface="ＭＳ Ｐゴシック" pitchFamily="34" charset="-128"/>
                <a:cs typeface="ＭＳ Ｐゴシック" pitchFamily="34" charset="-128"/>
              </a:rPr>
              <a:t>J</a:t>
            </a:r>
            <a:r>
              <a:rPr lang="en-US" sz="2800" b="1" smtClean="0">
                <a:solidFill>
                  <a:srgbClr val="333399"/>
                </a:solidFill>
                <a:ea typeface="ＭＳ Ｐゴシック" pitchFamily="34" charset="-128"/>
                <a:cs typeface="ＭＳ Ｐゴシック" pitchFamily="34" charset="-128"/>
              </a:rPr>
              <a:t>ump </a:t>
            </a:r>
            <a:r>
              <a:rPr lang="en-US" sz="2800" b="1" dirty="0">
                <a:solidFill>
                  <a:srgbClr val="333399"/>
                </a:solidFill>
                <a:ea typeface="ＭＳ Ｐゴシック" pitchFamily="34" charset="-128"/>
                <a:cs typeface="ＭＳ Ｐゴシック" pitchFamily="34" charset="-128"/>
              </a:rPr>
              <a:t>I</a:t>
            </a:r>
            <a:r>
              <a:rPr lang="en-US" sz="2800" b="1" smtClean="0">
                <a:solidFill>
                  <a:srgbClr val="333399"/>
                </a:solidFill>
                <a:ea typeface="ＭＳ Ｐゴシック" pitchFamily="34" charset="-128"/>
                <a:cs typeface="ＭＳ Ｐゴシック" pitchFamily="34" charset="-128"/>
              </a:rPr>
              <a:t>nto </a:t>
            </a:r>
            <a:r>
              <a:rPr lang="en-US" sz="2800" b="1" dirty="0" smtClean="0">
                <a:solidFill>
                  <a:srgbClr val="333399"/>
                </a:solidFill>
                <a:ea typeface="ＭＳ Ｐゴシック" pitchFamily="34" charset="-128"/>
                <a:cs typeface="ＭＳ Ｐゴシック" pitchFamily="34" charset="-128"/>
              </a:rPr>
              <a:t>the PCBS Practices</a:t>
            </a:r>
            <a:endParaRPr lang="en-US" sz="2800" b="1" dirty="0">
              <a:solidFill>
                <a:srgbClr val="333399"/>
              </a:solidFill>
              <a:ea typeface="ＭＳ Ｐゴシック" pitchFamily="34" charset="-128"/>
              <a:cs typeface="ＭＳ Ｐゴシック" pitchFamily="34" charset="-128"/>
            </a:endParaRPr>
          </a:p>
        </p:txBody>
      </p:sp>
      <p:pic>
        <p:nvPicPr>
          <p:cNvPr id="13" name="Picture 12"/>
          <p:cNvPicPr>
            <a:picLocks noChangeAspect="1"/>
          </p:cNvPicPr>
          <p:nvPr/>
        </p:nvPicPr>
        <p:blipFill>
          <a:blip r:embed="rId2">
            <a:duotone>
              <a:schemeClr val="accent2">
                <a:shade val="45000"/>
                <a:satMod val="135000"/>
              </a:schemeClr>
              <a:prstClr val="white"/>
            </a:duotone>
          </a:blip>
          <a:stretch>
            <a:fillRect/>
          </a:stretch>
        </p:blipFill>
        <p:spPr>
          <a:xfrm>
            <a:off x="5430725" y="3122161"/>
            <a:ext cx="3544802" cy="3157555"/>
          </a:xfrm>
          <a:prstGeom prst="rect">
            <a:avLst/>
          </a:prstGeom>
          <a:effectLst/>
        </p:spPr>
      </p:pic>
      <p:grpSp>
        <p:nvGrpSpPr>
          <p:cNvPr id="2"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Are the </a:t>
              </a:r>
              <a:r>
                <a:rPr lang="en-US" sz="2700" b="1" dirty="0" smtClean="0">
                  <a:solidFill>
                    <a:srgbClr val="FFFFFF"/>
                  </a:solidFill>
                  <a:latin typeface="Arial"/>
                  <a:cs typeface="Arial"/>
                </a:rPr>
                <a:t>foundations</a:t>
              </a:r>
              <a:r>
                <a:rPr lang="en-US" sz="2700" dirty="0" smtClean="0">
                  <a:solidFill>
                    <a:srgbClr val="FFFFFF"/>
                  </a:solidFill>
                  <a:latin typeface="Arial"/>
                  <a:cs typeface="Arial"/>
                </a:rPr>
                <a:t> of effective PCBS in place?</a:t>
              </a:r>
              <a:endParaRPr lang="en-US" sz="2700" dirty="0">
                <a:solidFill>
                  <a:srgbClr val="FFFFFF"/>
                </a:solidFill>
                <a:latin typeface="Arial"/>
                <a:cs typeface="Arial"/>
              </a:endParaRPr>
            </a:p>
          </p:txBody>
        </p:sp>
      </p:grpSp>
      <p:grpSp>
        <p:nvGrpSpPr>
          <p:cNvPr id="3"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Are proactive and positive </a:t>
              </a:r>
              <a:r>
                <a:rPr lang="en-US" sz="2700" b="1" dirty="0" smtClean="0">
                  <a:solidFill>
                    <a:srgbClr val="FFFFFF"/>
                  </a:solidFill>
                  <a:latin typeface="Arial"/>
                  <a:cs typeface="Arial"/>
                </a:rPr>
                <a:t>PCBS practices</a:t>
              </a:r>
              <a:r>
                <a:rPr lang="en-US" sz="2700" dirty="0" smtClean="0">
                  <a:solidFill>
                    <a:srgbClr val="FFFFFF"/>
                  </a:solidFill>
                  <a:latin typeface="Arial"/>
                  <a:cs typeface="Arial"/>
                </a:rPr>
                <a:t> implemented consistently?</a:t>
              </a:r>
              <a:endParaRPr lang="en-US" sz="2700" dirty="0">
                <a:solidFill>
                  <a:srgbClr val="FFFFFF"/>
                </a:solidFill>
                <a:latin typeface="Arial"/>
                <a:cs typeface="Arial"/>
              </a:endParaRPr>
            </a:p>
          </p:txBody>
        </p:sp>
      </p:grpSp>
      <p:grpSp>
        <p:nvGrpSpPr>
          <p:cNvPr id="4"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Do data indicate that students are still engaging in </a:t>
              </a:r>
              <a:r>
                <a:rPr lang="en-US" sz="2700" b="1" dirty="0" smtClean="0">
                  <a:solidFill>
                    <a:srgbClr val="FFFFFF"/>
                  </a:solidFill>
                  <a:latin typeface="Arial"/>
                  <a:cs typeface="Arial"/>
                </a:rPr>
                <a:t>problem behavior</a:t>
              </a:r>
              <a:r>
                <a:rPr lang="en-US" sz="2700" dirty="0" smtClean="0">
                  <a:solidFill>
                    <a:srgbClr val="FFFFFF"/>
                  </a:solidFill>
                  <a:latin typeface="Arial"/>
                  <a:cs typeface="Arial"/>
                </a:rPr>
                <a:t>?</a:t>
              </a:r>
              <a:endParaRPr lang="en-US" sz="2700" dirty="0">
                <a:solidFill>
                  <a:srgbClr val="FFFFFF"/>
                </a:solidFill>
                <a:latin typeface="Arial"/>
                <a:cs typeface="Arial"/>
              </a:endParaRPr>
            </a:p>
          </p:txBody>
        </p:sp>
      </p:grpSp>
      <p:grpSp>
        <p:nvGrpSpPr>
          <p:cNvPr id="7" name="Group 12"/>
          <p:cNvGrpSpPr/>
          <p:nvPr/>
        </p:nvGrpSpPr>
        <p:grpSpPr>
          <a:xfrm>
            <a:off x="6477000" y="2819400"/>
            <a:ext cx="936937" cy="9369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endParaRPr lang="en-US" sz="3600">
                <a:solidFill>
                  <a:srgbClr val="000000">
                    <a:hueOff val="0"/>
                    <a:satOff val="0"/>
                    <a:lumOff val="0"/>
                    <a:alphaOff val="0"/>
                  </a:srgbClr>
                </a:solidFill>
                <a:latin typeface="Arial"/>
                <a:cs typeface="Arial"/>
              </a:endParaRPr>
            </a:p>
          </p:txBody>
        </p:sp>
      </p:grpSp>
      <p:grpSp>
        <p:nvGrpSpPr>
          <p:cNvPr id="10" name="Group 15"/>
          <p:cNvGrpSpPr/>
          <p:nvPr/>
        </p:nvGrpSpPr>
        <p:grpSpPr>
          <a:xfrm>
            <a:off x="7010400" y="4495800"/>
            <a:ext cx="936937" cy="936937"/>
            <a:chOff x="0" y="1676399"/>
            <a:chExt cx="936937" cy="936937"/>
          </a:xfrm>
        </p:grpSpPr>
        <p:sp>
          <p:nvSpPr>
            <p:cNvPr id="17" name="Down Arrow 16"/>
            <p:cNvSpPr/>
            <p:nvPr/>
          </p:nvSpPr>
          <p:spPr>
            <a:xfrm>
              <a:off x="0" y="1676399"/>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endParaRPr lang="en-US" sz="3600">
                <a:solidFill>
                  <a:srgbClr val="000000">
                    <a:hueOff val="0"/>
                    <a:satOff val="0"/>
                    <a:lumOff val="0"/>
                    <a:alphaOff val="0"/>
                  </a:srgbClr>
                </a:solidFill>
                <a:latin typeface="Arial"/>
                <a:cs typeface="Arial"/>
              </a:endParaRPr>
            </a:p>
          </p:txBody>
        </p:sp>
      </p:grpSp>
      <p:sp>
        <p:nvSpPr>
          <p:cNvPr id="19" name="Rectangle 2"/>
          <p:cNvSpPr txBox="1">
            <a:spLocks noChangeArrowheads="1"/>
          </p:cNvSpPr>
          <p:nvPr/>
        </p:nvSpPr>
        <p:spPr bwMode="auto">
          <a:xfrm>
            <a:off x="914400" y="479737"/>
            <a:ext cx="84582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a:defRPr/>
            </a:pPr>
            <a:r>
              <a:rPr lang="en-US" sz="3200" b="1" kern="0" dirty="0" smtClean="0">
                <a:solidFill>
                  <a:srgbClr val="000000"/>
                </a:solidFill>
                <a:latin typeface="Arial"/>
                <a:ea typeface="ＭＳ Ｐゴシック" pitchFamily="-111" charset="-128"/>
                <a:cs typeface="Arial"/>
              </a:rPr>
              <a:t>PCBS Practices Decision-making Guide: </a:t>
            </a:r>
          </a:p>
          <a:p>
            <a:pPr>
              <a:defRPr/>
            </a:pPr>
            <a:r>
              <a:rPr lang="en-US" sz="3200" b="1" kern="0" dirty="0" smtClean="0">
                <a:solidFill>
                  <a:srgbClr val="000000"/>
                </a:solidFill>
                <a:latin typeface="Arial"/>
                <a:ea typeface="ＭＳ Ｐゴシック" pitchFamily="-111" charset="-128"/>
                <a:cs typeface="Arial"/>
              </a:rPr>
              <a:t>3 Key Questions</a:t>
            </a:r>
            <a:endParaRPr lang="en-US" sz="3200" b="1" kern="0" dirty="0">
              <a:solidFill>
                <a:srgbClr val="000000"/>
              </a:solidFill>
              <a:latin typeface="Arial"/>
              <a:ea typeface="ＭＳ Ｐゴシック" pitchFamily="-111" charset="-128"/>
              <a:cs typeface="Arial"/>
            </a:endParaRPr>
          </a:p>
        </p:txBody>
      </p:sp>
    </p:spTree>
    <p:extLst>
      <p:ext uri="{BB962C8B-B14F-4D97-AF65-F5344CB8AC3E}">
        <p14:creationId xmlns:p14="http://schemas.microsoft.com/office/powerpoint/2010/main" val="27111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9"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Are proactive and positive </a:t>
              </a:r>
              <a:r>
                <a:rPr lang="en-US" sz="2700" b="1" dirty="0" smtClean="0">
                  <a:solidFill>
                    <a:srgbClr val="FFFFFF"/>
                  </a:solidFill>
                  <a:latin typeface="Arial"/>
                  <a:cs typeface="Arial"/>
                </a:rPr>
                <a:t>PCBS practices</a:t>
              </a:r>
              <a:r>
                <a:rPr lang="en-US" sz="2700" dirty="0" smtClean="0">
                  <a:solidFill>
                    <a:srgbClr val="FFFFFF"/>
                  </a:solidFill>
                  <a:latin typeface="Arial"/>
                  <a:cs typeface="Arial"/>
                </a:rPr>
                <a:t> implemented consistently?</a:t>
              </a:r>
              <a:endParaRPr lang="en-US" sz="2700" dirty="0">
                <a:solidFill>
                  <a:srgbClr val="FFFFFF"/>
                </a:solidFill>
                <a:latin typeface="Arial"/>
                <a:cs typeface="Arial"/>
              </a:endParaRPr>
            </a:p>
          </p:txBody>
        </p:sp>
      </p:grpSp>
      <p:grpSp>
        <p:nvGrpSpPr>
          <p:cNvPr id="10"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000" dirty="0" smtClean="0">
                  <a:solidFill>
                    <a:srgbClr val="FFFFFF"/>
                  </a:solidFill>
                  <a:latin typeface="Arial"/>
                  <a:cs typeface="Arial"/>
                </a:rPr>
                <a:t>Do data indicate that students are still engaging in </a:t>
              </a:r>
              <a:r>
                <a:rPr lang="en-US" sz="2000" b="1" dirty="0" smtClean="0">
                  <a:solidFill>
                    <a:srgbClr val="FFFFFF"/>
                  </a:solidFill>
                  <a:latin typeface="Arial"/>
                  <a:cs typeface="Arial"/>
                </a:rPr>
                <a:t>problem behavior</a:t>
              </a:r>
              <a:r>
                <a:rPr lang="en-US" sz="2000" dirty="0" smtClean="0">
                  <a:solidFill>
                    <a:srgbClr val="FFFFFF"/>
                  </a:solidFill>
                  <a:latin typeface="Arial"/>
                  <a:cs typeface="Arial"/>
                </a:rPr>
                <a:t>?</a:t>
              </a:r>
              <a:endParaRPr lang="en-US" sz="2000" dirty="0">
                <a:solidFill>
                  <a:srgbClr val="FFFFFF"/>
                </a:solidFill>
                <a:latin typeface="Arial"/>
                <a:cs typeface="Arial"/>
              </a:endParaRPr>
            </a:p>
          </p:txBody>
        </p:sp>
      </p:grpSp>
      <p:grpSp>
        <p:nvGrpSpPr>
          <p:cNvPr id="16" name="Group 15"/>
          <p:cNvGrpSpPr/>
          <p:nvPr/>
        </p:nvGrpSpPr>
        <p:grpSpPr>
          <a:xfrm>
            <a:off x="7010400" y="4495800"/>
            <a:ext cx="936937" cy="936937"/>
            <a:chOff x="0" y="1676399"/>
            <a:chExt cx="936937" cy="936937"/>
          </a:xfrm>
        </p:grpSpPr>
        <p:sp>
          <p:nvSpPr>
            <p:cNvPr id="17" name="Down Arrow 16"/>
            <p:cNvSpPr/>
            <p:nvPr/>
          </p:nvSpPr>
          <p:spPr>
            <a:xfrm>
              <a:off x="0" y="1676399"/>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endParaRPr lang="en-US" sz="2000">
                <a:solidFill>
                  <a:srgbClr val="000000">
                    <a:hueOff val="0"/>
                    <a:satOff val="0"/>
                    <a:lumOff val="0"/>
                    <a:alphaOff val="0"/>
                  </a:srgbClr>
                </a:solidFill>
                <a:latin typeface="Arial"/>
                <a:cs typeface="Arial"/>
              </a:endParaRPr>
            </a:p>
          </p:txBody>
        </p:sp>
      </p:grpSp>
      <p:grpSp>
        <p:nvGrpSpPr>
          <p:cNvPr id="4"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Are the </a:t>
              </a:r>
              <a:r>
                <a:rPr lang="en-US" sz="2700" b="1" dirty="0" smtClean="0">
                  <a:solidFill>
                    <a:srgbClr val="FFFFFF"/>
                  </a:solidFill>
                  <a:latin typeface="Arial"/>
                  <a:cs typeface="Arial"/>
                </a:rPr>
                <a:t>foundations</a:t>
              </a:r>
              <a:r>
                <a:rPr lang="en-US" sz="2700" dirty="0" smtClean="0">
                  <a:solidFill>
                    <a:srgbClr val="FFFFFF"/>
                  </a:solidFill>
                  <a:latin typeface="Arial"/>
                  <a:cs typeface="Arial"/>
                </a:rPr>
                <a:t> of effective PCBS in place?</a:t>
              </a:r>
              <a:endParaRPr lang="en-US" sz="2700" dirty="0">
                <a:solidFill>
                  <a:srgbClr val="FFFFFF"/>
                </a:solidFill>
                <a:latin typeface="Arial"/>
                <a:cs typeface="Arial"/>
              </a:endParaRPr>
            </a:p>
          </p:txBody>
        </p:sp>
      </p:grpSp>
      <p:grpSp>
        <p:nvGrpSpPr>
          <p:cNvPr id="13" name="Group 12"/>
          <p:cNvGrpSpPr/>
          <p:nvPr/>
        </p:nvGrpSpPr>
        <p:grpSpPr>
          <a:xfrm>
            <a:off x="6477000" y="2819400"/>
            <a:ext cx="936937" cy="9369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endParaRPr lang="en-US" sz="3600">
                <a:solidFill>
                  <a:srgbClr val="000000">
                    <a:hueOff val="0"/>
                    <a:satOff val="0"/>
                    <a:lumOff val="0"/>
                    <a:alphaOff val="0"/>
                  </a:srgbClr>
                </a:solidFill>
                <a:latin typeface="Arial"/>
                <a:cs typeface="Arial"/>
              </a:endParaRPr>
            </a:p>
          </p:txBody>
        </p:sp>
      </p:grpSp>
      <p:sp>
        <p:nvSpPr>
          <p:cNvPr id="21" name="Rectangle 20"/>
          <p:cNvSpPr/>
          <p:nvPr/>
        </p:nvSpPr>
        <p:spPr>
          <a:xfrm>
            <a:off x="0" y="1600200"/>
            <a:ext cx="9144000" cy="525780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FFFFFF"/>
              </a:solidFill>
              <a:latin typeface="Arial"/>
              <a:cs typeface="Arial"/>
            </a:endParaRPr>
          </a:p>
        </p:txBody>
      </p:sp>
      <p:sp>
        <p:nvSpPr>
          <p:cNvPr id="22" name="Rectangle 21"/>
          <p:cNvSpPr/>
          <p:nvPr/>
        </p:nvSpPr>
        <p:spPr>
          <a:xfrm>
            <a:off x="76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latin typeface="Arial"/>
                <a:cs typeface="Arial"/>
              </a:rPr>
              <a:t>Effectively </a:t>
            </a:r>
            <a:r>
              <a:rPr lang="en-US" sz="2000" b="1" i="1" dirty="0" smtClean="0">
                <a:solidFill>
                  <a:srgbClr val="000000"/>
                </a:solidFill>
                <a:latin typeface="Arial"/>
                <a:cs typeface="Arial"/>
              </a:rPr>
              <a:t>design </a:t>
            </a:r>
            <a:r>
              <a:rPr lang="en-US" sz="2000" dirty="0" smtClean="0">
                <a:solidFill>
                  <a:srgbClr val="000000"/>
                </a:solidFill>
                <a:latin typeface="Arial"/>
                <a:cs typeface="Arial"/>
              </a:rPr>
              <a:t>the physical environment of the classroom</a:t>
            </a:r>
            <a:endParaRPr lang="en-US" sz="2000" dirty="0">
              <a:solidFill>
                <a:srgbClr val="000000"/>
              </a:solidFill>
              <a:latin typeface="Arial"/>
              <a:cs typeface="Arial"/>
            </a:endParaRPr>
          </a:p>
        </p:txBody>
      </p:sp>
      <p:sp>
        <p:nvSpPr>
          <p:cNvPr id="25" name="Rounded Rectangle 24"/>
          <p:cNvSpPr/>
          <p:nvPr/>
        </p:nvSpPr>
        <p:spPr>
          <a:xfrm>
            <a:off x="0" y="3566663"/>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Elementary Example:</a:t>
            </a:r>
          </a:p>
          <a:p>
            <a:r>
              <a:rPr lang="en-US" sz="2000" dirty="0" smtClean="0">
                <a:solidFill>
                  <a:srgbClr val="000000"/>
                </a:solidFill>
                <a:latin typeface="Arial"/>
                <a:cs typeface="Arial"/>
              </a:rPr>
              <a:t>Plan layout according to the type of activity (e.g., tables for centers, separate desks for independent work, circle area for group instruction)</a:t>
            </a:r>
          </a:p>
          <a:p>
            <a:r>
              <a:rPr lang="en-US" sz="2000" dirty="0" smtClean="0">
                <a:solidFill>
                  <a:srgbClr val="000000"/>
                </a:solidFill>
                <a:latin typeface="Arial"/>
                <a:cs typeface="Arial"/>
              </a:rPr>
              <a:t> </a:t>
            </a:r>
            <a:endParaRPr lang="en-US" sz="2000" dirty="0">
              <a:solidFill>
                <a:srgbClr val="000000"/>
              </a:solidFill>
              <a:latin typeface="Arial"/>
              <a:cs typeface="Arial"/>
            </a:endParaRPr>
          </a:p>
        </p:txBody>
      </p:sp>
      <p:sp>
        <p:nvSpPr>
          <p:cNvPr id="29" name="Rounded Rectangle 28"/>
          <p:cNvSpPr/>
          <p:nvPr/>
        </p:nvSpPr>
        <p:spPr>
          <a:xfrm>
            <a:off x="3048000" y="3566663"/>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HS Example:</a:t>
            </a:r>
          </a:p>
          <a:p>
            <a:r>
              <a:rPr lang="en-US" sz="2000" dirty="0" smtClean="0">
                <a:solidFill>
                  <a:srgbClr val="000000"/>
                </a:solidFill>
                <a:latin typeface="Arial"/>
                <a:cs typeface="Arial"/>
              </a:rPr>
              <a:t>Plan layout according to the type of activity (e.g., “U” or circle for discussion, forward facing for group instruction)</a:t>
            </a:r>
          </a:p>
          <a:p>
            <a:r>
              <a:rPr lang="en-US" sz="2000" dirty="0" smtClean="0">
                <a:solidFill>
                  <a:srgbClr val="000000"/>
                </a:solidFill>
                <a:latin typeface="Arial"/>
                <a:cs typeface="Arial"/>
              </a:rPr>
              <a:t> </a:t>
            </a:r>
            <a:endParaRPr lang="en-US" sz="2000" dirty="0">
              <a:solidFill>
                <a:srgbClr val="000000"/>
              </a:solidFill>
              <a:latin typeface="Arial"/>
              <a:cs typeface="Arial"/>
            </a:endParaRPr>
          </a:p>
        </p:txBody>
      </p:sp>
      <p:sp>
        <p:nvSpPr>
          <p:cNvPr id="30" name="Rounded Rectangle 29"/>
          <p:cNvSpPr/>
          <p:nvPr/>
        </p:nvSpPr>
        <p:spPr>
          <a:xfrm>
            <a:off x="6096000" y="3566663"/>
            <a:ext cx="3048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Non-Example:</a:t>
            </a:r>
          </a:p>
          <a:p>
            <a:r>
              <a:rPr lang="en-US" sz="2000" dirty="0" smtClean="0">
                <a:solidFill>
                  <a:srgbClr val="000000"/>
                </a:solidFill>
                <a:latin typeface="Arial"/>
                <a:cs typeface="Arial"/>
              </a:rPr>
              <a:t>Disorderly, messy, unclean, and/or visually unappealing environment</a:t>
            </a:r>
          </a:p>
          <a:p>
            <a:r>
              <a:rPr lang="en-US" sz="2000" dirty="0" smtClean="0">
                <a:solidFill>
                  <a:srgbClr val="000000"/>
                </a:solidFill>
                <a:latin typeface="Arial"/>
                <a:cs typeface="Arial"/>
              </a:rPr>
              <a:t> </a:t>
            </a:r>
            <a:endParaRPr lang="en-US" sz="2000" dirty="0">
              <a:solidFill>
                <a:srgbClr val="000000"/>
              </a:solidFill>
              <a:latin typeface="Arial"/>
              <a:cs typeface="Arial"/>
            </a:endParaRPr>
          </a:p>
        </p:txBody>
      </p:sp>
      <p:sp>
        <p:nvSpPr>
          <p:cNvPr id="37" name="Rectangle 2"/>
          <p:cNvSpPr txBox="1">
            <a:spLocks noChangeArrowheads="1"/>
          </p:cNvSpPr>
          <p:nvPr/>
        </p:nvSpPr>
        <p:spPr bwMode="auto">
          <a:xfrm>
            <a:off x="914400" y="479737"/>
            <a:ext cx="84582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a:defRPr/>
            </a:pPr>
            <a:r>
              <a:rPr lang="en-US" sz="3200" b="1" kern="0" dirty="0" smtClean="0">
                <a:solidFill>
                  <a:srgbClr val="000000"/>
                </a:solidFill>
                <a:latin typeface="Arial"/>
                <a:ea typeface="ＭＳ Ｐゴシック" pitchFamily="-111" charset="-128"/>
                <a:cs typeface="Arial"/>
              </a:rPr>
              <a:t>PCBS Practices Decision-making Guide: </a:t>
            </a:r>
          </a:p>
          <a:p>
            <a:pPr>
              <a:defRPr/>
            </a:pPr>
            <a:r>
              <a:rPr lang="en-US" sz="3200" b="1" kern="0" dirty="0" smtClean="0">
                <a:solidFill>
                  <a:srgbClr val="000000"/>
                </a:solidFill>
                <a:latin typeface="Arial"/>
                <a:ea typeface="ＭＳ Ｐゴシック" pitchFamily="-111" charset="-128"/>
                <a:cs typeface="Arial"/>
              </a:rPr>
              <a:t>3 Key Questions</a:t>
            </a:r>
            <a:endParaRPr lang="en-US" sz="3200" b="1" kern="0" dirty="0">
              <a:solidFill>
                <a:srgbClr val="000000"/>
              </a:solidFill>
              <a:latin typeface="Arial"/>
              <a:ea typeface="ＭＳ Ｐゴシック" pitchFamily="-111" charset="-128"/>
              <a:cs typeface="Arial"/>
            </a:endParaRPr>
          </a:p>
        </p:txBody>
      </p:sp>
    </p:spTree>
    <p:extLst>
      <p:ext uri="{BB962C8B-B14F-4D97-AF65-F5344CB8AC3E}">
        <p14:creationId xmlns:p14="http://schemas.microsoft.com/office/powerpoint/2010/main" val="174752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3"/>
                                        </p:tgtEl>
                                      </p:cBhvr>
                                    </p:animEffect>
                                    <p:set>
                                      <p:cBhvr>
                                        <p:cTn id="10" dur="1" fill="hold">
                                          <p:stCondLst>
                                            <p:cond delay="9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000"/>
                                        <p:tgtEl>
                                          <p:spTgt spid="21"/>
                                        </p:tgtEl>
                                      </p:cBhvr>
                                    </p:animEffect>
                                  </p:childTnLst>
                                </p:cTn>
                              </p:par>
                              <p:par>
                                <p:cTn id="23" presetID="0" presetClass="path" presetSubtype="0" accel="50000" decel="50000" fill="hold" nodeType="withEffect">
                                  <p:stCondLst>
                                    <p:cond delay="0"/>
                                  </p:stCondLst>
                                  <p:childTnLst>
                                    <p:animMotion origin="layout" path="M -4.44444E-6 4.07407E-6 L 0.00348 -0.22732 " pathEditMode="relative" rAng="0" ptsTypes="AA">
                                      <p:cBhvr>
                                        <p:cTn id="24" dur="1000" fill="hold"/>
                                        <p:tgtEl>
                                          <p:spTgt spid="4"/>
                                        </p:tgtEl>
                                        <p:attrNameLst>
                                          <p:attrName>ppt_x</p:attrName>
                                          <p:attrName>ppt_y</p:attrName>
                                        </p:attrNameLst>
                                      </p:cBhvr>
                                      <p:rCtr x="174" y="-11366"/>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slide(fromLeft)">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slide(fromLeft)">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slide(fromLeft)">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28894"/>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Are the </a:t>
              </a:r>
              <a:r>
                <a:rPr lang="en-US" sz="2700" b="1" dirty="0" smtClean="0">
                  <a:solidFill>
                    <a:srgbClr val="FFFFFF"/>
                  </a:solidFill>
                  <a:latin typeface="Arial"/>
                  <a:cs typeface="Arial"/>
                </a:rPr>
                <a:t>foundations</a:t>
              </a:r>
              <a:r>
                <a:rPr lang="en-US" sz="2700" dirty="0" smtClean="0">
                  <a:solidFill>
                    <a:srgbClr val="FFFFFF"/>
                  </a:solidFill>
                  <a:latin typeface="Arial"/>
                  <a:cs typeface="Arial"/>
                </a:rPr>
                <a:t> of effective PCBS in place?</a:t>
              </a:r>
              <a:endParaRPr lang="en-US" sz="2700" dirty="0">
                <a:solidFill>
                  <a:srgbClr val="FFFFFF"/>
                </a:solidFill>
                <a:latin typeface="Arial"/>
                <a:cs typeface="Arial"/>
              </a:endParaRPr>
            </a:p>
          </p:txBody>
        </p:sp>
      </p:grpSp>
      <p:sp>
        <p:nvSpPr>
          <p:cNvPr id="31" name="Rounded Rectangle 30"/>
          <p:cNvSpPr/>
          <p:nvPr/>
        </p:nvSpPr>
        <p:spPr>
          <a:xfrm>
            <a:off x="0" y="3539083"/>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Elementary Example:</a:t>
            </a:r>
          </a:p>
          <a:p>
            <a:r>
              <a:rPr lang="en-US" sz="2000" dirty="0" smtClean="0">
                <a:solidFill>
                  <a:srgbClr val="000000"/>
                </a:solidFill>
                <a:latin typeface="Arial"/>
                <a:cs typeface="Arial"/>
              </a:rPr>
              <a:t>Establish routines and procedures for:</a:t>
            </a:r>
          </a:p>
          <a:p>
            <a:pPr marL="119063" indent="-119063">
              <a:buFont typeface="Arial"/>
              <a:buChar char="•"/>
            </a:pPr>
            <a:r>
              <a:rPr lang="en-US" sz="2000" dirty="0" smtClean="0">
                <a:solidFill>
                  <a:srgbClr val="000000"/>
                </a:solidFill>
                <a:latin typeface="Arial"/>
                <a:cs typeface="Arial"/>
              </a:rPr>
              <a:t>Arrival and dismissal</a:t>
            </a:r>
          </a:p>
          <a:p>
            <a:pPr marL="119063" indent="-119063">
              <a:buFont typeface="Arial"/>
              <a:buChar char="•"/>
            </a:pPr>
            <a:r>
              <a:rPr lang="en-US" sz="2000" dirty="0" smtClean="0">
                <a:solidFill>
                  <a:srgbClr val="000000"/>
                </a:solidFill>
                <a:latin typeface="Arial"/>
                <a:cs typeface="Arial"/>
              </a:rPr>
              <a:t>Transitions between activities</a:t>
            </a:r>
          </a:p>
          <a:p>
            <a:pPr marL="119063" indent="-119063">
              <a:buFont typeface="Arial"/>
              <a:buChar char="•"/>
            </a:pPr>
            <a:r>
              <a:rPr lang="en-US" sz="2000" dirty="0" smtClean="0">
                <a:solidFill>
                  <a:srgbClr val="000000"/>
                </a:solidFill>
                <a:latin typeface="Arial"/>
                <a:cs typeface="Arial"/>
              </a:rPr>
              <a:t>Accessing help</a:t>
            </a:r>
          </a:p>
          <a:p>
            <a:pPr marL="119063" indent="-119063">
              <a:buFont typeface="Arial"/>
              <a:buChar char="•"/>
            </a:pPr>
            <a:r>
              <a:rPr lang="en-US" sz="2000" dirty="0" smtClean="0">
                <a:solidFill>
                  <a:srgbClr val="000000"/>
                </a:solidFill>
                <a:latin typeface="Arial"/>
                <a:cs typeface="Arial"/>
              </a:rPr>
              <a:t>What to do after work is completed </a:t>
            </a:r>
            <a:endParaRPr lang="en-US" sz="2000" dirty="0">
              <a:solidFill>
                <a:srgbClr val="000000"/>
              </a:solidFill>
              <a:latin typeface="Arial"/>
              <a:cs typeface="Arial"/>
            </a:endParaRPr>
          </a:p>
        </p:txBody>
      </p:sp>
      <p:sp>
        <p:nvSpPr>
          <p:cNvPr id="32" name="Rounded Rectangle 31"/>
          <p:cNvSpPr/>
          <p:nvPr/>
        </p:nvSpPr>
        <p:spPr>
          <a:xfrm>
            <a:off x="3048000" y="3539083"/>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HS Example:</a:t>
            </a:r>
          </a:p>
          <a:p>
            <a:r>
              <a:rPr lang="en-US" sz="2000" dirty="0" smtClean="0">
                <a:solidFill>
                  <a:srgbClr val="000000"/>
                </a:solidFill>
                <a:latin typeface="Arial"/>
                <a:cs typeface="Arial"/>
              </a:rPr>
              <a:t>Consider routines and procedures for:</a:t>
            </a:r>
          </a:p>
          <a:p>
            <a:pPr marL="165100" indent="-165100">
              <a:buFont typeface="Arial"/>
              <a:buChar char="•"/>
            </a:pPr>
            <a:r>
              <a:rPr lang="en-US" sz="2000" dirty="0" smtClean="0">
                <a:solidFill>
                  <a:srgbClr val="000000"/>
                </a:solidFill>
                <a:latin typeface="Arial"/>
                <a:cs typeface="Arial"/>
              </a:rPr>
              <a:t>Turning in work</a:t>
            </a:r>
          </a:p>
          <a:p>
            <a:pPr marL="165100" indent="-165100">
              <a:buFont typeface="Arial"/>
              <a:buChar char="•"/>
            </a:pPr>
            <a:r>
              <a:rPr lang="en-US" sz="2000" dirty="0" smtClean="0">
                <a:solidFill>
                  <a:srgbClr val="000000"/>
                </a:solidFill>
                <a:latin typeface="Arial"/>
                <a:cs typeface="Arial"/>
              </a:rPr>
              <a:t>Accessing materials </a:t>
            </a:r>
          </a:p>
          <a:p>
            <a:pPr marL="165100" indent="-165100">
              <a:buFont typeface="Arial"/>
              <a:buChar char="•"/>
            </a:pPr>
            <a:r>
              <a:rPr lang="en-US" sz="2000" dirty="0" smtClean="0">
                <a:solidFill>
                  <a:srgbClr val="000000"/>
                </a:solidFill>
                <a:latin typeface="Arial"/>
                <a:cs typeface="Arial"/>
              </a:rPr>
              <a:t>Making up missed work</a:t>
            </a:r>
          </a:p>
          <a:p>
            <a:pPr marL="165100" indent="-165100">
              <a:buFont typeface="Arial"/>
              <a:buChar char="•"/>
            </a:pPr>
            <a:r>
              <a:rPr lang="en-US" sz="2000" dirty="0" smtClean="0">
                <a:solidFill>
                  <a:srgbClr val="000000"/>
                </a:solidFill>
                <a:latin typeface="Arial"/>
                <a:cs typeface="Arial"/>
              </a:rPr>
              <a:t>Transitions/interruptions</a:t>
            </a:r>
          </a:p>
        </p:txBody>
      </p:sp>
      <p:sp>
        <p:nvSpPr>
          <p:cNvPr id="33" name="Rounded Rectangle 32"/>
          <p:cNvSpPr/>
          <p:nvPr/>
        </p:nvSpPr>
        <p:spPr>
          <a:xfrm>
            <a:off x="6096000" y="3539083"/>
            <a:ext cx="3048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Non-Example:</a:t>
            </a:r>
          </a:p>
          <a:p>
            <a:r>
              <a:rPr lang="en-US" sz="2000" dirty="0" smtClean="0">
                <a:solidFill>
                  <a:srgbClr val="000000"/>
                </a:solidFill>
                <a:latin typeface="Arial"/>
                <a:cs typeface="Arial"/>
              </a:rPr>
              <a:t>Assuming students automatically know routines &amp; procedures without instruction and feedback</a:t>
            </a:r>
          </a:p>
          <a:p>
            <a:r>
              <a:rPr lang="en-US" sz="2000" dirty="0" smtClean="0">
                <a:solidFill>
                  <a:srgbClr val="000000"/>
                </a:solidFill>
                <a:latin typeface="Arial"/>
                <a:cs typeface="Arial"/>
              </a:rPr>
              <a:t> </a:t>
            </a:r>
            <a:endParaRPr lang="en-US" sz="2000" dirty="0">
              <a:solidFill>
                <a:srgbClr val="000000"/>
              </a:solidFill>
              <a:latin typeface="Arial"/>
              <a:cs typeface="Arial"/>
            </a:endParaRPr>
          </a:p>
        </p:txBody>
      </p:sp>
      <p:sp>
        <p:nvSpPr>
          <p:cNvPr id="38" name="Rectangle 37"/>
          <p:cNvSpPr/>
          <p:nvPr/>
        </p:nvSpPr>
        <p:spPr>
          <a:xfrm>
            <a:off x="3124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latin typeface="Arial"/>
                <a:cs typeface="Arial"/>
              </a:rPr>
              <a:t>Develop &amp; teach predictable classroom </a:t>
            </a:r>
            <a:r>
              <a:rPr lang="en-US" sz="2000" b="1" i="1" dirty="0" smtClean="0">
                <a:solidFill>
                  <a:srgbClr val="000000"/>
                </a:solidFill>
                <a:latin typeface="Arial"/>
                <a:cs typeface="Arial"/>
              </a:rPr>
              <a:t>routines</a:t>
            </a:r>
            <a:r>
              <a:rPr lang="en-US" sz="2000" dirty="0" smtClean="0">
                <a:solidFill>
                  <a:srgbClr val="000000"/>
                </a:solidFill>
                <a:latin typeface="Arial"/>
                <a:cs typeface="Arial"/>
              </a:rPr>
              <a:t>.</a:t>
            </a:r>
            <a:endParaRPr lang="en-US" sz="2000" dirty="0">
              <a:solidFill>
                <a:srgbClr val="000000"/>
              </a:solidFill>
              <a:latin typeface="Arial"/>
              <a:cs typeface="Arial"/>
            </a:endParaRPr>
          </a:p>
        </p:txBody>
      </p:sp>
      <p:sp>
        <p:nvSpPr>
          <p:cNvPr id="41" name="Rectangle 40"/>
          <p:cNvSpPr/>
          <p:nvPr/>
        </p:nvSpPr>
        <p:spPr>
          <a:xfrm>
            <a:off x="76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latin typeface="Arial"/>
                <a:cs typeface="Arial"/>
              </a:rPr>
              <a:t>Effectively </a:t>
            </a:r>
            <a:r>
              <a:rPr lang="en-US" sz="2000" b="1" i="1" dirty="0" smtClean="0">
                <a:solidFill>
                  <a:srgbClr val="000000"/>
                </a:solidFill>
                <a:latin typeface="Arial"/>
                <a:cs typeface="Arial"/>
              </a:rPr>
              <a:t>design </a:t>
            </a:r>
            <a:r>
              <a:rPr lang="en-US" sz="2000" dirty="0" smtClean="0">
                <a:solidFill>
                  <a:srgbClr val="000000"/>
                </a:solidFill>
                <a:latin typeface="Arial"/>
                <a:cs typeface="Arial"/>
              </a:rPr>
              <a:t>the physical environment of the classroom</a:t>
            </a:r>
            <a:endParaRPr lang="en-US" sz="2000" dirty="0">
              <a:solidFill>
                <a:srgbClr val="000000"/>
              </a:solidFill>
              <a:latin typeface="Arial"/>
              <a:cs typeface="Arial"/>
            </a:endParaRPr>
          </a:p>
        </p:txBody>
      </p:sp>
      <p:sp>
        <p:nvSpPr>
          <p:cNvPr id="40" name="TextBox 39"/>
          <p:cNvSpPr txBox="1"/>
          <p:nvPr/>
        </p:nvSpPr>
        <p:spPr>
          <a:xfrm>
            <a:off x="2667000" y="2152471"/>
            <a:ext cx="723876" cy="1200329"/>
          </a:xfrm>
          <a:prstGeom prst="rect">
            <a:avLst/>
          </a:prstGeom>
          <a:noFill/>
        </p:spPr>
        <p:txBody>
          <a:bodyPr wrap="none" rtlCol="0">
            <a:spAutoFit/>
          </a:bodyPr>
          <a:lstStyle/>
          <a:p>
            <a:r>
              <a:rPr lang="en-US" sz="7200" dirty="0" smtClean="0">
                <a:solidFill>
                  <a:srgbClr val="333399">
                    <a:lumMod val="75000"/>
                  </a:srgbClr>
                </a:solidFill>
                <a:latin typeface="Arial"/>
                <a:ea typeface="ＭＳ Ｐゴシック" pitchFamily="34" charset="-128"/>
                <a:cs typeface="Arial"/>
              </a:rPr>
              <a:t>+</a:t>
            </a:r>
            <a:endParaRPr lang="en-US" sz="7200" dirty="0">
              <a:solidFill>
                <a:srgbClr val="333399">
                  <a:lumMod val="75000"/>
                </a:srgbClr>
              </a:solidFill>
              <a:latin typeface="Arial"/>
              <a:ea typeface="ＭＳ Ｐゴシック" pitchFamily="34" charset="-128"/>
              <a:cs typeface="Arial"/>
            </a:endParaRPr>
          </a:p>
        </p:txBody>
      </p:sp>
    </p:spTree>
    <p:extLst>
      <p:ext uri="{BB962C8B-B14F-4D97-AF65-F5344CB8AC3E}">
        <p14:creationId xmlns:p14="http://schemas.microsoft.com/office/powerpoint/2010/main" val="21710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slide(from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slide(from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slide(fromLeft)">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28894"/>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Are the </a:t>
              </a:r>
              <a:r>
                <a:rPr lang="en-US" sz="2700" b="1" dirty="0" smtClean="0">
                  <a:solidFill>
                    <a:srgbClr val="FFFFFF"/>
                  </a:solidFill>
                  <a:latin typeface="Arial"/>
                  <a:cs typeface="Arial"/>
                </a:rPr>
                <a:t>foundations</a:t>
              </a:r>
              <a:r>
                <a:rPr lang="en-US" sz="2700" dirty="0" smtClean="0">
                  <a:solidFill>
                    <a:srgbClr val="FFFFFF"/>
                  </a:solidFill>
                  <a:latin typeface="Arial"/>
                  <a:cs typeface="Arial"/>
                </a:rPr>
                <a:t> of effective PCBS in place?</a:t>
              </a:r>
              <a:endParaRPr lang="en-US" sz="2700" dirty="0">
                <a:solidFill>
                  <a:srgbClr val="FFFFFF"/>
                </a:solidFill>
                <a:latin typeface="Arial"/>
                <a:cs typeface="Arial"/>
              </a:endParaRPr>
            </a:p>
          </p:txBody>
        </p:sp>
      </p:grpSp>
      <p:sp>
        <p:nvSpPr>
          <p:cNvPr id="34" name="Rounded Rectangle 33"/>
          <p:cNvSpPr/>
          <p:nvPr/>
        </p:nvSpPr>
        <p:spPr>
          <a:xfrm>
            <a:off x="11723" y="3486329"/>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Elementary Example:</a:t>
            </a:r>
          </a:p>
          <a:p>
            <a:pPr marL="119063" indent="-119063">
              <a:buFont typeface="Arial"/>
              <a:buChar char="•"/>
            </a:pPr>
            <a:r>
              <a:rPr lang="en-US" sz="2000" b="1" dirty="0" smtClean="0">
                <a:solidFill>
                  <a:srgbClr val="000000"/>
                </a:solidFill>
                <a:latin typeface="Arial"/>
                <a:cs typeface="Arial"/>
              </a:rPr>
              <a:t>Poster </a:t>
            </a:r>
            <a:r>
              <a:rPr lang="en-US" sz="2000" dirty="0" smtClean="0">
                <a:solidFill>
                  <a:srgbClr val="000000"/>
                </a:solidFill>
                <a:latin typeface="Arial"/>
                <a:cs typeface="Arial"/>
              </a:rPr>
              <a:t>of Be Safe, Kind, &amp; Ready</a:t>
            </a:r>
          </a:p>
          <a:p>
            <a:pPr marL="119063" indent="-119063">
              <a:buFont typeface="Arial"/>
              <a:buChar char="•"/>
            </a:pPr>
            <a:r>
              <a:rPr lang="en-US" sz="2000" b="1" dirty="0" smtClean="0">
                <a:solidFill>
                  <a:srgbClr val="000000"/>
                </a:solidFill>
                <a:latin typeface="Arial"/>
                <a:cs typeface="Arial"/>
              </a:rPr>
              <a:t>Matrix </a:t>
            </a:r>
            <a:r>
              <a:rPr lang="en-US" sz="2000" dirty="0" smtClean="0">
                <a:solidFill>
                  <a:srgbClr val="000000"/>
                </a:solidFill>
                <a:latin typeface="Arial"/>
                <a:cs typeface="Arial"/>
              </a:rPr>
              <a:t>to define for each classroom routine.</a:t>
            </a:r>
          </a:p>
          <a:p>
            <a:pPr marL="119063" indent="-119063">
              <a:buFont typeface="Arial"/>
              <a:buChar char="•"/>
            </a:pPr>
            <a:r>
              <a:rPr lang="en-US" sz="2000" b="1" dirty="0" smtClean="0">
                <a:solidFill>
                  <a:srgbClr val="000000"/>
                </a:solidFill>
                <a:latin typeface="Arial"/>
                <a:cs typeface="Arial"/>
              </a:rPr>
              <a:t>Teach</a:t>
            </a:r>
            <a:r>
              <a:rPr lang="en-US" sz="2000" dirty="0" smtClean="0">
                <a:solidFill>
                  <a:srgbClr val="000000"/>
                </a:solidFill>
                <a:latin typeface="Arial"/>
                <a:cs typeface="Arial"/>
              </a:rPr>
              <a:t> engaging lessons for each expectation</a:t>
            </a:r>
          </a:p>
        </p:txBody>
      </p:sp>
      <p:sp>
        <p:nvSpPr>
          <p:cNvPr id="35" name="Rounded Rectangle 34"/>
          <p:cNvSpPr/>
          <p:nvPr/>
        </p:nvSpPr>
        <p:spPr>
          <a:xfrm>
            <a:off x="3059723" y="3486329"/>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HS Example:</a:t>
            </a:r>
          </a:p>
          <a:p>
            <a:pPr marL="119063" indent="-119063">
              <a:buFont typeface="Arial"/>
              <a:buChar char="•"/>
            </a:pPr>
            <a:r>
              <a:rPr lang="en-US" sz="2000" b="1" dirty="0" smtClean="0">
                <a:solidFill>
                  <a:srgbClr val="000000"/>
                </a:solidFill>
                <a:latin typeface="Arial"/>
                <a:cs typeface="Arial"/>
              </a:rPr>
              <a:t>Student-created poster </a:t>
            </a:r>
            <a:r>
              <a:rPr lang="en-US" sz="2000" dirty="0" smtClean="0">
                <a:solidFill>
                  <a:srgbClr val="000000"/>
                </a:solidFill>
                <a:latin typeface="Arial"/>
                <a:cs typeface="Arial"/>
              </a:rPr>
              <a:t>of Citizenship, Achievement, &amp; Grit</a:t>
            </a:r>
          </a:p>
          <a:p>
            <a:pPr marL="119063" indent="-119063">
              <a:buFont typeface="Arial"/>
              <a:buChar char="•"/>
            </a:pPr>
            <a:r>
              <a:rPr lang="en-US" sz="2000" b="1" dirty="0" smtClean="0">
                <a:solidFill>
                  <a:srgbClr val="000000"/>
                </a:solidFill>
                <a:latin typeface="Arial"/>
                <a:cs typeface="Arial"/>
              </a:rPr>
              <a:t>Engage students </a:t>
            </a:r>
            <a:r>
              <a:rPr lang="en-US" sz="2000" dirty="0" smtClean="0">
                <a:solidFill>
                  <a:srgbClr val="000000"/>
                </a:solidFill>
                <a:latin typeface="Arial"/>
                <a:cs typeface="Arial"/>
              </a:rPr>
              <a:t>in developing the matrix and teaching each lesson using video, etc.</a:t>
            </a:r>
          </a:p>
        </p:txBody>
      </p:sp>
      <p:sp>
        <p:nvSpPr>
          <p:cNvPr id="36" name="Rounded Rectangle 35"/>
          <p:cNvSpPr/>
          <p:nvPr/>
        </p:nvSpPr>
        <p:spPr>
          <a:xfrm>
            <a:off x="6107723" y="3486329"/>
            <a:ext cx="3048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Non-Example:</a:t>
            </a:r>
          </a:p>
          <a:p>
            <a:pPr marL="119063" indent="-119063">
              <a:buFont typeface="Arial"/>
              <a:buChar char="•"/>
            </a:pPr>
            <a:r>
              <a:rPr lang="en-US" sz="2000" dirty="0" smtClean="0">
                <a:solidFill>
                  <a:srgbClr val="000000"/>
                </a:solidFill>
              </a:rPr>
              <a:t>Assuming students will already know your expectations </a:t>
            </a:r>
          </a:p>
          <a:p>
            <a:pPr marL="119063" indent="-119063">
              <a:buFont typeface="Arial"/>
              <a:buChar char="•"/>
            </a:pPr>
            <a:r>
              <a:rPr lang="en-US" sz="2000" dirty="0" smtClean="0">
                <a:solidFill>
                  <a:srgbClr val="000000"/>
                </a:solidFill>
              </a:rPr>
              <a:t>Having more than 5 expectations</a:t>
            </a:r>
          </a:p>
          <a:p>
            <a:pPr marL="119063" indent="-119063">
              <a:buFont typeface="Arial"/>
              <a:buChar char="•"/>
            </a:pPr>
            <a:r>
              <a:rPr lang="en-US" sz="2000" dirty="0" smtClean="0">
                <a:solidFill>
                  <a:srgbClr val="000000"/>
                </a:solidFill>
              </a:rPr>
              <a:t>Listing only behaviors you do NOT want from students </a:t>
            </a:r>
            <a:r>
              <a:rPr lang="en-US" sz="2000" dirty="0" smtClean="0">
                <a:solidFill>
                  <a:srgbClr val="000000"/>
                </a:solidFill>
                <a:latin typeface="Arial"/>
                <a:cs typeface="Arial"/>
              </a:rPr>
              <a:t> </a:t>
            </a:r>
            <a:endParaRPr lang="en-US" sz="2000" dirty="0">
              <a:solidFill>
                <a:srgbClr val="000000"/>
              </a:solidFill>
              <a:latin typeface="Arial"/>
              <a:cs typeface="Arial"/>
            </a:endParaRPr>
          </a:p>
        </p:txBody>
      </p:sp>
      <p:sp>
        <p:nvSpPr>
          <p:cNvPr id="17" name="Rectangle 16"/>
          <p:cNvSpPr/>
          <p:nvPr/>
        </p:nvSpPr>
        <p:spPr>
          <a:xfrm>
            <a:off x="76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latin typeface="Arial"/>
                <a:cs typeface="Arial"/>
              </a:rPr>
              <a:t>Effectively </a:t>
            </a:r>
            <a:r>
              <a:rPr lang="en-US" sz="2000" b="1" i="1" dirty="0" smtClean="0">
                <a:solidFill>
                  <a:srgbClr val="000000"/>
                </a:solidFill>
                <a:latin typeface="Arial"/>
                <a:cs typeface="Arial"/>
              </a:rPr>
              <a:t>design </a:t>
            </a:r>
            <a:r>
              <a:rPr lang="en-US" sz="2000" dirty="0" smtClean="0">
                <a:solidFill>
                  <a:srgbClr val="000000"/>
                </a:solidFill>
                <a:latin typeface="Arial"/>
                <a:cs typeface="Arial"/>
              </a:rPr>
              <a:t>the physical environment of the classroom</a:t>
            </a:r>
            <a:endParaRPr lang="en-US" sz="2000" dirty="0">
              <a:solidFill>
                <a:srgbClr val="000000"/>
              </a:solidFill>
              <a:latin typeface="Arial"/>
              <a:cs typeface="Arial"/>
            </a:endParaRPr>
          </a:p>
        </p:txBody>
      </p:sp>
      <p:sp>
        <p:nvSpPr>
          <p:cNvPr id="18" name="Rectangle 17"/>
          <p:cNvSpPr/>
          <p:nvPr/>
        </p:nvSpPr>
        <p:spPr>
          <a:xfrm>
            <a:off x="3124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latin typeface="Arial"/>
                <a:cs typeface="Arial"/>
              </a:rPr>
              <a:t>Develop &amp; teach predictable classroom </a:t>
            </a:r>
            <a:r>
              <a:rPr lang="en-US" sz="2000" b="1" i="1" dirty="0" smtClean="0">
                <a:solidFill>
                  <a:srgbClr val="000000"/>
                </a:solidFill>
                <a:latin typeface="Arial"/>
                <a:cs typeface="Arial"/>
              </a:rPr>
              <a:t>routines</a:t>
            </a:r>
            <a:r>
              <a:rPr lang="en-US" sz="2000" dirty="0" smtClean="0">
                <a:solidFill>
                  <a:srgbClr val="000000"/>
                </a:solidFill>
                <a:latin typeface="Arial"/>
                <a:cs typeface="Arial"/>
              </a:rPr>
              <a:t>.</a:t>
            </a:r>
            <a:endParaRPr lang="en-US" sz="2000" dirty="0">
              <a:solidFill>
                <a:srgbClr val="000000"/>
              </a:solidFill>
              <a:latin typeface="Arial"/>
              <a:cs typeface="Arial"/>
            </a:endParaRPr>
          </a:p>
        </p:txBody>
      </p:sp>
      <p:sp>
        <p:nvSpPr>
          <p:cNvPr id="19" name="Rectangle 18"/>
          <p:cNvSpPr/>
          <p:nvPr/>
        </p:nvSpPr>
        <p:spPr>
          <a:xfrm>
            <a:off x="62484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latin typeface="Arial"/>
                <a:cs typeface="Arial"/>
              </a:rPr>
              <a:t>Post, define, &amp; teach 3-5 positive classroom </a:t>
            </a:r>
            <a:r>
              <a:rPr lang="en-US" sz="2000" b="1" i="1" dirty="0" smtClean="0">
                <a:solidFill>
                  <a:srgbClr val="000000"/>
                </a:solidFill>
                <a:latin typeface="Arial"/>
                <a:cs typeface="Arial"/>
              </a:rPr>
              <a:t>expectations</a:t>
            </a:r>
            <a:r>
              <a:rPr lang="en-US" sz="2000" dirty="0" smtClean="0">
                <a:solidFill>
                  <a:srgbClr val="000000"/>
                </a:solidFill>
                <a:latin typeface="Arial"/>
                <a:cs typeface="Arial"/>
              </a:rPr>
              <a:t>.</a:t>
            </a:r>
            <a:endParaRPr lang="en-US" sz="2000" dirty="0">
              <a:solidFill>
                <a:srgbClr val="000000"/>
              </a:solidFill>
              <a:latin typeface="Arial"/>
              <a:cs typeface="Arial"/>
            </a:endParaRPr>
          </a:p>
        </p:txBody>
      </p:sp>
      <p:sp>
        <p:nvSpPr>
          <p:cNvPr id="20" name="TextBox 19"/>
          <p:cNvSpPr txBox="1"/>
          <p:nvPr/>
        </p:nvSpPr>
        <p:spPr>
          <a:xfrm>
            <a:off x="2667000" y="2152471"/>
            <a:ext cx="723876" cy="1200329"/>
          </a:xfrm>
          <a:prstGeom prst="rect">
            <a:avLst/>
          </a:prstGeom>
          <a:noFill/>
        </p:spPr>
        <p:txBody>
          <a:bodyPr wrap="none" rtlCol="0">
            <a:spAutoFit/>
          </a:bodyPr>
          <a:lstStyle/>
          <a:p>
            <a:r>
              <a:rPr lang="en-US" sz="7200" dirty="0" smtClean="0">
                <a:solidFill>
                  <a:srgbClr val="333399">
                    <a:lumMod val="75000"/>
                  </a:srgbClr>
                </a:solidFill>
                <a:latin typeface="Arial"/>
                <a:ea typeface="ＭＳ Ｐゴシック" pitchFamily="34" charset="-128"/>
                <a:cs typeface="Arial"/>
              </a:rPr>
              <a:t>+</a:t>
            </a:r>
            <a:endParaRPr lang="en-US" sz="7200" dirty="0">
              <a:solidFill>
                <a:srgbClr val="333399">
                  <a:lumMod val="75000"/>
                </a:srgbClr>
              </a:solidFill>
              <a:latin typeface="Arial"/>
              <a:ea typeface="ＭＳ Ｐゴシック" pitchFamily="34" charset="-128"/>
              <a:cs typeface="Arial"/>
            </a:endParaRPr>
          </a:p>
        </p:txBody>
      </p:sp>
      <p:sp>
        <p:nvSpPr>
          <p:cNvPr id="21" name="TextBox 20"/>
          <p:cNvSpPr txBox="1"/>
          <p:nvPr/>
        </p:nvSpPr>
        <p:spPr>
          <a:xfrm>
            <a:off x="5753124" y="2152471"/>
            <a:ext cx="723876" cy="1200329"/>
          </a:xfrm>
          <a:prstGeom prst="rect">
            <a:avLst/>
          </a:prstGeom>
          <a:noFill/>
        </p:spPr>
        <p:txBody>
          <a:bodyPr wrap="none" rtlCol="0">
            <a:spAutoFit/>
          </a:bodyPr>
          <a:lstStyle/>
          <a:p>
            <a:r>
              <a:rPr lang="en-US" sz="7200" dirty="0" smtClean="0">
                <a:solidFill>
                  <a:srgbClr val="333399">
                    <a:lumMod val="75000"/>
                  </a:srgbClr>
                </a:solidFill>
                <a:latin typeface="Arial"/>
                <a:ea typeface="ＭＳ Ｐゴシック" pitchFamily="34" charset="-128"/>
                <a:cs typeface="Arial"/>
              </a:rPr>
              <a:t>+</a:t>
            </a:r>
            <a:endParaRPr lang="en-US" sz="7200" dirty="0">
              <a:solidFill>
                <a:srgbClr val="333399">
                  <a:lumMod val="75000"/>
                </a:srgbClr>
              </a:solidFill>
              <a:latin typeface="Arial"/>
              <a:ea typeface="ＭＳ Ｐゴシック" pitchFamily="34" charset="-128"/>
              <a:cs typeface="Arial"/>
            </a:endParaRPr>
          </a:p>
        </p:txBody>
      </p:sp>
    </p:spTree>
    <p:extLst>
      <p:ext uri="{BB962C8B-B14F-4D97-AF65-F5344CB8AC3E}">
        <p14:creationId xmlns:p14="http://schemas.microsoft.com/office/powerpoint/2010/main" val="138299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slide(from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slide(fromLef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lide(from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6"/>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34"/>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rPr>
                <a:t>Are proactive and positive </a:t>
              </a:r>
              <a:r>
                <a:rPr lang="en-US" sz="2700" b="1" dirty="0" smtClean="0">
                  <a:solidFill>
                    <a:srgbClr val="FFFFFF"/>
                  </a:solidFill>
                </a:rPr>
                <a:t>PCBS practices</a:t>
              </a:r>
              <a:r>
                <a:rPr lang="en-US" sz="2700" dirty="0" smtClean="0">
                  <a:solidFill>
                    <a:srgbClr val="FFFFFF"/>
                  </a:solidFill>
                </a:rPr>
                <a:t> implemented consistently?</a:t>
              </a:r>
              <a:endParaRPr lang="en-US" sz="2700" dirty="0">
                <a:solidFill>
                  <a:srgbClr val="FFFFFF"/>
                </a:solidFill>
              </a:endParaRPr>
            </a:p>
          </p:txBody>
        </p:sp>
      </p:grpSp>
      <p:grpSp>
        <p:nvGrpSpPr>
          <p:cNvPr id="4"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rPr>
                <a:t>Do data indicate that students are still engaging in </a:t>
              </a:r>
              <a:r>
                <a:rPr lang="en-US" sz="2700" b="1" dirty="0" smtClean="0">
                  <a:solidFill>
                    <a:srgbClr val="FFFFFF"/>
                  </a:solidFill>
                </a:rPr>
                <a:t>problem behavior</a:t>
              </a:r>
              <a:r>
                <a:rPr lang="en-US" sz="2700" dirty="0" smtClean="0">
                  <a:solidFill>
                    <a:srgbClr val="FFFFFF"/>
                  </a:solidFill>
                </a:rPr>
                <a:t>?</a:t>
              </a:r>
              <a:endParaRPr lang="en-US" sz="2700" dirty="0">
                <a:solidFill>
                  <a:srgbClr val="FFFFFF"/>
                </a:solidFill>
              </a:endParaRPr>
            </a:p>
          </p:txBody>
        </p:sp>
      </p:grpSp>
      <p:grpSp>
        <p:nvGrpSpPr>
          <p:cNvPr id="10" name="Group 15"/>
          <p:cNvGrpSpPr/>
          <p:nvPr/>
        </p:nvGrpSpPr>
        <p:grpSpPr>
          <a:xfrm>
            <a:off x="7010400" y="4495800"/>
            <a:ext cx="936937" cy="936937"/>
            <a:chOff x="0" y="1676399"/>
            <a:chExt cx="936937" cy="936937"/>
          </a:xfrm>
        </p:grpSpPr>
        <p:sp>
          <p:nvSpPr>
            <p:cNvPr id="17" name="Down Arrow 16"/>
            <p:cNvSpPr/>
            <p:nvPr/>
          </p:nvSpPr>
          <p:spPr>
            <a:xfrm>
              <a:off x="0" y="1676399"/>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endParaRPr lang="en-US" sz="3600">
                <a:solidFill>
                  <a:srgbClr val="000000">
                    <a:hueOff val="0"/>
                    <a:satOff val="0"/>
                    <a:lumOff val="0"/>
                    <a:alphaOff val="0"/>
                  </a:srgbClr>
                </a:solidFill>
              </a:endParaRPr>
            </a:p>
          </p:txBody>
        </p:sp>
      </p:grpSp>
      <p:grpSp>
        <p:nvGrpSpPr>
          <p:cNvPr id="2"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rPr>
                <a:t>Are the </a:t>
              </a:r>
              <a:r>
                <a:rPr lang="en-US" sz="2700" b="1" dirty="0" smtClean="0">
                  <a:solidFill>
                    <a:srgbClr val="FFFFFF"/>
                  </a:solidFill>
                </a:rPr>
                <a:t>foundations</a:t>
              </a:r>
              <a:r>
                <a:rPr lang="en-US" sz="2700" dirty="0" smtClean="0">
                  <a:solidFill>
                    <a:srgbClr val="FFFFFF"/>
                  </a:solidFill>
                </a:rPr>
                <a:t> of effective PCBS in place?</a:t>
              </a:r>
              <a:endParaRPr lang="en-US" sz="2700" dirty="0">
                <a:solidFill>
                  <a:srgbClr val="FFFFFF"/>
                </a:solidFill>
              </a:endParaRPr>
            </a:p>
          </p:txBody>
        </p:sp>
      </p:grpSp>
      <p:sp>
        <p:nvSpPr>
          <p:cNvPr id="21" name="Rectangle 20"/>
          <p:cNvSpPr/>
          <p:nvPr/>
        </p:nvSpPr>
        <p:spPr>
          <a:xfrm>
            <a:off x="0" y="1600200"/>
            <a:ext cx="9144000" cy="525780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76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Provide high rates of varied </a:t>
            </a:r>
            <a:r>
              <a:rPr lang="en-US" sz="2000" b="1" i="1" dirty="0" smtClean="0">
                <a:solidFill>
                  <a:srgbClr val="000000"/>
                </a:solidFill>
              </a:rPr>
              <a:t>opportunities to respond</a:t>
            </a:r>
            <a:r>
              <a:rPr lang="en-US" sz="2000" dirty="0" smtClean="0">
                <a:solidFill>
                  <a:srgbClr val="000000"/>
                </a:solidFill>
              </a:rPr>
              <a:t>.</a:t>
            </a:r>
            <a:endParaRPr lang="en-US" sz="2000" dirty="0">
              <a:solidFill>
                <a:srgbClr val="000000"/>
              </a:solidFill>
            </a:endParaRPr>
          </a:p>
        </p:txBody>
      </p:sp>
      <p:sp>
        <p:nvSpPr>
          <p:cNvPr id="28" name="Rounded Rectangle 27"/>
          <p:cNvSpPr/>
          <p:nvPr/>
        </p:nvSpPr>
        <p:spPr>
          <a:xfrm>
            <a:off x="0" y="3581400"/>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Elementary Example:</a:t>
            </a:r>
          </a:p>
          <a:p>
            <a:pPr marL="119063" indent="-119063">
              <a:buFont typeface="Arial"/>
              <a:buChar char="•"/>
            </a:pPr>
            <a:r>
              <a:rPr lang="en-US" sz="2000" i="1" dirty="0" smtClean="0">
                <a:solidFill>
                  <a:srgbClr val="000000"/>
                </a:solidFill>
              </a:rPr>
              <a:t>Individual or small group: </a:t>
            </a:r>
            <a:r>
              <a:rPr lang="en-US" sz="2000" dirty="0" smtClean="0">
                <a:solidFill>
                  <a:srgbClr val="000000"/>
                </a:solidFill>
              </a:rPr>
              <a:t>Student names on sticks in a jar. As questions are posed, a student name is drawn.</a:t>
            </a:r>
          </a:p>
          <a:p>
            <a:pPr marL="119063" indent="-119063">
              <a:buFont typeface="Arial"/>
              <a:buChar char="•"/>
            </a:pPr>
            <a:r>
              <a:rPr lang="en-US" sz="2000" i="1" dirty="0" smtClean="0">
                <a:solidFill>
                  <a:srgbClr val="000000"/>
                </a:solidFill>
              </a:rPr>
              <a:t>Choral</a:t>
            </a:r>
            <a:r>
              <a:rPr lang="en-US" sz="2000" b="1" i="1" dirty="0" smtClean="0">
                <a:solidFill>
                  <a:srgbClr val="000000"/>
                </a:solidFill>
              </a:rPr>
              <a:t>:</a:t>
            </a:r>
            <a:r>
              <a:rPr lang="en-US" sz="2000" dirty="0" smtClean="0">
                <a:solidFill>
                  <a:srgbClr val="000000"/>
                </a:solidFill>
              </a:rPr>
              <a:t> All students recite letter sounds.</a:t>
            </a:r>
            <a:endParaRPr lang="en-US" sz="2000" dirty="0">
              <a:solidFill>
                <a:srgbClr val="000000"/>
              </a:solidFill>
            </a:endParaRPr>
          </a:p>
        </p:txBody>
      </p:sp>
      <p:sp>
        <p:nvSpPr>
          <p:cNvPr id="29" name="Rounded Rectangle 28"/>
          <p:cNvSpPr/>
          <p:nvPr/>
        </p:nvSpPr>
        <p:spPr>
          <a:xfrm>
            <a:off x="3048000" y="3581400"/>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HS Example:</a:t>
            </a:r>
          </a:p>
          <a:p>
            <a:pPr marL="119063" indent="-119063">
              <a:buFont typeface="Arial"/>
              <a:buChar char="•"/>
            </a:pPr>
            <a:r>
              <a:rPr lang="en-US" sz="2000" i="1" dirty="0" smtClean="0">
                <a:solidFill>
                  <a:srgbClr val="000000"/>
                </a:solidFill>
              </a:rPr>
              <a:t>Individual or small group: </a:t>
            </a:r>
            <a:r>
              <a:rPr lang="en-US" sz="2000" dirty="0" smtClean="0">
                <a:solidFill>
                  <a:srgbClr val="000000"/>
                </a:solidFill>
              </a:rPr>
              <a:t>I just showed you how to do #1, I am going to start #2.  Second row, help explain my steps. </a:t>
            </a:r>
          </a:p>
          <a:p>
            <a:pPr marL="119063" indent="-119063">
              <a:buFont typeface="Arial"/>
              <a:buChar char="•"/>
            </a:pPr>
            <a:r>
              <a:rPr lang="en-US" sz="2000" i="1" dirty="0" smtClean="0">
                <a:solidFill>
                  <a:srgbClr val="000000"/>
                </a:solidFill>
              </a:rPr>
              <a:t>Nonverbal</a:t>
            </a:r>
            <a:r>
              <a:rPr lang="en-US" sz="2000" b="1" i="1" dirty="0" smtClean="0">
                <a:solidFill>
                  <a:srgbClr val="000000"/>
                </a:solidFill>
              </a:rPr>
              <a:t>:</a:t>
            </a:r>
            <a:r>
              <a:rPr lang="en-US" sz="2000" dirty="0" smtClean="0">
                <a:solidFill>
                  <a:srgbClr val="000000"/>
                </a:solidFill>
              </a:rPr>
              <a:t> Clickers to respond a, </a:t>
            </a:r>
            <a:r>
              <a:rPr lang="en-US" sz="2000" dirty="0" err="1" smtClean="0">
                <a:solidFill>
                  <a:srgbClr val="000000"/>
                </a:solidFill>
              </a:rPr>
              <a:t>b</a:t>
            </a:r>
            <a:r>
              <a:rPr lang="en-US" sz="2000" dirty="0" smtClean="0">
                <a:solidFill>
                  <a:srgbClr val="000000"/>
                </a:solidFill>
              </a:rPr>
              <a:t>, or </a:t>
            </a:r>
            <a:r>
              <a:rPr lang="en-US" sz="2000" dirty="0" err="1" smtClean="0">
                <a:solidFill>
                  <a:srgbClr val="000000"/>
                </a:solidFill>
              </a:rPr>
              <a:t>c</a:t>
            </a:r>
            <a:r>
              <a:rPr lang="en-US" sz="2000" dirty="0" smtClean="0">
                <a:solidFill>
                  <a:srgbClr val="000000"/>
                </a:solidFill>
              </a:rPr>
              <a:t>.</a:t>
            </a:r>
            <a:endParaRPr lang="en-US" sz="2000" dirty="0">
              <a:solidFill>
                <a:srgbClr val="000000"/>
              </a:solidFill>
            </a:endParaRPr>
          </a:p>
        </p:txBody>
      </p:sp>
      <p:sp>
        <p:nvSpPr>
          <p:cNvPr id="30" name="Rounded Rectangle 29"/>
          <p:cNvSpPr/>
          <p:nvPr/>
        </p:nvSpPr>
        <p:spPr>
          <a:xfrm>
            <a:off x="6096000" y="3581400"/>
            <a:ext cx="3048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Non-Example:</a:t>
            </a:r>
          </a:p>
          <a:p>
            <a:pPr marL="119063" indent="-119063">
              <a:buFont typeface="Arial"/>
              <a:buChar char="•"/>
            </a:pPr>
            <a:r>
              <a:rPr lang="en-US" sz="2000" dirty="0" smtClean="0">
                <a:solidFill>
                  <a:srgbClr val="000000"/>
                </a:solidFill>
              </a:rPr>
              <a:t>A teacher provides a 20-minute lesson without asking any questions or prompting any student responses. </a:t>
            </a:r>
            <a:endParaRPr lang="en-US" sz="2000" dirty="0">
              <a:solidFill>
                <a:srgbClr val="000000"/>
              </a:solidFill>
            </a:endParaRPr>
          </a:p>
        </p:txBody>
      </p:sp>
      <p:sp>
        <p:nvSpPr>
          <p:cNvPr id="40" name="Rectangle 2"/>
          <p:cNvSpPr txBox="1">
            <a:spLocks noChangeArrowheads="1"/>
          </p:cNvSpPr>
          <p:nvPr/>
        </p:nvSpPr>
        <p:spPr bwMode="auto">
          <a:xfrm>
            <a:off x="914400" y="479737"/>
            <a:ext cx="84582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a:defRPr/>
            </a:pPr>
            <a:r>
              <a:rPr lang="en-US" sz="3200" b="1" kern="0" dirty="0" smtClean="0">
                <a:solidFill>
                  <a:srgbClr val="000000"/>
                </a:solidFill>
                <a:latin typeface="Arial"/>
                <a:ea typeface="ＭＳ Ｐゴシック" pitchFamily="-111" charset="-128"/>
                <a:cs typeface="Arial"/>
              </a:rPr>
              <a:t>PCBS Practices Decision-making Guide: </a:t>
            </a:r>
          </a:p>
          <a:p>
            <a:pPr>
              <a:defRPr/>
            </a:pPr>
            <a:r>
              <a:rPr lang="en-US" sz="3200" b="1" kern="0" dirty="0" smtClean="0">
                <a:solidFill>
                  <a:srgbClr val="000000"/>
                </a:solidFill>
                <a:latin typeface="Arial"/>
                <a:ea typeface="ＭＳ Ｐゴシック" pitchFamily="-111" charset="-128"/>
                <a:cs typeface="Arial"/>
              </a:rPr>
              <a:t>3 Key Questions</a:t>
            </a:r>
            <a:endParaRPr lang="en-US" sz="3200" b="1" kern="0" dirty="0">
              <a:solidFill>
                <a:srgbClr val="000000"/>
              </a:solidFill>
              <a:latin typeface="Arial"/>
              <a:ea typeface="ＭＳ Ｐゴシック" pitchFamily="-111" charset="-128"/>
              <a:cs typeface="Arial"/>
            </a:endParaRPr>
          </a:p>
        </p:txBody>
      </p:sp>
    </p:spTree>
    <p:extLst>
      <p:ext uri="{BB962C8B-B14F-4D97-AF65-F5344CB8AC3E}">
        <p14:creationId xmlns:p14="http://schemas.microsoft.com/office/powerpoint/2010/main" val="207421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40"/>
                                        </p:tgtEl>
                                      </p:cBhvr>
                                    </p:animEffect>
                                    <p:set>
                                      <p:cBhvr>
                                        <p:cTn id="16" dur="1" fill="hold">
                                          <p:stCondLst>
                                            <p:cond delay="499"/>
                                          </p:stCondLst>
                                        </p:cTn>
                                        <p:tgtEl>
                                          <p:spTgt spid="40"/>
                                        </p:tgtEl>
                                        <p:attrNameLst>
                                          <p:attrName>style.visibility</p:attrName>
                                        </p:attrNameLst>
                                      </p:cBhvr>
                                      <p:to>
                                        <p:strVal val="hidden"/>
                                      </p:to>
                                    </p:set>
                                  </p:childTnLst>
                                </p:cTn>
                              </p:par>
                              <p:par>
                                <p:cTn id="17" presetID="0" presetClass="path" presetSubtype="0" accel="50000" decel="50000" fill="hold" nodeType="withEffect">
                                  <p:stCondLst>
                                    <p:cond delay="0"/>
                                  </p:stCondLst>
                                  <p:childTnLst>
                                    <p:animMotion origin="layout" path="M -4.44444E-6 -1.48148E-6 L -0.00243 -0.48287 " pathEditMode="relative" rAng="0" ptsTypes="AA">
                                      <p:cBhvr>
                                        <p:cTn id="18" dur="2000" fill="hold"/>
                                        <p:tgtEl>
                                          <p:spTgt spid="3"/>
                                        </p:tgtEl>
                                        <p:attrNameLst>
                                          <p:attrName>ppt_x</p:attrName>
                                          <p:attrName>ppt_y</p:attrName>
                                        </p:attrNameLst>
                                      </p:cBhvr>
                                      <p:rCtr x="-122" y="-24144"/>
                                    </p:animMotion>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lide(fromLef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slide(fromLeft)">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slide(fromLeft)">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914400" y="762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rPr>
                <a:t>Are proactive and positive </a:t>
              </a:r>
              <a:r>
                <a:rPr lang="en-US" sz="2700" b="1" dirty="0" smtClean="0">
                  <a:solidFill>
                    <a:srgbClr val="FFFFFF"/>
                  </a:solidFill>
                </a:rPr>
                <a:t>PCBS practices</a:t>
              </a:r>
              <a:r>
                <a:rPr lang="en-US" sz="2700" dirty="0" smtClean="0">
                  <a:solidFill>
                    <a:srgbClr val="FFFFFF"/>
                  </a:solidFill>
                </a:rPr>
                <a:t> implemented consistently?</a:t>
              </a:r>
              <a:endParaRPr lang="en-US" sz="2700" dirty="0">
                <a:solidFill>
                  <a:srgbClr val="FFFFFF"/>
                </a:solidFill>
              </a:endParaRPr>
            </a:p>
          </p:txBody>
        </p:sp>
      </p:grpSp>
      <p:sp>
        <p:nvSpPr>
          <p:cNvPr id="22" name="Rectangle 21"/>
          <p:cNvSpPr/>
          <p:nvPr/>
        </p:nvSpPr>
        <p:spPr>
          <a:xfrm>
            <a:off x="76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Provide high rates of varied </a:t>
            </a:r>
            <a:r>
              <a:rPr lang="en-US" sz="2000" b="1" i="1" dirty="0" smtClean="0">
                <a:solidFill>
                  <a:srgbClr val="000000"/>
                </a:solidFill>
              </a:rPr>
              <a:t>opportunities to respond</a:t>
            </a:r>
            <a:r>
              <a:rPr lang="en-US" sz="2000" dirty="0" smtClean="0">
                <a:solidFill>
                  <a:srgbClr val="000000"/>
                </a:solidFill>
              </a:rPr>
              <a:t>.</a:t>
            </a:r>
            <a:endParaRPr lang="en-US" sz="2000" dirty="0">
              <a:solidFill>
                <a:srgbClr val="000000"/>
              </a:solidFill>
            </a:endParaRPr>
          </a:p>
        </p:txBody>
      </p:sp>
      <p:sp>
        <p:nvSpPr>
          <p:cNvPr id="23" name="Rectangle 22"/>
          <p:cNvSpPr/>
          <p:nvPr/>
        </p:nvSpPr>
        <p:spPr>
          <a:xfrm>
            <a:off x="3124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Use </a:t>
            </a:r>
            <a:r>
              <a:rPr lang="en-US" sz="2000" b="1" i="1" dirty="0" smtClean="0">
                <a:solidFill>
                  <a:srgbClr val="000000"/>
                </a:solidFill>
              </a:rPr>
              <a:t>prompts </a:t>
            </a:r>
            <a:r>
              <a:rPr lang="en-US" sz="2000" dirty="0" smtClean="0">
                <a:solidFill>
                  <a:srgbClr val="000000"/>
                </a:solidFill>
              </a:rPr>
              <a:t>and </a:t>
            </a:r>
            <a:r>
              <a:rPr lang="en-US" sz="2000" b="1" i="1" dirty="0" smtClean="0">
                <a:solidFill>
                  <a:srgbClr val="000000"/>
                </a:solidFill>
              </a:rPr>
              <a:t>active supervision</a:t>
            </a:r>
            <a:r>
              <a:rPr lang="en-US" sz="2000" dirty="0" smtClean="0">
                <a:solidFill>
                  <a:srgbClr val="000000"/>
                </a:solidFill>
              </a:rPr>
              <a:t>.</a:t>
            </a:r>
            <a:endParaRPr lang="en-US" sz="2000" dirty="0">
              <a:solidFill>
                <a:srgbClr val="000000"/>
              </a:solidFill>
            </a:endParaRPr>
          </a:p>
        </p:txBody>
      </p:sp>
      <p:sp>
        <p:nvSpPr>
          <p:cNvPr id="25" name="TextBox 24"/>
          <p:cNvSpPr txBox="1"/>
          <p:nvPr/>
        </p:nvSpPr>
        <p:spPr>
          <a:xfrm>
            <a:off x="2667000" y="2152471"/>
            <a:ext cx="723876" cy="1200329"/>
          </a:xfrm>
          <a:prstGeom prst="rect">
            <a:avLst/>
          </a:prstGeom>
          <a:noFill/>
        </p:spPr>
        <p:txBody>
          <a:bodyPr wrap="none" rtlCol="0">
            <a:spAutoFit/>
          </a:bodyPr>
          <a:lstStyle/>
          <a:p>
            <a:r>
              <a:rPr lang="en-US" sz="7200" dirty="0" smtClean="0">
                <a:solidFill>
                  <a:srgbClr val="333399">
                    <a:lumMod val="75000"/>
                  </a:srgbClr>
                </a:solidFill>
                <a:ea typeface="ＭＳ Ｐゴシック" pitchFamily="34" charset="-128"/>
                <a:cs typeface="ＭＳ Ｐゴシック" pitchFamily="34" charset="-128"/>
              </a:rPr>
              <a:t>+</a:t>
            </a:r>
            <a:endParaRPr lang="en-US" sz="7200" dirty="0">
              <a:solidFill>
                <a:srgbClr val="333399">
                  <a:lumMod val="75000"/>
                </a:srgbClr>
              </a:solidFill>
              <a:ea typeface="ＭＳ Ｐゴシック" pitchFamily="34" charset="-128"/>
              <a:cs typeface="ＭＳ Ｐゴシック" pitchFamily="34" charset="-128"/>
            </a:endParaRPr>
          </a:p>
        </p:txBody>
      </p:sp>
      <p:sp>
        <p:nvSpPr>
          <p:cNvPr id="31" name="Rounded Rectangle 30"/>
          <p:cNvSpPr/>
          <p:nvPr/>
        </p:nvSpPr>
        <p:spPr>
          <a:xfrm>
            <a:off x="0" y="3562529"/>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Elementary Example:</a:t>
            </a:r>
          </a:p>
          <a:p>
            <a:pPr marL="119063" indent="-119063">
              <a:buFont typeface="Arial"/>
              <a:buChar char="•"/>
            </a:pPr>
            <a:r>
              <a:rPr lang="en-US" sz="2000" dirty="0" smtClean="0">
                <a:solidFill>
                  <a:srgbClr val="000000"/>
                </a:solidFill>
              </a:rPr>
              <a:t>Before students begin seatwork, provide a reminder about how to access help and materials, if needed.</a:t>
            </a:r>
          </a:p>
          <a:p>
            <a:pPr marL="119063" indent="-119063">
              <a:buFont typeface="Arial"/>
              <a:buChar char="•"/>
            </a:pPr>
            <a:r>
              <a:rPr lang="en-US" sz="2000" dirty="0" smtClean="0">
                <a:solidFill>
                  <a:srgbClr val="000000"/>
                </a:solidFill>
              </a:rPr>
              <a:t>Poster of expected behaviors.</a:t>
            </a:r>
          </a:p>
        </p:txBody>
      </p:sp>
      <p:sp>
        <p:nvSpPr>
          <p:cNvPr id="32" name="Rounded Rectangle 31"/>
          <p:cNvSpPr/>
          <p:nvPr/>
        </p:nvSpPr>
        <p:spPr>
          <a:xfrm>
            <a:off x="3048000" y="3562529"/>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HS Example:</a:t>
            </a:r>
          </a:p>
          <a:p>
            <a:pPr marL="119063" indent="-119063">
              <a:buFont typeface="Arial"/>
              <a:buChar char="•"/>
            </a:pPr>
            <a:r>
              <a:rPr lang="en-US" sz="2000" dirty="0" smtClean="0">
                <a:solidFill>
                  <a:srgbClr val="000000"/>
                </a:solidFill>
              </a:rPr>
              <a:t>Review of group activity participation rubric prior to the start of group work.</a:t>
            </a:r>
          </a:p>
          <a:p>
            <a:pPr marL="119063" indent="-119063">
              <a:buFont typeface="Arial"/>
              <a:buChar char="•"/>
            </a:pPr>
            <a:r>
              <a:rPr lang="en-US" sz="2000" dirty="0" smtClean="0">
                <a:solidFill>
                  <a:srgbClr val="000000"/>
                </a:solidFill>
              </a:rPr>
              <a:t>Sign above the homework (HW) basket with checklist for handing in HW. </a:t>
            </a:r>
            <a:endParaRPr lang="en-US" sz="2000" dirty="0">
              <a:solidFill>
                <a:srgbClr val="000000"/>
              </a:solidFill>
            </a:endParaRPr>
          </a:p>
        </p:txBody>
      </p:sp>
      <p:sp>
        <p:nvSpPr>
          <p:cNvPr id="33" name="Rounded Rectangle 32"/>
          <p:cNvSpPr/>
          <p:nvPr/>
        </p:nvSpPr>
        <p:spPr>
          <a:xfrm>
            <a:off x="6096000" y="3562529"/>
            <a:ext cx="3048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Non-Example:</a:t>
            </a:r>
          </a:p>
          <a:p>
            <a:pPr marL="119063" indent="-119063">
              <a:buFont typeface="Arial"/>
              <a:buChar char="•"/>
            </a:pPr>
            <a:r>
              <a:rPr lang="en-US" sz="2000" dirty="0" smtClean="0">
                <a:solidFill>
                  <a:srgbClr val="000000"/>
                </a:solidFill>
              </a:rPr>
              <a:t>While teaching a lesson, a student calls out and the educator states, “Instead of calling out, I would like you to raise your hand.” </a:t>
            </a:r>
            <a:endParaRPr lang="en-US" sz="2000" dirty="0">
              <a:solidFill>
                <a:srgbClr val="000000"/>
              </a:solidFill>
            </a:endParaRPr>
          </a:p>
        </p:txBody>
      </p:sp>
      <p:cxnSp>
        <p:nvCxnSpPr>
          <p:cNvPr id="38" name="Straight Connector 37"/>
          <p:cNvCxnSpPr/>
          <p:nvPr/>
        </p:nvCxnSpPr>
        <p:spPr>
          <a:xfrm>
            <a:off x="3657600" y="2895600"/>
            <a:ext cx="990600" cy="1588"/>
          </a:xfrm>
          <a:prstGeom prst="line">
            <a:avLst/>
          </a:prstGeom>
          <a:ln w="38100" cap="flat" cmpd="sng" algn="ctr">
            <a:solidFill>
              <a:srgbClr val="26267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1798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lide(from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slide(fromLef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lide(fromLeft)">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914400" y="762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rPr>
                <a:t>Are proactive and positive </a:t>
              </a:r>
              <a:r>
                <a:rPr lang="en-US" sz="2700" b="1" dirty="0" smtClean="0">
                  <a:solidFill>
                    <a:srgbClr val="FFFFFF"/>
                  </a:solidFill>
                </a:rPr>
                <a:t>PCBS practices</a:t>
              </a:r>
              <a:r>
                <a:rPr lang="en-US" sz="2700" dirty="0" smtClean="0">
                  <a:solidFill>
                    <a:srgbClr val="FFFFFF"/>
                  </a:solidFill>
                </a:rPr>
                <a:t> implemented consistently?</a:t>
              </a:r>
              <a:endParaRPr lang="en-US" sz="2700" dirty="0">
                <a:solidFill>
                  <a:srgbClr val="FFFFFF"/>
                </a:solidFill>
              </a:endParaRPr>
            </a:p>
          </p:txBody>
        </p:sp>
      </p:grpSp>
      <p:sp>
        <p:nvSpPr>
          <p:cNvPr id="22" name="Rectangle 21"/>
          <p:cNvSpPr/>
          <p:nvPr/>
        </p:nvSpPr>
        <p:spPr>
          <a:xfrm>
            <a:off x="76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Provide high rates of varied </a:t>
            </a:r>
            <a:r>
              <a:rPr lang="en-US" sz="2000" b="1" i="1" dirty="0" smtClean="0">
                <a:solidFill>
                  <a:srgbClr val="000000"/>
                </a:solidFill>
              </a:rPr>
              <a:t>opportunities to respond</a:t>
            </a:r>
            <a:r>
              <a:rPr lang="en-US" sz="2000" dirty="0" smtClean="0">
                <a:solidFill>
                  <a:srgbClr val="000000"/>
                </a:solidFill>
              </a:rPr>
              <a:t>.</a:t>
            </a:r>
            <a:endParaRPr lang="en-US" sz="2000" dirty="0">
              <a:solidFill>
                <a:srgbClr val="000000"/>
              </a:solidFill>
            </a:endParaRPr>
          </a:p>
        </p:txBody>
      </p:sp>
      <p:sp>
        <p:nvSpPr>
          <p:cNvPr id="23" name="Rectangle 22"/>
          <p:cNvSpPr/>
          <p:nvPr/>
        </p:nvSpPr>
        <p:spPr>
          <a:xfrm>
            <a:off x="3124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Use </a:t>
            </a:r>
            <a:r>
              <a:rPr lang="en-US" sz="2000" b="1" i="1" dirty="0" smtClean="0">
                <a:solidFill>
                  <a:srgbClr val="000000"/>
                </a:solidFill>
              </a:rPr>
              <a:t>prompts </a:t>
            </a:r>
            <a:r>
              <a:rPr lang="en-US" sz="2000" dirty="0" smtClean="0">
                <a:solidFill>
                  <a:srgbClr val="000000"/>
                </a:solidFill>
              </a:rPr>
              <a:t>and </a:t>
            </a:r>
            <a:r>
              <a:rPr lang="en-US" sz="2000" b="1" i="1" dirty="0" smtClean="0">
                <a:solidFill>
                  <a:srgbClr val="000000"/>
                </a:solidFill>
              </a:rPr>
              <a:t>active supervision</a:t>
            </a:r>
            <a:r>
              <a:rPr lang="en-US" sz="2000" dirty="0" smtClean="0">
                <a:solidFill>
                  <a:srgbClr val="000000"/>
                </a:solidFill>
              </a:rPr>
              <a:t>.</a:t>
            </a:r>
            <a:endParaRPr lang="en-US" sz="2000" dirty="0">
              <a:solidFill>
                <a:srgbClr val="000000"/>
              </a:solidFill>
            </a:endParaRPr>
          </a:p>
        </p:txBody>
      </p:sp>
      <p:sp>
        <p:nvSpPr>
          <p:cNvPr id="25" name="TextBox 24"/>
          <p:cNvSpPr txBox="1"/>
          <p:nvPr/>
        </p:nvSpPr>
        <p:spPr>
          <a:xfrm>
            <a:off x="2667000" y="2152471"/>
            <a:ext cx="723876" cy="1200329"/>
          </a:xfrm>
          <a:prstGeom prst="rect">
            <a:avLst/>
          </a:prstGeom>
          <a:noFill/>
        </p:spPr>
        <p:txBody>
          <a:bodyPr wrap="none" rtlCol="0">
            <a:spAutoFit/>
          </a:bodyPr>
          <a:lstStyle/>
          <a:p>
            <a:r>
              <a:rPr lang="en-US" sz="7200" dirty="0" smtClean="0">
                <a:solidFill>
                  <a:srgbClr val="333399">
                    <a:lumMod val="75000"/>
                  </a:srgbClr>
                </a:solidFill>
                <a:ea typeface="ＭＳ Ｐゴシック" pitchFamily="34" charset="-128"/>
                <a:cs typeface="ＭＳ Ｐゴシック" pitchFamily="34" charset="-128"/>
              </a:rPr>
              <a:t>+</a:t>
            </a:r>
            <a:endParaRPr lang="en-US" sz="7200" dirty="0">
              <a:solidFill>
                <a:srgbClr val="333399">
                  <a:lumMod val="75000"/>
                </a:srgbClr>
              </a:solidFill>
              <a:ea typeface="ＭＳ Ｐゴシック" pitchFamily="34" charset="-128"/>
              <a:cs typeface="ＭＳ Ｐゴシック" pitchFamily="34" charset="-128"/>
            </a:endParaRPr>
          </a:p>
        </p:txBody>
      </p:sp>
      <p:sp>
        <p:nvSpPr>
          <p:cNvPr id="34" name="Rounded Rectangle 33"/>
          <p:cNvSpPr/>
          <p:nvPr/>
        </p:nvSpPr>
        <p:spPr>
          <a:xfrm>
            <a:off x="0" y="3562529"/>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Elementary Example:</a:t>
            </a:r>
          </a:p>
          <a:p>
            <a:pPr marL="119063" indent="-119063">
              <a:buFont typeface="Arial"/>
              <a:buChar char="•"/>
            </a:pPr>
            <a:r>
              <a:rPr lang="en-US" sz="2000" dirty="0" smtClean="0">
                <a:solidFill>
                  <a:srgbClr val="000000"/>
                </a:solidFill>
              </a:rPr>
              <a:t>While students are working independently in centers scan and move around the classroom, checking in with students.</a:t>
            </a:r>
          </a:p>
        </p:txBody>
      </p:sp>
      <p:sp>
        <p:nvSpPr>
          <p:cNvPr id="35" name="Rounded Rectangle 34"/>
          <p:cNvSpPr/>
          <p:nvPr/>
        </p:nvSpPr>
        <p:spPr>
          <a:xfrm>
            <a:off x="3048000" y="3562529"/>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HS Example:</a:t>
            </a:r>
          </a:p>
          <a:p>
            <a:pPr marL="119063" indent="-119063">
              <a:buFont typeface="Arial"/>
              <a:buChar char="•"/>
            </a:pPr>
            <a:r>
              <a:rPr lang="en-US" sz="2000" dirty="0" smtClean="0">
                <a:solidFill>
                  <a:srgbClr val="000000"/>
                </a:solidFill>
              </a:rPr>
              <a:t>While monitoring students, move around the area, interact with students and observe behaviors of individuals and the group.  </a:t>
            </a:r>
            <a:endParaRPr lang="en-US" sz="2000" dirty="0">
              <a:solidFill>
                <a:srgbClr val="000000"/>
              </a:solidFill>
            </a:endParaRPr>
          </a:p>
        </p:txBody>
      </p:sp>
      <p:sp>
        <p:nvSpPr>
          <p:cNvPr id="36" name="Rounded Rectangle 35"/>
          <p:cNvSpPr/>
          <p:nvPr/>
        </p:nvSpPr>
        <p:spPr>
          <a:xfrm>
            <a:off x="6096000" y="3562529"/>
            <a:ext cx="3048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Non-Example:</a:t>
            </a:r>
          </a:p>
          <a:p>
            <a:pPr marL="119063" indent="-119063">
              <a:buFont typeface="Arial"/>
              <a:buChar char="•"/>
            </a:pPr>
            <a:r>
              <a:rPr lang="en-US" sz="2000" dirty="0" smtClean="0">
                <a:solidFill>
                  <a:srgbClr val="000000"/>
                </a:solidFill>
              </a:rPr>
              <a:t>Sitting or standing where you cannot see the entire room / space. Such as with your back to the group or behind your desk. </a:t>
            </a:r>
            <a:endParaRPr lang="en-US" sz="2000" dirty="0">
              <a:solidFill>
                <a:srgbClr val="000000"/>
              </a:solidFill>
            </a:endParaRPr>
          </a:p>
        </p:txBody>
      </p:sp>
      <p:cxnSp>
        <p:nvCxnSpPr>
          <p:cNvPr id="38" name="Straight Connector 37"/>
          <p:cNvCxnSpPr/>
          <p:nvPr/>
        </p:nvCxnSpPr>
        <p:spPr>
          <a:xfrm>
            <a:off x="5029200" y="2895600"/>
            <a:ext cx="838200" cy="0"/>
          </a:xfrm>
          <a:prstGeom prst="line">
            <a:avLst/>
          </a:prstGeom>
          <a:ln w="38100" cap="flat" cmpd="sng" algn="ctr">
            <a:solidFill>
              <a:srgbClr val="26267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581400" y="3200400"/>
            <a:ext cx="1752600" cy="0"/>
          </a:xfrm>
          <a:prstGeom prst="line">
            <a:avLst/>
          </a:prstGeom>
          <a:ln w="38100" cap="flat" cmpd="sng" algn="ctr">
            <a:solidFill>
              <a:srgbClr val="26267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310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slide(fromLeft)">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slide(fromLeft)">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slide(fromLeft)">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914400" y="762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rPr>
                <a:t>Are proactive and positive </a:t>
              </a:r>
              <a:r>
                <a:rPr lang="en-US" sz="2700" b="1" dirty="0" smtClean="0">
                  <a:solidFill>
                    <a:srgbClr val="FFFFFF"/>
                  </a:solidFill>
                </a:rPr>
                <a:t>PCBS practices</a:t>
              </a:r>
              <a:r>
                <a:rPr lang="en-US" sz="2700" dirty="0" smtClean="0">
                  <a:solidFill>
                    <a:srgbClr val="FFFFFF"/>
                  </a:solidFill>
                </a:rPr>
                <a:t> implemented consistently?</a:t>
              </a:r>
              <a:endParaRPr lang="en-US" sz="2700" dirty="0">
                <a:solidFill>
                  <a:srgbClr val="FFFFFF"/>
                </a:solidFill>
              </a:endParaRPr>
            </a:p>
          </p:txBody>
        </p:sp>
      </p:grpSp>
      <p:sp>
        <p:nvSpPr>
          <p:cNvPr id="22" name="Rectangle 21"/>
          <p:cNvSpPr/>
          <p:nvPr/>
        </p:nvSpPr>
        <p:spPr>
          <a:xfrm>
            <a:off x="76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Provide high rates of varied </a:t>
            </a:r>
            <a:r>
              <a:rPr lang="en-US" sz="2000" b="1" i="1" dirty="0" smtClean="0">
                <a:solidFill>
                  <a:srgbClr val="000000"/>
                </a:solidFill>
              </a:rPr>
              <a:t>opportunities to respond</a:t>
            </a:r>
            <a:r>
              <a:rPr lang="en-US" sz="2000" dirty="0" smtClean="0">
                <a:solidFill>
                  <a:srgbClr val="000000"/>
                </a:solidFill>
              </a:rPr>
              <a:t>.</a:t>
            </a:r>
            <a:endParaRPr lang="en-US" sz="2000" dirty="0">
              <a:solidFill>
                <a:srgbClr val="000000"/>
              </a:solidFill>
            </a:endParaRPr>
          </a:p>
        </p:txBody>
      </p:sp>
      <p:sp>
        <p:nvSpPr>
          <p:cNvPr id="23" name="Rectangle 22"/>
          <p:cNvSpPr/>
          <p:nvPr/>
        </p:nvSpPr>
        <p:spPr>
          <a:xfrm>
            <a:off x="31242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Use </a:t>
            </a:r>
            <a:r>
              <a:rPr lang="en-US" sz="2000" b="1" i="1" dirty="0" smtClean="0">
                <a:solidFill>
                  <a:srgbClr val="000000"/>
                </a:solidFill>
              </a:rPr>
              <a:t>prompts </a:t>
            </a:r>
            <a:r>
              <a:rPr lang="en-US" sz="2000" dirty="0" smtClean="0">
                <a:solidFill>
                  <a:srgbClr val="000000"/>
                </a:solidFill>
              </a:rPr>
              <a:t>and </a:t>
            </a:r>
            <a:r>
              <a:rPr lang="en-US" sz="2000" b="1" i="1" dirty="0" smtClean="0">
                <a:solidFill>
                  <a:srgbClr val="000000"/>
                </a:solidFill>
              </a:rPr>
              <a:t>active supervision</a:t>
            </a:r>
            <a:r>
              <a:rPr lang="en-US" sz="2000" dirty="0" smtClean="0">
                <a:solidFill>
                  <a:srgbClr val="000000"/>
                </a:solidFill>
              </a:rPr>
              <a:t>.</a:t>
            </a:r>
            <a:endParaRPr lang="en-US" sz="2000" dirty="0">
              <a:solidFill>
                <a:srgbClr val="000000"/>
              </a:solidFill>
            </a:endParaRPr>
          </a:p>
        </p:txBody>
      </p:sp>
      <p:sp>
        <p:nvSpPr>
          <p:cNvPr id="24" name="Rectangle 23"/>
          <p:cNvSpPr/>
          <p:nvPr/>
        </p:nvSpPr>
        <p:spPr>
          <a:xfrm>
            <a:off x="6248400" y="2286000"/>
            <a:ext cx="2819400" cy="11430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Acknowledge behavior with </a:t>
            </a:r>
            <a:r>
              <a:rPr lang="en-US" sz="2000" b="1" dirty="0" smtClean="0">
                <a:solidFill>
                  <a:srgbClr val="000000"/>
                </a:solidFill>
              </a:rPr>
              <a:t>specific praise </a:t>
            </a:r>
            <a:r>
              <a:rPr lang="en-US" sz="2000" dirty="0" smtClean="0">
                <a:solidFill>
                  <a:srgbClr val="000000"/>
                </a:solidFill>
              </a:rPr>
              <a:t>&amp; </a:t>
            </a:r>
            <a:r>
              <a:rPr lang="en-US" sz="2000" b="1" dirty="0" smtClean="0">
                <a:solidFill>
                  <a:srgbClr val="000000"/>
                </a:solidFill>
              </a:rPr>
              <a:t>other strategies</a:t>
            </a:r>
            <a:r>
              <a:rPr lang="en-US" sz="2000" dirty="0" smtClean="0">
                <a:solidFill>
                  <a:srgbClr val="000000"/>
                </a:solidFill>
              </a:rPr>
              <a:t>.</a:t>
            </a:r>
            <a:endParaRPr lang="en-US" sz="2000" dirty="0">
              <a:solidFill>
                <a:srgbClr val="000000"/>
              </a:solidFill>
            </a:endParaRPr>
          </a:p>
        </p:txBody>
      </p:sp>
      <p:sp>
        <p:nvSpPr>
          <p:cNvPr id="25" name="TextBox 24"/>
          <p:cNvSpPr txBox="1"/>
          <p:nvPr/>
        </p:nvSpPr>
        <p:spPr>
          <a:xfrm>
            <a:off x="2667000" y="2152471"/>
            <a:ext cx="723876" cy="1200329"/>
          </a:xfrm>
          <a:prstGeom prst="rect">
            <a:avLst/>
          </a:prstGeom>
          <a:noFill/>
        </p:spPr>
        <p:txBody>
          <a:bodyPr wrap="none" rtlCol="0">
            <a:spAutoFit/>
          </a:bodyPr>
          <a:lstStyle/>
          <a:p>
            <a:r>
              <a:rPr lang="en-US" sz="7200" dirty="0" smtClean="0">
                <a:solidFill>
                  <a:srgbClr val="333399">
                    <a:lumMod val="75000"/>
                  </a:srgbClr>
                </a:solidFill>
                <a:ea typeface="ＭＳ Ｐゴシック" pitchFamily="34" charset="-128"/>
                <a:cs typeface="ＭＳ Ｐゴシック" pitchFamily="34" charset="-128"/>
              </a:rPr>
              <a:t>+</a:t>
            </a:r>
            <a:endParaRPr lang="en-US" sz="7200" dirty="0">
              <a:solidFill>
                <a:srgbClr val="333399">
                  <a:lumMod val="75000"/>
                </a:srgbClr>
              </a:solidFill>
              <a:ea typeface="ＭＳ Ｐゴシック" pitchFamily="34" charset="-128"/>
              <a:cs typeface="ＭＳ Ｐゴシック" pitchFamily="34" charset="-128"/>
            </a:endParaRPr>
          </a:p>
        </p:txBody>
      </p:sp>
      <p:sp>
        <p:nvSpPr>
          <p:cNvPr id="26" name="TextBox 25"/>
          <p:cNvSpPr txBox="1"/>
          <p:nvPr/>
        </p:nvSpPr>
        <p:spPr>
          <a:xfrm>
            <a:off x="5753124" y="2152471"/>
            <a:ext cx="723876" cy="1200329"/>
          </a:xfrm>
          <a:prstGeom prst="rect">
            <a:avLst/>
          </a:prstGeom>
          <a:noFill/>
        </p:spPr>
        <p:txBody>
          <a:bodyPr wrap="none" rtlCol="0">
            <a:spAutoFit/>
          </a:bodyPr>
          <a:lstStyle/>
          <a:p>
            <a:r>
              <a:rPr lang="en-US" sz="7200" dirty="0" smtClean="0">
                <a:solidFill>
                  <a:srgbClr val="333399">
                    <a:lumMod val="75000"/>
                  </a:srgbClr>
                </a:solidFill>
                <a:ea typeface="ＭＳ Ｐゴシック" pitchFamily="34" charset="-128"/>
                <a:cs typeface="ＭＳ Ｐゴシック" pitchFamily="34" charset="-128"/>
              </a:rPr>
              <a:t>+</a:t>
            </a:r>
            <a:endParaRPr lang="en-US" sz="7200" dirty="0">
              <a:solidFill>
                <a:srgbClr val="333399">
                  <a:lumMod val="75000"/>
                </a:srgbClr>
              </a:solidFill>
              <a:ea typeface="ＭＳ Ｐゴシック" pitchFamily="34" charset="-128"/>
              <a:cs typeface="ＭＳ Ｐゴシック" pitchFamily="34" charset="-128"/>
            </a:endParaRPr>
          </a:p>
        </p:txBody>
      </p:sp>
      <p:sp>
        <p:nvSpPr>
          <p:cNvPr id="41" name="Rounded Rectangle 40"/>
          <p:cNvSpPr/>
          <p:nvPr/>
        </p:nvSpPr>
        <p:spPr>
          <a:xfrm>
            <a:off x="0" y="3505200"/>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Elementary Example:</a:t>
            </a:r>
          </a:p>
          <a:p>
            <a:pPr marL="119063" indent="-119063">
              <a:buFont typeface="Arial"/>
              <a:buChar char="•"/>
            </a:pPr>
            <a:r>
              <a:rPr lang="en-US" sz="2000" dirty="0" smtClean="0">
                <a:solidFill>
                  <a:srgbClr val="000000"/>
                </a:solidFill>
              </a:rPr>
              <a:t>During educator-directed instruction, a student raises her hand.  The educator says, “Thank you for raising your hand.” </a:t>
            </a:r>
          </a:p>
        </p:txBody>
      </p:sp>
      <p:sp>
        <p:nvSpPr>
          <p:cNvPr id="42" name="Rounded Rectangle 41"/>
          <p:cNvSpPr/>
          <p:nvPr/>
        </p:nvSpPr>
        <p:spPr>
          <a:xfrm>
            <a:off x="3048000" y="3505200"/>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HS Example:</a:t>
            </a:r>
          </a:p>
          <a:p>
            <a:pPr marL="119063" indent="-119063">
              <a:buFont typeface="Arial"/>
              <a:buChar char="•"/>
            </a:pPr>
            <a:r>
              <a:rPr lang="en-US" sz="2000" dirty="0" smtClean="0">
                <a:solidFill>
                  <a:srgbClr val="000000"/>
                </a:solidFill>
              </a:rPr>
              <a:t>The teacher quietly states, “I really appreciate how you facilitated your group discussion.  Peers had many ideas, and you managed it well.”</a:t>
            </a:r>
          </a:p>
          <a:p>
            <a:pPr marL="119063" indent="-119063"/>
            <a:r>
              <a:rPr lang="en-US" sz="2000" dirty="0" smtClean="0">
                <a:solidFill>
                  <a:srgbClr val="000000"/>
                </a:solidFill>
              </a:rPr>
              <a:t>  </a:t>
            </a:r>
            <a:endParaRPr lang="en-US" sz="2000" dirty="0">
              <a:solidFill>
                <a:srgbClr val="000000"/>
              </a:solidFill>
            </a:endParaRPr>
          </a:p>
        </p:txBody>
      </p:sp>
      <p:sp>
        <p:nvSpPr>
          <p:cNvPr id="43" name="Rounded Rectangle 42"/>
          <p:cNvSpPr/>
          <p:nvPr/>
        </p:nvSpPr>
        <p:spPr>
          <a:xfrm>
            <a:off x="6096000" y="3505200"/>
            <a:ext cx="3048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Non-Example:</a:t>
            </a:r>
          </a:p>
          <a:p>
            <a:pPr marL="119063" indent="-119063">
              <a:buFont typeface="Arial"/>
              <a:buChar char="•"/>
            </a:pPr>
            <a:r>
              <a:rPr lang="en-US" sz="2000" dirty="0" smtClean="0">
                <a:solidFill>
                  <a:srgbClr val="000000"/>
                </a:solidFill>
              </a:rPr>
              <a:t>“Thank you for trying to act like a human.”  (This, at best, is sarcasm, </a:t>
            </a:r>
            <a:r>
              <a:rPr lang="en-US" sz="2000" i="1" dirty="0" smtClean="0">
                <a:solidFill>
                  <a:srgbClr val="000000"/>
                </a:solidFill>
              </a:rPr>
              <a:t>not</a:t>
            </a:r>
            <a:r>
              <a:rPr lang="en-US" sz="2000" dirty="0" smtClean="0">
                <a:solidFill>
                  <a:srgbClr val="000000"/>
                </a:solidFill>
              </a:rPr>
              <a:t> genuine praise.)</a:t>
            </a:r>
          </a:p>
          <a:p>
            <a:pPr marL="119063" indent="-119063">
              <a:buFont typeface="Arial"/>
              <a:buChar char="•"/>
            </a:pPr>
            <a:endParaRPr lang="en-US" sz="2000" dirty="0">
              <a:solidFill>
                <a:srgbClr val="000000"/>
              </a:solidFill>
            </a:endParaRPr>
          </a:p>
        </p:txBody>
      </p:sp>
      <p:cxnSp>
        <p:nvCxnSpPr>
          <p:cNvPr id="44" name="Straight Connector 43"/>
          <p:cNvCxnSpPr/>
          <p:nvPr/>
        </p:nvCxnSpPr>
        <p:spPr>
          <a:xfrm>
            <a:off x="6934200" y="3048000"/>
            <a:ext cx="1752600" cy="1588"/>
          </a:xfrm>
          <a:prstGeom prst="line">
            <a:avLst/>
          </a:prstGeom>
          <a:ln w="38100" cap="flat" cmpd="sng" algn="ctr">
            <a:solidFill>
              <a:srgbClr val="26267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705600" y="3352800"/>
            <a:ext cx="1752600" cy="1588"/>
          </a:xfrm>
          <a:prstGeom prst="line">
            <a:avLst/>
          </a:prstGeom>
          <a:ln w="38100" cap="flat" cmpd="sng" algn="ctr">
            <a:solidFill>
              <a:srgbClr val="262673"/>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01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slide(fromLeft)">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slide(fromLeft)">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slide(fromLeft)">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4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4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b="1" dirty="0" smtClean="0"/>
              <a:t>Advance Organizer: Day 3</a:t>
            </a:r>
          </a:p>
        </p:txBody>
      </p:sp>
      <p:graphicFrame>
        <p:nvGraphicFramePr>
          <p:cNvPr id="5" name="Table 4"/>
          <p:cNvGraphicFramePr>
            <a:graphicFrameLocks noGrp="1"/>
          </p:cNvGraphicFramePr>
          <p:nvPr>
            <p:extLst>
              <p:ext uri="{D42A27DB-BD31-4B8C-83A1-F6EECF244321}">
                <p14:modId xmlns:p14="http://schemas.microsoft.com/office/powerpoint/2010/main" val="1794055497"/>
              </p:ext>
            </p:extLst>
          </p:nvPr>
        </p:nvGraphicFramePr>
        <p:xfrm>
          <a:off x="152400" y="1904999"/>
          <a:ext cx="8839200" cy="3926931"/>
        </p:xfrm>
        <a:graphic>
          <a:graphicData uri="http://schemas.openxmlformats.org/drawingml/2006/table">
            <a:tbl>
              <a:tblPr/>
              <a:tblGrid>
                <a:gridCol w="1546860"/>
                <a:gridCol w="7292340"/>
              </a:tblGrid>
              <a:tr h="3318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9:45-10:00</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107" charset="0"/>
                          <a:ea typeface="Calibri" pitchFamily="-107" charset="0"/>
                          <a:cs typeface="Times New Roman" pitchFamily="-1" charset="0"/>
                        </a:rPr>
                        <a:t>Overview of </a:t>
                      </a:r>
                      <a:r>
                        <a:rPr kumimoji="0" lang="en-US" sz="2000" b="0" i="0" u="none" strike="noStrike" cap="none" normalizeH="0" baseline="0">
                          <a:ln>
                            <a:noFill/>
                          </a:ln>
                          <a:solidFill>
                            <a:schemeClr val="tx1"/>
                          </a:solidFill>
                          <a:effectLst/>
                          <a:latin typeface="Calibri" pitchFamily="-107" charset="0"/>
                          <a:ea typeface="Calibri" pitchFamily="-107" charset="0"/>
                          <a:cs typeface="Times New Roman" pitchFamily="-1" charset="0"/>
                        </a:rPr>
                        <a:t>the </a:t>
                      </a:r>
                      <a:r>
                        <a:rPr kumimoji="0" lang="en-US" sz="2000" b="0" i="0" u="none" strike="noStrike" cap="none" normalizeH="0" baseline="0" smtClean="0">
                          <a:ln>
                            <a:noFill/>
                          </a:ln>
                          <a:solidFill>
                            <a:schemeClr val="tx1"/>
                          </a:solidFill>
                          <a:effectLst/>
                          <a:latin typeface="Calibri" pitchFamily="-107" charset="0"/>
                          <a:ea typeface="Calibri" pitchFamily="-107" charset="0"/>
                          <a:cs typeface="Times New Roman" pitchFamily="-1" charset="0"/>
                        </a:rPr>
                        <a:t>day &amp; Brief Review </a:t>
                      </a:r>
                      <a:endParaRPr kumimoji="0" lang="en-US" sz="2000" b="0" i="0" u="none" strike="noStrike" cap="none" normalizeH="0" baseline="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37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10:00-10:45</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Lecture &amp; Discussion: Implementation Guide</a:t>
                      </a:r>
                      <a:endPar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Review Supporting and Responding to Student Behavior</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4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10:45-11:00</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BREAK</a:t>
                      </a:r>
                      <a:endParaRPr kumimoji="0" lang="en-US" sz="2000" b="1" i="0"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74667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11:00-12:00</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Lecture &amp; Discussion: Differentiating Supports for All</a:t>
                      </a:r>
                      <a:endPar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Discuss Strategies to Intensify Positive and Proactive Supports</a:t>
                      </a:r>
                      <a:endPar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667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12:00-12:15</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Table Activity: Classroom Action Planning</a:t>
                      </a:r>
                      <a:endPar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Update Action Plan to Include Strategies to Differentiate Supports</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9955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12:15-12:30</a:t>
                      </a:r>
                      <a:endParaRPr kumimoji="0" lang="en-US" sz="2000" b="0" i="0"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Calibri" pitchFamily="-107" charset="0"/>
                          <a:ea typeface="Calibri" pitchFamily="-107" charset="0"/>
                          <a:cs typeface="Times New Roman" pitchFamily="-1" charset="0"/>
                        </a:rPr>
                        <a:t>Wrap-up</a:t>
                      </a:r>
                      <a:r>
                        <a:rPr kumimoji="0" lang="en-US" sz="2000" b="1" i="0"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Share out updated action plans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Calibri" pitchFamily="-107" charset="0"/>
                          <a:ea typeface="Calibri" pitchFamily="-107" charset="0"/>
                          <a:cs typeface="Times New Roman" pitchFamily="-1" charset="0"/>
                        </a:rPr>
                        <a:t>Review and look toward tomorrow</a:t>
                      </a:r>
                      <a:endParaRPr kumimoji="0" lang="en-US" sz="2000" b="0" i="1" u="none" strike="noStrike" cap="none" normalizeH="0" baseline="0" dirty="0">
                        <a:ln>
                          <a:noFill/>
                        </a:ln>
                        <a:solidFill>
                          <a:schemeClr val="tx1"/>
                        </a:solidFill>
                        <a:effectLst/>
                        <a:latin typeface="Calibri" pitchFamily="-107" charset="0"/>
                        <a:ea typeface="Calibri" pitchFamily="-107" charset="0"/>
                        <a:cs typeface="Times New Roman" pitchFamily="-1"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lstStyle/>
          <a:p>
            <a:r>
              <a:rPr lang="en-US" sz="4000" b="1" dirty="0" smtClean="0"/>
              <a:t>Other Strategies to Acknowledge</a:t>
            </a:r>
            <a:endParaRPr lang="en-US" sz="4000" b="1" dirty="0"/>
          </a:p>
        </p:txBody>
      </p:sp>
      <p:graphicFrame>
        <p:nvGraphicFramePr>
          <p:cNvPr id="4" name="Content Placeholder 3"/>
          <p:cNvGraphicFramePr>
            <a:graphicFrameLocks noGrp="1"/>
          </p:cNvGraphicFramePr>
          <p:nvPr>
            <p:ph idx="1"/>
            <p:extLst/>
          </p:nvPr>
        </p:nvGraphicFramePr>
        <p:xfrm>
          <a:off x="0" y="726422"/>
          <a:ext cx="9144000" cy="6066878"/>
        </p:xfrm>
        <a:graphic>
          <a:graphicData uri="http://schemas.openxmlformats.org/drawingml/2006/table">
            <a:tbl>
              <a:tblPr firstRow="1" bandRow="1">
                <a:effectLst/>
                <a:tableStyleId>{3C2FFA5D-87B4-456A-9821-1D502468CF0F}</a:tableStyleId>
              </a:tblPr>
              <a:tblGrid>
                <a:gridCol w="1828800"/>
                <a:gridCol w="2438400"/>
                <a:gridCol w="2438400"/>
                <a:gridCol w="2438400"/>
              </a:tblGrid>
              <a:tr h="929121">
                <a:tc>
                  <a:txBody>
                    <a:bodyPr/>
                    <a:lstStyle/>
                    <a:p>
                      <a:endParaRPr lang="en-US" sz="2000" dirty="0">
                        <a:solidFill>
                          <a:srgbClr val="000000"/>
                        </a:solidFill>
                        <a:latin typeface="Arial"/>
                        <a:cs typeface="Aria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FFFFFF"/>
                    </a:solidFill>
                  </a:tcPr>
                </a:tc>
                <a:tc>
                  <a:txBody>
                    <a:bodyPr/>
                    <a:lstStyle/>
                    <a:p>
                      <a:r>
                        <a:rPr lang="en-US" sz="2000" dirty="0" smtClean="0">
                          <a:solidFill>
                            <a:schemeClr val="bg1"/>
                          </a:solidFill>
                          <a:latin typeface="Arial"/>
                          <a:cs typeface="Arial"/>
                        </a:rPr>
                        <a:t>Elementary Example:</a:t>
                      </a:r>
                      <a:endParaRPr lang="en-US" sz="2000" dirty="0">
                        <a:solidFill>
                          <a:schemeClr val="bg1"/>
                        </a:solidFill>
                        <a:latin typeface="Arial"/>
                        <a:cs typeface="Arial"/>
                      </a:endParaRPr>
                    </a:p>
                  </a:txBody>
                  <a:tcPr>
                    <a:solidFill>
                      <a:srgbClr val="008000"/>
                    </a:solidFill>
                  </a:tcPr>
                </a:tc>
                <a:tc>
                  <a:txBody>
                    <a:bodyPr/>
                    <a:lstStyle/>
                    <a:p>
                      <a:r>
                        <a:rPr lang="en-US" sz="2000" dirty="0" smtClean="0">
                          <a:solidFill>
                            <a:schemeClr val="bg1"/>
                          </a:solidFill>
                          <a:latin typeface="Arial"/>
                          <a:cs typeface="Arial"/>
                        </a:rPr>
                        <a:t>HS Example:</a:t>
                      </a:r>
                      <a:endParaRPr lang="en-US" sz="2000" dirty="0">
                        <a:solidFill>
                          <a:schemeClr val="bg1"/>
                        </a:solidFill>
                        <a:latin typeface="Arial"/>
                        <a:cs typeface="Arial"/>
                      </a:endParaRPr>
                    </a:p>
                  </a:txBody>
                  <a:tcPr>
                    <a:solidFill>
                      <a:srgbClr val="008000"/>
                    </a:solidFill>
                  </a:tcPr>
                </a:tc>
                <a:tc>
                  <a:txBody>
                    <a:bodyPr/>
                    <a:lstStyle/>
                    <a:p>
                      <a:r>
                        <a:rPr lang="en-US" sz="2000" dirty="0" smtClean="0">
                          <a:solidFill>
                            <a:schemeClr val="bg1"/>
                          </a:solidFill>
                          <a:latin typeface="Arial"/>
                          <a:cs typeface="Arial"/>
                        </a:rPr>
                        <a:t>Non-example</a:t>
                      </a:r>
                      <a:endParaRPr lang="en-US" sz="2000" dirty="0">
                        <a:solidFill>
                          <a:schemeClr val="bg1"/>
                        </a:solidFill>
                        <a:latin typeface="Arial"/>
                        <a:cs typeface="Arial"/>
                      </a:endParaRPr>
                    </a:p>
                  </a:txBody>
                  <a:tcPr>
                    <a:solidFill>
                      <a:srgbClr val="800000"/>
                    </a:solidFill>
                  </a:tcPr>
                </a:tc>
              </a:tr>
              <a:tr h="8130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000000"/>
                          </a:solidFill>
                          <a:latin typeface="Arial"/>
                          <a:cs typeface="Arial"/>
                        </a:rPr>
                        <a:t>Behavior Contract</a:t>
                      </a:r>
                    </a:p>
                  </a:txBody>
                  <a:tcPr anchor="ctr">
                    <a:solidFill>
                      <a:schemeClr val="accent2">
                        <a:lumMod val="20000"/>
                        <a:lumOff val="80000"/>
                        <a:alpha val="20000"/>
                      </a:schemeClr>
                    </a:solidFill>
                  </a:tcPr>
                </a:tc>
                <a:tc>
                  <a:txBody>
                    <a:bodyPr/>
                    <a:lstStyle/>
                    <a:p>
                      <a:r>
                        <a:rPr lang="en-US" sz="2000" dirty="0" smtClean="0">
                          <a:solidFill>
                            <a:srgbClr val="000000"/>
                          </a:solidFill>
                          <a:latin typeface="Arial"/>
                          <a:cs typeface="Arial"/>
                        </a:rPr>
                        <a:t>Class</a:t>
                      </a:r>
                      <a:r>
                        <a:rPr lang="en-US" sz="2000" baseline="0" dirty="0" smtClean="0">
                          <a:solidFill>
                            <a:srgbClr val="000000"/>
                          </a:solidFill>
                          <a:latin typeface="Arial"/>
                          <a:cs typeface="Arial"/>
                        </a:rPr>
                        <a:t> Constitution signed by all</a:t>
                      </a:r>
                      <a:endParaRPr lang="en-US" sz="2000" dirty="0">
                        <a:solidFill>
                          <a:srgbClr val="000000"/>
                        </a:solidFill>
                        <a:latin typeface="Arial"/>
                        <a:cs typeface="Arial"/>
                      </a:endParaRPr>
                    </a:p>
                  </a:txBody>
                  <a:tcPr>
                    <a:solidFill>
                      <a:srgbClr val="008000">
                        <a:alpha val="20000"/>
                      </a:srgbClr>
                    </a:solidFill>
                  </a:tcPr>
                </a:tc>
                <a:tc>
                  <a:txBody>
                    <a:bodyPr/>
                    <a:lstStyle/>
                    <a:p>
                      <a:r>
                        <a:rPr lang="en-US" sz="2000" dirty="0" smtClean="0">
                          <a:solidFill>
                            <a:srgbClr val="000000"/>
                          </a:solidFill>
                          <a:latin typeface="Arial"/>
                          <a:cs typeface="Arial"/>
                        </a:rPr>
                        <a:t>Integrity Pledge signed by all</a:t>
                      </a:r>
                      <a:endParaRPr lang="en-US" sz="2000" dirty="0">
                        <a:solidFill>
                          <a:srgbClr val="000000"/>
                        </a:solidFill>
                        <a:latin typeface="Arial"/>
                        <a:cs typeface="Arial"/>
                      </a:endParaRPr>
                    </a:p>
                  </a:txBody>
                  <a:tcPr>
                    <a:solidFill>
                      <a:srgbClr val="008000">
                        <a:alpha val="20000"/>
                      </a:srgbClr>
                    </a:solidFill>
                  </a:tcPr>
                </a:tc>
                <a:tc>
                  <a:txBody>
                    <a:bodyPr/>
                    <a:lstStyle/>
                    <a:p>
                      <a:r>
                        <a:rPr lang="en-US" sz="2000" dirty="0" smtClean="0">
                          <a:solidFill>
                            <a:srgbClr val="000000"/>
                          </a:solidFill>
                          <a:latin typeface="Arial"/>
                          <a:cs typeface="Arial"/>
                        </a:rPr>
                        <a:t>Zero Tolerance</a:t>
                      </a:r>
                      <a:r>
                        <a:rPr lang="en-US" sz="2000" baseline="0" dirty="0" smtClean="0">
                          <a:solidFill>
                            <a:srgbClr val="000000"/>
                          </a:solidFill>
                          <a:latin typeface="Arial"/>
                          <a:cs typeface="Arial"/>
                        </a:rPr>
                        <a:t> Acknowledgement</a:t>
                      </a:r>
                      <a:endParaRPr lang="en-US" sz="2000" dirty="0">
                        <a:solidFill>
                          <a:srgbClr val="000000"/>
                        </a:solidFill>
                        <a:latin typeface="Arial"/>
                        <a:cs typeface="Arial"/>
                      </a:endParaRPr>
                    </a:p>
                  </a:txBody>
                  <a:tcPr>
                    <a:solidFill>
                      <a:srgbClr val="800000">
                        <a:alpha val="20000"/>
                      </a:srgbClr>
                    </a:solidFill>
                  </a:tcPr>
                </a:tc>
              </a:tr>
              <a:tr h="2313058">
                <a:tc>
                  <a:txBody>
                    <a:bodyPr/>
                    <a:lstStyle/>
                    <a:p>
                      <a:r>
                        <a:rPr lang="en-US" sz="2000" b="1" dirty="0" smtClean="0">
                          <a:solidFill>
                            <a:srgbClr val="000000"/>
                          </a:solidFill>
                          <a:latin typeface="Arial"/>
                          <a:cs typeface="Arial"/>
                        </a:rPr>
                        <a:t>Group Contingency</a:t>
                      </a:r>
                      <a:endParaRPr lang="en-US" sz="2000" b="1" dirty="0">
                        <a:solidFill>
                          <a:srgbClr val="000000"/>
                        </a:solidFill>
                        <a:latin typeface="Arial"/>
                        <a:cs typeface="Arial"/>
                      </a:endParaRPr>
                    </a:p>
                  </a:txBody>
                  <a:tcPr anchor="ctr">
                    <a:solidFill>
                      <a:schemeClr val="accent2">
                        <a:lumMod val="20000"/>
                        <a:lumOff val="80000"/>
                        <a:alpha val="20000"/>
                      </a:schemeClr>
                    </a:solidFill>
                  </a:tcPr>
                </a:tc>
                <a:tc>
                  <a:txBody>
                    <a:bodyPr/>
                    <a:lstStyle/>
                    <a:p>
                      <a:r>
                        <a:rPr lang="en-US" sz="1800" i="0" kern="1200" dirty="0" smtClean="0">
                          <a:solidFill>
                            <a:schemeClr val="dk1"/>
                          </a:solidFill>
                          <a:latin typeface="+mn-lt"/>
                          <a:ea typeface="+mn-ea"/>
                          <a:cs typeface="+mn-cs"/>
                        </a:rPr>
                        <a:t>“If all students will hand in homework #2 by the due date, next Friday we will play State Bingo instead of a formal test review.”</a:t>
                      </a:r>
                      <a:r>
                        <a:rPr lang="en-US" sz="2000" dirty="0" smtClean="0"/>
                        <a:t> </a:t>
                      </a:r>
                      <a:endParaRPr lang="en-US" sz="2000" dirty="0">
                        <a:solidFill>
                          <a:srgbClr val="000000"/>
                        </a:solidFill>
                        <a:latin typeface="Arial"/>
                        <a:cs typeface="Arial"/>
                      </a:endParaRPr>
                    </a:p>
                  </a:txBody>
                  <a:tcPr>
                    <a:solidFill>
                      <a:srgbClr val="008000">
                        <a:alpha val="20000"/>
                      </a:srgbClr>
                    </a:solidFill>
                  </a:tcPr>
                </a:tc>
                <a:tc>
                  <a:txBody>
                    <a:bodyPr/>
                    <a:lstStyle/>
                    <a:p>
                      <a:r>
                        <a:rPr lang="en-US" sz="1800" i="0" kern="1200" dirty="0" smtClean="0">
                          <a:solidFill>
                            <a:schemeClr val="dk1"/>
                          </a:solidFill>
                          <a:latin typeface="+mn-lt"/>
                          <a:ea typeface="+mn-ea"/>
                          <a:cs typeface="+mn-cs"/>
                        </a:rPr>
                        <a:t>“If we generate 5 questions that are examples of ‘Synthesis’ by 2:15,</a:t>
                      </a:r>
                      <a:r>
                        <a:rPr lang="en-US" sz="1800" i="0" kern="1200" baseline="0" dirty="0" smtClean="0">
                          <a:solidFill>
                            <a:schemeClr val="dk1"/>
                          </a:solidFill>
                          <a:latin typeface="+mn-lt"/>
                          <a:ea typeface="+mn-ea"/>
                          <a:cs typeface="+mn-cs"/>
                        </a:rPr>
                        <a:t> </a:t>
                      </a:r>
                      <a:r>
                        <a:rPr lang="en-US" sz="1800" i="0" kern="1200" dirty="0" smtClean="0">
                          <a:solidFill>
                            <a:schemeClr val="dk1"/>
                          </a:solidFill>
                          <a:latin typeface="+mn-lt"/>
                          <a:ea typeface="+mn-ea"/>
                          <a:cs typeface="+mn-cs"/>
                        </a:rPr>
                        <a:t>you may sit where you would like for the last 20 </a:t>
                      </a:r>
                      <a:r>
                        <a:rPr lang="en-US" sz="1800" i="0" kern="1200" dirty="0" err="1" smtClean="0">
                          <a:solidFill>
                            <a:schemeClr val="dk1"/>
                          </a:solidFill>
                          <a:latin typeface="+mn-lt"/>
                          <a:ea typeface="+mn-ea"/>
                          <a:cs typeface="+mn-cs"/>
                        </a:rPr>
                        <a:t>mins</a:t>
                      </a:r>
                      <a:r>
                        <a:rPr lang="en-US" sz="1800" i="0" kern="1200" dirty="0" smtClean="0">
                          <a:solidFill>
                            <a:schemeClr val="dk1"/>
                          </a:solidFill>
                          <a:latin typeface="+mn-lt"/>
                          <a:ea typeface="+mn-ea"/>
                          <a:cs typeface="+mn-cs"/>
                        </a:rPr>
                        <a:t> of class.” </a:t>
                      </a:r>
                      <a:endParaRPr lang="en-US" sz="2000" dirty="0">
                        <a:solidFill>
                          <a:srgbClr val="000000"/>
                        </a:solidFill>
                        <a:latin typeface="Arial"/>
                        <a:cs typeface="Arial"/>
                      </a:endParaRPr>
                    </a:p>
                  </a:txBody>
                  <a:tcPr>
                    <a:solidFill>
                      <a:srgbClr val="008000">
                        <a:alpha val="20000"/>
                      </a:srgbClr>
                    </a:solidFill>
                  </a:tcPr>
                </a:tc>
                <a:tc>
                  <a:txBody>
                    <a:bodyPr/>
                    <a:lstStyle/>
                    <a:p>
                      <a:r>
                        <a:rPr lang="en-US" sz="1800" kern="1200" dirty="0" smtClean="0">
                          <a:solidFill>
                            <a:schemeClr val="dk1"/>
                          </a:solidFill>
                          <a:latin typeface="+mn-lt"/>
                          <a:ea typeface="+mn-ea"/>
                          <a:cs typeface="+mn-cs"/>
                        </a:rPr>
                        <a:t>Making the goal unattainable</a:t>
                      </a:r>
                      <a:r>
                        <a:rPr lang="en-US" sz="1800" kern="1200" baseline="0" dirty="0" smtClean="0">
                          <a:solidFill>
                            <a:schemeClr val="dk1"/>
                          </a:solidFill>
                          <a:latin typeface="+mn-lt"/>
                          <a:ea typeface="+mn-ea"/>
                          <a:cs typeface="+mn-cs"/>
                        </a:rPr>
                        <a:t> or undeliverable, or singling out a student for failing to meet goal.</a:t>
                      </a:r>
                      <a:endParaRPr lang="en-US" sz="2000" dirty="0">
                        <a:solidFill>
                          <a:srgbClr val="000000"/>
                        </a:solidFill>
                        <a:latin typeface="Arial"/>
                        <a:cs typeface="Arial"/>
                      </a:endParaRPr>
                    </a:p>
                  </a:txBody>
                  <a:tcPr>
                    <a:solidFill>
                      <a:srgbClr val="800000">
                        <a:alpha val="20000"/>
                      </a:srgbClr>
                    </a:solidFill>
                  </a:tcPr>
                </a:tc>
              </a:tr>
              <a:tr h="1307380">
                <a:tc>
                  <a:txBody>
                    <a:bodyPr/>
                    <a:lstStyle/>
                    <a:p>
                      <a:r>
                        <a:rPr lang="en-US" sz="2000" b="1" dirty="0" smtClean="0">
                          <a:solidFill>
                            <a:srgbClr val="000000"/>
                          </a:solidFill>
                          <a:latin typeface="Arial"/>
                          <a:cs typeface="Arial"/>
                        </a:rPr>
                        <a:t>Token Economy</a:t>
                      </a:r>
                      <a:endParaRPr lang="en-US" sz="2000" b="1" dirty="0">
                        <a:solidFill>
                          <a:srgbClr val="000000"/>
                        </a:solidFill>
                        <a:latin typeface="Arial"/>
                        <a:cs typeface="Arial"/>
                      </a:endParaRPr>
                    </a:p>
                  </a:txBody>
                  <a:tcPr anchor="ctr">
                    <a:solidFill>
                      <a:schemeClr val="accent2">
                        <a:lumMod val="20000"/>
                        <a:lumOff val="80000"/>
                        <a:alpha val="20000"/>
                      </a:schemeClr>
                    </a:solidFill>
                  </a:tcPr>
                </a:tc>
                <a:tc>
                  <a:txBody>
                    <a:bodyPr/>
                    <a:lstStyle/>
                    <a:p>
                      <a:r>
                        <a:rPr lang="en-US" sz="1800" kern="1200" dirty="0" smtClean="0">
                          <a:solidFill>
                            <a:schemeClr val="dk1"/>
                          </a:solidFill>
                          <a:latin typeface="+mn-lt"/>
                          <a:ea typeface="+mn-ea"/>
                          <a:cs typeface="+mn-cs"/>
                        </a:rPr>
                        <a:t>“Group 2, you were all respectful during your discussion, </a:t>
                      </a:r>
                      <a:r>
                        <a:rPr lang="en-US" sz="1800" kern="1200" baseline="0" dirty="0" smtClean="0">
                          <a:solidFill>
                            <a:schemeClr val="dk1"/>
                          </a:solidFill>
                          <a:latin typeface="+mn-lt"/>
                          <a:ea typeface="+mn-ea"/>
                          <a:cs typeface="+mn-cs"/>
                        </a:rPr>
                        <a:t>and e</a:t>
                      </a:r>
                      <a:r>
                        <a:rPr lang="en-US" sz="1800" kern="1200" dirty="0" smtClean="0">
                          <a:solidFill>
                            <a:schemeClr val="dk1"/>
                          </a:solidFill>
                          <a:latin typeface="+mn-lt"/>
                          <a:ea typeface="+mn-ea"/>
                          <a:cs typeface="+mn-cs"/>
                        </a:rPr>
                        <a:t>ach of you earned a “star buck” to use in the school-wide store.”</a:t>
                      </a:r>
                      <a:r>
                        <a:rPr lang="en-US" sz="2000" dirty="0" smtClean="0"/>
                        <a:t> </a:t>
                      </a:r>
                      <a:endParaRPr lang="en-US" sz="2000" dirty="0">
                        <a:solidFill>
                          <a:srgbClr val="000000"/>
                        </a:solidFill>
                        <a:latin typeface="Arial"/>
                        <a:cs typeface="Arial"/>
                      </a:endParaRPr>
                    </a:p>
                  </a:txBody>
                  <a:tcPr>
                    <a:solidFill>
                      <a:srgbClr val="008000">
                        <a:alpha val="20000"/>
                      </a:srgbClr>
                    </a:solidFill>
                  </a:tcPr>
                </a:tc>
                <a:tc>
                  <a:txBody>
                    <a:bodyPr/>
                    <a:lstStyle/>
                    <a:p>
                      <a:r>
                        <a:rPr lang="en-US" sz="1800" kern="1200" dirty="0" smtClean="0">
                          <a:solidFill>
                            <a:schemeClr val="dk1"/>
                          </a:solidFill>
                          <a:latin typeface="+mn-lt"/>
                          <a:ea typeface="+mn-ea"/>
                          <a:cs typeface="+mn-cs"/>
                        </a:rPr>
                        <a:t>“</a:t>
                      </a:r>
                      <a:r>
                        <a:rPr lang="en-US" sz="1800" kern="1200" dirty="0" err="1" smtClean="0">
                          <a:solidFill>
                            <a:schemeClr val="dk1"/>
                          </a:solidFill>
                          <a:latin typeface="+mn-lt"/>
                          <a:ea typeface="+mn-ea"/>
                          <a:cs typeface="+mn-cs"/>
                        </a:rPr>
                        <a:t>Alyiah</a:t>
                      </a:r>
                      <a:r>
                        <a:rPr lang="en-US" sz="1800" kern="1200" dirty="0" smtClean="0">
                          <a:solidFill>
                            <a:schemeClr val="dk1"/>
                          </a:solidFill>
                          <a:latin typeface="+mn-lt"/>
                          <a:ea typeface="+mn-ea"/>
                          <a:cs typeface="+mn-cs"/>
                        </a:rPr>
                        <a:t>, you were very respectful when your peer came in and asked for space.  You’ve earned 10 bonus points toward your behavior goal.”  </a:t>
                      </a:r>
                      <a:endParaRPr lang="en-US" sz="2000" dirty="0">
                        <a:solidFill>
                          <a:srgbClr val="000000"/>
                        </a:solidFill>
                        <a:latin typeface="Arial"/>
                        <a:cs typeface="Arial"/>
                      </a:endParaRPr>
                    </a:p>
                  </a:txBody>
                  <a:tcPr>
                    <a:solidFill>
                      <a:srgbClr val="008000">
                        <a:alpha val="20000"/>
                      </a:srgbClr>
                    </a:solidFill>
                  </a:tcPr>
                </a:tc>
                <a:tc>
                  <a:txBody>
                    <a:bodyPr/>
                    <a:lstStyle/>
                    <a:p>
                      <a:pPr lvl="0"/>
                      <a:r>
                        <a:rPr lang="en-US" sz="1800" kern="1200" dirty="0" smtClean="0">
                          <a:solidFill>
                            <a:schemeClr val="dk1"/>
                          </a:solidFill>
                          <a:latin typeface="+mn-lt"/>
                          <a:ea typeface="+mn-ea"/>
                          <a:cs typeface="+mn-cs"/>
                        </a:rPr>
                        <a:t>Providing points or tokens without (a) specific praise or (</a:t>
                      </a:r>
                      <a:r>
                        <a:rPr lang="en-US" sz="1800" kern="1200" dirty="0" err="1" smtClean="0">
                          <a:solidFill>
                            <a:schemeClr val="dk1"/>
                          </a:solidFill>
                          <a:latin typeface="+mn-lt"/>
                          <a:ea typeface="+mn-ea"/>
                          <a:cs typeface="+mn-cs"/>
                        </a:rPr>
                        <a:t>b</a:t>
                      </a:r>
                      <a:r>
                        <a:rPr lang="en-US" sz="1800" kern="1200" dirty="0" smtClean="0">
                          <a:solidFill>
                            <a:schemeClr val="dk1"/>
                          </a:solidFill>
                          <a:latin typeface="+mn-lt"/>
                          <a:ea typeface="+mn-ea"/>
                          <a:cs typeface="+mn-cs"/>
                        </a:rPr>
                        <a:t>) demonstrated behaviors</a:t>
                      </a:r>
                    </a:p>
                    <a:p>
                      <a:endParaRPr lang="en-US" sz="2000" dirty="0">
                        <a:solidFill>
                          <a:srgbClr val="000000"/>
                        </a:solidFill>
                        <a:latin typeface="Arial"/>
                        <a:cs typeface="Arial"/>
                      </a:endParaRPr>
                    </a:p>
                  </a:txBody>
                  <a:tcPr>
                    <a:solidFill>
                      <a:srgbClr val="800000">
                        <a:alpha val="20000"/>
                      </a:srgbClr>
                    </a:solidFill>
                  </a:tcPr>
                </a:tc>
              </a:tr>
            </a:tbl>
          </a:graphicData>
        </a:graphic>
      </p:graphicFrame>
    </p:spTree>
    <p:extLst>
      <p:ext uri="{BB962C8B-B14F-4D97-AF65-F5344CB8AC3E}">
        <p14:creationId xmlns:p14="http://schemas.microsoft.com/office/powerpoint/2010/main" val="2073047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rPr>
                <a:t>Are the </a:t>
              </a:r>
              <a:r>
                <a:rPr lang="en-US" sz="2700" b="1" dirty="0" smtClean="0">
                  <a:solidFill>
                    <a:srgbClr val="FFFFFF"/>
                  </a:solidFill>
                </a:rPr>
                <a:t>foundations</a:t>
              </a:r>
              <a:r>
                <a:rPr lang="en-US" sz="2700" dirty="0" smtClean="0">
                  <a:solidFill>
                    <a:srgbClr val="FFFFFF"/>
                  </a:solidFill>
                </a:rPr>
                <a:t> of effective PCBS in place?</a:t>
              </a:r>
              <a:endParaRPr lang="en-US" sz="2700" dirty="0">
                <a:solidFill>
                  <a:srgbClr val="FFFFFF"/>
                </a:solidFill>
              </a:endParaRPr>
            </a:p>
          </p:txBody>
        </p:sp>
      </p:grpSp>
      <p:grpSp>
        <p:nvGrpSpPr>
          <p:cNvPr id="3"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rPr>
                <a:t>Are proactive and positive </a:t>
              </a:r>
              <a:r>
                <a:rPr lang="en-US" sz="2700" b="1" dirty="0" smtClean="0">
                  <a:solidFill>
                    <a:srgbClr val="FFFFFF"/>
                  </a:solidFill>
                </a:rPr>
                <a:t>PCBS practices</a:t>
              </a:r>
              <a:r>
                <a:rPr lang="en-US" sz="2700" dirty="0" smtClean="0">
                  <a:solidFill>
                    <a:srgbClr val="FFFFFF"/>
                  </a:solidFill>
                </a:rPr>
                <a:t> implemented consistently?</a:t>
              </a:r>
              <a:endParaRPr lang="en-US" sz="2700" dirty="0">
                <a:solidFill>
                  <a:srgbClr val="FFFFFF"/>
                </a:solidFill>
              </a:endParaRPr>
            </a:p>
          </p:txBody>
        </p:sp>
      </p:grpSp>
      <p:grpSp>
        <p:nvGrpSpPr>
          <p:cNvPr id="4"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rPr>
                <a:t>Do data indicate that students are still engaging in </a:t>
              </a:r>
              <a:r>
                <a:rPr lang="en-US" sz="2700" b="1" dirty="0" smtClean="0">
                  <a:solidFill>
                    <a:srgbClr val="FFFFFF"/>
                  </a:solidFill>
                </a:rPr>
                <a:t>problem behavior</a:t>
              </a:r>
              <a:r>
                <a:rPr lang="en-US" sz="2700" dirty="0" smtClean="0">
                  <a:solidFill>
                    <a:srgbClr val="FFFFFF"/>
                  </a:solidFill>
                </a:rPr>
                <a:t>?</a:t>
              </a:r>
              <a:endParaRPr lang="en-US" sz="2700" dirty="0">
                <a:solidFill>
                  <a:srgbClr val="FFFFFF"/>
                </a:solidFill>
              </a:endParaRPr>
            </a:p>
          </p:txBody>
        </p:sp>
      </p:grpSp>
      <p:grpSp>
        <p:nvGrpSpPr>
          <p:cNvPr id="7" name="Group 12"/>
          <p:cNvGrpSpPr/>
          <p:nvPr/>
        </p:nvGrpSpPr>
        <p:grpSpPr>
          <a:xfrm>
            <a:off x="6477000" y="2819400"/>
            <a:ext cx="936937" cy="9369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endParaRPr lang="en-US" sz="3600">
                <a:solidFill>
                  <a:srgbClr val="000000">
                    <a:hueOff val="0"/>
                    <a:satOff val="0"/>
                    <a:lumOff val="0"/>
                    <a:alphaOff val="0"/>
                  </a:srgbClr>
                </a:solidFill>
              </a:endParaRPr>
            </a:p>
          </p:txBody>
        </p:sp>
      </p:grpSp>
      <p:grpSp>
        <p:nvGrpSpPr>
          <p:cNvPr id="10" name="Group 15"/>
          <p:cNvGrpSpPr/>
          <p:nvPr/>
        </p:nvGrpSpPr>
        <p:grpSpPr>
          <a:xfrm>
            <a:off x="7010400" y="4495800"/>
            <a:ext cx="936937" cy="936937"/>
            <a:chOff x="0" y="1676399"/>
            <a:chExt cx="936937" cy="936937"/>
          </a:xfrm>
        </p:grpSpPr>
        <p:sp>
          <p:nvSpPr>
            <p:cNvPr id="17" name="Down Arrow 16"/>
            <p:cNvSpPr/>
            <p:nvPr/>
          </p:nvSpPr>
          <p:spPr>
            <a:xfrm>
              <a:off x="0" y="1676399"/>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endParaRPr lang="en-US" sz="3600">
                <a:solidFill>
                  <a:srgbClr val="000000">
                    <a:hueOff val="0"/>
                    <a:satOff val="0"/>
                    <a:lumOff val="0"/>
                    <a:alphaOff val="0"/>
                  </a:srgbClr>
                </a:solidFill>
              </a:endParaRPr>
            </a:p>
          </p:txBody>
        </p:sp>
      </p:grpSp>
      <p:sp>
        <p:nvSpPr>
          <p:cNvPr id="21" name="Rectangle 20"/>
          <p:cNvSpPr/>
          <p:nvPr/>
        </p:nvSpPr>
        <p:spPr>
          <a:xfrm>
            <a:off x="0" y="1600200"/>
            <a:ext cx="9144000" cy="525780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graphicFrame>
        <p:nvGraphicFramePr>
          <p:cNvPr id="24" name="Content Placeholder 3"/>
          <p:cNvGraphicFramePr>
            <a:graphicFrameLocks noGrp="1"/>
          </p:cNvGraphicFramePr>
          <p:nvPr>
            <p:ph idx="1"/>
            <p:extLst/>
          </p:nvPr>
        </p:nvGraphicFramePr>
        <p:xfrm>
          <a:off x="-795355" y="1295400"/>
          <a:ext cx="10625155"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p:cNvSpPr/>
          <p:nvPr/>
        </p:nvSpPr>
        <p:spPr>
          <a:xfrm>
            <a:off x="3595852" y="24686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Yes</a:t>
            </a:r>
            <a:endParaRPr lang="en-US" sz="2000" b="1" dirty="0">
              <a:solidFill>
                <a:srgbClr val="000000"/>
              </a:solidFill>
            </a:endParaRPr>
          </a:p>
        </p:txBody>
      </p:sp>
      <p:sp>
        <p:nvSpPr>
          <p:cNvPr id="26" name="Rectangle 25"/>
          <p:cNvSpPr/>
          <p:nvPr/>
        </p:nvSpPr>
        <p:spPr>
          <a:xfrm>
            <a:off x="5896107" y="2468614"/>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No</a:t>
            </a:r>
            <a:endParaRPr lang="en-US" sz="2000" b="1" dirty="0">
              <a:solidFill>
                <a:srgbClr val="000000"/>
              </a:solidFill>
            </a:endParaRPr>
          </a:p>
        </p:txBody>
      </p:sp>
      <p:sp>
        <p:nvSpPr>
          <p:cNvPr id="28" name="Rectangle 27"/>
          <p:cNvSpPr/>
          <p:nvPr/>
        </p:nvSpPr>
        <p:spPr>
          <a:xfrm>
            <a:off x="4953000" y="397872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Major</a:t>
            </a:r>
            <a:endParaRPr lang="en-US" sz="2000" b="1" dirty="0">
              <a:solidFill>
                <a:srgbClr val="000000"/>
              </a:solidFill>
            </a:endParaRPr>
          </a:p>
        </p:txBody>
      </p:sp>
      <p:sp>
        <p:nvSpPr>
          <p:cNvPr id="29" name="Rectangle 28"/>
          <p:cNvSpPr/>
          <p:nvPr/>
        </p:nvSpPr>
        <p:spPr>
          <a:xfrm>
            <a:off x="32766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Many</a:t>
            </a:r>
            <a:endParaRPr lang="en-US" sz="2000" b="1" dirty="0">
              <a:solidFill>
                <a:srgbClr val="000000"/>
              </a:solidFill>
            </a:endParaRPr>
          </a:p>
        </p:txBody>
      </p:sp>
      <p:sp>
        <p:nvSpPr>
          <p:cNvPr id="30" name="Rectangle 29"/>
          <p:cNvSpPr/>
          <p:nvPr/>
        </p:nvSpPr>
        <p:spPr>
          <a:xfrm>
            <a:off x="62484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Few</a:t>
            </a:r>
            <a:endParaRPr lang="en-US" sz="2000" b="1" dirty="0">
              <a:solidFill>
                <a:srgbClr val="000000"/>
              </a:solidFill>
            </a:endParaRPr>
          </a:p>
        </p:txBody>
      </p:sp>
      <p:sp>
        <p:nvSpPr>
          <p:cNvPr id="31" name="Rectangle 2"/>
          <p:cNvSpPr txBox="1">
            <a:spLocks noChangeArrowheads="1"/>
          </p:cNvSpPr>
          <p:nvPr/>
        </p:nvSpPr>
        <p:spPr bwMode="auto">
          <a:xfrm>
            <a:off x="914400" y="479737"/>
            <a:ext cx="84582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a:defRPr/>
            </a:pPr>
            <a:r>
              <a:rPr lang="en-US" sz="3200" b="1" kern="0" dirty="0" smtClean="0">
                <a:solidFill>
                  <a:srgbClr val="000000"/>
                </a:solidFill>
                <a:latin typeface="Arial"/>
                <a:ea typeface="ＭＳ Ｐゴシック" pitchFamily="-111" charset="-128"/>
                <a:cs typeface="Arial"/>
              </a:rPr>
              <a:t>PCBS Practices Decision-making Guide: </a:t>
            </a:r>
          </a:p>
          <a:p>
            <a:pPr>
              <a:defRPr/>
            </a:pPr>
            <a:r>
              <a:rPr lang="en-US" sz="3200" b="1" kern="0" dirty="0" smtClean="0">
                <a:solidFill>
                  <a:srgbClr val="000000"/>
                </a:solidFill>
                <a:latin typeface="Arial"/>
                <a:ea typeface="ＭＳ Ｐゴシック" pitchFamily="-111" charset="-128"/>
                <a:cs typeface="Arial"/>
              </a:rPr>
              <a:t>3 Key Questions</a:t>
            </a:r>
            <a:endParaRPr lang="en-US" sz="3200" b="1" kern="0" dirty="0">
              <a:solidFill>
                <a:srgbClr val="000000"/>
              </a:solidFill>
              <a:latin typeface="Arial"/>
              <a:ea typeface="ＭＳ Ｐゴシック" pitchFamily="-111" charset="-128"/>
              <a:cs typeface="Arial"/>
            </a:endParaRPr>
          </a:p>
        </p:txBody>
      </p:sp>
      <p:sp>
        <p:nvSpPr>
          <p:cNvPr id="35" name="Rectangle 34"/>
          <p:cNvSpPr/>
          <p:nvPr/>
        </p:nvSpPr>
        <p:spPr>
          <a:xfrm>
            <a:off x="1885288" y="397872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rPr>
              <a:t>Minor</a:t>
            </a:r>
            <a:endParaRPr lang="en-US" sz="2000" b="1" dirty="0">
              <a:solidFill>
                <a:srgbClr val="000000"/>
              </a:solidFill>
            </a:endParaRPr>
          </a:p>
        </p:txBody>
      </p:sp>
    </p:spTree>
    <p:extLst>
      <p:ext uri="{BB962C8B-B14F-4D97-AF65-F5344CB8AC3E}">
        <p14:creationId xmlns:p14="http://schemas.microsoft.com/office/powerpoint/2010/main" val="4899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31"/>
                                        </p:tgtEl>
                                      </p:cBhvr>
                                    </p:animEffect>
                                    <p:set>
                                      <p:cBhvr>
                                        <p:cTn id="19" dur="1" fill="hold">
                                          <p:stCondLst>
                                            <p:cond delay="499"/>
                                          </p:stCondLst>
                                        </p:cTn>
                                        <p:tgtEl>
                                          <p:spTgt spid="31"/>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2.22222E-6 -2.96296E-6 L 2.22222E-6 -0.71713 " pathEditMode="relative" rAng="0" ptsTypes="AA">
                                      <p:cBhvr>
                                        <p:cTn id="21" dur="2000" fill="hold"/>
                                        <p:tgtEl>
                                          <p:spTgt spid="4"/>
                                        </p:tgtEl>
                                        <p:attrNameLst>
                                          <p:attrName>ppt_x</p:attrName>
                                          <p:attrName>ppt_y</p:attrName>
                                        </p:attrNameLst>
                                      </p:cBhvr>
                                      <p:rCtr x="0" y="-359"/>
                                    </p:animMotion>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graphicEl>
                                              <a:dgm id="{626D55D9-C3F1-4E40-BAA3-842EECDA1E65}"/>
                                            </p:graphicEl>
                                          </p:spTgt>
                                        </p:tgtEl>
                                        <p:attrNameLst>
                                          <p:attrName>style.visibility</p:attrName>
                                        </p:attrNameLst>
                                      </p:cBhvr>
                                      <p:to>
                                        <p:strVal val="visible"/>
                                      </p:to>
                                    </p:set>
                                    <p:animEffect transition="in" filter="fade">
                                      <p:cBhvr>
                                        <p:cTn id="29" dur="2000"/>
                                        <p:tgtEl>
                                          <p:spTgt spid="24">
                                            <p:graphicEl>
                                              <a:dgm id="{626D55D9-C3F1-4E40-BAA3-842EECDA1E65}"/>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graphicEl>
                                              <a:dgm id="{3F71AA5E-DB92-5241-8683-550A3668A98A}"/>
                                            </p:graphicEl>
                                          </p:spTgt>
                                        </p:tgtEl>
                                        <p:attrNameLst>
                                          <p:attrName>style.visibility</p:attrName>
                                        </p:attrNameLst>
                                      </p:cBhvr>
                                      <p:to>
                                        <p:strVal val="visible"/>
                                      </p:to>
                                    </p:set>
                                    <p:animEffect transition="in" filter="fade">
                                      <p:cBhvr>
                                        <p:cTn id="32" dur="2000"/>
                                        <p:tgtEl>
                                          <p:spTgt spid="24">
                                            <p:graphicEl>
                                              <a:dgm id="{3F71AA5E-DB92-5241-8683-550A3668A98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graphicEl>
                                              <a:dgm id="{9452356D-D5F9-024D-8E0A-B11E01C245D2}"/>
                                            </p:graphicEl>
                                          </p:spTgt>
                                        </p:tgtEl>
                                        <p:attrNameLst>
                                          <p:attrName>style.visibility</p:attrName>
                                        </p:attrNameLst>
                                      </p:cBhvr>
                                      <p:to>
                                        <p:strVal val="visible"/>
                                      </p:to>
                                    </p:set>
                                    <p:animEffect transition="in" filter="fade">
                                      <p:cBhvr>
                                        <p:cTn id="42" dur="2000"/>
                                        <p:tgtEl>
                                          <p:spTgt spid="24">
                                            <p:graphicEl>
                                              <a:dgm id="{9452356D-D5F9-024D-8E0A-B11E01C245D2}"/>
                                            </p:graphicEl>
                                          </p:spTgt>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4">
                                            <p:graphicEl>
                                              <a:dgm id="{7D0CC7AF-14B2-8E4E-902B-184FB1986E9D}"/>
                                            </p:graphicEl>
                                          </p:spTgt>
                                        </p:tgtEl>
                                        <p:attrNameLst>
                                          <p:attrName>style.visibility</p:attrName>
                                        </p:attrNameLst>
                                      </p:cBhvr>
                                      <p:to>
                                        <p:strVal val="visible"/>
                                      </p:to>
                                    </p:set>
                                    <p:animEffect transition="in" filter="fade">
                                      <p:cBhvr>
                                        <p:cTn id="46" dur="2000"/>
                                        <p:tgtEl>
                                          <p:spTgt spid="24">
                                            <p:graphicEl>
                                              <a:dgm id="{7D0CC7AF-14B2-8E4E-902B-184FB1986E9D}"/>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graphicEl>
                                              <a:dgm id="{D8E45DDC-3E8E-3243-8D1B-361551FA462D}"/>
                                            </p:graphicEl>
                                          </p:spTgt>
                                        </p:tgtEl>
                                        <p:attrNameLst>
                                          <p:attrName>style.visibility</p:attrName>
                                        </p:attrNameLst>
                                      </p:cBhvr>
                                      <p:to>
                                        <p:strVal val="visible"/>
                                      </p:to>
                                    </p:set>
                                    <p:animEffect transition="in" filter="fade">
                                      <p:cBhvr>
                                        <p:cTn id="49" dur="2000"/>
                                        <p:tgtEl>
                                          <p:spTgt spid="24">
                                            <p:graphicEl>
                                              <a:dgm id="{D8E45DDC-3E8E-3243-8D1B-361551FA462D}"/>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20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graphicEl>
                                              <a:dgm id="{3DBBDF6F-C2DC-AD43-BED1-60EC65646A92}"/>
                                            </p:graphicEl>
                                          </p:spTgt>
                                        </p:tgtEl>
                                        <p:attrNameLst>
                                          <p:attrName>style.visibility</p:attrName>
                                        </p:attrNameLst>
                                      </p:cBhvr>
                                      <p:to>
                                        <p:strVal val="visible"/>
                                      </p:to>
                                    </p:set>
                                    <p:animEffect transition="in" filter="fade">
                                      <p:cBhvr>
                                        <p:cTn id="57" dur="2000"/>
                                        <p:tgtEl>
                                          <p:spTgt spid="24">
                                            <p:graphicEl>
                                              <a:dgm id="{3DBBDF6F-C2DC-AD43-BED1-60EC65646A92}"/>
                                            </p:graphicEl>
                                          </p:spTgt>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24">
                                            <p:graphicEl>
                                              <a:dgm id="{6CB2321F-3DDB-4543-825E-40354EF730AD}"/>
                                            </p:graphicEl>
                                          </p:spTgt>
                                        </p:tgtEl>
                                        <p:attrNameLst>
                                          <p:attrName>style.visibility</p:attrName>
                                        </p:attrNameLst>
                                      </p:cBhvr>
                                      <p:to>
                                        <p:strVal val="visible"/>
                                      </p:to>
                                    </p:set>
                                    <p:animEffect transition="in" filter="fade">
                                      <p:cBhvr>
                                        <p:cTn id="61" dur="2000"/>
                                        <p:tgtEl>
                                          <p:spTgt spid="24">
                                            <p:graphicEl>
                                              <a:dgm id="{6CB2321F-3DDB-4543-825E-40354EF730AD}"/>
                                            </p:graphic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graphicEl>
                                              <a:dgm id="{8CE12734-27F4-AB4F-8D16-E30DF91E6BED}"/>
                                            </p:graphicEl>
                                          </p:spTgt>
                                        </p:tgtEl>
                                        <p:attrNameLst>
                                          <p:attrName>style.visibility</p:attrName>
                                        </p:attrNameLst>
                                      </p:cBhvr>
                                      <p:to>
                                        <p:strVal val="visible"/>
                                      </p:to>
                                    </p:set>
                                    <p:animEffect transition="in" filter="fade">
                                      <p:cBhvr>
                                        <p:cTn id="64" dur="2000"/>
                                        <p:tgtEl>
                                          <p:spTgt spid="24">
                                            <p:graphicEl>
                                              <a:dgm id="{8CE12734-27F4-AB4F-8D16-E30DF91E6BED}"/>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2000"/>
                                        <p:tgtEl>
                                          <p:spTgt spid="3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graphicEl>
                                              <a:dgm id="{E85188AF-6B0B-2842-9981-C8A370795369}"/>
                                            </p:graphicEl>
                                          </p:spTgt>
                                        </p:tgtEl>
                                        <p:attrNameLst>
                                          <p:attrName>style.visibility</p:attrName>
                                        </p:attrNameLst>
                                      </p:cBhvr>
                                      <p:to>
                                        <p:strVal val="visible"/>
                                      </p:to>
                                    </p:set>
                                    <p:animEffect transition="in" filter="fade">
                                      <p:cBhvr>
                                        <p:cTn id="72" dur="2000"/>
                                        <p:tgtEl>
                                          <p:spTgt spid="24">
                                            <p:graphicEl>
                                              <a:dgm id="{E85188AF-6B0B-2842-9981-C8A370795369}"/>
                                            </p:graphicEl>
                                          </p:spTgt>
                                        </p:tgtEl>
                                      </p:cBhvr>
                                    </p:animEffec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24">
                                            <p:graphicEl>
                                              <a:dgm id="{9A7EFB90-34EE-DF49-BB36-14528FB2A414}"/>
                                            </p:graphicEl>
                                          </p:spTgt>
                                        </p:tgtEl>
                                        <p:attrNameLst>
                                          <p:attrName>style.visibility</p:attrName>
                                        </p:attrNameLst>
                                      </p:cBhvr>
                                      <p:to>
                                        <p:strVal val="visible"/>
                                      </p:to>
                                    </p:set>
                                    <p:animEffect transition="in" filter="fade">
                                      <p:cBhvr>
                                        <p:cTn id="76" dur="2000"/>
                                        <p:tgtEl>
                                          <p:spTgt spid="24">
                                            <p:graphicEl>
                                              <a:dgm id="{9A7EFB90-34EE-DF49-BB36-14528FB2A414}"/>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4">
                                            <p:graphicEl>
                                              <a:dgm id="{B78A597E-23B3-1049-A01A-9F535DCF17C1}"/>
                                            </p:graphicEl>
                                          </p:spTgt>
                                        </p:tgtEl>
                                        <p:attrNameLst>
                                          <p:attrName>style.visibility</p:attrName>
                                        </p:attrNameLst>
                                      </p:cBhvr>
                                      <p:to>
                                        <p:strVal val="visible"/>
                                      </p:to>
                                    </p:set>
                                    <p:animEffect transition="in" filter="fade">
                                      <p:cBhvr>
                                        <p:cTn id="79" dur="2000"/>
                                        <p:tgtEl>
                                          <p:spTgt spid="24">
                                            <p:graphicEl>
                                              <a:dgm id="{B78A597E-23B3-1049-A01A-9F535DCF17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2000"/>
                                        <p:tgtEl>
                                          <p:spTgt spid="2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4">
                                            <p:graphicEl>
                                              <a:dgm id="{AEA16479-9E7F-A941-9B3F-EA82653ABA15}"/>
                                            </p:graphicEl>
                                          </p:spTgt>
                                        </p:tgtEl>
                                        <p:attrNameLst>
                                          <p:attrName>style.visibility</p:attrName>
                                        </p:attrNameLst>
                                      </p:cBhvr>
                                      <p:to>
                                        <p:strVal val="visible"/>
                                      </p:to>
                                    </p:set>
                                    <p:animEffect transition="in" filter="fade">
                                      <p:cBhvr>
                                        <p:cTn id="87" dur="2000"/>
                                        <p:tgtEl>
                                          <p:spTgt spid="24">
                                            <p:graphicEl>
                                              <a:dgm id="{AEA16479-9E7F-A941-9B3F-EA82653ABA15}"/>
                                            </p:graphicEl>
                                          </p:spTgt>
                                        </p:tgtEl>
                                      </p:cBhvr>
                                    </p:animEffect>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24">
                                            <p:graphicEl>
                                              <a:dgm id="{199B6F96-2AA2-4B4C-AB7F-FC2B87FD9AB7}"/>
                                            </p:graphicEl>
                                          </p:spTgt>
                                        </p:tgtEl>
                                        <p:attrNameLst>
                                          <p:attrName>style.visibility</p:attrName>
                                        </p:attrNameLst>
                                      </p:cBhvr>
                                      <p:to>
                                        <p:strVal val="visible"/>
                                      </p:to>
                                    </p:set>
                                    <p:animEffect transition="in" filter="fade">
                                      <p:cBhvr>
                                        <p:cTn id="91" dur="2000"/>
                                        <p:tgtEl>
                                          <p:spTgt spid="24">
                                            <p:graphicEl>
                                              <a:dgm id="{199B6F96-2AA2-4B4C-AB7F-FC2B87FD9AB7}"/>
                                            </p:graphic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4">
                                            <p:graphicEl>
                                              <a:dgm id="{66131503-63ED-4540-8502-6A48CD18ED03}"/>
                                            </p:graphicEl>
                                          </p:spTgt>
                                        </p:tgtEl>
                                        <p:attrNameLst>
                                          <p:attrName>style.visibility</p:attrName>
                                        </p:attrNameLst>
                                      </p:cBhvr>
                                      <p:to>
                                        <p:strVal val="visible"/>
                                      </p:to>
                                    </p:set>
                                    <p:animEffect transition="in" filter="fade">
                                      <p:cBhvr>
                                        <p:cTn id="94" dur="2000"/>
                                        <p:tgtEl>
                                          <p:spTgt spid="24">
                                            <p:graphicEl>
                                              <a:dgm id="{66131503-63ED-4540-8502-6A48CD18ED03}"/>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2000"/>
                                        <p:tgtEl>
                                          <p:spTgt spid="2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4">
                                            <p:graphicEl>
                                              <a:dgm id="{95DD8796-C1D6-EE44-9869-F5661F3F8B5F}"/>
                                            </p:graphicEl>
                                          </p:spTgt>
                                        </p:tgtEl>
                                        <p:attrNameLst>
                                          <p:attrName>style.visibility</p:attrName>
                                        </p:attrNameLst>
                                      </p:cBhvr>
                                      <p:to>
                                        <p:strVal val="visible"/>
                                      </p:to>
                                    </p:set>
                                    <p:animEffect transition="in" filter="fade">
                                      <p:cBhvr>
                                        <p:cTn id="102" dur="2000"/>
                                        <p:tgtEl>
                                          <p:spTgt spid="24">
                                            <p:graphicEl>
                                              <a:dgm id="{95DD8796-C1D6-EE44-9869-F5661F3F8B5F}"/>
                                            </p:graphicEl>
                                          </p:spTgt>
                                        </p:tgtEl>
                                      </p:cBhvr>
                                    </p:animEffec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24">
                                            <p:graphicEl>
                                              <a:dgm id="{1C657837-9A36-1543-B1A8-F6D9F73C8C9E}"/>
                                            </p:graphicEl>
                                          </p:spTgt>
                                        </p:tgtEl>
                                        <p:attrNameLst>
                                          <p:attrName>style.visibility</p:attrName>
                                        </p:attrNameLst>
                                      </p:cBhvr>
                                      <p:to>
                                        <p:strVal val="visible"/>
                                      </p:to>
                                    </p:set>
                                    <p:animEffect transition="in" filter="fade">
                                      <p:cBhvr>
                                        <p:cTn id="106" dur="2000"/>
                                        <p:tgtEl>
                                          <p:spTgt spid="24">
                                            <p:graphicEl>
                                              <a:dgm id="{1C657837-9A36-1543-B1A8-F6D9F73C8C9E}"/>
                                            </p:graphicEl>
                                          </p:spTgt>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4">
                                            <p:graphicEl>
                                              <a:dgm id="{D8FD5D50-6D6C-0E4C-A837-1DDE12D05237}"/>
                                            </p:graphicEl>
                                          </p:spTgt>
                                        </p:tgtEl>
                                        <p:attrNameLst>
                                          <p:attrName>style.visibility</p:attrName>
                                        </p:attrNameLst>
                                      </p:cBhvr>
                                      <p:to>
                                        <p:strVal val="visible"/>
                                      </p:to>
                                    </p:set>
                                    <p:animEffect transition="in" filter="fade">
                                      <p:cBhvr>
                                        <p:cTn id="109" dur="2000"/>
                                        <p:tgtEl>
                                          <p:spTgt spid="24">
                                            <p:graphicEl>
                                              <a:dgm id="{D8FD5D50-6D6C-0E4C-A837-1DDE12D05237}"/>
                                            </p:graphic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2000"/>
                                        <p:tgtEl>
                                          <p:spTgt spid="3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4">
                                            <p:graphicEl>
                                              <a:dgm id="{EBB4544C-E271-6147-A92D-0ADE93C75EA4}"/>
                                            </p:graphicEl>
                                          </p:spTgt>
                                        </p:tgtEl>
                                        <p:attrNameLst>
                                          <p:attrName>style.visibility</p:attrName>
                                        </p:attrNameLst>
                                      </p:cBhvr>
                                      <p:to>
                                        <p:strVal val="visible"/>
                                      </p:to>
                                    </p:set>
                                    <p:animEffect transition="in" filter="fade">
                                      <p:cBhvr>
                                        <p:cTn id="117" dur="2000"/>
                                        <p:tgtEl>
                                          <p:spTgt spid="24">
                                            <p:graphicEl>
                                              <a:dgm id="{EBB4544C-E271-6147-A92D-0ADE93C75EA4}"/>
                                            </p:graphicEl>
                                          </p:spTgt>
                                        </p:tgtEl>
                                      </p:cBhvr>
                                    </p:animEffect>
                                  </p:childTnLst>
                                </p:cTn>
                              </p:par>
                            </p:childTnLst>
                          </p:cTn>
                        </p:par>
                        <p:par>
                          <p:cTn id="118" fill="hold">
                            <p:stCondLst>
                              <p:cond delay="2000"/>
                            </p:stCondLst>
                            <p:childTnLst>
                              <p:par>
                                <p:cTn id="119" presetID="10" presetClass="entr" presetSubtype="0" fill="hold" grpId="0" nodeType="afterEffect">
                                  <p:stCondLst>
                                    <p:cond delay="0"/>
                                  </p:stCondLst>
                                  <p:childTnLst>
                                    <p:set>
                                      <p:cBhvr>
                                        <p:cTn id="120" dur="1" fill="hold">
                                          <p:stCondLst>
                                            <p:cond delay="0"/>
                                          </p:stCondLst>
                                        </p:cTn>
                                        <p:tgtEl>
                                          <p:spTgt spid="24">
                                            <p:graphicEl>
                                              <a:dgm id="{F0E6C605-BADA-1343-A6E2-E52B58011A2C}"/>
                                            </p:graphicEl>
                                          </p:spTgt>
                                        </p:tgtEl>
                                        <p:attrNameLst>
                                          <p:attrName>style.visibility</p:attrName>
                                        </p:attrNameLst>
                                      </p:cBhvr>
                                      <p:to>
                                        <p:strVal val="visible"/>
                                      </p:to>
                                    </p:set>
                                    <p:animEffect transition="in" filter="fade">
                                      <p:cBhvr>
                                        <p:cTn id="121" dur="2000"/>
                                        <p:tgtEl>
                                          <p:spTgt spid="24">
                                            <p:graphicEl>
                                              <a:dgm id="{F0E6C605-BADA-1343-A6E2-E52B58011A2C}"/>
                                            </p:graphic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4">
                                            <p:graphicEl>
                                              <a:dgm id="{FF8013DE-F65B-334C-BBDB-3A4601909784}"/>
                                            </p:graphicEl>
                                          </p:spTgt>
                                        </p:tgtEl>
                                        <p:attrNameLst>
                                          <p:attrName>style.visibility</p:attrName>
                                        </p:attrNameLst>
                                      </p:cBhvr>
                                      <p:to>
                                        <p:strVal val="visible"/>
                                      </p:to>
                                    </p:set>
                                    <p:animEffect transition="in" filter="fade">
                                      <p:cBhvr>
                                        <p:cTn id="124" dur="2000"/>
                                        <p:tgtEl>
                                          <p:spTgt spid="24">
                                            <p:graphicEl>
                                              <a:dgm id="{FF8013DE-F65B-334C-BBDB-3A46019097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24" grpId="0">
        <p:bldSub>
          <a:bldDgm bld="lvlOne"/>
        </p:bldSub>
      </p:bldGraphic>
      <p:bldP spid="25" grpId="0" animBg="1"/>
      <p:bldP spid="26" grpId="0" animBg="1"/>
      <p:bldP spid="28" grpId="0" animBg="1"/>
      <p:bldP spid="29" grpId="0" animBg="1"/>
      <p:bldP spid="30" grpId="0" animBg="1"/>
      <p:bldP spid="31" grpId="0"/>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066800" y="4343400"/>
            <a:ext cx="2566360" cy="1003645"/>
            <a:chOff x="1929011" y="3094554"/>
            <a:chExt cx="2566360" cy="1003645"/>
          </a:xfrm>
        </p:grpSpPr>
        <p:sp>
          <p:nvSpPr>
            <p:cNvPr id="35" name="Rounded Rectangle 34"/>
            <p:cNvSpPr/>
            <p:nvPr/>
          </p:nvSpPr>
          <p:spPr>
            <a:xfrm>
              <a:off x="1929011" y="3094554"/>
              <a:ext cx="2566360" cy="1003645"/>
            </a:xfrm>
            <a:prstGeom prst="roundRect">
              <a:avLst>
                <a:gd name="adj" fmla="val 10000"/>
              </a:avLst>
            </a:prstGeom>
          </p:spPr>
          <p:style>
            <a:lnRef idx="2">
              <a:schemeClr val="accent2">
                <a:tint val="7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Rounded Rectangle 4"/>
            <p:cNvSpPr/>
            <p:nvPr/>
          </p:nvSpPr>
          <p:spPr>
            <a:xfrm>
              <a:off x="1958407" y="3123950"/>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000" dirty="0" smtClean="0">
                  <a:solidFill>
                    <a:srgbClr val="000000">
                      <a:hueOff val="0"/>
                      <a:satOff val="0"/>
                      <a:lumOff val="0"/>
                      <a:alphaOff val="0"/>
                    </a:srgbClr>
                  </a:solidFill>
                </a:rPr>
                <a:t>Use brief, specific error correction &amp; other strategies</a:t>
              </a:r>
              <a:endParaRPr lang="en-US" sz="2000" dirty="0">
                <a:solidFill>
                  <a:srgbClr val="000000">
                    <a:hueOff val="0"/>
                    <a:satOff val="0"/>
                    <a:lumOff val="0"/>
                    <a:alphaOff val="0"/>
                  </a:srgbClr>
                </a:solidFill>
              </a:endParaRPr>
            </a:p>
          </p:txBody>
        </p:sp>
      </p:grpSp>
      <p:sp>
        <p:nvSpPr>
          <p:cNvPr id="38" name="Rounded Rectangle 37"/>
          <p:cNvSpPr/>
          <p:nvPr/>
        </p:nvSpPr>
        <p:spPr>
          <a:xfrm>
            <a:off x="3048000" y="3505200"/>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HS Example:</a:t>
            </a:r>
          </a:p>
          <a:p>
            <a:pPr marL="119063" indent="-119063">
              <a:buFont typeface="Arial"/>
              <a:buChar char="•"/>
            </a:pPr>
            <a:r>
              <a:rPr lang="en-US" sz="2000" dirty="0" smtClean="0">
                <a:solidFill>
                  <a:srgbClr val="000000"/>
                </a:solidFill>
              </a:rPr>
              <a:t>After student plays with lab equipment inappropriately, teacher responds, “Please don’t play with lab equipment, keep it on the table.”</a:t>
            </a:r>
            <a:endParaRPr lang="en-US" sz="2000" dirty="0" smtClean="0">
              <a:solidFill>
                <a:srgbClr val="000000"/>
              </a:solidFill>
              <a:latin typeface="Arial"/>
              <a:cs typeface="Arial"/>
            </a:endParaRPr>
          </a:p>
        </p:txBody>
      </p:sp>
      <p:sp>
        <p:nvSpPr>
          <p:cNvPr id="39" name="Rounded Rectangle 38"/>
          <p:cNvSpPr/>
          <p:nvPr/>
        </p:nvSpPr>
        <p:spPr>
          <a:xfrm>
            <a:off x="6096000" y="3505200"/>
            <a:ext cx="3048000" cy="2895600"/>
          </a:xfrm>
          <a:prstGeom prst="roundRect">
            <a:avLst/>
          </a:prstGeom>
          <a:solidFill>
            <a:srgbClr val="80000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Non-Example:</a:t>
            </a:r>
          </a:p>
          <a:p>
            <a:pPr marL="119063" indent="-119063">
              <a:buFont typeface="Arial"/>
              <a:buChar char="•"/>
            </a:pPr>
            <a:r>
              <a:rPr lang="en-US" sz="2000" dirty="0" smtClean="0">
                <a:solidFill>
                  <a:srgbClr val="000000"/>
                </a:solidFill>
              </a:rPr>
              <a:t>Shouting, “No!” (This is </a:t>
            </a:r>
            <a:r>
              <a:rPr lang="en-US" sz="2000" i="1" dirty="0" smtClean="0">
                <a:solidFill>
                  <a:srgbClr val="000000"/>
                </a:solidFill>
              </a:rPr>
              <a:t>not</a:t>
            </a:r>
            <a:r>
              <a:rPr lang="en-US" sz="2000" dirty="0" smtClean="0">
                <a:solidFill>
                  <a:srgbClr val="000000"/>
                </a:solidFill>
              </a:rPr>
              <a:t> calm, neutral, or specific.)</a:t>
            </a:r>
          </a:p>
          <a:p>
            <a:pPr marL="119063" indent="-119063">
              <a:buFont typeface="Arial"/>
              <a:buChar char="•"/>
            </a:pPr>
            <a:r>
              <a:rPr lang="en-US" sz="2000" dirty="0" smtClean="0">
                <a:solidFill>
                  <a:srgbClr val="000000"/>
                </a:solidFill>
              </a:rPr>
              <a:t>A 5-min conversation about what the student was thinking. (This is </a:t>
            </a:r>
            <a:r>
              <a:rPr lang="en-US" sz="2000" i="1" dirty="0" smtClean="0">
                <a:solidFill>
                  <a:srgbClr val="000000"/>
                </a:solidFill>
              </a:rPr>
              <a:t>not</a:t>
            </a:r>
            <a:r>
              <a:rPr lang="en-US" sz="2000" dirty="0" smtClean="0">
                <a:solidFill>
                  <a:srgbClr val="000000"/>
                </a:solidFill>
              </a:rPr>
              <a:t> brief.) </a:t>
            </a:r>
          </a:p>
          <a:p>
            <a:pPr marL="119063" indent="-119063">
              <a:buFont typeface="Arial"/>
              <a:buChar char="•"/>
            </a:pPr>
            <a:endParaRPr lang="en-US" sz="2000" dirty="0">
              <a:solidFill>
                <a:srgbClr val="000000"/>
              </a:solidFill>
              <a:latin typeface="Arial"/>
              <a:cs typeface="Arial"/>
            </a:endParaRPr>
          </a:p>
        </p:txBody>
      </p:sp>
      <p:sp>
        <p:nvSpPr>
          <p:cNvPr id="37" name="Rounded Rectangle 36"/>
          <p:cNvSpPr/>
          <p:nvPr/>
        </p:nvSpPr>
        <p:spPr>
          <a:xfrm>
            <a:off x="0" y="3505200"/>
            <a:ext cx="3048000" cy="2895600"/>
          </a:xfrm>
          <a:prstGeom prst="roundRect">
            <a:avLst/>
          </a:prstGeom>
          <a:solidFill>
            <a:srgbClr val="008040">
              <a:alpha val="20000"/>
            </a:srgbClr>
          </a:solidFill>
          <a:effectLst/>
        </p:spPr>
        <p:style>
          <a:lnRef idx="1">
            <a:schemeClr val="accent1"/>
          </a:lnRef>
          <a:fillRef idx="2">
            <a:schemeClr val="accent1"/>
          </a:fillRef>
          <a:effectRef idx="1">
            <a:schemeClr val="accent1"/>
          </a:effectRef>
          <a:fontRef idx="minor">
            <a:schemeClr val="dk1"/>
          </a:fontRef>
        </p:style>
        <p:txBody>
          <a:bodyPr rtlCol="0" anchor="t"/>
          <a:lstStyle/>
          <a:p>
            <a:r>
              <a:rPr lang="en-US" sz="2000" b="1" dirty="0" smtClean="0">
                <a:solidFill>
                  <a:srgbClr val="000000"/>
                </a:solidFill>
                <a:latin typeface="Arial"/>
                <a:cs typeface="Arial"/>
              </a:rPr>
              <a:t>Elementary Example:</a:t>
            </a:r>
          </a:p>
          <a:p>
            <a:pPr marL="119063" indent="-119063">
              <a:buFont typeface="Arial"/>
              <a:buChar char="•"/>
            </a:pPr>
            <a:r>
              <a:rPr lang="en-US" sz="2000" dirty="0" smtClean="0">
                <a:solidFill>
                  <a:srgbClr val="000000"/>
                </a:solidFill>
              </a:rPr>
              <a:t>After a student calls out in class the teacher responds, “Please raise your hand before calling out your answer”</a:t>
            </a:r>
          </a:p>
          <a:p>
            <a:pPr marL="119063" indent="-119063">
              <a:buFont typeface="Arial"/>
              <a:buChar char="•"/>
            </a:pPr>
            <a:endParaRPr lang="en-US" sz="2000" dirty="0" smtClean="0">
              <a:solidFill>
                <a:srgbClr val="000000"/>
              </a:solidFill>
              <a:latin typeface="Arial"/>
              <a:cs typeface="Arial"/>
            </a:endParaRPr>
          </a:p>
        </p:txBody>
      </p:sp>
    </p:spTree>
    <p:extLst>
      <p:ext uri="{BB962C8B-B14F-4D97-AF65-F5344CB8AC3E}">
        <p14:creationId xmlns:p14="http://schemas.microsoft.com/office/powerpoint/2010/main" val="86693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44444E-6 -1.48148E-6 L 0.225 -0.58889 " pathEditMode="relative" rAng="0" ptsTypes="AA">
                                      <p:cBhvr>
                                        <p:cTn id="6" dur="2000" fill="hold"/>
                                        <p:tgtEl>
                                          <p:spTgt spid="32"/>
                                        </p:tgtEl>
                                        <p:attrNameLst>
                                          <p:attrName>ppt_x</p:attrName>
                                          <p:attrName>ppt_y</p:attrName>
                                        </p:attrNameLst>
                                      </p:cBhvr>
                                      <p:rCtr x="11250" y="-29444"/>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slide(from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slide(fromLeft)">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slide(fromLeft)">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37"/>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lstStyle/>
          <a:p>
            <a:r>
              <a:rPr lang="en-US" sz="4000" b="1" dirty="0" smtClean="0"/>
              <a:t>Other Strategies to Respond</a:t>
            </a:r>
            <a:endParaRPr lang="en-US" sz="4000" b="1" dirty="0"/>
          </a:p>
        </p:txBody>
      </p:sp>
      <p:graphicFrame>
        <p:nvGraphicFramePr>
          <p:cNvPr id="4" name="Content Placeholder 3"/>
          <p:cNvGraphicFramePr>
            <a:graphicFrameLocks noGrp="1"/>
          </p:cNvGraphicFramePr>
          <p:nvPr>
            <p:ph idx="1"/>
            <p:extLst/>
          </p:nvPr>
        </p:nvGraphicFramePr>
        <p:xfrm>
          <a:off x="0" y="732039"/>
          <a:ext cx="9144000" cy="5562081"/>
        </p:xfrm>
        <a:graphic>
          <a:graphicData uri="http://schemas.openxmlformats.org/drawingml/2006/table">
            <a:tbl>
              <a:tblPr firstRow="1" bandRow="1">
                <a:effectLst/>
                <a:tableStyleId>{3C2FFA5D-87B4-456A-9821-1D502468CF0F}</a:tableStyleId>
              </a:tblPr>
              <a:tblGrid>
                <a:gridCol w="1828800"/>
                <a:gridCol w="2438400"/>
                <a:gridCol w="2438400"/>
                <a:gridCol w="2438400"/>
              </a:tblGrid>
              <a:tr h="715761">
                <a:tc>
                  <a:txBody>
                    <a:bodyPr/>
                    <a:lstStyle/>
                    <a:p>
                      <a:endParaRPr lang="en-US" sz="2000" dirty="0">
                        <a:solidFill>
                          <a:srgbClr val="000000"/>
                        </a:solidFill>
                        <a:latin typeface="Arial"/>
                        <a:cs typeface="Aria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FFFFFF"/>
                    </a:solidFill>
                  </a:tcPr>
                </a:tc>
                <a:tc>
                  <a:txBody>
                    <a:bodyPr/>
                    <a:lstStyle/>
                    <a:p>
                      <a:r>
                        <a:rPr lang="en-US" sz="2000" dirty="0" smtClean="0">
                          <a:solidFill>
                            <a:schemeClr val="bg1"/>
                          </a:solidFill>
                          <a:latin typeface="Arial"/>
                          <a:cs typeface="Arial"/>
                        </a:rPr>
                        <a:t>Elementary Example:</a:t>
                      </a:r>
                      <a:endParaRPr lang="en-US" sz="2000" dirty="0">
                        <a:solidFill>
                          <a:schemeClr val="bg1"/>
                        </a:solidFill>
                        <a:latin typeface="Arial"/>
                        <a:cs typeface="Arial"/>
                      </a:endParaRPr>
                    </a:p>
                  </a:txBody>
                  <a:tcPr>
                    <a:solidFill>
                      <a:srgbClr val="008000"/>
                    </a:solidFill>
                  </a:tcPr>
                </a:tc>
                <a:tc>
                  <a:txBody>
                    <a:bodyPr/>
                    <a:lstStyle/>
                    <a:p>
                      <a:r>
                        <a:rPr lang="en-US" sz="2000" dirty="0" smtClean="0">
                          <a:solidFill>
                            <a:schemeClr val="bg1"/>
                          </a:solidFill>
                          <a:latin typeface="Arial"/>
                          <a:cs typeface="Arial"/>
                        </a:rPr>
                        <a:t>HS Example:</a:t>
                      </a:r>
                      <a:endParaRPr lang="en-US" sz="2000" dirty="0">
                        <a:solidFill>
                          <a:schemeClr val="bg1"/>
                        </a:solidFill>
                        <a:latin typeface="Arial"/>
                        <a:cs typeface="Arial"/>
                      </a:endParaRPr>
                    </a:p>
                  </a:txBody>
                  <a:tcPr>
                    <a:solidFill>
                      <a:srgbClr val="008000"/>
                    </a:solidFill>
                  </a:tcPr>
                </a:tc>
                <a:tc>
                  <a:txBody>
                    <a:bodyPr/>
                    <a:lstStyle/>
                    <a:p>
                      <a:r>
                        <a:rPr lang="en-US" sz="2000" dirty="0" smtClean="0">
                          <a:solidFill>
                            <a:schemeClr val="bg1"/>
                          </a:solidFill>
                          <a:latin typeface="Arial"/>
                          <a:cs typeface="Arial"/>
                        </a:rPr>
                        <a:t>Non-example</a:t>
                      </a:r>
                      <a:endParaRPr lang="en-US" sz="2000" dirty="0">
                        <a:solidFill>
                          <a:schemeClr val="bg1"/>
                        </a:solidFill>
                        <a:latin typeface="Arial"/>
                        <a:cs typeface="Arial"/>
                      </a:endParaRPr>
                    </a:p>
                  </a:txBody>
                  <a:tcPr>
                    <a:solidFill>
                      <a:srgbClr val="800000"/>
                    </a:solidFill>
                  </a:tcPr>
                </a:tc>
              </a:tr>
              <a:tr h="8130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000000"/>
                          </a:solidFill>
                          <a:latin typeface="Arial"/>
                          <a:cs typeface="Arial"/>
                        </a:rPr>
                        <a:t>Planned Ignoring</a:t>
                      </a:r>
                    </a:p>
                  </a:txBody>
                  <a:tcPr anchor="ctr">
                    <a:solidFill>
                      <a:schemeClr val="accent2">
                        <a:lumMod val="20000"/>
                        <a:lumOff val="80000"/>
                        <a:alpha val="20000"/>
                      </a:schemeClr>
                    </a:solidFill>
                  </a:tcPr>
                </a:tc>
                <a:tc>
                  <a:txBody>
                    <a:bodyPr/>
                    <a:lstStyle/>
                    <a:p>
                      <a:r>
                        <a:rPr lang="en-US" sz="1800" i="0" kern="1200" dirty="0" smtClean="0">
                          <a:solidFill>
                            <a:schemeClr val="dk1"/>
                          </a:solidFill>
                          <a:latin typeface="+mn-lt"/>
                          <a:ea typeface="+mn-ea"/>
                          <a:cs typeface="+mn-cs"/>
                        </a:rPr>
                        <a:t>During a whole group activity, James shouts the teachers’ name to get her attention. The teacher ignores the callouts and proceeds with the activity. </a:t>
                      </a:r>
                      <a:endParaRPr lang="en-US" sz="2000" dirty="0">
                        <a:solidFill>
                          <a:srgbClr val="000000"/>
                        </a:solidFill>
                        <a:latin typeface="Arial"/>
                        <a:cs typeface="Arial"/>
                      </a:endParaRPr>
                    </a:p>
                  </a:txBody>
                  <a:tcPr>
                    <a:solidFill>
                      <a:srgbClr val="008000">
                        <a:alpha val="20000"/>
                      </a:srgb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During a lecture, Jen interrupts the teacher and loudly asks her question.  The teacher ignores Jen until she quietly raises her hand.</a:t>
                      </a:r>
                    </a:p>
                  </a:txBody>
                  <a:tcPr>
                    <a:solidFill>
                      <a:srgbClr val="008000">
                        <a:alpha val="20000"/>
                      </a:srgbClr>
                    </a:solidFill>
                  </a:tcPr>
                </a:tc>
                <a:tc>
                  <a:txBody>
                    <a:bodyPr/>
                    <a:lstStyle/>
                    <a:p>
                      <a:r>
                        <a:rPr lang="en-US" sz="1800" kern="1200" dirty="0" smtClean="0">
                          <a:solidFill>
                            <a:schemeClr val="dk1"/>
                          </a:solidFill>
                          <a:latin typeface="+mn-lt"/>
                          <a:ea typeface="+mn-ea"/>
                          <a:cs typeface="+mn-cs"/>
                        </a:rPr>
                        <a:t>A student is loudly criticizing a peer, resulting in other students laughing at the targeted peer. The teacher does nothing. </a:t>
                      </a:r>
                      <a:endParaRPr lang="en-US" sz="2000" dirty="0">
                        <a:solidFill>
                          <a:srgbClr val="000000"/>
                        </a:solidFill>
                        <a:latin typeface="Arial"/>
                        <a:cs typeface="Arial"/>
                      </a:endParaRPr>
                    </a:p>
                  </a:txBody>
                  <a:tcPr>
                    <a:solidFill>
                      <a:srgbClr val="800000">
                        <a:alpha val="20000"/>
                      </a:srgbClr>
                    </a:solidFill>
                  </a:tcPr>
                </a:tc>
              </a:tr>
              <a:tr h="2313058">
                <a:tc>
                  <a:txBody>
                    <a:bodyPr/>
                    <a:lstStyle/>
                    <a:p>
                      <a:r>
                        <a:rPr lang="en-US" sz="2000" b="1" dirty="0" smtClean="0">
                          <a:solidFill>
                            <a:srgbClr val="000000"/>
                          </a:solidFill>
                          <a:latin typeface="Arial"/>
                          <a:cs typeface="Arial"/>
                        </a:rPr>
                        <a:t>Differential S</a:t>
                      </a:r>
                      <a:r>
                        <a:rPr lang="en-US" sz="2000" b="1" baseline="30000" dirty="0" smtClean="0">
                          <a:solidFill>
                            <a:srgbClr val="000000"/>
                          </a:solidFill>
                          <a:latin typeface="Arial"/>
                          <a:cs typeface="Arial"/>
                        </a:rPr>
                        <a:t>R</a:t>
                      </a:r>
                      <a:endParaRPr lang="en-US" sz="2000" b="1" baseline="30000" dirty="0">
                        <a:solidFill>
                          <a:srgbClr val="000000"/>
                        </a:solidFill>
                        <a:latin typeface="Arial"/>
                        <a:cs typeface="Arial"/>
                      </a:endParaRPr>
                    </a:p>
                  </a:txBody>
                  <a:tcPr anchor="ctr">
                    <a:solidFill>
                      <a:schemeClr val="accent2">
                        <a:lumMod val="20000"/>
                        <a:lumOff val="80000"/>
                        <a:alpha val="2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kern="1200" dirty="0" smtClean="0">
                          <a:solidFill>
                            <a:schemeClr val="dk1"/>
                          </a:solidFill>
                          <a:latin typeface="+mn-lt"/>
                          <a:ea typeface="+mn-ea"/>
                          <a:cs typeface="+mn-cs"/>
                        </a:rPr>
                        <a:t>In the same scenario above, the teacher ignores James’ callouts, but immediately calls on and praises James when he raises his hand, “That’s how we show respect!  Nice hand raise.” (DRA)</a:t>
                      </a:r>
                      <a:endParaRPr lang="en-US" sz="1800" kern="1200" dirty="0" smtClean="0">
                        <a:solidFill>
                          <a:schemeClr val="dk1"/>
                        </a:solidFill>
                        <a:latin typeface="+mn-lt"/>
                        <a:ea typeface="+mn-ea"/>
                        <a:cs typeface="+mn-cs"/>
                      </a:endParaRPr>
                    </a:p>
                  </a:txBody>
                  <a:tcPr>
                    <a:solidFill>
                      <a:srgbClr val="008000">
                        <a:alpha val="20000"/>
                      </a:srgbClr>
                    </a:solidFill>
                  </a:tcPr>
                </a:tc>
                <a:tc>
                  <a:txBody>
                    <a:bodyPr/>
                    <a:lstStyle/>
                    <a:p>
                      <a:r>
                        <a:rPr lang="en-US" sz="1800" kern="1200" dirty="0" smtClean="0">
                          <a:solidFill>
                            <a:schemeClr val="dk1"/>
                          </a:solidFill>
                          <a:latin typeface="+mn-lt"/>
                          <a:ea typeface="+mn-ea"/>
                          <a:cs typeface="+mn-cs"/>
                        </a:rPr>
                        <a:t>“If we can make it through this discussion without inappropriate language, you can listen to music during your independent work time at the end of class.” (DRO)</a:t>
                      </a:r>
                      <a:r>
                        <a:rPr lang="en-US" sz="2000" dirty="0" smtClean="0"/>
                        <a:t> </a:t>
                      </a:r>
                      <a:endParaRPr lang="en-US" sz="2000" dirty="0">
                        <a:solidFill>
                          <a:srgbClr val="000000"/>
                        </a:solidFill>
                        <a:latin typeface="Arial"/>
                        <a:cs typeface="Arial"/>
                      </a:endParaRPr>
                    </a:p>
                  </a:txBody>
                  <a:tcPr>
                    <a:solidFill>
                      <a:srgbClr val="008000">
                        <a:alpha val="20000"/>
                      </a:srgbClr>
                    </a:solidFill>
                  </a:tcPr>
                </a:tc>
                <a:tc>
                  <a:txBody>
                    <a:bodyPr/>
                    <a:lstStyle/>
                    <a:p>
                      <a:r>
                        <a:rPr lang="en-US" sz="1800" kern="1200" dirty="0" smtClean="0">
                          <a:solidFill>
                            <a:schemeClr val="dk1"/>
                          </a:solidFill>
                          <a:latin typeface="+mn-lt"/>
                          <a:ea typeface="+mn-ea"/>
                          <a:cs typeface="+mn-cs"/>
                        </a:rPr>
                        <a:t>The teacher reprimands students each time they engage in problem behavior and ignore appropriate behavior. </a:t>
                      </a:r>
                      <a:endParaRPr lang="en-US" sz="2000" dirty="0">
                        <a:solidFill>
                          <a:srgbClr val="000000"/>
                        </a:solidFill>
                        <a:latin typeface="Arial"/>
                        <a:cs typeface="Arial"/>
                      </a:endParaRPr>
                    </a:p>
                  </a:txBody>
                  <a:tcPr>
                    <a:solidFill>
                      <a:srgbClr val="800000">
                        <a:alpha val="20000"/>
                      </a:srgbClr>
                    </a:solidFill>
                  </a:tcPr>
                </a:tc>
              </a:tr>
            </a:tbl>
          </a:graphicData>
        </a:graphic>
      </p:graphicFrame>
    </p:spTree>
    <p:extLst>
      <p:ext uri="{BB962C8B-B14F-4D97-AF65-F5344CB8AC3E}">
        <p14:creationId xmlns:p14="http://schemas.microsoft.com/office/powerpoint/2010/main" val="106843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lstStyle/>
          <a:p>
            <a:r>
              <a:rPr lang="en-US" sz="4000" b="1" dirty="0" smtClean="0"/>
              <a:t>Other Strategies to Respond</a:t>
            </a:r>
            <a:endParaRPr lang="en-US" sz="4000" b="1" dirty="0"/>
          </a:p>
        </p:txBody>
      </p:sp>
      <p:graphicFrame>
        <p:nvGraphicFramePr>
          <p:cNvPr id="4" name="Content Placeholder 3"/>
          <p:cNvGraphicFramePr>
            <a:graphicFrameLocks noGrp="1"/>
          </p:cNvGraphicFramePr>
          <p:nvPr>
            <p:ph idx="1"/>
            <p:extLst/>
          </p:nvPr>
        </p:nvGraphicFramePr>
        <p:xfrm>
          <a:off x="0" y="640599"/>
          <a:ext cx="9144000" cy="5866881"/>
        </p:xfrm>
        <a:graphic>
          <a:graphicData uri="http://schemas.openxmlformats.org/drawingml/2006/table">
            <a:tbl>
              <a:tblPr firstRow="1" bandRow="1">
                <a:effectLst/>
                <a:tableStyleId>{3C2FFA5D-87B4-456A-9821-1D502468CF0F}</a:tableStyleId>
              </a:tblPr>
              <a:tblGrid>
                <a:gridCol w="1828800"/>
                <a:gridCol w="2438400"/>
                <a:gridCol w="2438400"/>
                <a:gridCol w="2438400"/>
              </a:tblGrid>
              <a:tr h="715761">
                <a:tc>
                  <a:txBody>
                    <a:bodyPr/>
                    <a:lstStyle/>
                    <a:p>
                      <a:endParaRPr lang="en-US" sz="2000" dirty="0">
                        <a:solidFill>
                          <a:srgbClr val="000000"/>
                        </a:solidFill>
                        <a:latin typeface="Arial"/>
                        <a:cs typeface="Aria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FFFFFF"/>
                    </a:solidFill>
                  </a:tcPr>
                </a:tc>
                <a:tc>
                  <a:txBody>
                    <a:bodyPr/>
                    <a:lstStyle/>
                    <a:p>
                      <a:r>
                        <a:rPr lang="en-US" sz="2000" dirty="0" smtClean="0">
                          <a:solidFill>
                            <a:schemeClr val="bg1"/>
                          </a:solidFill>
                          <a:latin typeface="Arial"/>
                          <a:cs typeface="Arial"/>
                        </a:rPr>
                        <a:t>Elementary Example:</a:t>
                      </a:r>
                      <a:endParaRPr lang="en-US" sz="2000" dirty="0">
                        <a:solidFill>
                          <a:schemeClr val="bg1"/>
                        </a:solidFill>
                        <a:latin typeface="Arial"/>
                        <a:cs typeface="Arial"/>
                      </a:endParaRPr>
                    </a:p>
                  </a:txBody>
                  <a:tcPr>
                    <a:solidFill>
                      <a:srgbClr val="008000"/>
                    </a:solidFill>
                  </a:tcPr>
                </a:tc>
                <a:tc>
                  <a:txBody>
                    <a:bodyPr/>
                    <a:lstStyle/>
                    <a:p>
                      <a:r>
                        <a:rPr lang="en-US" sz="2000" dirty="0" smtClean="0">
                          <a:solidFill>
                            <a:schemeClr val="bg1"/>
                          </a:solidFill>
                          <a:latin typeface="Arial"/>
                          <a:cs typeface="Arial"/>
                        </a:rPr>
                        <a:t>HS Example:</a:t>
                      </a:r>
                      <a:endParaRPr lang="en-US" sz="2000" dirty="0">
                        <a:solidFill>
                          <a:schemeClr val="bg1"/>
                        </a:solidFill>
                        <a:latin typeface="Arial"/>
                        <a:cs typeface="Arial"/>
                      </a:endParaRPr>
                    </a:p>
                  </a:txBody>
                  <a:tcPr>
                    <a:solidFill>
                      <a:srgbClr val="008000"/>
                    </a:solidFill>
                  </a:tcPr>
                </a:tc>
                <a:tc>
                  <a:txBody>
                    <a:bodyPr/>
                    <a:lstStyle/>
                    <a:p>
                      <a:r>
                        <a:rPr lang="en-US" sz="2000" dirty="0" smtClean="0">
                          <a:solidFill>
                            <a:schemeClr val="bg1"/>
                          </a:solidFill>
                          <a:latin typeface="Arial"/>
                          <a:cs typeface="Arial"/>
                        </a:rPr>
                        <a:t>Non-example</a:t>
                      </a:r>
                      <a:endParaRPr lang="en-US" sz="2000" dirty="0">
                        <a:solidFill>
                          <a:schemeClr val="bg1"/>
                        </a:solidFill>
                        <a:latin typeface="Arial"/>
                        <a:cs typeface="Arial"/>
                      </a:endParaRPr>
                    </a:p>
                  </a:txBody>
                  <a:tcPr>
                    <a:solidFill>
                      <a:srgbClr val="800000"/>
                    </a:solidFill>
                  </a:tcPr>
                </a:tc>
              </a:tr>
              <a:tr h="1307380">
                <a:tc>
                  <a:txBody>
                    <a:bodyPr/>
                    <a:lstStyle/>
                    <a:p>
                      <a:r>
                        <a:rPr lang="en-US" sz="2000" b="1" dirty="0" smtClean="0">
                          <a:solidFill>
                            <a:srgbClr val="000000"/>
                          </a:solidFill>
                          <a:latin typeface="Arial"/>
                          <a:cs typeface="Arial"/>
                        </a:rPr>
                        <a:t>Response</a:t>
                      </a:r>
                      <a:r>
                        <a:rPr lang="en-US" sz="2000" b="1" baseline="0" dirty="0" smtClean="0">
                          <a:solidFill>
                            <a:srgbClr val="000000"/>
                          </a:solidFill>
                          <a:latin typeface="Arial"/>
                          <a:cs typeface="Arial"/>
                        </a:rPr>
                        <a:t> Cost</a:t>
                      </a:r>
                      <a:endParaRPr lang="en-US" sz="2000" b="1" dirty="0">
                        <a:solidFill>
                          <a:srgbClr val="000000"/>
                        </a:solidFill>
                        <a:latin typeface="Arial"/>
                        <a:cs typeface="Arial"/>
                      </a:endParaRPr>
                    </a:p>
                  </a:txBody>
                  <a:tcPr anchor="ctr">
                    <a:solidFill>
                      <a:schemeClr val="accent2">
                        <a:lumMod val="20000"/>
                        <a:lumOff val="80000"/>
                        <a:alpha val="20000"/>
                      </a:schemeClr>
                    </a:solidFill>
                  </a:tcPr>
                </a:tc>
                <a:tc>
                  <a:txBody>
                    <a:bodyPr/>
                    <a:lstStyle/>
                    <a:p>
                      <a:r>
                        <a:rPr lang="en-US" sz="1800" i="0" kern="1200" dirty="0" smtClean="0">
                          <a:solidFill>
                            <a:schemeClr val="dk1"/>
                          </a:solidFill>
                          <a:latin typeface="+mn-lt"/>
                          <a:ea typeface="+mn-ea"/>
                          <a:cs typeface="+mn-cs"/>
                        </a:rPr>
                        <a:t>When a student talks out, the teacher pulls the student aside, provides a quiet specific error correction, and removes a marble from his/her jar on the teacher’s desk. </a:t>
                      </a:r>
                      <a:endParaRPr lang="en-US" sz="2000" dirty="0">
                        <a:solidFill>
                          <a:srgbClr val="000000"/>
                        </a:solidFill>
                        <a:latin typeface="Arial"/>
                        <a:cs typeface="Arial"/>
                      </a:endParaRPr>
                    </a:p>
                  </a:txBody>
                  <a:tcPr>
                    <a:solidFill>
                      <a:srgbClr val="008000">
                        <a:alpha val="20000"/>
                      </a:srgbClr>
                    </a:solidFill>
                  </a:tcPr>
                </a:tc>
                <a:tc>
                  <a:txBody>
                    <a:bodyPr/>
                    <a:lstStyle/>
                    <a:p>
                      <a:r>
                        <a:rPr lang="en-US" sz="1800" i="0" kern="1200" dirty="0" smtClean="0">
                          <a:solidFill>
                            <a:schemeClr val="dk1"/>
                          </a:solidFill>
                          <a:latin typeface="+mn-lt"/>
                          <a:ea typeface="+mn-ea"/>
                          <a:cs typeface="+mn-cs"/>
                        </a:rPr>
                        <a:t>When a student engages in disrespectful language, the teacher privately provides feedback and removes a point from the student’s point card. </a:t>
                      </a:r>
                      <a:endParaRPr lang="en-US" sz="2000" dirty="0">
                        <a:solidFill>
                          <a:srgbClr val="000000"/>
                        </a:solidFill>
                        <a:latin typeface="Arial"/>
                        <a:cs typeface="Arial"/>
                      </a:endParaRPr>
                    </a:p>
                  </a:txBody>
                  <a:tcPr>
                    <a:solidFill>
                      <a:srgbClr val="008000">
                        <a:alpha val="20000"/>
                      </a:srgbClr>
                    </a:solidFill>
                  </a:tcPr>
                </a:tc>
                <a:tc>
                  <a:txBody>
                    <a:bodyPr/>
                    <a:lstStyle/>
                    <a:p>
                      <a:r>
                        <a:rPr lang="en-US" sz="1800" kern="1200" dirty="0" smtClean="0">
                          <a:solidFill>
                            <a:schemeClr val="dk1"/>
                          </a:solidFill>
                          <a:latin typeface="+mn-lt"/>
                          <a:ea typeface="+mn-ea"/>
                          <a:cs typeface="+mn-cs"/>
                        </a:rPr>
                        <a:t>The teacher publicly flips a card (from green to red) to</a:t>
                      </a:r>
                      <a:r>
                        <a:rPr lang="en-US" sz="1800" kern="1200" baseline="0" dirty="0" smtClean="0">
                          <a:solidFill>
                            <a:schemeClr val="dk1"/>
                          </a:solidFill>
                          <a:latin typeface="+mn-lt"/>
                          <a:ea typeface="+mn-ea"/>
                          <a:cs typeface="+mn-cs"/>
                        </a:rPr>
                        <a:t> </a:t>
                      </a:r>
                      <a:r>
                        <a:rPr lang="en-US" sz="1800" kern="1200" dirty="0" smtClean="0">
                          <a:solidFill>
                            <a:schemeClr val="dk1"/>
                          </a:solidFill>
                          <a:latin typeface="+mn-lt"/>
                          <a:ea typeface="+mn-ea"/>
                          <a:cs typeface="+mn-cs"/>
                        </a:rPr>
                        <a:t>signal the student has lost privileges. When asked why, the teacher states, “you know what you did.” </a:t>
                      </a:r>
                      <a:endParaRPr lang="en-US" sz="2000" dirty="0">
                        <a:solidFill>
                          <a:srgbClr val="000000"/>
                        </a:solidFill>
                        <a:latin typeface="Arial"/>
                        <a:cs typeface="Arial"/>
                      </a:endParaRPr>
                    </a:p>
                  </a:txBody>
                  <a:tcPr>
                    <a:solidFill>
                      <a:srgbClr val="800000">
                        <a:alpha val="20000"/>
                      </a:srgbClr>
                    </a:solidFill>
                  </a:tcPr>
                </a:tc>
              </a:tr>
              <a:tr h="1307380">
                <a:tc>
                  <a:txBody>
                    <a:bodyPr/>
                    <a:lstStyle/>
                    <a:p>
                      <a:r>
                        <a:rPr lang="en-US" sz="2000" b="1" dirty="0" smtClean="0">
                          <a:solidFill>
                            <a:srgbClr val="000000"/>
                          </a:solidFill>
                          <a:latin typeface="Arial"/>
                          <a:cs typeface="Arial"/>
                        </a:rPr>
                        <a:t>Time Out</a:t>
                      </a:r>
                      <a:r>
                        <a:rPr lang="en-US" sz="2000" b="1" baseline="0" dirty="0" smtClean="0">
                          <a:solidFill>
                            <a:srgbClr val="000000"/>
                          </a:solidFill>
                          <a:latin typeface="Arial"/>
                          <a:cs typeface="Arial"/>
                        </a:rPr>
                        <a:t> from S</a:t>
                      </a:r>
                      <a:r>
                        <a:rPr lang="en-US" sz="2000" b="1" baseline="30000" dirty="0" smtClean="0">
                          <a:solidFill>
                            <a:srgbClr val="000000"/>
                          </a:solidFill>
                          <a:latin typeface="Arial"/>
                          <a:cs typeface="Arial"/>
                        </a:rPr>
                        <a:t>R</a:t>
                      </a:r>
                      <a:endParaRPr lang="en-US" sz="2000" b="1" baseline="30000" dirty="0">
                        <a:solidFill>
                          <a:srgbClr val="000000"/>
                        </a:solidFill>
                        <a:latin typeface="Arial"/>
                        <a:cs typeface="Arial"/>
                      </a:endParaRPr>
                    </a:p>
                  </a:txBody>
                  <a:tcPr anchor="ctr">
                    <a:solidFill>
                      <a:schemeClr val="accent2">
                        <a:lumMod val="20000"/>
                        <a:lumOff val="80000"/>
                        <a:alpha val="20000"/>
                      </a:schemeClr>
                    </a:solidFill>
                  </a:tcPr>
                </a:tc>
                <a:tc>
                  <a:txBody>
                    <a:bodyPr/>
                    <a:lstStyle/>
                    <a:p>
                      <a:r>
                        <a:rPr lang="en-US" sz="1800" i="0" kern="1200" dirty="0" smtClean="0">
                          <a:solidFill>
                            <a:schemeClr val="dk1"/>
                          </a:solidFill>
                          <a:latin typeface="+mn-lt"/>
                          <a:ea typeface="+mn-ea"/>
                          <a:cs typeface="+mn-cs"/>
                        </a:rPr>
                        <a:t>After throwing a game piece at a peer, the teacher removes the game from the student, asks her to return to her desk, and reviews expectations before allowing her to resume activities.</a:t>
                      </a:r>
                      <a:r>
                        <a:rPr lang="en-US" sz="2000" dirty="0" smtClean="0"/>
                        <a:t> </a:t>
                      </a:r>
                      <a:endParaRPr lang="en-US" sz="2000" dirty="0">
                        <a:solidFill>
                          <a:srgbClr val="000000"/>
                        </a:solidFill>
                        <a:latin typeface="Arial"/>
                        <a:cs typeface="Arial"/>
                      </a:endParaRPr>
                    </a:p>
                  </a:txBody>
                  <a:tcPr>
                    <a:solidFill>
                      <a:srgbClr val="008000">
                        <a:alpha val="20000"/>
                      </a:srgbClr>
                    </a:solidFill>
                  </a:tcPr>
                </a:tc>
                <a:tc>
                  <a:txBody>
                    <a:bodyPr/>
                    <a:lstStyle/>
                    <a:p>
                      <a:r>
                        <a:rPr lang="en-US" sz="1800" kern="1200" dirty="0" smtClean="0">
                          <a:solidFill>
                            <a:schemeClr val="dk1"/>
                          </a:solidFill>
                          <a:latin typeface="+mn-lt"/>
                          <a:ea typeface="+mn-ea"/>
                          <a:cs typeface="+mn-cs"/>
                        </a:rPr>
                        <a:t>When a student disrupt a preferred art class, the teacher asks the student to “take 5” to review the expectations in art.  The</a:t>
                      </a:r>
                      <a:r>
                        <a:rPr lang="en-US" sz="1800" kern="1200" baseline="0" dirty="0" smtClean="0">
                          <a:solidFill>
                            <a:schemeClr val="dk1"/>
                          </a:solidFill>
                          <a:latin typeface="+mn-lt"/>
                          <a:ea typeface="+mn-ea"/>
                          <a:cs typeface="+mn-cs"/>
                        </a:rPr>
                        <a:t> student re-joins the class after restating expectations.</a:t>
                      </a:r>
                      <a:endParaRPr lang="en-US" sz="2000" dirty="0">
                        <a:solidFill>
                          <a:srgbClr val="000000"/>
                        </a:solidFill>
                        <a:latin typeface="Arial"/>
                        <a:cs typeface="Arial"/>
                      </a:endParaRPr>
                    </a:p>
                  </a:txBody>
                  <a:tcPr>
                    <a:solidFill>
                      <a:srgbClr val="008000">
                        <a:alpha val="20000"/>
                      </a:srgbClr>
                    </a:solidFill>
                  </a:tcPr>
                </a:tc>
                <a:tc>
                  <a:txBody>
                    <a:bodyPr/>
                    <a:lstStyle/>
                    <a:p>
                      <a:r>
                        <a:rPr lang="en-US" sz="1800" kern="1200" dirty="0" smtClean="0">
                          <a:solidFill>
                            <a:schemeClr val="dk1"/>
                          </a:solidFill>
                          <a:latin typeface="+mn-lt"/>
                          <a:ea typeface="+mn-ea"/>
                          <a:cs typeface="+mn-cs"/>
                        </a:rPr>
                        <a:t>Sending the student from a difficult, disliked class to in-school suspension, which is facilitated by a preferred adult and often attended by preferred peers for the remainder of the day.</a:t>
                      </a:r>
                      <a:r>
                        <a:rPr lang="en-US" sz="2000" dirty="0" smtClean="0"/>
                        <a:t> </a:t>
                      </a:r>
                      <a:endParaRPr lang="en-US" sz="2000" dirty="0">
                        <a:solidFill>
                          <a:srgbClr val="000000"/>
                        </a:solidFill>
                        <a:latin typeface="Arial"/>
                        <a:cs typeface="Arial"/>
                      </a:endParaRPr>
                    </a:p>
                  </a:txBody>
                  <a:tcPr>
                    <a:solidFill>
                      <a:srgbClr val="800000">
                        <a:alpha val="20000"/>
                      </a:srgbClr>
                    </a:solidFill>
                  </a:tcPr>
                </a:tc>
              </a:tr>
            </a:tbl>
          </a:graphicData>
        </a:graphic>
      </p:graphicFrame>
    </p:spTree>
    <p:extLst>
      <p:ext uri="{BB962C8B-B14F-4D97-AF65-F5344CB8AC3E}">
        <p14:creationId xmlns:p14="http://schemas.microsoft.com/office/powerpoint/2010/main" val="1064284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bwMode="auto">
          <a:xfrm>
            <a:off x="304800" y="3962400"/>
            <a:ext cx="533400" cy="533400"/>
          </a:xfrm>
          <a:prstGeom prst="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mn-ea"/>
              <a:cs typeface="+mn-cs"/>
            </a:endParaRPr>
          </a:p>
        </p:txBody>
      </p:sp>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smtClean="0"/>
              <a:t>Let’s get started!</a:t>
            </a:r>
            <a:endParaRPr lang="en-US" dirty="0" smtClean="0"/>
          </a:p>
        </p:txBody>
      </p:sp>
      <p:sp>
        <p:nvSpPr>
          <p:cNvPr id="18435" name="Rectangle 3"/>
          <p:cNvSpPr>
            <a:spLocks noGrp="1" noChangeArrowheads="1"/>
          </p:cNvSpPr>
          <p:nvPr>
            <p:ph idx="1"/>
          </p:nvPr>
        </p:nvSpPr>
        <p:spPr>
          <a:xfrm>
            <a:off x="457200" y="1600200"/>
            <a:ext cx="8229600" cy="5257800"/>
          </a:xfrm>
        </p:spPr>
        <p:txBody>
          <a:bodyPr/>
          <a:lstStyle/>
          <a:p>
            <a:pPr>
              <a:spcAft>
                <a:spcPts val="2400"/>
              </a:spcAft>
              <a:buNone/>
            </a:pPr>
            <a:r>
              <a:rPr lang="en-US" sz="2200" dirty="0" smtClean="0">
                <a:ea typeface="ＭＳ Ｐゴシック" pitchFamily="34" charset="-128"/>
                <a:cs typeface="ＭＳ Ｐゴシック" pitchFamily="34" charset="-128"/>
              </a:rPr>
              <a:t>As a result of attending this training, you will be able to </a:t>
            </a:r>
          </a:p>
          <a:p>
            <a:pPr>
              <a:spcAft>
                <a:spcPts val="2400"/>
              </a:spcAft>
            </a:pPr>
            <a:r>
              <a:rPr lang="en-US" sz="2200" b="1" i="1" dirty="0">
                <a:solidFill>
                  <a:schemeClr val="accent2">
                    <a:lumMod val="60000"/>
                    <a:lumOff val="40000"/>
                  </a:schemeClr>
                </a:solidFill>
              </a:rPr>
              <a:t>Discuss </a:t>
            </a:r>
            <a:r>
              <a:rPr lang="en-US" sz="2200" dirty="0" smtClean="0"/>
              <a:t>the </a:t>
            </a:r>
            <a:r>
              <a:rPr lang="en-US" sz="2200" b="1" dirty="0"/>
              <a:t>context</a:t>
            </a:r>
            <a:r>
              <a:rPr lang="en-US" sz="2200" dirty="0"/>
              <a:t> in which positive classroom behavioral support (PCBS) practices are implemented.</a:t>
            </a:r>
          </a:p>
          <a:p>
            <a:pPr lvl="0">
              <a:spcAft>
                <a:spcPts val="2400"/>
              </a:spcAft>
            </a:pPr>
            <a:r>
              <a:rPr lang="en-US" sz="2200" b="1" i="1" dirty="0">
                <a:solidFill>
                  <a:schemeClr val="accent2">
                    <a:lumMod val="60000"/>
                    <a:lumOff val="40000"/>
                  </a:schemeClr>
                </a:solidFill>
              </a:rPr>
              <a:t>Implement </a:t>
            </a:r>
            <a:r>
              <a:rPr lang="en-US" sz="2200" dirty="0"/>
              <a:t>critical </a:t>
            </a:r>
            <a:r>
              <a:rPr lang="en-US" sz="2200" dirty="0" smtClean="0"/>
              <a:t>PCBS </a:t>
            </a:r>
            <a:r>
              <a:rPr lang="en-US" sz="2200" b="1" dirty="0"/>
              <a:t>practices</a:t>
            </a:r>
            <a:r>
              <a:rPr lang="en-US" sz="2200" dirty="0"/>
              <a:t>.</a:t>
            </a:r>
          </a:p>
          <a:p>
            <a:pPr>
              <a:spcAft>
                <a:spcPts val="2400"/>
              </a:spcAft>
            </a:pPr>
            <a:r>
              <a:rPr lang="en-US" sz="2200" b="1" i="1" dirty="0" smtClean="0">
                <a:solidFill>
                  <a:schemeClr val="accent2">
                    <a:lumMod val="60000"/>
                    <a:lumOff val="40000"/>
                  </a:schemeClr>
                </a:solidFill>
              </a:rPr>
              <a:t>Differentiate </a:t>
            </a:r>
            <a:r>
              <a:rPr lang="en-US" sz="2200" dirty="0" smtClean="0"/>
              <a:t>PCBS practices, based on data, to </a:t>
            </a:r>
            <a:r>
              <a:rPr lang="en-US" sz="2200" b="1" dirty="0" smtClean="0"/>
              <a:t>support all learners</a:t>
            </a:r>
            <a:r>
              <a:rPr lang="en-US" sz="2200" dirty="0" smtClean="0"/>
              <a:t>. </a:t>
            </a:r>
            <a:endParaRPr lang="en-US" sz="2200" i="1" dirty="0"/>
          </a:p>
          <a:p>
            <a:pPr>
              <a:spcAft>
                <a:spcPts val="2400"/>
              </a:spcAft>
            </a:pPr>
            <a:r>
              <a:rPr lang="en-US" sz="2200" b="1" i="1" dirty="0" smtClean="0">
                <a:solidFill>
                  <a:schemeClr val="accent2">
                    <a:lumMod val="60000"/>
                    <a:lumOff val="40000"/>
                  </a:schemeClr>
                </a:solidFill>
              </a:rPr>
              <a:t>Update </a:t>
            </a:r>
            <a:r>
              <a:rPr lang="en-US" sz="2200" dirty="0" smtClean="0"/>
              <a:t>your </a:t>
            </a:r>
            <a:r>
              <a:rPr lang="en-US" sz="2200" b="1" dirty="0" smtClean="0"/>
              <a:t>action </a:t>
            </a:r>
            <a:r>
              <a:rPr lang="en-US" sz="2200" b="1" dirty="0"/>
              <a:t>plan </a:t>
            </a:r>
            <a:r>
              <a:rPr lang="en-US" sz="2200" dirty="0"/>
              <a:t>to guide your own practice.</a:t>
            </a:r>
          </a:p>
        </p:txBody>
      </p:sp>
    </p:spTree>
    <p:extLst>
      <p:ext uri="{BB962C8B-B14F-4D97-AF65-F5344CB8AC3E}">
        <p14:creationId xmlns:p14="http://schemas.microsoft.com/office/powerpoint/2010/main" val="63989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600200"/>
            <a:ext cx="9144000" cy="525780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atin typeface="Arial" charset="0"/>
              <a:ea typeface="Arial" charset="0"/>
              <a:cs typeface="Arial" charset="0"/>
            </a:endParaRPr>
          </a:p>
        </p:txBody>
      </p:sp>
      <p:graphicFrame>
        <p:nvGraphicFramePr>
          <p:cNvPr id="24" name="Content Placeholder 3"/>
          <p:cNvGraphicFramePr>
            <a:graphicFrameLocks noGrp="1"/>
          </p:cNvGraphicFramePr>
          <p:nvPr>
            <p:ph idx="1"/>
            <p:extLst>
              <p:ext uri="{D42A27DB-BD31-4B8C-83A1-F6EECF244321}">
                <p14:modId xmlns:p14="http://schemas.microsoft.com/office/powerpoint/2010/main" val="1112868687"/>
              </p:ext>
            </p:extLst>
          </p:nvPr>
        </p:nvGraphicFramePr>
        <p:xfrm>
          <a:off x="-795355" y="1295400"/>
          <a:ext cx="10625155"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p:cNvSpPr/>
          <p:nvPr/>
        </p:nvSpPr>
        <p:spPr>
          <a:xfrm>
            <a:off x="3595852" y="24686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
        <p:nvSpPr>
          <p:cNvPr id="26" name="Rectangle 25"/>
          <p:cNvSpPr/>
          <p:nvPr/>
        </p:nvSpPr>
        <p:spPr>
          <a:xfrm>
            <a:off x="5896107" y="2468614"/>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No</a:t>
            </a:r>
            <a:endParaRPr lang="en-US" sz="2000" b="1" dirty="0">
              <a:solidFill>
                <a:srgbClr val="000000"/>
              </a:solidFill>
              <a:latin typeface="Arial" charset="0"/>
              <a:ea typeface="Arial" charset="0"/>
              <a:cs typeface="Arial" charset="0"/>
            </a:endParaRPr>
          </a:p>
        </p:txBody>
      </p:sp>
      <p:sp>
        <p:nvSpPr>
          <p:cNvPr id="27" name="Rectangle 26"/>
          <p:cNvSpPr/>
          <p:nvPr/>
        </p:nvSpPr>
        <p:spPr>
          <a:xfrm>
            <a:off x="1828800" y="39624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Minor</a:t>
            </a:r>
            <a:endParaRPr lang="en-US" sz="2000" b="1" dirty="0">
              <a:solidFill>
                <a:srgbClr val="000000"/>
              </a:solidFill>
              <a:latin typeface="Arial" charset="0"/>
              <a:ea typeface="Arial" charset="0"/>
              <a:cs typeface="Arial" charset="0"/>
            </a:endParaRPr>
          </a:p>
        </p:txBody>
      </p:sp>
      <p:sp>
        <p:nvSpPr>
          <p:cNvPr id="28" name="Rectangle 27"/>
          <p:cNvSpPr/>
          <p:nvPr/>
        </p:nvSpPr>
        <p:spPr>
          <a:xfrm>
            <a:off x="4953000" y="397872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Major</a:t>
            </a:r>
            <a:endParaRPr lang="en-US" sz="2000" b="1" dirty="0">
              <a:solidFill>
                <a:srgbClr val="000000"/>
              </a:solidFill>
              <a:latin typeface="Arial" charset="0"/>
              <a:ea typeface="Arial" charset="0"/>
              <a:cs typeface="Arial" charset="0"/>
            </a:endParaRPr>
          </a:p>
        </p:txBody>
      </p:sp>
      <p:sp>
        <p:nvSpPr>
          <p:cNvPr id="29" name="Rectangle 28"/>
          <p:cNvSpPr/>
          <p:nvPr/>
        </p:nvSpPr>
        <p:spPr>
          <a:xfrm>
            <a:off x="32766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Many</a:t>
            </a:r>
            <a:endParaRPr lang="en-US" sz="2000" b="1" dirty="0">
              <a:solidFill>
                <a:srgbClr val="000000"/>
              </a:solidFill>
              <a:latin typeface="Arial" charset="0"/>
              <a:ea typeface="Arial" charset="0"/>
              <a:cs typeface="Arial" charset="0"/>
            </a:endParaRPr>
          </a:p>
        </p:txBody>
      </p:sp>
      <p:sp>
        <p:nvSpPr>
          <p:cNvPr id="30" name="Rectangle 29"/>
          <p:cNvSpPr/>
          <p:nvPr/>
        </p:nvSpPr>
        <p:spPr>
          <a:xfrm>
            <a:off x="62484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Few</a:t>
            </a:r>
            <a:endParaRPr lang="en-US" sz="2000" b="1" dirty="0">
              <a:solidFill>
                <a:srgbClr val="000000"/>
              </a:solidFill>
              <a:latin typeface="Arial" charset="0"/>
              <a:ea typeface="Arial" charset="0"/>
              <a:cs typeface="Arial" charset="0"/>
            </a:endParaRPr>
          </a:p>
        </p:txBody>
      </p:sp>
      <p:grpSp>
        <p:nvGrpSpPr>
          <p:cNvPr id="37" name="Group 9"/>
          <p:cNvGrpSpPr/>
          <p:nvPr/>
        </p:nvGrpSpPr>
        <p:grpSpPr>
          <a:xfrm>
            <a:off x="1371600" y="129361"/>
            <a:ext cx="7099919" cy="1441443"/>
            <a:chOff x="1252927" y="3363366"/>
            <a:chExt cx="7099919" cy="1441443"/>
          </a:xfrm>
        </p:grpSpPr>
        <p:sp>
          <p:nvSpPr>
            <p:cNvPr id="38" name="Rounded Rectangle 37"/>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latin typeface="Arial" charset="0"/>
                <a:ea typeface="Arial" charset="0"/>
                <a:cs typeface="Arial" charset="0"/>
              </a:endParaRPr>
            </a:p>
          </p:txBody>
        </p:sp>
        <p:sp>
          <p:nvSpPr>
            <p:cNvPr id="39"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latin typeface="Arial" charset="0"/>
                  <a:ea typeface="Arial" charset="0"/>
                  <a:cs typeface="Arial" charset="0"/>
                </a:rPr>
                <a:t>Do data indicate that students are still engaging in </a:t>
              </a:r>
              <a:r>
                <a:rPr lang="en-US" sz="2700" b="1" kern="1200" dirty="0" smtClean="0">
                  <a:latin typeface="Arial" charset="0"/>
                  <a:ea typeface="Arial" charset="0"/>
                  <a:cs typeface="Arial" charset="0"/>
                </a:rPr>
                <a:t>problem behavior</a:t>
              </a:r>
              <a:r>
                <a:rPr lang="en-US" sz="2700" kern="1200" dirty="0" smtClean="0">
                  <a:latin typeface="Arial" charset="0"/>
                  <a:ea typeface="Arial" charset="0"/>
                  <a:cs typeface="Arial" charset="0"/>
                </a:rPr>
                <a:t>?</a:t>
              </a:r>
              <a:endParaRPr lang="en-US" sz="2700" kern="1200" dirty="0">
                <a:latin typeface="Arial" charset="0"/>
                <a:ea typeface="Arial" charset="0"/>
                <a:cs typeface="Arial" charset="0"/>
              </a:endParaRPr>
            </a:p>
          </p:txBody>
        </p:sp>
      </p:grpSp>
      <p:grpSp>
        <p:nvGrpSpPr>
          <p:cNvPr id="40" name="Group 39"/>
          <p:cNvGrpSpPr/>
          <p:nvPr/>
        </p:nvGrpSpPr>
        <p:grpSpPr>
          <a:xfrm>
            <a:off x="5506048" y="5854355"/>
            <a:ext cx="2566360" cy="1003645"/>
            <a:chOff x="6305399" y="4557875"/>
            <a:chExt cx="2566360" cy="1003645"/>
          </a:xfrm>
        </p:grpSpPr>
        <p:sp>
          <p:nvSpPr>
            <p:cNvPr id="41" name="Rounded Rectangle 40"/>
            <p:cNvSpPr/>
            <p:nvPr/>
          </p:nvSpPr>
          <p:spPr>
            <a:xfrm>
              <a:off x="6305399" y="4557875"/>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2"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Request additional (tier 2 &amp; 3) support for students. </a:t>
              </a:r>
              <a:endParaRPr lang="en-US" sz="2000" kern="1200" dirty="0">
                <a:latin typeface="Arial" charset="0"/>
                <a:ea typeface="Arial" charset="0"/>
                <a:cs typeface="Arial" charset="0"/>
              </a:endParaRPr>
            </a:p>
          </p:txBody>
        </p:sp>
      </p:grpSp>
    </p:spTree>
    <p:extLst>
      <p:ext uri="{BB962C8B-B14F-4D97-AF65-F5344CB8AC3E}">
        <p14:creationId xmlns:p14="http://schemas.microsoft.com/office/powerpoint/2010/main" val="148284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37"/>
                                        </p:tgtEl>
                                      </p:cBhvr>
                                    </p:animEffect>
                                    <p:set>
                                      <p:cBhvr>
                                        <p:cTn id="28" dur="1" fill="hold">
                                          <p:stCondLst>
                                            <p:cond delay="499"/>
                                          </p:stCondLst>
                                        </p:cTn>
                                        <p:tgtEl>
                                          <p:spTgt spid="37"/>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par>
                                <p:cTn id="32" presetID="9"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childTnLst>
                          </p:cTn>
                        </p:par>
                        <p:par>
                          <p:cTn id="35" fill="hold">
                            <p:stCondLst>
                              <p:cond delay="500"/>
                            </p:stCondLst>
                            <p:childTnLst>
                              <p:par>
                                <p:cTn id="36" presetID="0" presetClass="path" presetSubtype="0" accel="50000" decel="50000" fill="hold" nodeType="afterEffect">
                                  <p:stCondLst>
                                    <p:cond delay="0"/>
                                  </p:stCondLst>
                                  <p:childTnLst>
                                    <p:animMotion origin="layout" path="M 1.94444E-6 -2.22222E-6 L -0.24236 -0.80926 " pathEditMode="relative" rAng="0" ptsTypes="AA">
                                      <p:cBhvr>
                                        <p:cTn id="37" dur="2000" fill="hold"/>
                                        <p:tgtEl>
                                          <p:spTgt spid="40"/>
                                        </p:tgtEl>
                                        <p:attrNameLst>
                                          <p:attrName>ppt_x</p:attrName>
                                          <p:attrName>ppt_y</p:attrName>
                                        </p:attrNameLst>
                                      </p:cBhvr>
                                      <p:rCtr x="-12552" y="-40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24" grpId="0">
        <p:bldAsOne/>
      </p:bldGraphic>
      <p:bldP spid="25" grpId="0" animBg="1"/>
      <p:bldP spid="26" grpId="0" animBg="1"/>
      <p:bldP spid="27" grpId="0" animBg="1"/>
      <p:bldP spid="28" grpId="0" animBg="1"/>
      <p:bldP spid="29" grpId="0" animBg="1"/>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186085" y="3205284"/>
            <a:ext cx="4114800" cy="1037404"/>
            <a:chOff x="6305399" y="4494720"/>
            <a:chExt cx="2566360" cy="1037404"/>
          </a:xfrm>
        </p:grpSpPr>
        <p:sp>
          <p:nvSpPr>
            <p:cNvPr id="46" name="Rounded Rectangle 45"/>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47"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Invest in </a:t>
              </a:r>
              <a:r>
                <a:rPr lang="en-US" sz="2000" b="1" kern="1200" dirty="0" smtClean="0">
                  <a:latin typeface="Arial" charset="0"/>
                  <a:ea typeface="Arial" charset="0"/>
                  <a:cs typeface="Arial" charset="0"/>
                </a:rPr>
                <a:t>Tier 2 Supports</a:t>
              </a:r>
              <a:r>
                <a:rPr lang="en-US" sz="2000" kern="1200" dirty="0" smtClean="0">
                  <a:latin typeface="Arial" charset="0"/>
                  <a:ea typeface="Arial" charset="0"/>
                  <a:cs typeface="Arial" charset="0"/>
                </a:rPr>
                <a:t> for identified targeted group</a:t>
              </a:r>
              <a:endParaRPr lang="en-US" sz="2000" kern="1200" dirty="0">
                <a:latin typeface="Arial" charset="0"/>
                <a:ea typeface="Arial" charset="0"/>
                <a:cs typeface="Arial" charset="0"/>
              </a:endParaRPr>
            </a:p>
          </p:txBody>
        </p:sp>
      </p:grpSp>
      <p:grpSp>
        <p:nvGrpSpPr>
          <p:cNvPr id="48" name="Group 47"/>
          <p:cNvGrpSpPr/>
          <p:nvPr/>
        </p:nvGrpSpPr>
        <p:grpSpPr>
          <a:xfrm>
            <a:off x="4800600" y="3205284"/>
            <a:ext cx="4114800" cy="1037404"/>
            <a:chOff x="6305399" y="4494720"/>
            <a:chExt cx="2566360" cy="1037404"/>
          </a:xfrm>
        </p:grpSpPr>
        <p:sp>
          <p:nvSpPr>
            <p:cNvPr id="49" name="Rounded Rectangle 48"/>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50"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Invest in </a:t>
              </a:r>
              <a:r>
                <a:rPr lang="en-US" sz="2000" b="1" kern="1200" dirty="0" smtClean="0">
                  <a:latin typeface="Arial" charset="0"/>
                  <a:ea typeface="Arial" charset="0"/>
                  <a:cs typeface="Arial" charset="0"/>
                </a:rPr>
                <a:t>Tier 3 Supports</a:t>
              </a:r>
              <a:r>
                <a:rPr lang="en-US" sz="2000" kern="1200" dirty="0" smtClean="0">
                  <a:latin typeface="Arial" charset="0"/>
                  <a:ea typeface="Arial" charset="0"/>
                  <a:cs typeface="Arial" charset="0"/>
                </a:rPr>
                <a:t> for identified individual students</a:t>
              </a:r>
              <a:endParaRPr lang="en-US" sz="2000" kern="1200" dirty="0">
                <a:latin typeface="Arial" charset="0"/>
                <a:ea typeface="Arial" charset="0"/>
                <a:cs typeface="Arial" charset="0"/>
              </a:endParaRPr>
            </a:p>
          </p:txBody>
        </p:sp>
      </p:grpSp>
      <p:sp>
        <p:nvSpPr>
          <p:cNvPr id="82" name="Left Arrow 81"/>
          <p:cNvSpPr/>
          <p:nvPr/>
        </p:nvSpPr>
        <p:spPr>
          <a:xfrm rot="16200000">
            <a:off x="-183863" y="2710061"/>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Left Arrow 82"/>
          <p:cNvSpPr/>
          <p:nvPr/>
        </p:nvSpPr>
        <p:spPr>
          <a:xfrm rot="16200000">
            <a:off x="8137201" y="2666041"/>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152400" y="1757484"/>
            <a:ext cx="4114800" cy="1037404"/>
            <a:chOff x="6305399" y="4494720"/>
            <a:chExt cx="2566360" cy="1037404"/>
          </a:xfrm>
        </p:grpSpPr>
        <p:sp>
          <p:nvSpPr>
            <p:cNvPr id="31" name="Rounded Rectangle 30"/>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32"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Is there a </a:t>
              </a:r>
              <a:r>
                <a:rPr lang="en-US" sz="2000" b="1" kern="1200" dirty="0" smtClean="0">
                  <a:latin typeface="Arial" charset="0"/>
                  <a:ea typeface="Arial" charset="0"/>
                  <a:cs typeface="Arial" charset="0"/>
                </a:rPr>
                <a:t>targeted group </a:t>
              </a:r>
              <a:r>
                <a:rPr lang="en-US" sz="2000" kern="1200" dirty="0" smtClean="0">
                  <a:latin typeface="Arial" charset="0"/>
                  <a:ea typeface="Arial" charset="0"/>
                  <a:cs typeface="Arial" charset="0"/>
                </a:rPr>
                <a:t>of students displaying frequent, but minor challenging behaviors? </a:t>
              </a:r>
              <a:endParaRPr lang="en-US" sz="2000" kern="1200" dirty="0">
                <a:latin typeface="Arial" charset="0"/>
                <a:ea typeface="Arial" charset="0"/>
                <a:cs typeface="Arial" charset="0"/>
              </a:endParaRPr>
            </a:p>
          </p:txBody>
        </p:sp>
      </p:grpSp>
      <p:grpSp>
        <p:nvGrpSpPr>
          <p:cNvPr id="36" name="Group 35"/>
          <p:cNvGrpSpPr/>
          <p:nvPr/>
        </p:nvGrpSpPr>
        <p:grpSpPr>
          <a:xfrm>
            <a:off x="4800600" y="1752600"/>
            <a:ext cx="4114800" cy="1037404"/>
            <a:chOff x="6305399" y="4494720"/>
            <a:chExt cx="2566360" cy="1037404"/>
          </a:xfrm>
        </p:grpSpPr>
        <p:sp>
          <p:nvSpPr>
            <p:cNvPr id="43" name="Rounded Rectangle 42"/>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44"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there individual students displaying chronic or high intensity problem behaviors? </a:t>
              </a:r>
              <a:endParaRPr lang="en-US" sz="2000" kern="1200" dirty="0">
                <a:latin typeface="Arial" charset="0"/>
                <a:ea typeface="Arial" charset="0"/>
                <a:cs typeface="Arial" charset="0"/>
              </a:endParaRPr>
            </a:p>
          </p:txBody>
        </p:sp>
      </p:grpSp>
      <p:grpSp>
        <p:nvGrpSpPr>
          <p:cNvPr id="51" name="Group 50"/>
          <p:cNvGrpSpPr/>
          <p:nvPr/>
        </p:nvGrpSpPr>
        <p:grpSpPr>
          <a:xfrm rot="16200000">
            <a:off x="-649472" y="5217926"/>
            <a:ext cx="2522761" cy="757383"/>
            <a:chOff x="6305399" y="4494720"/>
            <a:chExt cx="2566360" cy="1037404"/>
          </a:xfrm>
        </p:grpSpPr>
        <p:sp>
          <p:nvSpPr>
            <p:cNvPr id="52" name="Rounded Rectangle 51"/>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53"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Check-In/</a:t>
              </a:r>
            </a:p>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Check-Out </a:t>
              </a:r>
              <a:endParaRPr lang="en-US" sz="2000" kern="1200" dirty="0">
                <a:latin typeface="Arial" charset="0"/>
                <a:ea typeface="Arial" charset="0"/>
                <a:cs typeface="Arial" charset="0"/>
              </a:endParaRPr>
            </a:p>
          </p:txBody>
        </p:sp>
      </p:grpSp>
      <p:grpSp>
        <p:nvGrpSpPr>
          <p:cNvPr id="57" name="Group 56"/>
          <p:cNvGrpSpPr/>
          <p:nvPr/>
        </p:nvGrpSpPr>
        <p:grpSpPr>
          <a:xfrm rot="16200000">
            <a:off x="188927" y="5217925"/>
            <a:ext cx="2522761" cy="757383"/>
            <a:chOff x="6305399" y="4494720"/>
            <a:chExt cx="2566360" cy="1037404"/>
          </a:xfrm>
        </p:grpSpPr>
        <p:sp>
          <p:nvSpPr>
            <p:cNvPr id="58" name="Rounded Rectangle 57"/>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59"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 &amp; Connect</a:t>
              </a:r>
              <a:endParaRPr lang="en-US" sz="2000" kern="1200" dirty="0">
                <a:latin typeface="Arial" charset="0"/>
                <a:ea typeface="Arial" charset="0"/>
                <a:cs typeface="Arial" charset="0"/>
              </a:endParaRPr>
            </a:p>
          </p:txBody>
        </p:sp>
      </p:grpSp>
      <p:grpSp>
        <p:nvGrpSpPr>
          <p:cNvPr id="60" name="Group 59"/>
          <p:cNvGrpSpPr/>
          <p:nvPr/>
        </p:nvGrpSpPr>
        <p:grpSpPr>
          <a:xfrm rot="16200000">
            <a:off x="1027326" y="5217928"/>
            <a:ext cx="2522761" cy="757383"/>
            <a:chOff x="6305399" y="4494720"/>
            <a:chExt cx="2566360" cy="1037404"/>
          </a:xfrm>
        </p:grpSpPr>
        <p:sp>
          <p:nvSpPr>
            <p:cNvPr id="61" name="Rounded Rectangle 60"/>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62"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 Connect, &amp; Expect</a:t>
              </a:r>
              <a:endParaRPr lang="en-US" sz="2000" kern="1200" dirty="0">
                <a:latin typeface="Arial" charset="0"/>
                <a:ea typeface="Arial" charset="0"/>
                <a:cs typeface="Arial" charset="0"/>
              </a:endParaRPr>
            </a:p>
          </p:txBody>
        </p:sp>
      </p:grpSp>
      <p:grpSp>
        <p:nvGrpSpPr>
          <p:cNvPr id="63" name="Group 62"/>
          <p:cNvGrpSpPr/>
          <p:nvPr/>
        </p:nvGrpSpPr>
        <p:grpSpPr>
          <a:xfrm rot="16200000">
            <a:off x="1865130" y="5246825"/>
            <a:ext cx="2522761" cy="757377"/>
            <a:chOff x="6305400" y="4494727"/>
            <a:chExt cx="2566360" cy="1037397"/>
          </a:xfrm>
        </p:grpSpPr>
        <p:sp>
          <p:nvSpPr>
            <p:cNvPr id="64" name="Rounded Rectangle 63"/>
            <p:cNvSpPr/>
            <p:nvPr/>
          </p:nvSpPr>
          <p:spPr>
            <a:xfrm>
              <a:off x="6305400" y="4494727"/>
              <a:ext cx="2566360" cy="1003646"/>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65"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Social Skills Groups</a:t>
              </a:r>
              <a:endParaRPr lang="en-US" sz="2000" kern="1200" dirty="0">
                <a:latin typeface="Arial" charset="0"/>
                <a:ea typeface="Arial" charset="0"/>
                <a:cs typeface="Arial" charset="0"/>
              </a:endParaRPr>
            </a:p>
          </p:txBody>
        </p:sp>
      </p:grpSp>
      <p:grpSp>
        <p:nvGrpSpPr>
          <p:cNvPr id="66" name="Group 65"/>
          <p:cNvGrpSpPr/>
          <p:nvPr/>
        </p:nvGrpSpPr>
        <p:grpSpPr>
          <a:xfrm rot="16200000">
            <a:off x="2661589" y="5233375"/>
            <a:ext cx="2522761" cy="757383"/>
            <a:chOff x="6305399" y="4494720"/>
            <a:chExt cx="2566360" cy="1037404"/>
          </a:xfrm>
        </p:grpSpPr>
        <p:sp>
          <p:nvSpPr>
            <p:cNvPr id="67" name="Rounded Rectangle 66"/>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68"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Social Skills Groups</a:t>
              </a:r>
              <a:endParaRPr lang="en-US" sz="2000" kern="1200" dirty="0">
                <a:latin typeface="Arial" charset="0"/>
                <a:ea typeface="Arial" charset="0"/>
                <a:cs typeface="Arial" charset="0"/>
              </a:endParaRPr>
            </a:p>
          </p:txBody>
        </p:sp>
      </p:grpSp>
      <p:grpSp>
        <p:nvGrpSpPr>
          <p:cNvPr id="69" name="Group 68"/>
          <p:cNvGrpSpPr/>
          <p:nvPr/>
        </p:nvGrpSpPr>
        <p:grpSpPr>
          <a:xfrm rot="16200000">
            <a:off x="4172385" y="4997136"/>
            <a:ext cx="2522761" cy="1172068"/>
            <a:chOff x="6305399" y="4494720"/>
            <a:chExt cx="2566360" cy="1037404"/>
          </a:xfrm>
        </p:grpSpPr>
        <p:sp>
          <p:nvSpPr>
            <p:cNvPr id="70" name="Rounded Rectangle 69"/>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71"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Individualized Function-Based Support</a:t>
              </a:r>
              <a:endParaRPr lang="en-US" sz="2000" kern="1200" dirty="0">
                <a:latin typeface="Arial" charset="0"/>
                <a:ea typeface="Arial" charset="0"/>
                <a:cs typeface="Arial" charset="0"/>
              </a:endParaRPr>
            </a:p>
          </p:txBody>
        </p:sp>
      </p:grpSp>
      <p:grpSp>
        <p:nvGrpSpPr>
          <p:cNvPr id="72" name="Group 71"/>
          <p:cNvGrpSpPr/>
          <p:nvPr/>
        </p:nvGrpSpPr>
        <p:grpSpPr>
          <a:xfrm rot="16200000">
            <a:off x="7020853" y="4986169"/>
            <a:ext cx="2522761" cy="1172068"/>
            <a:chOff x="6305399" y="4494720"/>
            <a:chExt cx="2566360" cy="1037404"/>
          </a:xfrm>
        </p:grpSpPr>
        <p:sp>
          <p:nvSpPr>
            <p:cNvPr id="73" name="Rounded Rectangle 72"/>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74"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Coordinated plan via Wraparound Process</a:t>
              </a:r>
              <a:endParaRPr lang="en-US" sz="2000" kern="1200" dirty="0">
                <a:latin typeface="Arial" charset="0"/>
                <a:ea typeface="Arial" charset="0"/>
                <a:cs typeface="Arial" charset="0"/>
              </a:endParaRPr>
            </a:p>
          </p:txBody>
        </p:sp>
      </p:grpSp>
      <p:grpSp>
        <p:nvGrpSpPr>
          <p:cNvPr id="75" name="Group 74"/>
          <p:cNvGrpSpPr/>
          <p:nvPr/>
        </p:nvGrpSpPr>
        <p:grpSpPr>
          <a:xfrm rot="16200000">
            <a:off x="6121118" y="5688256"/>
            <a:ext cx="1118583" cy="1172069"/>
            <a:chOff x="6305399" y="4494720"/>
            <a:chExt cx="2566360" cy="1037405"/>
          </a:xfrm>
        </p:grpSpPr>
        <p:sp>
          <p:nvSpPr>
            <p:cNvPr id="76" name="Rounded Rectangle 75"/>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77" name="Rounded Rectangle 4"/>
            <p:cNvSpPr/>
            <p:nvPr/>
          </p:nvSpPr>
          <p:spPr>
            <a:xfrm>
              <a:off x="6334796" y="4587272"/>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charset="0"/>
                  <a:ea typeface="Arial" charset="0"/>
                  <a:cs typeface="Arial" charset="0"/>
                </a:rPr>
                <a:t>FBA</a:t>
              </a:r>
              <a:endParaRPr lang="en-US" sz="2000" kern="1200" dirty="0">
                <a:latin typeface="Arial" charset="0"/>
                <a:ea typeface="Arial" charset="0"/>
                <a:cs typeface="Arial" charset="0"/>
              </a:endParaRPr>
            </a:p>
          </p:txBody>
        </p:sp>
      </p:grpSp>
      <p:grpSp>
        <p:nvGrpSpPr>
          <p:cNvPr id="78" name="Group 77"/>
          <p:cNvGrpSpPr/>
          <p:nvPr/>
        </p:nvGrpSpPr>
        <p:grpSpPr>
          <a:xfrm rot="16200000">
            <a:off x="6121119" y="4295046"/>
            <a:ext cx="1118583" cy="1172069"/>
            <a:chOff x="6305399" y="4494720"/>
            <a:chExt cx="2566360" cy="1037405"/>
          </a:xfrm>
        </p:grpSpPr>
        <p:sp>
          <p:nvSpPr>
            <p:cNvPr id="79" name="Rounded Rectangle 78"/>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80" name="Rounded Rectangle 4"/>
            <p:cNvSpPr/>
            <p:nvPr/>
          </p:nvSpPr>
          <p:spPr>
            <a:xfrm>
              <a:off x="6334796" y="4587272"/>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BSP</a:t>
              </a:r>
              <a:endParaRPr lang="en-US" sz="2000" kern="1200" dirty="0">
                <a:latin typeface="Arial" charset="0"/>
                <a:ea typeface="Arial" charset="0"/>
                <a:cs typeface="Arial" charset="0"/>
              </a:endParaRPr>
            </a:p>
          </p:txBody>
        </p:sp>
      </p:grpSp>
      <p:sp>
        <p:nvSpPr>
          <p:cNvPr id="4" name="Cross 3"/>
          <p:cNvSpPr/>
          <p:nvPr/>
        </p:nvSpPr>
        <p:spPr>
          <a:xfrm>
            <a:off x="6411411" y="5281901"/>
            <a:ext cx="566964" cy="516040"/>
          </a:xfrm>
          <a:prstGeom prst="plus">
            <a:avLst>
              <a:gd name="adj" fmla="val 35423"/>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Left Arrow 83"/>
          <p:cNvSpPr/>
          <p:nvPr/>
        </p:nvSpPr>
        <p:spPr>
          <a:xfrm rot="16200000">
            <a:off x="3559692" y="1110372"/>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Left Arrow 84"/>
          <p:cNvSpPr/>
          <p:nvPr/>
        </p:nvSpPr>
        <p:spPr>
          <a:xfrm rot="16200000">
            <a:off x="11880756" y="1132096"/>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Left Arrow 85"/>
          <p:cNvSpPr/>
          <p:nvPr/>
        </p:nvSpPr>
        <p:spPr>
          <a:xfrm rot="16200000">
            <a:off x="4603285" y="1115315"/>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3352800" y="228600"/>
            <a:ext cx="2566360" cy="1037404"/>
            <a:chOff x="6305399" y="4494720"/>
            <a:chExt cx="2566360" cy="1037404"/>
          </a:xfrm>
        </p:grpSpPr>
        <p:sp>
          <p:nvSpPr>
            <p:cNvPr id="18" name="Rounded Rectangle 17"/>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19"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charset="0"/>
                  <a:ea typeface="Arial" charset="0"/>
                  <a:cs typeface="Arial" charset="0"/>
                </a:rPr>
                <a:t>Request additional </a:t>
              </a:r>
              <a:r>
                <a:rPr lang="en-US" sz="2000" kern="1200" dirty="0" smtClean="0">
                  <a:latin typeface="Arial" charset="0"/>
                  <a:ea typeface="Arial" charset="0"/>
                  <a:cs typeface="Arial" charset="0"/>
                </a:rPr>
                <a:t>(tier 2 &amp; 3) </a:t>
              </a:r>
              <a:r>
                <a:rPr lang="en-US" sz="2000" b="1" kern="1200" dirty="0" smtClean="0">
                  <a:latin typeface="Arial" charset="0"/>
                  <a:ea typeface="Arial" charset="0"/>
                  <a:cs typeface="Arial" charset="0"/>
                </a:rPr>
                <a:t>support</a:t>
              </a:r>
              <a:r>
                <a:rPr lang="en-US" sz="2000" kern="1200" dirty="0" smtClean="0">
                  <a:latin typeface="Arial" charset="0"/>
                  <a:ea typeface="Arial" charset="0"/>
                  <a:cs typeface="Arial" charset="0"/>
                </a:rPr>
                <a:t> for students. </a:t>
              </a:r>
              <a:endParaRPr lang="en-US" sz="2000" kern="1200" dirty="0">
                <a:latin typeface="Arial" charset="0"/>
                <a:ea typeface="Arial" charset="0"/>
                <a:cs typeface="Arial" charset="0"/>
              </a:endParaRPr>
            </a:p>
          </p:txBody>
        </p:sp>
      </p:grpSp>
      <p:sp>
        <p:nvSpPr>
          <p:cNvPr id="87" name="Rectangle 86"/>
          <p:cNvSpPr/>
          <p:nvPr/>
        </p:nvSpPr>
        <p:spPr>
          <a:xfrm>
            <a:off x="585853" y="28643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
        <p:nvSpPr>
          <p:cNvPr id="88" name="Rectangle 87"/>
          <p:cNvSpPr/>
          <p:nvPr/>
        </p:nvSpPr>
        <p:spPr>
          <a:xfrm>
            <a:off x="7525023" y="2854082"/>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35725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p:tgtEl>
                                          <p:spTgt spid="84"/>
                                        </p:tgtEl>
                                        <p:attrNameLst>
                                          <p:attrName>ppt_y</p:attrName>
                                        </p:attrNameLst>
                                      </p:cBhvr>
                                      <p:tavLst>
                                        <p:tav tm="0">
                                          <p:val>
                                            <p:strVal val="#ppt_y-#ppt_h*1.125000"/>
                                          </p:val>
                                        </p:tav>
                                        <p:tav tm="100000">
                                          <p:val>
                                            <p:strVal val="#ppt_y"/>
                                          </p:val>
                                        </p:tav>
                                      </p:tavLst>
                                    </p:anim>
                                    <p:animEffect transition="in" filter="wipe(down)">
                                      <p:cBhvr>
                                        <p:cTn id="8" dur="500"/>
                                        <p:tgtEl>
                                          <p:spTgt spid="84"/>
                                        </p:tgtEl>
                                      </p:cBhvr>
                                    </p:animEffect>
                                  </p:childTnLst>
                                </p:cTn>
                              </p:par>
                              <p:par>
                                <p:cTn id="9" presetID="12" presetClass="entr" presetSubtype="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additive="base">
                                        <p:cTn id="17" dur="500"/>
                                        <p:tgtEl>
                                          <p:spTgt spid="82"/>
                                        </p:tgtEl>
                                        <p:attrNameLst>
                                          <p:attrName>ppt_y</p:attrName>
                                        </p:attrNameLst>
                                      </p:cBhvr>
                                      <p:tavLst>
                                        <p:tav tm="0">
                                          <p:val>
                                            <p:strVal val="#ppt_y-#ppt_h*1.125000"/>
                                          </p:val>
                                        </p:tav>
                                        <p:tav tm="100000">
                                          <p:val>
                                            <p:strVal val="#ppt_y"/>
                                          </p:val>
                                        </p:tav>
                                      </p:tavLst>
                                    </p:anim>
                                    <p:animEffect transition="in" filter="wipe(down)">
                                      <p:cBhvr>
                                        <p:cTn id="18" dur="500"/>
                                        <p:tgtEl>
                                          <p:spTgt spid="82"/>
                                        </p:tgtEl>
                                      </p:cBhvr>
                                    </p:animEffect>
                                  </p:childTnLst>
                                </p:cTn>
                              </p:par>
                              <p:par>
                                <p:cTn id="19" presetID="12" presetClass="entr" presetSubtype="1"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p:tgtEl>
                                          <p:spTgt spid="45"/>
                                        </p:tgtEl>
                                        <p:attrNameLst>
                                          <p:attrName>ppt_y</p:attrName>
                                        </p:attrNameLst>
                                      </p:cBhvr>
                                      <p:tavLst>
                                        <p:tav tm="0">
                                          <p:val>
                                            <p:strVal val="#ppt_y-#ppt_h*1.125000"/>
                                          </p:val>
                                        </p:tav>
                                        <p:tav tm="100000">
                                          <p:val>
                                            <p:strVal val="#ppt_y"/>
                                          </p:val>
                                        </p:tav>
                                      </p:tavLst>
                                    </p:anim>
                                    <p:animEffect transition="in" filter="wipe(down)">
                                      <p:cBhvr>
                                        <p:cTn id="22" dur="500"/>
                                        <p:tgtEl>
                                          <p:spTgt spid="45"/>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cBhvr additive="base">
                                        <p:cTn id="25" dur="500"/>
                                        <p:tgtEl>
                                          <p:spTgt spid="87"/>
                                        </p:tgtEl>
                                        <p:attrNameLst>
                                          <p:attrName>ppt_y</p:attrName>
                                        </p:attrNameLst>
                                      </p:cBhvr>
                                      <p:tavLst>
                                        <p:tav tm="0">
                                          <p:val>
                                            <p:strVal val="#ppt_y-#ppt_h*1.125000"/>
                                          </p:val>
                                        </p:tav>
                                        <p:tav tm="100000">
                                          <p:val>
                                            <p:strVal val="#ppt_y"/>
                                          </p:val>
                                        </p:tav>
                                      </p:tavLst>
                                    </p:anim>
                                    <p:animEffect transition="in" filter="wipe(down)">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p:tgtEl>
                                          <p:spTgt spid="51"/>
                                        </p:tgtEl>
                                        <p:attrNameLst>
                                          <p:attrName>ppt_y</p:attrName>
                                        </p:attrNameLst>
                                      </p:cBhvr>
                                      <p:tavLst>
                                        <p:tav tm="0">
                                          <p:val>
                                            <p:strVal val="#ppt_y-#ppt_h*1.125000"/>
                                          </p:val>
                                        </p:tav>
                                        <p:tav tm="100000">
                                          <p:val>
                                            <p:strVal val="#ppt_y"/>
                                          </p:val>
                                        </p:tav>
                                      </p:tavLst>
                                    </p:anim>
                                    <p:animEffect transition="in" filter="wipe(down)">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500"/>
                                        <p:tgtEl>
                                          <p:spTgt spid="57"/>
                                        </p:tgtEl>
                                        <p:attrNameLst>
                                          <p:attrName>ppt_x</p:attrName>
                                        </p:attrNameLst>
                                      </p:cBhvr>
                                      <p:tavLst>
                                        <p:tav tm="0">
                                          <p:val>
                                            <p:strVal val="#ppt_x-#ppt_w*1.125000"/>
                                          </p:val>
                                        </p:tav>
                                        <p:tav tm="100000">
                                          <p:val>
                                            <p:strVal val="#ppt_x"/>
                                          </p:val>
                                        </p:tav>
                                      </p:tavLst>
                                    </p:anim>
                                    <p:animEffect transition="in" filter="wipe(right)">
                                      <p:cBhvr>
                                        <p:cTn id="38" dur="500"/>
                                        <p:tgtEl>
                                          <p:spTgt spid="5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cBhvr additive="base">
                                        <p:cTn id="43" dur="500"/>
                                        <p:tgtEl>
                                          <p:spTgt spid="60"/>
                                        </p:tgtEl>
                                        <p:attrNameLst>
                                          <p:attrName>ppt_x</p:attrName>
                                        </p:attrNameLst>
                                      </p:cBhvr>
                                      <p:tavLst>
                                        <p:tav tm="0">
                                          <p:val>
                                            <p:strVal val="#ppt_x-#ppt_w*1.125000"/>
                                          </p:val>
                                        </p:tav>
                                        <p:tav tm="100000">
                                          <p:val>
                                            <p:strVal val="#ppt_x"/>
                                          </p:val>
                                        </p:tav>
                                      </p:tavLst>
                                    </p:anim>
                                    <p:animEffect transition="in" filter="wipe(right)">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anim calcmode="lin" valueType="num">
                                      <p:cBhvr additive="base">
                                        <p:cTn id="49" dur="500"/>
                                        <p:tgtEl>
                                          <p:spTgt spid="63"/>
                                        </p:tgtEl>
                                        <p:attrNameLst>
                                          <p:attrName>ppt_x</p:attrName>
                                        </p:attrNameLst>
                                      </p:cBhvr>
                                      <p:tavLst>
                                        <p:tav tm="0">
                                          <p:val>
                                            <p:strVal val="#ppt_x-#ppt_w*1.125000"/>
                                          </p:val>
                                        </p:tav>
                                        <p:tav tm="100000">
                                          <p:val>
                                            <p:strVal val="#ppt_x"/>
                                          </p:val>
                                        </p:tav>
                                      </p:tavLst>
                                    </p:anim>
                                    <p:animEffect transition="in" filter="wipe(right)">
                                      <p:cBhvr>
                                        <p:cTn id="50" dur="500"/>
                                        <p:tgtEl>
                                          <p:spTgt spid="63"/>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500"/>
                                        <p:tgtEl>
                                          <p:spTgt spid="66"/>
                                        </p:tgtEl>
                                        <p:attrNameLst>
                                          <p:attrName>ppt_x</p:attrName>
                                        </p:attrNameLst>
                                      </p:cBhvr>
                                      <p:tavLst>
                                        <p:tav tm="0">
                                          <p:val>
                                            <p:strVal val="#ppt_x-#ppt_w*1.125000"/>
                                          </p:val>
                                        </p:tav>
                                        <p:tav tm="100000">
                                          <p:val>
                                            <p:strVal val="#ppt_x"/>
                                          </p:val>
                                        </p:tav>
                                      </p:tavLst>
                                    </p:anim>
                                    <p:animEffect transition="in" filter="wipe(right)">
                                      <p:cBhvr>
                                        <p:cTn id="56" dur="500"/>
                                        <p:tgtEl>
                                          <p:spTgt spid="6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grpId="0" nodeType="clickEffect">
                                  <p:stCondLst>
                                    <p:cond delay="0"/>
                                  </p:stCondLst>
                                  <p:childTnLst>
                                    <p:set>
                                      <p:cBhvr>
                                        <p:cTn id="60" dur="1" fill="hold">
                                          <p:stCondLst>
                                            <p:cond delay="0"/>
                                          </p:stCondLst>
                                        </p:cTn>
                                        <p:tgtEl>
                                          <p:spTgt spid="86"/>
                                        </p:tgtEl>
                                        <p:attrNameLst>
                                          <p:attrName>style.visibility</p:attrName>
                                        </p:attrNameLst>
                                      </p:cBhvr>
                                      <p:to>
                                        <p:strVal val="visible"/>
                                      </p:to>
                                    </p:set>
                                    <p:anim calcmode="lin" valueType="num">
                                      <p:cBhvr additive="base">
                                        <p:cTn id="61" dur="500"/>
                                        <p:tgtEl>
                                          <p:spTgt spid="86"/>
                                        </p:tgtEl>
                                        <p:attrNameLst>
                                          <p:attrName>ppt_y</p:attrName>
                                        </p:attrNameLst>
                                      </p:cBhvr>
                                      <p:tavLst>
                                        <p:tav tm="0">
                                          <p:val>
                                            <p:strVal val="#ppt_y-#ppt_h*1.125000"/>
                                          </p:val>
                                        </p:tav>
                                        <p:tav tm="100000">
                                          <p:val>
                                            <p:strVal val="#ppt_y"/>
                                          </p:val>
                                        </p:tav>
                                      </p:tavLst>
                                    </p:anim>
                                    <p:animEffect transition="in" filter="wipe(down)">
                                      <p:cBhvr>
                                        <p:cTn id="62" dur="500"/>
                                        <p:tgtEl>
                                          <p:spTgt spid="86"/>
                                        </p:tgtEl>
                                      </p:cBhvr>
                                    </p:animEffect>
                                  </p:childTnLst>
                                </p:cTn>
                              </p:par>
                              <p:par>
                                <p:cTn id="63" presetID="12" presetClass="entr" presetSubtype="1"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p:tgtEl>
                                          <p:spTgt spid="36"/>
                                        </p:tgtEl>
                                        <p:attrNameLst>
                                          <p:attrName>ppt_y</p:attrName>
                                        </p:attrNameLst>
                                      </p:cBhvr>
                                      <p:tavLst>
                                        <p:tav tm="0">
                                          <p:val>
                                            <p:strVal val="#ppt_y-#ppt_h*1.125000"/>
                                          </p:val>
                                        </p:tav>
                                        <p:tav tm="100000">
                                          <p:val>
                                            <p:strVal val="#ppt_y"/>
                                          </p:val>
                                        </p:tav>
                                      </p:tavLst>
                                    </p:anim>
                                    <p:animEffect transition="in" filter="wipe(down)">
                                      <p:cBhvr>
                                        <p:cTn id="66" dur="500"/>
                                        <p:tgtEl>
                                          <p:spTgt spid="36"/>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1" fill="hold" grpId="0" nodeType="clickEffect">
                                  <p:stCondLst>
                                    <p:cond delay="0"/>
                                  </p:stCondLst>
                                  <p:childTnLst>
                                    <p:set>
                                      <p:cBhvr>
                                        <p:cTn id="70" dur="1" fill="hold">
                                          <p:stCondLst>
                                            <p:cond delay="0"/>
                                          </p:stCondLst>
                                        </p:cTn>
                                        <p:tgtEl>
                                          <p:spTgt spid="83"/>
                                        </p:tgtEl>
                                        <p:attrNameLst>
                                          <p:attrName>style.visibility</p:attrName>
                                        </p:attrNameLst>
                                      </p:cBhvr>
                                      <p:to>
                                        <p:strVal val="visible"/>
                                      </p:to>
                                    </p:set>
                                    <p:anim calcmode="lin" valueType="num">
                                      <p:cBhvr additive="base">
                                        <p:cTn id="71" dur="500"/>
                                        <p:tgtEl>
                                          <p:spTgt spid="83"/>
                                        </p:tgtEl>
                                        <p:attrNameLst>
                                          <p:attrName>ppt_y</p:attrName>
                                        </p:attrNameLst>
                                      </p:cBhvr>
                                      <p:tavLst>
                                        <p:tav tm="0">
                                          <p:val>
                                            <p:strVal val="#ppt_y-#ppt_h*1.125000"/>
                                          </p:val>
                                        </p:tav>
                                        <p:tav tm="100000">
                                          <p:val>
                                            <p:strVal val="#ppt_y"/>
                                          </p:val>
                                        </p:tav>
                                      </p:tavLst>
                                    </p:anim>
                                    <p:animEffect transition="in" filter="wipe(down)">
                                      <p:cBhvr>
                                        <p:cTn id="72" dur="500"/>
                                        <p:tgtEl>
                                          <p:spTgt spid="83"/>
                                        </p:tgtEl>
                                      </p:cBhvr>
                                    </p:animEffect>
                                  </p:childTnLst>
                                </p:cTn>
                              </p:par>
                              <p:par>
                                <p:cTn id="73" presetID="12" presetClass="entr" presetSubtype="1" fill="hold" nodeType="withEffect">
                                  <p:stCondLst>
                                    <p:cond delay="0"/>
                                  </p:stCondLst>
                                  <p:childTnLst>
                                    <p:set>
                                      <p:cBhvr>
                                        <p:cTn id="74" dur="1" fill="hold">
                                          <p:stCondLst>
                                            <p:cond delay="0"/>
                                          </p:stCondLst>
                                        </p:cTn>
                                        <p:tgtEl>
                                          <p:spTgt spid="48"/>
                                        </p:tgtEl>
                                        <p:attrNameLst>
                                          <p:attrName>style.visibility</p:attrName>
                                        </p:attrNameLst>
                                      </p:cBhvr>
                                      <p:to>
                                        <p:strVal val="visible"/>
                                      </p:to>
                                    </p:set>
                                    <p:anim calcmode="lin" valueType="num">
                                      <p:cBhvr additive="base">
                                        <p:cTn id="75" dur="500"/>
                                        <p:tgtEl>
                                          <p:spTgt spid="48"/>
                                        </p:tgtEl>
                                        <p:attrNameLst>
                                          <p:attrName>ppt_y</p:attrName>
                                        </p:attrNameLst>
                                      </p:cBhvr>
                                      <p:tavLst>
                                        <p:tav tm="0">
                                          <p:val>
                                            <p:strVal val="#ppt_y-#ppt_h*1.125000"/>
                                          </p:val>
                                        </p:tav>
                                        <p:tav tm="100000">
                                          <p:val>
                                            <p:strVal val="#ppt_y"/>
                                          </p:val>
                                        </p:tav>
                                      </p:tavLst>
                                    </p:anim>
                                    <p:animEffect transition="in" filter="wipe(down)">
                                      <p:cBhvr>
                                        <p:cTn id="76" dur="500"/>
                                        <p:tgtEl>
                                          <p:spTgt spid="48"/>
                                        </p:tgtEl>
                                      </p:cBhvr>
                                    </p:animEffect>
                                  </p:childTnLst>
                                </p:cTn>
                              </p:par>
                              <p:par>
                                <p:cTn id="77" presetID="12" presetClass="entr" presetSubtype="1" fill="hold" grpId="0" nodeType="withEffect">
                                  <p:stCondLst>
                                    <p:cond delay="0"/>
                                  </p:stCondLst>
                                  <p:childTnLst>
                                    <p:set>
                                      <p:cBhvr>
                                        <p:cTn id="78" dur="1" fill="hold">
                                          <p:stCondLst>
                                            <p:cond delay="0"/>
                                          </p:stCondLst>
                                        </p:cTn>
                                        <p:tgtEl>
                                          <p:spTgt spid="88"/>
                                        </p:tgtEl>
                                        <p:attrNameLst>
                                          <p:attrName>style.visibility</p:attrName>
                                        </p:attrNameLst>
                                      </p:cBhvr>
                                      <p:to>
                                        <p:strVal val="visible"/>
                                      </p:to>
                                    </p:set>
                                    <p:anim calcmode="lin" valueType="num">
                                      <p:cBhvr additive="base">
                                        <p:cTn id="79" dur="500"/>
                                        <p:tgtEl>
                                          <p:spTgt spid="88"/>
                                        </p:tgtEl>
                                        <p:attrNameLst>
                                          <p:attrName>ppt_y</p:attrName>
                                        </p:attrNameLst>
                                      </p:cBhvr>
                                      <p:tavLst>
                                        <p:tav tm="0">
                                          <p:val>
                                            <p:strVal val="#ppt_y-#ppt_h*1.125000"/>
                                          </p:val>
                                        </p:tav>
                                        <p:tav tm="100000">
                                          <p:val>
                                            <p:strVal val="#ppt_y"/>
                                          </p:val>
                                        </p:tav>
                                      </p:tavLst>
                                    </p:anim>
                                    <p:animEffect transition="in" filter="wipe(down)">
                                      <p:cBhvr>
                                        <p:cTn id="80" dur="500"/>
                                        <p:tgtEl>
                                          <p:spTgt spid="88"/>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1" fill="hold" nodeType="clickEffect">
                                  <p:stCondLst>
                                    <p:cond delay="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500"/>
                                        <p:tgtEl>
                                          <p:spTgt spid="69"/>
                                        </p:tgtEl>
                                        <p:attrNameLst>
                                          <p:attrName>ppt_y</p:attrName>
                                        </p:attrNameLst>
                                      </p:cBhvr>
                                      <p:tavLst>
                                        <p:tav tm="0">
                                          <p:val>
                                            <p:strVal val="#ppt_y-#ppt_h*1.125000"/>
                                          </p:val>
                                        </p:tav>
                                        <p:tav tm="100000">
                                          <p:val>
                                            <p:strVal val="#ppt_y"/>
                                          </p:val>
                                        </p:tav>
                                      </p:tavLst>
                                    </p:anim>
                                    <p:animEffect transition="in" filter="wipe(down)">
                                      <p:cBhvr>
                                        <p:cTn id="86" dur="500"/>
                                        <p:tgtEl>
                                          <p:spTgt spid="69"/>
                                        </p:tgtEl>
                                      </p:cBhvr>
                                    </p:animEffect>
                                  </p:childTnLst>
                                </p:cTn>
                              </p:par>
                            </p:childTnLst>
                          </p:cTn>
                        </p:par>
                        <p:par>
                          <p:cTn id="87" fill="hold">
                            <p:stCondLst>
                              <p:cond delay="500"/>
                            </p:stCondLst>
                            <p:childTnLst>
                              <p:par>
                                <p:cTn id="88" presetID="12" presetClass="entr" presetSubtype="8" fill="hold" nodeType="afterEffect">
                                  <p:stCondLst>
                                    <p:cond delay="0"/>
                                  </p:stCondLst>
                                  <p:childTnLst>
                                    <p:set>
                                      <p:cBhvr>
                                        <p:cTn id="89" dur="1" fill="hold">
                                          <p:stCondLst>
                                            <p:cond delay="0"/>
                                          </p:stCondLst>
                                        </p:cTn>
                                        <p:tgtEl>
                                          <p:spTgt spid="78"/>
                                        </p:tgtEl>
                                        <p:attrNameLst>
                                          <p:attrName>style.visibility</p:attrName>
                                        </p:attrNameLst>
                                      </p:cBhvr>
                                      <p:to>
                                        <p:strVal val="visible"/>
                                      </p:to>
                                    </p:set>
                                    <p:anim calcmode="lin" valueType="num">
                                      <p:cBhvr additive="base">
                                        <p:cTn id="90" dur="500"/>
                                        <p:tgtEl>
                                          <p:spTgt spid="78"/>
                                        </p:tgtEl>
                                        <p:attrNameLst>
                                          <p:attrName>ppt_x</p:attrName>
                                        </p:attrNameLst>
                                      </p:cBhvr>
                                      <p:tavLst>
                                        <p:tav tm="0">
                                          <p:val>
                                            <p:strVal val="#ppt_x-#ppt_w*1.125000"/>
                                          </p:val>
                                        </p:tav>
                                        <p:tav tm="100000">
                                          <p:val>
                                            <p:strVal val="#ppt_x"/>
                                          </p:val>
                                        </p:tav>
                                      </p:tavLst>
                                    </p:anim>
                                    <p:animEffect transition="in" filter="wipe(right)">
                                      <p:cBhvr>
                                        <p:cTn id="91" dur="500"/>
                                        <p:tgtEl>
                                          <p:spTgt spid="78"/>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4"/>
                                        </p:tgtEl>
                                        <p:attrNameLst>
                                          <p:attrName>style.visibility</p:attrName>
                                        </p:attrNameLst>
                                      </p:cBhvr>
                                      <p:to>
                                        <p:strVal val="visible"/>
                                      </p:to>
                                    </p:set>
                                    <p:anim calcmode="lin" valueType="num">
                                      <p:cBhvr additive="base">
                                        <p:cTn id="94" dur="500"/>
                                        <p:tgtEl>
                                          <p:spTgt spid="4"/>
                                        </p:tgtEl>
                                        <p:attrNameLst>
                                          <p:attrName>ppt_x</p:attrName>
                                        </p:attrNameLst>
                                      </p:cBhvr>
                                      <p:tavLst>
                                        <p:tav tm="0">
                                          <p:val>
                                            <p:strVal val="#ppt_x-#ppt_w*1.125000"/>
                                          </p:val>
                                        </p:tav>
                                        <p:tav tm="100000">
                                          <p:val>
                                            <p:strVal val="#ppt_x"/>
                                          </p:val>
                                        </p:tav>
                                      </p:tavLst>
                                    </p:anim>
                                    <p:animEffect transition="in" filter="wipe(right)">
                                      <p:cBhvr>
                                        <p:cTn id="95" dur="500"/>
                                        <p:tgtEl>
                                          <p:spTgt spid="4"/>
                                        </p:tgtEl>
                                      </p:cBhvr>
                                    </p:animEffect>
                                  </p:childTnLst>
                                </p:cTn>
                              </p:par>
                              <p:par>
                                <p:cTn id="96" presetID="12" presetClass="entr" presetSubtype="8" fill="hold" nodeType="withEffect">
                                  <p:stCondLst>
                                    <p:cond delay="0"/>
                                  </p:stCondLst>
                                  <p:childTnLst>
                                    <p:set>
                                      <p:cBhvr>
                                        <p:cTn id="97" dur="1" fill="hold">
                                          <p:stCondLst>
                                            <p:cond delay="0"/>
                                          </p:stCondLst>
                                        </p:cTn>
                                        <p:tgtEl>
                                          <p:spTgt spid="75"/>
                                        </p:tgtEl>
                                        <p:attrNameLst>
                                          <p:attrName>style.visibility</p:attrName>
                                        </p:attrNameLst>
                                      </p:cBhvr>
                                      <p:to>
                                        <p:strVal val="visible"/>
                                      </p:to>
                                    </p:set>
                                    <p:anim calcmode="lin" valueType="num">
                                      <p:cBhvr additive="base">
                                        <p:cTn id="98" dur="500"/>
                                        <p:tgtEl>
                                          <p:spTgt spid="75"/>
                                        </p:tgtEl>
                                        <p:attrNameLst>
                                          <p:attrName>ppt_x</p:attrName>
                                        </p:attrNameLst>
                                      </p:cBhvr>
                                      <p:tavLst>
                                        <p:tav tm="0">
                                          <p:val>
                                            <p:strVal val="#ppt_x-#ppt_w*1.125000"/>
                                          </p:val>
                                        </p:tav>
                                        <p:tav tm="100000">
                                          <p:val>
                                            <p:strVal val="#ppt_x"/>
                                          </p:val>
                                        </p:tav>
                                      </p:tavLst>
                                    </p:anim>
                                    <p:animEffect transition="in" filter="wipe(right)">
                                      <p:cBhvr>
                                        <p:cTn id="99" dur="500"/>
                                        <p:tgtEl>
                                          <p:spTgt spid="75"/>
                                        </p:tgtEl>
                                      </p:cBhvr>
                                    </p:animEffect>
                                  </p:childTnLst>
                                </p:cTn>
                              </p:par>
                            </p:childTnLst>
                          </p:cTn>
                        </p:par>
                      </p:childTnLst>
                    </p:cTn>
                  </p:par>
                  <p:par>
                    <p:cTn id="100" fill="hold">
                      <p:stCondLst>
                        <p:cond delay="indefinite"/>
                      </p:stCondLst>
                      <p:childTnLst>
                        <p:par>
                          <p:cTn id="101" fill="hold">
                            <p:stCondLst>
                              <p:cond delay="0"/>
                            </p:stCondLst>
                            <p:childTnLst>
                              <p:par>
                                <p:cTn id="102" presetID="12" presetClass="entr" presetSubtype="8" fill="hold" nodeType="clickEffect">
                                  <p:stCondLst>
                                    <p:cond delay="0"/>
                                  </p:stCondLst>
                                  <p:childTnLst>
                                    <p:set>
                                      <p:cBhvr>
                                        <p:cTn id="103" dur="1" fill="hold">
                                          <p:stCondLst>
                                            <p:cond delay="0"/>
                                          </p:stCondLst>
                                        </p:cTn>
                                        <p:tgtEl>
                                          <p:spTgt spid="72"/>
                                        </p:tgtEl>
                                        <p:attrNameLst>
                                          <p:attrName>style.visibility</p:attrName>
                                        </p:attrNameLst>
                                      </p:cBhvr>
                                      <p:to>
                                        <p:strVal val="visible"/>
                                      </p:to>
                                    </p:set>
                                    <p:anim calcmode="lin" valueType="num">
                                      <p:cBhvr additive="base">
                                        <p:cTn id="104" dur="500"/>
                                        <p:tgtEl>
                                          <p:spTgt spid="72"/>
                                        </p:tgtEl>
                                        <p:attrNameLst>
                                          <p:attrName>ppt_x</p:attrName>
                                        </p:attrNameLst>
                                      </p:cBhvr>
                                      <p:tavLst>
                                        <p:tav tm="0">
                                          <p:val>
                                            <p:strVal val="#ppt_x-#ppt_w*1.125000"/>
                                          </p:val>
                                        </p:tav>
                                        <p:tav tm="100000">
                                          <p:val>
                                            <p:strVal val="#ppt_x"/>
                                          </p:val>
                                        </p:tav>
                                      </p:tavLst>
                                    </p:anim>
                                    <p:animEffect transition="in" filter="wipe(right)">
                                      <p:cBhvr>
                                        <p:cTn id="105"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4" grpId="0" animBg="1"/>
      <p:bldP spid="84" grpId="0" animBg="1"/>
      <p:bldP spid="86" grpId="0" animBg="1"/>
      <p:bldP spid="87" grpId="0" animBg="1"/>
      <p:bldP spid="8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200" b="1" dirty="0" smtClean="0"/>
              <a:t>Major and </a:t>
            </a:r>
            <a:r>
              <a:rPr lang="en-US" sz="3200" b="1" smtClean="0"/>
              <a:t>Minor Office Referrals Per Month</a:t>
            </a:r>
            <a:endParaRPr lang="en-US" sz="3200" b="1" dirty="0"/>
          </a:p>
        </p:txBody>
      </p:sp>
      <p:pic>
        <p:nvPicPr>
          <p:cNvPr id="5" name="Picture 4"/>
          <p:cNvPicPr>
            <a:picLocks noChangeAspect="1"/>
          </p:cNvPicPr>
          <p:nvPr/>
        </p:nvPicPr>
        <p:blipFill>
          <a:blip r:embed="rId2"/>
          <a:stretch>
            <a:fillRect/>
          </a:stretch>
        </p:blipFill>
        <p:spPr>
          <a:xfrm>
            <a:off x="457200" y="1142940"/>
            <a:ext cx="8013490" cy="5314950"/>
          </a:xfrm>
          <a:prstGeom prst="rect">
            <a:avLst/>
          </a:prstGeom>
        </p:spPr>
      </p:pic>
      <p:sp>
        <p:nvSpPr>
          <p:cNvPr id="6" name="TextBox 5"/>
          <p:cNvSpPr txBox="1"/>
          <p:nvPr/>
        </p:nvSpPr>
        <p:spPr>
          <a:xfrm>
            <a:off x="3780890" y="6457890"/>
            <a:ext cx="5439310" cy="400110"/>
          </a:xfrm>
          <a:prstGeom prst="rect">
            <a:avLst/>
          </a:prstGeom>
          <a:noFill/>
        </p:spPr>
        <p:txBody>
          <a:bodyPr wrap="none" rtlCol="0">
            <a:spAutoFit/>
          </a:bodyPr>
          <a:lstStyle/>
          <a:p>
            <a:r>
              <a:rPr lang="en-US" sz="2000" dirty="0" smtClean="0"/>
              <a:t>(Fairbanks, </a:t>
            </a:r>
            <a:r>
              <a:rPr lang="en-US" sz="2000" dirty="0" err="1" smtClean="0"/>
              <a:t>Sugai</a:t>
            </a:r>
            <a:r>
              <a:rPr lang="en-US" sz="2000" dirty="0" smtClean="0"/>
              <a:t>, </a:t>
            </a:r>
            <a:r>
              <a:rPr lang="en-US" sz="2000" dirty="0" err="1" smtClean="0"/>
              <a:t>Guardino</a:t>
            </a:r>
            <a:r>
              <a:rPr lang="en-US" sz="2000" dirty="0" smtClean="0"/>
              <a:t>, &amp; Lathrop, 2007)</a:t>
            </a:r>
            <a:endParaRPr lang="en-US" sz="2000" dirty="0"/>
          </a:p>
        </p:txBody>
      </p:sp>
      <p:sp>
        <p:nvSpPr>
          <p:cNvPr id="8" name="Rectangle 7"/>
          <p:cNvSpPr/>
          <p:nvPr/>
        </p:nvSpPr>
        <p:spPr>
          <a:xfrm>
            <a:off x="2057400" y="1295400"/>
            <a:ext cx="1371600"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tx1"/>
                </a:solidFill>
                <a:latin typeface="Arial" charset="0"/>
                <a:ea typeface="Arial" charset="0"/>
                <a:cs typeface="Arial" charset="0"/>
              </a:rPr>
              <a:t>Baseline</a:t>
            </a:r>
            <a:endParaRPr lang="en-US" sz="2000" b="1">
              <a:solidFill>
                <a:schemeClr val="tx1"/>
              </a:solidFill>
              <a:latin typeface="Arial" charset="0"/>
              <a:ea typeface="Arial" charset="0"/>
              <a:cs typeface="Arial" charset="0"/>
            </a:endParaRPr>
          </a:p>
        </p:txBody>
      </p:sp>
      <p:sp>
        <p:nvSpPr>
          <p:cNvPr id="9" name="Rectangle 8"/>
          <p:cNvSpPr/>
          <p:nvPr/>
        </p:nvSpPr>
        <p:spPr>
          <a:xfrm>
            <a:off x="3657600" y="1219200"/>
            <a:ext cx="45720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Arial" charset="0"/>
              <a:ea typeface="Arial" charset="0"/>
              <a:cs typeface="Arial" charset="0"/>
            </a:endParaRPr>
          </a:p>
        </p:txBody>
      </p:sp>
      <p:sp>
        <p:nvSpPr>
          <p:cNvPr id="12" name="Rectangle 11"/>
          <p:cNvSpPr/>
          <p:nvPr/>
        </p:nvSpPr>
        <p:spPr>
          <a:xfrm>
            <a:off x="3962400" y="3962400"/>
            <a:ext cx="4508290" cy="1842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Arial" charset="0"/>
              <a:ea typeface="Arial" charset="0"/>
              <a:cs typeface="Arial" charset="0"/>
            </a:endParaRPr>
          </a:p>
        </p:txBody>
      </p:sp>
      <p:sp>
        <p:nvSpPr>
          <p:cNvPr id="13" name="Rectangle 12"/>
          <p:cNvSpPr/>
          <p:nvPr/>
        </p:nvSpPr>
        <p:spPr>
          <a:xfrm rot="2332568">
            <a:off x="3093480" y="5097568"/>
            <a:ext cx="984297" cy="14635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Arial" charset="0"/>
              <a:ea typeface="Arial" charset="0"/>
              <a:cs typeface="Arial" charset="0"/>
            </a:endParaRPr>
          </a:p>
        </p:txBody>
      </p:sp>
      <p:sp>
        <p:nvSpPr>
          <p:cNvPr id="14" name="Rectangle 13"/>
          <p:cNvSpPr/>
          <p:nvPr/>
        </p:nvSpPr>
        <p:spPr>
          <a:xfrm rot="16200000">
            <a:off x="-1585150" y="3261489"/>
            <a:ext cx="4876863"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tx1"/>
                </a:solidFill>
                <a:latin typeface="Arial" charset="0"/>
                <a:ea typeface="Arial" charset="0"/>
                <a:cs typeface="Arial" charset="0"/>
              </a:rPr>
              <a:t>Rate of Referrals per Instructional Day</a:t>
            </a:r>
            <a:endParaRPr lang="en-US" sz="2000" b="1" dirty="0">
              <a:solidFill>
                <a:schemeClr val="tx1"/>
              </a:solidFill>
              <a:latin typeface="Arial" charset="0"/>
              <a:ea typeface="Arial" charset="0"/>
              <a:cs typeface="Arial" charset="0"/>
            </a:endParaRPr>
          </a:p>
        </p:txBody>
      </p:sp>
      <p:sp>
        <p:nvSpPr>
          <p:cNvPr id="15" name="Rectangle 14"/>
          <p:cNvSpPr/>
          <p:nvPr/>
        </p:nvSpPr>
        <p:spPr>
          <a:xfrm>
            <a:off x="3818453" y="5742547"/>
            <a:ext cx="1371600"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Month</a:t>
            </a:r>
            <a:endParaRPr lang="en-US" sz="2000" b="1" dirty="0">
              <a:solidFill>
                <a:schemeClr val="tx1"/>
              </a:solidFill>
              <a:latin typeface="Arial" charset="0"/>
              <a:ea typeface="Arial" charset="0"/>
              <a:cs typeface="Arial" charset="0"/>
            </a:endParaRPr>
          </a:p>
        </p:txBody>
      </p:sp>
      <p:sp>
        <p:nvSpPr>
          <p:cNvPr id="16" name="Rounded Rectangle 15"/>
          <p:cNvSpPr/>
          <p:nvPr/>
        </p:nvSpPr>
        <p:spPr>
          <a:xfrm>
            <a:off x="3849384" y="1350345"/>
            <a:ext cx="4648200" cy="37096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marL="342900" indent="-342900">
              <a:buFont typeface="Arial" charset="0"/>
              <a:buChar char="•"/>
            </a:pPr>
            <a:r>
              <a:rPr lang="en-US" sz="2000" dirty="0" smtClean="0">
                <a:solidFill>
                  <a:schemeClr val="tx1"/>
                </a:solidFill>
                <a:latin typeface="Arial" charset="0"/>
                <a:ea typeface="Arial" charset="0"/>
                <a:cs typeface="Arial" charset="0"/>
              </a:rPr>
              <a:t>Principal and two second grade teachers </a:t>
            </a:r>
            <a:r>
              <a:rPr lang="en-US" sz="2000" b="1" dirty="0" smtClean="0">
                <a:solidFill>
                  <a:schemeClr val="tx1"/>
                </a:solidFill>
                <a:latin typeface="Arial" charset="0"/>
                <a:ea typeface="Arial" charset="0"/>
                <a:cs typeface="Arial" charset="0"/>
              </a:rPr>
              <a:t>requested support </a:t>
            </a:r>
            <a:r>
              <a:rPr lang="en-US" sz="2000" dirty="0" smtClean="0">
                <a:solidFill>
                  <a:schemeClr val="tx1"/>
                </a:solidFill>
                <a:latin typeface="Arial" charset="0"/>
                <a:ea typeface="Arial" charset="0"/>
                <a:cs typeface="Arial" charset="0"/>
              </a:rPr>
              <a:t>due to </a:t>
            </a:r>
            <a:r>
              <a:rPr lang="en-US" sz="2000" b="1" dirty="0" smtClean="0">
                <a:solidFill>
                  <a:schemeClr val="tx1"/>
                </a:solidFill>
                <a:latin typeface="Arial" charset="0"/>
                <a:ea typeface="Arial" charset="0"/>
                <a:cs typeface="Arial" charset="0"/>
              </a:rPr>
              <a:t>high numbers of </a:t>
            </a:r>
            <a:r>
              <a:rPr lang="en-US" sz="2000" b="1" smtClean="0">
                <a:solidFill>
                  <a:schemeClr val="tx1"/>
                </a:solidFill>
                <a:latin typeface="Arial" charset="0"/>
                <a:ea typeface="Arial" charset="0"/>
                <a:cs typeface="Arial" charset="0"/>
              </a:rPr>
              <a:t>office referrals</a:t>
            </a:r>
          </a:p>
          <a:p>
            <a:pPr marL="342900" indent="-342900">
              <a:buFont typeface="Arial" charset="0"/>
              <a:buChar char="•"/>
            </a:pPr>
            <a:endParaRPr lang="en-US" sz="2000" b="1" dirty="0" smtClean="0">
              <a:solidFill>
                <a:schemeClr val="tx1"/>
              </a:solidFill>
              <a:latin typeface="Arial" charset="0"/>
              <a:ea typeface="Arial" charset="0"/>
              <a:cs typeface="Arial" charset="0"/>
            </a:endParaRPr>
          </a:p>
          <a:p>
            <a:pPr marL="342900" indent="-342900">
              <a:buFont typeface="Arial" charset="0"/>
              <a:buChar char="•"/>
            </a:pPr>
            <a:endParaRPr lang="en-US" sz="20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70105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600200"/>
            <a:ext cx="9144000" cy="525780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atin typeface="Arial" charset="0"/>
              <a:ea typeface="Arial" charset="0"/>
              <a:cs typeface="Arial" charset="0"/>
            </a:endParaRPr>
          </a:p>
        </p:txBody>
      </p:sp>
      <p:graphicFrame>
        <p:nvGraphicFramePr>
          <p:cNvPr id="24" name="Content Placeholder 3"/>
          <p:cNvGraphicFramePr>
            <a:graphicFrameLocks noGrp="1"/>
          </p:cNvGraphicFramePr>
          <p:nvPr>
            <p:ph idx="1"/>
            <p:extLst/>
          </p:nvPr>
        </p:nvGraphicFramePr>
        <p:xfrm>
          <a:off x="-795355" y="1295400"/>
          <a:ext cx="10625155"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p:cNvSpPr/>
          <p:nvPr/>
        </p:nvSpPr>
        <p:spPr>
          <a:xfrm>
            <a:off x="3595852" y="24686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
        <p:nvSpPr>
          <p:cNvPr id="26" name="Rectangle 25"/>
          <p:cNvSpPr/>
          <p:nvPr/>
        </p:nvSpPr>
        <p:spPr>
          <a:xfrm>
            <a:off x="5896107" y="2468614"/>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No</a:t>
            </a:r>
            <a:endParaRPr lang="en-US" sz="2000" b="1" dirty="0">
              <a:solidFill>
                <a:srgbClr val="000000"/>
              </a:solidFill>
              <a:latin typeface="Arial" charset="0"/>
              <a:ea typeface="Arial" charset="0"/>
              <a:cs typeface="Arial" charset="0"/>
            </a:endParaRPr>
          </a:p>
        </p:txBody>
      </p:sp>
      <p:sp>
        <p:nvSpPr>
          <p:cNvPr id="27" name="Rectangle 26"/>
          <p:cNvSpPr/>
          <p:nvPr/>
        </p:nvSpPr>
        <p:spPr>
          <a:xfrm>
            <a:off x="1828800" y="39624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Minor</a:t>
            </a:r>
            <a:endParaRPr lang="en-US" sz="2000" b="1" dirty="0">
              <a:solidFill>
                <a:srgbClr val="000000"/>
              </a:solidFill>
              <a:latin typeface="Arial" charset="0"/>
              <a:ea typeface="Arial" charset="0"/>
              <a:cs typeface="Arial" charset="0"/>
            </a:endParaRPr>
          </a:p>
        </p:txBody>
      </p:sp>
      <p:sp>
        <p:nvSpPr>
          <p:cNvPr id="28" name="Rectangle 27"/>
          <p:cNvSpPr/>
          <p:nvPr/>
        </p:nvSpPr>
        <p:spPr>
          <a:xfrm>
            <a:off x="4953000" y="397872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Major</a:t>
            </a:r>
            <a:endParaRPr lang="en-US" sz="2000" b="1" dirty="0">
              <a:solidFill>
                <a:srgbClr val="000000"/>
              </a:solidFill>
              <a:latin typeface="Arial" charset="0"/>
              <a:ea typeface="Arial" charset="0"/>
              <a:cs typeface="Arial" charset="0"/>
            </a:endParaRPr>
          </a:p>
        </p:txBody>
      </p:sp>
      <p:sp>
        <p:nvSpPr>
          <p:cNvPr id="29" name="Rectangle 28"/>
          <p:cNvSpPr/>
          <p:nvPr/>
        </p:nvSpPr>
        <p:spPr>
          <a:xfrm>
            <a:off x="32766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Many</a:t>
            </a:r>
            <a:endParaRPr lang="en-US" sz="2000" b="1" dirty="0">
              <a:solidFill>
                <a:srgbClr val="000000"/>
              </a:solidFill>
              <a:latin typeface="Arial" charset="0"/>
              <a:ea typeface="Arial" charset="0"/>
              <a:cs typeface="Arial" charset="0"/>
            </a:endParaRPr>
          </a:p>
        </p:txBody>
      </p:sp>
      <p:sp>
        <p:nvSpPr>
          <p:cNvPr id="30" name="Rectangle 29"/>
          <p:cNvSpPr/>
          <p:nvPr/>
        </p:nvSpPr>
        <p:spPr>
          <a:xfrm>
            <a:off x="62484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Few</a:t>
            </a:r>
            <a:endParaRPr lang="en-US" sz="2000" b="1" dirty="0">
              <a:solidFill>
                <a:srgbClr val="000000"/>
              </a:solidFill>
              <a:latin typeface="Arial" charset="0"/>
              <a:ea typeface="Arial" charset="0"/>
              <a:cs typeface="Arial" charset="0"/>
            </a:endParaRPr>
          </a:p>
        </p:txBody>
      </p:sp>
      <p:grpSp>
        <p:nvGrpSpPr>
          <p:cNvPr id="37" name="Group 9"/>
          <p:cNvGrpSpPr/>
          <p:nvPr/>
        </p:nvGrpSpPr>
        <p:grpSpPr>
          <a:xfrm>
            <a:off x="1371600" y="129361"/>
            <a:ext cx="7099919" cy="1441443"/>
            <a:chOff x="1252927" y="3363366"/>
            <a:chExt cx="7099919" cy="1441443"/>
          </a:xfrm>
        </p:grpSpPr>
        <p:sp>
          <p:nvSpPr>
            <p:cNvPr id="38" name="Rounded Rectangle 37"/>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latin typeface="Arial" charset="0"/>
                <a:ea typeface="Arial" charset="0"/>
                <a:cs typeface="Arial" charset="0"/>
              </a:endParaRPr>
            </a:p>
          </p:txBody>
        </p:sp>
        <p:sp>
          <p:nvSpPr>
            <p:cNvPr id="39"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latin typeface="Arial" charset="0"/>
                  <a:ea typeface="Arial" charset="0"/>
                  <a:cs typeface="Arial" charset="0"/>
                </a:rPr>
                <a:t>Do data indicate that students are still engaging in </a:t>
              </a:r>
              <a:r>
                <a:rPr lang="en-US" sz="2700" b="1" kern="1200" dirty="0" smtClean="0">
                  <a:latin typeface="Arial" charset="0"/>
                  <a:ea typeface="Arial" charset="0"/>
                  <a:cs typeface="Arial" charset="0"/>
                </a:rPr>
                <a:t>problem behavior</a:t>
              </a:r>
              <a:r>
                <a:rPr lang="en-US" sz="2700" kern="1200" dirty="0" smtClean="0">
                  <a:latin typeface="Arial" charset="0"/>
                  <a:ea typeface="Arial" charset="0"/>
                  <a:cs typeface="Arial" charset="0"/>
                </a:rPr>
                <a:t>?</a:t>
              </a:r>
              <a:endParaRPr lang="en-US" sz="2700" kern="1200" dirty="0">
                <a:latin typeface="Arial" charset="0"/>
                <a:ea typeface="Arial" charset="0"/>
                <a:cs typeface="Arial" charset="0"/>
              </a:endParaRPr>
            </a:p>
          </p:txBody>
        </p:sp>
      </p:grpSp>
      <p:grpSp>
        <p:nvGrpSpPr>
          <p:cNvPr id="40" name="Group 39"/>
          <p:cNvGrpSpPr/>
          <p:nvPr/>
        </p:nvGrpSpPr>
        <p:grpSpPr>
          <a:xfrm>
            <a:off x="5506048" y="5854355"/>
            <a:ext cx="2566360" cy="1003645"/>
            <a:chOff x="6305399" y="4557875"/>
            <a:chExt cx="2566360" cy="1003645"/>
          </a:xfrm>
        </p:grpSpPr>
        <p:sp>
          <p:nvSpPr>
            <p:cNvPr id="41" name="Rounded Rectangle 40"/>
            <p:cNvSpPr/>
            <p:nvPr/>
          </p:nvSpPr>
          <p:spPr>
            <a:xfrm>
              <a:off x="6305399" y="4557875"/>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2"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Request additional (tier 2 &amp; 3) support for students. </a:t>
              </a:r>
              <a:endParaRPr lang="en-US" sz="2000" kern="1200" dirty="0">
                <a:latin typeface="Arial" charset="0"/>
                <a:ea typeface="Arial" charset="0"/>
                <a:cs typeface="Arial" charset="0"/>
              </a:endParaRPr>
            </a:p>
          </p:txBody>
        </p:sp>
      </p:grpSp>
      <p:sp>
        <p:nvSpPr>
          <p:cNvPr id="2" name="Rounded Rectangle 1"/>
          <p:cNvSpPr/>
          <p:nvPr/>
        </p:nvSpPr>
        <p:spPr>
          <a:xfrm>
            <a:off x="4038600" y="1600200"/>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3536628" y="2468614"/>
            <a:ext cx="868717" cy="308778"/>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515960" y="2971799"/>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4953000" y="3921000"/>
            <a:ext cx="1069521" cy="320782"/>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4032356" y="4424185"/>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3276599" y="5370925"/>
            <a:ext cx="1069521" cy="320782"/>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2546967" y="5823402"/>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51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500"/>
                                        <p:tgtEl>
                                          <p:spTgt spid="3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2" grpId="0" animBg="1"/>
      <p:bldP spid="23"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ctrTitle"/>
          </p:nvPr>
        </p:nvSpPr>
        <p:spPr>
          <a:xfrm>
            <a:off x="685800" y="2133600"/>
            <a:ext cx="7772400" cy="2590800"/>
          </a:xfrm>
          <a:solidFill>
            <a:schemeClr val="accent6">
              <a:lumMod val="40000"/>
              <a:lumOff val="60000"/>
            </a:schemeClr>
          </a:solidFill>
        </p:spPr>
        <p:txBody>
          <a:bodyPr/>
          <a:lstStyle/>
          <a:p>
            <a:pPr eaLnBrk="1" hangingPunct="1"/>
            <a:r>
              <a:rPr lang="en-US" sz="4800" b="1" dirty="0" smtClean="0">
                <a:ea typeface="ＭＳ Ｐゴシック" pitchFamily="-107" charset="-128"/>
                <a:cs typeface="ＭＳ Ｐゴシック" pitchFamily="-107" charset="-128"/>
              </a:rPr>
              <a:t>Decision Making Guide for K-12 Classrooms*</a:t>
            </a:r>
          </a:p>
        </p:txBody>
      </p:sp>
      <p:sp>
        <p:nvSpPr>
          <p:cNvPr id="2" name="TextBox 1"/>
          <p:cNvSpPr txBox="1"/>
          <p:nvPr/>
        </p:nvSpPr>
        <p:spPr>
          <a:xfrm>
            <a:off x="2362200" y="5334000"/>
            <a:ext cx="6029084" cy="830997"/>
          </a:xfrm>
          <a:prstGeom prst="rect">
            <a:avLst/>
          </a:prstGeom>
          <a:noFill/>
        </p:spPr>
        <p:txBody>
          <a:bodyPr wrap="square" rtlCol="0">
            <a:spAutoFit/>
          </a:bodyPr>
          <a:lstStyle/>
          <a:p>
            <a:pPr marL="104775" indent="-104775"/>
            <a:r>
              <a:rPr lang="en-US" sz="2400" dirty="0" smtClean="0"/>
              <a:t>*Based on a soon-to-be-released Technical Assistance Brief on Classroom PBIS</a:t>
            </a:r>
            <a:endParaRPr lang="en-US" sz="2400" dirty="0"/>
          </a:p>
        </p:txBody>
      </p:sp>
    </p:spTree>
    <p:extLst>
      <p:ext uri="{BB962C8B-B14F-4D97-AF65-F5344CB8AC3E}">
        <p14:creationId xmlns:p14="http://schemas.microsoft.com/office/powerpoint/2010/main" val="1397958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200" b="1" dirty="0" smtClean="0"/>
              <a:t>Major and </a:t>
            </a:r>
            <a:r>
              <a:rPr lang="en-US" sz="3200" b="1" smtClean="0"/>
              <a:t>Minor Office Referrals Per Month</a:t>
            </a:r>
            <a:endParaRPr lang="en-US" sz="3200" b="1" dirty="0"/>
          </a:p>
        </p:txBody>
      </p:sp>
      <p:pic>
        <p:nvPicPr>
          <p:cNvPr id="5" name="Picture 4"/>
          <p:cNvPicPr>
            <a:picLocks noChangeAspect="1"/>
          </p:cNvPicPr>
          <p:nvPr/>
        </p:nvPicPr>
        <p:blipFill>
          <a:blip r:embed="rId2"/>
          <a:stretch>
            <a:fillRect/>
          </a:stretch>
        </p:blipFill>
        <p:spPr>
          <a:xfrm>
            <a:off x="457200" y="1142940"/>
            <a:ext cx="8013490" cy="5314950"/>
          </a:xfrm>
          <a:prstGeom prst="rect">
            <a:avLst/>
          </a:prstGeom>
        </p:spPr>
      </p:pic>
      <p:sp>
        <p:nvSpPr>
          <p:cNvPr id="6" name="TextBox 5"/>
          <p:cNvSpPr txBox="1"/>
          <p:nvPr/>
        </p:nvSpPr>
        <p:spPr>
          <a:xfrm>
            <a:off x="3780890" y="6457890"/>
            <a:ext cx="5439310" cy="400110"/>
          </a:xfrm>
          <a:prstGeom prst="rect">
            <a:avLst/>
          </a:prstGeom>
          <a:noFill/>
        </p:spPr>
        <p:txBody>
          <a:bodyPr wrap="none" rtlCol="0">
            <a:spAutoFit/>
          </a:bodyPr>
          <a:lstStyle/>
          <a:p>
            <a:r>
              <a:rPr lang="en-US" sz="2000" dirty="0" smtClean="0"/>
              <a:t>(Fairbanks, </a:t>
            </a:r>
            <a:r>
              <a:rPr lang="en-US" sz="2000" dirty="0" err="1" smtClean="0"/>
              <a:t>Sugai</a:t>
            </a:r>
            <a:r>
              <a:rPr lang="en-US" sz="2000" dirty="0" smtClean="0"/>
              <a:t>, </a:t>
            </a:r>
            <a:r>
              <a:rPr lang="en-US" sz="2000" dirty="0" err="1" smtClean="0"/>
              <a:t>Guardino</a:t>
            </a:r>
            <a:r>
              <a:rPr lang="en-US" sz="2000" dirty="0" smtClean="0"/>
              <a:t>, &amp; Lathrop, 2007)</a:t>
            </a:r>
            <a:endParaRPr lang="en-US" sz="2000" dirty="0"/>
          </a:p>
        </p:txBody>
      </p:sp>
      <p:sp>
        <p:nvSpPr>
          <p:cNvPr id="8" name="Rectangle 7"/>
          <p:cNvSpPr/>
          <p:nvPr/>
        </p:nvSpPr>
        <p:spPr>
          <a:xfrm>
            <a:off x="2057400" y="1295400"/>
            <a:ext cx="1371600"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tx1"/>
                </a:solidFill>
                <a:latin typeface="Arial" charset="0"/>
                <a:ea typeface="Arial" charset="0"/>
                <a:cs typeface="Arial" charset="0"/>
              </a:rPr>
              <a:t>Baseline</a:t>
            </a:r>
            <a:endParaRPr lang="en-US" sz="2000" b="1">
              <a:solidFill>
                <a:schemeClr val="tx1"/>
              </a:solidFill>
              <a:latin typeface="Arial" charset="0"/>
              <a:ea typeface="Arial" charset="0"/>
              <a:cs typeface="Arial" charset="0"/>
            </a:endParaRPr>
          </a:p>
        </p:txBody>
      </p:sp>
      <p:sp>
        <p:nvSpPr>
          <p:cNvPr id="9" name="Rectangle 8"/>
          <p:cNvSpPr/>
          <p:nvPr/>
        </p:nvSpPr>
        <p:spPr>
          <a:xfrm>
            <a:off x="3657600" y="1219200"/>
            <a:ext cx="45720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Arial" charset="0"/>
              <a:ea typeface="Arial" charset="0"/>
              <a:cs typeface="Arial" charset="0"/>
            </a:endParaRPr>
          </a:p>
        </p:txBody>
      </p:sp>
      <p:sp>
        <p:nvSpPr>
          <p:cNvPr id="12" name="Rectangle 11"/>
          <p:cNvSpPr/>
          <p:nvPr/>
        </p:nvSpPr>
        <p:spPr>
          <a:xfrm>
            <a:off x="3962400" y="3962400"/>
            <a:ext cx="4508290" cy="1842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Arial" charset="0"/>
              <a:ea typeface="Arial" charset="0"/>
              <a:cs typeface="Arial" charset="0"/>
            </a:endParaRPr>
          </a:p>
        </p:txBody>
      </p:sp>
      <p:sp>
        <p:nvSpPr>
          <p:cNvPr id="13" name="Rectangle 12"/>
          <p:cNvSpPr/>
          <p:nvPr/>
        </p:nvSpPr>
        <p:spPr>
          <a:xfrm rot="2332568">
            <a:off x="3093480" y="5097568"/>
            <a:ext cx="984297" cy="14635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Arial" charset="0"/>
              <a:ea typeface="Arial" charset="0"/>
              <a:cs typeface="Arial" charset="0"/>
            </a:endParaRPr>
          </a:p>
        </p:txBody>
      </p:sp>
      <p:sp>
        <p:nvSpPr>
          <p:cNvPr id="14" name="Rectangle 13"/>
          <p:cNvSpPr/>
          <p:nvPr/>
        </p:nvSpPr>
        <p:spPr>
          <a:xfrm rot="16200000">
            <a:off x="-1585150" y="3261489"/>
            <a:ext cx="4876863"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tx1"/>
                </a:solidFill>
                <a:latin typeface="Arial" charset="0"/>
                <a:ea typeface="Arial" charset="0"/>
                <a:cs typeface="Arial" charset="0"/>
              </a:rPr>
              <a:t>Rate of Referrals per Instructional Day</a:t>
            </a:r>
            <a:endParaRPr lang="en-US" sz="2000" b="1" dirty="0">
              <a:solidFill>
                <a:schemeClr val="tx1"/>
              </a:solidFill>
              <a:latin typeface="Arial" charset="0"/>
              <a:ea typeface="Arial" charset="0"/>
              <a:cs typeface="Arial" charset="0"/>
            </a:endParaRPr>
          </a:p>
        </p:txBody>
      </p:sp>
      <p:sp>
        <p:nvSpPr>
          <p:cNvPr id="15" name="Rectangle 14"/>
          <p:cNvSpPr/>
          <p:nvPr/>
        </p:nvSpPr>
        <p:spPr>
          <a:xfrm>
            <a:off x="3818453" y="5742547"/>
            <a:ext cx="1371600"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Month</a:t>
            </a:r>
            <a:endParaRPr lang="en-US" sz="2000" b="1" dirty="0">
              <a:solidFill>
                <a:schemeClr val="tx1"/>
              </a:solidFill>
              <a:latin typeface="Arial" charset="0"/>
              <a:ea typeface="Arial" charset="0"/>
              <a:cs typeface="Arial" charset="0"/>
            </a:endParaRPr>
          </a:p>
        </p:txBody>
      </p:sp>
      <p:sp>
        <p:nvSpPr>
          <p:cNvPr id="16" name="Rounded Rectangle 15"/>
          <p:cNvSpPr/>
          <p:nvPr/>
        </p:nvSpPr>
        <p:spPr>
          <a:xfrm>
            <a:off x="3849384" y="1350345"/>
            <a:ext cx="5078506" cy="41421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marL="342900" indent="-342900">
              <a:buFont typeface="Arial" charset="0"/>
              <a:buChar char="•"/>
            </a:pPr>
            <a:r>
              <a:rPr lang="en-US" sz="2000" dirty="0" smtClean="0">
                <a:solidFill>
                  <a:schemeClr val="tx1"/>
                </a:solidFill>
                <a:latin typeface="Arial" charset="0"/>
                <a:ea typeface="Arial" charset="0"/>
                <a:cs typeface="Arial" charset="0"/>
              </a:rPr>
              <a:t>Principal and two second grade teachers </a:t>
            </a:r>
            <a:r>
              <a:rPr lang="en-US" sz="2000" b="1" dirty="0" smtClean="0">
                <a:solidFill>
                  <a:schemeClr val="tx1"/>
                </a:solidFill>
                <a:latin typeface="Arial" charset="0"/>
                <a:ea typeface="Arial" charset="0"/>
                <a:cs typeface="Arial" charset="0"/>
              </a:rPr>
              <a:t>requested support </a:t>
            </a:r>
            <a:r>
              <a:rPr lang="en-US" sz="2000" dirty="0" smtClean="0">
                <a:solidFill>
                  <a:schemeClr val="tx1"/>
                </a:solidFill>
                <a:latin typeface="Arial" charset="0"/>
                <a:ea typeface="Arial" charset="0"/>
                <a:cs typeface="Arial" charset="0"/>
              </a:rPr>
              <a:t>due to </a:t>
            </a:r>
            <a:r>
              <a:rPr lang="en-US" sz="2000" b="1" dirty="0" smtClean="0">
                <a:solidFill>
                  <a:schemeClr val="tx1"/>
                </a:solidFill>
                <a:latin typeface="Arial" charset="0"/>
                <a:ea typeface="Arial" charset="0"/>
                <a:cs typeface="Arial" charset="0"/>
              </a:rPr>
              <a:t>high numbers of office referrals</a:t>
            </a:r>
          </a:p>
          <a:p>
            <a:pPr marL="342900" indent="-342900">
              <a:buFont typeface="Arial" charset="0"/>
              <a:buChar char="•"/>
            </a:pPr>
            <a:endParaRPr lang="en-US" sz="2000" dirty="0" smtClean="0">
              <a:solidFill>
                <a:schemeClr val="tx1"/>
              </a:solidFill>
              <a:latin typeface="Arial" charset="0"/>
              <a:ea typeface="Arial" charset="0"/>
              <a:cs typeface="Arial" charset="0"/>
            </a:endParaRPr>
          </a:p>
          <a:p>
            <a:pPr marL="342900" indent="-342900">
              <a:buFont typeface="Arial" charset="0"/>
              <a:buChar char="•"/>
            </a:pPr>
            <a:r>
              <a:rPr lang="en-US" sz="2000" dirty="0" smtClean="0">
                <a:solidFill>
                  <a:schemeClr val="tx1"/>
                </a:solidFill>
                <a:latin typeface="Arial" charset="0"/>
                <a:ea typeface="Arial" charset="0"/>
                <a:cs typeface="Arial" charset="0"/>
              </a:rPr>
              <a:t>They emphasized </a:t>
            </a:r>
            <a:r>
              <a:rPr lang="en-US" sz="2000" b="1" dirty="0" smtClean="0">
                <a:solidFill>
                  <a:schemeClr val="tx1"/>
                </a:solidFill>
                <a:latin typeface="Arial" charset="0"/>
                <a:ea typeface="Arial" charset="0"/>
                <a:cs typeface="Arial" charset="0"/>
              </a:rPr>
              <a:t>Tier 1 </a:t>
            </a:r>
            <a:r>
              <a:rPr lang="en-US" sz="2000" dirty="0" smtClean="0">
                <a:solidFill>
                  <a:schemeClr val="tx1"/>
                </a:solidFill>
                <a:latin typeface="Arial" charset="0"/>
                <a:ea typeface="Arial" charset="0"/>
                <a:cs typeface="Arial" charset="0"/>
              </a:rPr>
              <a:t>supports based on</a:t>
            </a:r>
            <a:r>
              <a:rPr lang="en-US" sz="2000" b="1" dirty="0" smtClean="0">
                <a:solidFill>
                  <a:schemeClr val="tx1"/>
                </a:solidFill>
                <a:latin typeface="Arial" charset="0"/>
                <a:ea typeface="Arial" charset="0"/>
                <a:cs typeface="Arial" charset="0"/>
              </a:rPr>
              <a:t> school-wide PBIS </a:t>
            </a:r>
            <a:r>
              <a:rPr lang="en-US" sz="2000" dirty="0" smtClean="0">
                <a:solidFill>
                  <a:schemeClr val="tx1"/>
                </a:solidFill>
                <a:latin typeface="Arial" charset="0"/>
                <a:ea typeface="Arial" charset="0"/>
                <a:cs typeface="Arial" charset="0"/>
              </a:rPr>
              <a:t>approach (throughout study)</a:t>
            </a:r>
          </a:p>
          <a:p>
            <a:pPr marL="800100" lvl="1" indent="-342900">
              <a:buFont typeface="Arial" charset="0"/>
              <a:buChar char="•"/>
            </a:pPr>
            <a:endParaRPr lang="en-US" sz="2000" dirty="0" smtClean="0">
              <a:solidFill>
                <a:schemeClr val="tx1"/>
              </a:solidFill>
              <a:latin typeface="Arial" charset="0"/>
              <a:ea typeface="Arial" charset="0"/>
              <a:cs typeface="Arial" charset="0"/>
            </a:endParaRPr>
          </a:p>
          <a:p>
            <a:pPr marL="800100" lvl="1" indent="-342900">
              <a:buFont typeface="Arial" charset="0"/>
              <a:buChar char="•"/>
            </a:pPr>
            <a:r>
              <a:rPr lang="en-US" sz="2000" dirty="0" smtClean="0">
                <a:solidFill>
                  <a:schemeClr val="tx1"/>
                </a:solidFill>
                <a:latin typeface="Arial" charset="0"/>
                <a:ea typeface="Arial" charset="0"/>
                <a:cs typeface="Arial" charset="0"/>
              </a:rPr>
              <a:t>Explicit </a:t>
            </a:r>
            <a:r>
              <a:rPr lang="en-US" sz="2000" b="1" dirty="0" smtClean="0">
                <a:solidFill>
                  <a:schemeClr val="tx1"/>
                </a:solidFill>
                <a:latin typeface="Arial" charset="0"/>
                <a:ea typeface="Arial" charset="0"/>
                <a:cs typeface="Arial" charset="0"/>
              </a:rPr>
              <a:t>teaching</a:t>
            </a:r>
            <a:r>
              <a:rPr lang="en-US" sz="2000" dirty="0" smtClean="0">
                <a:solidFill>
                  <a:schemeClr val="tx1"/>
                </a:solidFill>
                <a:latin typeface="Arial" charset="0"/>
                <a:ea typeface="Arial" charset="0"/>
                <a:cs typeface="Arial" charset="0"/>
              </a:rPr>
              <a:t> and </a:t>
            </a:r>
            <a:r>
              <a:rPr lang="en-US" sz="2000" b="1" dirty="0" smtClean="0">
                <a:solidFill>
                  <a:schemeClr val="tx1"/>
                </a:solidFill>
                <a:latin typeface="Arial" charset="0"/>
                <a:ea typeface="Arial" charset="0"/>
                <a:cs typeface="Arial" charset="0"/>
              </a:rPr>
              <a:t>prompting</a:t>
            </a:r>
            <a:r>
              <a:rPr lang="en-US" sz="2000" dirty="0" smtClean="0">
                <a:solidFill>
                  <a:schemeClr val="tx1"/>
                </a:solidFill>
                <a:latin typeface="Arial" charset="0"/>
                <a:ea typeface="Arial" charset="0"/>
                <a:cs typeface="Arial" charset="0"/>
              </a:rPr>
              <a:t> expected behaviors</a:t>
            </a:r>
          </a:p>
          <a:p>
            <a:pPr marL="800100" lvl="1" indent="-342900">
              <a:buFont typeface="Arial" charset="0"/>
              <a:buChar char="•"/>
            </a:pPr>
            <a:endParaRPr lang="en-US" sz="2000" dirty="0" smtClean="0">
              <a:solidFill>
                <a:schemeClr val="tx1"/>
              </a:solidFill>
              <a:latin typeface="Arial" charset="0"/>
              <a:ea typeface="Arial" charset="0"/>
              <a:cs typeface="Arial" charset="0"/>
            </a:endParaRPr>
          </a:p>
          <a:p>
            <a:pPr marL="800100" lvl="1" indent="-342900">
              <a:buFont typeface="Arial" charset="0"/>
              <a:buChar char="•"/>
            </a:pPr>
            <a:r>
              <a:rPr lang="en-US" sz="2000" dirty="0" smtClean="0">
                <a:solidFill>
                  <a:schemeClr val="tx1"/>
                </a:solidFill>
                <a:latin typeface="Arial" charset="0"/>
                <a:ea typeface="Arial" charset="0"/>
                <a:cs typeface="Arial" charset="0"/>
              </a:rPr>
              <a:t>School-wide respect </a:t>
            </a:r>
            <a:r>
              <a:rPr lang="en-US" sz="2000" b="1" dirty="0" smtClean="0">
                <a:solidFill>
                  <a:schemeClr val="tx1"/>
                </a:solidFill>
                <a:latin typeface="Arial" charset="0"/>
                <a:ea typeface="Arial" charset="0"/>
                <a:cs typeface="Arial" charset="0"/>
              </a:rPr>
              <a:t>tickets</a:t>
            </a:r>
          </a:p>
          <a:p>
            <a:pPr marL="342900" indent="-342900">
              <a:buFont typeface="Arial" charset="0"/>
              <a:buChar char="•"/>
            </a:pPr>
            <a:endParaRPr lang="en-US" sz="2000" b="1" dirty="0" smtClean="0">
              <a:solidFill>
                <a:schemeClr val="tx1"/>
              </a:solidFill>
              <a:latin typeface="Arial" charset="0"/>
              <a:ea typeface="Arial" charset="0"/>
              <a:cs typeface="Arial" charset="0"/>
            </a:endParaRPr>
          </a:p>
          <a:p>
            <a:pPr marL="342900" indent="-342900">
              <a:buFont typeface="Arial" charset="0"/>
              <a:buChar char="•"/>
            </a:pPr>
            <a:endParaRPr lang="en-US" sz="20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8342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dissolve">
                                      <p:cBhvr>
                                        <p:cTn id="10" dur="500"/>
                                        <p:tgtEl>
                                          <p:spTgt spid="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dissolve">
                                      <p:cBhvr>
                                        <p:cTn id="15" dur="500"/>
                                        <p:tgtEl>
                                          <p:spTgt spid="16">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6">
                                            <p:txEl>
                                              <p:pRg st="4" end="4"/>
                                            </p:txEl>
                                          </p:spTgt>
                                        </p:tgtEl>
                                        <p:attrNameLst>
                                          <p:attrName>style.visibility</p:attrName>
                                        </p:attrNameLst>
                                      </p:cBhvr>
                                      <p:to>
                                        <p:strVal val="visible"/>
                                      </p:to>
                                    </p:set>
                                    <p:animEffect transition="in" filter="dissolve">
                                      <p:cBhvr>
                                        <p:cTn id="18" dur="500"/>
                                        <p:tgtEl>
                                          <p:spTgt spid="16">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6">
                                            <p:txEl>
                                              <p:pRg st="6" end="6"/>
                                            </p:txEl>
                                          </p:spTgt>
                                        </p:tgtEl>
                                        <p:attrNameLst>
                                          <p:attrName>style.visibility</p:attrName>
                                        </p:attrNameLst>
                                      </p:cBhvr>
                                      <p:to>
                                        <p:strVal val="visible"/>
                                      </p:to>
                                    </p:set>
                                    <p:animEffect transition="in" filter="dissolve">
                                      <p:cBhvr>
                                        <p:cTn id="21"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1600200"/>
            <a:ext cx="9144000" cy="525780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atin typeface="Arial" charset="0"/>
              <a:ea typeface="Arial" charset="0"/>
              <a:cs typeface="Arial" charset="0"/>
            </a:endParaRPr>
          </a:p>
        </p:txBody>
      </p:sp>
      <p:graphicFrame>
        <p:nvGraphicFramePr>
          <p:cNvPr id="24" name="Content Placeholder 3"/>
          <p:cNvGraphicFramePr>
            <a:graphicFrameLocks noGrp="1"/>
          </p:cNvGraphicFramePr>
          <p:nvPr>
            <p:ph idx="1"/>
            <p:extLst/>
          </p:nvPr>
        </p:nvGraphicFramePr>
        <p:xfrm>
          <a:off x="-795355" y="1295400"/>
          <a:ext cx="10625155"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Rectangle 24"/>
          <p:cNvSpPr/>
          <p:nvPr/>
        </p:nvSpPr>
        <p:spPr>
          <a:xfrm>
            <a:off x="3595852" y="24686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
        <p:nvSpPr>
          <p:cNvPr id="26" name="Rectangle 25"/>
          <p:cNvSpPr/>
          <p:nvPr/>
        </p:nvSpPr>
        <p:spPr>
          <a:xfrm>
            <a:off x="5896107" y="2468614"/>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No</a:t>
            </a:r>
            <a:endParaRPr lang="en-US" sz="2000" b="1" dirty="0">
              <a:solidFill>
                <a:srgbClr val="000000"/>
              </a:solidFill>
              <a:latin typeface="Arial" charset="0"/>
              <a:ea typeface="Arial" charset="0"/>
              <a:cs typeface="Arial" charset="0"/>
            </a:endParaRPr>
          </a:p>
        </p:txBody>
      </p:sp>
      <p:sp>
        <p:nvSpPr>
          <p:cNvPr id="27" name="Rectangle 26"/>
          <p:cNvSpPr/>
          <p:nvPr/>
        </p:nvSpPr>
        <p:spPr>
          <a:xfrm>
            <a:off x="1828800" y="39624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Minor</a:t>
            </a:r>
            <a:endParaRPr lang="en-US" sz="2000" b="1" dirty="0">
              <a:solidFill>
                <a:srgbClr val="000000"/>
              </a:solidFill>
              <a:latin typeface="Arial" charset="0"/>
              <a:ea typeface="Arial" charset="0"/>
              <a:cs typeface="Arial" charset="0"/>
            </a:endParaRPr>
          </a:p>
        </p:txBody>
      </p:sp>
      <p:sp>
        <p:nvSpPr>
          <p:cNvPr id="28" name="Rectangle 27"/>
          <p:cNvSpPr/>
          <p:nvPr/>
        </p:nvSpPr>
        <p:spPr>
          <a:xfrm>
            <a:off x="4953000" y="397872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Major</a:t>
            </a:r>
            <a:endParaRPr lang="en-US" sz="2000" b="1" dirty="0">
              <a:solidFill>
                <a:srgbClr val="000000"/>
              </a:solidFill>
              <a:latin typeface="Arial" charset="0"/>
              <a:ea typeface="Arial" charset="0"/>
              <a:cs typeface="Arial" charset="0"/>
            </a:endParaRPr>
          </a:p>
        </p:txBody>
      </p:sp>
      <p:sp>
        <p:nvSpPr>
          <p:cNvPr id="29" name="Rectangle 28"/>
          <p:cNvSpPr/>
          <p:nvPr/>
        </p:nvSpPr>
        <p:spPr>
          <a:xfrm>
            <a:off x="32766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Many</a:t>
            </a:r>
            <a:endParaRPr lang="en-US" sz="2000" b="1" dirty="0">
              <a:solidFill>
                <a:srgbClr val="000000"/>
              </a:solidFill>
              <a:latin typeface="Arial" charset="0"/>
              <a:ea typeface="Arial" charset="0"/>
              <a:cs typeface="Arial" charset="0"/>
            </a:endParaRPr>
          </a:p>
        </p:txBody>
      </p:sp>
      <p:sp>
        <p:nvSpPr>
          <p:cNvPr id="30" name="Rectangle 29"/>
          <p:cNvSpPr/>
          <p:nvPr/>
        </p:nvSpPr>
        <p:spPr>
          <a:xfrm>
            <a:off x="62484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Few</a:t>
            </a:r>
            <a:endParaRPr lang="en-US" sz="2000" b="1" dirty="0">
              <a:solidFill>
                <a:srgbClr val="000000"/>
              </a:solidFill>
              <a:latin typeface="Arial" charset="0"/>
              <a:ea typeface="Arial" charset="0"/>
              <a:cs typeface="Arial" charset="0"/>
            </a:endParaRPr>
          </a:p>
        </p:txBody>
      </p:sp>
      <p:grpSp>
        <p:nvGrpSpPr>
          <p:cNvPr id="37" name="Group 9"/>
          <p:cNvGrpSpPr/>
          <p:nvPr/>
        </p:nvGrpSpPr>
        <p:grpSpPr>
          <a:xfrm>
            <a:off x="1371600" y="129361"/>
            <a:ext cx="7099919" cy="1441443"/>
            <a:chOff x="1252927" y="3363366"/>
            <a:chExt cx="7099919" cy="1441443"/>
          </a:xfrm>
        </p:grpSpPr>
        <p:sp>
          <p:nvSpPr>
            <p:cNvPr id="38" name="Rounded Rectangle 37"/>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dirty="0">
                <a:latin typeface="Arial" charset="0"/>
                <a:ea typeface="Arial" charset="0"/>
                <a:cs typeface="Arial" charset="0"/>
              </a:endParaRPr>
            </a:p>
          </p:txBody>
        </p:sp>
        <p:sp>
          <p:nvSpPr>
            <p:cNvPr id="39"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latin typeface="Arial" charset="0"/>
                  <a:ea typeface="Arial" charset="0"/>
                  <a:cs typeface="Arial" charset="0"/>
                </a:rPr>
                <a:t>Do data indicate that students are still engaging in </a:t>
              </a:r>
              <a:r>
                <a:rPr lang="en-US" sz="2700" b="1" kern="1200" dirty="0" smtClean="0">
                  <a:latin typeface="Arial" charset="0"/>
                  <a:ea typeface="Arial" charset="0"/>
                  <a:cs typeface="Arial" charset="0"/>
                </a:rPr>
                <a:t>problem behavior</a:t>
              </a:r>
              <a:r>
                <a:rPr lang="en-US" sz="2700" kern="1200" dirty="0" smtClean="0">
                  <a:latin typeface="Arial" charset="0"/>
                  <a:ea typeface="Arial" charset="0"/>
                  <a:cs typeface="Arial" charset="0"/>
                </a:rPr>
                <a:t>?</a:t>
              </a:r>
              <a:endParaRPr lang="en-US" sz="2700" kern="1200" dirty="0">
                <a:latin typeface="Arial" charset="0"/>
                <a:ea typeface="Arial" charset="0"/>
                <a:cs typeface="Arial" charset="0"/>
              </a:endParaRPr>
            </a:p>
          </p:txBody>
        </p:sp>
      </p:grpSp>
      <p:grpSp>
        <p:nvGrpSpPr>
          <p:cNvPr id="40" name="Group 39"/>
          <p:cNvGrpSpPr/>
          <p:nvPr/>
        </p:nvGrpSpPr>
        <p:grpSpPr>
          <a:xfrm>
            <a:off x="5506048" y="5854355"/>
            <a:ext cx="2566360" cy="1003645"/>
            <a:chOff x="6305399" y="4557875"/>
            <a:chExt cx="2566360" cy="1003645"/>
          </a:xfrm>
        </p:grpSpPr>
        <p:sp>
          <p:nvSpPr>
            <p:cNvPr id="41" name="Rounded Rectangle 40"/>
            <p:cNvSpPr/>
            <p:nvPr/>
          </p:nvSpPr>
          <p:spPr>
            <a:xfrm>
              <a:off x="6305399" y="4557875"/>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2"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Request additional (tier 2 &amp; 3) support for students. </a:t>
              </a:r>
              <a:endParaRPr lang="en-US" sz="2000" kern="1200" dirty="0">
                <a:latin typeface="Arial" charset="0"/>
                <a:ea typeface="Arial" charset="0"/>
                <a:cs typeface="Arial" charset="0"/>
              </a:endParaRPr>
            </a:p>
          </p:txBody>
        </p:sp>
      </p:grpSp>
      <p:sp>
        <p:nvSpPr>
          <p:cNvPr id="2" name="Rounded Rectangle 1"/>
          <p:cNvSpPr/>
          <p:nvPr/>
        </p:nvSpPr>
        <p:spPr>
          <a:xfrm>
            <a:off x="4038600" y="1600200"/>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3536628" y="2468614"/>
            <a:ext cx="868717" cy="308778"/>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515960" y="2971799"/>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4953000" y="3921000"/>
            <a:ext cx="1069521" cy="320782"/>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4032356" y="4424185"/>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3276599" y="5370925"/>
            <a:ext cx="1069521" cy="320782"/>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2546967" y="5823402"/>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6248400" y="5380566"/>
            <a:ext cx="1069521" cy="320782"/>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5441941" y="5883751"/>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8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9" presetClass="exit" presetSubtype="0" fill="hold" grpId="1" nodeType="withEffect">
                                  <p:stCondLst>
                                    <p:cond delay="0"/>
                                  </p:stCondLst>
                                  <p:childTnLst>
                                    <p:animEffect transition="out" filter="dissolv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dissolve">
                                      <p:cBhvr>
                                        <p:cTn id="13" dur="500"/>
                                        <p:tgtEl>
                                          <p:spTgt spid="3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dissolv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animBg="1"/>
      <p:bldP spid="31" grpId="1" animBg="1"/>
      <p:bldP spid="32" grpId="0" animBg="1"/>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186085" y="3205284"/>
            <a:ext cx="4114800" cy="1037404"/>
            <a:chOff x="6305399" y="4494720"/>
            <a:chExt cx="2566360" cy="1037404"/>
          </a:xfrm>
        </p:grpSpPr>
        <p:sp>
          <p:nvSpPr>
            <p:cNvPr id="46" name="Rounded Rectangle 45"/>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47"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Invest in </a:t>
              </a:r>
              <a:r>
                <a:rPr lang="en-US" sz="2000" b="1" kern="1200" dirty="0" smtClean="0">
                  <a:latin typeface="Arial" charset="0"/>
                  <a:ea typeface="Arial" charset="0"/>
                  <a:cs typeface="Arial" charset="0"/>
                </a:rPr>
                <a:t>Tier 2 Supports</a:t>
              </a:r>
              <a:r>
                <a:rPr lang="en-US" sz="2000" kern="1200" dirty="0" smtClean="0">
                  <a:latin typeface="Arial" charset="0"/>
                  <a:ea typeface="Arial" charset="0"/>
                  <a:cs typeface="Arial" charset="0"/>
                </a:rPr>
                <a:t> for identified targeted group</a:t>
              </a:r>
              <a:endParaRPr lang="en-US" sz="2000" kern="1200" dirty="0">
                <a:latin typeface="Arial" charset="0"/>
                <a:ea typeface="Arial" charset="0"/>
                <a:cs typeface="Arial" charset="0"/>
              </a:endParaRPr>
            </a:p>
          </p:txBody>
        </p:sp>
      </p:grpSp>
      <p:grpSp>
        <p:nvGrpSpPr>
          <p:cNvPr id="48" name="Group 47"/>
          <p:cNvGrpSpPr/>
          <p:nvPr/>
        </p:nvGrpSpPr>
        <p:grpSpPr>
          <a:xfrm>
            <a:off x="4800600" y="3205284"/>
            <a:ext cx="4114800" cy="1037404"/>
            <a:chOff x="6305399" y="4494720"/>
            <a:chExt cx="2566360" cy="1037404"/>
          </a:xfrm>
        </p:grpSpPr>
        <p:sp>
          <p:nvSpPr>
            <p:cNvPr id="49" name="Rounded Rectangle 48"/>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50"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Invest in </a:t>
              </a:r>
              <a:r>
                <a:rPr lang="en-US" sz="2000" b="1" kern="1200" dirty="0" smtClean="0">
                  <a:latin typeface="Arial" charset="0"/>
                  <a:ea typeface="Arial" charset="0"/>
                  <a:cs typeface="Arial" charset="0"/>
                </a:rPr>
                <a:t>Tier 3 Supports</a:t>
              </a:r>
              <a:r>
                <a:rPr lang="en-US" sz="2000" kern="1200" dirty="0" smtClean="0">
                  <a:latin typeface="Arial" charset="0"/>
                  <a:ea typeface="Arial" charset="0"/>
                  <a:cs typeface="Arial" charset="0"/>
                </a:rPr>
                <a:t> for identified individual students</a:t>
              </a:r>
              <a:endParaRPr lang="en-US" sz="2000" kern="1200" dirty="0">
                <a:latin typeface="Arial" charset="0"/>
                <a:ea typeface="Arial" charset="0"/>
                <a:cs typeface="Arial" charset="0"/>
              </a:endParaRPr>
            </a:p>
          </p:txBody>
        </p:sp>
      </p:grpSp>
      <p:sp>
        <p:nvSpPr>
          <p:cNvPr id="82" name="Left Arrow 81"/>
          <p:cNvSpPr/>
          <p:nvPr/>
        </p:nvSpPr>
        <p:spPr>
          <a:xfrm rot="16200000">
            <a:off x="-183863" y="2710061"/>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Left Arrow 82"/>
          <p:cNvSpPr/>
          <p:nvPr/>
        </p:nvSpPr>
        <p:spPr>
          <a:xfrm rot="16200000">
            <a:off x="8137201" y="2666041"/>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152400" y="1757484"/>
            <a:ext cx="4114800" cy="1037404"/>
            <a:chOff x="6305399" y="4494720"/>
            <a:chExt cx="2566360" cy="1037404"/>
          </a:xfrm>
        </p:grpSpPr>
        <p:sp>
          <p:nvSpPr>
            <p:cNvPr id="31" name="Rounded Rectangle 30"/>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32"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Is there a </a:t>
              </a:r>
              <a:r>
                <a:rPr lang="en-US" sz="2000" b="1" kern="1200" dirty="0" smtClean="0">
                  <a:latin typeface="Arial" charset="0"/>
                  <a:ea typeface="Arial" charset="0"/>
                  <a:cs typeface="Arial" charset="0"/>
                </a:rPr>
                <a:t>targeted group </a:t>
              </a:r>
              <a:r>
                <a:rPr lang="en-US" sz="2000" kern="1200" dirty="0" smtClean="0">
                  <a:latin typeface="Arial" charset="0"/>
                  <a:ea typeface="Arial" charset="0"/>
                  <a:cs typeface="Arial" charset="0"/>
                </a:rPr>
                <a:t>of students displaying frequent, but minor challenging behaviors? </a:t>
              </a:r>
              <a:endParaRPr lang="en-US" sz="2000" kern="1200" dirty="0">
                <a:latin typeface="Arial" charset="0"/>
                <a:ea typeface="Arial" charset="0"/>
                <a:cs typeface="Arial" charset="0"/>
              </a:endParaRPr>
            </a:p>
          </p:txBody>
        </p:sp>
      </p:grpSp>
      <p:grpSp>
        <p:nvGrpSpPr>
          <p:cNvPr id="36" name="Group 35"/>
          <p:cNvGrpSpPr/>
          <p:nvPr/>
        </p:nvGrpSpPr>
        <p:grpSpPr>
          <a:xfrm>
            <a:off x="4800600" y="1752600"/>
            <a:ext cx="4114800" cy="1037404"/>
            <a:chOff x="6305399" y="4494720"/>
            <a:chExt cx="2566360" cy="1037404"/>
          </a:xfrm>
        </p:grpSpPr>
        <p:sp>
          <p:nvSpPr>
            <p:cNvPr id="43" name="Rounded Rectangle 42"/>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44"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there individual students displaying chronic or high intensity problem behaviors? </a:t>
              </a:r>
              <a:endParaRPr lang="en-US" sz="2000" kern="1200" dirty="0">
                <a:latin typeface="Arial" charset="0"/>
                <a:ea typeface="Arial" charset="0"/>
                <a:cs typeface="Arial" charset="0"/>
              </a:endParaRPr>
            </a:p>
          </p:txBody>
        </p:sp>
      </p:grpSp>
      <p:grpSp>
        <p:nvGrpSpPr>
          <p:cNvPr id="51" name="Group 50"/>
          <p:cNvGrpSpPr/>
          <p:nvPr/>
        </p:nvGrpSpPr>
        <p:grpSpPr>
          <a:xfrm rot="16200000">
            <a:off x="-649472" y="5217926"/>
            <a:ext cx="2522761" cy="757383"/>
            <a:chOff x="6305399" y="4494720"/>
            <a:chExt cx="2566360" cy="1037404"/>
          </a:xfrm>
        </p:grpSpPr>
        <p:sp>
          <p:nvSpPr>
            <p:cNvPr id="52" name="Rounded Rectangle 51"/>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53"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Check-In/</a:t>
              </a:r>
            </a:p>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Check-Out </a:t>
              </a:r>
              <a:endParaRPr lang="en-US" sz="2000" kern="1200" dirty="0">
                <a:latin typeface="Arial" charset="0"/>
                <a:ea typeface="Arial" charset="0"/>
                <a:cs typeface="Arial" charset="0"/>
              </a:endParaRPr>
            </a:p>
          </p:txBody>
        </p:sp>
      </p:grpSp>
      <p:grpSp>
        <p:nvGrpSpPr>
          <p:cNvPr id="57" name="Group 56"/>
          <p:cNvGrpSpPr/>
          <p:nvPr/>
        </p:nvGrpSpPr>
        <p:grpSpPr>
          <a:xfrm rot="16200000">
            <a:off x="188927" y="5217925"/>
            <a:ext cx="2522761" cy="757383"/>
            <a:chOff x="6305399" y="4494720"/>
            <a:chExt cx="2566360" cy="1037404"/>
          </a:xfrm>
        </p:grpSpPr>
        <p:sp>
          <p:nvSpPr>
            <p:cNvPr id="58" name="Rounded Rectangle 57"/>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59"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 &amp; Connect</a:t>
              </a:r>
              <a:endParaRPr lang="en-US" sz="2000" kern="1200" dirty="0">
                <a:latin typeface="Arial" charset="0"/>
                <a:ea typeface="Arial" charset="0"/>
                <a:cs typeface="Arial" charset="0"/>
              </a:endParaRPr>
            </a:p>
          </p:txBody>
        </p:sp>
      </p:grpSp>
      <p:grpSp>
        <p:nvGrpSpPr>
          <p:cNvPr id="60" name="Group 59"/>
          <p:cNvGrpSpPr/>
          <p:nvPr/>
        </p:nvGrpSpPr>
        <p:grpSpPr>
          <a:xfrm rot="16200000">
            <a:off x="1027326" y="5217928"/>
            <a:ext cx="2522761" cy="757383"/>
            <a:chOff x="6305399" y="4494720"/>
            <a:chExt cx="2566360" cy="1037404"/>
          </a:xfrm>
        </p:grpSpPr>
        <p:sp>
          <p:nvSpPr>
            <p:cNvPr id="61" name="Rounded Rectangle 60"/>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62"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 Connect, &amp; Expect</a:t>
              </a:r>
              <a:endParaRPr lang="en-US" sz="2000" kern="1200" dirty="0">
                <a:latin typeface="Arial" charset="0"/>
                <a:ea typeface="Arial" charset="0"/>
                <a:cs typeface="Arial" charset="0"/>
              </a:endParaRPr>
            </a:p>
          </p:txBody>
        </p:sp>
      </p:grpSp>
      <p:grpSp>
        <p:nvGrpSpPr>
          <p:cNvPr id="63" name="Group 62"/>
          <p:cNvGrpSpPr/>
          <p:nvPr/>
        </p:nvGrpSpPr>
        <p:grpSpPr>
          <a:xfrm rot="16200000">
            <a:off x="1865130" y="5246825"/>
            <a:ext cx="2522761" cy="757377"/>
            <a:chOff x="6305400" y="4494727"/>
            <a:chExt cx="2566360" cy="1037397"/>
          </a:xfrm>
        </p:grpSpPr>
        <p:sp>
          <p:nvSpPr>
            <p:cNvPr id="64" name="Rounded Rectangle 63"/>
            <p:cNvSpPr/>
            <p:nvPr/>
          </p:nvSpPr>
          <p:spPr>
            <a:xfrm>
              <a:off x="6305400" y="4494727"/>
              <a:ext cx="2566360" cy="1003646"/>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65"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Social Skills Groups</a:t>
              </a:r>
              <a:endParaRPr lang="en-US" sz="2000" kern="1200" dirty="0">
                <a:latin typeface="Arial" charset="0"/>
                <a:ea typeface="Arial" charset="0"/>
                <a:cs typeface="Arial" charset="0"/>
              </a:endParaRPr>
            </a:p>
          </p:txBody>
        </p:sp>
      </p:grpSp>
      <p:grpSp>
        <p:nvGrpSpPr>
          <p:cNvPr id="66" name="Group 65"/>
          <p:cNvGrpSpPr/>
          <p:nvPr/>
        </p:nvGrpSpPr>
        <p:grpSpPr>
          <a:xfrm rot="16200000">
            <a:off x="2661589" y="5233375"/>
            <a:ext cx="2522761" cy="757383"/>
            <a:chOff x="6305399" y="4494720"/>
            <a:chExt cx="2566360" cy="1037404"/>
          </a:xfrm>
        </p:grpSpPr>
        <p:sp>
          <p:nvSpPr>
            <p:cNvPr id="67" name="Rounded Rectangle 66"/>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68"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Social Skills Groups</a:t>
              </a:r>
              <a:endParaRPr lang="en-US" sz="2000" kern="1200" dirty="0">
                <a:latin typeface="Arial" charset="0"/>
                <a:ea typeface="Arial" charset="0"/>
                <a:cs typeface="Arial" charset="0"/>
              </a:endParaRPr>
            </a:p>
          </p:txBody>
        </p:sp>
      </p:grpSp>
      <p:grpSp>
        <p:nvGrpSpPr>
          <p:cNvPr id="69" name="Group 68"/>
          <p:cNvGrpSpPr/>
          <p:nvPr/>
        </p:nvGrpSpPr>
        <p:grpSpPr>
          <a:xfrm rot="16200000">
            <a:off x="4172385" y="4997136"/>
            <a:ext cx="2522761" cy="1172068"/>
            <a:chOff x="6305399" y="4494720"/>
            <a:chExt cx="2566360" cy="1037404"/>
          </a:xfrm>
        </p:grpSpPr>
        <p:sp>
          <p:nvSpPr>
            <p:cNvPr id="70" name="Rounded Rectangle 69"/>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71"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Individualized Function-Based Support</a:t>
              </a:r>
              <a:endParaRPr lang="en-US" sz="2000" kern="1200" dirty="0">
                <a:latin typeface="Arial" charset="0"/>
                <a:ea typeface="Arial" charset="0"/>
                <a:cs typeface="Arial" charset="0"/>
              </a:endParaRPr>
            </a:p>
          </p:txBody>
        </p:sp>
      </p:grpSp>
      <p:grpSp>
        <p:nvGrpSpPr>
          <p:cNvPr id="72" name="Group 71"/>
          <p:cNvGrpSpPr/>
          <p:nvPr/>
        </p:nvGrpSpPr>
        <p:grpSpPr>
          <a:xfrm rot="16200000">
            <a:off x="7020853" y="4986169"/>
            <a:ext cx="2522761" cy="1172068"/>
            <a:chOff x="6305399" y="4494720"/>
            <a:chExt cx="2566360" cy="1037404"/>
          </a:xfrm>
        </p:grpSpPr>
        <p:sp>
          <p:nvSpPr>
            <p:cNvPr id="73" name="Rounded Rectangle 72"/>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74"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Coordinated plan via Wraparound Process</a:t>
              </a:r>
              <a:endParaRPr lang="en-US" sz="2000" kern="1200" dirty="0">
                <a:latin typeface="Arial" charset="0"/>
                <a:ea typeface="Arial" charset="0"/>
                <a:cs typeface="Arial" charset="0"/>
              </a:endParaRPr>
            </a:p>
          </p:txBody>
        </p:sp>
      </p:grpSp>
      <p:grpSp>
        <p:nvGrpSpPr>
          <p:cNvPr id="75" name="Group 74"/>
          <p:cNvGrpSpPr/>
          <p:nvPr/>
        </p:nvGrpSpPr>
        <p:grpSpPr>
          <a:xfrm rot="16200000">
            <a:off x="6121118" y="5688256"/>
            <a:ext cx="1118583" cy="1172069"/>
            <a:chOff x="6305399" y="4494720"/>
            <a:chExt cx="2566360" cy="1037405"/>
          </a:xfrm>
        </p:grpSpPr>
        <p:sp>
          <p:nvSpPr>
            <p:cNvPr id="76" name="Rounded Rectangle 75"/>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77" name="Rounded Rectangle 4"/>
            <p:cNvSpPr/>
            <p:nvPr/>
          </p:nvSpPr>
          <p:spPr>
            <a:xfrm>
              <a:off x="6334796" y="4587272"/>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charset="0"/>
                  <a:ea typeface="Arial" charset="0"/>
                  <a:cs typeface="Arial" charset="0"/>
                </a:rPr>
                <a:t>FBA</a:t>
              </a:r>
              <a:endParaRPr lang="en-US" sz="2000" kern="1200" dirty="0">
                <a:latin typeface="Arial" charset="0"/>
                <a:ea typeface="Arial" charset="0"/>
                <a:cs typeface="Arial" charset="0"/>
              </a:endParaRPr>
            </a:p>
          </p:txBody>
        </p:sp>
      </p:grpSp>
      <p:grpSp>
        <p:nvGrpSpPr>
          <p:cNvPr id="78" name="Group 77"/>
          <p:cNvGrpSpPr/>
          <p:nvPr/>
        </p:nvGrpSpPr>
        <p:grpSpPr>
          <a:xfrm rot="16200000">
            <a:off x="6121119" y="4295046"/>
            <a:ext cx="1118583" cy="1172069"/>
            <a:chOff x="6305399" y="4494720"/>
            <a:chExt cx="2566360" cy="1037405"/>
          </a:xfrm>
        </p:grpSpPr>
        <p:sp>
          <p:nvSpPr>
            <p:cNvPr id="79" name="Rounded Rectangle 78"/>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80" name="Rounded Rectangle 4"/>
            <p:cNvSpPr/>
            <p:nvPr/>
          </p:nvSpPr>
          <p:spPr>
            <a:xfrm>
              <a:off x="6334796" y="4587272"/>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BSP</a:t>
              </a:r>
              <a:endParaRPr lang="en-US" sz="2000" kern="1200" dirty="0">
                <a:latin typeface="Arial" charset="0"/>
                <a:ea typeface="Arial" charset="0"/>
                <a:cs typeface="Arial" charset="0"/>
              </a:endParaRPr>
            </a:p>
          </p:txBody>
        </p:sp>
      </p:grpSp>
      <p:sp>
        <p:nvSpPr>
          <p:cNvPr id="4" name="Cross 3"/>
          <p:cNvSpPr/>
          <p:nvPr/>
        </p:nvSpPr>
        <p:spPr>
          <a:xfrm>
            <a:off x="6411411" y="5281901"/>
            <a:ext cx="566964" cy="516040"/>
          </a:xfrm>
          <a:prstGeom prst="plus">
            <a:avLst>
              <a:gd name="adj" fmla="val 35423"/>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Left Arrow 83"/>
          <p:cNvSpPr/>
          <p:nvPr/>
        </p:nvSpPr>
        <p:spPr>
          <a:xfrm rot="16200000">
            <a:off x="3559692" y="1110372"/>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Left Arrow 84"/>
          <p:cNvSpPr/>
          <p:nvPr/>
        </p:nvSpPr>
        <p:spPr>
          <a:xfrm rot="16200000">
            <a:off x="11880756" y="1132096"/>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Left Arrow 85"/>
          <p:cNvSpPr/>
          <p:nvPr/>
        </p:nvSpPr>
        <p:spPr>
          <a:xfrm rot="16200000">
            <a:off x="4603285" y="1115315"/>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3352800" y="228600"/>
            <a:ext cx="2566360" cy="1037404"/>
            <a:chOff x="6305399" y="4494720"/>
            <a:chExt cx="2566360" cy="1037404"/>
          </a:xfrm>
        </p:grpSpPr>
        <p:sp>
          <p:nvSpPr>
            <p:cNvPr id="18" name="Rounded Rectangle 17"/>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19"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charset="0"/>
                  <a:ea typeface="Arial" charset="0"/>
                  <a:cs typeface="Arial" charset="0"/>
                </a:rPr>
                <a:t>Request additional </a:t>
              </a:r>
              <a:r>
                <a:rPr lang="en-US" sz="2000" kern="1200" dirty="0" smtClean="0">
                  <a:latin typeface="Arial" charset="0"/>
                  <a:ea typeface="Arial" charset="0"/>
                  <a:cs typeface="Arial" charset="0"/>
                </a:rPr>
                <a:t>(tier 2 &amp; 3) </a:t>
              </a:r>
              <a:r>
                <a:rPr lang="en-US" sz="2000" b="1" kern="1200" dirty="0" smtClean="0">
                  <a:latin typeface="Arial" charset="0"/>
                  <a:ea typeface="Arial" charset="0"/>
                  <a:cs typeface="Arial" charset="0"/>
                </a:rPr>
                <a:t>support</a:t>
              </a:r>
              <a:r>
                <a:rPr lang="en-US" sz="2000" kern="1200" dirty="0" smtClean="0">
                  <a:latin typeface="Arial" charset="0"/>
                  <a:ea typeface="Arial" charset="0"/>
                  <a:cs typeface="Arial" charset="0"/>
                </a:rPr>
                <a:t> for students. </a:t>
              </a:r>
              <a:endParaRPr lang="en-US" sz="2000" kern="1200" dirty="0">
                <a:latin typeface="Arial" charset="0"/>
                <a:ea typeface="Arial" charset="0"/>
                <a:cs typeface="Arial" charset="0"/>
              </a:endParaRPr>
            </a:p>
          </p:txBody>
        </p:sp>
      </p:grpSp>
      <p:sp>
        <p:nvSpPr>
          <p:cNvPr id="54" name="Rounded Rectangle 53"/>
          <p:cNvSpPr/>
          <p:nvPr/>
        </p:nvSpPr>
        <p:spPr>
          <a:xfrm>
            <a:off x="186084" y="1764450"/>
            <a:ext cx="4067667" cy="991795"/>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a:off x="216200" y="3227432"/>
            <a:ext cx="4067667" cy="991795"/>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a:off x="3359731" y="273221"/>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rot="16200000">
            <a:off x="-637942" y="5246123"/>
            <a:ext cx="2444330" cy="711246"/>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585853" y="28643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
        <p:nvSpPr>
          <p:cNvPr id="89" name="Rectangle 88"/>
          <p:cNvSpPr/>
          <p:nvPr/>
        </p:nvSpPr>
        <p:spPr>
          <a:xfrm>
            <a:off x="7525023" y="2854082"/>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
        <p:nvSpPr>
          <p:cNvPr id="90" name="Rounded Rectangle 89"/>
          <p:cNvSpPr/>
          <p:nvPr/>
        </p:nvSpPr>
        <p:spPr>
          <a:xfrm>
            <a:off x="558243" y="2842918"/>
            <a:ext cx="837103" cy="333469"/>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2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dissolv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dissolv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dissolve">
                                      <p:cBhvr>
                                        <p:cTn id="2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87" grpId="0" animBg="1"/>
      <p:bldP spid="9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543300" y="274638"/>
            <a:ext cx="5143500" cy="1143000"/>
          </a:xfrm>
          <a:solidFill>
            <a:srgbClr val="FFFF00"/>
          </a:solidFill>
        </p:spPr>
        <p:txBody>
          <a:bodyPr/>
          <a:lstStyle/>
          <a:p>
            <a:pPr eaLnBrk="1" hangingPunct="1"/>
            <a:r>
              <a:rPr lang="en-US" dirty="0" smtClean="0">
                <a:latin typeface="Arial" charset="0"/>
                <a:ea typeface="Arial" charset="0"/>
                <a:cs typeface="Arial" charset="0"/>
              </a:rPr>
              <a:t>CICO </a:t>
            </a:r>
            <a:r>
              <a:rPr lang="en-US" dirty="0">
                <a:latin typeface="Arial" charset="0"/>
                <a:ea typeface="Arial" charset="0"/>
                <a:cs typeface="Arial" charset="0"/>
              </a:rPr>
              <a:t>Cycle</a:t>
            </a:r>
            <a:r>
              <a:rPr lang="en-US" sz="2000" dirty="0">
                <a:latin typeface="Arial" charset="0"/>
                <a:ea typeface="Arial" charset="0"/>
                <a:cs typeface="Arial" charset="0"/>
              </a:rPr>
              <a:t/>
            </a:r>
            <a:br>
              <a:rPr lang="en-US" sz="2000" dirty="0">
                <a:latin typeface="Arial" charset="0"/>
                <a:ea typeface="Arial" charset="0"/>
                <a:cs typeface="Arial" charset="0"/>
              </a:rPr>
            </a:br>
            <a:r>
              <a:rPr lang="en-US" sz="2000" dirty="0">
                <a:latin typeface="Arial" charset="0"/>
                <a:ea typeface="Arial" charset="0"/>
                <a:cs typeface="Arial" charset="0"/>
              </a:rPr>
              <a:t>(Crone, Horner, &amp; </a:t>
            </a:r>
            <a:r>
              <a:rPr lang="en-US" sz="2000" dirty="0" err="1">
                <a:latin typeface="Arial" charset="0"/>
                <a:ea typeface="Arial" charset="0"/>
                <a:cs typeface="Arial" charset="0"/>
              </a:rPr>
              <a:t>Hawken</a:t>
            </a:r>
            <a:r>
              <a:rPr lang="en-US" sz="2000" dirty="0">
                <a:latin typeface="Arial" charset="0"/>
                <a:ea typeface="Arial" charset="0"/>
                <a:cs typeface="Arial" charset="0"/>
              </a:rPr>
              <a:t>, 2004)</a:t>
            </a:r>
            <a:endParaRPr lang="en-US" sz="7200" dirty="0">
              <a:latin typeface="Arial" charset="0"/>
              <a:ea typeface="Arial" charset="0"/>
              <a:cs typeface="Arial" charset="0"/>
            </a:endParaRPr>
          </a:p>
        </p:txBody>
      </p:sp>
      <p:sp>
        <p:nvSpPr>
          <p:cNvPr id="70659" name="Text Box 3"/>
          <p:cNvSpPr txBox="1">
            <a:spLocks noChangeArrowheads="1"/>
          </p:cNvSpPr>
          <p:nvPr/>
        </p:nvSpPr>
        <p:spPr bwMode="auto">
          <a:xfrm>
            <a:off x="5865813" y="2873375"/>
            <a:ext cx="2211387" cy="707886"/>
          </a:xfrm>
          <a:prstGeom prst="rect">
            <a:avLst/>
          </a:prstGeom>
          <a:solidFill>
            <a:srgbClr val="339966"/>
          </a:solidFill>
          <a:ln w="9525">
            <a:solidFill>
              <a:schemeClr val="bg1"/>
            </a:solidFill>
            <a:miter lim="800000"/>
            <a:headEnd/>
            <a:tailEnd/>
          </a:ln>
        </p:spPr>
        <p:txBody>
          <a:bodyPr>
            <a:prstTxWarp prst="textNoShape">
              <a:avLst/>
            </a:prstTxWarp>
            <a:spAutoFit/>
          </a:bodyPr>
          <a:lstStyle/>
          <a:p>
            <a:pPr algn="ctr" eaLnBrk="0" hangingPunct="0">
              <a:spcBef>
                <a:spcPct val="50000"/>
              </a:spcBef>
            </a:pPr>
            <a:r>
              <a:rPr lang="en-US" sz="2000">
                <a:solidFill>
                  <a:schemeClr val="bg1"/>
                </a:solidFill>
                <a:latin typeface="Arial" charset="0"/>
                <a:ea typeface="Arial" charset="0"/>
                <a:cs typeface="Arial" charset="0"/>
              </a:rPr>
              <a:t>Weekly BEP Meeting</a:t>
            </a:r>
            <a:endParaRPr lang="en-US" sz="1100">
              <a:solidFill>
                <a:schemeClr val="bg1"/>
              </a:solidFill>
              <a:latin typeface="Arial" charset="0"/>
              <a:ea typeface="Arial" charset="0"/>
              <a:cs typeface="Arial" charset="0"/>
            </a:endParaRPr>
          </a:p>
        </p:txBody>
      </p:sp>
      <p:sp>
        <p:nvSpPr>
          <p:cNvPr id="70660" name="Text Box 4"/>
          <p:cNvSpPr txBox="1">
            <a:spLocks noChangeArrowheads="1"/>
          </p:cNvSpPr>
          <p:nvPr/>
        </p:nvSpPr>
        <p:spPr bwMode="auto">
          <a:xfrm>
            <a:off x="5972175" y="3810000"/>
            <a:ext cx="2105025" cy="707886"/>
          </a:xfrm>
          <a:prstGeom prst="rect">
            <a:avLst/>
          </a:prstGeom>
          <a:solidFill>
            <a:schemeClr val="accent2"/>
          </a:solidFill>
          <a:ln w="9525">
            <a:solidFill>
              <a:schemeClr val="bg1"/>
            </a:solidFill>
            <a:miter lim="800000"/>
            <a:headEnd/>
            <a:tailEnd/>
          </a:ln>
        </p:spPr>
        <p:txBody>
          <a:bodyPr>
            <a:prstTxWarp prst="textNoShape">
              <a:avLst/>
            </a:prstTxWarp>
            <a:spAutoFit/>
          </a:bodyPr>
          <a:lstStyle/>
          <a:p>
            <a:pPr algn="ctr" eaLnBrk="0" hangingPunct="0">
              <a:spcBef>
                <a:spcPct val="50000"/>
              </a:spcBef>
            </a:pPr>
            <a:r>
              <a:rPr lang="en-US" sz="2000">
                <a:solidFill>
                  <a:schemeClr val="bg1"/>
                </a:solidFill>
                <a:latin typeface="Arial" charset="0"/>
                <a:ea typeface="Arial" charset="0"/>
                <a:cs typeface="Arial" charset="0"/>
              </a:rPr>
              <a:t>9 Week Graph Sent</a:t>
            </a:r>
            <a:endParaRPr lang="en-US" sz="1100">
              <a:solidFill>
                <a:schemeClr val="bg1"/>
              </a:solidFill>
              <a:latin typeface="Arial" charset="0"/>
              <a:ea typeface="Arial" charset="0"/>
              <a:cs typeface="Arial" charset="0"/>
            </a:endParaRPr>
          </a:p>
        </p:txBody>
      </p:sp>
      <p:sp>
        <p:nvSpPr>
          <p:cNvPr id="70661" name="Text Box 5"/>
          <p:cNvSpPr txBox="1">
            <a:spLocks noChangeArrowheads="1"/>
          </p:cNvSpPr>
          <p:nvPr/>
        </p:nvSpPr>
        <p:spPr bwMode="auto">
          <a:xfrm>
            <a:off x="6096000" y="5029200"/>
            <a:ext cx="1684338" cy="707886"/>
          </a:xfrm>
          <a:prstGeom prst="rect">
            <a:avLst/>
          </a:prstGeom>
          <a:solidFill>
            <a:schemeClr val="accent2"/>
          </a:solidFill>
          <a:ln w="9525">
            <a:solidFill>
              <a:schemeClr val="bg1"/>
            </a:solidFill>
            <a:miter lim="800000"/>
            <a:headEnd/>
            <a:tailEnd/>
          </a:ln>
        </p:spPr>
        <p:txBody>
          <a:bodyPr>
            <a:prstTxWarp prst="textNoShape">
              <a:avLst/>
            </a:prstTxWarp>
            <a:spAutoFit/>
          </a:bodyPr>
          <a:lstStyle/>
          <a:p>
            <a:pPr algn="ctr" eaLnBrk="0" hangingPunct="0">
              <a:spcBef>
                <a:spcPct val="50000"/>
              </a:spcBef>
            </a:pPr>
            <a:r>
              <a:rPr lang="en-US" sz="2000">
                <a:solidFill>
                  <a:schemeClr val="bg1"/>
                </a:solidFill>
                <a:latin typeface="Arial" charset="0"/>
                <a:ea typeface="Arial" charset="0"/>
                <a:cs typeface="Arial" charset="0"/>
              </a:rPr>
              <a:t>Program Update</a:t>
            </a:r>
            <a:endParaRPr lang="en-US" sz="1100">
              <a:solidFill>
                <a:schemeClr val="bg1"/>
              </a:solidFill>
              <a:latin typeface="Arial" charset="0"/>
              <a:ea typeface="Arial" charset="0"/>
              <a:cs typeface="Arial" charset="0"/>
            </a:endParaRPr>
          </a:p>
        </p:txBody>
      </p:sp>
      <p:sp>
        <p:nvSpPr>
          <p:cNvPr id="70662" name="Text Box 6"/>
          <p:cNvSpPr txBox="1">
            <a:spLocks noChangeArrowheads="1"/>
          </p:cNvSpPr>
          <p:nvPr/>
        </p:nvSpPr>
        <p:spPr bwMode="auto">
          <a:xfrm>
            <a:off x="7859713" y="6269038"/>
            <a:ext cx="1284287" cy="523220"/>
          </a:xfrm>
          <a:prstGeom prst="rect">
            <a:avLst/>
          </a:prstGeom>
          <a:solidFill>
            <a:schemeClr val="bg2"/>
          </a:solidFill>
          <a:ln w="9525">
            <a:solidFill>
              <a:srgbClr val="79AFFF"/>
            </a:solidFill>
            <a:miter lim="800000"/>
            <a:headEnd/>
            <a:tailEnd/>
          </a:ln>
        </p:spPr>
        <p:txBody>
          <a:bodyPr>
            <a:prstTxWarp prst="textNoShape">
              <a:avLst/>
            </a:prstTxWarp>
            <a:spAutoFit/>
          </a:bodyPr>
          <a:lstStyle/>
          <a:p>
            <a:pPr algn="ctr" eaLnBrk="0" hangingPunct="0">
              <a:spcBef>
                <a:spcPct val="50000"/>
              </a:spcBef>
            </a:pPr>
            <a:r>
              <a:rPr lang="en-US" sz="2800">
                <a:latin typeface="Arial" charset="0"/>
                <a:ea typeface="Arial" charset="0"/>
                <a:cs typeface="Arial" charset="0"/>
              </a:rPr>
              <a:t>EXIT</a:t>
            </a:r>
          </a:p>
        </p:txBody>
      </p:sp>
      <p:sp>
        <p:nvSpPr>
          <p:cNvPr id="70663" name="Text Box 7"/>
          <p:cNvSpPr txBox="1">
            <a:spLocks noChangeArrowheads="1"/>
          </p:cNvSpPr>
          <p:nvPr/>
        </p:nvSpPr>
        <p:spPr bwMode="auto">
          <a:xfrm>
            <a:off x="381000" y="1684338"/>
            <a:ext cx="1298575" cy="707886"/>
          </a:xfrm>
          <a:prstGeom prst="rect">
            <a:avLst/>
          </a:prstGeom>
          <a:solidFill>
            <a:srgbClr val="990000"/>
          </a:solidFill>
          <a:ln w="9525">
            <a:solidFill>
              <a:schemeClr val="bg1"/>
            </a:solidFill>
            <a:miter lim="800000"/>
            <a:headEnd/>
            <a:tailEnd/>
          </a:ln>
        </p:spPr>
        <p:txBody>
          <a:bodyPr wrap="square">
            <a:prstTxWarp prst="textNoShape">
              <a:avLst/>
            </a:prstTxWarp>
            <a:spAutoFit/>
          </a:bodyPr>
          <a:lstStyle/>
          <a:p>
            <a:pPr algn="ctr" eaLnBrk="0" hangingPunct="0">
              <a:spcBef>
                <a:spcPct val="50000"/>
              </a:spcBef>
            </a:pPr>
            <a:r>
              <a:rPr lang="en-US" sz="2000" dirty="0" smtClean="0">
                <a:solidFill>
                  <a:schemeClr val="bg1"/>
                </a:solidFill>
                <a:latin typeface="Arial" charset="0"/>
                <a:ea typeface="Arial" charset="0"/>
                <a:cs typeface="Arial" charset="0"/>
              </a:rPr>
              <a:t>CICO </a:t>
            </a:r>
            <a:r>
              <a:rPr lang="en-US" sz="2000" dirty="0">
                <a:solidFill>
                  <a:schemeClr val="bg1"/>
                </a:solidFill>
                <a:latin typeface="Arial" charset="0"/>
                <a:ea typeface="Arial" charset="0"/>
                <a:cs typeface="Arial" charset="0"/>
              </a:rPr>
              <a:t>Plan</a:t>
            </a:r>
            <a:endParaRPr lang="en-US" sz="1100" dirty="0">
              <a:solidFill>
                <a:schemeClr val="bg1"/>
              </a:solidFill>
              <a:latin typeface="Arial" charset="0"/>
              <a:ea typeface="Arial" charset="0"/>
              <a:cs typeface="Arial" charset="0"/>
            </a:endParaRPr>
          </a:p>
        </p:txBody>
      </p:sp>
      <p:sp>
        <p:nvSpPr>
          <p:cNvPr id="70664" name="Text Box 8"/>
          <p:cNvSpPr txBox="1">
            <a:spLocks noChangeArrowheads="1"/>
          </p:cNvSpPr>
          <p:nvPr/>
        </p:nvSpPr>
        <p:spPr bwMode="auto">
          <a:xfrm>
            <a:off x="2630487" y="2668588"/>
            <a:ext cx="1421991" cy="584775"/>
          </a:xfrm>
          <a:prstGeom prst="rect">
            <a:avLst/>
          </a:prstGeom>
          <a:solidFill>
            <a:srgbClr val="FFFF66"/>
          </a:solidFill>
          <a:ln w="19050">
            <a:solidFill>
              <a:schemeClr val="bg1"/>
            </a:solidFill>
            <a:miter lim="800000"/>
            <a:headEnd/>
            <a:tailEnd/>
          </a:ln>
        </p:spPr>
        <p:txBody>
          <a:bodyPr wrap="square">
            <a:prstTxWarp prst="textNoShape">
              <a:avLst/>
            </a:prstTxWarp>
            <a:spAutoFit/>
          </a:bodyPr>
          <a:lstStyle/>
          <a:p>
            <a:pPr algn="ctr" eaLnBrk="0" hangingPunct="0">
              <a:lnSpc>
                <a:spcPct val="80000"/>
              </a:lnSpc>
              <a:spcBef>
                <a:spcPct val="50000"/>
              </a:spcBef>
            </a:pPr>
            <a:r>
              <a:rPr lang="en-US" sz="2000">
                <a:latin typeface="Arial" charset="0"/>
                <a:ea typeface="Arial" charset="0"/>
                <a:cs typeface="Arial" charset="0"/>
              </a:rPr>
              <a:t>Morning Check-In</a:t>
            </a:r>
            <a:endParaRPr lang="en-US" sz="1100">
              <a:latin typeface="Arial" charset="0"/>
              <a:ea typeface="Arial" charset="0"/>
              <a:cs typeface="Arial" charset="0"/>
            </a:endParaRPr>
          </a:p>
        </p:txBody>
      </p:sp>
      <p:sp>
        <p:nvSpPr>
          <p:cNvPr id="70665" name="Text Box 9"/>
          <p:cNvSpPr txBox="1">
            <a:spLocks noChangeArrowheads="1"/>
          </p:cNvSpPr>
          <p:nvPr/>
        </p:nvSpPr>
        <p:spPr bwMode="auto">
          <a:xfrm>
            <a:off x="838200" y="4411663"/>
            <a:ext cx="1305581" cy="523220"/>
          </a:xfrm>
          <a:prstGeom prst="rect">
            <a:avLst/>
          </a:prstGeom>
          <a:solidFill>
            <a:srgbClr val="FFFF66"/>
          </a:solidFill>
          <a:ln w="19050">
            <a:solidFill>
              <a:schemeClr val="bg1"/>
            </a:solidFill>
            <a:miter lim="800000"/>
            <a:headEnd/>
            <a:tailEnd/>
          </a:ln>
        </p:spPr>
        <p:txBody>
          <a:bodyPr wrap="square">
            <a:prstTxWarp prst="textNoShape">
              <a:avLst/>
            </a:prstTxWarp>
            <a:spAutoFit/>
          </a:bodyPr>
          <a:lstStyle/>
          <a:p>
            <a:pPr algn="ctr" eaLnBrk="0" hangingPunct="0">
              <a:lnSpc>
                <a:spcPct val="70000"/>
              </a:lnSpc>
              <a:spcBef>
                <a:spcPct val="50000"/>
              </a:spcBef>
            </a:pPr>
            <a:r>
              <a:rPr lang="en-US" sz="2000">
                <a:latin typeface="Arial" charset="0"/>
                <a:ea typeface="Arial" charset="0"/>
                <a:cs typeface="Arial" charset="0"/>
              </a:rPr>
              <a:t>Home Check-In</a:t>
            </a:r>
          </a:p>
        </p:txBody>
      </p:sp>
      <p:sp>
        <p:nvSpPr>
          <p:cNvPr id="70666" name="Text Box 10"/>
          <p:cNvSpPr txBox="1">
            <a:spLocks noChangeArrowheads="1"/>
          </p:cNvSpPr>
          <p:nvPr/>
        </p:nvSpPr>
        <p:spPr bwMode="auto">
          <a:xfrm>
            <a:off x="4289425" y="4306888"/>
            <a:ext cx="1576388" cy="743217"/>
          </a:xfrm>
          <a:prstGeom prst="rect">
            <a:avLst/>
          </a:prstGeom>
          <a:solidFill>
            <a:srgbClr val="FFFF66"/>
          </a:solidFill>
          <a:ln w="19050">
            <a:solidFill>
              <a:schemeClr val="bg1"/>
            </a:solidFill>
            <a:miter lim="800000"/>
            <a:headEnd/>
            <a:tailEnd/>
          </a:ln>
        </p:spPr>
        <p:txBody>
          <a:bodyPr>
            <a:prstTxWarp prst="textNoShape">
              <a:avLst/>
            </a:prstTxWarp>
            <a:spAutoFit/>
          </a:bodyPr>
          <a:lstStyle/>
          <a:p>
            <a:pPr algn="ctr" eaLnBrk="0" hangingPunct="0">
              <a:lnSpc>
                <a:spcPct val="70000"/>
              </a:lnSpc>
              <a:spcBef>
                <a:spcPct val="50000"/>
              </a:spcBef>
            </a:pPr>
            <a:r>
              <a:rPr lang="en-US" sz="2000">
                <a:latin typeface="Arial" charset="0"/>
                <a:ea typeface="Arial" charset="0"/>
                <a:cs typeface="Arial" charset="0"/>
              </a:rPr>
              <a:t>Daily Teacher Evaluation</a:t>
            </a:r>
            <a:endParaRPr lang="en-US" sz="1100">
              <a:latin typeface="Arial" charset="0"/>
              <a:ea typeface="Arial" charset="0"/>
              <a:cs typeface="Arial" charset="0"/>
            </a:endParaRPr>
          </a:p>
        </p:txBody>
      </p:sp>
      <p:sp>
        <p:nvSpPr>
          <p:cNvPr id="70667" name="Text Box 11"/>
          <p:cNvSpPr txBox="1">
            <a:spLocks noChangeArrowheads="1"/>
          </p:cNvSpPr>
          <p:nvPr/>
        </p:nvSpPr>
        <p:spPr bwMode="auto">
          <a:xfrm>
            <a:off x="158996" y="152400"/>
            <a:ext cx="1721945" cy="1015663"/>
          </a:xfrm>
          <a:prstGeom prst="rect">
            <a:avLst/>
          </a:prstGeom>
          <a:solidFill>
            <a:srgbClr val="990000"/>
          </a:solidFill>
          <a:ln w="9525">
            <a:solidFill>
              <a:schemeClr val="bg1"/>
            </a:solidFill>
            <a:miter lim="800000"/>
            <a:headEnd/>
            <a:tailEnd/>
          </a:ln>
        </p:spPr>
        <p:txBody>
          <a:bodyPr wrap="none">
            <a:prstTxWarp prst="textNoShape">
              <a:avLst/>
            </a:prstTxWarp>
            <a:spAutoFit/>
          </a:bodyPr>
          <a:lstStyle/>
          <a:p>
            <a:pPr algn="ctr"/>
            <a:r>
              <a:rPr lang="en-US" sz="2000">
                <a:solidFill>
                  <a:schemeClr val="bg1"/>
                </a:solidFill>
                <a:latin typeface="Arial" charset="0"/>
                <a:ea typeface="Arial" charset="0"/>
                <a:cs typeface="Arial" charset="0"/>
              </a:rPr>
              <a:t>Referral, </a:t>
            </a:r>
          </a:p>
          <a:p>
            <a:pPr algn="ctr"/>
            <a:r>
              <a:rPr lang="en-US" sz="2000">
                <a:solidFill>
                  <a:schemeClr val="bg1"/>
                </a:solidFill>
                <a:latin typeface="Arial" charset="0"/>
                <a:ea typeface="Arial" charset="0"/>
                <a:cs typeface="Arial" charset="0"/>
              </a:rPr>
              <a:t>Assessment, </a:t>
            </a:r>
          </a:p>
          <a:p>
            <a:pPr algn="ctr"/>
            <a:r>
              <a:rPr lang="en-US" sz="2000">
                <a:solidFill>
                  <a:schemeClr val="bg1"/>
                </a:solidFill>
                <a:latin typeface="Arial" charset="0"/>
                <a:ea typeface="Arial" charset="0"/>
                <a:cs typeface="Arial" charset="0"/>
              </a:rPr>
              <a:t>&amp; Orientation</a:t>
            </a:r>
          </a:p>
        </p:txBody>
      </p:sp>
      <p:sp>
        <p:nvSpPr>
          <p:cNvPr id="70668" name="AutoShape 12"/>
          <p:cNvSpPr>
            <a:spLocks noChangeArrowheads="1"/>
          </p:cNvSpPr>
          <p:nvPr/>
        </p:nvSpPr>
        <p:spPr bwMode="auto">
          <a:xfrm>
            <a:off x="822325" y="1066800"/>
            <a:ext cx="473075" cy="533400"/>
          </a:xfrm>
          <a:prstGeom prst="downArrow">
            <a:avLst>
              <a:gd name="adj1" fmla="val 27778"/>
              <a:gd name="adj2" fmla="val 42710"/>
            </a:avLst>
          </a:prstGeom>
          <a:solidFill>
            <a:srgbClr val="990000"/>
          </a:solidFill>
          <a:ln w="9525">
            <a:solidFill>
              <a:srgbClr val="990000"/>
            </a:solidFill>
            <a:miter lim="800000"/>
            <a:headEnd/>
            <a:tailEnd/>
          </a:ln>
        </p:spPr>
        <p:txBody>
          <a:bodyPr vert="eaVert" wrap="none" anchor="ctr">
            <a:prstTxWarp prst="textNoShape">
              <a:avLst/>
            </a:prstTxWarp>
          </a:bodyPr>
          <a:lstStyle/>
          <a:p>
            <a:endParaRPr lang="en-US" sz="2000">
              <a:latin typeface="Arial" charset="0"/>
              <a:ea typeface="Arial" charset="0"/>
              <a:cs typeface="Arial" charset="0"/>
            </a:endParaRPr>
          </a:p>
        </p:txBody>
      </p:sp>
      <p:sp>
        <p:nvSpPr>
          <p:cNvPr id="70669" name="AutoShape 13"/>
          <p:cNvSpPr>
            <a:spLocks noChangeArrowheads="1"/>
          </p:cNvSpPr>
          <p:nvPr/>
        </p:nvSpPr>
        <p:spPr bwMode="auto">
          <a:xfrm rot="-3537271">
            <a:off x="1966913" y="1816100"/>
            <a:ext cx="554037" cy="1128713"/>
          </a:xfrm>
          <a:prstGeom prst="downArrow">
            <a:avLst>
              <a:gd name="adj1" fmla="val 21639"/>
              <a:gd name="adj2" fmla="val 58675"/>
            </a:avLst>
          </a:prstGeom>
          <a:solidFill>
            <a:srgbClr val="990000"/>
          </a:solidFill>
          <a:ln w="9525">
            <a:solidFill>
              <a:srgbClr val="990000"/>
            </a:solidFill>
            <a:miter lim="800000"/>
            <a:headEnd/>
            <a:tailEnd/>
          </a:ln>
        </p:spPr>
        <p:txBody>
          <a:bodyPr vert="eaVert" wrap="none" anchor="ctr">
            <a:prstTxWarp prst="textNoShape">
              <a:avLst/>
            </a:prstTxWarp>
          </a:bodyPr>
          <a:lstStyle/>
          <a:p>
            <a:endParaRPr lang="en-US" sz="2000">
              <a:latin typeface="Arial" charset="0"/>
              <a:ea typeface="Arial" charset="0"/>
              <a:cs typeface="Arial" charset="0"/>
            </a:endParaRPr>
          </a:p>
        </p:txBody>
      </p:sp>
      <p:sp>
        <p:nvSpPr>
          <p:cNvPr id="70670" name="AutoShape 14"/>
          <p:cNvSpPr>
            <a:spLocks noChangeArrowheads="1"/>
          </p:cNvSpPr>
          <p:nvPr/>
        </p:nvSpPr>
        <p:spPr bwMode="auto">
          <a:xfrm rot="10800000">
            <a:off x="4267200" y="5181600"/>
            <a:ext cx="990600" cy="1219200"/>
          </a:xfrm>
          <a:custGeom>
            <a:avLst/>
            <a:gdLst>
              <a:gd name="T0" fmla="*/ 1380879019 w 21600"/>
              <a:gd name="T1" fmla="*/ 0 h 21600"/>
              <a:gd name="T2" fmla="*/ 1380879019 w 21600"/>
              <a:gd name="T3" fmla="*/ 2147483647 h 21600"/>
              <a:gd name="T4" fmla="*/ 125201751 w 21600"/>
              <a:gd name="T5" fmla="*/ 2147483647 h 21600"/>
              <a:gd name="T6" fmla="*/ 2083470828 w 21600"/>
              <a:gd name="T7" fmla="*/ 1093190939 h 21600"/>
              <a:gd name="T8" fmla="*/ 3 60000 65536"/>
              <a:gd name="T9" fmla="*/ 1 60000 65536"/>
              <a:gd name="T10" fmla="*/ 1 60000 65536"/>
              <a:gd name="T11" fmla="*/ 0 60000 65536"/>
              <a:gd name="T12" fmla="*/ 12427 w 21600"/>
              <a:gd name="T13" fmla="*/ 4809 h 21600"/>
              <a:gd name="T14" fmla="*/ 20078 w 21600"/>
              <a:gd name="T15" fmla="*/ 7349 h 21600"/>
            </a:gdLst>
            <a:ahLst/>
            <a:cxnLst>
              <a:cxn ang="T8">
                <a:pos x="T0" y="T1"/>
              </a:cxn>
              <a:cxn ang="T9">
                <a:pos x="T2" y="T3"/>
              </a:cxn>
              <a:cxn ang="T10">
                <a:pos x="T4" y="T5"/>
              </a:cxn>
              <a:cxn ang="T11">
                <a:pos x="T6" y="T7"/>
              </a:cxn>
            </a:cxnLst>
            <a:rect l="T12" t="T13" r="T14" b="T15"/>
            <a:pathLst>
              <a:path w="21600" h="21600">
                <a:moveTo>
                  <a:pt x="21600" y="6079"/>
                </a:moveTo>
                <a:lnTo>
                  <a:pt x="14316" y="0"/>
                </a:lnTo>
                <a:lnTo>
                  <a:pt x="14316" y="4809"/>
                </a:lnTo>
                <a:lnTo>
                  <a:pt x="12427" y="4809"/>
                </a:lnTo>
                <a:cubicBezTo>
                  <a:pt x="5564" y="4809"/>
                  <a:pt x="0" y="8099"/>
                  <a:pt x="0" y="12158"/>
                </a:cubicBezTo>
                <a:lnTo>
                  <a:pt x="0" y="21600"/>
                </a:lnTo>
                <a:lnTo>
                  <a:pt x="2596" y="21600"/>
                </a:lnTo>
                <a:lnTo>
                  <a:pt x="2596" y="12158"/>
                </a:lnTo>
                <a:cubicBezTo>
                  <a:pt x="2596" y="9502"/>
                  <a:pt x="6997" y="7349"/>
                  <a:pt x="12427" y="7349"/>
                </a:cubicBezTo>
                <a:lnTo>
                  <a:pt x="14316" y="7349"/>
                </a:lnTo>
                <a:lnTo>
                  <a:pt x="14316" y="12158"/>
                </a:lnTo>
                <a:close/>
              </a:path>
            </a:pathLst>
          </a:custGeom>
          <a:solidFill>
            <a:srgbClr val="990000"/>
          </a:solidFill>
          <a:ln w="9525">
            <a:solidFill>
              <a:srgbClr val="990000"/>
            </a:solidFill>
            <a:miter lim="800000"/>
            <a:headEnd/>
            <a:tailEnd/>
          </a:ln>
        </p:spPr>
        <p:txBody>
          <a:bodyPr wrap="none" anchor="ctr">
            <a:prstTxWarp prst="textNoShape">
              <a:avLst/>
            </a:prstTxWarp>
          </a:bodyPr>
          <a:lstStyle/>
          <a:p>
            <a:endParaRPr lang="en-US" sz="2000">
              <a:latin typeface="Arial" charset="0"/>
              <a:ea typeface="Arial" charset="0"/>
              <a:cs typeface="Arial" charset="0"/>
            </a:endParaRPr>
          </a:p>
        </p:txBody>
      </p:sp>
      <p:sp>
        <p:nvSpPr>
          <p:cNvPr id="70671" name="AutoShape 15"/>
          <p:cNvSpPr>
            <a:spLocks noChangeArrowheads="1"/>
          </p:cNvSpPr>
          <p:nvPr/>
        </p:nvSpPr>
        <p:spPr bwMode="auto">
          <a:xfrm rot="5400000">
            <a:off x="4305300" y="2857500"/>
            <a:ext cx="990600" cy="1219200"/>
          </a:xfrm>
          <a:custGeom>
            <a:avLst/>
            <a:gdLst>
              <a:gd name="T0" fmla="*/ 1380879019 w 21600"/>
              <a:gd name="T1" fmla="*/ 0 h 21600"/>
              <a:gd name="T2" fmla="*/ 1380879019 w 21600"/>
              <a:gd name="T3" fmla="*/ 2147483647 h 21600"/>
              <a:gd name="T4" fmla="*/ 125201751 w 21600"/>
              <a:gd name="T5" fmla="*/ 2147483647 h 21600"/>
              <a:gd name="T6" fmla="*/ 2083470828 w 21600"/>
              <a:gd name="T7" fmla="*/ 1093190939 h 21600"/>
              <a:gd name="T8" fmla="*/ 3 60000 65536"/>
              <a:gd name="T9" fmla="*/ 1 60000 65536"/>
              <a:gd name="T10" fmla="*/ 1 60000 65536"/>
              <a:gd name="T11" fmla="*/ 0 60000 65536"/>
              <a:gd name="T12" fmla="*/ 12427 w 21600"/>
              <a:gd name="T13" fmla="*/ 4809 h 21600"/>
              <a:gd name="T14" fmla="*/ 20078 w 21600"/>
              <a:gd name="T15" fmla="*/ 7349 h 21600"/>
            </a:gdLst>
            <a:ahLst/>
            <a:cxnLst>
              <a:cxn ang="T8">
                <a:pos x="T0" y="T1"/>
              </a:cxn>
              <a:cxn ang="T9">
                <a:pos x="T2" y="T3"/>
              </a:cxn>
              <a:cxn ang="T10">
                <a:pos x="T4" y="T5"/>
              </a:cxn>
              <a:cxn ang="T11">
                <a:pos x="T6" y="T7"/>
              </a:cxn>
            </a:cxnLst>
            <a:rect l="T12" t="T13" r="T14" b="T15"/>
            <a:pathLst>
              <a:path w="21600" h="21600">
                <a:moveTo>
                  <a:pt x="21600" y="6079"/>
                </a:moveTo>
                <a:lnTo>
                  <a:pt x="14316" y="0"/>
                </a:lnTo>
                <a:lnTo>
                  <a:pt x="14316" y="4809"/>
                </a:lnTo>
                <a:lnTo>
                  <a:pt x="12427" y="4809"/>
                </a:lnTo>
                <a:cubicBezTo>
                  <a:pt x="5564" y="4809"/>
                  <a:pt x="0" y="8099"/>
                  <a:pt x="0" y="12158"/>
                </a:cubicBezTo>
                <a:lnTo>
                  <a:pt x="0" y="21600"/>
                </a:lnTo>
                <a:lnTo>
                  <a:pt x="2596" y="21600"/>
                </a:lnTo>
                <a:lnTo>
                  <a:pt x="2596" y="12158"/>
                </a:lnTo>
                <a:cubicBezTo>
                  <a:pt x="2596" y="9502"/>
                  <a:pt x="6997" y="7349"/>
                  <a:pt x="12427" y="7349"/>
                </a:cubicBezTo>
                <a:lnTo>
                  <a:pt x="14316" y="7349"/>
                </a:lnTo>
                <a:lnTo>
                  <a:pt x="14316" y="12158"/>
                </a:lnTo>
                <a:close/>
              </a:path>
            </a:pathLst>
          </a:custGeom>
          <a:solidFill>
            <a:srgbClr val="990000"/>
          </a:solidFill>
          <a:ln w="9525">
            <a:solidFill>
              <a:srgbClr val="990000"/>
            </a:solidFill>
            <a:miter lim="800000"/>
            <a:headEnd/>
            <a:tailEnd/>
          </a:ln>
        </p:spPr>
        <p:txBody>
          <a:bodyPr wrap="none" anchor="ctr">
            <a:prstTxWarp prst="textNoShape">
              <a:avLst/>
            </a:prstTxWarp>
          </a:bodyPr>
          <a:lstStyle/>
          <a:p>
            <a:endParaRPr lang="en-US" sz="2000">
              <a:latin typeface="Arial" charset="0"/>
              <a:ea typeface="Arial" charset="0"/>
              <a:cs typeface="Arial" charset="0"/>
            </a:endParaRPr>
          </a:p>
        </p:txBody>
      </p:sp>
      <p:sp>
        <p:nvSpPr>
          <p:cNvPr id="70672" name="AutoShape 16"/>
          <p:cNvSpPr>
            <a:spLocks noChangeArrowheads="1"/>
          </p:cNvSpPr>
          <p:nvPr/>
        </p:nvSpPr>
        <p:spPr bwMode="auto">
          <a:xfrm rot="-5400000">
            <a:off x="1485900" y="5067300"/>
            <a:ext cx="990600" cy="1219200"/>
          </a:xfrm>
          <a:custGeom>
            <a:avLst/>
            <a:gdLst>
              <a:gd name="T0" fmla="*/ 1380879019 w 21600"/>
              <a:gd name="T1" fmla="*/ 0 h 21600"/>
              <a:gd name="T2" fmla="*/ 1380879019 w 21600"/>
              <a:gd name="T3" fmla="*/ 2147483647 h 21600"/>
              <a:gd name="T4" fmla="*/ 125201751 w 21600"/>
              <a:gd name="T5" fmla="*/ 2147483647 h 21600"/>
              <a:gd name="T6" fmla="*/ 2083470828 w 21600"/>
              <a:gd name="T7" fmla="*/ 1093190939 h 21600"/>
              <a:gd name="T8" fmla="*/ 3 60000 65536"/>
              <a:gd name="T9" fmla="*/ 1 60000 65536"/>
              <a:gd name="T10" fmla="*/ 1 60000 65536"/>
              <a:gd name="T11" fmla="*/ 0 60000 65536"/>
              <a:gd name="T12" fmla="*/ 12427 w 21600"/>
              <a:gd name="T13" fmla="*/ 4809 h 21600"/>
              <a:gd name="T14" fmla="*/ 20078 w 21600"/>
              <a:gd name="T15" fmla="*/ 7349 h 21600"/>
            </a:gdLst>
            <a:ahLst/>
            <a:cxnLst>
              <a:cxn ang="T8">
                <a:pos x="T0" y="T1"/>
              </a:cxn>
              <a:cxn ang="T9">
                <a:pos x="T2" y="T3"/>
              </a:cxn>
              <a:cxn ang="T10">
                <a:pos x="T4" y="T5"/>
              </a:cxn>
              <a:cxn ang="T11">
                <a:pos x="T6" y="T7"/>
              </a:cxn>
            </a:cxnLst>
            <a:rect l="T12" t="T13" r="T14" b="T15"/>
            <a:pathLst>
              <a:path w="21600" h="21600">
                <a:moveTo>
                  <a:pt x="21600" y="6079"/>
                </a:moveTo>
                <a:lnTo>
                  <a:pt x="14316" y="0"/>
                </a:lnTo>
                <a:lnTo>
                  <a:pt x="14316" y="4809"/>
                </a:lnTo>
                <a:lnTo>
                  <a:pt x="12427" y="4809"/>
                </a:lnTo>
                <a:cubicBezTo>
                  <a:pt x="5564" y="4809"/>
                  <a:pt x="0" y="8099"/>
                  <a:pt x="0" y="12158"/>
                </a:cubicBezTo>
                <a:lnTo>
                  <a:pt x="0" y="21600"/>
                </a:lnTo>
                <a:lnTo>
                  <a:pt x="2596" y="21600"/>
                </a:lnTo>
                <a:lnTo>
                  <a:pt x="2596" y="12158"/>
                </a:lnTo>
                <a:cubicBezTo>
                  <a:pt x="2596" y="9502"/>
                  <a:pt x="6997" y="7349"/>
                  <a:pt x="12427" y="7349"/>
                </a:cubicBezTo>
                <a:lnTo>
                  <a:pt x="14316" y="7349"/>
                </a:lnTo>
                <a:lnTo>
                  <a:pt x="14316" y="12158"/>
                </a:lnTo>
                <a:close/>
              </a:path>
            </a:pathLst>
          </a:custGeom>
          <a:solidFill>
            <a:srgbClr val="990000"/>
          </a:solidFill>
          <a:ln w="9525">
            <a:solidFill>
              <a:schemeClr val="bg1"/>
            </a:solidFill>
            <a:miter lim="800000"/>
            <a:headEnd/>
            <a:tailEnd/>
          </a:ln>
        </p:spPr>
        <p:txBody>
          <a:bodyPr wrap="none" anchor="ctr">
            <a:prstTxWarp prst="textNoShape">
              <a:avLst/>
            </a:prstTxWarp>
          </a:bodyPr>
          <a:lstStyle/>
          <a:p>
            <a:endParaRPr lang="en-US" sz="2000">
              <a:latin typeface="Arial" charset="0"/>
              <a:ea typeface="Arial" charset="0"/>
              <a:cs typeface="Arial" charset="0"/>
            </a:endParaRPr>
          </a:p>
        </p:txBody>
      </p:sp>
      <p:sp>
        <p:nvSpPr>
          <p:cNvPr id="70673" name="AutoShape 17"/>
          <p:cNvSpPr>
            <a:spLocks noChangeArrowheads="1"/>
          </p:cNvSpPr>
          <p:nvPr/>
        </p:nvSpPr>
        <p:spPr bwMode="auto">
          <a:xfrm rot="10800000" flipH="1" flipV="1">
            <a:off x="1524000" y="2667000"/>
            <a:ext cx="990600" cy="1219200"/>
          </a:xfrm>
          <a:custGeom>
            <a:avLst/>
            <a:gdLst>
              <a:gd name="T0" fmla="*/ 1380879019 w 21600"/>
              <a:gd name="T1" fmla="*/ 0 h 21600"/>
              <a:gd name="T2" fmla="*/ 1380879019 w 21600"/>
              <a:gd name="T3" fmla="*/ 2147483647 h 21600"/>
              <a:gd name="T4" fmla="*/ 125201751 w 21600"/>
              <a:gd name="T5" fmla="*/ 2147483647 h 21600"/>
              <a:gd name="T6" fmla="*/ 2083470828 w 21600"/>
              <a:gd name="T7" fmla="*/ 1093190939 h 21600"/>
              <a:gd name="T8" fmla="*/ 3 60000 65536"/>
              <a:gd name="T9" fmla="*/ 1 60000 65536"/>
              <a:gd name="T10" fmla="*/ 1 60000 65536"/>
              <a:gd name="T11" fmla="*/ 0 60000 65536"/>
              <a:gd name="T12" fmla="*/ 12427 w 21600"/>
              <a:gd name="T13" fmla="*/ 4809 h 21600"/>
              <a:gd name="T14" fmla="*/ 20078 w 21600"/>
              <a:gd name="T15" fmla="*/ 7349 h 21600"/>
            </a:gdLst>
            <a:ahLst/>
            <a:cxnLst>
              <a:cxn ang="T8">
                <a:pos x="T0" y="T1"/>
              </a:cxn>
              <a:cxn ang="T9">
                <a:pos x="T2" y="T3"/>
              </a:cxn>
              <a:cxn ang="T10">
                <a:pos x="T4" y="T5"/>
              </a:cxn>
              <a:cxn ang="T11">
                <a:pos x="T6" y="T7"/>
              </a:cxn>
            </a:cxnLst>
            <a:rect l="T12" t="T13" r="T14" b="T15"/>
            <a:pathLst>
              <a:path w="21600" h="21600">
                <a:moveTo>
                  <a:pt x="21600" y="6079"/>
                </a:moveTo>
                <a:lnTo>
                  <a:pt x="14316" y="0"/>
                </a:lnTo>
                <a:lnTo>
                  <a:pt x="14316" y="4809"/>
                </a:lnTo>
                <a:lnTo>
                  <a:pt x="12427" y="4809"/>
                </a:lnTo>
                <a:cubicBezTo>
                  <a:pt x="5564" y="4809"/>
                  <a:pt x="0" y="8099"/>
                  <a:pt x="0" y="12158"/>
                </a:cubicBezTo>
                <a:lnTo>
                  <a:pt x="0" y="21600"/>
                </a:lnTo>
                <a:lnTo>
                  <a:pt x="2596" y="21600"/>
                </a:lnTo>
                <a:lnTo>
                  <a:pt x="2596" y="12158"/>
                </a:lnTo>
                <a:cubicBezTo>
                  <a:pt x="2596" y="9502"/>
                  <a:pt x="6997" y="7349"/>
                  <a:pt x="12427" y="7349"/>
                </a:cubicBezTo>
                <a:lnTo>
                  <a:pt x="14316" y="7349"/>
                </a:lnTo>
                <a:lnTo>
                  <a:pt x="14316" y="12158"/>
                </a:lnTo>
                <a:close/>
              </a:path>
            </a:pathLst>
          </a:custGeom>
          <a:solidFill>
            <a:srgbClr val="990000"/>
          </a:solidFill>
          <a:ln w="9525">
            <a:solidFill>
              <a:srgbClr val="990000"/>
            </a:solidFill>
            <a:miter lim="800000"/>
            <a:headEnd/>
            <a:tailEnd/>
          </a:ln>
        </p:spPr>
        <p:txBody>
          <a:bodyPr wrap="none" anchor="ctr">
            <a:prstTxWarp prst="textNoShape">
              <a:avLst/>
            </a:prstTxWarp>
          </a:bodyPr>
          <a:lstStyle/>
          <a:p>
            <a:endParaRPr lang="en-US" sz="2000">
              <a:latin typeface="Arial" charset="0"/>
              <a:ea typeface="Arial" charset="0"/>
              <a:cs typeface="Arial" charset="0"/>
            </a:endParaRPr>
          </a:p>
        </p:txBody>
      </p:sp>
      <p:sp>
        <p:nvSpPr>
          <p:cNvPr id="70674" name="AutoShape 18"/>
          <p:cNvSpPr>
            <a:spLocks noChangeArrowheads="1"/>
          </p:cNvSpPr>
          <p:nvPr/>
        </p:nvSpPr>
        <p:spPr bwMode="auto">
          <a:xfrm rot="-5400000">
            <a:off x="5011738" y="2455862"/>
            <a:ext cx="554038" cy="1128713"/>
          </a:xfrm>
          <a:prstGeom prst="downArrow">
            <a:avLst>
              <a:gd name="adj1" fmla="val 21639"/>
              <a:gd name="adj2" fmla="val 58675"/>
            </a:avLst>
          </a:prstGeom>
          <a:solidFill>
            <a:srgbClr val="990000"/>
          </a:solidFill>
          <a:ln w="9525">
            <a:solidFill>
              <a:srgbClr val="990000"/>
            </a:solidFill>
            <a:prstDash val="sysDot"/>
            <a:miter lim="800000"/>
            <a:headEnd/>
            <a:tailEnd/>
          </a:ln>
        </p:spPr>
        <p:txBody>
          <a:bodyPr vert="eaVert" wrap="none" anchor="ctr">
            <a:prstTxWarp prst="textNoShape">
              <a:avLst/>
            </a:prstTxWarp>
          </a:bodyPr>
          <a:lstStyle/>
          <a:p>
            <a:endParaRPr lang="en-US" sz="2000">
              <a:latin typeface="Arial" charset="0"/>
              <a:ea typeface="Arial" charset="0"/>
              <a:cs typeface="Arial" charset="0"/>
            </a:endParaRPr>
          </a:p>
        </p:txBody>
      </p:sp>
      <p:sp>
        <p:nvSpPr>
          <p:cNvPr id="70675" name="AutoShape 19"/>
          <p:cNvSpPr>
            <a:spLocks noChangeArrowheads="1"/>
          </p:cNvSpPr>
          <p:nvPr/>
        </p:nvSpPr>
        <p:spPr bwMode="auto">
          <a:xfrm>
            <a:off x="6705600" y="3276600"/>
            <a:ext cx="473075" cy="533400"/>
          </a:xfrm>
          <a:prstGeom prst="downArrow">
            <a:avLst>
              <a:gd name="adj1" fmla="val 27778"/>
              <a:gd name="adj2" fmla="val 42710"/>
            </a:avLst>
          </a:prstGeom>
          <a:solidFill>
            <a:srgbClr val="990000"/>
          </a:solidFill>
          <a:ln w="9525">
            <a:solidFill>
              <a:srgbClr val="990000"/>
            </a:solidFill>
            <a:miter lim="800000"/>
            <a:headEnd/>
            <a:tailEnd/>
          </a:ln>
        </p:spPr>
        <p:txBody>
          <a:bodyPr vert="eaVert" wrap="none" anchor="ctr">
            <a:prstTxWarp prst="textNoShape">
              <a:avLst/>
            </a:prstTxWarp>
          </a:bodyPr>
          <a:lstStyle/>
          <a:p>
            <a:endParaRPr lang="en-US" sz="2000">
              <a:latin typeface="Arial" charset="0"/>
              <a:ea typeface="Arial" charset="0"/>
              <a:cs typeface="Arial" charset="0"/>
            </a:endParaRPr>
          </a:p>
        </p:txBody>
      </p:sp>
      <p:sp>
        <p:nvSpPr>
          <p:cNvPr id="70676" name="AutoShape 20"/>
          <p:cNvSpPr>
            <a:spLocks noChangeArrowheads="1"/>
          </p:cNvSpPr>
          <p:nvPr/>
        </p:nvSpPr>
        <p:spPr bwMode="auto">
          <a:xfrm>
            <a:off x="6705600" y="4440238"/>
            <a:ext cx="473075" cy="533400"/>
          </a:xfrm>
          <a:prstGeom prst="downArrow">
            <a:avLst>
              <a:gd name="adj1" fmla="val 27778"/>
              <a:gd name="adj2" fmla="val 42710"/>
            </a:avLst>
          </a:prstGeom>
          <a:solidFill>
            <a:srgbClr val="990000"/>
          </a:solidFill>
          <a:ln w="9525">
            <a:solidFill>
              <a:srgbClr val="990000"/>
            </a:solidFill>
            <a:miter lim="800000"/>
            <a:headEnd/>
            <a:tailEnd/>
          </a:ln>
        </p:spPr>
        <p:txBody>
          <a:bodyPr vert="eaVert" wrap="none" anchor="ctr">
            <a:prstTxWarp prst="textNoShape">
              <a:avLst/>
            </a:prstTxWarp>
          </a:bodyPr>
          <a:lstStyle/>
          <a:p>
            <a:endParaRPr lang="en-US" sz="2000">
              <a:latin typeface="Arial" charset="0"/>
              <a:ea typeface="Arial" charset="0"/>
              <a:cs typeface="Arial" charset="0"/>
            </a:endParaRPr>
          </a:p>
        </p:txBody>
      </p:sp>
      <p:sp>
        <p:nvSpPr>
          <p:cNvPr id="70677" name="AutoShape 21"/>
          <p:cNvSpPr>
            <a:spLocks noChangeArrowheads="1"/>
          </p:cNvSpPr>
          <p:nvPr/>
        </p:nvSpPr>
        <p:spPr bwMode="auto">
          <a:xfrm>
            <a:off x="6705600" y="5756275"/>
            <a:ext cx="473075" cy="533400"/>
          </a:xfrm>
          <a:prstGeom prst="downArrow">
            <a:avLst>
              <a:gd name="adj1" fmla="val 27778"/>
              <a:gd name="adj2" fmla="val 42710"/>
            </a:avLst>
          </a:prstGeom>
          <a:solidFill>
            <a:srgbClr val="990000"/>
          </a:solidFill>
          <a:ln w="9525">
            <a:solidFill>
              <a:srgbClr val="990000"/>
            </a:solidFill>
            <a:miter lim="800000"/>
            <a:headEnd/>
            <a:tailEnd/>
          </a:ln>
        </p:spPr>
        <p:txBody>
          <a:bodyPr vert="eaVert" wrap="none" anchor="ctr">
            <a:prstTxWarp prst="textNoShape">
              <a:avLst/>
            </a:prstTxWarp>
          </a:bodyPr>
          <a:lstStyle/>
          <a:p>
            <a:endParaRPr lang="en-US" sz="2000">
              <a:latin typeface="Arial" charset="0"/>
              <a:ea typeface="Arial" charset="0"/>
              <a:cs typeface="Arial" charset="0"/>
            </a:endParaRPr>
          </a:p>
        </p:txBody>
      </p:sp>
      <p:sp>
        <p:nvSpPr>
          <p:cNvPr id="70678" name="AutoShape 22"/>
          <p:cNvSpPr>
            <a:spLocks noChangeArrowheads="1"/>
          </p:cNvSpPr>
          <p:nvPr/>
        </p:nvSpPr>
        <p:spPr bwMode="auto">
          <a:xfrm rot="-5400000">
            <a:off x="6965157" y="6065043"/>
            <a:ext cx="609600" cy="1128713"/>
          </a:xfrm>
          <a:prstGeom prst="downArrow">
            <a:avLst>
              <a:gd name="adj1" fmla="val 21639"/>
              <a:gd name="adj2" fmla="val 53327"/>
            </a:avLst>
          </a:prstGeom>
          <a:solidFill>
            <a:srgbClr val="990000"/>
          </a:solidFill>
          <a:ln w="9525">
            <a:solidFill>
              <a:srgbClr val="990000"/>
            </a:solidFill>
            <a:prstDash val="sysDot"/>
            <a:miter lim="800000"/>
            <a:headEnd/>
            <a:tailEnd/>
          </a:ln>
        </p:spPr>
        <p:txBody>
          <a:bodyPr vert="eaVert" wrap="none" anchor="ctr">
            <a:prstTxWarp prst="textNoShape">
              <a:avLst/>
            </a:prstTxWarp>
          </a:bodyPr>
          <a:lstStyle/>
          <a:p>
            <a:endParaRPr lang="en-US" sz="2000">
              <a:latin typeface="Arial" charset="0"/>
              <a:ea typeface="Arial" charset="0"/>
              <a:cs typeface="Arial" charset="0"/>
            </a:endParaRPr>
          </a:p>
        </p:txBody>
      </p:sp>
      <p:sp>
        <p:nvSpPr>
          <p:cNvPr id="70679" name="Line 23"/>
          <p:cNvSpPr>
            <a:spLocks noChangeShapeType="1"/>
          </p:cNvSpPr>
          <p:nvPr/>
        </p:nvSpPr>
        <p:spPr bwMode="auto">
          <a:xfrm flipH="1">
            <a:off x="457200" y="6629400"/>
            <a:ext cx="6324600" cy="0"/>
          </a:xfrm>
          <a:prstGeom prst="line">
            <a:avLst/>
          </a:prstGeom>
          <a:noFill/>
          <a:ln w="127000">
            <a:solidFill>
              <a:srgbClr val="990000"/>
            </a:solidFill>
            <a:round/>
            <a:headEnd/>
            <a:tailEnd/>
          </a:ln>
        </p:spPr>
        <p:txBody>
          <a:bodyPr>
            <a:prstTxWarp prst="textNoShape">
              <a:avLst/>
            </a:prstTxWarp>
          </a:bodyPr>
          <a:lstStyle/>
          <a:p>
            <a:endParaRPr lang="en-US" sz="2000">
              <a:latin typeface="Arial" charset="0"/>
              <a:ea typeface="Arial" charset="0"/>
              <a:cs typeface="Arial" charset="0"/>
            </a:endParaRPr>
          </a:p>
        </p:txBody>
      </p:sp>
      <p:sp>
        <p:nvSpPr>
          <p:cNvPr id="70680" name="Line 24"/>
          <p:cNvSpPr>
            <a:spLocks noChangeShapeType="1"/>
          </p:cNvSpPr>
          <p:nvPr/>
        </p:nvSpPr>
        <p:spPr bwMode="auto">
          <a:xfrm rot="16200000" flipH="1">
            <a:off x="-1371600" y="4800600"/>
            <a:ext cx="3657600" cy="0"/>
          </a:xfrm>
          <a:prstGeom prst="line">
            <a:avLst/>
          </a:prstGeom>
          <a:noFill/>
          <a:ln w="127000">
            <a:solidFill>
              <a:srgbClr val="990000"/>
            </a:solidFill>
            <a:round/>
            <a:headEnd/>
            <a:tailEnd/>
          </a:ln>
        </p:spPr>
        <p:txBody>
          <a:bodyPr>
            <a:prstTxWarp prst="textNoShape">
              <a:avLst/>
            </a:prstTxWarp>
          </a:bodyPr>
          <a:lstStyle/>
          <a:p>
            <a:endParaRPr lang="en-US" sz="2000">
              <a:latin typeface="Arial" charset="0"/>
              <a:ea typeface="Arial" charset="0"/>
              <a:cs typeface="Arial" charset="0"/>
            </a:endParaRPr>
          </a:p>
        </p:txBody>
      </p:sp>
      <p:sp>
        <p:nvSpPr>
          <p:cNvPr id="70681" name="Line 25"/>
          <p:cNvSpPr>
            <a:spLocks noChangeShapeType="1"/>
          </p:cNvSpPr>
          <p:nvPr/>
        </p:nvSpPr>
        <p:spPr bwMode="auto">
          <a:xfrm rot="10800000" flipH="1">
            <a:off x="457200" y="2971800"/>
            <a:ext cx="1827213" cy="0"/>
          </a:xfrm>
          <a:prstGeom prst="line">
            <a:avLst/>
          </a:prstGeom>
          <a:noFill/>
          <a:ln w="127000">
            <a:solidFill>
              <a:srgbClr val="990000"/>
            </a:solidFill>
            <a:round/>
            <a:headEnd/>
            <a:tailEnd/>
          </a:ln>
        </p:spPr>
        <p:txBody>
          <a:bodyPr>
            <a:prstTxWarp prst="textNoShape">
              <a:avLst/>
            </a:prstTxWarp>
          </a:bodyPr>
          <a:lstStyle/>
          <a:p>
            <a:endParaRPr lang="en-US" sz="2000">
              <a:latin typeface="Arial" charset="0"/>
              <a:ea typeface="Arial" charset="0"/>
              <a:cs typeface="Arial" charset="0"/>
            </a:endParaRPr>
          </a:p>
        </p:txBody>
      </p:sp>
      <p:sp>
        <p:nvSpPr>
          <p:cNvPr id="70682" name="Oval 26"/>
          <p:cNvSpPr>
            <a:spLocks noChangeArrowheads="1"/>
          </p:cNvSpPr>
          <p:nvPr/>
        </p:nvSpPr>
        <p:spPr bwMode="auto">
          <a:xfrm>
            <a:off x="381000" y="2895600"/>
            <a:ext cx="152400" cy="152400"/>
          </a:xfrm>
          <a:prstGeom prst="ellipse">
            <a:avLst/>
          </a:prstGeom>
          <a:solidFill>
            <a:srgbClr val="990000"/>
          </a:solidFill>
          <a:ln w="9525">
            <a:solidFill>
              <a:srgbClr val="990000"/>
            </a:solidFill>
            <a:round/>
            <a:headEnd/>
            <a:tailEnd/>
          </a:ln>
        </p:spPr>
        <p:txBody>
          <a:bodyPr wrap="none" anchor="ctr">
            <a:prstTxWarp prst="textNoShape">
              <a:avLst/>
            </a:prstTxWarp>
          </a:bodyPr>
          <a:lstStyle/>
          <a:p>
            <a:endParaRPr lang="en-US" sz="2000">
              <a:latin typeface="Arial" charset="0"/>
              <a:ea typeface="Arial" charset="0"/>
              <a:cs typeface="Arial" charset="0"/>
            </a:endParaRPr>
          </a:p>
        </p:txBody>
      </p:sp>
      <p:sp>
        <p:nvSpPr>
          <p:cNvPr id="70683" name="Oval 27"/>
          <p:cNvSpPr>
            <a:spLocks noChangeArrowheads="1"/>
          </p:cNvSpPr>
          <p:nvPr/>
        </p:nvSpPr>
        <p:spPr bwMode="auto">
          <a:xfrm>
            <a:off x="381000" y="6553200"/>
            <a:ext cx="152400" cy="152400"/>
          </a:xfrm>
          <a:prstGeom prst="ellipse">
            <a:avLst/>
          </a:prstGeom>
          <a:solidFill>
            <a:srgbClr val="990000"/>
          </a:solidFill>
          <a:ln w="9525">
            <a:solidFill>
              <a:srgbClr val="990000"/>
            </a:solidFill>
            <a:round/>
            <a:headEnd/>
            <a:tailEnd/>
          </a:ln>
        </p:spPr>
        <p:txBody>
          <a:bodyPr wrap="none" anchor="ctr">
            <a:prstTxWarp prst="textNoShape">
              <a:avLst/>
            </a:prstTxWarp>
          </a:bodyPr>
          <a:lstStyle/>
          <a:p>
            <a:endParaRPr lang="en-US" sz="2000">
              <a:latin typeface="Arial" charset="0"/>
              <a:ea typeface="Arial" charset="0"/>
              <a:cs typeface="Arial" charset="0"/>
            </a:endParaRPr>
          </a:p>
        </p:txBody>
      </p:sp>
      <p:sp>
        <p:nvSpPr>
          <p:cNvPr id="70684" name="Text Box 28"/>
          <p:cNvSpPr txBox="1">
            <a:spLocks noChangeArrowheads="1"/>
          </p:cNvSpPr>
          <p:nvPr/>
        </p:nvSpPr>
        <p:spPr bwMode="auto">
          <a:xfrm>
            <a:off x="2732086" y="6048375"/>
            <a:ext cx="1425573" cy="523220"/>
          </a:xfrm>
          <a:prstGeom prst="rect">
            <a:avLst/>
          </a:prstGeom>
          <a:solidFill>
            <a:srgbClr val="FFFF66"/>
          </a:solidFill>
          <a:ln w="19050">
            <a:solidFill>
              <a:schemeClr val="bg1"/>
            </a:solidFill>
            <a:miter lim="800000"/>
            <a:headEnd/>
            <a:tailEnd/>
          </a:ln>
        </p:spPr>
        <p:txBody>
          <a:bodyPr wrap="square">
            <a:prstTxWarp prst="textNoShape">
              <a:avLst/>
            </a:prstTxWarp>
            <a:spAutoFit/>
          </a:bodyPr>
          <a:lstStyle/>
          <a:p>
            <a:pPr algn="ctr" eaLnBrk="0" hangingPunct="0">
              <a:lnSpc>
                <a:spcPct val="70000"/>
              </a:lnSpc>
              <a:spcBef>
                <a:spcPct val="50000"/>
              </a:spcBef>
            </a:pPr>
            <a:r>
              <a:rPr lang="en-US" sz="2000" dirty="0">
                <a:latin typeface="Arial" charset="0"/>
                <a:ea typeface="Arial" charset="0"/>
                <a:cs typeface="Arial" charset="0"/>
              </a:rPr>
              <a:t>Afternoon Check-In</a:t>
            </a:r>
          </a:p>
        </p:txBody>
      </p:sp>
      <p:grpSp>
        <p:nvGrpSpPr>
          <p:cNvPr id="31" name="Group 30"/>
          <p:cNvGrpSpPr/>
          <p:nvPr/>
        </p:nvGrpSpPr>
        <p:grpSpPr>
          <a:xfrm>
            <a:off x="3835036" y="1066800"/>
            <a:ext cx="5308964" cy="914400"/>
            <a:chOff x="3835036" y="1066800"/>
            <a:chExt cx="5308964" cy="914400"/>
          </a:xfrm>
        </p:grpSpPr>
        <p:pic>
          <p:nvPicPr>
            <p:cNvPr id="32" name="Picture 31"/>
            <p:cNvPicPr>
              <a:picLocks noChangeAspect="1"/>
            </p:cNvPicPr>
            <p:nvPr/>
          </p:nvPicPr>
          <p:blipFill>
            <a:blip r:embed="rId3"/>
            <a:stretch>
              <a:fillRect/>
            </a:stretch>
          </p:blipFill>
          <p:spPr>
            <a:xfrm>
              <a:off x="8229600" y="1066800"/>
              <a:ext cx="914400" cy="914400"/>
            </a:xfrm>
            <a:prstGeom prst="rect">
              <a:avLst/>
            </a:prstGeom>
          </p:spPr>
        </p:pic>
        <p:sp>
          <p:nvSpPr>
            <p:cNvPr id="33" name="TextBox 32"/>
            <p:cNvSpPr txBox="1"/>
            <p:nvPr/>
          </p:nvSpPr>
          <p:spPr>
            <a:xfrm>
              <a:off x="3835036" y="1363089"/>
              <a:ext cx="4491871" cy="523220"/>
            </a:xfrm>
            <a:prstGeom prst="rect">
              <a:avLst/>
            </a:prstGeom>
            <a:noFill/>
          </p:spPr>
          <p:txBody>
            <a:bodyPr wrap="none" rtlCol="0">
              <a:spAutoFit/>
            </a:bodyPr>
            <a:lstStyle/>
            <a:p>
              <a:r>
                <a:rPr lang="en-US" sz="2800" b="1" dirty="0" smtClean="0">
                  <a:solidFill>
                    <a:srgbClr val="0070C0"/>
                  </a:solidFill>
                </a:rPr>
                <a:t>Preview of Tier 2 Content</a:t>
              </a:r>
              <a:endParaRPr lang="en-US" sz="2800" b="1" dirty="0">
                <a:solidFill>
                  <a:srgbClr val="0070C0"/>
                </a:solidFill>
              </a:endParaRPr>
            </a:p>
          </p:txBody>
        </p:sp>
      </p:grpSp>
    </p:spTree>
    <p:extLst>
      <p:ext uri="{BB962C8B-B14F-4D97-AF65-F5344CB8AC3E}">
        <p14:creationId xmlns:p14="http://schemas.microsoft.com/office/powerpoint/2010/main" val="883513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31"/>
                                        </p:tgtEl>
                                        <p:attrNameLst>
                                          <p:attrName>ppt_x</p:attrName>
                                        </p:attrNameLst>
                                      </p:cBhvr>
                                      <p:tavLst>
                                        <p:tav tm="0">
                                          <p:val>
                                            <p:strVal val="ppt_x"/>
                                          </p:val>
                                        </p:tav>
                                        <p:tav tm="100000">
                                          <p:val>
                                            <p:strVal val="1+ppt_w/2"/>
                                          </p:val>
                                        </p:tav>
                                      </p:tavLst>
                                    </p:anim>
                                    <p:anim calcmode="lin" valueType="num">
                                      <p:cBhvr additive="base">
                                        <p:cTn id="7" dur="500"/>
                                        <p:tgtEl>
                                          <p:spTgt spid="31"/>
                                        </p:tgtEl>
                                        <p:attrNameLst>
                                          <p:attrName>ppt_y</p:attrName>
                                        </p:attrNameLst>
                                      </p:cBhvr>
                                      <p:tavLst>
                                        <p:tav tm="0">
                                          <p:val>
                                            <p:strVal val="ppt_y"/>
                                          </p:val>
                                        </p:tav>
                                        <p:tav tm="100000">
                                          <p:val>
                                            <p:strVal val="ppt_y"/>
                                          </p:val>
                                        </p:tav>
                                      </p:tavLst>
                                    </p:anim>
                                    <p:set>
                                      <p:cBhvr>
                                        <p:cTn id="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Check-In/Check-Out Point Card</a:t>
            </a:r>
            <a:r>
              <a:rPr lang="en-US" sz="3600" dirty="0" smtClean="0"/>
              <a:t>:</a:t>
            </a:r>
            <a:br>
              <a:rPr lang="en-US" sz="3600" dirty="0" smtClean="0"/>
            </a:br>
            <a:r>
              <a:rPr lang="en-US" sz="3200" i="1" dirty="0" smtClean="0"/>
              <a:t>Based on School-Wide Expectations</a:t>
            </a:r>
            <a:endParaRPr lang="en-US" sz="3600" i="1" dirty="0"/>
          </a:p>
        </p:txBody>
      </p:sp>
      <p:sp>
        <p:nvSpPr>
          <p:cNvPr id="4" name="TextBox 3"/>
          <p:cNvSpPr txBox="1"/>
          <p:nvPr/>
        </p:nvSpPr>
        <p:spPr>
          <a:xfrm>
            <a:off x="3780890" y="6457890"/>
            <a:ext cx="5439310" cy="400110"/>
          </a:xfrm>
          <a:prstGeom prst="rect">
            <a:avLst/>
          </a:prstGeom>
          <a:noFill/>
        </p:spPr>
        <p:txBody>
          <a:bodyPr wrap="none" rtlCol="0">
            <a:spAutoFit/>
          </a:bodyPr>
          <a:lstStyle/>
          <a:p>
            <a:r>
              <a:rPr lang="en-US" sz="2000" dirty="0" smtClean="0"/>
              <a:t>(Fairbanks, </a:t>
            </a:r>
            <a:r>
              <a:rPr lang="en-US" sz="2000" dirty="0" err="1" smtClean="0"/>
              <a:t>Sugai</a:t>
            </a:r>
            <a:r>
              <a:rPr lang="en-US" sz="2000" dirty="0" smtClean="0"/>
              <a:t>, </a:t>
            </a:r>
            <a:r>
              <a:rPr lang="en-US" sz="2000" dirty="0" err="1" smtClean="0"/>
              <a:t>Guardino</a:t>
            </a:r>
            <a:r>
              <a:rPr lang="en-US" sz="2000" dirty="0" smtClean="0"/>
              <a:t>, &amp; Lathrop, 2007)</a:t>
            </a:r>
            <a:endParaRPr lang="en-US" sz="2000" dirty="0"/>
          </a:p>
        </p:txBody>
      </p:sp>
      <p:pic>
        <p:nvPicPr>
          <p:cNvPr id="6" name="Picture 5"/>
          <p:cNvPicPr>
            <a:picLocks noChangeAspect="1"/>
          </p:cNvPicPr>
          <p:nvPr/>
        </p:nvPicPr>
        <p:blipFill>
          <a:blip r:embed="rId2"/>
          <a:stretch>
            <a:fillRect/>
          </a:stretch>
        </p:blipFill>
        <p:spPr>
          <a:xfrm>
            <a:off x="0" y="1438922"/>
            <a:ext cx="9144000" cy="5018968"/>
          </a:xfrm>
          <a:prstGeom prst="rect">
            <a:avLst/>
          </a:prstGeom>
        </p:spPr>
      </p:pic>
    </p:spTree>
    <p:extLst>
      <p:ext uri="{BB962C8B-B14F-4D97-AF65-F5344CB8AC3E}">
        <p14:creationId xmlns:p14="http://schemas.microsoft.com/office/powerpoint/2010/main" val="4096332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169083"/>
            <a:ext cx="3657600" cy="6288807"/>
          </a:xfrm>
          <a:ln>
            <a:solidFill>
              <a:schemeClr val="bg2"/>
            </a:solidFill>
          </a:ln>
        </p:spPr>
        <p:txBody>
          <a:bodyPr/>
          <a:lstStyle/>
          <a:p>
            <a:r>
              <a:rPr lang="en-US" sz="2400" dirty="0" smtClean="0"/>
              <a:t>Identified students who </a:t>
            </a:r>
            <a:r>
              <a:rPr lang="en-US" sz="2400" b="1" dirty="0" smtClean="0"/>
              <a:t>did not respond to Tier 1 </a:t>
            </a:r>
            <a:r>
              <a:rPr lang="en-US" sz="2400" dirty="0"/>
              <a:t>(high or increasing problem </a:t>
            </a:r>
            <a:r>
              <a:rPr lang="en-US" sz="2400" dirty="0" smtClean="0"/>
              <a:t>behavior)</a:t>
            </a:r>
          </a:p>
          <a:p>
            <a:endParaRPr lang="en-US" sz="1000" dirty="0"/>
          </a:p>
          <a:p>
            <a:r>
              <a:rPr lang="en-US" sz="2400" dirty="0" smtClean="0"/>
              <a:t>Implemented a Check-In/Check-Out (</a:t>
            </a:r>
            <a:r>
              <a:rPr lang="en-US" sz="2400" b="1" dirty="0" smtClean="0"/>
              <a:t>CICO</a:t>
            </a:r>
            <a:r>
              <a:rPr lang="en-US" sz="2400" dirty="0" smtClean="0"/>
              <a:t>) intervention with these students</a:t>
            </a:r>
          </a:p>
          <a:p>
            <a:endParaRPr lang="en-US" sz="1000" dirty="0" smtClean="0"/>
          </a:p>
          <a:p>
            <a:r>
              <a:rPr lang="en-US" sz="2400" dirty="0" smtClean="0"/>
              <a:t>For these four students, levels of </a:t>
            </a:r>
            <a:r>
              <a:rPr lang="en-US" sz="2400" b="1" dirty="0" smtClean="0"/>
              <a:t>problem behavior decreased </a:t>
            </a:r>
            <a:r>
              <a:rPr lang="en-US" sz="2400" dirty="0" smtClean="0"/>
              <a:t>on CICO  </a:t>
            </a:r>
          </a:p>
          <a:p>
            <a:endParaRPr lang="en-US" sz="1000" dirty="0"/>
          </a:p>
          <a:p>
            <a:r>
              <a:rPr lang="en-US" sz="2400" dirty="0" smtClean="0"/>
              <a:t>These students were “</a:t>
            </a:r>
            <a:r>
              <a:rPr lang="en-US" sz="2400" b="1" dirty="0" smtClean="0"/>
              <a:t>CICO responders</a:t>
            </a:r>
            <a:r>
              <a:rPr lang="en-US" sz="2400" dirty="0" smtClean="0"/>
              <a:t>”</a:t>
            </a:r>
          </a:p>
        </p:txBody>
      </p:sp>
      <p:pic>
        <p:nvPicPr>
          <p:cNvPr id="6" name="Picture 5"/>
          <p:cNvPicPr>
            <a:picLocks noChangeAspect="1"/>
          </p:cNvPicPr>
          <p:nvPr/>
        </p:nvPicPr>
        <p:blipFill>
          <a:blip r:embed="rId2"/>
          <a:stretch>
            <a:fillRect/>
          </a:stretch>
        </p:blipFill>
        <p:spPr>
          <a:xfrm>
            <a:off x="434098" y="149373"/>
            <a:ext cx="4823702" cy="6327627"/>
          </a:xfrm>
          <a:prstGeom prst="rect">
            <a:avLst/>
          </a:prstGeom>
        </p:spPr>
      </p:pic>
      <p:sp>
        <p:nvSpPr>
          <p:cNvPr id="7" name="TextBox 6"/>
          <p:cNvSpPr txBox="1"/>
          <p:nvPr/>
        </p:nvSpPr>
        <p:spPr>
          <a:xfrm>
            <a:off x="3780890" y="6457890"/>
            <a:ext cx="5439310" cy="400110"/>
          </a:xfrm>
          <a:prstGeom prst="rect">
            <a:avLst/>
          </a:prstGeom>
          <a:noFill/>
        </p:spPr>
        <p:txBody>
          <a:bodyPr wrap="none" rtlCol="0">
            <a:spAutoFit/>
          </a:bodyPr>
          <a:lstStyle/>
          <a:p>
            <a:r>
              <a:rPr lang="en-US" sz="2000" dirty="0" smtClean="0"/>
              <a:t>(Fairbanks, </a:t>
            </a:r>
            <a:r>
              <a:rPr lang="en-US" sz="2000" dirty="0" err="1" smtClean="0"/>
              <a:t>Sugai</a:t>
            </a:r>
            <a:r>
              <a:rPr lang="en-US" sz="2000" dirty="0" smtClean="0"/>
              <a:t>, </a:t>
            </a:r>
            <a:r>
              <a:rPr lang="en-US" sz="2000" dirty="0" err="1" smtClean="0"/>
              <a:t>Guardino</a:t>
            </a:r>
            <a:r>
              <a:rPr lang="en-US" sz="2000" dirty="0" smtClean="0"/>
              <a:t>, &amp; Lathrop, 2007)</a:t>
            </a:r>
            <a:endParaRPr lang="en-US" sz="2000" dirty="0"/>
          </a:p>
        </p:txBody>
      </p:sp>
      <p:sp>
        <p:nvSpPr>
          <p:cNvPr id="9" name="Rectangle 8"/>
          <p:cNvSpPr/>
          <p:nvPr/>
        </p:nvSpPr>
        <p:spPr>
          <a:xfrm>
            <a:off x="75029" y="-12266"/>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smtClean="0">
                <a:solidFill>
                  <a:schemeClr val="tx1"/>
                </a:solidFill>
                <a:latin typeface="Arial" charset="0"/>
                <a:ea typeface="Arial" charset="0"/>
                <a:cs typeface="Arial" charset="0"/>
              </a:rPr>
              <a:t>Baseline</a:t>
            </a:r>
            <a:endParaRPr lang="en-US" sz="2000" b="1">
              <a:solidFill>
                <a:schemeClr val="tx1"/>
              </a:solidFill>
              <a:latin typeface="Arial" charset="0"/>
              <a:ea typeface="Arial" charset="0"/>
              <a:cs typeface="Arial" charset="0"/>
            </a:endParaRPr>
          </a:p>
        </p:txBody>
      </p:sp>
      <p:sp>
        <p:nvSpPr>
          <p:cNvPr id="11" name="Rectangle 10"/>
          <p:cNvSpPr/>
          <p:nvPr/>
        </p:nvSpPr>
        <p:spPr>
          <a:xfrm>
            <a:off x="1370429" y="259733"/>
            <a:ext cx="3733800" cy="6155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17567" y="4029"/>
            <a:ext cx="274846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tx1"/>
                </a:solidFill>
                <a:latin typeface="Arial" charset="0"/>
                <a:ea typeface="Arial" charset="0"/>
                <a:cs typeface="Arial" charset="0"/>
              </a:rPr>
              <a:t>CICO Intervention</a:t>
            </a:r>
            <a:endParaRPr lang="en-US" sz="2000" b="1">
              <a:solidFill>
                <a:schemeClr val="tx1"/>
              </a:solidFill>
              <a:latin typeface="Arial" charset="0"/>
              <a:ea typeface="Arial" charset="0"/>
              <a:cs typeface="Arial" charset="0"/>
            </a:endParaRPr>
          </a:p>
        </p:txBody>
      </p:sp>
      <p:sp>
        <p:nvSpPr>
          <p:cNvPr id="12" name="Rectangle 11"/>
          <p:cNvSpPr/>
          <p:nvPr/>
        </p:nvSpPr>
        <p:spPr>
          <a:xfrm rot="16200000">
            <a:off x="-2508230" y="3211969"/>
            <a:ext cx="5943601"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 of Intervals </a:t>
            </a:r>
            <a:r>
              <a:rPr lang="en-US" sz="2000" b="1" smtClean="0">
                <a:solidFill>
                  <a:schemeClr val="tx1"/>
                </a:solidFill>
                <a:latin typeface="Arial" charset="0"/>
                <a:ea typeface="Arial" charset="0"/>
                <a:cs typeface="Arial" charset="0"/>
              </a:rPr>
              <a:t>Engaged in Problem </a:t>
            </a:r>
            <a:r>
              <a:rPr lang="en-US" sz="2000" b="1" dirty="0" smtClean="0">
                <a:solidFill>
                  <a:schemeClr val="tx1"/>
                </a:solidFill>
                <a:latin typeface="Arial" charset="0"/>
                <a:ea typeface="Arial" charset="0"/>
                <a:cs typeface="Arial" charset="0"/>
              </a:rPr>
              <a:t>Behavior</a:t>
            </a:r>
            <a:endParaRPr lang="en-US" sz="2000" b="1" dirty="0">
              <a:solidFill>
                <a:schemeClr val="tx1"/>
              </a:solidFill>
              <a:latin typeface="Arial" charset="0"/>
              <a:ea typeface="Arial" charset="0"/>
              <a:cs typeface="Arial" charset="0"/>
            </a:endParaRPr>
          </a:p>
        </p:txBody>
      </p:sp>
      <p:sp>
        <p:nvSpPr>
          <p:cNvPr id="13" name="Rectangle 12"/>
          <p:cNvSpPr/>
          <p:nvPr/>
        </p:nvSpPr>
        <p:spPr>
          <a:xfrm>
            <a:off x="3885029" y="385513"/>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Helena</a:t>
            </a:r>
            <a:endParaRPr lang="en-US" sz="2000" b="1" dirty="0">
              <a:solidFill>
                <a:schemeClr val="tx1"/>
              </a:solidFill>
              <a:latin typeface="Arial" charset="0"/>
              <a:ea typeface="Arial" charset="0"/>
              <a:cs typeface="Arial" charset="0"/>
            </a:endParaRPr>
          </a:p>
        </p:txBody>
      </p:sp>
      <p:sp>
        <p:nvSpPr>
          <p:cNvPr id="14" name="Rectangle 13"/>
          <p:cNvSpPr/>
          <p:nvPr/>
        </p:nvSpPr>
        <p:spPr>
          <a:xfrm>
            <a:off x="3885029" y="1832829"/>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Jade</a:t>
            </a:r>
            <a:endParaRPr lang="en-US" sz="2000" b="1" dirty="0">
              <a:solidFill>
                <a:schemeClr val="tx1"/>
              </a:solidFill>
              <a:latin typeface="Arial" charset="0"/>
              <a:ea typeface="Arial" charset="0"/>
              <a:cs typeface="Arial" charset="0"/>
            </a:endParaRPr>
          </a:p>
        </p:txBody>
      </p:sp>
      <p:sp>
        <p:nvSpPr>
          <p:cNvPr id="15" name="Rectangle 14"/>
          <p:cNvSpPr/>
          <p:nvPr/>
        </p:nvSpPr>
        <p:spPr>
          <a:xfrm>
            <a:off x="3900996" y="3313186"/>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smtClean="0">
                <a:solidFill>
                  <a:schemeClr val="tx1"/>
                </a:solidFill>
                <a:latin typeface="Arial" charset="0"/>
                <a:ea typeface="Arial" charset="0"/>
                <a:cs typeface="Arial" charset="0"/>
              </a:rPr>
              <a:t>Randy</a:t>
            </a:r>
            <a:endParaRPr lang="en-US" sz="2000" b="1">
              <a:solidFill>
                <a:schemeClr val="tx1"/>
              </a:solidFill>
              <a:latin typeface="Arial" charset="0"/>
              <a:ea typeface="Arial" charset="0"/>
              <a:cs typeface="Arial" charset="0"/>
            </a:endParaRPr>
          </a:p>
        </p:txBody>
      </p:sp>
      <p:sp>
        <p:nvSpPr>
          <p:cNvPr id="16" name="Rectangle 15"/>
          <p:cNvSpPr/>
          <p:nvPr/>
        </p:nvSpPr>
        <p:spPr>
          <a:xfrm>
            <a:off x="3900996" y="4658952"/>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err="1" smtClean="0">
                <a:solidFill>
                  <a:schemeClr val="tx1"/>
                </a:solidFill>
                <a:latin typeface="Arial" charset="0"/>
                <a:ea typeface="Arial" charset="0"/>
                <a:cs typeface="Arial" charset="0"/>
              </a:rPr>
              <a:t>Farell</a:t>
            </a:r>
            <a:endParaRPr lang="en-US" sz="20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10525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ppt_x</p:attrName>
                                        </p:attrNameLst>
                                      </p:cBhvr>
                                      <p:tavLst>
                                        <p:tav tm="0">
                                          <p:val>
                                            <p:strVal val="#ppt_x-#ppt_w*1.125000"/>
                                          </p:val>
                                        </p:tav>
                                        <p:tav tm="100000">
                                          <p:val>
                                            <p:strVal val="#ppt_x"/>
                                          </p:val>
                                        </p:tav>
                                      </p:tavLst>
                                    </p:anim>
                                    <p:animEffect transition="in" filter="wipe(right)">
                                      <p:cBhvr>
                                        <p:cTn id="8" dur="500"/>
                                        <p:tgtEl>
                                          <p:spTgt spid="3">
                                            <p:bg/>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1"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169083"/>
            <a:ext cx="3657600" cy="6288807"/>
          </a:xfrm>
          <a:ln>
            <a:solidFill>
              <a:schemeClr val="bg2"/>
            </a:solidFill>
          </a:ln>
        </p:spPr>
        <p:txBody>
          <a:bodyPr/>
          <a:lstStyle/>
          <a:p>
            <a:r>
              <a:rPr lang="en-US" sz="2400" dirty="0" smtClean="0"/>
              <a:t>Identified students who </a:t>
            </a:r>
            <a:r>
              <a:rPr lang="en-US" sz="2400" b="1" dirty="0" smtClean="0"/>
              <a:t>did not respond to Tier 1 </a:t>
            </a:r>
            <a:r>
              <a:rPr lang="en-US" sz="2400" dirty="0" smtClean="0"/>
              <a:t>and implemented </a:t>
            </a:r>
            <a:r>
              <a:rPr lang="en-US" sz="2400" b="1" dirty="0" smtClean="0"/>
              <a:t>CICO </a:t>
            </a:r>
            <a:r>
              <a:rPr lang="en-US" sz="2400" dirty="0" smtClean="0"/>
              <a:t>(Tier 2) intervention with these students</a:t>
            </a:r>
          </a:p>
          <a:p>
            <a:endParaRPr lang="en-US" sz="1000" dirty="0" smtClean="0"/>
          </a:p>
          <a:p>
            <a:r>
              <a:rPr lang="en-US" sz="2400" dirty="0" smtClean="0"/>
              <a:t>For these four students, levels of </a:t>
            </a:r>
            <a:r>
              <a:rPr lang="en-US" sz="2400" b="1" dirty="0" smtClean="0"/>
              <a:t>problem behavior maintained or increased </a:t>
            </a:r>
            <a:r>
              <a:rPr lang="en-US" sz="2400" dirty="0" smtClean="0"/>
              <a:t>on CICO  </a:t>
            </a:r>
          </a:p>
          <a:p>
            <a:endParaRPr lang="en-US" sz="1000" dirty="0"/>
          </a:p>
        </p:txBody>
      </p:sp>
      <p:pic>
        <p:nvPicPr>
          <p:cNvPr id="2" name="Picture 1"/>
          <p:cNvPicPr>
            <a:picLocks noChangeAspect="1"/>
          </p:cNvPicPr>
          <p:nvPr/>
        </p:nvPicPr>
        <p:blipFill>
          <a:blip r:embed="rId2"/>
          <a:stretch>
            <a:fillRect/>
          </a:stretch>
        </p:blipFill>
        <p:spPr>
          <a:xfrm>
            <a:off x="434098" y="189374"/>
            <a:ext cx="4712058" cy="6287368"/>
          </a:xfrm>
          <a:prstGeom prst="rect">
            <a:avLst/>
          </a:prstGeom>
        </p:spPr>
      </p:pic>
      <p:sp>
        <p:nvSpPr>
          <p:cNvPr id="21" name="Rectangle 20"/>
          <p:cNvSpPr/>
          <p:nvPr/>
        </p:nvSpPr>
        <p:spPr>
          <a:xfrm>
            <a:off x="1370429" y="259733"/>
            <a:ext cx="3733800" cy="6155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570455" y="337751"/>
            <a:ext cx="2616379" cy="1676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819400" y="1727523"/>
            <a:ext cx="2378416" cy="1717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05200" y="3094821"/>
            <a:ext cx="1650678" cy="19732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900995" y="4853262"/>
            <a:ext cx="1230879" cy="1573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80890" y="6457890"/>
            <a:ext cx="5439310" cy="400110"/>
          </a:xfrm>
          <a:prstGeom prst="rect">
            <a:avLst/>
          </a:prstGeom>
          <a:noFill/>
        </p:spPr>
        <p:txBody>
          <a:bodyPr wrap="none" rtlCol="0">
            <a:spAutoFit/>
          </a:bodyPr>
          <a:lstStyle/>
          <a:p>
            <a:r>
              <a:rPr lang="en-US" sz="2000" dirty="0" smtClean="0"/>
              <a:t>(Fairbanks, </a:t>
            </a:r>
            <a:r>
              <a:rPr lang="en-US" sz="2000" dirty="0" err="1" smtClean="0"/>
              <a:t>Sugai</a:t>
            </a:r>
            <a:r>
              <a:rPr lang="en-US" sz="2000" dirty="0" smtClean="0"/>
              <a:t>, </a:t>
            </a:r>
            <a:r>
              <a:rPr lang="en-US" sz="2000" dirty="0" err="1" smtClean="0"/>
              <a:t>Guardino</a:t>
            </a:r>
            <a:r>
              <a:rPr lang="en-US" sz="2000" dirty="0" smtClean="0"/>
              <a:t>, &amp; Lathrop, 2007)</a:t>
            </a:r>
            <a:endParaRPr lang="en-US" sz="2000" dirty="0"/>
          </a:p>
        </p:txBody>
      </p:sp>
      <p:sp>
        <p:nvSpPr>
          <p:cNvPr id="9" name="Rectangle 8"/>
          <p:cNvSpPr/>
          <p:nvPr/>
        </p:nvSpPr>
        <p:spPr>
          <a:xfrm>
            <a:off x="75029" y="-12266"/>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smtClean="0">
                <a:solidFill>
                  <a:schemeClr val="tx1"/>
                </a:solidFill>
                <a:latin typeface="Arial" charset="0"/>
                <a:ea typeface="Arial" charset="0"/>
                <a:cs typeface="Arial" charset="0"/>
              </a:rPr>
              <a:t>Baseline</a:t>
            </a:r>
            <a:endParaRPr lang="en-US" sz="2000" b="1">
              <a:solidFill>
                <a:schemeClr val="tx1"/>
              </a:solidFill>
              <a:latin typeface="Arial" charset="0"/>
              <a:ea typeface="Arial" charset="0"/>
              <a:cs typeface="Arial" charset="0"/>
            </a:endParaRPr>
          </a:p>
        </p:txBody>
      </p:sp>
      <p:sp>
        <p:nvSpPr>
          <p:cNvPr id="10" name="Rectangle 9"/>
          <p:cNvSpPr/>
          <p:nvPr/>
        </p:nvSpPr>
        <p:spPr>
          <a:xfrm>
            <a:off x="1517567" y="4029"/>
            <a:ext cx="274846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tx1"/>
                </a:solidFill>
                <a:latin typeface="Arial" charset="0"/>
                <a:ea typeface="Arial" charset="0"/>
                <a:cs typeface="Arial" charset="0"/>
              </a:rPr>
              <a:t>CICO Intervention</a:t>
            </a:r>
            <a:endParaRPr lang="en-US" sz="2000" b="1">
              <a:solidFill>
                <a:schemeClr val="tx1"/>
              </a:solidFill>
              <a:latin typeface="Arial" charset="0"/>
              <a:ea typeface="Arial" charset="0"/>
              <a:cs typeface="Arial" charset="0"/>
            </a:endParaRPr>
          </a:p>
        </p:txBody>
      </p:sp>
      <p:sp>
        <p:nvSpPr>
          <p:cNvPr id="12" name="Rectangle 11"/>
          <p:cNvSpPr/>
          <p:nvPr/>
        </p:nvSpPr>
        <p:spPr>
          <a:xfrm rot="16200000">
            <a:off x="-2508230" y="3211969"/>
            <a:ext cx="5943601"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 of Intervals </a:t>
            </a:r>
            <a:r>
              <a:rPr lang="en-US" sz="2000" b="1" smtClean="0">
                <a:solidFill>
                  <a:schemeClr val="tx1"/>
                </a:solidFill>
                <a:latin typeface="Arial" charset="0"/>
                <a:ea typeface="Arial" charset="0"/>
                <a:cs typeface="Arial" charset="0"/>
              </a:rPr>
              <a:t>Engaged in Problem </a:t>
            </a:r>
            <a:r>
              <a:rPr lang="en-US" sz="2000" b="1" dirty="0" smtClean="0">
                <a:solidFill>
                  <a:schemeClr val="tx1"/>
                </a:solidFill>
                <a:latin typeface="Arial" charset="0"/>
                <a:ea typeface="Arial" charset="0"/>
                <a:cs typeface="Arial" charset="0"/>
              </a:rPr>
              <a:t>Behavior</a:t>
            </a:r>
            <a:endParaRPr lang="en-US" sz="2000" b="1" dirty="0">
              <a:solidFill>
                <a:schemeClr val="tx1"/>
              </a:solidFill>
              <a:latin typeface="Arial" charset="0"/>
              <a:ea typeface="Arial" charset="0"/>
              <a:cs typeface="Arial" charset="0"/>
            </a:endParaRPr>
          </a:p>
        </p:txBody>
      </p:sp>
      <p:sp>
        <p:nvSpPr>
          <p:cNvPr id="13" name="Rectangle 12"/>
          <p:cNvSpPr/>
          <p:nvPr/>
        </p:nvSpPr>
        <p:spPr>
          <a:xfrm>
            <a:off x="3780890" y="518319"/>
            <a:ext cx="1359021"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smtClean="0">
                <a:solidFill>
                  <a:schemeClr val="tx1"/>
                </a:solidFill>
                <a:latin typeface="Arial" charset="0"/>
                <a:ea typeface="Arial" charset="0"/>
                <a:cs typeface="Arial" charset="0"/>
              </a:rPr>
              <a:t>Marcellus</a:t>
            </a:r>
            <a:endParaRPr lang="en-US" sz="2000" b="1" dirty="0">
              <a:solidFill>
                <a:schemeClr val="tx1"/>
              </a:solidFill>
              <a:latin typeface="Arial" charset="0"/>
              <a:ea typeface="Arial" charset="0"/>
              <a:cs typeface="Arial" charset="0"/>
            </a:endParaRPr>
          </a:p>
        </p:txBody>
      </p:sp>
      <p:sp>
        <p:nvSpPr>
          <p:cNvPr id="14" name="Rectangle 13"/>
          <p:cNvSpPr/>
          <p:nvPr/>
        </p:nvSpPr>
        <p:spPr>
          <a:xfrm>
            <a:off x="3885029" y="1832829"/>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Blair</a:t>
            </a:r>
            <a:endParaRPr lang="en-US" sz="2000" b="1" dirty="0">
              <a:solidFill>
                <a:schemeClr val="tx1"/>
              </a:solidFill>
              <a:latin typeface="Arial" charset="0"/>
              <a:ea typeface="Arial" charset="0"/>
              <a:cs typeface="Arial" charset="0"/>
            </a:endParaRPr>
          </a:p>
        </p:txBody>
      </p:sp>
      <p:sp>
        <p:nvSpPr>
          <p:cNvPr id="15" name="Rectangle 14"/>
          <p:cNvSpPr/>
          <p:nvPr/>
        </p:nvSpPr>
        <p:spPr>
          <a:xfrm>
            <a:off x="3900996" y="3313186"/>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Ben</a:t>
            </a:r>
            <a:endParaRPr lang="en-US" sz="2000" b="1" dirty="0">
              <a:solidFill>
                <a:schemeClr val="tx1"/>
              </a:solidFill>
              <a:latin typeface="Arial" charset="0"/>
              <a:ea typeface="Arial" charset="0"/>
              <a:cs typeface="Arial" charset="0"/>
            </a:endParaRPr>
          </a:p>
        </p:txBody>
      </p:sp>
      <p:sp>
        <p:nvSpPr>
          <p:cNvPr id="16" name="Rectangle 15"/>
          <p:cNvSpPr/>
          <p:nvPr/>
        </p:nvSpPr>
        <p:spPr>
          <a:xfrm>
            <a:off x="3900996" y="4658952"/>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Olivia</a:t>
            </a:r>
            <a:endParaRPr lang="en-US" sz="20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5113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ppt_x</p:attrName>
                                        </p:attrNameLst>
                                      </p:cBhvr>
                                      <p:tavLst>
                                        <p:tav tm="0">
                                          <p:val>
                                            <p:strVal val="#ppt_x-#ppt_w*1.125000"/>
                                          </p:val>
                                        </p:tav>
                                        <p:tav tm="100000">
                                          <p:val>
                                            <p:strVal val="#ppt_x"/>
                                          </p:val>
                                        </p:tav>
                                      </p:tavLst>
                                    </p:anim>
                                    <p:animEffect transition="in" filter="wipe(right)">
                                      <p:cBhvr>
                                        <p:cTn id="8" dur="500"/>
                                        <p:tgtEl>
                                          <p:spTgt spid="3">
                                            <p:bg/>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xit" presetSubtype="0" fill="hold" grpId="0" nodeType="withEffect">
                                  <p:stCondLst>
                                    <p:cond delay="0"/>
                                  </p:stCondLst>
                                  <p:childTnLst>
                                    <p:animEffect transition="out" filter="dissolv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1"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186085" y="3205284"/>
            <a:ext cx="4114800" cy="1037404"/>
            <a:chOff x="6305399" y="4494720"/>
            <a:chExt cx="2566360" cy="1037404"/>
          </a:xfrm>
        </p:grpSpPr>
        <p:sp>
          <p:nvSpPr>
            <p:cNvPr id="46" name="Rounded Rectangle 45"/>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47"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Invest in </a:t>
              </a:r>
              <a:r>
                <a:rPr lang="en-US" sz="2000" b="1" kern="1200" dirty="0" smtClean="0">
                  <a:latin typeface="Arial" charset="0"/>
                  <a:ea typeface="Arial" charset="0"/>
                  <a:cs typeface="Arial" charset="0"/>
                </a:rPr>
                <a:t>Tier 2 Supports</a:t>
              </a:r>
              <a:r>
                <a:rPr lang="en-US" sz="2000" kern="1200" dirty="0" smtClean="0">
                  <a:latin typeface="Arial" charset="0"/>
                  <a:ea typeface="Arial" charset="0"/>
                  <a:cs typeface="Arial" charset="0"/>
                </a:rPr>
                <a:t> for identified targeted group</a:t>
              </a:r>
              <a:endParaRPr lang="en-US" sz="2000" kern="1200" dirty="0">
                <a:latin typeface="Arial" charset="0"/>
                <a:ea typeface="Arial" charset="0"/>
                <a:cs typeface="Arial" charset="0"/>
              </a:endParaRPr>
            </a:p>
          </p:txBody>
        </p:sp>
      </p:grpSp>
      <p:grpSp>
        <p:nvGrpSpPr>
          <p:cNvPr id="48" name="Group 47"/>
          <p:cNvGrpSpPr/>
          <p:nvPr/>
        </p:nvGrpSpPr>
        <p:grpSpPr>
          <a:xfrm>
            <a:off x="4800600" y="3205284"/>
            <a:ext cx="4114800" cy="1037404"/>
            <a:chOff x="6305399" y="4494720"/>
            <a:chExt cx="2566360" cy="1037404"/>
          </a:xfrm>
        </p:grpSpPr>
        <p:sp>
          <p:nvSpPr>
            <p:cNvPr id="49" name="Rounded Rectangle 48"/>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50"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Invest in </a:t>
              </a:r>
              <a:r>
                <a:rPr lang="en-US" sz="2000" b="1" kern="1200" dirty="0" smtClean="0">
                  <a:latin typeface="Arial" charset="0"/>
                  <a:ea typeface="Arial" charset="0"/>
                  <a:cs typeface="Arial" charset="0"/>
                </a:rPr>
                <a:t>Tier 3 Supports</a:t>
              </a:r>
              <a:r>
                <a:rPr lang="en-US" sz="2000" kern="1200" dirty="0" smtClean="0">
                  <a:latin typeface="Arial" charset="0"/>
                  <a:ea typeface="Arial" charset="0"/>
                  <a:cs typeface="Arial" charset="0"/>
                </a:rPr>
                <a:t> for identified individual students</a:t>
              </a:r>
              <a:endParaRPr lang="en-US" sz="2000" kern="1200" dirty="0">
                <a:latin typeface="Arial" charset="0"/>
                <a:ea typeface="Arial" charset="0"/>
                <a:cs typeface="Arial" charset="0"/>
              </a:endParaRPr>
            </a:p>
          </p:txBody>
        </p:sp>
      </p:grpSp>
      <p:sp>
        <p:nvSpPr>
          <p:cNvPr id="82" name="Left Arrow 81"/>
          <p:cNvSpPr/>
          <p:nvPr/>
        </p:nvSpPr>
        <p:spPr>
          <a:xfrm rot="16200000">
            <a:off x="-183863" y="2710061"/>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Left Arrow 82"/>
          <p:cNvSpPr/>
          <p:nvPr/>
        </p:nvSpPr>
        <p:spPr>
          <a:xfrm rot="16200000">
            <a:off x="8137201" y="2666041"/>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152400" y="1757484"/>
            <a:ext cx="4114800" cy="1037404"/>
            <a:chOff x="6305399" y="4494720"/>
            <a:chExt cx="2566360" cy="1037404"/>
          </a:xfrm>
        </p:grpSpPr>
        <p:sp>
          <p:nvSpPr>
            <p:cNvPr id="31" name="Rounded Rectangle 30"/>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32"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Is there a </a:t>
              </a:r>
              <a:r>
                <a:rPr lang="en-US" sz="2000" b="1" kern="1200" dirty="0" smtClean="0">
                  <a:latin typeface="Arial" charset="0"/>
                  <a:ea typeface="Arial" charset="0"/>
                  <a:cs typeface="Arial" charset="0"/>
                </a:rPr>
                <a:t>targeted group </a:t>
              </a:r>
              <a:r>
                <a:rPr lang="en-US" sz="2000" kern="1200" dirty="0" smtClean="0">
                  <a:latin typeface="Arial" charset="0"/>
                  <a:ea typeface="Arial" charset="0"/>
                  <a:cs typeface="Arial" charset="0"/>
                </a:rPr>
                <a:t>of students displaying frequent, but minor challenging behaviors? </a:t>
              </a:r>
              <a:endParaRPr lang="en-US" sz="2000" kern="1200" dirty="0">
                <a:latin typeface="Arial" charset="0"/>
                <a:ea typeface="Arial" charset="0"/>
                <a:cs typeface="Arial" charset="0"/>
              </a:endParaRPr>
            </a:p>
          </p:txBody>
        </p:sp>
      </p:grpSp>
      <p:grpSp>
        <p:nvGrpSpPr>
          <p:cNvPr id="36" name="Group 35"/>
          <p:cNvGrpSpPr/>
          <p:nvPr/>
        </p:nvGrpSpPr>
        <p:grpSpPr>
          <a:xfrm>
            <a:off x="4800600" y="1752600"/>
            <a:ext cx="4114800" cy="1037404"/>
            <a:chOff x="6305399" y="4494720"/>
            <a:chExt cx="2566360" cy="1037404"/>
          </a:xfrm>
        </p:grpSpPr>
        <p:sp>
          <p:nvSpPr>
            <p:cNvPr id="43" name="Rounded Rectangle 42"/>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44"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Are there individual students displaying chronic or high intensity problem behaviors? </a:t>
              </a:r>
              <a:endParaRPr lang="en-US" sz="2000" kern="1200" dirty="0">
                <a:latin typeface="Arial" charset="0"/>
                <a:ea typeface="Arial" charset="0"/>
                <a:cs typeface="Arial" charset="0"/>
              </a:endParaRPr>
            </a:p>
          </p:txBody>
        </p:sp>
      </p:grpSp>
      <p:grpSp>
        <p:nvGrpSpPr>
          <p:cNvPr id="51" name="Group 50"/>
          <p:cNvGrpSpPr/>
          <p:nvPr/>
        </p:nvGrpSpPr>
        <p:grpSpPr>
          <a:xfrm rot="16200000">
            <a:off x="-649472" y="5217926"/>
            <a:ext cx="2522761" cy="757383"/>
            <a:chOff x="6305399" y="4494720"/>
            <a:chExt cx="2566360" cy="1037404"/>
          </a:xfrm>
        </p:grpSpPr>
        <p:sp>
          <p:nvSpPr>
            <p:cNvPr id="52" name="Rounded Rectangle 51"/>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53"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Check-In/</a:t>
              </a:r>
            </a:p>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Check-Out </a:t>
              </a:r>
              <a:endParaRPr lang="en-US" sz="2000" kern="1200" dirty="0">
                <a:latin typeface="Arial" charset="0"/>
                <a:ea typeface="Arial" charset="0"/>
                <a:cs typeface="Arial" charset="0"/>
              </a:endParaRPr>
            </a:p>
          </p:txBody>
        </p:sp>
      </p:grpSp>
      <p:grpSp>
        <p:nvGrpSpPr>
          <p:cNvPr id="57" name="Group 56"/>
          <p:cNvGrpSpPr/>
          <p:nvPr/>
        </p:nvGrpSpPr>
        <p:grpSpPr>
          <a:xfrm rot="16200000">
            <a:off x="188927" y="5217925"/>
            <a:ext cx="2522761" cy="757383"/>
            <a:chOff x="6305399" y="4494720"/>
            <a:chExt cx="2566360" cy="1037404"/>
          </a:xfrm>
        </p:grpSpPr>
        <p:sp>
          <p:nvSpPr>
            <p:cNvPr id="58" name="Rounded Rectangle 57"/>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59"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 &amp; Connect</a:t>
              </a:r>
              <a:endParaRPr lang="en-US" sz="2000" kern="1200" dirty="0">
                <a:latin typeface="Arial" charset="0"/>
                <a:ea typeface="Arial" charset="0"/>
                <a:cs typeface="Arial" charset="0"/>
              </a:endParaRPr>
            </a:p>
          </p:txBody>
        </p:sp>
      </p:grpSp>
      <p:grpSp>
        <p:nvGrpSpPr>
          <p:cNvPr id="60" name="Group 59"/>
          <p:cNvGrpSpPr/>
          <p:nvPr/>
        </p:nvGrpSpPr>
        <p:grpSpPr>
          <a:xfrm rot="16200000">
            <a:off x="1027326" y="5217928"/>
            <a:ext cx="2522761" cy="757383"/>
            <a:chOff x="6305399" y="4494720"/>
            <a:chExt cx="2566360" cy="1037404"/>
          </a:xfrm>
        </p:grpSpPr>
        <p:sp>
          <p:nvSpPr>
            <p:cNvPr id="61" name="Rounded Rectangle 60"/>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62"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Check, Connect, &amp; Expect</a:t>
              </a:r>
              <a:endParaRPr lang="en-US" sz="2000" kern="1200" dirty="0">
                <a:latin typeface="Arial" charset="0"/>
                <a:ea typeface="Arial" charset="0"/>
                <a:cs typeface="Arial" charset="0"/>
              </a:endParaRPr>
            </a:p>
          </p:txBody>
        </p:sp>
      </p:grpSp>
      <p:grpSp>
        <p:nvGrpSpPr>
          <p:cNvPr id="63" name="Group 62"/>
          <p:cNvGrpSpPr/>
          <p:nvPr/>
        </p:nvGrpSpPr>
        <p:grpSpPr>
          <a:xfrm rot="16200000">
            <a:off x="1865130" y="5246825"/>
            <a:ext cx="2522761" cy="757377"/>
            <a:chOff x="6305400" y="4494727"/>
            <a:chExt cx="2566360" cy="1037397"/>
          </a:xfrm>
        </p:grpSpPr>
        <p:sp>
          <p:nvSpPr>
            <p:cNvPr id="64" name="Rounded Rectangle 63"/>
            <p:cNvSpPr/>
            <p:nvPr/>
          </p:nvSpPr>
          <p:spPr>
            <a:xfrm>
              <a:off x="6305400" y="4494727"/>
              <a:ext cx="2566360" cy="1003646"/>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65"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Social Skills Groups</a:t>
              </a:r>
              <a:endParaRPr lang="en-US" sz="2000" kern="1200" dirty="0">
                <a:latin typeface="Arial" charset="0"/>
                <a:ea typeface="Arial" charset="0"/>
                <a:cs typeface="Arial" charset="0"/>
              </a:endParaRPr>
            </a:p>
          </p:txBody>
        </p:sp>
      </p:grpSp>
      <p:grpSp>
        <p:nvGrpSpPr>
          <p:cNvPr id="66" name="Group 65"/>
          <p:cNvGrpSpPr/>
          <p:nvPr/>
        </p:nvGrpSpPr>
        <p:grpSpPr>
          <a:xfrm rot="16200000">
            <a:off x="2661589" y="5233375"/>
            <a:ext cx="2522761" cy="757383"/>
            <a:chOff x="6305399" y="4494720"/>
            <a:chExt cx="2566360" cy="1037404"/>
          </a:xfrm>
        </p:grpSpPr>
        <p:sp>
          <p:nvSpPr>
            <p:cNvPr id="67" name="Rounded Rectangle 66"/>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68"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Social Skills Groups</a:t>
              </a:r>
              <a:endParaRPr lang="en-US" sz="2000" kern="1200" dirty="0">
                <a:latin typeface="Arial" charset="0"/>
                <a:ea typeface="Arial" charset="0"/>
                <a:cs typeface="Arial" charset="0"/>
              </a:endParaRPr>
            </a:p>
          </p:txBody>
        </p:sp>
      </p:grpSp>
      <p:grpSp>
        <p:nvGrpSpPr>
          <p:cNvPr id="69" name="Group 68"/>
          <p:cNvGrpSpPr/>
          <p:nvPr/>
        </p:nvGrpSpPr>
        <p:grpSpPr>
          <a:xfrm rot="16200000">
            <a:off x="4172385" y="4997136"/>
            <a:ext cx="2522761" cy="1172068"/>
            <a:chOff x="6305399" y="4494720"/>
            <a:chExt cx="2566360" cy="1037404"/>
          </a:xfrm>
        </p:grpSpPr>
        <p:sp>
          <p:nvSpPr>
            <p:cNvPr id="70" name="Rounded Rectangle 69"/>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71"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Individualized Function-Based Support</a:t>
              </a:r>
              <a:endParaRPr lang="en-US" sz="2000" kern="1200" dirty="0">
                <a:latin typeface="Arial" charset="0"/>
                <a:ea typeface="Arial" charset="0"/>
                <a:cs typeface="Arial" charset="0"/>
              </a:endParaRPr>
            </a:p>
          </p:txBody>
        </p:sp>
      </p:grpSp>
      <p:grpSp>
        <p:nvGrpSpPr>
          <p:cNvPr id="72" name="Group 71"/>
          <p:cNvGrpSpPr/>
          <p:nvPr/>
        </p:nvGrpSpPr>
        <p:grpSpPr>
          <a:xfrm rot="16200000">
            <a:off x="7020853" y="4986169"/>
            <a:ext cx="2522761" cy="1172068"/>
            <a:chOff x="6305399" y="4494720"/>
            <a:chExt cx="2566360" cy="1037404"/>
          </a:xfrm>
        </p:grpSpPr>
        <p:sp>
          <p:nvSpPr>
            <p:cNvPr id="73" name="Rounded Rectangle 72"/>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74"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Coordinated plan via Wraparound Process</a:t>
              </a:r>
              <a:endParaRPr lang="en-US" sz="2000" kern="1200" dirty="0">
                <a:latin typeface="Arial" charset="0"/>
                <a:ea typeface="Arial" charset="0"/>
                <a:cs typeface="Arial" charset="0"/>
              </a:endParaRPr>
            </a:p>
          </p:txBody>
        </p:sp>
      </p:grpSp>
      <p:grpSp>
        <p:nvGrpSpPr>
          <p:cNvPr id="75" name="Group 74"/>
          <p:cNvGrpSpPr/>
          <p:nvPr/>
        </p:nvGrpSpPr>
        <p:grpSpPr>
          <a:xfrm rot="16200000">
            <a:off x="6121118" y="5688256"/>
            <a:ext cx="1118583" cy="1172069"/>
            <a:chOff x="6305399" y="4494720"/>
            <a:chExt cx="2566360" cy="1037405"/>
          </a:xfrm>
        </p:grpSpPr>
        <p:sp>
          <p:nvSpPr>
            <p:cNvPr id="76" name="Rounded Rectangle 75"/>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77" name="Rounded Rectangle 4"/>
            <p:cNvSpPr/>
            <p:nvPr/>
          </p:nvSpPr>
          <p:spPr>
            <a:xfrm>
              <a:off x="6334796" y="4587272"/>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smtClean="0">
                  <a:latin typeface="Arial" charset="0"/>
                  <a:ea typeface="Arial" charset="0"/>
                  <a:cs typeface="Arial" charset="0"/>
                </a:rPr>
                <a:t>FBA</a:t>
              </a:r>
              <a:endParaRPr lang="en-US" sz="2000" kern="1200" dirty="0">
                <a:latin typeface="Arial" charset="0"/>
                <a:ea typeface="Arial" charset="0"/>
                <a:cs typeface="Arial" charset="0"/>
              </a:endParaRPr>
            </a:p>
          </p:txBody>
        </p:sp>
      </p:grpSp>
      <p:grpSp>
        <p:nvGrpSpPr>
          <p:cNvPr id="78" name="Group 77"/>
          <p:cNvGrpSpPr/>
          <p:nvPr/>
        </p:nvGrpSpPr>
        <p:grpSpPr>
          <a:xfrm rot="16200000">
            <a:off x="6121119" y="4295046"/>
            <a:ext cx="1118583" cy="1172069"/>
            <a:chOff x="6305399" y="4494720"/>
            <a:chExt cx="2566360" cy="1037405"/>
          </a:xfrm>
        </p:grpSpPr>
        <p:sp>
          <p:nvSpPr>
            <p:cNvPr id="79" name="Rounded Rectangle 78"/>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80" name="Rounded Rectangle 4"/>
            <p:cNvSpPr/>
            <p:nvPr/>
          </p:nvSpPr>
          <p:spPr>
            <a:xfrm>
              <a:off x="6334796" y="4587272"/>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latin typeface="Arial" charset="0"/>
                  <a:ea typeface="Arial" charset="0"/>
                  <a:cs typeface="Arial" charset="0"/>
                </a:rPr>
                <a:t>BSP</a:t>
              </a:r>
              <a:endParaRPr lang="en-US" sz="2000" kern="1200" dirty="0">
                <a:latin typeface="Arial" charset="0"/>
                <a:ea typeface="Arial" charset="0"/>
                <a:cs typeface="Arial" charset="0"/>
              </a:endParaRPr>
            </a:p>
          </p:txBody>
        </p:sp>
      </p:grpSp>
      <p:sp>
        <p:nvSpPr>
          <p:cNvPr id="4" name="Cross 3"/>
          <p:cNvSpPr/>
          <p:nvPr/>
        </p:nvSpPr>
        <p:spPr>
          <a:xfrm>
            <a:off x="6411411" y="5281901"/>
            <a:ext cx="566964" cy="516040"/>
          </a:xfrm>
          <a:prstGeom prst="plus">
            <a:avLst>
              <a:gd name="adj" fmla="val 35423"/>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Left Arrow 83"/>
          <p:cNvSpPr/>
          <p:nvPr/>
        </p:nvSpPr>
        <p:spPr>
          <a:xfrm rot="16200000">
            <a:off x="3559692" y="1110372"/>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Left Arrow 84"/>
          <p:cNvSpPr/>
          <p:nvPr/>
        </p:nvSpPr>
        <p:spPr>
          <a:xfrm rot="16200000">
            <a:off x="11880756" y="1132096"/>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Left Arrow 85"/>
          <p:cNvSpPr/>
          <p:nvPr/>
        </p:nvSpPr>
        <p:spPr>
          <a:xfrm rot="16200000">
            <a:off x="4603285" y="1115315"/>
            <a:ext cx="1043770" cy="649140"/>
          </a:xfrm>
          <a:prstGeom prst="leftArrow">
            <a:avLst>
              <a:gd name="adj1" fmla="val 27904"/>
              <a:gd name="adj2" fmla="val 5552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3352800" y="228600"/>
            <a:ext cx="2566360" cy="1037404"/>
            <a:chOff x="6305399" y="4494720"/>
            <a:chExt cx="2566360" cy="1037404"/>
          </a:xfrm>
        </p:grpSpPr>
        <p:sp>
          <p:nvSpPr>
            <p:cNvPr id="18" name="Rounded Rectangle 17"/>
            <p:cNvSpPr/>
            <p:nvPr/>
          </p:nvSpPr>
          <p:spPr>
            <a:xfrm>
              <a:off x="6305399" y="4494720"/>
              <a:ext cx="2566360" cy="1003645"/>
            </a:xfrm>
            <a:prstGeom prst="roundRect">
              <a:avLst>
                <a:gd name="adj" fmla="val 10000"/>
              </a:avLst>
            </a:prstGeom>
          </p:spPr>
          <p:style>
            <a:lnRef idx="2">
              <a:schemeClr val="accent2">
                <a:tint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latin typeface="Arial" charset="0"/>
                <a:ea typeface="Arial" charset="0"/>
                <a:cs typeface="Arial" charset="0"/>
              </a:endParaRPr>
            </a:p>
          </p:txBody>
        </p:sp>
        <p:sp>
          <p:nvSpPr>
            <p:cNvPr id="19" name="Rounded Rectangle 4"/>
            <p:cNvSpPr/>
            <p:nvPr/>
          </p:nvSpPr>
          <p:spPr>
            <a:xfrm>
              <a:off x="6334795" y="4587271"/>
              <a:ext cx="2507568" cy="9448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Arial" charset="0"/>
                  <a:ea typeface="Arial" charset="0"/>
                  <a:cs typeface="Arial" charset="0"/>
                </a:rPr>
                <a:t>Request additional </a:t>
              </a:r>
              <a:r>
                <a:rPr lang="en-US" sz="2000" kern="1200" dirty="0" smtClean="0">
                  <a:latin typeface="Arial" charset="0"/>
                  <a:ea typeface="Arial" charset="0"/>
                  <a:cs typeface="Arial" charset="0"/>
                </a:rPr>
                <a:t>(tier 2 &amp; 3) </a:t>
              </a:r>
              <a:r>
                <a:rPr lang="en-US" sz="2000" b="1" kern="1200" dirty="0" smtClean="0">
                  <a:latin typeface="Arial" charset="0"/>
                  <a:ea typeface="Arial" charset="0"/>
                  <a:cs typeface="Arial" charset="0"/>
                </a:rPr>
                <a:t>support</a:t>
              </a:r>
              <a:r>
                <a:rPr lang="en-US" sz="2000" kern="1200" dirty="0" smtClean="0">
                  <a:latin typeface="Arial" charset="0"/>
                  <a:ea typeface="Arial" charset="0"/>
                  <a:cs typeface="Arial" charset="0"/>
                </a:rPr>
                <a:t> for students. </a:t>
              </a:r>
              <a:endParaRPr lang="en-US" sz="2000" kern="1200" dirty="0">
                <a:latin typeface="Arial" charset="0"/>
                <a:ea typeface="Arial" charset="0"/>
                <a:cs typeface="Arial" charset="0"/>
              </a:endParaRPr>
            </a:p>
          </p:txBody>
        </p:sp>
      </p:grpSp>
      <p:sp>
        <p:nvSpPr>
          <p:cNvPr id="54" name="Rounded Rectangle 53"/>
          <p:cNvSpPr/>
          <p:nvPr/>
        </p:nvSpPr>
        <p:spPr>
          <a:xfrm>
            <a:off x="4847731" y="1783085"/>
            <a:ext cx="4067667" cy="991795"/>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a:off x="4764767" y="3174901"/>
            <a:ext cx="4067667" cy="991795"/>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a:off x="3359731" y="273221"/>
            <a:ext cx="2590800" cy="914401"/>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rot="16200000">
            <a:off x="4204854" y="4992021"/>
            <a:ext cx="2444330" cy="1109283"/>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585853" y="28643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
        <p:nvSpPr>
          <p:cNvPr id="89" name="Rectangle 88"/>
          <p:cNvSpPr/>
          <p:nvPr/>
        </p:nvSpPr>
        <p:spPr>
          <a:xfrm>
            <a:off x="7525023" y="2854082"/>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
        <p:nvSpPr>
          <p:cNvPr id="90" name="Rounded Rectangle 89"/>
          <p:cNvSpPr/>
          <p:nvPr/>
        </p:nvSpPr>
        <p:spPr>
          <a:xfrm>
            <a:off x="7489931" y="2806951"/>
            <a:ext cx="837103" cy="333469"/>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ounded Rectangle 90"/>
          <p:cNvSpPr/>
          <p:nvPr/>
        </p:nvSpPr>
        <p:spPr>
          <a:xfrm rot="16200000">
            <a:off x="6152392" y="5692323"/>
            <a:ext cx="1063933" cy="1109283"/>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ounded Rectangle 91"/>
          <p:cNvSpPr/>
          <p:nvPr/>
        </p:nvSpPr>
        <p:spPr>
          <a:xfrm rot="16200000">
            <a:off x="6125852" y="4318757"/>
            <a:ext cx="1063933" cy="1109283"/>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53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dissolv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dissolv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dissolve">
                                      <p:cBhvr>
                                        <p:cTn id="22" dur="500"/>
                                        <p:tgtEl>
                                          <p:spTgt spid="8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dissolve">
                                      <p:cBhvr>
                                        <p:cTn id="25" dur="500"/>
                                        <p:tgtEl>
                                          <p:spTgt spid="9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dissolve">
                                      <p:cBhvr>
                                        <p:cTn id="2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87" grpId="0" animBg="1"/>
      <p:bldP spid="90" grpId="0" animBg="1"/>
      <p:bldP spid="91" grpId="0" animBg="1"/>
      <p:bldP spid="9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76200" y="304800"/>
            <a:ext cx="8991600" cy="1143000"/>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3600" dirty="0" smtClean="0">
                <a:solidFill>
                  <a:srgbClr val="FFFFFF"/>
                </a:solidFill>
                <a:effectLst>
                  <a:outerShdw blurRad="38100" dist="38100" dir="2700000" algn="tl">
                    <a:srgbClr val="000000"/>
                  </a:outerShdw>
                </a:effectLst>
                <a:ea typeface="ヒラギノ角ゴ Pro W3" pitchFamily="-84" charset="-128"/>
                <a:cs typeface="+mn-cs"/>
              </a:rPr>
              <a:t>Individualized Behavioral Interventions</a:t>
            </a:r>
          </a:p>
        </p:txBody>
      </p:sp>
      <p:sp>
        <p:nvSpPr>
          <p:cNvPr id="77827" name="Rectangle 3"/>
          <p:cNvSpPr>
            <a:spLocks noGrp="1" noChangeArrowheads="1"/>
          </p:cNvSpPr>
          <p:nvPr>
            <p:ph type="body" idx="1"/>
          </p:nvPr>
        </p:nvSpPr>
        <p:spPr>
          <a:xfrm>
            <a:off x="838200" y="1981200"/>
            <a:ext cx="7772400" cy="4343400"/>
          </a:xfrm>
        </p:spPr>
        <p:txBody>
          <a:bodyPr/>
          <a:lstStyle/>
          <a:p>
            <a:pPr eaLnBrk="1" hangingPunct="1">
              <a:lnSpc>
                <a:spcPct val="90000"/>
              </a:lnSpc>
            </a:pPr>
            <a:r>
              <a:rPr lang="en-US" dirty="0">
                <a:solidFill>
                  <a:srgbClr val="2D2D8A"/>
                </a:solidFill>
                <a:latin typeface="Arial" charset="0"/>
                <a:ea typeface="Arial" charset="0"/>
                <a:cs typeface="Arial" charset="0"/>
              </a:rPr>
              <a:t>Students benefit from function-based support </a:t>
            </a:r>
            <a:r>
              <a:rPr lang="en-US" sz="2000" dirty="0">
                <a:solidFill>
                  <a:srgbClr val="2D2D8A"/>
                </a:solidFill>
                <a:latin typeface="Arial" charset="0"/>
                <a:ea typeface="Arial" charset="0"/>
                <a:cs typeface="Arial" charset="0"/>
              </a:rPr>
              <a:t>(e.g., Crone &amp; Horner, 2003)</a:t>
            </a:r>
          </a:p>
          <a:p>
            <a:pPr lvl="1" eaLnBrk="1" hangingPunct="1">
              <a:lnSpc>
                <a:spcPct val="90000"/>
              </a:lnSpc>
            </a:pPr>
            <a:endParaRPr lang="en-US" sz="900" dirty="0">
              <a:solidFill>
                <a:srgbClr val="2D2D8A"/>
              </a:solidFill>
              <a:latin typeface="Arial" charset="0"/>
              <a:ea typeface="Arial" charset="0"/>
              <a:cs typeface="Arial" charset="0"/>
            </a:endParaRPr>
          </a:p>
          <a:p>
            <a:pPr lvl="1" eaLnBrk="1" hangingPunct="1">
              <a:lnSpc>
                <a:spcPct val="90000"/>
              </a:lnSpc>
            </a:pPr>
            <a:r>
              <a:rPr lang="en-US" dirty="0">
                <a:solidFill>
                  <a:srgbClr val="2D2D8A"/>
                </a:solidFill>
                <a:latin typeface="Arial" charset="0"/>
                <a:ea typeface="Arial" charset="0"/>
                <a:cs typeface="Arial" charset="0"/>
              </a:rPr>
              <a:t>All behavior occurs in a </a:t>
            </a:r>
            <a:r>
              <a:rPr lang="en-US" b="1" dirty="0">
                <a:solidFill>
                  <a:srgbClr val="2D2D8A"/>
                </a:solidFill>
                <a:latin typeface="Arial" charset="0"/>
                <a:ea typeface="Arial" charset="0"/>
                <a:cs typeface="Arial" charset="0"/>
              </a:rPr>
              <a:t>context</a:t>
            </a:r>
            <a:r>
              <a:rPr lang="en-US" dirty="0">
                <a:solidFill>
                  <a:srgbClr val="2D2D8A"/>
                </a:solidFill>
                <a:latin typeface="Arial" charset="0"/>
                <a:ea typeface="Arial" charset="0"/>
                <a:cs typeface="Arial" charset="0"/>
              </a:rPr>
              <a:t>.</a:t>
            </a:r>
          </a:p>
          <a:p>
            <a:pPr lvl="1" eaLnBrk="1" hangingPunct="1">
              <a:lnSpc>
                <a:spcPct val="90000"/>
              </a:lnSpc>
            </a:pPr>
            <a:endParaRPr lang="en-US" sz="900" dirty="0">
              <a:solidFill>
                <a:srgbClr val="2D2D8A"/>
              </a:solidFill>
              <a:latin typeface="Arial" charset="0"/>
              <a:ea typeface="Arial" charset="0"/>
              <a:cs typeface="Arial" charset="0"/>
            </a:endParaRPr>
          </a:p>
          <a:p>
            <a:pPr lvl="1" eaLnBrk="1" hangingPunct="1">
              <a:lnSpc>
                <a:spcPct val="90000"/>
              </a:lnSpc>
            </a:pPr>
            <a:r>
              <a:rPr lang="en-US" dirty="0">
                <a:solidFill>
                  <a:srgbClr val="2D2D8A"/>
                </a:solidFill>
                <a:latin typeface="Arial" charset="0"/>
                <a:ea typeface="Arial" charset="0"/>
                <a:cs typeface="Arial" charset="0"/>
              </a:rPr>
              <a:t>By looking at the behavior in context, we can hypothesize about the </a:t>
            </a:r>
            <a:r>
              <a:rPr lang="en-US" b="1" dirty="0">
                <a:solidFill>
                  <a:srgbClr val="2D2D8A"/>
                </a:solidFill>
                <a:latin typeface="Arial" charset="0"/>
                <a:ea typeface="Arial" charset="0"/>
                <a:cs typeface="Arial" charset="0"/>
              </a:rPr>
              <a:t>function</a:t>
            </a:r>
            <a:r>
              <a:rPr lang="en-US" dirty="0">
                <a:solidFill>
                  <a:srgbClr val="2D2D8A"/>
                </a:solidFill>
                <a:latin typeface="Arial" charset="0"/>
                <a:ea typeface="Arial" charset="0"/>
                <a:cs typeface="Arial" charset="0"/>
              </a:rPr>
              <a:t> of a student’s behavior.</a:t>
            </a:r>
          </a:p>
        </p:txBody>
      </p:sp>
      <p:grpSp>
        <p:nvGrpSpPr>
          <p:cNvPr id="5" name="Group 4"/>
          <p:cNvGrpSpPr/>
          <p:nvPr/>
        </p:nvGrpSpPr>
        <p:grpSpPr>
          <a:xfrm>
            <a:off x="7391400" y="6248400"/>
            <a:ext cx="1748495" cy="609600"/>
            <a:chOff x="7391400" y="6248400"/>
            <a:chExt cx="1748495" cy="609600"/>
          </a:xfrm>
        </p:grpSpPr>
        <p:grpSp>
          <p:nvGrpSpPr>
            <p:cNvPr id="6" name="Group 5"/>
            <p:cNvGrpSpPr/>
            <p:nvPr userDrawn="1"/>
          </p:nvGrpSpPr>
          <p:grpSpPr>
            <a:xfrm>
              <a:off x="7391400" y="6248400"/>
              <a:ext cx="1676400" cy="609600"/>
              <a:chOff x="-990600" y="2057400"/>
              <a:chExt cx="6019800" cy="2692400"/>
            </a:xfrm>
          </p:grpSpPr>
          <p:pic>
            <p:nvPicPr>
              <p:cNvPr id="8" name="Picture 7"/>
              <p:cNvPicPr>
                <a:picLocks noChangeAspect="1"/>
              </p:cNvPicPr>
              <p:nvPr userDrawn="1"/>
            </p:nvPicPr>
            <p:blipFill>
              <a:blip r:embed="rId2"/>
              <a:stretch>
                <a:fillRect/>
              </a:stretch>
            </p:blipFill>
            <p:spPr>
              <a:xfrm>
                <a:off x="-990600" y="2057400"/>
                <a:ext cx="6019800" cy="2692400"/>
              </a:xfrm>
              <a:prstGeom prst="rect">
                <a:avLst/>
              </a:prstGeom>
            </p:spPr>
          </p:pic>
          <p:pic>
            <p:nvPicPr>
              <p:cNvPr id="9" name="Picture 8"/>
              <p:cNvPicPr>
                <a:picLocks noChangeAspect="1"/>
              </p:cNvPicPr>
              <p:nvPr userDrawn="1"/>
            </p:nvPicPr>
            <p:blipFill>
              <a:blip r:embed="rId3"/>
              <a:stretch>
                <a:fillRect/>
              </a:stretch>
            </p:blipFill>
            <p:spPr>
              <a:xfrm>
                <a:off x="2819400" y="4267200"/>
                <a:ext cx="2209800" cy="444500"/>
              </a:xfrm>
              <a:prstGeom prst="rect">
                <a:avLst/>
              </a:prstGeom>
            </p:spPr>
          </p:pic>
          <p:pic>
            <p:nvPicPr>
              <p:cNvPr id="10" name="Picture 9"/>
              <p:cNvPicPr>
                <a:picLocks noChangeAspect="1"/>
              </p:cNvPicPr>
              <p:nvPr userDrawn="1"/>
            </p:nvPicPr>
            <p:blipFill>
              <a:blip r:embed="rId4"/>
              <a:stretch>
                <a:fillRect/>
              </a:stretch>
            </p:blipFill>
            <p:spPr>
              <a:xfrm>
                <a:off x="1219200" y="3810000"/>
                <a:ext cx="3797300" cy="482600"/>
              </a:xfrm>
              <a:prstGeom prst="rect">
                <a:avLst/>
              </a:prstGeom>
            </p:spPr>
          </p:pic>
        </p:grpSp>
        <p:pic>
          <p:nvPicPr>
            <p:cNvPr id="7" name="Picture 6"/>
            <p:cNvPicPr>
              <a:picLocks noChangeAspect="1"/>
            </p:cNvPicPr>
            <p:nvPr userDrawn="1"/>
          </p:nvPicPr>
          <p:blipFill>
            <a:blip r:embed="rId5"/>
            <a:stretch>
              <a:fillRect/>
            </a:stretch>
          </p:blipFill>
          <p:spPr>
            <a:xfrm>
              <a:off x="8016950" y="6248401"/>
              <a:ext cx="1122945" cy="609599"/>
            </a:xfrm>
            <a:prstGeom prst="rect">
              <a:avLst/>
            </a:prstGeom>
          </p:spPr>
        </p:pic>
      </p:grpSp>
      <p:grpSp>
        <p:nvGrpSpPr>
          <p:cNvPr id="3" name="Group 2"/>
          <p:cNvGrpSpPr/>
          <p:nvPr/>
        </p:nvGrpSpPr>
        <p:grpSpPr>
          <a:xfrm>
            <a:off x="3835036" y="1066800"/>
            <a:ext cx="5308964" cy="914400"/>
            <a:chOff x="3835036" y="1066800"/>
            <a:chExt cx="5308964" cy="914400"/>
          </a:xfrm>
        </p:grpSpPr>
        <p:pic>
          <p:nvPicPr>
            <p:cNvPr id="4" name="Picture 3"/>
            <p:cNvPicPr>
              <a:picLocks noChangeAspect="1"/>
            </p:cNvPicPr>
            <p:nvPr/>
          </p:nvPicPr>
          <p:blipFill>
            <a:blip r:embed="rId6"/>
            <a:stretch>
              <a:fillRect/>
            </a:stretch>
          </p:blipFill>
          <p:spPr>
            <a:xfrm>
              <a:off x="8229600" y="1066800"/>
              <a:ext cx="914400" cy="914400"/>
            </a:xfrm>
            <a:prstGeom prst="rect">
              <a:avLst/>
            </a:prstGeom>
          </p:spPr>
        </p:pic>
        <p:sp>
          <p:nvSpPr>
            <p:cNvPr id="2" name="TextBox 1"/>
            <p:cNvSpPr txBox="1"/>
            <p:nvPr/>
          </p:nvSpPr>
          <p:spPr>
            <a:xfrm>
              <a:off x="3835036" y="1363089"/>
              <a:ext cx="4491871" cy="523220"/>
            </a:xfrm>
            <a:prstGeom prst="rect">
              <a:avLst/>
            </a:prstGeom>
            <a:noFill/>
          </p:spPr>
          <p:txBody>
            <a:bodyPr wrap="none" rtlCol="0">
              <a:spAutoFit/>
            </a:bodyPr>
            <a:lstStyle/>
            <a:p>
              <a:r>
                <a:rPr lang="en-US" sz="2800" b="1" dirty="0" smtClean="0">
                  <a:solidFill>
                    <a:srgbClr val="0070C0"/>
                  </a:solidFill>
                </a:rPr>
                <a:t>Preview of Tier 3 Content</a:t>
              </a:r>
              <a:endParaRPr lang="en-US" sz="2800" b="1" dirty="0">
                <a:solidFill>
                  <a:srgbClr val="0070C0"/>
                </a:solidFill>
              </a:endParaRPr>
            </a:p>
          </p:txBody>
        </p:sp>
      </p:grpSp>
    </p:spTree>
    <p:extLst>
      <p:ext uri="{BB962C8B-B14F-4D97-AF65-F5344CB8AC3E}">
        <p14:creationId xmlns:p14="http://schemas.microsoft.com/office/powerpoint/2010/main" val="147281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6" name="Group 25"/>
          <p:cNvGrpSpPr/>
          <p:nvPr/>
        </p:nvGrpSpPr>
        <p:grpSpPr>
          <a:xfrm>
            <a:off x="7391400" y="6248400"/>
            <a:ext cx="1748495" cy="609600"/>
            <a:chOff x="7391400" y="6248400"/>
            <a:chExt cx="1748495" cy="609600"/>
          </a:xfrm>
        </p:grpSpPr>
        <p:grpSp>
          <p:nvGrpSpPr>
            <p:cNvPr id="27" name="Group 26"/>
            <p:cNvGrpSpPr/>
            <p:nvPr userDrawn="1"/>
          </p:nvGrpSpPr>
          <p:grpSpPr>
            <a:xfrm>
              <a:off x="7391400" y="6248400"/>
              <a:ext cx="1676400" cy="609600"/>
              <a:chOff x="-990600" y="2057400"/>
              <a:chExt cx="6019800" cy="2692400"/>
            </a:xfrm>
          </p:grpSpPr>
          <p:pic>
            <p:nvPicPr>
              <p:cNvPr id="29" name="Picture 28"/>
              <p:cNvPicPr>
                <a:picLocks noChangeAspect="1"/>
              </p:cNvPicPr>
              <p:nvPr userDrawn="1"/>
            </p:nvPicPr>
            <p:blipFill>
              <a:blip r:embed="rId2"/>
              <a:stretch>
                <a:fillRect/>
              </a:stretch>
            </p:blipFill>
            <p:spPr>
              <a:xfrm>
                <a:off x="-990600" y="2057400"/>
                <a:ext cx="6019800" cy="2692400"/>
              </a:xfrm>
              <a:prstGeom prst="rect">
                <a:avLst/>
              </a:prstGeom>
            </p:spPr>
          </p:pic>
          <p:pic>
            <p:nvPicPr>
              <p:cNvPr id="30" name="Picture 29"/>
              <p:cNvPicPr>
                <a:picLocks noChangeAspect="1"/>
              </p:cNvPicPr>
              <p:nvPr userDrawn="1"/>
            </p:nvPicPr>
            <p:blipFill>
              <a:blip r:embed="rId3"/>
              <a:stretch>
                <a:fillRect/>
              </a:stretch>
            </p:blipFill>
            <p:spPr>
              <a:xfrm>
                <a:off x="2819400" y="4267200"/>
                <a:ext cx="2209800" cy="444500"/>
              </a:xfrm>
              <a:prstGeom prst="rect">
                <a:avLst/>
              </a:prstGeom>
            </p:spPr>
          </p:pic>
          <p:pic>
            <p:nvPicPr>
              <p:cNvPr id="31" name="Picture 30"/>
              <p:cNvPicPr>
                <a:picLocks noChangeAspect="1"/>
              </p:cNvPicPr>
              <p:nvPr userDrawn="1"/>
            </p:nvPicPr>
            <p:blipFill>
              <a:blip r:embed="rId4"/>
              <a:stretch>
                <a:fillRect/>
              </a:stretch>
            </p:blipFill>
            <p:spPr>
              <a:xfrm>
                <a:off x="1219200" y="3810000"/>
                <a:ext cx="3797300" cy="482600"/>
              </a:xfrm>
              <a:prstGeom prst="rect">
                <a:avLst/>
              </a:prstGeom>
            </p:spPr>
          </p:pic>
        </p:grpSp>
        <p:pic>
          <p:nvPicPr>
            <p:cNvPr id="28" name="Picture 27"/>
            <p:cNvPicPr>
              <a:picLocks noChangeAspect="1"/>
            </p:cNvPicPr>
            <p:nvPr userDrawn="1"/>
          </p:nvPicPr>
          <p:blipFill>
            <a:blip r:embed="rId5"/>
            <a:stretch>
              <a:fillRect/>
            </a:stretch>
          </p:blipFill>
          <p:spPr>
            <a:xfrm>
              <a:off x="8016950" y="6248401"/>
              <a:ext cx="1122945" cy="609599"/>
            </a:xfrm>
            <a:prstGeom prst="rect">
              <a:avLst/>
            </a:prstGeom>
          </p:spPr>
        </p:pic>
      </p:grpSp>
      <p:sp>
        <p:nvSpPr>
          <p:cNvPr id="117762" name="Rectangle 2"/>
          <p:cNvSpPr>
            <a:spLocks noGrp="1" noChangeArrowheads="1"/>
          </p:cNvSpPr>
          <p:nvPr>
            <p:ph type="title"/>
          </p:nvPr>
        </p:nvSpPr>
        <p:spPr>
          <a:xfrm>
            <a:off x="609600" y="0"/>
            <a:ext cx="7239000" cy="762000"/>
          </a:xfrm>
          <a:noFill/>
        </p:spPr>
        <p:txBody>
          <a:bodyPr/>
          <a:lstStyle/>
          <a:p>
            <a:pPr algn="r" eaLnBrk="1" hangingPunct="1">
              <a:defRPr/>
            </a:pPr>
            <a:r>
              <a:rPr lang="en-US" sz="3200" b="1" dirty="0" smtClean="0">
                <a:latin typeface="Arial" charset="0"/>
                <a:ea typeface="Arial" charset="0"/>
                <a:cs typeface="Arial" charset="0"/>
              </a:rPr>
              <a:t>Behavior Support Elements</a:t>
            </a:r>
          </a:p>
        </p:txBody>
      </p:sp>
      <p:sp>
        <p:nvSpPr>
          <p:cNvPr id="81923" name="Text Box 3"/>
          <p:cNvSpPr txBox="1">
            <a:spLocks noChangeArrowheads="1"/>
          </p:cNvSpPr>
          <p:nvPr/>
        </p:nvSpPr>
        <p:spPr bwMode="auto">
          <a:xfrm>
            <a:off x="0" y="1965325"/>
            <a:ext cx="12192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chemeClr val="accent2"/>
                </a:solidFill>
                <a:latin typeface="Arial" charset="0"/>
                <a:ea typeface="Arial" charset="0"/>
                <a:cs typeface="Arial" charset="0"/>
              </a:rPr>
              <a:t>Problem Behavior</a:t>
            </a:r>
          </a:p>
        </p:txBody>
      </p:sp>
      <p:sp>
        <p:nvSpPr>
          <p:cNvPr id="86020" name="AutoShape 4"/>
          <p:cNvSpPr>
            <a:spLocks noChangeArrowheads="1"/>
          </p:cNvSpPr>
          <p:nvPr/>
        </p:nvSpPr>
        <p:spPr bwMode="auto">
          <a:xfrm rot="21280525" flipV="1">
            <a:off x="685800" y="2803525"/>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808080">
                <a:alpha val="37999"/>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81925" name="Text Box 5"/>
          <p:cNvSpPr txBox="1">
            <a:spLocks noChangeArrowheads="1"/>
          </p:cNvSpPr>
          <p:nvPr/>
        </p:nvSpPr>
        <p:spPr bwMode="auto">
          <a:xfrm>
            <a:off x="1295400" y="2879725"/>
            <a:ext cx="16002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accent2"/>
                </a:solidFill>
                <a:latin typeface="Arial" charset="0"/>
                <a:ea typeface="Arial" charset="0"/>
                <a:cs typeface="Arial" charset="0"/>
              </a:rPr>
              <a:t>Functional Assessment</a:t>
            </a:r>
          </a:p>
        </p:txBody>
      </p:sp>
      <p:sp>
        <p:nvSpPr>
          <p:cNvPr id="86022" name="AutoShape 6"/>
          <p:cNvSpPr>
            <a:spLocks noChangeArrowheads="1"/>
          </p:cNvSpPr>
          <p:nvPr/>
        </p:nvSpPr>
        <p:spPr bwMode="auto">
          <a:xfrm flipV="1">
            <a:off x="2286000" y="3641725"/>
            <a:ext cx="533400" cy="533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808080">
                <a:alpha val="37999"/>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81927" name="Text Box 7"/>
          <p:cNvSpPr txBox="1">
            <a:spLocks noChangeArrowheads="1"/>
          </p:cNvSpPr>
          <p:nvPr/>
        </p:nvSpPr>
        <p:spPr bwMode="auto">
          <a:xfrm>
            <a:off x="2895600" y="3794125"/>
            <a:ext cx="15240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accent2"/>
                </a:solidFill>
                <a:latin typeface="Arial" charset="0"/>
                <a:ea typeface="Arial" charset="0"/>
                <a:cs typeface="Arial" charset="0"/>
              </a:rPr>
              <a:t>Intervention &amp; Support Plan</a:t>
            </a:r>
          </a:p>
        </p:txBody>
      </p:sp>
      <p:sp>
        <p:nvSpPr>
          <p:cNvPr id="86024" name="AutoShape 8"/>
          <p:cNvSpPr>
            <a:spLocks noChangeArrowheads="1"/>
          </p:cNvSpPr>
          <p:nvPr/>
        </p:nvSpPr>
        <p:spPr bwMode="auto">
          <a:xfrm flipV="1">
            <a:off x="4038600" y="4556125"/>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808080">
                <a:alpha val="37999"/>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81929" name="Text Box 9"/>
          <p:cNvSpPr txBox="1">
            <a:spLocks noChangeArrowheads="1"/>
          </p:cNvSpPr>
          <p:nvPr/>
        </p:nvSpPr>
        <p:spPr bwMode="auto">
          <a:xfrm>
            <a:off x="4572000" y="4708525"/>
            <a:ext cx="19812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accent2"/>
                </a:solidFill>
                <a:latin typeface="Arial" charset="0"/>
                <a:ea typeface="Arial" charset="0"/>
                <a:cs typeface="Arial" charset="0"/>
              </a:rPr>
              <a:t>Fidelity of Implementation</a:t>
            </a:r>
          </a:p>
        </p:txBody>
      </p:sp>
      <p:sp>
        <p:nvSpPr>
          <p:cNvPr id="86026" name="AutoShape 10"/>
          <p:cNvSpPr>
            <a:spLocks noChangeArrowheads="1"/>
          </p:cNvSpPr>
          <p:nvPr/>
        </p:nvSpPr>
        <p:spPr bwMode="auto">
          <a:xfrm flipV="1">
            <a:off x="6019800" y="5470525"/>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808080">
                <a:alpha val="37999"/>
              </a:srgbClr>
            </a:outerShdw>
          </a:effectLst>
        </p:spPr>
        <p:txBody>
          <a:bodyPr wrap="none" anchor="ctr">
            <a:prstTxWarp prst="textNoShape">
              <a:avLst/>
            </a:prstTxWarp>
          </a:bodyPr>
          <a:lstStyle/>
          <a:p>
            <a:pPr>
              <a:defRPr/>
            </a:pPr>
            <a:endParaRPr lang="en-US">
              <a:latin typeface="Arial" charset="0"/>
              <a:ea typeface="Arial" charset="0"/>
              <a:cs typeface="Arial" charset="0"/>
            </a:endParaRPr>
          </a:p>
        </p:txBody>
      </p:sp>
      <p:sp>
        <p:nvSpPr>
          <p:cNvPr id="81931" name="Text Box 11"/>
          <p:cNvSpPr txBox="1">
            <a:spLocks noChangeArrowheads="1"/>
          </p:cNvSpPr>
          <p:nvPr/>
        </p:nvSpPr>
        <p:spPr bwMode="auto">
          <a:xfrm>
            <a:off x="6705600" y="5699125"/>
            <a:ext cx="17526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accent2"/>
                </a:solidFill>
                <a:latin typeface="Arial" charset="0"/>
                <a:ea typeface="Arial" charset="0"/>
                <a:cs typeface="Arial" charset="0"/>
              </a:rPr>
              <a:t>Impact on Behavior &amp; Lifestyle</a:t>
            </a:r>
          </a:p>
        </p:txBody>
      </p:sp>
      <p:sp>
        <p:nvSpPr>
          <p:cNvPr id="117772" name="Rectangle 12"/>
          <p:cNvSpPr>
            <a:spLocks noChangeArrowheads="1"/>
          </p:cNvSpPr>
          <p:nvPr/>
        </p:nvSpPr>
        <p:spPr bwMode="auto">
          <a:xfrm>
            <a:off x="0" y="669925"/>
            <a:ext cx="2743200" cy="12192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p:spPr>
        <p:txBody>
          <a:bodyPr wrap="none" anchor="ctr"/>
          <a:lstStyle/>
          <a:p>
            <a:pPr>
              <a:defRPr/>
            </a:pPr>
            <a:r>
              <a:rPr lang="en-US" sz="1800">
                <a:solidFill>
                  <a:schemeClr val="bg1"/>
                </a:solidFill>
                <a:latin typeface="Arial" charset="0"/>
                <a:ea typeface="Arial" charset="0"/>
                <a:cs typeface="Arial" charset="0"/>
              </a:rPr>
              <a:t>*Response class</a:t>
            </a:r>
          </a:p>
          <a:p>
            <a:pPr>
              <a:defRPr/>
            </a:pPr>
            <a:r>
              <a:rPr lang="en-US" sz="1800">
                <a:solidFill>
                  <a:schemeClr val="bg1"/>
                </a:solidFill>
                <a:latin typeface="Arial" charset="0"/>
                <a:ea typeface="Arial" charset="0"/>
                <a:cs typeface="Arial" charset="0"/>
              </a:rPr>
              <a:t>*Routine analysis</a:t>
            </a:r>
          </a:p>
          <a:p>
            <a:pPr>
              <a:defRPr/>
            </a:pPr>
            <a:r>
              <a:rPr lang="en-US" sz="1800">
                <a:solidFill>
                  <a:schemeClr val="bg1"/>
                </a:solidFill>
                <a:latin typeface="Arial" charset="0"/>
                <a:ea typeface="Arial" charset="0"/>
                <a:cs typeface="Arial" charset="0"/>
              </a:rPr>
              <a:t>*Hypothesis statement</a:t>
            </a:r>
          </a:p>
          <a:p>
            <a:pPr>
              <a:defRPr/>
            </a:pPr>
            <a:r>
              <a:rPr lang="en-US" sz="1800">
                <a:solidFill>
                  <a:schemeClr val="bg1"/>
                </a:solidFill>
                <a:latin typeface="Arial" charset="0"/>
                <a:ea typeface="Arial" charset="0"/>
                <a:cs typeface="Arial" charset="0"/>
              </a:rPr>
              <a:t>*Function</a:t>
            </a:r>
          </a:p>
        </p:txBody>
      </p:sp>
      <p:sp>
        <p:nvSpPr>
          <p:cNvPr id="117773" name="Rectangle 13"/>
          <p:cNvSpPr>
            <a:spLocks noChangeArrowheads="1"/>
          </p:cNvSpPr>
          <p:nvPr/>
        </p:nvSpPr>
        <p:spPr bwMode="auto">
          <a:xfrm>
            <a:off x="2895600" y="1355725"/>
            <a:ext cx="4800600" cy="17526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p:spPr>
        <p:txBody>
          <a:bodyPr wrap="none" anchor="ctr"/>
          <a:lstStyle/>
          <a:p>
            <a:pPr>
              <a:defRPr/>
            </a:pPr>
            <a:r>
              <a:rPr lang="en-US" sz="1800" dirty="0">
                <a:solidFill>
                  <a:schemeClr val="bg1"/>
                </a:solidFill>
                <a:latin typeface="Arial" charset="0"/>
                <a:ea typeface="Arial" charset="0"/>
                <a:cs typeface="Arial" charset="0"/>
              </a:rPr>
              <a:t>*Alternative behaviors</a:t>
            </a:r>
          </a:p>
          <a:p>
            <a:pPr>
              <a:defRPr/>
            </a:pPr>
            <a:r>
              <a:rPr lang="en-US" sz="1800" dirty="0">
                <a:solidFill>
                  <a:schemeClr val="bg1"/>
                </a:solidFill>
                <a:latin typeface="Arial" charset="0"/>
                <a:ea typeface="Arial" charset="0"/>
                <a:cs typeface="Arial" charset="0"/>
              </a:rPr>
              <a:t>*Competing behavior analysis </a:t>
            </a:r>
          </a:p>
          <a:p>
            <a:pPr>
              <a:defRPr/>
            </a:pPr>
            <a:r>
              <a:rPr lang="en-US" sz="1800" dirty="0">
                <a:solidFill>
                  <a:schemeClr val="bg1"/>
                </a:solidFill>
                <a:latin typeface="Arial" charset="0"/>
                <a:ea typeface="Arial" charset="0"/>
                <a:cs typeface="Arial" charset="0"/>
              </a:rPr>
              <a:t>*Contextual fit</a:t>
            </a:r>
          </a:p>
          <a:p>
            <a:pPr>
              <a:defRPr/>
            </a:pPr>
            <a:r>
              <a:rPr lang="en-US" sz="1800" dirty="0">
                <a:solidFill>
                  <a:schemeClr val="bg1"/>
                </a:solidFill>
                <a:latin typeface="Arial" charset="0"/>
                <a:ea typeface="Arial" charset="0"/>
                <a:cs typeface="Arial" charset="0"/>
              </a:rPr>
              <a:t>*Strengths, preferences, &amp; lifestyle outcomes</a:t>
            </a:r>
          </a:p>
          <a:p>
            <a:pPr>
              <a:defRPr/>
            </a:pPr>
            <a:r>
              <a:rPr lang="en-US" sz="1800" dirty="0">
                <a:solidFill>
                  <a:schemeClr val="bg1"/>
                </a:solidFill>
                <a:latin typeface="Arial" charset="0"/>
                <a:ea typeface="Arial" charset="0"/>
                <a:cs typeface="Arial" charset="0"/>
              </a:rPr>
              <a:t>*Evidence-based interventions</a:t>
            </a:r>
          </a:p>
        </p:txBody>
      </p:sp>
      <p:sp>
        <p:nvSpPr>
          <p:cNvPr id="117774" name="Rectangle 14"/>
          <p:cNvSpPr>
            <a:spLocks noChangeArrowheads="1"/>
          </p:cNvSpPr>
          <p:nvPr/>
        </p:nvSpPr>
        <p:spPr bwMode="auto">
          <a:xfrm>
            <a:off x="4953000" y="3413125"/>
            <a:ext cx="3200400" cy="6096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p:spPr>
        <p:txBody>
          <a:bodyPr wrap="none" anchor="ctr"/>
          <a:lstStyle/>
          <a:p>
            <a:pPr>
              <a:defRPr/>
            </a:pPr>
            <a:r>
              <a:rPr lang="en-US" sz="1800" dirty="0">
                <a:solidFill>
                  <a:schemeClr val="bg1"/>
                </a:solidFill>
                <a:latin typeface="Arial" charset="0"/>
                <a:ea typeface="Arial" charset="0"/>
                <a:cs typeface="Arial" charset="0"/>
              </a:rPr>
              <a:t>*Implementation support</a:t>
            </a:r>
          </a:p>
          <a:p>
            <a:pPr>
              <a:defRPr/>
            </a:pPr>
            <a:r>
              <a:rPr lang="en-US" sz="1800" dirty="0">
                <a:solidFill>
                  <a:schemeClr val="bg1"/>
                </a:solidFill>
                <a:latin typeface="Arial" charset="0"/>
                <a:ea typeface="Arial" charset="0"/>
                <a:cs typeface="Arial" charset="0"/>
              </a:rPr>
              <a:t>*Data plan</a:t>
            </a:r>
          </a:p>
        </p:txBody>
      </p:sp>
      <p:sp>
        <p:nvSpPr>
          <p:cNvPr id="117775" name="Line 15"/>
          <p:cNvSpPr>
            <a:spLocks noChangeShapeType="1"/>
          </p:cNvSpPr>
          <p:nvPr/>
        </p:nvSpPr>
        <p:spPr bwMode="auto">
          <a:xfrm>
            <a:off x="1981200" y="1889125"/>
            <a:ext cx="0" cy="838200"/>
          </a:xfrm>
          <a:prstGeom prst="line">
            <a:avLst/>
          </a:prstGeom>
          <a:noFill/>
          <a:ln w="28575">
            <a:solidFill>
              <a:schemeClr val="tx1"/>
            </a:solidFill>
            <a:round/>
            <a:headEnd/>
            <a:tailEnd type="triangle" w="med" len="med"/>
          </a:ln>
        </p:spPr>
        <p:txBody>
          <a:bodyPr>
            <a:prstTxWarp prst="textNoShape">
              <a:avLst/>
            </a:prstTxWarp>
          </a:bodyPr>
          <a:lstStyle/>
          <a:p>
            <a:endParaRPr lang="en-US">
              <a:latin typeface="Arial" charset="0"/>
              <a:ea typeface="Arial" charset="0"/>
              <a:cs typeface="Arial" charset="0"/>
            </a:endParaRPr>
          </a:p>
        </p:txBody>
      </p:sp>
      <p:sp>
        <p:nvSpPr>
          <p:cNvPr id="117776" name="Line 16"/>
          <p:cNvSpPr>
            <a:spLocks noChangeShapeType="1"/>
          </p:cNvSpPr>
          <p:nvPr/>
        </p:nvSpPr>
        <p:spPr bwMode="auto">
          <a:xfrm>
            <a:off x="3657600" y="3108325"/>
            <a:ext cx="0" cy="685800"/>
          </a:xfrm>
          <a:prstGeom prst="line">
            <a:avLst/>
          </a:prstGeom>
          <a:noFill/>
          <a:ln w="28575">
            <a:solidFill>
              <a:schemeClr val="tx1"/>
            </a:solidFill>
            <a:round/>
            <a:headEnd/>
            <a:tailEnd type="triangle" w="med" len="med"/>
          </a:ln>
        </p:spPr>
        <p:txBody>
          <a:bodyPr>
            <a:prstTxWarp prst="textNoShape">
              <a:avLst/>
            </a:prstTxWarp>
          </a:bodyPr>
          <a:lstStyle/>
          <a:p>
            <a:endParaRPr lang="en-US">
              <a:latin typeface="Arial" charset="0"/>
              <a:ea typeface="Arial" charset="0"/>
              <a:cs typeface="Arial" charset="0"/>
            </a:endParaRPr>
          </a:p>
        </p:txBody>
      </p:sp>
      <p:sp>
        <p:nvSpPr>
          <p:cNvPr id="117777" name="Line 17"/>
          <p:cNvSpPr>
            <a:spLocks noChangeShapeType="1"/>
          </p:cNvSpPr>
          <p:nvPr/>
        </p:nvSpPr>
        <p:spPr bwMode="auto">
          <a:xfrm>
            <a:off x="5257800" y="4022725"/>
            <a:ext cx="0" cy="609600"/>
          </a:xfrm>
          <a:prstGeom prst="line">
            <a:avLst/>
          </a:prstGeom>
          <a:noFill/>
          <a:ln w="28575">
            <a:solidFill>
              <a:schemeClr val="tx1"/>
            </a:solidFill>
            <a:round/>
            <a:headEnd/>
            <a:tailEnd type="triangle" w="med" len="med"/>
          </a:ln>
        </p:spPr>
        <p:txBody>
          <a:bodyPr>
            <a:prstTxWarp prst="textNoShape">
              <a:avLst/>
            </a:prstTxWarp>
          </a:bodyPr>
          <a:lstStyle/>
          <a:p>
            <a:endParaRPr lang="en-US">
              <a:latin typeface="Arial" charset="0"/>
              <a:ea typeface="Arial" charset="0"/>
              <a:cs typeface="Arial" charset="0"/>
            </a:endParaRPr>
          </a:p>
        </p:txBody>
      </p:sp>
      <p:sp>
        <p:nvSpPr>
          <p:cNvPr id="117778" name="Rectangle 18"/>
          <p:cNvSpPr>
            <a:spLocks noChangeArrowheads="1"/>
          </p:cNvSpPr>
          <p:nvPr/>
        </p:nvSpPr>
        <p:spPr bwMode="auto">
          <a:xfrm>
            <a:off x="6400800" y="4251325"/>
            <a:ext cx="2743200" cy="7620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p:spPr>
        <p:txBody>
          <a:bodyPr wrap="none" anchor="ctr"/>
          <a:lstStyle/>
          <a:p>
            <a:pPr>
              <a:defRPr/>
            </a:pPr>
            <a:r>
              <a:rPr lang="en-US" sz="1800" dirty="0">
                <a:solidFill>
                  <a:schemeClr val="bg1"/>
                </a:solidFill>
                <a:latin typeface="Arial" charset="0"/>
                <a:ea typeface="Arial" charset="0"/>
                <a:cs typeface="Arial" charset="0"/>
              </a:rPr>
              <a:t>*Continuous improvement</a:t>
            </a:r>
          </a:p>
          <a:p>
            <a:pPr>
              <a:defRPr/>
            </a:pPr>
            <a:r>
              <a:rPr lang="en-US" sz="1800" dirty="0">
                <a:solidFill>
                  <a:schemeClr val="bg1"/>
                </a:solidFill>
                <a:latin typeface="Arial" charset="0"/>
                <a:ea typeface="Arial" charset="0"/>
                <a:cs typeface="Arial" charset="0"/>
              </a:rPr>
              <a:t>*Sustainability plan</a:t>
            </a:r>
          </a:p>
        </p:txBody>
      </p:sp>
      <p:sp>
        <p:nvSpPr>
          <p:cNvPr id="117779" name="Line 19"/>
          <p:cNvSpPr>
            <a:spLocks noChangeShapeType="1"/>
          </p:cNvSpPr>
          <p:nvPr/>
        </p:nvSpPr>
        <p:spPr bwMode="auto">
          <a:xfrm>
            <a:off x="7239000" y="5013325"/>
            <a:ext cx="0" cy="685800"/>
          </a:xfrm>
          <a:prstGeom prst="line">
            <a:avLst/>
          </a:prstGeom>
          <a:noFill/>
          <a:ln w="28575">
            <a:solidFill>
              <a:schemeClr val="tx1"/>
            </a:solidFill>
            <a:round/>
            <a:headEnd/>
            <a:tailEnd type="triangle" w="med" len="med"/>
          </a:ln>
        </p:spPr>
        <p:txBody>
          <a:bodyPr>
            <a:prstTxWarp prst="textNoShape">
              <a:avLst/>
            </a:prstTxWarp>
          </a:bodyPr>
          <a:lstStyle/>
          <a:p>
            <a:endParaRPr lang="en-US">
              <a:latin typeface="Arial" charset="0"/>
              <a:ea typeface="Arial" charset="0"/>
              <a:cs typeface="Arial" charset="0"/>
            </a:endParaRPr>
          </a:p>
        </p:txBody>
      </p:sp>
      <p:sp>
        <p:nvSpPr>
          <p:cNvPr id="117780" name="AutoShape 20"/>
          <p:cNvSpPr>
            <a:spLocks noChangeArrowheads="1"/>
          </p:cNvSpPr>
          <p:nvPr/>
        </p:nvSpPr>
        <p:spPr bwMode="auto">
          <a:xfrm>
            <a:off x="0" y="3200400"/>
            <a:ext cx="7162800" cy="3657600"/>
          </a:xfrm>
          <a:prstGeom prst="rtTriangle">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dist="20000" dir="5400000" rotWithShape="0">
              <a:srgbClr val="808080">
                <a:alpha val="37999"/>
              </a:srgbClr>
            </a:outerShdw>
          </a:effectLst>
        </p:spPr>
        <p:txBody>
          <a:bodyPr wrap="none" lIns="0" rIns="0" anchor="ctr"/>
          <a:lstStyle/>
          <a:p>
            <a:pPr>
              <a:buFontTx/>
              <a:buChar char="•"/>
              <a:defRPr/>
            </a:pPr>
            <a:r>
              <a:rPr lang="en-US" sz="3600" dirty="0">
                <a:solidFill>
                  <a:schemeClr val="dk1"/>
                </a:solidFill>
                <a:latin typeface="Arial" charset="0"/>
                <a:ea typeface="Arial" charset="0"/>
                <a:cs typeface="Arial" charset="0"/>
              </a:rPr>
              <a:t> </a:t>
            </a:r>
            <a:r>
              <a:rPr lang="en-US" sz="3000" dirty="0">
                <a:solidFill>
                  <a:schemeClr val="dk1"/>
                </a:solidFill>
                <a:latin typeface="Arial" charset="0"/>
                <a:ea typeface="Arial" charset="0"/>
                <a:cs typeface="Arial" charset="0"/>
              </a:rPr>
              <a:t>Team-based</a:t>
            </a:r>
          </a:p>
          <a:p>
            <a:pPr>
              <a:buFontTx/>
              <a:buChar char="•"/>
              <a:defRPr/>
            </a:pPr>
            <a:r>
              <a:rPr lang="en-US" sz="3000" dirty="0">
                <a:solidFill>
                  <a:schemeClr val="dk1"/>
                </a:solidFill>
                <a:latin typeface="Arial" charset="0"/>
                <a:ea typeface="Arial" charset="0"/>
                <a:cs typeface="Arial" charset="0"/>
              </a:rPr>
              <a:t>  Behavior competence</a:t>
            </a:r>
          </a:p>
        </p:txBody>
      </p:sp>
      <p:pic>
        <p:nvPicPr>
          <p:cNvPr id="22" name="Picture 21"/>
          <p:cNvPicPr>
            <a:picLocks noChangeAspect="1"/>
          </p:cNvPicPr>
          <p:nvPr/>
        </p:nvPicPr>
        <p:blipFill>
          <a:blip r:embed="rId6"/>
          <a:stretch>
            <a:fillRect/>
          </a:stretch>
        </p:blipFill>
        <p:spPr>
          <a:xfrm>
            <a:off x="8258175" y="1371600"/>
            <a:ext cx="914400" cy="914400"/>
          </a:xfrm>
          <a:prstGeom prst="rect">
            <a:avLst/>
          </a:prstGeom>
        </p:spPr>
      </p:pic>
    </p:spTree>
    <p:extLst>
      <p:ext uri="{BB962C8B-B14F-4D97-AF65-F5344CB8AC3E}">
        <p14:creationId xmlns:p14="http://schemas.microsoft.com/office/powerpoint/2010/main" val="1658113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7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77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77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776"/>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2000"/>
                                        <p:tgtEl>
                                          <p:spTgt spid="117772"/>
                                        </p:tgtEl>
                                      </p:cBhvr>
                                    </p:animEffect>
                                    <p:set>
                                      <p:cBhvr>
                                        <p:cTn id="21" dur="1" fill="hold">
                                          <p:stCondLst>
                                            <p:cond delay="1999"/>
                                          </p:stCondLst>
                                        </p:cTn>
                                        <p:tgtEl>
                                          <p:spTgt spid="11777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117775"/>
                                        </p:tgtEl>
                                      </p:cBhvr>
                                    </p:animEffect>
                                    <p:set>
                                      <p:cBhvr>
                                        <p:cTn id="24" dur="1" fill="hold">
                                          <p:stCondLst>
                                            <p:cond delay="1999"/>
                                          </p:stCondLst>
                                        </p:cTn>
                                        <p:tgtEl>
                                          <p:spTgt spid="11777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77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7777"/>
                                        </p:tgtEl>
                                        <p:attrNameLst>
                                          <p:attrName>style.visibility</p:attrName>
                                        </p:attrNameLst>
                                      </p:cBhvr>
                                      <p:to>
                                        <p:strVal val="visible"/>
                                      </p:to>
                                    </p:set>
                                  </p:childTnLst>
                                </p:cTn>
                              </p:par>
                              <p:par>
                                <p:cTn id="31" presetID="10" presetClass="exit" presetSubtype="0" fill="hold" grpId="1" nodeType="withEffect">
                                  <p:stCondLst>
                                    <p:cond delay="0"/>
                                  </p:stCondLst>
                                  <p:childTnLst>
                                    <p:animEffect transition="out" filter="fade">
                                      <p:cBhvr>
                                        <p:cTn id="32" dur="2000"/>
                                        <p:tgtEl>
                                          <p:spTgt spid="117773"/>
                                        </p:tgtEl>
                                      </p:cBhvr>
                                    </p:animEffect>
                                    <p:set>
                                      <p:cBhvr>
                                        <p:cTn id="33" dur="1" fill="hold">
                                          <p:stCondLst>
                                            <p:cond delay="1999"/>
                                          </p:stCondLst>
                                        </p:cTn>
                                        <p:tgtEl>
                                          <p:spTgt spid="11777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117776"/>
                                        </p:tgtEl>
                                      </p:cBhvr>
                                    </p:animEffect>
                                    <p:set>
                                      <p:cBhvr>
                                        <p:cTn id="36" dur="1" fill="hold">
                                          <p:stCondLst>
                                            <p:cond delay="1999"/>
                                          </p:stCondLst>
                                        </p:cTn>
                                        <p:tgtEl>
                                          <p:spTgt spid="11777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77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7779"/>
                                        </p:tgtEl>
                                        <p:attrNameLst>
                                          <p:attrName>style.visibility</p:attrName>
                                        </p:attrNameLst>
                                      </p:cBhvr>
                                      <p:to>
                                        <p:strVal val="visible"/>
                                      </p:to>
                                    </p:set>
                                  </p:childTnLst>
                                </p:cTn>
                              </p:par>
                              <p:par>
                                <p:cTn id="43" presetID="10" presetClass="exit" presetSubtype="0" fill="hold" grpId="1" nodeType="withEffect">
                                  <p:stCondLst>
                                    <p:cond delay="0"/>
                                  </p:stCondLst>
                                  <p:childTnLst>
                                    <p:animEffect transition="out" filter="fade">
                                      <p:cBhvr>
                                        <p:cTn id="44" dur="2000"/>
                                        <p:tgtEl>
                                          <p:spTgt spid="117774"/>
                                        </p:tgtEl>
                                      </p:cBhvr>
                                    </p:animEffect>
                                    <p:set>
                                      <p:cBhvr>
                                        <p:cTn id="45" dur="1" fill="hold">
                                          <p:stCondLst>
                                            <p:cond delay="1999"/>
                                          </p:stCondLst>
                                        </p:cTn>
                                        <p:tgtEl>
                                          <p:spTgt spid="11777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17777"/>
                                        </p:tgtEl>
                                      </p:cBhvr>
                                    </p:animEffect>
                                    <p:set>
                                      <p:cBhvr>
                                        <p:cTn id="48" dur="1" fill="hold">
                                          <p:stCondLst>
                                            <p:cond delay="1999"/>
                                          </p:stCondLst>
                                        </p:cTn>
                                        <p:tgtEl>
                                          <p:spTgt spid="11777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117772"/>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117775"/>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117773"/>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117776"/>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117774"/>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117777"/>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11777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17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2" grpId="0" animBg="1"/>
      <p:bldP spid="117772" grpId="1" animBg="1"/>
      <p:bldP spid="117772" grpId="2" animBg="1"/>
      <p:bldP spid="117773" grpId="0" animBg="1"/>
      <p:bldP spid="117773" grpId="1" animBg="1"/>
      <p:bldP spid="117773" grpId="2" animBg="1"/>
      <p:bldP spid="117774" grpId="0" animBg="1"/>
      <p:bldP spid="117774" grpId="1" animBg="1"/>
      <p:bldP spid="117774" grpId="2" animBg="1"/>
      <p:bldP spid="117775" grpId="0" animBg="1"/>
      <p:bldP spid="117775" grpId="1" animBg="1"/>
      <p:bldP spid="117775" grpId="2" animBg="1"/>
      <p:bldP spid="117776" grpId="0" animBg="1"/>
      <p:bldP spid="117776" grpId="1" animBg="1"/>
      <p:bldP spid="117776" grpId="2" animBg="1"/>
      <p:bldP spid="117777" grpId="0" animBg="1"/>
      <p:bldP spid="117777" grpId="1" animBg="1"/>
      <p:bldP spid="117777" grpId="2" animBg="1"/>
      <p:bldP spid="117778" grpId="0" animBg="1"/>
      <p:bldP spid="117778" grpId="1" animBg="1"/>
      <p:bldP spid="117779" grpId="0" animBg="1"/>
      <p:bldP spid="117779" grpId="1" animBg="1"/>
      <p:bldP spid="1177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1338" y="283116"/>
            <a:ext cx="8229600" cy="878056"/>
          </a:xfrm>
          <a:noFill/>
        </p:spPr>
        <p:txBody>
          <a:bodyPr/>
          <a:lstStyle/>
          <a:p>
            <a:pPr eaLnBrk="1" hangingPunct="1">
              <a:defRPr/>
            </a:pPr>
            <a:r>
              <a:rPr lang="en-US" b="1" dirty="0" smtClean="0"/>
              <a:t>Overview of Materials</a:t>
            </a:r>
          </a:p>
        </p:txBody>
      </p:sp>
      <p:sp>
        <p:nvSpPr>
          <p:cNvPr id="18435" name="Rectangle 3"/>
          <p:cNvSpPr>
            <a:spLocks noGrp="1" noChangeArrowheads="1"/>
          </p:cNvSpPr>
          <p:nvPr>
            <p:ph idx="1"/>
          </p:nvPr>
        </p:nvSpPr>
        <p:spPr>
          <a:xfrm>
            <a:off x="457200" y="1600201"/>
            <a:ext cx="2895600" cy="707463"/>
          </a:xfrm>
        </p:spPr>
        <p:txBody>
          <a:bodyPr/>
          <a:lstStyle/>
          <a:p>
            <a:pPr>
              <a:spcAft>
                <a:spcPts val="2400"/>
              </a:spcAft>
            </a:pPr>
            <a:r>
              <a:rPr lang="en-US" sz="2000" b="1" i="1" dirty="0" smtClean="0">
                <a:solidFill>
                  <a:schemeClr val="accent2">
                    <a:lumMod val="60000"/>
                    <a:lumOff val="40000"/>
                  </a:schemeClr>
                </a:solidFill>
              </a:rPr>
              <a:t>Supporting and Responding to Student Behavior</a:t>
            </a:r>
            <a:endParaRPr lang="en-US" sz="2000" dirty="0" smtClean="0"/>
          </a:p>
        </p:txBody>
      </p:sp>
      <p:sp>
        <p:nvSpPr>
          <p:cNvPr id="6" name="Rectangle 3"/>
          <p:cNvSpPr txBox="1">
            <a:spLocks noChangeArrowheads="1"/>
          </p:cNvSpPr>
          <p:nvPr/>
        </p:nvSpPr>
        <p:spPr bwMode="auto">
          <a:xfrm>
            <a:off x="4987216" y="5029200"/>
            <a:ext cx="3547184"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ヒラギノ角ゴ Pro W3"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ヒラギノ角ゴ Pro W3"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spcAft>
                <a:spcPts val="2400"/>
              </a:spcAft>
            </a:pPr>
            <a:r>
              <a:rPr lang="en-US" sz="2000" b="1" i="1" kern="0" dirty="0" smtClean="0">
                <a:solidFill>
                  <a:schemeClr val="accent2">
                    <a:lumMod val="60000"/>
                    <a:lumOff val="40000"/>
                  </a:schemeClr>
                </a:solidFill>
              </a:rPr>
              <a:t>Classroom Management Self-Assessment &amp; Action Plan (We’ll Revisit the Draft </a:t>
            </a:r>
            <a:r>
              <a:rPr lang="en-US" sz="2000" b="1" i="1" kern="0" dirty="0">
                <a:solidFill>
                  <a:schemeClr val="accent2">
                    <a:lumMod val="60000"/>
                    <a:lumOff val="40000"/>
                  </a:schemeClr>
                </a:solidFill>
              </a:rPr>
              <a:t>Y</a:t>
            </a:r>
            <a:r>
              <a:rPr lang="en-US" sz="2000" b="1" i="1" kern="0" dirty="0" smtClean="0">
                <a:solidFill>
                  <a:schemeClr val="accent2">
                    <a:lumMod val="60000"/>
                    <a:lumOff val="40000"/>
                  </a:schemeClr>
                </a:solidFill>
              </a:rPr>
              <a:t>ou Developed Yesterday)</a:t>
            </a:r>
          </a:p>
        </p:txBody>
      </p:sp>
      <p:pic>
        <p:nvPicPr>
          <p:cNvPr id="12" name="Picture 11"/>
          <p:cNvPicPr>
            <a:picLocks noChangeAspect="1"/>
          </p:cNvPicPr>
          <p:nvPr/>
        </p:nvPicPr>
        <p:blipFill rotWithShape="1">
          <a:blip r:embed="rId2"/>
          <a:srcRect b="50899"/>
          <a:stretch/>
        </p:blipFill>
        <p:spPr>
          <a:xfrm>
            <a:off x="451338" y="3962400"/>
            <a:ext cx="4114800" cy="2590800"/>
          </a:xfrm>
          <a:prstGeom prst="rect">
            <a:avLst/>
          </a:prstGeom>
          <a:solidFill>
            <a:schemeClr val="bg1"/>
          </a:solidFill>
          <a:ln>
            <a:solidFill>
              <a:schemeClr val="accent1">
                <a:lumMod val="50000"/>
              </a:schemeClr>
            </a:solidFill>
          </a:ln>
        </p:spPr>
      </p:pic>
      <p:pic>
        <p:nvPicPr>
          <p:cNvPr id="5" name="Content Placeholder 3"/>
          <p:cNvPicPr>
            <a:picLocks noChangeAspect="1"/>
          </p:cNvPicPr>
          <p:nvPr/>
        </p:nvPicPr>
        <p:blipFill>
          <a:blip r:embed="rId3"/>
          <a:srcRect t="14703" b="14703"/>
          <a:stretch>
            <a:fillRect/>
          </a:stretch>
        </p:blipFill>
        <p:spPr bwMode="auto">
          <a:xfrm>
            <a:off x="3116045" y="1600200"/>
            <a:ext cx="5570755" cy="3063702"/>
          </a:xfrm>
          <a:prstGeom prst="rect">
            <a:avLst/>
          </a:prstGeom>
          <a:noFill/>
          <a:ln w="9525">
            <a:noFill/>
            <a:miter lim="800000"/>
            <a:headEnd/>
            <a:tailEnd/>
          </a:ln>
        </p:spPr>
      </p:pic>
    </p:spTree>
    <p:extLst>
      <p:ext uri="{BB962C8B-B14F-4D97-AF65-F5344CB8AC3E}">
        <p14:creationId xmlns:p14="http://schemas.microsoft.com/office/powerpoint/2010/main" val="45440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alphaModFix amt="49000"/>
            <a:duotone>
              <a:schemeClr val="accent2">
                <a:shade val="45000"/>
                <a:satMod val="135000"/>
              </a:schemeClr>
              <a:prstClr val="white"/>
            </a:duotone>
          </a:blip>
          <a:stretch>
            <a:fillRect/>
          </a:stretch>
        </p:blipFill>
        <p:spPr>
          <a:xfrm>
            <a:off x="2819400" y="4495800"/>
            <a:ext cx="1066800" cy="1066800"/>
          </a:xfrm>
          <a:prstGeom prst="rect">
            <a:avLst/>
          </a:prstGeom>
          <a:noFill/>
        </p:spPr>
      </p:pic>
      <p:pic>
        <p:nvPicPr>
          <p:cNvPr id="14" name="Picture 13"/>
          <p:cNvPicPr>
            <a:picLocks noChangeAspect="1"/>
          </p:cNvPicPr>
          <p:nvPr/>
        </p:nvPicPr>
        <p:blipFill>
          <a:blip r:embed="rId3" cstate="print">
            <a:alphaModFix amt="35000"/>
            <a:duotone>
              <a:schemeClr val="accent2">
                <a:shade val="45000"/>
                <a:satMod val="135000"/>
              </a:schemeClr>
              <a:prstClr val="white"/>
            </a:duotone>
          </a:blip>
          <a:stretch>
            <a:fillRect/>
          </a:stretch>
        </p:blipFill>
        <p:spPr>
          <a:xfrm>
            <a:off x="-228600" y="-2057400"/>
            <a:ext cx="14097000" cy="8686800"/>
          </a:xfrm>
          <a:prstGeom prst="rect">
            <a:avLst/>
          </a:prstGeom>
        </p:spPr>
      </p:pic>
      <p:sp>
        <p:nvSpPr>
          <p:cNvPr id="118786" name="Rectangle 2"/>
          <p:cNvSpPr>
            <a:spLocks noGrp="1" noChangeArrowheads="1"/>
          </p:cNvSpPr>
          <p:nvPr>
            <p:ph type="title"/>
          </p:nvPr>
        </p:nvSpPr>
        <p:spPr>
          <a:xfrm>
            <a:off x="228600" y="152400"/>
            <a:ext cx="8686800" cy="1143000"/>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3200">
                <a:solidFill>
                  <a:srgbClr val="FFFFFF"/>
                </a:solidFill>
                <a:effectLst>
                  <a:outerShdw blurRad="38100" dist="38100" dir="2700000" algn="tl">
                    <a:srgbClr val="000000"/>
                  </a:outerShdw>
                </a:effectLst>
                <a:ea typeface="ヒラギノ角ゴ Pro W3" pitchFamily="-1" charset="-128"/>
                <a:cs typeface="Arial Rounded MT Bold" pitchFamily="-1" charset="0"/>
              </a:rPr>
              <a:t>3 Basic Steps:</a:t>
            </a:r>
            <a:br>
              <a:rPr lang="en-US" sz="3200">
                <a:solidFill>
                  <a:srgbClr val="FFFFFF"/>
                </a:solidFill>
                <a:effectLst>
                  <a:outerShdw blurRad="38100" dist="38100" dir="2700000" algn="tl">
                    <a:srgbClr val="000000"/>
                  </a:outerShdw>
                </a:effectLst>
                <a:ea typeface="ヒラギノ角ゴ Pro W3" pitchFamily="-1" charset="-128"/>
                <a:cs typeface="Arial Rounded MT Bold" pitchFamily="-1" charset="0"/>
              </a:rPr>
            </a:br>
            <a:r>
              <a:rPr lang="en-US" sz="2800" i="1">
                <a:solidFill>
                  <a:srgbClr val="FFFFFF"/>
                </a:solidFill>
                <a:effectLst>
                  <a:outerShdw blurRad="38100" dist="38100" dir="2700000" algn="tl">
                    <a:srgbClr val="000000"/>
                  </a:outerShdw>
                </a:effectLst>
                <a:ea typeface="ヒラギノ角ゴ Pro W3" pitchFamily="-1" charset="-128"/>
                <a:cs typeface="Arial Rounded MT Bold" pitchFamily="-1" charset="0"/>
              </a:rPr>
              <a:t>Developing interventions for Individual Students</a:t>
            </a:r>
            <a:endParaRPr lang="en-US" sz="3200" i="1">
              <a:solidFill>
                <a:srgbClr val="FFFFFF"/>
              </a:solidFill>
              <a:effectLst>
                <a:outerShdw blurRad="38100" dist="38100" dir="2700000" algn="tl">
                  <a:srgbClr val="000000"/>
                </a:outerShdw>
              </a:effectLst>
              <a:ea typeface="ヒラギノ角ゴ Pro W3" pitchFamily="-1" charset="-128"/>
              <a:cs typeface="Arial Rounded MT Bold" pitchFamily="-1" charset="0"/>
            </a:endParaRPr>
          </a:p>
        </p:txBody>
      </p:sp>
      <p:sp>
        <p:nvSpPr>
          <p:cNvPr id="9" name="Rectangle 3"/>
          <p:cNvSpPr txBox="1">
            <a:spLocks noChangeArrowheads="1"/>
          </p:cNvSpPr>
          <p:nvPr/>
        </p:nvSpPr>
        <p:spPr bwMode="auto">
          <a:xfrm>
            <a:off x="685800" y="56388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1.  Look at the function of behavior</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sp>
        <p:nvSpPr>
          <p:cNvPr id="11" name="Rectangle 3"/>
          <p:cNvSpPr txBox="1">
            <a:spLocks noChangeArrowheads="1"/>
          </p:cNvSpPr>
          <p:nvPr/>
        </p:nvSpPr>
        <p:spPr bwMode="auto">
          <a:xfrm>
            <a:off x="990600" y="41910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2.  Choose replacement behaviors </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sp>
        <p:nvSpPr>
          <p:cNvPr id="12" name="Rectangle 3"/>
          <p:cNvSpPr txBox="1">
            <a:spLocks noChangeArrowheads="1"/>
          </p:cNvSpPr>
          <p:nvPr/>
        </p:nvSpPr>
        <p:spPr bwMode="auto">
          <a:xfrm>
            <a:off x="1676400" y="27432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3.  Develop intervention strategies</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grpSp>
        <p:nvGrpSpPr>
          <p:cNvPr id="8" name="Group 4"/>
          <p:cNvGrpSpPr>
            <a:grpSpLocks/>
          </p:cNvGrpSpPr>
          <p:nvPr/>
        </p:nvGrpSpPr>
        <p:grpSpPr bwMode="auto">
          <a:xfrm>
            <a:off x="5791200" y="3200400"/>
            <a:ext cx="2705100" cy="3200400"/>
            <a:chOff x="3408" y="1632"/>
            <a:chExt cx="1944" cy="2400"/>
          </a:xfrm>
        </p:grpSpPr>
        <p:sp>
          <p:nvSpPr>
            <p:cNvPr id="10" name="AutoShape 5"/>
            <p:cNvSpPr>
              <a:spLocks noChangeAspect="1" noChangeArrowheads="1" noTextEdit="1"/>
            </p:cNvSpPr>
            <p:nvPr/>
          </p:nvSpPr>
          <p:spPr bwMode="auto">
            <a:xfrm>
              <a:off x="3408" y="1632"/>
              <a:ext cx="1944" cy="2400"/>
            </a:xfrm>
            <a:prstGeom prst="rect">
              <a:avLst/>
            </a:prstGeom>
            <a:noFill/>
            <a:ln w="9525">
              <a:noFill/>
              <a:miter lim="800000"/>
              <a:headEnd/>
              <a:tailEnd/>
            </a:ln>
          </p:spPr>
          <p:txBody>
            <a:bodyPr>
              <a:prstTxWarp prst="textNoShape">
                <a:avLst/>
              </a:prstTxWarp>
            </a:bodyPr>
            <a:lstStyle/>
            <a:p>
              <a:endParaRPr lang="en-US">
                <a:latin typeface="+mj-lt"/>
              </a:endParaRPr>
            </a:p>
          </p:txBody>
        </p:sp>
        <p:sp>
          <p:nvSpPr>
            <p:cNvPr id="13" name="Freeform 6"/>
            <p:cNvSpPr>
              <a:spLocks/>
            </p:cNvSpPr>
            <p:nvPr/>
          </p:nvSpPr>
          <p:spPr bwMode="auto">
            <a:xfrm>
              <a:off x="3428" y="1632"/>
              <a:ext cx="1894" cy="2059"/>
            </a:xfrm>
            <a:custGeom>
              <a:avLst/>
              <a:gdLst>
                <a:gd name="T0" fmla="*/ 1884 w 1894"/>
                <a:gd name="T1" fmla="*/ 917 h 2059"/>
                <a:gd name="T2" fmla="*/ 1853 w 1894"/>
                <a:gd name="T3" fmla="*/ 781 h 2059"/>
                <a:gd name="T4" fmla="*/ 1808 w 1894"/>
                <a:gd name="T5" fmla="*/ 647 h 2059"/>
                <a:gd name="T6" fmla="*/ 1745 w 1894"/>
                <a:gd name="T7" fmla="*/ 518 h 2059"/>
                <a:gd name="T8" fmla="*/ 1669 w 1894"/>
                <a:gd name="T9" fmla="*/ 399 h 2059"/>
                <a:gd name="T10" fmla="*/ 1578 w 1894"/>
                <a:gd name="T11" fmla="*/ 291 h 2059"/>
                <a:gd name="T12" fmla="*/ 1471 w 1894"/>
                <a:gd name="T13" fmla="*/ 197 h 2059"/>
                <a:gd name="T14" fmla="*/ 1353 w 1894"/>
                <a:gd name="T15" fmla="*/ 119 h 2059"/>
                <a:gd name="T16" fmla="*/ 1087 w 1894"/>
                <a:gd name="T17" fmla="*/ 0 h 2059"/>
                <a:gd name="T18" fmla="*/ 1034 w 1894"/>
                <a:gd name="T19" fmla="*/ 8 h 2059"/>
                <a:gd name="T20" fmla="*/ 981 w 1894"/>
                <a:gd name="T21" fmla="*/ 15 h 2059"/>
                <a:gd name="T22" fmla="*/ 928 w 1894"/>
                <a:gd name="T23" fmla="*/ 28 h 2059"/>
                <a:gd name="T24" fmla="*/ 877 w 1894"/>
                <a:gd name="T25" fmla="*/ 43 h 2059"/>
                <a:gd name="T26" fmla="*/ 824 w 1894"/>
                <a:gd name="T27" fmla="*/ 58 h 2059"/>
                <a:gd name="T28" fmla="*/ 774 w 1894"/>
                <a:gd name="T29" fmla="*/ 76 h 2059"/>
                <a:gd name="T30" fmla="*/ 723 w 1894"/>
                <a:gd name="T31" fmla="*/ 96 h 2059"/>
                <a:gd name="T32" fmla="*/ 675 w 1894"/>
                <a:gd name="T33" fmla="*/ 114 h 2059"/>
                <a:gd name="T34" fmla="*/ 587 w 1894"/>
                <a:gd name="T35" fmla="*/ 157 h 2059"/>
                <a:gd name="T36" fmla="*/ 501 w 1894"/>
                <a:gd name="T37" fmla="*/ 202 h 2059"/>
                <a:gd name="T38" fmla="*/ 415 w 1894"/>
                <a:gd name="T39" fmla="*/ 250 h 2059"/>
                <a:gd name="T40" fmla="*/ 331 w 1894"/>
                <a:gd name="T41" fmla="*/ 303 h 2059"/>
                <a:gd name="T42" fmla="*/ 253 w 1894"/>
                <a:gd name="T43" fmla="*/ 359 h 2059"/>
                <a:gd name="T44" fmla="*/ 180 w 1894"/>
                <a:gd name="T45" fmla="*/ 424 h 2059"/>
                <a:gd name="T46" fmla="*/ 114 w 1894"/>
                <a:gd name="T47" fmla="*/ 498 h 2059"/>
                <a:gd name="T48" fmla="*/ 56 w 1894"/>
                <a:gd name="T49" fmla="*/ 579 h 2059"/>
                <a:gd name="T50" fmla="*/ 18 w 1894"/>
                <a:gd name="T51" fmla="*/ 672 h 2059"/>
                <a:gd name="T52" fmla="*/ 0 w 1894"/>
                <a:gd name="T53" fmla="*/ 768 h 2059"/>
                <a:gd name="T54" fmla="*/ 3 w 1894"/>
                <a:gd name="T55" fmla="*/ 859 h 2059"/>
                <a:gd name="T56" fmla="*/ 28 w 1894"/>
                <a:gd name="T57" fmla="*/ 932 h 2059"/>
                <a:gd name="T58" fmla="*/ 96 w 1894"/>
                <a:gd name="T59" fmla="*/ 1059 h 2059"/>
                <a:gd name="T60" fmla="*/ 159 w 1894"/>
                <a:gd name="T61" fmla="*/ 1182 h 2059"/>
                <a:gd name="T62" fmla="*/ 215 w 1894"/>
                <a:gd name="T63" fmla="*/ 1304 h 2059"/>
                <a:gd name="T64" fmla="*/ 271 w 1894"/>
                <a:gd name="T65" fmla="*/ 1422 h 2059"/>
                <a:gd name="T66" fmla="*/ 329 w 1894"/>
                <a:gd name="T67" fmla="*/ 1541 h 2059"/>
                <a:gd name="T68" fmla="*/ 390 w 1894"/>
                <a:gd name="T69" fmla="*/ 1657 h 2059"/>
                <a:gd name="T70" fmla="*/ 458 w 1894"/>
                <a:gd name="T71" fmla="*/ 1773 h 2059"/>
                <a:gd name="T72" fmla="*/ 534 w 1894"/>
                <a:gd name="T73" fmla="*/ 1890 h 2059"/>
                <a:gd name="T74" fmla="*/ 602 w 1894"/>
                <a:gd name="T75" fmla="*/ 1948 h 2059"/>
                <a:gd name="T76" fmla="*/ 683 w 1894"/>
                <a:gd name="T77" fmla="*/ 1981 h 2059"/>
                <a:gd name="T78" fmla="*/ 771 w 1894"/>
                <a:gd name="T79" fmla="*/ 2008 h 2059"/>
                <a:gd name="T80" fmla="*/ 852 w 1894"/>
                <a:gd name="T81" fmla="*/ 2044 h 2059"/>
                <a:gd name="T82" fmla="*/ 893 w 1894"/>
                <a:gd name="T83" fmla="*/ 2051 h 2059"/>
                <a:gd name="T84" fmla="*/ 938 w 1894"/>
                <a:gd name="T85" fmla="*/ 2054 h 2059"/>
                <a:gd name="T86" fmla="*/ 979 w 1894"/>
                <a:gd name="T87" fmla="*/ 2056 h 2059"/>
                <a:gd name="T88" fmla="*/ 1016 w 1894"/>
                <a:gd name="T89" fmla="*/ 2059 h 2059"/>
                <a:gd name="T90" fmla="*/ 1070 w 1894"/>
                <a:gd name="T91" fmla="*/ 2034 h 2059"/>
                <a:gd name="T92" fmla="*/ 1125 w 1894"/>
                <a:gd name="T93" fmla="*/ 2003 h 2059"/>
                <a:gd name="T94" fmla="*/ 1176 w 1894"/>
                <a:gd name="T95" fmla="*/ 1965 h 2059"/>
                <a:gd name="T96" fmla="*/ 1226 w 1894"/>
                <a:gd name="T97" fmla="*/ 1928 h 2059"/>
                <a:gd name="T98" fmla="*/ 1234 w 1894"/>
                <a:gd name="T99" fmla="*/ 1902 h 2059"/>
                <a:gd name="T100" fmla="*/ 1239 w 1894"/>
                <a:gd name="T101" fmla="*/ 1872 h 2059"/>
                <a:gd name="T102" fmla="*/ 1332 w 1894"/>
                <a:gd name="T103" fmla="*/ 1781 h 2059"/>
                <a:gd name="T104" fmla="*/ 1439 w 1894"/>
                <a:gd name="T105" fmla="*/ 1693 h 2059"/>
                <a:gd name="T106" fmla="*/ 1547 w 1894"/>
                <a:gd name="T107" fmla="*/ 1604 h 2059"/>
                <a:gd name="T108" fmla="*/ 1651 w 1894"/>
                <a:gd name="T109" fmla="*/ 1511 h 2059"/>
                <a:gd name="T110" fmla="*/ 1742 w 1894"/>
                <a:gd name="T111" fmla="*/ 1412 h 2059"/>
                <a:gd name="T112" fmla="*/ 1815 w 1894"/>
                <a:gd name="T113" fmla="*/ 1304 h 2059"/>
                <a:gd name="T114" fmla="*/ 1858 w 1894"/>
                <a:gd name="T115" fmla="*/ 1180 h 2059"/>
                <a:gd name="T116" fmla="*/ 1868 w 1894"/>
                <a:gd name="T117" fmla="*/ 1041 h 2059"/>
                <a:gd name="T118" fmla="*/ 1881 w 1894"/>
                <a:gd name="T119" fmla="*/ 1016 h 2059"/>
                <a:gd name="T120" fmla="*/ 1894 w 1894"/>
                <a:gd name="T121" fmla="*/ 988 h 20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4"/>
                <a:gd name="T184" fmla="*/ 0 h 2059"/>
                <a:gd name="T185" fmla="*/ 1894 w 1894"/>
                <a:gd name="T186" fmla="*/ 2059 h 20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4" h="2059">
                  <a:moveTo>
                    <a:pt x="1894" y="988"/>
                  </a:moveTo>
                  <a:lnTo>
                    <a:pt x="1884" y="917"/>
                  </a:lnTo>
                  <a:lnTo>
                    <a:pt x="1871" y="849"/>
                  </a:lnTo>
                  <a:lnTo>
                    <a:pt x="1853" y="781"/>
                  </a:lnTo>
                  <a:lnTo>
                    <a:pt x="1833" y="712"/>
                  </a:lnTo>
                  <a:lnTo>
                    <a:pt x="1808" y="647"/>
                  </a:lnTo>
                  <a:lnTo>
                    <a:pt x="1777" y="581"/>
                  </a:lnTo>
                  <a:lnTo>
                    <a:pt x="1745" y="518"/>
                  </a:lnTo>
                  <a:lnTo>
                    <a:pt x="1709" y="457"/>
                  </a:lnTo>
                  <a:lnTo>
                    <a:pt x="1669" y="399"/>
                  </a:lnTo>
                  <a:lnTo>
                    <a:pt x="1623" y="344"/>
                  </a:lnTo>
                  <a:lnTo>
                    <a:pt x="1578" y="291"/>
                  </a:lnTo>
                  <a:lnTo>
                    <a:pt x="1525" y="243"/>
                  </a:lnTo>
                  <a:lnTo>
                    <a:pt x="1471" y="197"/>
                  </a:lnTo>
                  <a:lnTo>
                    <a:pt x="1413" y="157"/>
                  </a:lnTo>
                  <a:lnTo>
                    <a:pt x="1353" y="119"/>
                  </a:lnTo>
                  <a:lnTo>
                    <a:pt x="1289" y="88"/>
                  </a:lnTo>
                  <a:lnTo>
                    <a:pt x="1087" y="0"/>
                  </a:lnTo>
                  <a:lnTo>
                    <a:pt x="1062" y="3"/>
                  </a:lnTo>
                  <a:lnTo>
                    <a:pt x="1034" y="8"/>
                  </a:lnTo>
                  <a:lnTo>
                    <a:pt x="1009" y="10"/>
                  </a:lnTo>
                  <a:lnTo>
                    <a:pt x="981" y="15"/>
                  </a:lnTo>
                  <a:lnTo>
                    <a:pt x="956" y="23"/>
                  </a:lnTo>
                  <a:lnTo>
                    <a:pt x="928" y="28"/>
                  </a:lnTo>
                  <a:lnTo>
                    <a:pt x="903" y="35"/>
                  </a:lnTo>
                  <a:lnTo>
                    <a:pt x="877" y="43"/>
                  </a:lnTo>
                  <a:lnTo>
                    <a:pt x="850" y="51"/>
                  </a:lnTo>
                  <a:lnTo>
                    <a:pt x="824" y="58"/>
                  </a:lnTo>
                  <a:lnTo>
                    <a:pt x="799" y="68"/>
                  </a:lnTo>
                  <a:lnTo>
                    <a:pt x="774" y="76"/>
                  </a:lnTo>
                  <a:lnTo>
                    <a:pt x="748" y="86"/>
                  </a:lnTo>
                  <a:lnTo>
                    <a:pt x="723" y="96"/>
                  </a:lnTo>
                  <a:lnTo>
                    <a:pt x="700" y="104"/>
                  </a:lnTo>
                  <a:lnTo>
                    <a:pt x="675" y="114"/>
                  </a:lnTo>
                  <a:lnTo>
                    <a:pt x="632" y="136"/>
                  </a:lnTo>
                  <a:lnTo>
                    <a:pt x="587" y="157"/>
                  </a:lnTo>
                  <a:lnTo>
                    <a:pt x="544" y="179"/>
                  </a:lnTo>
                  <a:lnTo>
                    <a:pt x="501" y="202"/>
                  </a:lnTo>
                  <a:lnTo>
                    <a:pt x="458" y="227"/>
                  </a:lnTo>
                  <a:lnTo>
                    <a:pt x="415" y="250"/>
                  </a:lnTo>
                  <a:lnTo>
                    <a:pt x="372" y="275"/>
                  </a:lnTo>
                  <a:lnTo>
                    <a:pt x="331" y="303"/>
                  </a:lnTo>
                  <a:lnTo>
                    <a:pt x="291" y="331"/>
                  </a:lnTo>
                  <a:lnTo>
                    <a:pt x="253" y="359"/>
                  </a:lnTo>
                  <a:lnTo>
                    <a:pt x="215" y="392"/>
                  </a:lnTo>
                  <a:lnTo>
                    <a:pt x="180" y="424"/>
                  </a:lnTo>
                  <a:lnTo>
                    <a:pt x="147" y="460"/>
                  </a:lnTo>
                  <a:lnTo>
                    <a:pt x="114" y="498"/>
                  </a:lnTo>
                  <a:lnTo>
                    <a:pt x="84" y="536"/>
                  </a:lnTo>
                  <a:lnTo>
                    <a:pt x="56" y="579"/>
                  </a:lnTo>
                  <a:lnTo>
                    <a:pt x="36" y="624"/>
                  </a:lnTo>
                  <a:lnTo>
                    <a:pt x="18" y="672"/>
                  </a:lnTo>
                  <a:lnTo>
                    <a:pt x="8" y="720"/>
                  </a:lnTo>
                  <a:lnTo>
                    <a:pt x="0" y="768"/>
                  </a:lnTo>
                  <a:lnTo>
                    <a:pt x="0" y="813"/>
                  </a:lnTo>
                  <a:lnTo>
                    <a:pt x="3" y="859"/>
                  </a:lnTo>
                  <a:lnTo>
                    <a:pt x="13" y="897"/>
                  </a:lnTo>
                  <a:lnTo>
                    <a:pt x="28" y="932"/>
                  </a:lnTo>
                  <a:lnTo>
                    <a:pt x="63" y="995"/>
                  </a:lnTo>
                  <a:lnTo>
                    <a:pt x="96" y="1059"/>
                  </a:lnTo>
                  <a:lnTo>
                    <a:pt x="129" y="1122"/>
                  </a:lnTo>
                  <a:lnTo>
                    <a:pt x="159" y="1182"/>
                  </a:lnTo>
                  <a:lnTo>
                    <a:pt x="187" y="1243"/>
                  </a:lnTo>
                  <a:lnTo>
                    <a:pt x="215" y="1304"/>
                  </a:lnTo>
                  <a:lnTo>
                    <a:pt x="243" y="1364"/>
                  </a:lnTo>
                  <a:lnTo>
                    <a:pt x="271" y="1422"/>
                  </a:lnTo>
                  <a:lnTo>
                    <a:pt x="299" y="1483"/>
                  </a:lnTo>
                  <a:lnTo>
                    <a:pt x="329" y="1541"/>
                  </a:lnTo>
                  <a:lnTo>
                    <a:pt x="359" y="1599"/>
                  </a:lnTo>
                  <a:lnTo>
                    <a:pt x="390" y="1657"/>
                  </a:lnTo>
                  <a:lnTo>
                    <a:pt x="422" y="1715"/>
                  </a:lnTo>
                  <a:lnTo>
                    <a:pt x="458" y="1773"/>
                  </a:lnTo>
                  <a:lnTo>
                    <a:pt x="493" y="1832"/>
                  </a:lnTo>
                  <a:lnTo>
                    <a:pt x="534" y="1890"/>
                  </a:lnTo>
                  <a:lnTo>
                    <a:pt x="564" y="1923"/>
                  </a:lnTo>
                  <a:lnTo>
                    <a:pt x="602" y="1948"/>
                  </a:lnTo>
                  <a:lnTo>
                    <a:pt x="642" y="1968"/>
                  </a:lnTo>
                  <a:lnTo>
                    <a:pt x="683" y="1981"/>
                  </a:lnTo>
                  <a:lnTo>
                    <a:pt x="726" y="1996"/>
                  </a:lnTo>
                  <a:lnTo>
                    <a:pt x="771" y="2008"/>
                  </a:lnTo>
                  <a:lnTo>
                    <a:pt x="812" y="2024"/>
                  </a:lnTo>
                  <a:lnTo>
                    <a:pt x="852" y="2044"/>
                  </a:lnTo>
                  <a:lnTo>
                    <a:pt x="872" y="2049"/>
                  </a:lnTo>
                  <a:lnTo>
                    <a:pt x="893" y="2051"/>
                  </a:lnTo>
                  <a:lnTo>
                    <a:pt x="915" y="2054"/>
                  </a:lnTo>
                  <a:lnTo>
                    <a:pt x="938" y="2054"/>
                  </a:lnTo>
                  <a:lnTo>
                    <a:pt x="958" y="2056"/>
                  </a:lnTo>
                  <a:lnTo>
                    <a:pt x="979" y="2056"/>
                  </a:lnTo>
                  <a:lnTo>
                    <a:pt x="999" y="2059"/>
                  </a:lnTo>
                  <a:lnTo>
                    <a:pt x="1016" y="2059"/>
                  </a:lnTo>
                  <a:lnTo>
                    <a:pt x="1044" y="2046"/>
                  </a:lnTo>
                  <a:lnTo>
                    <a:pt x="1070" y="2034"/>
                  </a:lnTo>
                  <a:lnTo>
                    <a:pt x="1097" y="2019"/>
                  </a:lnTo>
                  <a:lnTo>
                    <a:pt x="1125" y="2003"/>
                  </a:lnTo>
                  <a:lnTo>
                    <a:pt x="1150" y="1986"/>
                  </a:lnTo>
                  <a:lnTo>
                    <a:pt x="1176" y="1965"/>
                  </a:lnTo>
                  <a:lnTo>
                    <a:pt x="1201" y="1948"/>
                  </a:lnTo>
                  <a:lnTo>
                    <a:pt x="1226" y="1928"/>
                  </a:lnTo>
                  <a:lnTo>
                    <a:pt x="1231" y="1915"/>
                  </a:lnTo>
                  <a:lnTo>
                    <a:pt x="1234" y="1902"/>
                  </a:lnTo>
                  <a:lnTo>
                    <a:pt x="1234" y="1887"/>
                  </a:lnTo>
                  <a:lnTo>
                    <a:pt x="1239" y="1872"/>
                  </a:lnTo>
                  <a:lnTo>
                    <a:pt x="1284" y="1827"/>
                  </a:lnTo>
                  <a:lnTo>
                    <a:pt x="1332" y="1781"/>
                  </a:lnTo>
                  <a:lnTo>
                    <a:pt x="1386" y="1736"/>
                  </a:lnTo>
                  <a:lnTo>
                    <a:pt x="1439" y="1693"/>
                  </a:lnTo>
                  <a:lnTo>
                    <a:pt x="1492" y="1647"/>
                  </a:lnTo>
                  <a:lnTo>
                    <a:pt x="1547" y="1604"/>
                  </a:lnTo>
                  <a:lnTo>
                    <a:pt x="1600" y="1559"/>
                  </a:lnTo>
                  <a:lnTo>
                    <a:pt x="1651" y="1511"/>
                  </a:lnTo>
                  <a:lnTo>
                    <a:pt x="1699" y="1463"/>
                  </a:lnTo>
                  <a:lnTo>
                    <a:pt x="1742" y="1412"/>
                  </a:lnTo>
                  <a:lnTo>
                    <a:pt x="1780" y="1359"/>
                  </a:lnTo>
                  <a:lnTo>
                    <a:pt x="1815" y="1304"/>
                  </a:lnTo>
                  <a:lnTo>
                    <a:pt x="1841" y="1243"/>
                  </a:lnTo>
                  <a:lnTo>
                    <a:pt x="1858" y="1180"/>
                  </a:lnTo>
                  <a:lnTo>
                    <a:pt x="1868" y="1114"/>
                  </a:lnTo>
                  <a:lnTo>
                    <a:pt x="1868" y="1041"/>
                  </a:lnTo>
                  <a:lnTo>
                    <a:pt x="1873" y="1028"/>
                  </a:lnTo>
                  <a:lnTo>
                    <a:pt x="1881" y="1016"/>
                  </a:lnTo>
                  <a:lnTo>
                    <a:pt x="1891" y="1000"/>
                  </a:lnTo>
                  <a:lnTo>
                    <a:pt x="1894" y="988"/>
                  </a:lnTo>
                  <a:close/>
                </a:path>
              </a:pathLst>
            </a:custGeom>
            <a:solidFill>
              <a:srgbClr val="CCCCFF">
                <a:alpha val="50195"/>
              </a:srgbClr>
            </a:solidFill>
            <a:ln w="9525">
              <a:noFill/>
              <a:round/>
              <a:headEnd/>
              <a:tailEnd/>
            </a:ln>
          </p:spPr>
          <p:txBody>
            <a:bodyPr>
              <a:prstTxWarp prst="textNoShape">
                <a:avLst/>
              </a:prstTxWarp>
            </a:bodyPr>
            <a:lstStyle/>
            <a:p>
              <a:endParaRPr lang="en-US">
                <a:latin typeface="+mj-lt"/>
              </a:endParaRPr>
            </a:p>
          </p:txBody>
        </p:sp>
        <p:sp>
          <p:nvSpPr>
            <p:cNvPr id="16" name="Freeform 7"/>
            <p:cNvSpPr>
              <a:spLocks/>
            </p:cNvSpPr>
            <p:nvPr/>
          </p:nvSpPr>
          <p:spPr bwMode="auto">
            <a:xfrm>
              <a:off x="3436" y="1675"/>
              <a:ext cx="1906" cy="2352"/>
            </a:xfrm>
            <a:custGeom>
              <a:avLst/>
              <a:gdLst>
                <a:gd name="T0" fmla="*/ 1800 w 1906"/>
                <a:gd name="T1" fmla="*/ 796 h 2352"/>
                <a:gd name="T2" fmla="*/ 1595 w 1906"/>
                <a:gd name="T3" fmla="*/ 541 h 2352"/>
                <a:gd name="T4" fmla="*/ 1239 w 1906"/>
                <a:gd name="T5" fmla="*/ 136 h 2352"/>
                <a:gd name="T6" fmla="*/ 1469 w 1906"/>
                <a:gd name="T7" fmla="*/ 505 h 2352"/>
                <a:gd name="T8" fmla="*/ 1706 w 1906"/>
                <a:gd name="T9" fmla="*/ 798 h 2352"/>
                <a:gd name="T10" fmla="*/ 1805 w 1906"/>
                <a:gd name="T11" fmla="*/ 950 h 2352"/>
                <a:gd name="T12" fmla="*/ 1774 w 1906"/>
                <a:gd name="T13" fmla="*/ 1180 h 2352"/>
                <a:gd name="T14" fmla="*/ 1590 w 1906"/>
                <a:gd name="T15" fmla="*/ 1392 h 2352"/>
                <a:gd name="T16" fmla="*/ 1383 w 1906"/>
                <a:gd name="T17" fmla="*/ 1584 h 2352"/>
                <a:gd name="T18" fmla="*/ 1201 w 1906"/>
                <a:gd name="T19" fmla="*/ 1753 h 2352"/>
                <a:gd name="T20" fmla="*/ 1026 w 1906"/>
                <a:gd name="T21" fmla="*/ 1917 h 2352"/>
                <a:gd name="T22" fmla="*/ 935 w 1906"/>
                <a:gd name="T23" fmla="*/ 1948 h 2352"/>
                <a:gd name="T24" fmla="*/ 864 w 1906"/>
                <a:gd name="T25" fmla="*/ 1922 h 2352"/>
                <a:gd name="T26" fmla="*/ 839 w 1906"/>
                <a:gd name="T27" fmla="*/ 1905 h 2352"/>
                <a:gd name="T28" fmla="*/ 594 w 1906"/>
                <a:gd name="T29" fmla="*/ 1647 h 2352"/>
                <a:gd name="T30" fmla="*/ 445 w 1906"/>
                <a:gd name="T31" fmla="*/ 1410 h 2352"/>
                <a:gd name="T32" fmla="*/ 349 w 1906"/>
                <a:gd name="T33" fmla="*/ 1278 h 2352"/>
                <a:gd name="T34" fmla="*/ 114 w 1906"/>
                <a:gd name="T35" fmla="*/ 922 h 2352"/>
                <a:gd name="T36" fmla="*/ 182 w 1906"/>
                <a:gd name="T37" fmla="*/ 594 h 2352"/>
                <a:gd name="T38" fmla="*/ 452 w 1906"/>
                <a:gd name="T39" fmla="*/ 404 h 2352"/>
                <a:gd name="T40" fmla="*/ 751 w 1906"/>
                <a:gd name="T41" fmla="*/ 245 h 2352"/>
                <a:gd name="T42" fmla="*/ 1024 w 1906"/>
                <a:gd name="T43" fmla="*/ 101 h 2352"/>
                <a:gd name="T44" fmla="*/ 1115 w 1906"/>
                <a:gd name="T45" fmla="*/ 83 h 2352"/>
                <a:gd name="T46" fmla="*/ 1168 w 1906"/>
                <a:gd name="T47" fmla="*/ 30 h 2352"/>
                <a:gd name="T48" fmla="*/ 1105 w 1906"/>
                <a:gd name="T49" fmla="*/ 5 h 2352"/>
                <a:gd name="T50" fmla="*/ 1036 w 1906"/>
                <a:gd name="T51" fmla="*/ 5 h 2352"/>
                <a:gd name="T52" fmla="*/ 791 w 1906"/>
                <a:gd name="T53" fmla="*/ 136 h 2352"/>
                <a:gd name="T54" fmla="*/ 495 w 1906"/>
                <a:gd name="T55" fmla="*/ 288 h 2352"/>
                <a:gd name="T56" fmla="*/ 207 w 1906"/>
                <a:gd name="T57" fmla="*/ 475 h 2352"/>
                <a:gd name="T58" fmla="*/ 2 w 1906"/>
                <a:gd name="T59" fmla="*/ 717 h 2352"/>
                <a:gd name="T60" fmla="*/ 71 w 1906"/>
                <a:gd name="T61" fmla="*/ 1005 h 2352"/>
                <a:gd name="T62" fmla="*/ 328 w 1906"/>
                <a:gd name="T63" fmla="*/ 1377 h 2352"/>
                <a:gd name="T64" fmla="*/ 445 w 1906"/>
                <a:gd name="T65" fmla="*/ 1556 h 2352"/>
                <a:gd name="T66" fmla="*/ 677 w 1906"/>
                <a:gd name="T67" fmla="*/ 1882 h 2352"/>
                <a:gd name="T68" fmla="*/ 682 w 1906"/>
                <a:gd name="T69" fmla="*/ 2039 h 2352"/>
                <a:gd name="T70" fmla="*/ 586 w 1906"/>
                <a:gd name="T71" fmla="*/ 2226 h 2352"/>
                <a:gd name="T72" fmla="*/ 715 w 1906"/>
                <a:gd name="T73" fmla="*/ 2337 h 2352"/>
                <a:gd name="T74" fmla="*/ 789 w 1906"/>
                <a:gd name="T75" fmla="*/ 2296 h 2352"/>
                <a:gd name="T76" fmla="*/ 687 w 1906"/>
                <a:gd name="T77" fmla="*/ 2238 h 2352"/>
                <a:gd name="T78" fmla="*/ 682 w 1906"/>
                <a:gd name="T79" fmla="*/ 2145 h 2352"/>
                <a:gd name="T80" fmla="*/ 791 w 1906"/>
                <a:gd name="T81" fmla="*/ 2051 h 2352"/>
                <a:gd name="T82" fmla="*/ 862 w 1906"/>
                <a:gd name="T83" fmla="*/ 2008 h 2352"/>
                <a:gd name="T84" fmla="*/ 960 w 1906"/>
                <a:gd name="T85" fmla="*/ 2024 h 2352"/>
                <a:gd name="T86" fmla="*/ 1072 w 1906"/>
                <a:gd name="T87" fmla="*/ 1981 h 2352"/>
                <a:gd name="T88" fmla="*/ 1180 w 1906"/>
                <a:gd name="T89" fmla="*/ 2231 h 2352"/>
                <a:gd name="T90" fmla="*/ 1216 w 1906"/>
                <a:gd name="T91" fmla="*/ 2314 h 2352"/>
                <a:gd name="T92" fmla="*/ 1292 w 1906"/>
                <a:gd name="T93" fmla="*/ 2296 h 2352"/>
                <a:gd name="T94" fmla="*/ 1365 w 1906"/>
                <a:gd name="T95" fmla="*/ 2261 h 2352"/>
                <a:gd name="T96" fmla="*/ 1443 w 1906"/>
                <a:gd name="T97" fmla="*/ 2241 h 2352"/>
                <a:gd name="T98" fmla="*/ 1380 w 1906"/>
                <a:gd name="T99" fmla="*/ 2180 h 2352"/>
                <a:gd name="T100" fmla="*/ 1279 w 1906"/>
                <a:gd name="T101" fmla="*/ 2216 h 2352"/>
                <a:gd name="T102" fmla="*/ 1193 w 1906"/>
                <a:gd name="T103" fmla="*/ 2064 h 2352"/>
                <a:gd name="T104" fmla="*/ 1137 w 1906"/>
                <a:gd name="T105" fmla="*/ 1933 h 2352"/>
                <a:gd name="T106" fmla="*/ 1211 w 1906"/>
                <a:gd name="T107" fmla="*/ 1852 h 2352"/>
                <a:gd name="T108" fmla="*/ 1357 w 1906"/>
                <a:gd name="T109" fmla="*/ 1710 h 2352"/>
                <a:gd name="T110" fmla="*/ 1555 w 1906"/>
                <a:gd name="T111" fmla="*/ 1533 h 2352"/>
                <a:gd name="T112" fmla="*/ 1757 w 1906"/>
                <a:gd name="T113" fmla="*/ 1326 h 2352"/>
                <a:gd name="T114" fmla="*/ 1906 w 1906"/>
                <a:gd name="T115" fmla="*/ 1053 h 23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6"/>
                <a:gd name="T175" fmla="*/ 0 h 2352"/>
                <a:gd name="T176" fmla="*/ 1906 w 1906"/>
                <a:gd name="T177" fmla="*/ 2352 h 23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6" h="2352">
                  <a:moveTo>
                    <a:pt x="1886" y="945"/>
                  </a:moveTo>
                  <a:lnTo>
                    <a:pt x="1876" y="917"/>
                  </a:lnTo>
                  <a:lnTo>
                    <a:pt x="1863" y="892"/>
                  </a:lnTo>
                  <a:lnTo>
                    <a:pt x="1850" y="866"/>
                  </a:lnTo>
                  <a:lnTo>
                    <a:pt x="1835" y="844"/>
                  </a:lnTo>
                  <a:lnTo>
                    <a:pt x="1817" y="818"/>
                  </a:lnTo>
                  <a:lnTo>
                    <a:pt x="1800" y="796"/>
                  </a:lnTo>
                  <a:lnTo>
                    <a:pt x="1782" y="773"/>
                  </a:lnTo>
                  <a:lnTo>
                    <a:pt x="1764" y="750"/>
                  </a:lnTo>
                  <a:lnTo>
                    <a:pt x="1729" y="707"/>
                  </a:lnTo>
                  <a:lnTo>
                    <a:pt x="1696" y="664"/>
                  </a:lnTo>
                  <a:lnTo>
                    <a:pt x="1661" y="624"/>
                  </a:lnTo>
                  <a:lnTo>
                    <a:pt x="1628" y="581"/>
                  </a:lnTo>
                  <a:lnTo>
                    <a:pt x="1595" y="541"/>
                  </a:lnTo>
                  <a:lnTo>
                    <a:pt x="1562" y="498"/>
                  </a:lnTo>
                  <a:lnTo>
                    <a:pt x="1529" y="457"/>
                  </a:lnTo>
                  <a:lnTo>
                    <a:pt x="1496" y="417"/>
                  </a:lnTo>
                  <a:lnTo>
                    <a:pt x="1279" y="149"/>
                  </a:lnTo>
                  <a:lnTo>
                    <a:pt x="1266" y="139"/>
                  </a:lnTo>
                  <a:lnTo>
                    <a:pt x="1251" y="134"/>
                  </a:lnTo>
                  <a:lnTo>
                    <a:pt x="1239" y="136"/>
                  </a:lnTo>
                  <a:lnTo>
                    <a:pt x="1223" y="144"/>
                  </a:lnTo>
                  <a:lnTo>
                    <a:pt x="1213" y="154"/>
                  </a:lnTo>
                  <a:lnTo>
                    <a:pt x="1211" y="169"/>
                  </a:lnTo>
                  <a:lnTo>
                    <a:pt x="1211" y="182"/>
                  </a:lnTo>
                  <a:lnTo>
                    <a:pt x="1218" y="197"/>
                  </a:lnTo>
                  <a:lnTo>
                    <a:pt x="1436" y="465"/>
                  </a:lnTo>
                  <a:lnTo>
                    <a:pt x="1469" y="505"/>
                  </a:lnTo>
                  <a:lnTo>
                    <a:pt x="1501" y="546"/>
                  </a:lnTo>
                  <a:lnTo>
                    <a:pt x="1534" y="589"/>
                  </a:lnTo>
                  <a:lnTo>
                    <a:pt x="1567" y="629"/>
                  </a:lnTo>
                  <a:lnTo>
                    <a:pt x="1600" y="672"/>
                  </a:lnTo>
                  <a:lnTo>
                    <a:pt x="1635" y="712"/>
                  </a:lnTo>
                  <a:lnTo>
                    <a:pt x="1671" y="755"/>
                  </a:lnTo>
                  <a:lnTo>
                    <a:pt x="1706" y="798"/>
                  </a:lnTo>
                  <a:lnTo>
                    <a:pt x="1721" y="821"/>
                  </a:lnTo>
                  <a:lnTo>
                    <a:pt x="1739" y="841"/>
                  </a:lnTo>
                  <a:lnTo>
                    <a:pt x="1754" y="861"/>
                  </a:lnTo>
                  <a:lnTo>
                    <a:pt x="1769" y="884"/>
                  </a:lnTo>
                  <a:lnTo>
                    <a:pt x="1782" y="904"/>
                  </a:lnTo>
                  <a:lnTo>
                    <a:pt x="1795" y="927"/>
                  </a:lnTo>
                  <a:lnTo>
                    <a:pt x="1805" y="950"/>
                  </a:lnTo>
                  <a:lnTo>
                    <a:pt x="1815" y="973"/>
                  </a:lnTo>
                  <a:lnTo>
                    <a:pt x="1825" y="1013"/>
                  </a:lnTo>
                  <a:lnTo>
                    <a:pt x="1830" y="1056"/>
                  </a:lnTo>
                  <a:lnTo>
                    <a:pt x="1828" y="1089"/>
                  </a:lnTo>
                  <a:lnTo>
                    <a:pt x="1820" y="1112"/>
                  </a:lnTo>
                  <a:lnTo>
                    <a:pt x="1797" y="1147"/>
                  </a:lnTo>
                  <a:lnTo>
                    <a:pt x="1774" y="1180"/>
                  </a:lnTo>
                  <a:lnTo>
                    <a:pt x="1749" y="1213"/>
                  </a:lnTo>
                  <a:lnTo>
                    <a:pt x="1724" y="1245"/>
                  </a:lnTo>
                  <a:lnTo>
                    <a:pt x="1699" y="1276"/>
                  </a:lnTo>
                  <a:lnTo>
                    <a:pt x="1673" y="1306"/>
                  </a:lnTo>
                  <a:lnTo>
                    <a:pt x="1646" y="1336"/>
                  </a:lnTo>
                  <a:lnTo>
                    <a:pt x="1618" y="1364"/>
                  </a:lnTo>
                  <a:lnTo>
                    <a:pt x="1590" y="1392"/>
                  </a:lnTo>
                  <a:lnTo>
                    <a:pt x="1562" y="1422"/>
                  </a:lnTo>
                  <a:lnTo>
                    <a:pt x="1532" y="1448"/>
                  </a:lnTo>
                  <a:lnTo>
                    <a:pt x="1504" y="1475"/>
                  </a:lnTo>
                  <a:lnTo>
                    <a:pt x="1474" y="1503"/>
                  </a:lnTo>
                  <a:lnTo>
                    <a:pt x="1443" y="1531"/>
                  </a:lnTo>
                  <a:lnTo>
                    <a:pt x="1413" y="1556"/>
                  </a:lnTo>
                  <a:lnTo>
                    <a:pt x="1383" y="1584"/>
                  </a:lnTo>
                  <a:lnTo>
                    <a:pt x="1357" y="1607"/>
                  </a:lnTo>
                  <a:lnTo>
                    <a:pt x="1332" y="1632"/>
                  </a:lnTo>
                  <a:lnTo>
                    <a:pt x="1304" y="1655"/>
                  </a:lnTo>
                  <a:lnTo>
                    <a:pt x="1279" y="1680"/>
                  </a:lnTo>
                  <a:lnTo>
                    <a:pt x="1254" y="1703"/>
                  </a:lnTo>
                  <a:lnTo>
                    <a:pt x="1226" y="1728"/>
                  </a:lnTo>
                  <a:lnTo>
                    <a:pt x="1201" y="1753"/>
                  </a:lnTo>
                  <a:lnTo>
                    <a:pt x="1175" y="1778"/>
                  </a:lnTo>
                  <a:lnTo>
                    <a:pt x="1150" y="1809"/>
                  </a:lnTo>
                  <a:lnTo>
                    <a:pt x="1125" y="1837"/>
                  </a:lnTo>
                  <a:lnTo>
                    <a:pt x="1099" y="1862"/>
                  </a:lnTo>
                  <a:lnTo>
                    <a:pt x="1074" y="1882"/>
                  </a:lnTo>
                  <a:lnTo>
                    <a:pt x="1051" y="1902"/>
                  </a:lnTo>
                  <a:lnTo>
                    <a:pt x="1026" y="1917"/>
                  </a:lnTo>
                  <a:lnTo>
                    <a:pt x="1003" y="1933"/>
                  </a:lnTo>
                  <a:lnTo>
                    <a:pt x="981" y="1943"/>
                  </a:lnTo>
                  <a:lnTo>
                    <a:pt x="973" y="1945"/>
                  </a:lnTo>
                  <a:lnTo>
                    <a:pt x="963" y="1948"/>
                  </a:lnTo>
                  <a:lnTo>
                    <a:pt x="953" y="1948"/>
                  </a:lnTo>
                  <a:lnTo>
                    <a:pt x="943" y="1948"/>
                  </a:lnTo>
                  <a:lnTo>
                    <a:pt x="935" y="1948"/>
                  </a:lnTo>
                  <a:lnTo>
                    <a:pt x="925" y="1948"/>
                  </a:lnTo>
                  <a:lnTo>
                    <a:pt x="915" y="1945"/>
                  </a:lnTo>
                  <a:lnTo>
                    <a:pt x="905" y="1943"/>
                  </a:lnTo>
                  <a:lnTo>
                    <a:pt x="895" y="1938"/>
                  </a:lnTo>
                  <a:lnTo>
                    <a:pt x="885" y="1933"/>
                  </a:lnTo>
                  <a:lnTo>
                    <a:pt x="874" y="1928"/>
                  </a:lnTo>
                  <a:lnTo>
                    <a:pt x="864" y="1922"/>
                  </a:lnTo>
                  <a:lnTo>
                    <a:pt x="862" y="1920"/>
                  </a:lnTo>
                  <a:lnTo>
                    <a:pt x="859" y="1915"/>
                  </a:lnTo>
                  <a:lnTo>
                    <a:pt x="854" y="1912"/>
                  </a:lnTo>
                  <a:lnTo>
                    <a:pt x="849" y="1910"/>
                  </a:lnTo>
                  <a:lnTo>
                    <a:pt x="847" y="1907"/>
                  </a:lnTo>
                  <a:lnTo>
                    <a:pt x="842" y="1907"/>
                  </a:lnTo>
                  <a:lnTo>
                    <a:pt x="839" y="1905"/>
                  </a:lnTo>
                  <a:lnTo>
                    <a:pt x="834" y="1905"/>
                  </a:lnTo>
                  <a:lnTo>
                    <a:pt x="783" y="1872"/>
                  </a:lnTo>
                  <a:lnTo>
                    <a:pt x="740" y="1834"/>
                  </a:lnTo>
                  <a:lnTo>
                    <a:pt x="700" y="1791"/>
                  </a:lnTo>
                  <a:lnTo>
                    <a:pt x="662" y="1746"/>
                  </a:lnTo>
                  <a:lnTo>
                    <a:pt x="627" y="1698"/>
                  </a:lnTo>
                  <a:lnTo>
                    <a:pt x="594" y="1647"/>
                  </a:lnTo>
                  <a:lnTo>
                    <a:pt x="561" y="1594"/>
                  </a:lnTo>
                  <a:lnTo>
                    <a:pt x="528" y="1541"/>
                  </a:lnTo>
                  <a:lnTo>
                    <a:pt x="513" y="1516"/>
                  </a:lnTo>
                  <a:lnTo>
                    <a:pt x="495" y="1488"/>
                  </a:lnTo>
                  <a:lnTo>
                    <a:pt x="480" y="1463"/>
                  </a:lnTo>
                  <a:lnTo>
                    <a:pt x="462" y="1435"/>
                  </a:lnTo>
                  <a:lnTo>
                    <a:pt x="445" y="1410"/>
                  </a:lnTo>
                  <a:lnTo>
                    <a:pt x="427" y="1384"/>
                  </a:lnTo>
                  <a:lnTo>
                    <a:pt x="409" y="1357"/>
                  </a:lnTo>
                  <a:lnTo>
                    <a:pt x="389" y="1331"/>
                  </a:lnTo>
                  <a:lnTo>
                    <a:pt x="384" y="1321"/>
                  </a:lnTo>
                  <a:lnTo>
                    <a:pt x="369" y="1304"/>
                  </a:lnTo>
                  <a:lnTo>
                    <a:pt x="356" y="1286"/>
                  </a:lnTo>
                  <a:lnTo>
                    <a:pt x="349" y="1278"/>
                  </a:lnTo>
                  <a:lnTo>
                    <a:pt x="311" y="1228"/>
                  </a:lnTo>
                  <a:lnTo>
                    <a:pt x="273" y="1180"/>
                  </a:lnTo>
                  <a:lnTo>
                    <a:pt x="237" y="1129"/>
                  </a:lnTo>
                  <a:lnTo>
                    <a:pt x="202" y="1079"/>
                  </a:lnTo>
                  <a:lnTo>
                    <a:pt x="169" y="1026"/>
                  </a:lnTo>
                  <a:lnTo>
                    <a:pt x="141" y="975"/>
                  </a:lnTo>
                  <a:lnTo>
                    <a:pt x="114" y="922"/>
                  </a:lnTo>
                  <a:lnTo>
                    <a:pt x="93" y="866"/>
                  </a:lnTo>
                  <a:lnTo>
                    <a:pt x="81" y="801"/>
                  </a:lnTo>
                  <a:lnTo>
                    <a:pt x="78" y="745"/>
                  </a:lnTo>
                  <a:lnTo>
                    <a:pt x="88" y="700"/>
                  </a:lnTo>
                  <a:lnTo>
                    <a:pt x="111" y="659"/>
                  </a:lnTo>
                  <a:lnTo>
                    <a:pt x="146" y="626"/>
                  </a:lnTo>
                  <a:lnTo>
                    <a:pt x="182" y="594"/>
                  </a:lnTo>
                  <a:lnTo>
                    <a:pt x="220" y="563"/>
                  </a:lnTo>
                  <a:lnTo>
                    <a:pt x="255" y="533"/>
                  </a:lnTo>
                  <a:lnTo>
                    <a:pt x="293" y="505"/>
                  </a:lnTo>
                  <a:lnTo>
                    <a:pt x="333" y="477"/>
                  </a:lnTo>
                  <a:lnTo>
                    <a:pt x="374" y="452"/>
                  </a:lnTo>
                  <a:lnTo>
                    <a:pt x="412" y="427"/>
                  </a:lnTo>
                  <a:lnTo>
                    <a:pt x="452" y="404"/>
                  </a:lnTo>
                  <a:lnTo>
                    <a:pt x="495" y="379"/>
                  </a:lnTo>
                  <a:lnTo>
                    <a:pt x="536" y="356"/>
                  </a:lnTo>
                  <a:lnTo>
                    <a:pt x="579" y="333"/>
                  </a:lnTo>
                  <a:lnTo>
                    <a:pt x="622" y="311"/>
                  </a:lnTo>
                  <a:lnTo>
                    <a:pt x="665" y="290"/>
                  </a:lnTo>
                  <a:lnTo>
                    <a:pt x="708" y="268"/>
                  </a:lnTo>
                  <a:lnTo>
                    <a:pt x="751" y="245"/>
                  </a:lnTo>
                  <a:lnTo>
                    <a:pt x="789" y="225"/>
                  </a:lnTo>
                  <a:lnTo>
                    <a:pt x="826" y="205"/>
                  </a:lnTo>
                  <a:lnTo>
                    <a:pt x="867" y="184"/>
                  </a:lnTo>
                  <a:lnTo>
                    <a:pt x="905" y="164"/>
                  </a:lnTo>
                  <a:lnTo>
                    <a:pt x="945" y="144"/>
                  </a:lnTo>
                  <a:lnTo>
                    <a:pt x="983" y="121"/>
                  </a:lnTo>
                  <a:lnTo>
                    <a:pt x="1024" y="101"/>
                  </a:lnTo>
                  <a:lnTo>
                    <a:pt x="1062" y="78"/>
                  </a:lnTo>
                  <a:lnTo>
                    <a:pt x="1067" y="78"/>
                  </a:lnTo>
                  <a:lnTo>
                    <a:pt x="1074" y="78"/>
                  </a:lnTo>
                  <a:lnTo>
                    <a:pt x="1084" y="78"/>
                  </a:lnTo>
                  <a:lnTo>
                    <a:pt x="1094" y="81"/>
                  </a:lnTo>
                  <a:lnTo>
                    <a:pt x="1105" y="83"/>
                  </a:lnTo>
                  <a:lnTo>
                    <a:pt x="1115" y="83"/>
                  </a:lnTo>
                  <a:lnTo>
                    <a:pt x="1125" y="83"/>
                  </a:lnTo>
                  <a:lnTo>
                    <a:pt x="1135" y="83"/>
                  </a:lnTo>
                  <a:lnTo>
                    <a:pt x="1150" y="81"/>
                  </a:lnTo>
                  <a:lnTo>
                    <a:pt x="1160" y="71"/>
                  </a:lnTo>
                  <a:lnTo>
                    <a:pt x="1168" y="61"/>
                  </a:lnTo>
                  <a:lnTo>
                    <a:pt x="1170" y="45"/>
                  </a:lnTo>
                  <a:lnTo>
                    <a:pt x="1168" y="30"/>
                  </a:lnTo>
                  <a:lnTo>
                    <a:pt x="1160" y="18"/>
                  </a:lnTo>
                  <a:lnTo>
                    <a:pt x="1150" y="10"/>
                  </a:lnTo>
                  <a:lnTo>
                    <a:pt x="1135" y="8"/>
                  </a:lnTo>
                  <a:lnTo>
                    <a:pt x="1127" y="8"/>
                  </a:lnTo>
                  <a:lnTo>
                    <a:pt x="1120" y="5"/>
                  </a:lnTo>
                  <a:lnTo>
                    <a:pt x="1112" y="5"/>
                  </a:lnTo>
                  <a:lnTo>
                    <a:pt x="1105" y="5"/>
                  </a:lnTo>
                  <a:lnTo>
                    <a:pt x="1094" y="2"/>
                  </a:lnTo>
                  <a:lnTo>
                    <a:pt x="1084" y="2"/>
                  </a:lnTo>
                  <a:lnTo>
                    <a:pt x="1074" y="0"/>
                  </a:lnTo>
                  <a:lnTo>
                    <a:pt x="1067" y="0"/>
                  </a:lnTo>
                  <a:lnTo>
                    <a:pt x="1056" y="2"/>
                  </a:lnTo>
                  <a:lnTo>
                    <a:pt x="1046" y="2"/>
                  </a:lnTo>
                  <a:lnTo>
                    <a:pt x="1036" y="5"/>
                  </a:lnTo>
                  <a:lnTo>
                    <a:pt x="1026" y="10"/>
                  </a:lnTo>
                  <a:lnTo>
                    <a:pt x="986" y="33"/>
                  </a:lnTo>
                  <a:lnTo>
                    <a:pt x="948" y="53"/>
                  </a:lnTo>
                  <a:lnTo>
                    <a:pt x="907" y="76"/>
                  </a:lnTo>
                  <a:lnTo>
                    <a:pt x="869" y="96"/>
                  </a:lnTo>
                  <a:lnTo>
                    <a:pt x="829" y="116"/>
                  </a:lnTo>
                  <a:lnTo>
                    <a:pt x="791" y="136"/>
                  </a:lnTo>
                  <a:lnTo>
                    <a:pt x="753" y="154"/>
                  </a:lnTo>
                  <a:lnTo>
                    <a:pt x="715" y="174"/>
                  </a:lnTo>
                  <a:lnTo>
                    <a:pt x="670" y="197"/>
                  </a:lnTo>
                  <a:lnTo>
                    <a:pt x="627" y="220"/>
                  </a:lnTo>
                  <a:lnTo>
                    <a:pt x="584" y="242"/>
                  </a:lnTo>
                  <a:lnTo>
                    <a:pt x="538" y="265"/>
                  </a:lnTo>
                  <a:lnTo>
                    <a:pt x="495" y="288"/>
                  </a:lnTo>
                  <a:lnTo>
                    <a:pt x="452" y="313"/>
                  </a:lnTo>
                  <a:lnTo>
                    <a:pt x="412" y="338"/>
                  </a:lnTo>
                  <a:lnTo>
                    <a:pt x="369" y="364"/>
                  </a:lnTo>
                  <a:lnTo>
                    <a:pt x="328" y="389"/>
                  </a:lnTo>
                  <a:lnTo>
                    <a:pt x="285" y="417"/>
                  </a:lnTo>
                  <a:lnTo>
                    <a:pt x="245" y="445"/>
                  </a:lnTo>
                  <a:lnTo>
                    <a:pt x="207" y="475"/>
                  </a:lnTo>
                  <a:lnTo>
                    <a:pt x="167" y="505"/>
                  </a:lnTo>
                  <a:lnTo>
                    <a:pt x="129" y="538"/>
                  </a:lnTo>
                  <a:lnTo>
                    <a:pt x="91" y="573"/>
                  </a:lnTo>
                  <a:lnTo>
                    <a:pt x="53" y="609"/>
                  </a:lnTo>
                  <a:lnTo>
                    <a:pt x="28" y="644"/>
                  </a:lnTo>
                  <a:lnTo>
                    <a:pt x="12" y="680"/>
                  </a:lnTo>
                  <a:lnTo>
                    <a:pt x="2" y="717"/>
                  </a:lnTo>
                  <a:lnTo>
                    <a:pt x="0" y="753"/>
                  </a:lnTo>
                  <a:lnTo>
                    <a:pt x="0" y="791"/>
                  </a:lnTo>
                  <a:lnTo>
                    <a:pt x="5" y="826"/>
                  </a:lnTo>
                  <a:lnTo>
                    <a:pt x="12" y="859"/>
                  </a:lnTo>
                  <a:lnTo>
                    <a:pt x="20" y="889"/>
                  </a:lnTo>
                  <a:lnTo>
                    <a:pt x="43" y="950"/>
                  </a:lnTo>
                  <a:lnTo>
                    <a:pt x="71" y="1005"/>
                  </a:lnTo>
                  <a:lnTo>
                    <a:pt x="101" y="1064"/>
                  </a:lnTo>
                  <a:lnTo>
                    <a:pt x="134" y="1117"/>
                  </a:lnTo>
                  <a:lnTo>
                    <a:pt x="172" y="1170"/>
                  </a:lnTo>
                  <a:lnTo>
                    <a:pt x="210" y="1223"/>
                  </a:lnTo>
                  <a:lnTo>
                    <a:pt x="248" y="1273"/>
                  </a:lnTo>
                  <a:lnTo>
                    <a:pt x="288" y="1324"/>
                  </a:lnTo>
                  <a:lnTo>
                    <a:pt x="328" y="1377"/>
                  </a:lnTo>
                  <a:lnTo>
                    <a:pt x="346" y="1402"/>
                  </a:lnTo>
                  <a:lnTo>
                    <a:pt x="364" y="1427"/>
                  </a:lnTo>
                  <a:lnTo>
                    <a:pt x="382" y="1453"/>
                  </a:lnTo>
                  <a:lnTo>
                    <a:pt x="397" y="1478"/>
                  </a:lnTo>
                  <a:lnTo>
                    <a:pt x="414" y="1503"/>
                  </a:lnTo>
                  <a:lnTo>
                    <a:pt x="430" y="1531"/>
                  </a:lnTo>
                  <a:lnTo>
                    <a:pt x="445" y="1556"/>
                  </a:lnTo>
                  <a:lnTo>
                    <a:pt x="460" y="1581"/>
                  </a:lnTo>
                  <a:lnTo>
                    <a:pt x="493" y="1634"/>
                  </a:lnTo>
                  <a:lnTo>
                    <a:pt x="526" y="1688"/>
                  </a:lnTo>
                  <a:lnTo>
                    <a:pt x="558" y="1738"/>
                  </a:lnTo>
                  <a:lnTo>
                    <a:pt x="596" y="1789"/>
                  </a:lnTo>
                  <a:lnTo>
                    <a:pt x="634" y="1837"/>
                  </a:lnTo>
                  <a:lnTo>
                    <a:pt x="677" y="1882"/>
                  </a:lnTo>
                  <a:lnTo>
                    <a:pt x="725" y="1922"/>
                  </a:lnTo>
                  <a:lnTo>
                    <a:pt x="776" y="1960"/>
                  </a:lnTo>
                  <a:lnTo>
                    <a:pt x="761" y="1976"/>
                  </a:lnTo>
                  <a:lnTo>
                    <a:pt x="746" y="1991"/>
                  </a:lnTo>
                  <a:lnTo>
                    <a:pt x="725" y="2006"/>
                  </a:lnTo>
                  <a:lnTo>
                    <a:pt x="708" y="2021"/>
                  </a:lnTo>
                  <a:lnTo>
                    <a:pt x="682" y="2039"/>
                  </a:lnTo>
                  <a:lnTo>
                    <a:pt x="660" y="2059"/>
                  </a:lnTo>
                  <a:lnTo>
                    <a:pt x="637" y="2082"/>
                  </a:lnTo>
                  <a:lnTo>
                    <a:pt x="617" y="2104"/>
                  </a:lnTo>
                  <a:lnTo>
                    <a:pt x="599" y="2130"/>
                  </a:lnTo>
                  <a:lnTo>
                    <a:pt x="589" y="2160"/>
                  </a:lnTo>
                  <a:lnTo>
                    <a:pt x="584" y="2190"/>
                  </a:lnTo>
                  <a:lnTo>
                    <a:pt x="586" y="2226"/>
                  </a:lnTo>
                  <a:lnTo>
                    <a:pt x="596" y="2248"/>
                  </a:lnTo>
                  <a:lnTo>
                    <a:pt x="609" y="2269"/>
                  </a:lnTo>
                  <a:lnTo>
                    <a:pt x="624" y="2286"/>
                  </a:lnTo>
                  <a:lnTo>
                    <a:pt x="644" y="2301"/>
                  </a:lnTo>
                  <a:lnTo>
                    <a:pt x="667" y="2317"/>
                  </a:lnTo>
                  <a:lnTo>
                    <a:pt x="690" y="2327"/>
                  </a:lnTo>
                  <a:lnTo>
                    <a:pt x="715" y="2337"/>
                  </a:lnTo>
                  <a:lnTo>
                    <a:pt x="738" y="2347"/>
                  </a:lnTo>
                  <a:lnTo>
                    <a:pt x="753" y="2352"/>
                  </a:lnTo>
                  <a:lnTo>
                    <a:pt x="768" y="2347"/>
                  </a:lnTo>
                  <a:lnTo>
                    <a:pt x="781" y="2339"/>
                  </a:lnTo>
                  <a:lnTo>
                    <a:pt x="789" y="2327"/>
                  </a:lnTo>
                  <a:lnTo>
                    <a:pt x="791" y="2312"/>
                  </a:lnTo>
                  <a:lnTo>
                    <a:pt x="789" y="2296"/>
                  </a:lnTo>
                  <a:lnTo>
                    <a:pt x="778" y="2284"/>
                  </a:lnTo>
                  <a:lnTo>
                    <a:pt x="766" y="2276"/>
                  </a:lnTo>
                  <a:lnTo>
                    <a:pt x="748" y="2269"/>
                  </a:lnTo>
                  <a:lnTo>
                    <a:pt x="730" y="2264"/>
                  </a:lnTo>
                  <a:lnTo>
                    <a:pt x="715" y="2256"/>
                  </a:lnTo>
                  <a:lnTo>
                    <a:pt x="700" y="2246"/>
                  </a:lnTo>
                  <a:lnTo>
                    <a:pt x="687" y="2238"/>
                  </a:lnTo>
                  <a:lnTo>
                    <a:pt x="675" y="2231"/>
                  </a:lnTo>
                  <a:lnTo>
                    <a:pt x="667" y="2221"/>
                  </a:lnTo>
                  <a:lnTo>
                    <a:pt x="662" y="2210"/>
                  </a:lnTo>
                  <a:lnTo>
                    <a:pt x="662" y="2193"/>
                  </a:lnTo>
                  <a:lnTo>
                    <a:pt x="665" y="2178"/>
                  </a:lnTo>
                  <a:lnTo>
                    <a:pt x="672" y="2160"/>
                  </a:lnTo>
                  <a:lnTo>
                    <a:pt x="682" y="2145"/>
                  </a:lnTo>
                  <a:lnTo>
                    <a:pt x="698" y="2130"/>
                  </a:lnTo>
                  <a:lnTo>
                    <a:pt x="713" y="2114"/>
                  </a:lnTo>
                  <a:lnTo>
                    <a:pt x="733" y="2097"/>
                  </a:lnTo>
                  <a:lnTo>
                    <a:pt x="756" y="2079"/>
                  </a:lnTo>
                  <a:lnTo>
                    <a:pt x="768" y="2069"/>
                  </a:lnTo>
                  <a:lnTo>
                    <a:pt x="781" y="2059"/>
                  </a:lnTo>
                  <a:lnTo>
                    <a:pt x="791" y="2051"/>
                  </a:lnTo>
                  <a:lnTo>
                    <a:pt x="804" y="2041"/>
                  </a:lnTo>
                  <a:lnTo>
                    <a:pt x="814" y="2031"/>
                  </a:lnTo>
                  <a:lnTo>
                    <a:pt x="824" y="2021"/>
                  </a:lnTo>
                  <a:lnTo>
                    <a:pt x="834" y="2011"/>
                  </a:lnTo>
                  <a:lnTo>
                    <a:pt x="844" y="2001"/>
                  </a:lnTo>
                  <a:lnTo>
                    <a:pt x="852" y="2003"/>
                  </a:lnTo>
                  <a:lnTo>
                    <a:pt x="862" y="2008"/>
                  </a:lnTo>
                  <a:lnTo>
                    <a:pt x="869" y="2011"/>
                  </a:lnTo>
                  <a:lnTo>
                    <a:pt x="877" y="2013"/>
                  </a:lnTo>
                  <a:lnTo>
                    <a:pt x="895" y="2018"/>
                  </a:lnTo>
                  <a:lnTo>
                    <a:pt x="910" y="2021"/>
                  </a:lnTo>
                  <a:lnTo>
                    <a:pt x="928" y="2024"/>
                  </a:lnTo>
                  <a:lnTo>
                    <a:pt x="943" y="2024"/>
                  </a:lnTo>
                  <a:lnTo>
                    <a:pt x="960" y="2024"/>
                  </a:lnTo>
                  <a:lnTo>
                    <a:pt x="976" y="2021"/>
                  </a:lnTo>
                  <a:lnTo>
                    <a:pt x="993" y="2018"/>
                  </a:lnTo>
                  <a:lnTo>
                    <a:pt x="1008" y="2016"/>
                  </a:lnTo>
                  <a:lnTo>
                    <a:pt x="1026" y="2008"/>
                  </a:lnTo>
                  <a:lnTo>
                    <a:pt x="1041" y="1998"/>
                  </a:lnTo>
                  <a:lnTo>
                    <a:pt x="1056" y="1991"/>
                  </a:lnTo>
                  <a:lnTo>
                    <a:pt x="1072" y="1981"/>
                  </a:lnTo>
                  <a:lnTo>
                    <a:pt x="1082" y="2013"/>
                  </a:lnTo>
                  <a:lnTo>
                    <a:pt x="1097" y="2044"/>
                  </a:lnTo>
                  <a:lnTo>
                    <a:pt x="1110" y="2074"/>
                  </a:lnTo>
                  <a:lnTo>
                    <a:pt x="1127" y="2102"/>
                  </a:lnTo>
                  <a:lnTo>
                    <a:pt x="1150" y="2145"/>
                  </a:lnTo>
                  <a:lnTo>
                    <a:pt x="1168" y="2188"/>
                  </a:lnTo>
                  <a:lnTo>
                    <a:pt x="1180" y="2231"/>
                  </a:lnTo>
                  <a:lnTo>
                    <a:pt x="1185" y="2276"/>
                  </a:lnTo>
                  <a:lnTo>
                    <a:pt x="1185" y="2286"/>
                  </a:lnTo>
                  <a:lnTo>
                    <a:pt x="1190" y="2294"/>
                  </a:lnTo>
                  <a:lnTo>
                    <a:pt x="1193" y="2301"/>
                  </a:lnTo>
                  <a:lnTo>
                    <a:pt x="1201" y="2306"/>
                  </a:lnTo>
                  <a:lnTo>
                    <a:pt x="1208" y="2312"/>
                  </a:lnTo>
                  <a:lnTo>
                    <a:pt x="1216" y="2314"/>
                  </a:lnTo>
                  <a:lnTo>
                    <a:pt x="1223" y="2317"/>
                  </a:lnTo>
                  <a:lnTo>
                    <a:pt x="1231" y="2317"/>
                  </a:lnTo>
                  <a:lnTo>
                    <a:pt x="1244" y="2314"/>
                  </a:lnTo>
                  <a:lnTo>
                    <a:pt x="1256" y="2309"/>
                  </a:lnTo>
                  <a:lnTo>
                    <a:pt x="1269" y="2306"/>
                  </a:lnTo>
                  <a:lnTo>
                    <a:pt x="1281" y="2301"/>
                  </a:lnTo>
                  <a:lnTo>
                    <a:pt x="1292" y="2296"/>
                  </a:lnTo>
                  <a:lnTo>
                    <a:pt x="1302" y="2291"/>
                  </a:lnTo>
                  <a:lnTo>
                    <a:pt x="1312" y="2286"/>
                  </a:lnTo>
                  <a:lnTo>
                    <a:pt x="1322" y="2281"/>
                  </a:lnTo>
                  <a:lnTo>
                    <a:pt x="1335" y="2276"/>
                  </a:lnTo>
                  <a:lnTo>
                    <a:pt x="1345" y="2269"/>
                  </a:lnTo>
                  <a:lnTo>
                    <a:pt x="1355" y="2266"/>
                  </a:lnTo>
                  <a:lnTo>
                    <a:pt x="1365" y="2261"/>
                  </a:lnTo>
                  <a:lnTo>
                    <a:pt x="1375" y="2258"/>
                  </a:lnTo>
                  <a:lnTo>
                    <a:pt x="1385" y="2258"/>
                  </a:lnTo>
                  <a:lnTo>
                    <a:pt x="1395" y="2258"/>
                  </a:lnTo>
                  <a:lnTo>
                    <a:pt x="1405" y="2258"/>
                  </a:lnTo>
                  <a:lnTo>
                    <a:pt x="1421" y="2258"/>
                  </a:lnTo>
                  <a:lnTo>
                    <a:pt x="1433" y="2251"/>
                  </a:lnTo>
                  <a:lnTo>
                    <a:pt x="1443" y="2241"/>
                  </a:lnTo>
                  <a:lnTo>
                    <a:pt x="1448" y="2226"/>
                  </a:lnTo>
                  <a:lnTo>
                    <a:pt x="1448" y="2210"/>
                  </a:lnTo>
                  <a:lnTo>
                    <a:pt x="1443" y="2198"/>
                  </a:lnTo>
                  <a:lnTo>
                    <a:pt x="1433" y="2188"/>
                  </a:lnTo>
                  <a:lnTo>
                    <a:pt x="1418" y="2180"/>
                  </a:lnTo>
                  <a:lnTo>
                    <a:pt x="1398" y="2178"/>
                  </a:lnTo>
                  <a:lnTo>
                    <a:pt x="1380" y="2180"/>
                  </a:lnTo>
                  <a:lnTo>
                    <a:pt x="1362" y="2183"/>
                  </a:lnTo>
                  <a:lnTo>
                    <a:pt x="1345" y="2185"/>
                  </a:lnTo>
                  <a:lnTo>
                    <a:pt x="1330" y="2193"/>
                  </a:lnTo>
                  <a:lnTo>
                    <a:pt x="1314" y="2198"/>
                  </a:lnTo>
                  <a:lnTo>
                    <a:pt x="1299" y="2205"/>
                  </a:lnTo>
                  <a:lnTo>
                    <a:pt x="1287" y="2213"/>
                  </a:lnTo>
                  <a:lnTo>
                    <a:pt x="1279" y="2216"/>
                  </a:lnTo>
                  <a:lnTo>
                    <a:pt x="1274" y="2221"/>
                  </a:lnTo>
                  <a:lnTo>
                    <a:pt x="1266" y="2223"/>
                  </a:lnTo>
                  <a:lnTo>
                    <a:pt x="1259" y="2226"/>
                  </a:lnTo>
                  <a:lnTo>
                    <a:pt x="1249" y="2183"/>
                  </a:lnTo>
                  <a:lnTo>
                    <a:pt x="1233" y="2142"/>
                  </a:lnTo>
                  <a:lnTo>
                    <a:pt x="1213" y="2102"/>
                  </a:lnTo>
                  <a:lnTo>
                    <a:pt x="1193" y="2064"/>
                  </a:lnTo>
                  <a:lnTo>
                    <a:pt x="1175" y="2031"/>
                  </a:lnTo>
                  <a:lnTo>
                    <a:pt x="1160" y="2001"/>
                  </a:lnTo>
                  <a:lnTo>
                    <a:pt x="1148" y="1970"/>
                  </a:lnTo>
                  <a:lnTo>
                    <a:pt x="1137" y="1938"/>
                  </a:lnTo>
                  <a:lnTo>
                    <a:pt x="1137" y="1935"/>
                  </a:lnTo>
                  <a:lnTo>
                    <a:pt x="1137" y="1933"/>
                  </a:lnTo>
                  <a:lnTo>
                    <a:pt x="1150" y="1920"/>
                  </a:lnTo>
                  <a:lnTo>
                    <a:pt x="1163" y="1905"/>
                  </a:lnTo>
                  <a:lnTo>
                    <a:pt x="1175" y="1892"/>
                  </a:lnTo>
                  <a:lnTo>
                    <a:pt x="1188" y="1880"/>
                  </a:lnTo>
                  <a:lnTo>
                    <a:pt x="1201" y="1867"/>
                  </a:lnTo>
                  <a:lnTo>
                    <a:pt x="1211" y="1852"/>
                  </a:lnTo>
                  <a:lnTo>
                    <a:pt x="1221" y="1842"/>
                  </a:lnTo>
                  <a:lnTo>
                    <a:pt x="1231" y="1829"/>
                  </a:lnTo>
                  <a:lnTo>
                    <a:pt x="1256" y="1806"/>
                  </a:lnTo>
                  <a:lnTo>
                    <a:pt x="1281" y="1781"/>
                  </a:lnTo>
                  <a:lnTo>
                    <a:pt x="1307" y="1758"/>
                  </a:lnTo>
                  <a:lnTo>
                    <a:pt x="1332" y="1736"/>
                  </a:lnTo>
                  <a:lnTo>
                    <a:pt x="1357" y="1710"/>
                  </a:lnTo>
                  <a:lnTo>
                    <a:pt x="1385" y="1688"/>
                  </a:lnTo>
                  <a:lnTo>
                    <a:pt x="1410" y="1665"/>
                  </a:lnTo>
                  <a:lnTo>
                    <a:pt x="1436" y="1642"/>
                  </a:lnTo>
                  <a:lnTo>
                    <a:pt x="1466" y="1614"/>
                  </a:lnTo>
                  <a:lnTo>
                    <a:pt x="1496" y="1589"/>
                  </a:lnTo>
                  <a:lnTo>
                    <a:pt x="1527" y="1561"/>
                  </a:lnTo>
                  <a:lnTo>
                    <a:pt x="1555" y="1533"/>
                  </a:lnTo>
                  <a:lnTo>
                    <a:pt x="1585" y="1506"/>
                  </a:lnTo>
                  <a:lnTo>
                    <a:pt x="1615" y="1475"/>
                  </a:lnTo>
                  <a:lnTo>
                    <a:pt x="1643" y="1448"/>
                  </a:lnTo>
                  <a:lnTo>
                    <a:pt x="1673" y="1417"/>
                  </a:lnTo>
                  <a:lnTo>
                    <a:pt x="1701" y="1387"/>
                  </a:lnTo>
                  <a:lnTo>
                    <a:pt x="1729" y="1357"/>
                  </a:lnTo>
                  <a:lnTo>
                    <a:pt x="1757" y="1326"/>
                  </a:lnTo>
                  <a:lnTo>
                    <a:pt x="1785" y="1293"/>
                  </a:lnTo>
                  <a:lnTo>
                    <a:pt x="1810" y="1261"/>
                  </a:lnTo>
                  <a:lnTo>
                    <a:pt x="1835" y="1225"/>
                  </a:lnTo>
                  <a:lnTo>
                    <a:pt x="1860" y="1190"/>
                  </a:lnTo>
                  <a:lnTo>
                    <a:pt x="1883" y="1154"/>
                  </a:lnTo>
                  <a:lnTo>
                    <a:pt x="1901" y="1109"/>
                  </a:lnTo>
                  <a:lnTo>
                    <a:pt x="1906" y="1053"/>
                  </a:lnTo>
                  <a:lnTo>
                    <a:pt x="1901" y="998"/>
                  </a:lnTo>
                  <a:lnTo>
                    <a:pt x="1886" y="945"/>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7" name="Freeform 8"/>
            <p:cNvSpPr>
              <a:spLocks/>
            </p:cNvSpPr>
            <p:nvPr/>
          </p:nvSpPr>
          <p:spPr bwMode="auto">
            <a:xfrm>
              <a:off x="4450" y="2862"/>
              <a:ext cx="424" cy="273"/>
            </a:xfrm>
            <a:custGeom>
              <a:avLst/>
              <a:gdLst>
                <a:gd name="T0" fmla="*/ 45 w 424"/>
                <a:gd name="T1" fmla="*/ 0 h 273"/>
                <a:gd name="T2" fmla="*/ 30 w 424"/>
                <a:gd name="T3" fmla="*/ 0 h 273"/>
                <a:gd name="T4" fmla="*/ 17 w 424"/>
                <a:gd name="T5" fmla="*/ 8 h 273"/>
                <a:gd name="T6" fmla="*/ 7 w 424"/>
                <a:gd name="T7" fmla="*/ 18 h 273"/>
                <a:gd name="T8" fmla="*/ 2 w 424"/>
                <a:gd name="T9" fmla="*/ 33 h 273"/>
                <a:gd name="T10" fmla="*/ 2 w 424"/>
                <a:gd name="T11" fmla="*/ 33 h 273"/>
                <a:gd name="T12" fmla="*/ 0 w 424"/>
                <a:gd name="T13" fmla="*/ 71 h 273"/>
                <a:gd name="T14" fmla="*/ 5 w 424"/>
                <a:gd name="T15" fmla="*/ 106 h 273"/>
                <a:gd name="T16" fmla="*/ 17 w 424"/>
                <a:gd name="T17" fmla="*/ 139 h 273"/>
                <a:gd name="T18" fmla="*/ 32 w 424"/>
                <a:gd name="T19" fmla="*/ 167 h 273"/>
                <a:gd name="T20" fmla="*/ 55 w 424"/>
                <a:gd name="T21" fmla="*/ 195 h 273"/>
                <a:gd name="T22" fmla="*/ 78 w 424"/>
                <a:gd name="T23" fmla="*/ 218 h 273"/>
                <a:gd name="T24" fmla="*/ 103 w 424"/>
                <a:gd name="T25" fmla="*/ 235 h 273"/>
                <a:gd name="T26" fmla="*/ 131 w 424"/>
                <a:gd name="T27" fmla="*/ 248 h 273"/>
                <a:gd name="T28" fmla="*/ 154 w 424"/>
                <a:gd name="T29" fmla="*/ 255 h 273"/>
                <a:gd name="T30" fmla="*/ 182 w 424"/>
                <a:gd name="T31" fmla="*/ 263 h 273"/>
                <a:gd name="T32" fmla="*/ 212 w 424"/>
                <a:gd name="T33" fmla="*/ 268 h 273"/>
                <a:gd name="T34" fmla="*/ 247 w 424"/>
                <a:gd name="T35" fmla="*/ 273 h 273"/>
                <a:gd name="T36" fmla="*/ 283 w 424"/>
                <a:gd name="T37" fmla="*/ 273 h 273"/>
                <a:gd name="T38" fmla="*/ 321 w 424"/>
                <a:gd name="T39" fmla="*/ 271 h 273"/>
                <a:gd name="T40" fmla="*/ 361 w 424"/>
                <a:gd name="T41" fmla="*/ 261 h 273"/>
                <a:gd name="T42" fmla="*/ 399 w 424"/>
                <a:gd name="T43" fmla="*/ 248 h 273"/>
                <a:gd name="T44" fmla="*/ 412 w 424"/>
                <a:gd name="T45" fmla="*/ 240 h 273"/>
                <a:gd name="T46" fmla="*/ 422 w 424"/>
                <a:gd name="T47" fmla="*/ 228 h 273"/>
                <a:gd name="T48" fmla="*/ 424 w 424"/>
                <a:gd name="T49" fmla="*/ 213 h 273"/>
                <a:gd name="T50" fmla="*/ 422 w 424"/>
                <a:gd name="T51" fmla="*/ 197 h 273"/>
                <a:gd name="T52" fmla="*/ 412 w 424"/>
                <a:gd name="T53" fmla="*/ 185 h 273"/>
                <a:gd name="T54" fmla="*/ 399 w 424"/>
                <a:gd name="T55" fmla="*/ 177 h 273"/>
                <a:gd name="T56" fmla="*/ 384 w 424"/>
                <a:gd name="T57" fmla="*/ 175 h 273"/>
                <a:gd name="T58" fmla="*/ 369 w 424"/>
                <a:gd name="T59" fmla="*/ 177 h 273"/>
                <a:gd name="T60" fmla="*/ 336 w 424"/>
                <a:gd name="T61" fmla="*/ 187 h 273"/>
                <a:gd name="T62" fmla="*/ 305 w 424"/>
                <a:gd name="T63" fmla="*/ 195 h 273"/>
                <a:gd name="T64" fmla="*/ 275 w 424"/>
                <a:gd name="T65" fmla="*/ 195 h 273"/>
                <a:gd name="T66" fmla="*/ 245 w 424"/>
                <a:gd name="T67" fmla="*/ 195 h 273"/>
                <a:gd name="T68" fmla="*/ 217 w 424"/>
                <a:gd name="T69" fmla="*/ 192 h 273"/>
                <a:gd name="T70" fmla="*/ 192 w 424"/>
                <a:gd name="T71" fmla="*/ 187 h 273"/>
                <a:gd name="T72" fmla="*/ 171 w 424"/>
                <a:gd name="T73" fmla="*/ 182 h 273"/>
                <a:gd name="T74" fmla="*/ 154 w 424"/>
                <a:gd name="T75" fmla="*/ 177 h 273"/>
                <a:gd name="T76" fmla="*/ 141 w 424"/>
                <a:gd name="T77" fmla="*/ 170 h 273"/>
                <a:gd name="T78" fmla="*/ 126 w 424"/>
                <a:gd name="T79" fmla="*/ 159 h 273"/>
                <a:gd name="T80" fmla="*/ 111 w 424"/>
                <a:gd name="T81" fmla="*/ 147 h 273"/>
                <a:gd name="T82" fmla="*/ 98 w 424"/>
                <a:gd name="T83" fmla="*/ 129 h 273"/>
                <a:gd name="T84" fmla="*/ 88 w 424"/>
                <a:gd name="T85" fmla="*/ 111 h 273"/>
                <a:gd name="T86" fmla="*/ 80 w 424"/>
                <a:gd name="T87" fmla="*/ 91 h 273"/>
                <a:gd name="T88" fmla="*/ 78 w 424"/>
                <a:gd name="T89" fmla="*/ 69 h 273"/>
                <a:gd name="T90" fmla="*/ 78 w 424"/>
                <a:gd name="T91" fmla="*/ 46 h 273"/>
                <a:gd name="T92" fmla="*/ 78 w 424"/>
                <a:gd name="T93" fmla="*/ 31 h 273"/>
                <a:gd name="T94" fmla="*/ 70 w 424"/>
                <a:gd name="T95" fmla="*/ 15 h 273"/>
                <a:gd name="T96" fmla="*/ 60 w 424"/>
                <a:gd name="T97" fmla="*/ 5 h 273"/>
                <a:gd name="T98" fmla="*/ 45 w 424"/>
                <a:gd name="T99" fmla="*/ 0 h 2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4"/>
                <a:gd name="T151" fmla="*/ 0 h 273"/>
                <a:gd name="T152" fmla="*/ 424 w 424"/>
                <a:gd name="T153" fmla="*/ 273 h 2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4" h="273">
                  <a:moveTo>
                    <a:pt x="45" y="0"/>
                  </a:moveTo>
                  <a:lnTo>
                    <a:pt x="30" y="0"/>
                  </a:lnTo>
                  <a:lnTo>
                    <a:pt x="17" y="8"/>
                  </a:lnTo>
                  <a:lnTo>
                    <a:pt x="7" y="18"/>
                  </a:lnTo>
                  <a:lnTo>
                    <a:pt x="2" y="33"/>
                  </a:lnTo>
                  <a:lnTo>
                    <a:pt x="0" y="71"/>
                  </a:lnTo>
                  <a:lnTo>
                    <a:pt x="5" y="106"/>
                  </a:lnTo>
                  <a:lnTo>
                    <a:pt x="17" y="139"/>
                  </a:lnTo>
                  <a:lnTo>
                    <a:pt x="32" y="167"/>
                  </a:lnTo>
                  <a:lnTo>
                    <a:pt x="55" y="195"/>
                  </a:lnTo>
                  <a:lnTo>
                    <a:pt x="78" y="218"/>
                  </a:lnTo>
                  <a:lnTo>
                    <a:pt x="103" y="235"/>
                  </a:lnTo>
                  <a:lnTo>
                    <a:pt x="131" y="248"/>
                  </a:lnTo>
                  <a:lnTo>
                    <a:pt x="154" y="255"/>
                  </a:lnTo>
                  <a:lnTo>
                    <a:pt x="182" y="263"/>
                  </a:lnTo>
                  <a:lnTo>
                    <a:pt x="212" y="268"/>
                  </a:lnTo>
                  <a:lnTo>
                    <a:pt x="247" y="273"/>
                  </a:lnTo>
                  <a:lnTo>
                    <a:pt x="283" y="273"/>
                  </a:lnTo>
                  <a:lnTo>
                    <a:pt x="321" y="271"/>
                  </a:lnTo>
                  <a:lnTo>
                    <a:pt x="361" y="261"/>
                  </a:lnTo>
                  <a:lnTo>
                    <a:pt x="399" y="248"/>
                  </a:lnTo>
                  <a:lnTo>
                    <a:pt x="412" y="240"/>
                  </a:lnTo>
                  <a:lnTo>
                    <a:pt x="422" y="228"/>
                  </a:lnTo>
                  <a:lnTo>
                    <a:pt x="424" y="213"/>
                  </a:lnTo>
                  <a:lnTo>
                    <a:pt x="422" y="197"/>
                  </a:lnTo>
                  <a:lnTo>
                    <a:pt x="412" y="185"/>
                  </a:lnTo>
                  <a:lnTo>
                    <a:pt x="399" y="177"/>
                  </a:lnTo>
                  <a:lnTo>
                    <a:pt x="384" y="175"/>
                  </a:lnTo>
                  <a:lnTo>
                    <a:pt x="369" y="177"/>
                  </a:lnTo>
                  <a:lnTo>
                    <a:pt x="336" y="187"/>
                  </a:lnTo>
                  <a:lnTo>
                    <a:pt x="305" y="195"/>
                  </a:lnTo>
                  <a:lnTo>
                    <a:pt x="275" y="195"/>
                  </a:lnTo>
                  <a:lnTo>
                    <a:pt x="245" y="195"/>
                  </a:lnTo>
                  <a:lnTo>
                    <a:pt x="217" y="192"/>
                  </a:lnTo>
                  <a:lnTo>
                    <a:pt x="192" y="187"/>
                  </a:lnTo>
                  <a:lnTo>
                    <a:pt x="171" y="182"/>
                  </a:lnTo>
                  <a:lnTo>
                    <a:pt x="154" y="177"/>
                  </a:lnTo>
                  <a:lnTo>
                    <a:pt x="141" y="170"/>
                  </a:lnTo>
                  <a:lnTo>
                    <a:pt x="126" y="159"/>
                  </a:lnTo>
                  <a:lnTo>
                    <a:pt x="111" y="147"/>
                  </a:lnTo>
                  <a:lnTo>
                    <a:pt x="98" y="129"/>
                  </a:lnTo>
                  <a:lnTo>
                    <a:pt x="88" y="111"/>
                  </a:lnTo>
                  <a:lnTo>
                    <a:pt x="80" y="91"/>
                  </a:lnTo>
                  <a:lnTo>
                    <a:pt x="78" y="69"/>
                  </a:lnTo>
                  <a:lnTo>
                    <a:pt x="78" y="46"/>
                  </a:lnTo>
                  <a:lnTo>
                    <a:pt x="78" y="31"/>
                  </a:lnTo>
                  <a:lnTo>
                    <a:pt x="70" y="15"/>
                  </a:lnTo>
                  <a:lnTo>
                    <a:pt x="60" y="5"/>
                  </a:lnTo>
                  <a:lnTo>
                    <a:pt x="45" y="0"/>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8" name="Freeform 9"/>
            <p:cNvSpPr>
              <a:spLocks/>
            </p:cNvSpPr>
            <p:nvPr/>
          </p:nvSpPr>
          <p:spPr bwMode="auto">
            <a:xfrm>
              <a:off x="4728" y="2827"/>
              <a:ext cx="75" cy="159"/>
            </a:xfrm>
            <a:custGeom>
              <a:avLst/>
              <a:gdLst>
                <a:gd name="T0" fmla="*/ 75 w 75"/>
                <a:gd name="T1" fmla="*/ 121 h 159"/>
                <a:gd name="T2" fmla="*/ 75 w 75"/>
                <a:gd name="T3" fmla="*/ 40 h 159"/>
                <a:gd name="T4" fmla="*/ 73 w 75"/>
                <a:gd name="T5" fmla="*/ 25 h 159"/>
                <a:gd name="T6" fmla="*/ 65 w 75"/>
                <a:gd name="T7" fmla="*/ 13 h 159"/>
                <a:gd name="T8" fmla="*/ 53 w 75"/>
                <a:gd name="T9" fmla="*/ 2 h 159"/>
                <a:gd name="T10" fmla="*/ 38 w 75"/>
                <a:gd name="T11" fmla="*/ 0 h 159"/>
                <a:gd name="T12" fmla="*/ 22 w 75"/>
                <a:gd name="T13" fmla="*/ 2 h 159"/>
                <a:gd name="T14" fmla="*/ 12 w 75"/>
                <a:gd name="T15" fmla="*/ 13 h 159"/>
                <a:gd name="T16" fmla="*/ 2 w 75"/>
                <a:gd name="T17" fmla="*/ 25 h 159"/>
                <a:gd name="T18" fmla="*/ 0 w 75"/>
                <a:gd name="T19" fmla="*/ 40 h 159"/>
                <a:gd name="T20" fmla="*/ 0 w 75"/>
                <a:gd name="T21" fmla="*/ 121 h 159"/>
                <a:gd name="T22" fmla="*/ 2 w 75"/>
                <a:gd name="T23" fmla="*/ 136 h 159"/>
                <a:gd name="T24" fmla="*/ 12 w 75"/>
                <a:gd name="T25" fmla="*/ 146 h 159"/>
                <a:gd name="T26" fmla="*/ 22 w 75"/>
                <a:gd name="T27" fmla="*/ 157 h 159"/>
                <a:gd name="T28" fmla="*/ 38 w 75"/>
                <a:gd name="T29" fmla="*/ 159 h 159"/>
                <a:gd name="T30" fmla="*/ 53 w 75"/>
                <a:gd name="T31" fmla="*/ 157 h 159"/>
                <a:gd name="T32" fmla="*/ 65 w 75"/>
                <a:gd name="T33" fmla="*/ 146 h 159"/>
                <a:gd name="T34" fmla="*/ 73 w 75"/>
                <a:gd name="T35" fmla="*/ 136 h 159"/>
                <a:gd name="T36" fmla="*/ 75 w 75"/>
                <a:gd name="T37" fmla="*/ 121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159"/>
                <a:gd name="T59" fmla="*/ 75 w 75"/>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159">
                  <a:moveTo>
                    <a:pt x="75" y="121"/>
                  </a:moveTo>
                  <a:lnTo>
                    <a:pt x="75" y="40"/>
                  </a:lnTo>
                  <a:lnTo>
                    <a:pt x="73" y="25"/>
                  </a:lnTo>
                  <a:lnTo>
                    <a:pt x="65" y="13"/>
                  </a:lnTo>
                  <a:lnTo>
                    <a:pt x="53" y="2"/>
                  </a:lnTo>
                  <a:lnTo>
                    <a:pt x="38" y="0"/>
                  </a:lnTo>
                  <a:lnTo>
                    <a:pt x="22" y="2"/>
                  </a:lnTo>
                  <a:lnTo>
                    <a:pt x="12" y="13"/>
                  </a:lnTo>
                  <a:lnTo>
                    <a:pt x="2" y="25"/>
                  </a:lnTo>
                  <a:lnTo>
                    <a:pt x="0" y="40"/>
                  </a:lnTo>
                  <a:lnTo>
                    <a:pt x="0" y="121"/>
                  </a:lnTo>
                  <a:lnTo>
                    <a:pt x="2" y="136"/>
                  </a:lnTo>
                  <a:lnTo>
                    <a:pt x="12" y="146"/>
                  </a:lnTo>
                  <a:lnTo>
                    <a:pt x="22" y="157"/>
                  </a:lnTo>
                  <a:lnTo>
                    <a:pt x="38" y="159"/>
                  </a:lnTo>
                  <a:lnTo>
                    <a:pt x="53" y="157"/>
                  </a:lnTo>
                  <a:lnTo>
                    <a:pt x="65" y="146"/>
                  </a:lnTo>
                  <a:lnTo>
                    <a:pt x="73" y="136"/>
                  </a:lnTo>
                  <a:lnTo>
                    <a:pt x="75" y="121"/>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9" name="Freeform 10"/>
            <p:cNvSpPr>
              <a:spLocks/>
            </p:cNvSpPr>
            <p:nvPr/>
          </p:nvSpPr>
          <p:spPr bwMode="auto">
            <a:xfrm>
              <a:off x="4634" y="2817"/>
              <a:ext cx="78" cy="156"/>
            </a:xfrm>
            <a:custGeom>
              <a:avLst/>
              <a:gdLst>
                <a:gd name="T0" fmla="*/ 78 w 78"/>
                <a:gd name="T1" fmla="*/ 119 h 156"/>
                <a:gd name="T2" fmla="*/ 78 w 78"/>
                <a:gd name="T3" fmla="*/ 38 h 156"/>
                <a:gd name="T4" fmla="*/ 76 w 78"/>
                <a:gd name="T5" fmla="*/ 23 h 156"/>
                <a:gd name="T6" fmla="*/ 66 w 78"/>
                <a:gd name="T7" fmla="*/ 10 h 156"/>
                <a:gd name="T8" fmla="*/ 53 w 78"/>
                <a:gd name="T9" fmla="*/ 2 h 156"/>
                <a:gd name="T10" fmla="*/ 38 w 78"/>
                <a:gd name="T11" fmla="*/ 0 h 156"/>
                <a:gd name="T12" fmla="*/ 23 w 78"/>
                <a:gd name="T13" fmla="*/ 2 h 156"/>
                <a:gd name="T14" fmla="*/ 13 w 78"/>
                <a:gd name="T15" fmla="*/ 10 h 156"/>
                <a:gd name="T16" fmla="*/ 3 w 78"/>
                <a:gd name="T17" fmla="*/ 23 h 156"/>
                <a:gd name="T18" fmla="*/ 0 w 78"/>
                <a:gd name="T19" fmla="*/ 38 h 156"/>
                <a:gd name="T20" fmla="*/ 0 w 78"/>
                <a:gd name="T21" fmla="*/ 119 h 156"/>
                <a:gd name="T22" fmla="*/ 3 w 78"/>
                <a:gd name="T23" fmla="*/ 134 h 156"/>
                <a:gd name="T24" fmla="*/ 13 w 78"/>
                <a:gd name="T25" fmla="*/ 146 h 156"/>
                <a:gd name="T26" fmla="*/ 23 w 78"/>
                <a:gd name="T27" fmla="*/ 154 h 156"/>
                <a:gd name="T28" fmla="*/ 38 w 78"/>
                <a:gd name="T29" fmla="*/ 156 h 156"/>
                <a:gd name="T30" fmla="*/ 53 w 78"/>
                <a:gd name="T31" fmla="*/ 154 h 156"/>
                <a:gd name="T32" fmla="*/ 66 w 78"/>
                <a:gd name="T33" fmla="*/ 146 h 156"/>
                <a:gd name="T34" fmla="*/ 76 w 78"/>
                <a:gd name="T35" fmla="*/ 134 h 156"/>
                <a:gd name="T36" fmla="*/ 78 w 78"/>
                <a:gd name="T37" fmla="*/ 119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56"/>
                <a:gd name="T59" fmla="*/ 78 w 78"/>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56">
                  <a:moveTo>
                    <a:pt x="78" y="119"/>
                  </a:moveTo>
                  <a:lnTo>
                    <a:pt x="78" y="38"/>
                  </a:lnTo>
                  <a:lnTo>
                    <a:pt x="76" y="23"/>
                  </a:lnTo>
                  <a:lnTo>
                    <a:pt x="66" y="10"/>
                  </a:lnTo>
                  <a:lnTo>
                    <a:pt x="53" y="2"/>
                  </a:lnTo>
                  <a:lnTo>
                    <a:pt x="38" y="0"/>
                  </a:lnTo>
                  <a:lnTo>
                    <a:pt x="23" y="2"/>
                  </a:lnTo>
                  <a:lnTo>
                    <a:pt x="13" y="10"/>
                  </a:lnTo>
                  <a:lnTo>
                    <a:pt x="3" y="23"/>
                  </a:lnTo>
                  <a:lnTo>
                    <a:pt x="0" y="38"/>
                  </a:lnTo>
                  <a:lnTo>
                    <a:pt x="0" y="119"/>
                  </a:lnTo>
                  <a:lnTo>
                    <a:pt x="3" y="134"/>
                  </a:lnTo>
                  <a:lnTo>
                    <a:pt x="13" y="146"/>
                  </a:lnTo>
                  <a:lnTo>
                    <a:pt x="23" y="154"/>
                  </a:lnTo>
                  <a:lnTo>
                    <a:pt x="38" y="156"/>
                  </a:lnTo>
                  <a:lnTo>
                    <a:pt x="53" y="154"/>
                  </a:lnTo>
                  <a:lnTo>
                    <a:pt x="66" y="146"/>
                  </a:lnTo>
                  <a:lnTo>
                    <a:pt x="76" y="134"/>
                  </a:lnTo>
                  <a:lnTo>
                    <a:pt x="78" y="119"/>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20" name="WordArt 11"/>
            <p:cNvSpPr>
              <a:spLocks noChangeArrowheads="1" noChangeShapeType="1" noTextEdit="1"/>
            </p:cNvSpPr>
            <p:nvPr/>
          </p:nvSpPr>
          <p:spPr bwMode="auto">
            <a:xfrm>
              <a:off x="3840" y="2160"/>
              <a:ext cx="864" cy="66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mj-lt"/>
                  <a:ea typeface="Comic Sans MS"/>
                  <a:cs typeface="Comic Sans MS"/>
                </a:rPr>
                <a:t>Training</a:t>
              </a:r>
            </a:p>
            <a:p>
              <a:pPr algn="ctr"/>
              <a:r>
                <a:rPr lang="en-US" sz="3600" kern="10" dirty="0">
                  <a:ln w="9525">
                    <a:solidFill>
                      <a:srgbClr val="000000"/>
                    </a:solidFill>
                    <a:round/>
                    <a:headEnd/>
                    <a:tailEnd/>
                  </a:ln>
                  <a:latin typeface="+mj-lt"/>
                  <a:ea typeface="Comic Sans MS"/>
                  <a:cs typeface="Comic Sans MS"/>
                </a:rPr>
                <a:t>Required</a:t>
              </a:r>
            </a:p>
          </p:txBody>
        </p:sp>
      </p:grpSp>
      <p:pic>
        <p:nvPicPr>
          <p:cNvPr id="21" name="Picture 20"/>
          <p:cNvPicPr>
            <a:picLocks noChangeAspect="1"/>
          </p:cNvPicPr>
          <p:nvPr/>
        </p:nvPicPr>
        <p:blipFill>
          <a:blip r:embed="rId4"/>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14458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extLst/>
          </p:nvPr>
        </p:nvGraphicFramePr>
        <p:xfrm>
          <a:off x="1676400" y="0"/>
          <a:ext cx="5964238" cy="6629400"/>
        </p:xfrm>
        <a:graphic>
          <a:graphicData uri="http://schemas.openxmlformats.org/presentationml/2006/ole">
            <mc:AlternateContent xmlns:mc="http://schemas.openxmlformats.org/markup-compatibility/2006">
              <mc:Choice xmlns:v="urn:schemas-microsoft-com:vml" Requires="v">
                <p:oleObj spid="_x0000_s3107" name="Visio" r:id="rId3" imgW="3860800" imgH="4292600" progId="">
                  <p:embed/>
                </p:oleObj>
              </mc:Choice>
              <mc:Fallback>
                <p:oleObj name="Visio" r:id="rId3" imgW="3860800" imgH="4292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0"/>
                        <a:ext cx="5964238" cy="6629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6739" name="Rectangle 3"/>
          <p:cNvSpPr>
            <a:spLocks noGrp="1" noChangeArrowheads="1"/>
          </p:cNvSpPr>
          <p:nvPr>
            <p:ph type="title"/>
          </p:nvPr>
        </p:nvSpPr>
        <p:spPr>
          <a:xfrm rot="19511224">
            <a:off x="0" y="381000"/>
            <a:ext cx="3048000" cy="1524000"/>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dirty="0" smtClean="0">
                <a:solidFill>
                  <a:schemeClr val="lt1"/>
                </a:solidFill>
                <a:ea typeface="+mj-ea"/>
                <a:cs typeface="+mj-cs"/>
              </a:rPr>
              <a:t>Remember Functions</a:t>
            </a:r>
          </a:p>
        </p:txBody>
      </p:sp>
      <p:sp>
        <p:nvSpPr>
          <p:cNvPr id="80900" name="Rectangle 4"/>
          <p:cNvSpPr>
            <a:spLocks noChangeArrowheads="1"/>
          </p:cNvSpPr>
          <p:nvPr/>
        </p:nvSpPr>
        <p:spPr bwMode="auto">
          <a:xfrm>
            <a:off x="0" y="1110734"/>
            <a:ext cx="184666" cy="369332"/>
          </a:xfrm>
          <a:prstGeom prst="rect">
            <a:avLst/>
          </a:prstGeom>
          <a:noFill/>
          <a:ln w="9525">
            <a:noFill/>
            <a:miter lim="800000"/>
            <a:headEnd/>
            <a:tailEnd/>
          </a:ln>
        </p:spPr>
        <p:txBody>
          <a:bodyPr wrap="none" anchor="ctr">
            <a:prstTxWarp prst="textNoShape">
              <a:avLst/>
            </a:prstTxWarp>
            <a:spAutoFit/>
          </a:bodyPr>
          <a:lstStyle/>
          <a:p>
            <a:endParaRPr lang="en-US">
              <a:latin typeface="+mj-lt"/>
            </a:endParaRPr>
          </a:p>
        </p:txBody>
      </p:sp>
      <p:sp>
        <p:nvSpPr>
          <p:cNvPr id="116741" name="AutoShape 5"/>
          <p:cNvSpPr>
            <a:spLocks noChangeArrowheads="1"/>
          </p:cNvSpPr>
          <p:nvPr/>
        </p:nvSpPr>
        <p:spPr bwMode="auto">
          <a:xfrm>
            <a:off x="1524000" y="1981200"/>
            <a:ext cx="10668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dist="20000" dir="5400000" rotWithShape="0">
              <a:srgbClr val="808080">
                <a:alpha val="37999"/>
              </a:srgbClr>
            </a:outerShdw>
          </a:effectLst>
        </p:spPr>
        <p:txBody>
          <a:bodyPr wrap="none" anchor="ctr"/>
          <a:lstStyle/>
          <a:p>
            <a:pPr algn="ctr">
              <a:defRPr/>
            </a:pPr>
            <a:r>
              <a:rPr lang="en-US" sz="3200" dirty="0">
                <a:solidFill>
                  <a:schemeClr val="dk1"/>
                </a:solidFill>
                <a:latin typeface="+mj-lt"/>
                <a:ea typeface="Arial" pitchFamily="-84" charset="0"/>
                <a:cs typeface="Arial Rounded MT Bold"/>
              </a:rPr>
              <a:t>S</a:t>
            </a:r>
            <a:r>
              <a:rPr lang="en-US" sz="3200" baseline="30000" dirty="0">
                <a:solidFill>
                  <a:schemeClr val="dk1"/>
                </a:solidFill>
                <a:latin typeface="+mj-lt"/>
                <a:ea typeface="Arial" pitchFamily="-84" charset="0"/>
                <a:cs typeface="Arial Rounded MT Bold"/>
              </a:rPr>
              <a:t>R+</a:t>
            </a:r>
          </a:p>
        </p:txBody>
      </p:sp>
      <p:sp>
        <p:nvSpPr>
          <p:cNvPr id="116742" name="AutoShape 6"/>
          <p:cNvSpPr>
            <a:spLocks noChangeArrowheads="1"/>
          </p:cNvSpPr>
          <p:nvPr/>
        </p:nvSpPr>
        <p:spPr bwMode="auto">
          <a:xfrm rot="10800000">
            <a:off x="6781800" y="1981200"/>
            <a:ext cx="10668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dist="20000" dir="5400000" rotWithShape="0">
              <a:srgbClr val="808080">
                <a:alpha val="37999"/>
              </a:srgbClr>
            </a:outerShdw>
          </a:effectLst>
        </p:spPr>
        <p:txBody>
          <a:bodyPr rot="10800000" wrap="none" anchor="ctr"/>
          <a:lstStyle/>
          <a:p>
            <a:pPr algn="ctr">
              <a:defRPr/>
            </a:pPr>
            <a:r>
              <a:rPr lang="en-US" sz="3200" dirty="0">
                <a:solidFill>
                  <a:schemeClr val="dk1"/>
                </a:solidFill>
                <a:latin typeface="+mj-lt"/>
                <a:ea typeface="Arial" pitchFamily="-84" charset="0"/>
                <a:cs typeface="Arial Rounded MT Bold"/>
              </a:rPr>
              <a:t>S</a:t>
            </a:r>
            <a:r>
              <a:rPr lang="en-US" sz="3200" baseline="30000" dirty="0">
                <a:solidFill>
                  <a:schemeClr val="dk1"/>
                </a:solidFill>
                <a:latin typeface="+mj-lt"/>
                <a:ea typeface="Arial" pitchFamily="-84" charset="0"/>
                <a:cs typeface="Arial Rounded MT Bold"/>
              </a:rPr>
              <a:t>R-</a:t>
            </a:r>
          </a:p>
        </p:txBody>
      </p:sp>
      <p:pic>
        <p:nvPicPr>
          <p:cNvPr id="8" name="Picture 7"/>
          <p:cNvPicPr>
            <a:picLocks noChangeAspect="1"/>
          </p:cNvPicPr>
          <p:nvPr/>
        </p:nvPicPr>
        <p:blipFill>
          <a:blip r:embed="rId5"/>
          <a:stretch>
            <a:fillRect/>
          </a:stretch>
        </p:blipFill>
        <p:spPr>
          <a:xfrm>
            <a:off x="-3175" y="2362200"/>
            <a:ext cx="914400" cy="914400"/>
          </a:xfrm>
          <a:prstGeom prst="rect">
            <a:avLst/>
          </a:prstGeom>
        </p:spPr>
      </p:pic>
      <p:grpSp>
        <p:nvGrpSpPr>
          <p:cNvPr id="9" name="Group 8"/>
          <p:cNvGrpSpPr/>
          <p:nvPr/>
        </p:nvGrpSpPr>
        <p:grpSpPr>
          <a:xfrm>
            <a:off x="7391400" y="6248400"/>
            <a:ext cx="1748495" cy="609600"/>
            <a:chOff x="7391400" y="6248400"/>
            <a:chExt cx="1748495" cy="609600"/>
          </a:xfrm>
        </p:grpSpPr>
        <p:grpSp>
          <p:nvGrpSpPr>
            <p:cNvPr id="10" name="Group 9"/>
            <p:cNvGrpSpPr/>
            <p:nvPr userDrawn="1"/>
          </p:nvGrpSpPr>
          <p:grpSpPr>
            <a:xfrm>
              <a:off x="7391400" y="6248400"/>
              <a:ext cx="1676400" cy="609600"/>
              <a:chOff x="-990600" y="2057400"/>
              <a:chExt cx="6019800" cy="2692400"/>
            </a:xfrm>
          </p:grpSpPr>
          <p:pic>
            <p:nvPicPr>
              <p:cNvPr id="12" name="Picture 11"/>
              <p:cNvPicPr>
                <a:picLocks noChangeAspect="1"/>
              </p:cNvPicPr>
              <p:nvPr userDrawn="1"/>
            </p:nvPicPr>
            <p:blipFill>
              <a:blip r:embed="rId6"/>
              <a:stretch>
                <a:fillRect/>
              </a:stretch>
            </p:blipFill>
            <p:spPr>
              <a:xfrm>
                <a:off x="-990600" y="2057400"/>
                <a:ext cx="6019800" cy="2692400"/>
              </a:xfrm>
              <a:prstGeom prst="rect">
                <a:avLst/>
              </a:prstGeom>
            </p:spPr>
          </p:pic>
          <p:pic>
            <p:nvPicPr>
              <p:cNvPr id="13" name="Picture 12"/>
              <p:cNvPicPr>
                <a:picLocks noChangeAspect="1"/>
              </p:cNvPicPr>
              <p:nvPr userDrawn="1"/>
            </p:nvPicPr>
            <p:blipFill>
              <a:blip r:embed="rId7"/>
              <a:stretch>
                <a:fillRect/>
              </a:stretch>
            </p:blipFill>
            <p:spPr>
              <a:xfrm>
                <a:off x="2819400" y="4267200"/>
                <a:ext cx="2209800" cy="444500"/>
              </a:xfrm>
              <a:prstGeom prst="rect">
                <a:avLst/>
              </a:prstGeom>
            </p:spPr>
          </p:pic>
          <p:pic>
            <p:nvPicPr>
              <p:cNvPr id="14" name="Picture 13"/>
              <p:cNvPicPr>
                <a:picLocks noChangeAspect="1"/>
              </p:cNvPicPr>
              <p:nvPr userDrawn="1"/>
            </p:nvPicPr>
            <p:blipFill>
              <a:blip r:embed="rId8"/>
              <a:stretch>
                <a:fillRect/>
              </a:stretch>
            </p:blipFill>
            <p:spPr>
              <a:xfrm>
                <a:off x="1219200" y="3810000"/>
                <a:ext cx="3797300" cy="482600"/>
              </a:xfrm>
              <a:prstGeom prst="rect">
                <a:avLst/>
              </a:prstGeom>
            </p:spPr>
          </p:pic>
        </p:grpSp>
        <p:pic>
          <p:nvPicPr>
            <p:cNvPr id="11" name="Picture 10"/>
            <p:cNvPicPr>
              <a:picLocks noChangeAspect="1"/>
            </p:cNvPicPr>
            <p:nvPr userDrawn="1"/>
          </p:nvPicPr>
          <p:blipFill>
            <a:blip r:embed="rId9"/>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33966833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33400" y="152400"/>
            <a:ext cx="8305800" cy="838200"/>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3600" dirty="0" smtClean="0">
                <a:solidFill>
                  <a:schemeClr val="lt1"/>
                </a:solidFill>
                <a:latin typeface="+mn-lt"/>
                <a:ea typeface="+mj-ea"/>
                <a:cs typeface="+mj-cs"/>
              </a:rPr>
              <a:t>1. Look at the Function of Behavior</a:t>
            </a:r>
          </a:p>
        </p:txBody>
      </p:sp>
      <p:graphicFrame>
        <p:nvGraphicFramePr>
          <p:cNvPr id="4" name="Diagram 3"/>
          <p:cNvGraphicFramePr/>
          <p:nvPr/>
        </p:nvGraphicFramePr>
        <p:xfrm>
          <a:off x="457200" y="838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a:spLocks noChangeArrowheads="1"/>
          </p:cNvSpPr>
          <p:nvPr/>
        </p:nvSpPr>
        <p:spPr bwMode="auto">
          <a:xfrm>
            <a:off x="609600" y="5257800"/>
            <a:ext cx="8077200" cy="1295400"/>
          </a:xfrm>
          <a:prstGeom prst="roundRect">
            <a:avLst>
              <a:gd name="adj" fmla="val 16667"/>
            </a:avLst>
          </a:prstGeom>
          <a:gradFill rotWithShape="1">
            <a:gsLst>
              <a:gs pos="0">
                <a:srgbClr val="E8E8FA"/>
              </a:gs>
              <a:gs pos="64999">
                <a:srgbClr val="C3C3EF"/>
              </a:gs>
              <a:gs pos="100000">
                <a:srgbClr val="A8A8EA"/>
              </a:gs>
            </a:gsLst>
            <a:lin ang="5400000" scaled="1"/>
          </a:gra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r>
              <a:rPr lang="en-US" sz="2800" dirty="0">
                <a:solidFill>
                  <a:schemeClr val="dk1"/>
                </a:solidFill>
                <a:latin typeface="+mn-lt"/>
                <a:ea typeface="+mn-ea"/>
                <a:cs typeface="+mn-cs"/>
              </a:rPr>
              <a:t>Based on observing these patterns across time, what is the probable function of the behavior?</a:t>
            </a:r>
          </a:p>
        </p:txBody>
      </p:sp>
      <p:pic>
        <p:nvPicPr>
          <p:cNvPr id="6" name="Picture 5"/>
          <p:cNvPicPr>
            <a:picLocks noChangeAspect="1"/>
          </p:cNvPicPr>
          <p:nvPr/>
        </p:nvPicPr>
        <p:blipFill>
          <a:blip r:embed="rId7"/>
          <a:stretch>
            <a:fillRect/>
          </a:stretch>
        </p:blipFill>
        <p:spPr>
          <a:xfrm>
            <a:off x="8229600" y="609600"/>
            <a:ext cx="914400" cy="914400"/>
          </a:xfrm>
          <a:prstGeom prst="rect">
            <a:avLst/>
          </a:prstGeom>
        </p:spPr>
      </p:pic>
    </p:spTree>
    <p:extLst>
      <p:ext uri="{BB962C8B-B14F-4D97-AF65-F5344CB8AC3E}">
        <p14:creationId xmlns:p14="http://schemas.microsoft.com/office/powerpoint/2010/main" val="794172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57200" y="152400"/>
            <a:ext cx="8229600" cy="1143000"/>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dirty="0" smtClean="0">
                <a:solidFill>
                  <a:schemeClr val="lt1"/>
                </a:solidFill>
                <a:ea typeface="+mj-ea"/>
                <a:cs typeface="+mj-cs"/>
              </a:rPr>
              <a:t>FBA: Collecting Information</a:t>
            </a:r>
          </a:p>
        </p:txBody>
      </p:sp>
      <p:graphicFrame>
        <p:nvGraphicFramePr>
          <p:cNvPr id="7" name="Diagram 6"/>
          <p:cNvGraphicFramePr/>
          <p:nvPr>
            <p:extLst/>
          </p:nvPr>
        </p:nvGraphicFramePr>
        <p:xfrm>
          <a:off x="228600" y="2590800"/>
          <a:ext cx="86868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1140" name="Rectangle 7"/>
          <p:cNvSpPr>
            <a:spLocks noChangeArrowheads="1"/>
          </p:cNvSpPr>
          <p:nvPr/>
        </p:nvSpPr>
        <p:spPr bwMode="auto">
          <a:xfrm>
            <a:off x="533400" y="1395413"/>
            <a:ext cx="8305800" cy="831850"/>
          </a:xfrm>
          <a:prstGeom prst="rect">
            <a:avLst/>
          </a:prstGeom>
          <a:noFill/>
          <a:ln w="9525">
            <a:noFill/>
            <a:miter lim="800000"/>
            <a:headEnd/>
            <a:tailEnd/>
          </a:ln>
        </p:spPr>
        <p:txBody>
          <a:bodyPr>
            <a:prstTxWarp prst="textNoShape">
              <a:avLst/>
            </a:prstTxWarp>
            <a:spAutoFit/>
          </a:bodyPr>
          <a:lstStyle/>
          <a:p>
            <a:r>
              <a:rPr lang="en-US" sz="2400">
                <a:latin typeface="+mj-lt"/>
              </a:rPr>
              <a:t>An FBA involves collecting information from multiple sources through a variety of methods across time, including:</a:t>
            </a:r>
          </a:p>
        </p:txBody>
      </p:sp>
      <p:sp>
        <p:nvSpPr>
          <p:cNvPr id="6" name="Right Brace 5"/>
          <p:cNvSpPr/>
          <p:nvPr/>
        </p:nvSpPr>
        <p:spPr>
          <a:xfrm>
            <a:off x="4343400" y="2667000"/>
            <a:ext cx="1676400" cy="3581400"/>
          </a:xfrm>
          <a:prstGeom prst="rightBrace">
            <a:avLst>
              <a:gd name="adj1" fmla="val 32788"/>
              <a:gd name="adj2" fmla="val 50000"/>
            </a:avLst>
          </a:prstGeom>
          <a:ln w="635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latin typeface="+mj-lt"/>
            </a:endParaRPr>
          </a:p>
        </p:txBody>
      </p:sp>
      <p:pic>
        <p:nvPicPr>
          <p:cNvPr id="10" name="Picture 9"/>
          <p:cNvPicPr>
            <a:picLocks noChangeAspect="1"/>
          </p:cNvPicPr>
          <p:nvPr/>
        </p:nvPicPr>
        <p:blipFill>
          <a:blip r:embed="rId8"/>
          <a:stretch>
            <a:fillRect/>
          </a:stretch>
        </p:blipFill>
        <p:spPr>
          <a:xfrm>
            <a:off x="5723280" y="3630478"/>
            <a:ext cx="3371642" cy="1627322"/>
          </a:xfrm>
          <a:prstGeom prst="rect">
            <a:avLst/>
          </a:prstGeom>
        </p:spPr>
      </p:pic>
      <p:grpSp>
        <p:nvGrpSpPr>
          <p:cNvPr id="2" name="Group 4"/>
          <p:cNvGrpSpPr>
            <a:grpSpLocks/>
          </p:cNvGrpSpPr>
          <p:nvPr/>
        </p:nvGrpSpPr>
        <p:grpSpPr bwMode="auto">
          <a:xfrm>
            <a:off x="3505200" y="3657600"/>
            <a:ext cx="2705100" cy="3200400"/>
            <a:chOff x="3408" y="1632"/>
            <a:chExt cx="1944" cy="2400"/>
          </a:xfrm>
        </p:grpSpPr>
        <p:sp>
          <p:nvSpPr>
            <p:cNvPr id="9" name="AutoShape 5"/>
            <p:cNvSpPr>
              <a:spLocks noChangeAspect="1" noChangeArrowheads="1" noTextEdit="1"/>
            </p:cNvSpPr>
            <p:nvPr/>
          </p:nvSpPr>
          <p:spPr bwMode="auto">
            <a:xfrm>
              <a:off x="3408" y="1632"/>
              <a:ext cx="1944" cy="2400"/>
            </a:xfrm>
            <a:prstGeom prst="rect">
              <a:avLst/>
            </a:prstGeom>
            <a:noFill/>
            <a:ln w="9525">
              <a:noFill/>
              <a:miter lim="800000"/>
              <a:headEnd/>
              <a:tailEnd/>
            </a:ln>
          </p:spPr>
          <p:txBody>
            <a:bodyPr>
              <a:prstTxWarp prst="textNoShape">
                <a:avLst/>
              </a:prstTxWarp>
            </a:bodyPr>
            <a:lstStyle/>
            <a:p>
              <a:endParaRPr lang="en-US">
                <a:latin typeface="+mj-lt"/>
              </a:endParaRPr>
            </a:p>
          </p:txBody>
        </p:sp>
        <p:sp>
          <p:nvSpPr>
            <p:cNvPr id="11" name="Freeform 6"/>
            <p:cNvSpPr>
              <a:spLocks/>
            </p:cNvSpPr>
            <p:nvPr/>
          </p:nvSpPr>
          <p:spPr bwMode="auto">
            <a:xfrm>
              <a:off x="3428" y="1632"/>
              <a:ext cx="1894" cy="2059"/>
            </a:xfrm>
            <a:custGeom>
              <a:avLst/>
              <a:gdLst>
                <a:gd name="T0" fmla="*/ 1884 w 1894"/>
                <a:gd name="T1" fmla="*/ 917 h 2059"/>
                <a:gd name="T2" fmla="*/ 1853 w 1894"/>
                <a:gd name="T3" fmla="*/ 781 h 2059"/>
                <a:gd name="T4" fmla="*/ 1808 w 1894"/>
                <a:gd name="T5" fmla="*/ 647 h 2059"/>
                <a:gd name="T6" fmla="*/ 1745 w 1894"/>
                <a:gd name="T7" fmla="*/ 518 h 2059"/>
                <a:gd name="T8" fmla="*/ 1669 w 1894"/>
                <a:gd name="T9" fmla="*/ 399 h 2059"/>
                <a:gd name="T10" fmla="*/ 1578 w 1894"/>
                <a:gd name="T11" fmla="*/ 291 h 2059"/>
                <a:gd name="T12" fmla="*/ 1471 w 1894"/>
                <a:gd name="T13" fmla="*/ 197 h 2059"/>
                <a:gd name="T14" fmla="*/ 1353 w 1894"/>
                <a:gd name="T15" fmla="*/ 119 h 2059"/>
                <a:gd name="T16" fmla="*/ 1087 w 1894"/>
                <a:gd name="T17" fmla="*/ 0 h 2059"/>
                <a:gd name="T18" fmla="*/ 1034 w 1894"/>
                <a:gd name="T19" fmla="*/ 8 h 2059"/>
                <a:gd name="T20" fmla="*/ 981 w 1894"/>
                <a:gd name="T21" fmla="*/ 15 h 2059"/>
                <a:gd name="T22" fmla="*/ 928 w 1894"/>
                <a:gd name="T23" fmla="*/ 28 h 2059"/>
                <a:gd name="T24" fmla="*/ 877 w 1894"/>
                <a:gd name="T25" fmla="*/ 43 h 2059"/>
                <a:gd name="T26" fmla="*/ 824 w 1894"/>
                <a:gd name="T27" fmla="*/ 58 h 2059"/>
                <a:gd name="T28" fmla="*/ 774 w 1894"/>
                <a:gd name="T29" fmla="*/ 76 h 2059"/>
                <a:gd name="T30" fmla="*/ 723 w 1894"/>
                <a:gd name="T31" fmla="*/ 96 h 2059"/>
                <a:gd name="T32" fmla="*/ 675 w 1894"/>
                <a:gd name="T33" fmla="*/ 114 h 2059"/>
                <a:gd name="T34" fmla="*/ 587 w 1894"/>
                <a:gd name="T35" fmla="*/ 157 h 2059"/>
                <a:gd name="T36" fmla="*/ 501 w 1894"/>
                <a:gd name="T37" fmla="*/ 202 h 2059"/>
                <a:gd name="T38" fmla="*/ 415 w 1894"/>
                <a:gd name="T39" fmla="*/ 250 h 2059"/>
                <a:gd name="T40" fmla="*/ 331 w 1894"/>
                <a:gd name="T41" fmla="*/ 303 h 2059"/>
                <a:gd name="T42" fmla="*/ 253 w 1894"/>
                <a:gd name="T43" fmla="*/ 359 h 2059"/>
                <a:gd name="T44" fmla="*/ 180 w 1894"/>
                <a:gd name="T45" fmla="*/ 424 h 2059"/>
                <a:gd name="T46" fmla="*/ 114 w 1894"/>
                <a:gd name="T47" fmla="*/ 498 h 2059"/>
                <a:gd name="T48" fmla="*/ 56 w 1894"/>
                <a:gd name="T49" fmla="*/ 579 h 2059"/>
                <a:gd name="T50" fmla="*/ 18 w 1894"/>
                <a:gd name="T51" fmla="*/ 672 h 2059"/>
                <a:gd name="T52" fmla="*/ 0 w 1894"/>
                <a:gd name="T53" fmla="*/ 768 h 2059"/>
                <a:gd name="T54" fmla="*/ 3 w 1894"/>
                <a:gd name="T55" fmla="*/ 859 h 2059"/>
                <a:gd name="T56" fmla="*/ 28 w 1894"/>
                <a:gd name="T57" fmla="*/ 932 h 2059"/>
                <a:gd name="T58" fmla="*/ 96 w 1894"/>
                <a:gd name="T59" fmla="*/ 1059 h 2059"/>
                <a:gd name="T60" fmla="*/ 159 w 1894"/>
                <a:gd name="T61" fmla="*/ 1182 h 2059"/>
                <a:gd name="T62" fmla="*/ 215 w 1894"/>
                <a:gd name="T63" fmla="*/ 1304 h 2059"/>
                <a:gd name="T64" fmla="*/ 271 w 1894"/>
                <a:gd name="T65" fmla="*/ 1422 h 2059"/>
                <a:gd name="T66" fmla="*/ 329 w 1894"/>
                <a:gd name="T67" fmla="*/ 1541 h 2059"/>
                <a:gd name="T68" fmla="*/ 390 w 1894"/>
                <a:gd name="T69" fmla="*/ 1657 h 2059"/>
                <a:gd name="T70" fmla="*/ 458 w 1894"/>
                <a:gd name="T71" fmla="*/ 1773 h 2059"/>
                <a:gd name="T72" fmla="*/ 534 w 1894"/>
                <a:gd name="T73" fmla="*/ 1890 h 2059"/>
                <a:gd name="T74" fmla="*/ 602 w 1894"/>
                <a:gd name="T75" fmla="*/ 1948 h 2059"/>
                <a:gd name="T76" fmla="*/ 683 w 1894"/>
                <a:gd name="T77" fmla="*/ 1981 h 2059"/>
                <a:gd name="T78" fmla="*/ 771 w 1894"/>
                <a:gd name="T79" fmla="*/ 2008 h 2059"/>
                <a:gd name="T80" fmla="*/ 852 w 1894"/>
                <a:gd name="T81" fmla="*/ 2044 h 2059"/>
                <a:gd name="T82" fmla="*/ 893 w 1894"/>
                <a:gd name="T83" fmla="*/ 2051 h 2059"/>
                <a:gd name="T84" fmla="*/ 938 w 1894"/>
                <a:gd name="T85" fmla="*/ 2054 h 2059"/>
                <a:gd name="T86" fmla="*/ 979 w 1894"/>
                <a:gd name="T87" fmla="*/ 2056 h 2059"/>
                <a:gd name="T88" fmla="*/ 1016 w 1894"/>
                <a:gd name="T89" fmla="*/ 2059 h 2059"/>
                <a:gd name="T90" fmla="*/ 1070 w 1894"/>
                <a:gd name="T91" fmla="*/ 2034 h 2059"/>
                <a:gd name="T92" fmla="*/ 1125 w 1894"/>
                <a:gd name="T93" fmla="*/ 2003 h 2059"/>
                <a:gd name="T94" fmla="*/ 1176 w 1894"/>
                <a:gd name="T95" fmla="*/ 1965 h 2059"/>
                <a:gd name="T96" fmla="*/ 1226 w 1894"/>
                <a:gd name="T97" fmla="*/ 1928 h 2059"/>
                <a:gd name="T98" fmla="*/ 1234 w 1894"/>
                <a:gd name="T99" fmla="*/ 1902 h 2059"/>
                <a:gd name="T100" fmla="*/ 1239 w 1894"/>
                <a:gd name="T101" fmla="*/ 1872 h 2059"/>
                <a:gd name="T102" fmla="*/ 1332 w 1894"/>
                <a:gd name="T103" fmla="*/ 1781 h 2059"/>
                <a:gd name="T104" fmla="*/ 1439 w 1894"/>
                <a:gd name="T105" fmla="*/ 1693 h 2059"/>
                <a:gd name="T106" fmla="*/ 1547 w 1894"/>
                <a:gd name="T107" fmla="*/ 1604 h 2059"/>
                <a:gd name="T108" fmla="*/ 1651 w 1894"/>
                <a:gd name="T109" fmla="*/ 1511 h 2059"/>
                <a:gd name="T110" fmla="*/ 1742 w 1894"/>
                <a:gd name="T111" fmla="*/ 1412 h 2059"/>
                <a:gd name="T112" fmla="*/ 1815 w 1894"/>
                <a:gd name="T113" fmla="*/ 1304 h 2059"/>
                <a:gd name="T114" fmla="*/ 1858 w 1894"/>
                <a:gd name="T115" fmla="*/ 1180 h 2059"/>
                <a:gd name="T116" fmla="*/ 1868 w 1894"/>
                <a:gd name="T117" fmla="*/ 1041 h 2059"/>
                <a:gd name="T118" fmla="*/ 1881 w 1894"/>
                <a:gd name="T119" fmla="*/ 1016 h 2059"/>
                <a:gd name="T120" fmla="*/ 1894 w 1894"/>
                <a:gd name="T121" fmla="*/ 988 h 20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4"/>
                <a:gd name="T184" fmla="*/ 0 h 2059"/>
                <a:gd name="T185" fmla="*/ 1894 w 1894"/>
                <a:gd name="T186" fmla="*/ 2059 h 20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4" h="2059">
                  <a:moveTo>
                    <a:pt x="1894" y="988"/>
                  </a:moveTo>
                  <a:lnTo>
                    <a:pt x="1884" y="917"/>
                  </a:lnTo>
                  <a:lnTo>
                    <a:pt x="1871" y="849"/>
                  </a:lnTo>
                  <a:lnTo>
                    <a:pt x="1853" y="781"/>
                  </a:lnTo>
                  <a:lnTo>
                    <a:pt x="1833" y="712"/>
                  </a:lnTo>
                  <a:lnTo>
                    <a:pt x="1808" y="647"/>
                  </a:lnTo>
                  <a:lnTo>
                    <a:pt x="1777" y="581"/>
                  </a:lnTo>
                  <a:lnTo>
                    <a:pt x="1745" y="518"/>
                  </a:lnTo>
                  <a:lnTo>
                    <a:pt x="1709" y="457"/>
                  </a:lnTo>
                  <a:lnTo>
                    <a:pt x="1669" y="399"/>
                  </a:lnTo>
                  <a:lnTo>
                    <a:pt x="1623" y="344"/>
                  </a:lnTo>
                  <a:lnTo>
                    <a:pt x="1578" y="291"/>
                  </a:lnTo>
                  <a:lnTo>
                    <a:pt x="1525" y="243"/>
                  </a:lnTo>
                  <a:lnTo>
                    <a:pt x="1471" y="197"/>
                  </a:lnTo>
                  <a:lnTo>
                    <a:pt x="1413" y="157"/>
                  </a:lnTo>
                  <a:lnTo>
                    <a:pt x="1353" y="119"/>
                  </a:lnTo>
                  <a:lnTo>
                    <a:pt x="1289" y="88"/>
                  </a:lnTo>
                  <a:lnTo>
                    <a:pt x="1087" y="0"/>
                  </a:lnTo>
                  <a:lnTo>
                    <a:pt x="1062" y="3"/>
                  </a:lnTo>
                  <a:lnTo>
                    <a:pt x="1034" y="8"/>
                  </a:lnTo>
                  <a:lnTo>
                    <a:pt x="1009" y="10"/>
                  </a:lnTo>
                  <a:lnTo>
                    <a:pt x="981" y="15"/>
                  </a:lnTo>
                  <a:lnTo>
                    <a:pt x="956" y="23"/>
                  </a:lnTo>
                  <a:lnTo>
                    <a:pt x="928" y="28"/>
                  </a:lnTo>
                  <a:lnTo>
                    <a:pt x="903" y="35"/>
                  </a:lnTo>
                  <a:lnTo>
                    <a:pt x="877" y="43"/>
                  </a:lnTo>
                  <a:lnTo>
                    <a:pt x="850" y="51"/>
                  </a:lnTo>
                  <a:lnTo>
                    <a:pt x="824" y="58"/>
                  </a:lnTo>
                  <a:lnTo>
                    <a:pt x="799" y="68"/>
                  </a:lnTo>
                  <a:lnTo>
                    <a:pt x="774" y="76"/>
                  </a:lnTo>
                  <a:lnTo>
                    <a:pt x="748" y="86"/>
                  </a:lnTo>
                  <a:lnTo>
                    <a:pt x="723" y="96"/>
                  </a:lnTo>
                  <a:lnTo>
                    <a:pt x="700" y="104"/>
                  </a:lnTo>
                  <a:lnTo>
                    <a:pt x="675" y="114"/>
                  </a:lnTo>
                  <a:lnTo>
                    <a:pt x="632" y="136"/>
                  </a:lnTo>
                  <a:lnTo>
                    <a:pt x="587" y="157"/>
                  </a:lnTo>
                  <a:lnTo>
                    <a:pt x="544" y="179"/>
                  </a:lnTo>
                  <a:lnTo>
                    <a:pt x="501" y="202"/>
                  </a:lnTo>
                  <a:lnTo>
                    <a:pt x="458" y="227"/>
                  </a:lnTo>
                  <a:lnTo>
                    <a:pt x="415" y="250"/>
                  </a:lnTo>
                  <a:lnTo>
                    <a:pt x="372" y="275"/>
                  </a:lnTo>
                  <a:lnTo>
                    <a:pt x="331" y="303"/>
                  </a:lnTo>
                  <a:lnTo>
                    <a:pt x="291" y="331"/>
                  </a:lnTo>
                  <a:lnTo>
                    <a:pt x="253" y="359"/>
                  </a:lnTo>
                  <a:lnTo>
                    <a:pt x="215" y="392"/>
                  </a:lnTo>
                  <a:lnTo>
                    <a:pt x="180" y="424"/>
                  </a:lnTo>
                  <a:lnTo>
                    <a:pt x="147" y="460"/>
                  </a:lnTo>
                  <a:lnTo>
                    <a:pt x="114" y="498"/>
                  </a:lnTo>
                  <a:lnTo>
                    <a:pt x="84" y="536"/>
                  </a:lnTo>
                  <a:lnTo>
                    <a:pt x="56" y="579"/>
                  </a:lnTo>
                  <a:lnTo>
                    <a:pt x="36" y="624"/>
                  </a:lnTo>
                  <a:lnTo>
                    <a:pt x="18" y="672"/>
                  </a:lnTo>
                  <a:lnTo>
                    <a:pt x="8" y="720"/>
                  </a:lnTo>
                  <a:lnTo>
                    <a:pt x="0" y="768"/>
                  </a:lnTo>
                  <a:lnTo>
                    <a:pt x="0" y="813"/>
                  </a:lnTo>
                  <a:lnTo>
                    <a:pt x="3" y="859"/>
                  </a:lnTo>
                  <a:lnTo>
                    <a:pt x="13" y="897"/>
                  </a:lnTo>
                  <a:lnTo>
                    <a:pt x="28" y="932"/>
                  </a:lnTo>
                  <a:lnTo>
                    <a:pt x="63" y="995"/>
                  </a:lnTo>
                  <a:lnTo>
                    <a:pt x="96" y="1059"/>
                  </a:lnTo>
                  <a:lnTo>
                    <a:pt x="129" y="1122"/>
                  </a:lnTo>
                  <a:lnTo>
                    <a:pt x="159" y="1182"/>
                  </a:lnTo>
                  <a:lnTo>
                    <a:pt x="187" y="1243"/>
                  </a:lnTo>
                  <a:lnTo>
                    <a:pt x="215" y="1304"/>
                  </a:lnTo>
                  <a:lnTo>
                    <a:pt x="243" y="1364"/>
                  </a:lnTo>
                  <a:lnTo>
                    <a:pt x="271" y="1422"/>
                  </a:lnTo>
                  <a:lnTo>
                    <a:pt x="299" y="1483"/>
                  </a:lnTo>
                  <a:lnTo>
                    <a:pt x="329" y="1541"/>
                  </a:lnTo>
                  <a:lnTo>
                    <a:pt x="359" y="1599"/>
                  </a:lnTo>
                  <a:lnTo>
                    <a:pt x="390" y="1657"/>
                  </a:lnTo>
                  <a:lnTo>
                    <a:pt x="422" y="1715"/>
                  </a:lnTo>
                  <a:lnTo>
                    <a:pt x="458" y="1773"/>
                  </a:lnTo>
                  <a:lnTo>
                    <a:pt x="493" y="1832"/>
                  </a:lnTo>
                  <a:lnTo>
                    <a:pt x="534" y="1890"/>
                  </a:lnTo>
                  <a:lnTo>
                    <a:pt x="564" y="1923"/>
                  </a:lnTo>
                  <a:lnTo>
                    <a:pt x="602" y="1948"/>
                  </a:lnTo>
                  <a:lnTo>
                    <a:pt x="642" y="1968"/>
                  </a:lnTo>
                  <a:lnTo>
                    <a:pt x="683" y="1981"/>
                  </a:lnTo>
                  <a:lnTo>
                    <a:pt x="726" y="1996"/>
                  </a:lnTo>
                  <a:lnTo>
                    <a:pt x="771" y="2008"/>
                  </a:lnTo>
                  <a:lnTo>
                    <a:pt x="812" y="2024"/>
                  </a:lnTo>
                  <a:lnTo>
                    <a:pt x="852" y="2044"/>
                  </a:lnTo>
                  <a:lnTo>
                    <a:pt x="872" y="2049"/>
                  </a:lnTo>
                  <a:lnTo>
                    <a:pt x="893" y="2051"/>
                  </a:lnTo>
                  <a:lnTo>
                    <a:pt x="915" y="2054"/>
                  </a:lnTo>
                  <a:lnTo>
                    <a:pt x="938" y="2054"/>
                  </a:lnTo>
                  <a:lnTo>
                    <a:pt x="958" y="2056"/>
                  </a:lnTo>
                  <a:lnTo>
                    <a:pt x="979" y="2056"/>
                  </a:lnTo>
                  <a:lnTo>
                    <a:pt x="999" y="2059"/>
                  </a:lnTo>
                  <a:lnTo>
                    <a:pt x="1016" y="2059"/>
                  </a:lnTo>
                  <a:lnTo>
                    <a:pt x="1044" y="2046"/>
                  </a:lnTo>
                  <a:lnTo>
                    <a:pt x="1070" y="2034"/>
                  </a:lnTo>
                  <a:lnTo>
                    <a:pt x="1097" y="2019"/>
                  </a:lnTo>
                  <a:lnTo>
                    <a:pt x="1125" y="2003"/>
                  </a:lnTo>
                  <a:lnTo>
                    <a:pt x="1150" y="1986"/>
                  </a:lnTo>
                  <a:lnTo>
                    <a:pt x="1176" y="1965"/>
                  </a:lnTo>
                  <a:lnTo>
                    <a:pt x="1201" y="1948"/>
                  </a:lnTo>
                  <a:lnTo>
                    <a:pt x="1226" y="1928"/>
                  </a:lnTo>
                  <a:lnTo>
                    <a:pt x="1231" y="1915"/>
                  </a:lnTo>
                  <a:lnTo>
                    <a:pt x="1234" y="1902"/>
                  </a:lnTo>
                  <a:lnTo>
                    <a:pt x="1234" y="1887"/>
                  </a:lnTo>
                  <a:lnTo>
                    <a:pt x="1239" y="1872"/>
                  </a:lnTo>
                  <a:lnTo>
                    <a:pt x="1284" y="1827"/>
                  </a:lnTo>
                  <a:lnTo>
                    <a:pt x="1332" y="1781"/>
                  </a:lnTo>
                  <a:lnTo>
                    <a:pt x="1386" y="1736"/>
                  </a:lnTo>
                  <a:lnTo>
                    <a:pt x="1439" y="1693"/>
                  </a:lnTo>
                  <a:lnTo>
                    <a:pt x="1492" y="1647"/>
                  </a:lnTo>
                  <a:lnTo>
                    <a:pt x="1547" y="1604"/>
                  </a:lnTo>
                  <a:lnTo>
                    <a:pt x="1600" y="1559"/>
                  </a:lnTo>
                  <a:lnTo>
                    <a:pt x="1651" y="1511"/>
                  </a:lnTo>
                  <a:lnTo>
                    <a:pt x="1699" y="1463"/>
                  </a:lnTo>
                  <a:lnTo>
                    <a:pt x="1742" y="1412"/>
                  </a:lnTo>
                  <a:lnTo>
                    <a:pt x="1780" y="1359"/>
                  </a:lnTo>
                  <a:lnTo>
                    <a:pt x="1815" y="1304"/>
                  </a:lnTo>
                  <a:lnTo>
                    <a:pt x="1841" y="1243"/>
                  </a:lnTo>
                  <a:lnTo>
                    <a:pt x="1858" y="1180"/>
                  </a:lnTo>
                  <a:lnTo>
                    <a:pt x="1868" y="1114"/>
                  </a:lnTo>
                  <a:lnTo>
                    <a:pt x="1868" y="1041"/>
                  </a:lnTo>
                  <a:lnTo>
                    <a:pt x="1873" y="1028"/>
                  </a:lnTo>
                  <a:lnTo>
                    <a:pt x="1881" y="1016"/>
                  </a:lnTo>
                  <a:lnTo>
                    <a:pt x="1891" y="1000"/>
                  </a:lnTo>
                  <a:lnTo>
                    <a:pt x="1894" y="988"/>
                  </a:lnTo>
                  <a:close/>
                </a:path>
              </a:pathLst>
            </a:custGeom>
            <a:solidFill>
              <a:srgbClr val="CCCCFF">
                <a:alpha val="50195"/>
              </a:srgbClr>
            </a:solidFill>
            <a:ln w="9525">
              <a:noFill/>
              <a:round/>
              <a:headEnd/>
              <a:tailEnd/>
            </a:ln>
          </p:spPr>
          <p:txBody>
            <a:bodyPr>
              <a:prstTxWarp prst="textNoShape">
                <a:avLst/>
              </a:prstTxWarp>
            </a:bodyPr>
            <a:lstStyle/>
            <a:p>
              <a:endParaRPr lang="en-US">
                <a:latin typeface="+mj-lt"/>
              </a:endParaRPr>
            </a:p>
          </p:txBody>
        </p:sp>
        <p:sp>
          <p:nvSpPr>
            <p:cNvPr id="12" name="Freeform 7"/>
            <p:cNvSpPr>
              <a:spLocks/>
            </p:cNvSpPr>
            <p:nvPr/>
          </p:nvSpPr>
          <p:spPr bwMode="auto">
            <a:xfrm>
              <a:off x="3436" y="1675"/>
              <a:ext cx="1906" cy="2352"/>
            </a:xfrm>
            <a:custGeom>
              <a:avLst/>
              <a:gdLst>
                <a:gd name="T0" fmla="*/ 1800 w 1906"/>
                <a:gd name="T1" fmla="*/ 796 h 2352"/>
                <a:gd name="T2" fmla="*/ 1595 w 1906"/>
                <a:gd name="T3" fmla="*/ 541 h 2352"/>
                <a:gd name="T4" fmla="*/ 1239 w 1906"/>
                <a:gd name="T5" fmla="*/ 136 h 2352"/>
                <a:gd name="T6" fmla="*/ 1469 w 1906"/>
                <a:gd name="T7" fmla="*/ 505 h 2352"/>
                <a:gd name="T8" fmla="*/ 1706 w 1906"/>
                <a:gd name="T9" fmla="*/ 798 h 2352"/>
                <a:gd name="T10" fmla="*/ 1805 w 1906"/>
                <a:gd name="T11" fmla="*/ 950 h 2352"/>
                <a:gd name="T12" fmla="*/ 1774 w 1906"/>
                <a:gd name="T13" fmla="*/ 1180 h 2352"/>
                <a:gd name="T14" fmla="*/ 1590 w 1906"/>
                <a:gd name="T15" fmla="*/ 1392 h 2352"/>
                <a:gd name="T16" fmla="*/ 1383 w 1906"/>
                <a:gd name="T17" fmla="*/ 1584 h 2352"/>
                <a:gd name="T18" fmla="*/ 1201 w 1906"/>
                <a:gd name="T19" fmla="*/ 1753 h 2352"/>
                <a:gd name="T20" fmla="*/ 1026 w 1906"/>
                <a:gd name="T21" fmla="*/ 1917 h 2352"/>
                <a:gd name="T22" fmla="*/ 935 w 1906"/>
                <a:gd name="T23" fmla="*/ 1948 h 2352"/>
                <a:gd name="T24" fmla="*/ 864 w 1906"/>
                <a:gd name="T25" fmla="*/ 1922 h 2352"/>
                <a:gd name="T26" fmla="*/ 839 w 1906"/>
                <a:gd name="T27" fmla="*/ 1905 h 2352"/>
                <a:gd name="T28" fmla="*/ 594 w 1906"/>
                <a:gd name="T29" fmla="*/ 1647 h 2352"/>
                <a:gd name="T30" fmla="*/ 445 w 1906"/>
                <a:gd name="T31" fmla="*/ 1410 h 2352"/>
                <a:gd name="T32" fmla="*/ 349 w 1906"/>
                <a:gd name="T33" fmla="*/ 1278 h 2352"/>
                <a:gd name="T34" fmla="*/ 114 w 1906"/>
                <a:gd name="T35" fmla="*/ 922 h 2352"/>
                <a:gd name="T36" fmla="*/ 182 w 1906"/>
                <a:gd name="T37" fmla="*/ 594 h 2352"/>
                <a:gd name="T38" fmla="*/ 452 w 1906"/>
                <a:gd name="T39" fmla="*/ 404 h 2352"/>
                <a:gd name="T40" fmla="*/ 751 w 1906"/>
                <a:gd name="T41" fmla="*/ 245 h 2352"/>
                <a:gd name="T42" fmla="*/ 1024 w 1906"/>
                <a:gd name="T43" fmla="*/ 101 h 2352"/>
                <a:gd name="T44" fmla="*/ 1115 w 1906"/>
                <a:gd name="T45" fmla="*/ 83 h 2352"/>
                <a:gd name="T46" fmla="*/ 1168 w 1906"/>
                <a:gd name="T47" fmla="*/ 30 h 2352"/>
                <a:gd name="T48" fmla="*/ 1105 w 1906"/>
                <a:gd name="T49" fmla="*/ 5 h 2352"/>
                <a:gd name="T50" fmla="*/ 1036 w 1906"/>
                <a:gd name="T51" fmla="*/ 5 h 2352"/>
                <a:gd name="T52" fmla="*/ 791 w 1906"/>
                <a:gd name="T53" fmla="*/ 136 h 2352"/>
                <a:gd name="T54" fmla="*/ 495 w 1906"/>
                <a:gd name="T55" fmla="*/ 288 h 2352"/>
                <a:gd name="T56" fmla="*/ 207 w 1906"/>
                <a:gd name="T57" fmla="*/ 475 h 2352"/>
                <a:gd name="T58" fmla="*/ 2 w 1906"/>
                <a:gd name="T59" fmla="*/ 717 h 2352"/>
                <a:gd name="T60" fmla="*/ 71 w 1906"/>
                <a:gd name="T61" fmla="*/ 1005 h 2352"/>
                <a:gd name="T62" fmla="*/ 328 w 1906"/>
                <a:gd name="T63" fmla="*/ 1377 h 2352"/>
                <a:gd name="T64" fmla="*/ 445 w 1906"/>
                <a:gd name="T65" fmla="*/ 1556 h 2352"/>
                <a:gd name="T66" fmla="*/ 677 w 1906"/>
                <a:gd name="T67" fmla="*/ 1882 h 2352"/>
                <a:gd name="T68" fmla="*/ 682 w 1906"/>
                <a:gd name="T69" fmla="*/ 2039 h 2352"/>
                <a:gd name="T70" fmla="*/ 586 w 1906"/>
                <a:gd name="T71" fmla="*/ 2226 h 2352"/>
                <a:gd name="T72" fmla="*/ 715 w 1906"/>
                <a:gd name="T73" fmla="*/ 2337 h 2352"/>
                <a:gd name="T74" fmla="*/ 789 w 1906"/>
                <a:gd name="T75" fmla="*/ 2296 h 2352"/>
                <a:gd name="T76" fmla="*/ 687 w 1906"/>
                <a:gd name="T77" fmla="*/ 2238 h 2352"/>
                <a:gd name="T78" fmla="*/ 682 w 1906"/>
                <a:gd name="T79" fmla="*/ 2145 h 2352"/>
                <a:gd name="T80" fmla="*/ 791 w 1906"/>
                <a:gd name="T81" fmla="*/ 2051 h 2352"/>
                <a:gd name="T82" fmla="*/ 862 w 1906"/>
                <a:gd name="T83" fmla="*/ 2008 h 2352"/>
                <a:gd name="T84" fmla="*/ 960 w 1906"/>
                <a:gd name="T85" fmla="*/ 2024 h 2352"/>
                <a:gd name="T86" fmla="*/ 1072 w 1906"/>
                <a:gd name="T87" fmla="*/ 1981 h 2352"/>
                <a:gd name="T88" fmla="*/ 1180 w 1906"/>
                <a:gd name="T89" fmla="*/ 2231 h 2352"/>
                <a:gd name="T90" fmla="*/ 1216 w 1906"/>
                <a:gd name="T91" fmla="*/ 2314 h 2352"/>
                <a:gd name="T92" fmla="*/ 1292 w 1906"/>
                <a:gd name="T93" fmla="*/ 2296 h 2352"/>
                <a:gd name="T94" fmla="*/ 1365 w 1906"/>
                <a:gd name="T95" fmla="*/ 2261 h 2352"/>
                <a:gd name="T96" fmla="*/ 1443 w 1906"/>
                <a:gd name="T97" fmla="*/ 2241 h 2352"/>
                <a:gd name="T98" fmla="*/ 1380 w 1906"/>
                <a:gd name="T99" fmla="*/ 2180 h 2352"/>
                <a:gd name="T100" fmla="*/ 1279 w 1906"/>
                <a:gd name="T101" fmla="*/ 2216 h 2352"/>
                <a:gd name="T102" fmla="*/ 1193 w 1906"/>
                <a:gd name="T103" fmla="*/ 2064 h 2352"/>
                <a:gd name="T104" fmla="*/ 1137 w 1906"/>
                <a:gd name="T105" fmla="*/ 1933 h 2352"/>
                <a:gd name="T106" fmla="*/ 1211 w 1906"/>
                <a:gd name="T107" fmla="*/ 1852 h 2352"/>
                <a:gd name="T108" fmla="*/ 1357 w 1906"/>
                <a:gd name="T109" fmla="*/ 1710 h 2352"/>
                <a:gd name="T110" fmla="*/ 1555 w 1906"/>
                <a:gd name="T111" fmla="*/ 1533 h 2352"/>
                <a:gd name="T112" fmla="*/ 1757 w 1906"/>
                <a:gd name="T113" fmla="*/ 1326 h 2352"/>
                <a:gd name="T114" fmla="*/ 1906 w 1906"/>
                <a:gd name="T115" fmla="*/ 1053 h 23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6"/>
                <a:gd name="T175" fmla="*/ 0 h 2352"/>
                <a:gd name="T176" fmla="*/ 1906 w 1906"/>
                <a:gd name="T177" fmla="*/ 2352 h 23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6" h="2352">
                  <a:moveTo>
                    <a:pt x="1886" y="945"/>
                  </a:moveTo>
                  <a:lnTo>
                    <a:pt x="1876" y="917"/>
                  </a:lnTo>
                  <a:lnTo>
                    <a:pt x="1863" y="892"/>
                  </a:lnTo>
                  <a:lnTo>
                    <a:pt x="1850" y="866"/>
                  </a:lnTo>
                  <a:lnTo>
                    <a:pt x="1835" y="844"/>
                  </a:lnTo>
                  <a:lnTo>
                    <a:pt x="1817" y="818"/>
                  </a:lnTo>
                  <a:lnTo>
                    <a:pt x="1800" y="796"/>
                  </a:lnTo>
                  <a:lnTo>
                    <a:pt x="1782" y="773"/>
                  </a:lnTo>
                  <a:lnTo>
                    <a:pt x="1764" y="750"/>
                  </a:lnTo>
                  <a:lnTo>
                    <a:pt x="1729" y="707"/>
                  </a:lnTo>
                  <a:lnTo>
                    <a:pt x="1696" y="664"/>
                  </a:lnTo>
                  <a:lnTo>
                    <a:pt x="1661" y="624"/>
                  </a:lnTo>
                  <a:lnTo>
                    <a:pt x="1628" y="581"/>
                  </a:lnTo>
                  <a:lnTo>
                    <a:pt x="1595" y="541"/>
                  </a:lnTo>
                  <a:lnTo>
                    <a:pt x="1562" y="498"/>
                  </a:lnTo>
                  <a:lnTo>
                    <a:pt x="1529" y="457"/>
                  </a:lnTo>
                  <a:lnTo>
                    <a:pt x="1496" y="417"/>
                  </a:lnTo>
                  <a:lnTo>
                    <a:pt x="1279" y="149"/>
                  </a:lnTo>
                  <a:lnTo>
                    <a:pt x="1266" y="139"/>
                  </a:lnTo>
                  <a:lnTo>
                    <a:pt x="1251" y="134"/>
                  </a:lnTo>
                  <a:lnTo>
                    <a:pt x="1239" y="136"/>
                  </a:lnTo>
                  <a:lnTo>
                    <a:pt x="1223" y="144"/>
                  </a:lnTo>
                  <a:lnTo>
                    <a:pt x="1213" y="154"/>
                  </a:lnTo>
                  <a:lnTo>
                    <a:pt x="1211" y="169"/>
                  </a:lnTo>
                  <a:lnTo>
                    <a:pt x="1211" y="182"/>
                  </a:lnTo>
                  <a:lnTo>
                    <a:pt x="1218" y="197"/>
                  </a:lnTo>
                  <a:lnTo>
                    <a:pt x="1436" y="465"/>
                  </a:lnTo>
                  <a:lnTo>
                    <a:pt x="1469" y="505"/>
                  </a:lnTo>
                  <a:lnTo>
                    <a:pt x="1501" y="546"/>
                  </a:lnTo>
                  <a:lnTo>
                    <a:pt x="1534" y="589"/>
                  </a:lnTo>
                  <a:lnTo>
                    <a:pt x="1567" y="629"/>
                  </a:lnTo>
                  <a:lnTo>
                    <a:pt x="1600" y="672"/>
                  </a:lnTo>
                  <a:lnTo>
                    <a:pt x="1635" y="712"/>
                  </a:lnTo>
                  <a:lnTo>
                    <a:pt x="1671" y="755"/>
                  </a:lnTo>
                  <a:lnTo>
                    <a:pt x="1706" y="798"/>
                  </a:lnTo>
                  <a:lnTo>
                    <a:pt x="1721" y="821"/>
                  </a:lnTo>
                  <a:lnTo>
                    <a:pt x="1739" y="841"/>
                  </a:lnTo>
                  <a:lnTo>
                    <a:pt x="1754" y="861"/>
                  </a:lnTo>
                  <a:lnTo>
                    <a:pt x="1769" y="884"/>
                  </a:lnTo>
                  <a:lnTo>
                    <a:pt x="1782" y="904"/>
                  </a:lnTo>
                  <a:lnTo>
                    <a:pt x="1795" y="927"/>
                  </a:lnTo>
                  <a:lnTo>
                    <a:pt x="1805" y="950"/>
                  </a:lnTo>
                  <a:lnTo>
                    <a:pt x="1815" y="973"/>
                  </a:lnTo>
                  <a:lnTo>
                    <a:pt x="1825" y="1013"/>
                  </a:lnTo>
                  <a:lnTo>
                    <a:pt x="1830" y="1056"/>
                  </a:lnTo>
                  <a:lnTo>
                    <a:pt x="1828" y="1089"/>
                  </a:lnTo>
                  <a:lnTo>
                    <a:pt x="1820" y="1112"/>
                  </a:lnTo>
                  <a:lnTo>
                    <a:pt x="1797" y="1147"/>
                  </a:lnTo>
                  <a:lnTo>
                    <a:pt x="1774" y="1180"/>
                  </a:lnTo>
                  <a:lnTo>
                    <a:pt x="1749" y="1213"/>
                  </a:lnTo>
                  <a:lnTo>
                    <a:pt x="1724" y="1245"/>
                  </a:lnTo>
                  <a:lnTo>
                    <a:pt x="1699" y="1276"/>
                  </a:lnTo>
                  <a:lnTo>
                    <a:pt x="1673" y="1306"/>
                  </a:lnTo>
                  <a:lnTo>
                    <a:pt x="1646" y="1336"/>
                  </a:lnTo>
                  <a:lnTo>
                    <a:pt x="1618" y="1364"/>
                  </a:lnTo>
                  <a:lnTo>
                    <a:pt x="1590" y="1392"/>
                  </a:lnTo>
                  <a:lnTo>
                    <a:pt x="1562" y="1422"/>
                  </a:lnTo>
                  <a:lnTo>
                    <a:pt x="1532" y="1448"/>
                  </a:lnTo>
                  <a:lnTo>
                    <a:pt x="1504" y="1475"/>
                  </a:lnTo>
                  <a:lnTo>
                    <a:pt x="1474" y="1503"/>
                  </a:lnTo>
                  <a:lnTo>
                    <a:pt x="1443" y="1531"/>
                  </a:lnTo>
                  <a:lnTo>
                    <a:pt x="1413" y="1556"/>
                  </a:lnTo>
                  <a:lnTo>
                    <a:pt x="1383" y="1584"/>
                  </a:lnTo>
                  <a:lnTo>
                    <a:pt x="1357" y="1607"/>
                  </a:lnTo>
                  <a:lnTo>
                    <a:pt x="1332" y="1632"/>
                  </a:lnTo>
                  <a:lnTo>
                    <a:pt x="1304" y="1655"/>
                  </a:lnTo>
                  <a:lnTo>
                    <a:pt x="1279" y="1680"/>
                  </a:lnTo>
                  <a:lnTo>
                    <a:pt x="1254" y="1703"/>
                  </a:lnTo>
                  <a:lnTo>
                    <a:pt x="1226" y="1728"/>
                  </a:lnTo>
                  <a:lnTo>
                    <a:pt x="1201" y="1753"/>
                  </a:lnTo>
                  <a:lnTo>
                    <a:pt x="1175" y="1778"/>
                  </a:lnTo>
                  <a:lnTo>
                    <a:pt x="1150" y="1809"/>
                  </a:lnTo>
                  <a:lnTo>
                    <a:pt x="1125" y="1837"/>
                  </a:lnTo>
                  <a:lnTo>
                    <a:pt x="1099" y="1862"/>
                  </a:lnTo>
                  <a:lnTo>
                    <a:pt x="1074" y="1882"/>
                  </a:lnTo>
                  <a:lnTo>
                    <a:pt x="1051" y="1902"/>
                  </a:lnTo>
                  <a:lnTo>
                    <a:pt x="1026" y="1917"/>
                  </a:lnTo>
                  <a:lnTo>
                    <a:pt x="1003" y="1933"/>
                  </a:lnTo>
                  <a:lnTo>
                    <a:pt x="981" y="1943"/>
                  </a:lnTo>
                  <a:lnTo>
                    <a:pt x="973" y="1945"/>
                  </a:lnTo>
                  <a:lnTo>
                    <a:pt x="963" y="1948"/>
                  </a:lnTo>
                  <a:lnTo>
                    <a:pt x="953" y="1948"/>
                  </a:lnTo>
                  <a:lnTo>
                    <a:pt x="943" y="1948"/>
                  </a:lnTo>
                  <a:lnTo>
                    <a:pt x="935" y="1948"/>
                  </a:lnTo>
                  <a:lnTo>
                    <a:pt x="925" y="1948"/>
                  </a:lnTo>
                  <a:lnTo>
                    <a:pt x="915" y="1945"/>
                  </a:lnTo>
                  <a:lnTo>
                    <a:pt x="905" y="1943"/>
                  </a:lnTo>
                  <a:lnTo>
                    <a:pt x="895" y="1938"/>
                  </a:lnTo>
                  <a:lnTo>
                    <a:pt x="885" y="1933"/>
                  </a:lnTo>
                  <a:lnTo>
                    <a:pt x="874" y="1928"/>
                  </a:lnTo>
                  <a:lnTo>
                    <a:pt x="864" y="1922"/>
                  </a:lnTo>
                  <a:lnTo>
                    <a:pt x="862" y="1920"/>
                  </a:lnTo>
                  <a:lnTo>
                    <a:pt x="859" y="1915"/>
                  </a:lnTo>
                  <a:lnTo>
                    <a:pt x="854" y="1912"/>
                  </a:lnTo>
                  <a:lnTo>
                    <a:pt x="849" y="1910"/>
                  </a:lnTo>
                  <a:lnTo>
                    <a:pt x="847" y="1907"/>
                  </a:lnTo>
                  <a:lnTo>
                    <a:pt x="842" y="1907"/>
                  </a:lnTo>
                  <a:lnTo>
                    <a:pt x="839" y="1905"/>
                  </a:lnTo>
                  <a:lnTo>
                    <a:pt x="834" y="1905"/>
                  </a:lnTo>
                  <a:lnTo>
                    <a:pt x="783" y="1872"/>
                  </a:lnTo>
                  <a:lnTo>
                    <a:pt x="740" y="1834"/>
                  </a:lnTo>
                  <a:lnTo>
                    <a:pt x="700" y="1791"/>
                  </a:lnTo>
                  <a:lnTo>
                    <a:pt x="662" y="1746"/>
                  </a:lnTo>
                  <a:lnTo>
                    <a:pt x="627" y="1698"/>
                  </a:lnTo>
                  <a:lnTo>
                    <a:pt x="594" y="1647"/>
                  </a:lnTo>
                  <a:lnTo>
                    <a:pt x="561" y="1594"/>
                  </a:lnTo>
                  <a:lnTo>
                    <a:pt x="528" y="1541"/>
                  </a:lnTo>
                  <a:lnTo>
                    <a:pt x="513" y="1516"/>
                  </a:lnTo>
                  <a:lnTo>
                    <a:pt x="495" y="1488"/>
                  </a:lnTo>
                  <a:lnTo>
                    <a:pt x="480" y="1463"/>
                  </a:lnTo>
                  <a:lnTo>
                    <a:pt x="462" y="1435"/>
                  </a:lnTo>
                  <a:lnTo>
                    <a:pt x="445" y="1410"/>
                  </a:lnTo>
                  <a:lnTo>
                    <a:pt x="427" y="1384"/>
                  </a:lnTo>
                  <a:lnTo>
                    <a:pt x="409" y="1357"/>
                  </a:lnTo>
                  <a:lnTo>
                    <a:pt x="389" y="1331"/>
                  </a:lnTo>
                  <a:lnTo>
                    <a:pt x="384" y="1321"/>
                  </a:lnTo>
                  <a:lnTo>
                    <a:pt x="369" y="1304"/>
                  </a:lnTo>
                  <a:lnTo>
                    <a:pt x="356" y="1286"/>
                  </a:lnTo>
                  <a:lnTo>
                    <a:pt x="349" y="1278"/>
                  </a:lnTo>
                  <a:lnTo>
                    <a:pt x="311" y="1228"/>
                  </a:lnTo>
                  <a:lnTo>
                    <a:pt x="273" y="1180"/>
                  </a:lnTo>
                  <a:lnTo>
                    <a:pt x="237" y="1129"/>
                  </a:lnTo>
                  <a:lnTo>
                    <a:pt x="202" y="1079"/>
                  </a:lnTo>
                  <a:lnTo>
                    <a:pt x="169" y="1026"/>
                  </a:lnTo>
                  <a:lnTo>
                    <a:pt x="141" y="975"/>
                  </a:lnTo>
                  <a:lnTo>
                    <a:pt x="114" y="922"/>
                  </a:lnTo>
                  <a:lnTo>
                    <a:pt x="93" y="866"/>
                  </a:lnTo>
                  <a:lnTo>
                    <a:pt x="81" y="801"/>
                  </a:lnTo>
                  <a:lnTo>
                    <a:pt x="78" y="745"/>
                  </a:lnTo>
                  <a:lnTo>
                    <a:pt x="88" y="700"/>
                  </a:lnTo>
                  <a:lnTo>
                    <a:pt x="111" y="659"/>
                  </a:lnTo>
                  <a:lnTo>
                    <a:pt x="146" y="626"/>
                  </a:lnTo>
                  <a:lnTo>
                    <a:pt x="182" y="594"/>
                  </a:lnTo>
                  <a:lnTo>
                    <a:pt x="220" y="563"/>
                  </a:lnTo>
                  <a:lnTo>
                    <a:pt x="255" y="533"/>
                  </a:lnTo>
                  <a:lnTo>
                    <a:pt x="293" y="505"/>
                  </a:lnTo>
                  <a:lnTo>
                    <a:pt x="333" y="477"/>
                  </a:lnTo>
                  <a:lnTo>
                    <a:pt x="374" y="452"/>
                  </a:lnTo>
                  <a:lnTo>
                    <a:pt x="412" y="427"/>
                  </a:lnTo>
                  <a:lnTo>
                    <a:pt x="452" y="404"/>
                  </a:lnTo>
                  <a:lnTo>
                    <a:pt x="495" y="379"/>
                  </a:lnTo>
                  <a:lnTo>
                    <a:pt x="536" y="356"/>
                  </a:lnTo>
                  <a:lnTo>
                    <a:pt x="579" y="333"/>
                  </a:lnTo>
                  <a:lnTo>
                    <a:pt x="622" y="311"/>
                  </a:lnTo>
                  <a:lnTo>
                    <a:pt x="665" y="290"/>
                  </a:lnTo>
                  <a:lnTo>
                    <a:pt x="708" y="268"/>
                  </a:lnTo>
                  <a:lnTo>
                    <a:pt x="751" y="245"/>
                  </a:lnTo>
                  <a:lnTo>
                    <a:pt x="789" y="225"/>
                  </a:lnTo>
                  <a:lnTo>
                    <a:pt x="826" y="205"/>
                  </a:lnTo>
                  <a:lnTo>
                    <a:pt x="867" y="184"/>
                  </a:lnTo>
                  <a:lnTo>
                    <a:pt x="905" y="164"/>
                  </a:lnTo>
                  <a:lnTo>
                    <a:pt x="945" y="144"/>
                  </a:lnTo>
                  <a:lnTo>
                    <a:pt x="983" y="121"/>
                  </a:lnTo>
                  <a:lnTo>
                    <a:pt x="1024" y="101"/>
                  </a:lnTo>
                  <a:lnTo>
                    <a:pt x="1062" y="78"/>
                  </a:lnTo>
                  <a:lnTo>
                    <a:pt x="1067" y="78"/>
                  </a:lnTo>
                  <a:lnTo>
                    <a:pt x="1074" y="78"/>
                  </a:lnTo>
                  <a:lnTo>
                    <a:pt x="1084" y="78"/>
                  </a:lnTo>
                  <a:lnTo>
                    <a:pt x="1094" y="81"/>
                  </a:lnTo>
                  <a:lnTo>
                    <a:pt x="1105" y="83"/>
                  </a:lnTo>
                  <a:lnTo>
                    <a:pt x="1115" y="83"/>
                  </a:lnTo>
                  <a:lnTo>
                    <a:pt x="1125" y="83"/>
                  </a:lnTo>
                  <a:lnTo>
                    <a:pt x="1135" y="83"/>
                  </a:lnTo>
                  <a:lnTo>
                    <a:pt x="1150" y="81"/>
                  </a:lnTo>
                  <a:lnTo>
                    <a:pt x="1160" y="71"/>
                  </a:lnTo>
                  <a:lnTo>
                    <a:pt x="1168" y="61"/>
                  </a:lnTo>
                  <a:lnTo>
                    <a:pt x="1170" y="45"/>
                  </a:lnTo>
                  <a:lnTo>
                    <a:pt x="1168" y="30"/>
                  </a:lnTo>
                  <a:lnTo>
                    <a:pt x="1160" y="18"/>
                  </a:lnTo>
                  <a:lnTo>
                    <a:pt x="1150" y="10"/>
                  </a:lnTo>
                  <a:lnTo>
                    <a:pt x="1135" y="8"/>
                  </a:lnTo>
                  <a:lnTo>
                    <a:pt x="1127" y="8"/>
                  </a:lnTo>
                  <a:lnTo>
                    <a:pt x="1120" y="5"/>
                  </a:lnTo>
                  <a:lnTo>
                    <a:pt x="1112" y="5"/>
                  </a:lnTo>
                  <a:lnTo>
                    <a:pt x="1105" y="5"/>
                  </a:lnTo>
                  <a:lnTo>
                    <a:pt x="1094" y="2"/>
                  </a:lnTo>
                  <a:lnTo>
                    <a:pt x="1084" y="2"/>
                  </a:lnTo>
                  <a:lnTo>
                    <a:pt x="1074" y="0"/>
                  </a:lnTo>
                  <a:lnTo>
                    <a:pt x="1067" y="0"/>
                  </a:lnTo>
                  <a:lnTo>
                    <a:pt x="1056" y="2"/>
                  </a:lnTo>
                  <a:lnTo>
                    <a:pt x="1046" y="2"/>
                  </a:lnTo>
                  <a:lnTo>
                    <a:pt x="1036" y="5"/>
                  </a:lnTo>
                  <a:lnTo>
                    <a:pt x="1026" y="10"/>
                  </a:lnTo>
                  <a:lnTo>
                    <a:pt x="986" y="33"/>
                  </a:lnTo>
                  <a:lnTo>
                    <a:pt x="948" y="53"/>
                  </a:lnTo>
                  <a:lnTo>
                    <a:pt x="907" y="76"/>
                  </a:lnTo>
                  <a:lnTo>
                    <a:pt x="869" y="96"/>
                  </a:lnTo>
                  <a:lnTo>
                    <a:pt x="829" y="116"/>
                  </a:lnTo>
                  <a:lnTo>
                    <a:pt x="791" y="136"/>
                  </a:lnTo>
                  <a:lnTo>
                    <a:pt x="753" y="154"/>
                  </a:lnTo>
                  <a:lnTo>
                    <a:pt x="715" y="174"/>
                  </a:lnTo>
                  <a:lnTo>
                    <a:pt x="670" y="197"/>
                  </a:lnTo>
                  <a:lnTo>
                    <a:pt x="627" y="220"/>
                  </a:lnTo>
                  <a:lnTo>
                    <a:pt x="584" y="242"/>
                  </a:lnTo>
                  <a:lnTo>
                    <a:pt x="538" y="265"/>
                  </a:lnTo>
                  <a:lnTo>
                    <a:pt x="495" y="288"/>
                  </a:lnTo>
                  <a:lnTo>
                    <a:pt x="452" y="313"/>
                  </a:lnTo>
                  <a:lnTo>
                    <a:pt x="412" y="338"/>
                  </a:lnTo>
                  <a:lnTo>
                    <a:pt x="369" y="364"/>
                  </a:lnTo>
                  <a:lnTo>
                    <a:pt x="328" y="389"/>
                  </a:lnTo>
                  <a:lnTo>
                    <a:pt x="285" y="417"/>
                  </a:lnTo>
                  <a:lnTo>
                    <a:pt x="245" y="445"/>
                  </a:lnTo>
                  <a:lnTo>
                    <a:pt x="207" y="475"/>
                  </a:lnTo>
                  <a:lnTo>
                    <a:pt x="167" y="505"/>
                  </a:lnTo>
                  <a:lnTo>
                    <a:pt x="129" y="538"/>
                  </a:lnTo>
                  <a:lnTo>
                    <a:pt x="91" y="573"/>
                  </a:lnTo>
                  <a:lnTo>
                    <a:pt x="53" y="609"/>
                  </a:lnTo>
                  <a:lnTo>
                    <a:pt x="28" y="644"/>
                  </a:lnTo>
                  <a:lnTo>
                    <a:pt x="12" y="680"/>
                  </a:lnTo>
                  <a:lnTo>
                    <a:pt x="2" y="717"/>
                  </a:lnTo>
                  <a:lnTo>
                    <a:pt x="0" y="753"/>
                  </a:lnTo>
                  <a:lnTo>
                    <a:pt x="0" y="791"/>
                  </a:lnTo>
                  <a:lnTo>
                    <a:pt x="5" y="826"/>
                  </a:lnTo>
                  <a:lnTo>
                    <a:pt x="12" y="859"/>
                  </a:lnTo>
                  <a:lnTo>
                    <a:pt x="20" y="889"/>
                  </a:lnTo>
                  <a:lnTo>
                    <a:pt x="43" y="950"/>
                  </a:lnTo>
                  <a:lnTo>
                    <a:pt x="71" y="1005"/>
                  </a:lnTo>
                  <a:lnTo>
                    <a:pt x="101" y="1064"/>
                  </a:lnTo>
                  <a:lnTo>
                    <a:pt x="134" y="1117"/>
                  </a:lnTo>
                  <a:lnTo>
                    <a:pt x="172" y="1170"/>
                  </a:lnTo>
                  <a:lnTo>
                    <a:pt x="210" y="1223"/>
                  </a:lnTo>
                  <a:lnTo>
                    <a:pt x="248" y="1273"/>
                  </a:lnTo>
                  <a:lnTo>
                    <a:pt x="288" y="1324"/>
                  </a:lnTo>
                  <a:lnTo>
                    <a:pt x="328" y="1377"/>
                  </a:lnTo>
                  <a:lnTo>
                    <a:pt x="346" y="1402"/>
                  </a:lnTo>
                  <a:lnTo>
                    <a:pt x="364" y="1427"/>
                  </a:lnTo>
                  <a:lnTo>
                    <a:pt x="382" y="1453"/>
                  </a:lnTo>
                  <a:lnTo>
                    <a:pt x="397" y="1478"/>
                  </a:lnTo>
                  <a:lnTo>
                    <a:pt x="414" y="1503"/>
                  </a:lnTo>
                  <a:lnTo>
                    <a:pt x="430" y="1531"/>
                  </a:lnTo>
                  <a:lnTo>
                    <a:pt x="445" y="1556"/>
                  </a:lnTo>
                  <a:lnTo>
                    <a:pt x="460" y="1581"/>
                  </a:lnTo>
                  <a:lnTo>
                    <a:pt x="493" y="1634"/>
                  </a:lnTo>
                  <a:lnTo>
                    <a:pt x="526" y="1688"/>
                  </a:lnTo>
                  <a:lnTo>
                    <a:pt x="558" y="1738"/>
                  </a:lnTo>
                  <a:lnTo>
                    <a:pt x="596" y="1789"/>
                  </a:lnTo>
                  <a:lnTo>
                    <a:pt x="634" y="1837"/>
                  </a:lnTo>
                  <a:lnTo>
                    <a:pt x="677" y="1882"/>
                  </a:lnTo>
                  <a:lnTo>
                    <a:pt x="725" y="1922"/>
                  </a:lnTo>
                  <a:lnTo>
                    <a:pt x="776" y="1960"/>
                  </a:lnTo>
                  <a:lnTo>
                    <a:pt x="761" y="1976"/>
                  </a:lnTo>
                  <a:lnTo>
                    <a:pt x="746" y="1991"/>
                  </a:lnTo>
                  <a:lnTo>
                    <a:pt x="725" y="2006"/>
                  </a:lnTo>
                  <a:lnTo>
                    <a:pt x="708" y="2021"/>
                  </a:lnTo>
                  <a:lnTo>
                    <a:pt x="682" y="2039"/>
                  </a:lnTo>
                  <a:lnTo>
                    <a:pt x="660" y="2059"/>
                  </a:lnTo>
                  <a:lnTo>
                    <a:pt x="637" y="2082"/>
                  </a:lnTo>
                  <a:lnTo>
                    <a:pt x="617" y="2104"/>
                  </a:lnTo>
                  <a:lnTo>
                    <a:pt x="599" y="2130"/>
                  </a:lnTo>
                  <a:lnTo>
                    <a:pt x="589" y="2160"/>
                  </a:lnTo>
                  <a:lnTo>
                    <a:pt x="584" y="2190"/>
                  </a:lnTo>
                  <a:lnTo>
                    <a:pt x="586" y="2226"/>
                  </a:lnTo>
                  <a:lnTo>
                    <a:pt x="596" y="2248"/>
                  </a:lnTo>
                  <a:lnTo>
                    <a:pt x="609" y="2269"/>
                  </a:lnTo>
                  <a:lnTo>
                    <a:pt x="624" y="2286"/>
                  </a:lnTo>
                  <a:lnTo>
                    <a:pt x="644" y="2301"/>
                  </a:lnTo>
                  <a:lnTo>
                    <a:pt x="667" y="2317"/>
                  </a:lnTo>
                  <a:lnTo>
                    <a:pt x="690" y="2327"/>
                  </a:lnTo>
                  <a:lnTo>
                    <a:pt x="715" y="2337"/>
                  </a:lnTo>
                  <a:lnTo>
                    <a:pt x="738" y="2347"/>
                  </a:lnTo>
                  <a:lnTo>
                    <a:pt x="753" y="2352"/>
                  </a:lnTo>
                  <a:lnTo>
                    <a:pt x="768" y="2347"/>
                  </a:lnTo>
                  <a:lnTo>
                    <a:pt x="781" y="2339"/>
                  </a:lnTo>
                  <a:lnTo>
                    <a:pt x="789" y="2327"/>
                  </a:lnTo>
                  <a:lnTo>
                    <a:pt x="791" y="2312"/>
                  </a:lnTo>
                  <a:lnTo>
                    <a:pt x="789" y="2296"/>
                  </a:lnTo>
                  <a:lnTo>
                    <a:pt x="778" y="2284"/>
                  </a:lnTo>
                  <a:lnTo>
                    <a:pt x="766" y="2276"/>
                  </a:lnTo>
                  <a:lnTo>
                    <a:pt x="748" y="2269"/>
                  </a:lnTo>
                  <a:lnTo>
                    <a:pt x="730" y="2264"/>
                  </a:lnTo>
                  <a:lnTo>
                    <a:pt x="715" y="2256"/>
                  </a:lnTo>
                  <a:lnTo>
                    <a:pt x="700" y="2246"/>
                  </a:lnTo>
                  <a:lnTo>
                    <a:pt x="687" y="2238"/>
                  </a:lnTo>
                  <a:lnTo>
                    <a:pt x="675" y="2231"/>
                  </a:lnTo>
                  <a:lnTo>
                    <a:pt x="667" y="2221"/>
                  </a:lnTo>
                  <a:lnTo>
                    <a:pt x="662" y="2210"/>
                  </a:lnTo>
                  <a:lnTo>
                    <a:pt x="662" y="2193"/>
                  </a:lnTo>
                  <a:lnTo>
                    <a:pt x="665" y="2178"/>
                  </a:lnTo>
                  <a:lnTo>
                    <a:pt x="672" y="2160"/>
                  </a:lnTo>
                  <a:lnTo>
                    <a:pt x="682" y="2145"/>
                  </a:lnTo>
                  <a:lnTo>
                    <a:pt x="698" y="2130"/>
                  </a:lnTo>
                  <a:lnTo>
                    <a:pt x="713" y="2114"/>
                  </a:lnTo>
                  <a:lnTo>
                    <a:pt x="733" y="2097"/>
                  </a:lnTo>
                  <a:lnTo>
                    <a:pt x="756" y="2079"/>
                  </a:lnTo>
                  <a:lnTo>
                    <a:pt x="768" y="2069"/>
                  </a:lnTo>
                  <a:lnTo>
                    <a:pt x="781" y="2059"/>
                  </a:lnTo>
                  <a:lnTo>
                    <a:pt x="791" y="2051"/>
                  </a:lnTo>
                  <a:lnTo>
                    <a:pt x="804" y="2041"/>
                  </a:lnTo>
                  <a:lnTo>
                    <a:pt x="814" y="2031"/>
                  </a:lnTo>
                  <a:lnTo>
                    <a:pt x="824" y="2021"/>
                  </a:lnTo>
                  <a:lnTo>
                    <a:pt x="834" y="2011"/>
                  </a:lnTo>
                  <a:lnTo>
                    <a:pt x="844" y="2001"/>
                  </a:lnTo>
                  <a:lnTo>
                    <a:pt x="852" y="2003"/>
                  </a:lnTo>
                  <a:lnTo>
                    <a:pt x="862" y="2008"/>
                  </a:lnTo>
                  <a:lnTo>
                    <a:pt x="869" y="2011"/>
                  </a:lnTo>
                  <a:lnTo>
                    <a:pt x="877" y="2013"/>
                  </a:lnTo>
                  <a:lnTo>
                    <a:pt x="895" y="2018"/>
                  </a:lnTo>
                  <a:lnTo>
                    <a:pt x="910" y="2021"/>
                  </a:lnTo>
                  <a:lnTo>
                    <a:pt x="928" y="2024"/>
                  </a:lnTo>
                  <a:lnTo>
                    <a:pt x="943" y="2024"/>
                  </a:lnTo>
                  <a:lnTo>
                    <a:pt x="960" y="2024"/>
                  </a:lnTo>
                  <a:lnTo>
                    <a:pt x="976" y="2021"/>
                  </a:lnTo>
                  <a:lnTo>
                    <a:pt x="993" y="2018"/>
                  </a:lnTo>
                  <a:lnTo>
                    <a:pt x="1008" y="2016"/>
                  </a:lnTo>
                  <a:lnTo>
                    <a:pt x="1026" y="2008"/>
                  </a:lnTo>
                  <a:lnTo>
                    <a:pt x="1041" y="1998"/>
                  </a:lnTo>
                  <a:lnTo>
                    <a:pt x="1056" y="1991"/>
                  </a:lnTo>
                  <a:lnTo>
                    <a:pt x="1072" y="1981"/>
                  </a:lnTo>
                  <a:lnTo>
                    <a:pt x="1082" y="2013"/>
                  </a:lnTo>
                  <a:lnTo>
                    <a:pt x="1097" y="2044"/>
                  </a:lnTo>
                  <a:lnTo>
                    <a:pt x="1110" y="2074"/>
                  </a:lnTo>
                  <a:lnTo>
                    <a:pt x="1127" y="2102"/>
                  </a:lnTo>
                  <a:lnTo>
                    <a:pt x="1150" y="2145"/>
                  </a:lnTo>
                  <a:lnTo>
                    <a:pt x="1168" y="2188"/>
                  </a:lnTo>
                  <a:lnTo>
                    <a:pt x="1180" y="2231"/>
                  </a:lnTo>
                  <a:lnTo>
                    <a:pt x="1185" y="2276"/>
                  </a:lnTo>
                  <a:lnTo>
                    <a:pt x="1185" y="2286"/>
                  </a:lnTo>
                  <a:lnTo>
                    <a:pt x="1190" y="2294"/>
                  </a:lnTo>
                  <a:lnTo>
                    <a:pt x="1193" y="2301"/>
                  </a:lnTo>
                  <a:lnTo>
                    <a:pt x="1201" y="2306"/>
                  </a:lnTo>
                  <a:lnTo>
                    <a:pt x="1208" y="2312"/>
                  </a:lnTo>
                  <a:lnTo>
                    <a:pt x="1216" y="2314"/>
                  </a:lnTo>
                  <a:lnTo>
                    <a:pt x="1223" y="2317"/>
                  </a:lnTo>
                  <a:lnTo>
                    <a:pt x="1231" y="2317"/>
                  </a:lnTo>
                  <a:lnTo>
                    <a:pt x="1244" y="2314"/>
                  </a:lnTo>
                  <a:lnTo>
                    <a:pt x="1256" y="2309"/>
                  </a:lnTo>
                  <a:lnTo>
                    <a:pt x="1269" y="2306"/>
                  </a:lnTo>
                  <a:lnTo>
                    <a:pt x="1281" y="2301"/>
                  </a:lnTo>
                  <a:lnTo>
                    <a:pt x="1292" y="2296"/>
                  </a:lnTo>
                  <a:lnTo>
                    <a:pt x="1302" y="2291"/>
                  </a:lnTo>
                  <a:lnTo>
                    <a:pt x="1312" y="2286"/>
                  </a:lnTo>
                  <a:lnTo>
                    <a:pt x="1322" y="2281"/>
                  </a:lnTo>
                  <a:lnTo>
                    <a:pt x="1335" y="2276"/>
                  </a:lnTo>
                  <a:lnTo>
                    <a:pt x="1345" y="2269"/>
                  </a:lnTo>
                  <a:lnTo>
                    <a:pt x="1355" y="2266"/>
                  </a:lnTo>
                  <a:lnTo>
                    <a:pt x="1365" y="2261"/>
                  </a:lnTo>
                  <a:lnTo>
                    <a:pt x="1375" y="2258"/>
                  </a:lnTo>
                  <a:lnTo>
                    <a:pt x="1385" y="2258"/>
                  </a:lnTo>
                  <a:lnTo>
                    <a:pt x="1395" y="2258"/>
                  </a:lnTo>
                  <a:lnTo>
                    <a:pt x="1405" y="2258"/>
                  </a:lnTo>
                  <a:lnTo>
                    <a:pt x="1421" y="2258"/>
                  </a:lnTo>
                  <a:lnTo>
                    <a:pt x="1433" y="2251"/>
                  </a:lnTo>
                  <a:lnTo>
                    <a:pt x="1443" y="2241"/>
                  </a:lnTo>
                  <a:lnTo>
                    <a:pt x="1448" y="2226"/>
                  </a:lnTo>
                  <a:lnTo>
                    <a:pt x="1448" y="2210"/>
                  </a:lnTo>
                  <a:lnTo>
                    <a:pt x="1443" y="2198"/>
                  </a:lnTo>
                  <a:lnTo>
                    <a:pt x="1433" y="2188"/>
                  </a:lnTo>
                  <a:lnTo>
                    <a:pt x="1418" y="2180"/>
                  </a:lnTo>
                  <a:lnTo>
                    <a:pt x="1398" y="2178"/>
                  </a:lnTo>
                  <a:lnTo>
                    <a:pt x="1380" y="2180"/>
                  </a:lnTo>
                  <a:lnTo>
                    <a:pt x="1362" y="2183"/>
                  </a:lnTo>
                  <a:lnTo>
                    <a:pt x="1345" y="2185"/>
                  </a:lnTo>
                  <a:lnTo>
                    <a:pt x="1330" y="2193"/>
                  </a:lnTo>
                  <a:lnTo>
                    <a:pt x="1314" y="2198"/>
                  </a:lnTo>
                  <a:lnTo>
                    <a:pt x="1299" y="2205"/>
                  </a:lnTo>
                  <a:lnTo>
                    <a:pt x="1287" y="2213"/>
                  </a:lnTo>
                  <a:lnTo>
                    <a:pt x="1279" y="2216"/>
                  </a:lnTo>
                  <a:lnTo>
                    <a:pt x="1274" y="2221"/>
                  </a:lnTo>
                  <a:lnTo>
                    <a:pt x="1266" y="2223"/>
                  </a:lnTo>
                  <a:lnTo>
                    <a:pt x="1259" y="2226"/>
                  </a:lnTo>
                  <a:lnTo>
                    <a:pt x="1249" y="2183"/>
                  </a:lnTo>
                  <a:lnTo>
                    <a:pt x="1233" y="2142"/>
                  </a:lnTo>
                  <a:lnTo>
                    <a:pt x="1213" y="2102"/>
                  </a:lnTo>
                  <a:lnTo>
                    <a:pt x="1193" y="2064"/>
                  </a:lnTo>
                  <a:lnTo>
                    <a:pt x="1175" y="2031"/>
                  </a:lnTo>
                  <a:lnTo>
                    <a:pt x="1160" y="2001"/>
                  </a:lnTo>
                  <a:lnTo>
                    <a:pt x="1148" y="1970"/>
                  </a:lnTo>
                  <a:lnTo>
                    <a:pt x="1137" y="1938"/>
                  </a:lnTo>
                  <a:lnTo>
                    <a:pt x="1137" y="1935"/>
                  </a:lnTo>
                  <a:lnTo>
                    <a:pt x="1137" y="1933"/>
                  </a:lnTo>
                  <a:lnTo>
                    <a:pt x="1150" y="1920"/>
                  </a:lnTo>
                  <a:lnTo>
                    <a:pt x="1163" y="1905"/>
                  </a:lnTo>
                  <a:lnTo>
                    <a:pt x="1175" y="1892"/>
                  </a:lnTo>
                  <a:lnTo>
                    <a:pt x="1188" y="1880"/>
                  </a:lnTo>
                  <a:lnTo>
                    <a:pt x="1201" y="1867"/>
                  </a:lnTo>
                  <a:lnTo>
                    <a:pt x="1211" y="1852"/>
                  </a:lnTo>
                  <a:lnTo>
                    <a:pt x="1221" y="1842"/>
                  </a:lnTo>
                  <a:lnTo>
                    <a:pt x="1231" y="1829"/>
                  </a:lnTo>
                  <a:lnTo>
                    <a:pt x="1256" y="1806"/>
                  </a:lnTo>
                  <a:lnTo>
                    <a:pt x="1281" y="1781"/>
                  </a:lnTo>
                  <a:lnTo>
                    <a:pt x="1307" y="1758"/>
                  </a:lnTo>
                  <a:lnTo>
                    <a:pt x="1332" y="1736"/>
                  </a:lnTo>
                  <a:lnTo>
                    <a:pt x="1357" y="1710"/>
                  </a:lnTo>
                  <a:lnTo>
                    <a:pt x="1385" y="1688"/>
                  </a:lnTo>
                  <a:lnTo>
                    <a:pt x="1410" y="1665"/>
                  </a:lnTo>
                  <a:lnTo>
                    <a:pt x="1436" y="1642"/>
                  </a:lnTo>
                  <a:lnTo>
                    <a:pt x="1466" y="1614"/>
                  </a:lnTo>
                  <a:lnTo>
                    <a:pt x="1496" y="1589"/>
                  </a:lnTo>
                  <a:lnTo>
                    <a:pt x="1527" y="1561"/>
                  </a:lnTo>
                  <a:lnTo>
                    <a:pt x="1555" y="1533"/>
                  </a:lnTo>
                  <a:lnTo>
                    <a:pt x="1585" y="1506"/>
                  </a:lnTo>
                  <a:lnTo>
                    <a:pt x="1615" y="1475"/>
                  </a:lnTo>
                  <a:lnTo>
                    <a:pt x="1643" y="1448"/>
                  </a:lnTo>
                  <a:lnTo>
                    <a:pt x="1673" y="1417"/>
                  </a:lnTo>
                  <a:lnTo>
                    <a:pt x="1701" y="1387"/>
                  </a:lnTo>
                  <a:lnTo>
                    <a:pt x="1729" y="1357"/>
                  </a:lnTo>
                  <a:lnTo>
                    <a:pt x="1757" y="1326"/>
                  </a:lnTo>
                  <a:lnTo>
                    <a:pt x="1785" y="1293"/>
                  </a:lnTo>
                  <a:lnTo>
                    <a:pt x="1810" y="1261"/>
                  </a:lnTo>
                  <a:lnTo>
                    <a:pt x="1835" y="1225"/>
                  </a:lnTo>
                  <a:lnTo>
                    <a:pt x="1860" y="1190"/>
                  </a:lnTo>
                  <a:lnTo>
                    <a:pt x="1883" y="1154"/>
                  </a:lnTo>
                  <a:lnTo>
                    <a:pt x="1901" y="1109"/>
                  </a:lnTo>
                  <a:lnTo>
                    <a:pt x="1906" y="1053"/>
                  </a:lnTo>
                  <a:lnTo>
                    <a:pt x="1901" y="998"/>
                  </a:lnTo>
                  <a:lnTo>
                    <a:pt x="1886" y="945"/>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3" name="Freeform 8"/>
            <p:cNvSpPr>
              <a:spLocks/>
            </p:cNvSpPr>
            <p:nvPr/>
          </p:nvSpPr>
          <p:spPr bwMode="auto">
            <a:xfrm>
              <a:off x="4450" y="2862"/>
              <a:ext cx="424" cy="273"/>
            </a:xfrm>
            <a:custGeom>
              <a:avLst/>
              <a:gdLst>
                <a:gd name="T0" fmla="*/ 45 w 424"/>
                <a:gd name="T1" fmla="*/ 0 h 273"/>
                <a:gd name="T2" fmla="*/ 30 w 424"/>
                <a:gd name="T3" fmla="*/ 0 h 273"/>
                <a:gd name="T4" fmla="*/ 17 w 424"/>
                <a:gd name="T5" fmla="*/ 8 h 273"/>
                <a:gd name="T6" fmla="*/ 7 w 424"/>
                <a:gd name="T7" fmla="*/ 18 h 273"/>
                <a:gd name="T8" fmla="*/ 2 w 424"/>
                <a:gd name="T9" fmla="*/ 33 h 273"/>
                <a:gd name="T10" fmla="*/ 2 w 424"/>
                <a:gd name="T11" fmla="*/ 33 h 273"/>
                <a:gd name="T12" fmla="*/ 0 w 424"/>
                <a:gd name="T13" fmla="*/ 71 h 273"/>
                <a:gd name="T14" fmla="*/ 5 w 424"/>
                <a:gd name="T15" fmla="*/ 106 h 273"/>
                <a:gd name="T16" fmla="*/ 17 w 424"/>
                <a:gd name="T17" fmla="*/ 139 h 273"/>
                <a:gd name="T18" fmla="*/ 32 w 424"/>
                <a:gd name="T19" fmla="*/ 167 h 273"/>
                <a:gd name="T20" fmla="*/ 55 w 424"/>
                <a:gd name="T21" fmla="*/ 195 h 273"/>
                <a:gd name="T22" fmla="*/ 78 w 424"/>
                <a:gd name="T23" fmla="*/ 218 h 273"/>
                <a:gd name="T24" fmla="*/ 103 w 424"/>
                <a:gd name="T25" fmla="*/ 235 h 273"/>
                <a:gd name="T26" fmla="*/ 131 w 424"/>
                <a:gd name="T27" fmla="*/ 248 h 273"/>
                <a:gd name="T28" fmla="*/ 154 w 424"/>
                <a:gd name="T29" fmla="*/ 255 h 273"/>
                <a:gd name="T30" fmla="*/ 182 w 424"/>
                <a:gd name="T31" fmla="*/ 263 h 273"/>
                <a:gd name="T32" fmla="*/ 212 w 424"/>
                <a:gd name="T33" fmla="*/ 268 h 273"/>
                <a:gd name="T34" fmla="*/ 247 w 424"/>
                <a:gd name="T35" fmla="*/ 273 h 273"/>
                <a:gd name="T36" fmla="*/ 283 w 424"/>
                <a:gd name="T37" fmla="*/ 273 h 273"/>
                <a:gd name="T38" fmla="*/ 321 w 424"/>
                <a:gd name="T39" fmla="*/ 271 h 273"/>
                <a:gd name="T40" fmla="*/ 361 w 424"/>
                <a:gd name="T41" fmla="*/ 261 h 273"/>
                <a:gd name="T42" fmla="*/ 399 w 424"/>
                <a:gd name="T43" fmla="*/ 248 h 273"/>
                <a:gd name="T44" fmla="*/ 412 w 424"/>
                <a:gd name="T45" fmla="*/ 240 h 273"/>
                <a:gd name="T46" fmla="*/ 422 w 424"/>
                <a:gd name="T47" fmla="*/ 228 h 273"/>
                <a:gd name="T48" fmla="*/ 424 w 424"/>
                <a:gd name="T49" fmla="*/ 213 h 273"/>
                <a:gd name="T50" fmla="*/ 422 w 424"/>
                <a:gd name="T51" fmla="*/ 197 h 273"/>
                <a:gd name="T52" fmla="*/ 412 w 424"/>
                <a:gd name="T53" fmla="*/ 185 h 273"/>
                <a:gd name="T54" fmla="*/ 399 w 424"/>
                <a:gd name="T55" fmla="*/ 177 h 273"/>
                <a:gd name="T56" fmla="*/ 384 w 424"/>
                <a:gd name="T57" fmla="*/ 175 h 273"/>
                <a:gd name="T58" fmla="*/ 369 w 424"/>
                <a:gd name="T59" fmla="*/ 177 h 273"/>
                <a:gd name="T60" fmla="*/ 336 w 424"/>
                <a:gd name="T61" fmla="*/ 187 h 273"/>
                <a:gd name="T62" fmla="*/ 305 w 424"/>
                <a:gd name="T63" fmla="*/ 195 h 273"/>
                <a:gd name="T64" fmla="*/ 275 w 424"/>
                <a:gd name="T65" fmla="*/ 195 h 273"/>
                <a:gd name="T66" fmla="*/ 245 w 424"/>
                <a:gd name="T67" fmla="*/ 195 h 273"/>
                <a:gd name="T68" fmla="*/ 217 w 424"/>
                <a:gd name="T69" fmla="*/ 192 h 273"/>
                <a:gd name="T70" fmla="*/ 192 w 424"/>
                <a:gd name="T71" fmla="*/ 187 h 273"/>
                <a:gd name="T72" fmla="*/ 171 w 424"/>
                <a:gd name="T73" fmla="*/ 182 h 273"/>
                <a:gd name="T74" fmla="*/ 154 w 424"/>
                <a:gd name="T75" fmla="*/ 177 h 273"/>
                <a:gd name="T76" fmla="*/ 141 w 424"/>
                <a:gd name="T77" fmla="*/ 170 h 273"/>
                <a:gd name="T78" fmla="*/ 126 w 424"/>
                <a:gd name="T79" fmla="*/ 159 h 273"/>
                <a:gd name="T80" fmla="*/ 111 w 424"/>
                <a:gd name="T81" fmla="*/ 147 h 273"/>
                <a:gd name="T82" fmla="*/ 98 w 424"/>
                <a:gd name="T83" fmla="*/ 129 h 273"/>
                <a:gd name="T84" fmla="*/ 88 w 424"/>
                <a:gd name="T85" fmla="*/ 111 h 273"/>
                <a:gd name="T86" fmla="*/ 80 w 424"/>
                <a:gd name="T87" fmla="*/ 91 h 273"/>
                <a:gd name="T88" fmla="*/ 78 w 424"/>
                <a:gd name="T89" fmla="*/ 69 h 273"/>
                <a:gd name="T90" fmla="*/ 78 w 424"/>
                <a:gd name="T91" fmla="*/ 46 h 273"/>
                <a:gd name="T92" fmla="*/ 78 w 424"/>
                <a:gd name="T93" fmla="*/ 31 h 273"/>
                <a:gd name="T94" fmla="*/ 70 w 424"/>
                <a:gd name="T95" fmla="*/ 15 h 273"/>
                <a:gd name="T96" fmla="*/ 60 w 424"/>
                <a:gd name="T97" fmla="*/ 5 h 273"/>
                <a:gd name="T98" fmla="*/ 45 w 424"/>
                <a:gd name="T99" fmla="*/ 0 h 2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4"/>
                <a:gd name="T151" fmla="*/ 0 h 273"/>
                <a:gd name="T152" fmla="*/ 424 w 424"/>
                <a:gd name="T153" fmla="*/ 273 h 2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4" h="273">
                  <a:moveTo>
                    <a:pt x="45" y="0"/>
                  </a:moveTo>
                  <a:lnTo>
                    <a:pt x="30" y="0"/>
                  </a:lnTo>
                  <a:lnTo>
                    <a:pt x="17" y="8"/>
                  </a:lnTo>
                  <a:lnTo>
                    <a:pt x="7" y="18"/>
                  </a:lnTo>
                  <a:lnTo>
                    <a:pt x="2" y="33"/>
                  </a:lnTo>
                  <a:lnTo>
                    <a:pt x="0" y="71"/>
                  </a:lnTo>
                  <a:lnTo>
                    <a:pt x="5" y="106"/>
                  </a:lnTo>
                  <a:lnTo>
                    <a:pt x="17" y="139"/>
                  </a:lnTo>
                  <a:lnTo>
                    <a:pt x="32" y="167"/>
                  </a:lnTo>
                  <a:lnTo>
                    <a:pt x="55" y="195"/>
                  </a:lnTo>
                  <a:lnTo>
                    <a:pt x="78" y="218"/>
                  </a:lnTo>
                  <a:lnTo>
                    <a:pt x="103" y="235"/>
                  </a:lnTo>
                  <a:lnTo>
                    <a:pt x="131" y="248"/>
                  </a:lnTo>
                  <a:lnTo>
                    <a:pt x="154" y="255"/>
                  </a:lnTo>
                  <a:lnTo>
                    <a:pt x="182" y="263"/>
                  </a:lnTo>
                  <a:lnTo>
                    <a:pt x="212" y="268"/>
                  </a:lnTo>
                  <a:lnTo>
                    <a:pt x="247" y="273"/>
                  </a:lnTo>
                  <a:lnTo>
                    <a:pt x="283" y="273"/>
                  </a:lnTo>
                  <a:lnTo>
                    <a:pt x="321" y="271"/>
                  </a:lnTo>
                  <a:lnTo>
                    <a:pt x="361" y="261"/>
                  </a:lnTo>
                  <a:lnTo>
                    <a:pt x="399" y="248"/>
                  </a:lnTo>
                  <a:lnTo>
                    <a:pt x="412" y="240"/>
                  </a:lnTo>
                  <a:lnTo>
                    <a:pt x="422" y="228"/>
                  </a:lnTo>
                  <a:lnTo>
                    <a:pt x="424" y="213"/>
                  </a:lnTo>
                  <a:lnTo>
                    <a:pt x="422" y="197"/>
                  </a:lnTo>
                  <a:lnTo>
                    <a:pt x="412" y="185"/>
                  </a:lnTo>
                  <a:lnTo>
                    <a:pt x="399" y="177"/>
                  </a:lnTo>
                  <a:lnTo>
                    <a:pt x="384" y="175"/>
                  </a:lnTo>
                  <a:lnTo>
                    <a:pt x="369" y="177"/>
                  </a:lnTo>
                  <a:lnTo>
                    <a:pt x="336" y="187"/>
                  </a:lnTo>
                  <a:lnTo>
                    <a:pt x="305" y="195"/>
                  </a:lnTo>
                  <a:lnTo>
                    <a:pt x="275" y="195"/>
                  </a:lnTo>
                  <a:lnTo>
                    <a:pt x="245" y="195"/>
                  </a:lnTo>
                  <a:lnTo>
                    <a:pt x="217" y="192"/>
                  </a:lnTo>
                  <a:lnTo>
                    <a:pt x="192" y="187"/>
                  </a:lnTo>
                  <a:lnTo>
                    <a:pt x="171" y="182"/>
                  </a:lnTo>
                  <a:lnTo>
                    <a:pt x="154" y="177"/>
                  </a:lnTo>
                  <a:lnTo>
                    <a:pt x="141" y="170"/>
                  </a:lnTo>
                  <a:lnTo>
                    <a:pt x="126" y="159"/>
                  </a:lnTo>
                  <a:lnTo>
                    <a:pt x="111" y="147"/>
                  </a:lnTo>
                  <a:lnTo>
                    <a:pt x="98" y="129"/>
                  </a:lnTo>
                  <a:lnTo>
                    <a:pt x="88" y="111"/>
                  </a:lnTo>
                  <a:lnTo>
                    <a:pt x="80" y="91"/>
                  </a:lnTo>
                  <a:lnTo>
                    <a:pt x="78" y="69"/>
                  </a:lnTo>
                  <a:lnTo>
                    <a:pt x="78" y="46"/>
                  </a:lnTo>
                  <a:lnTo>
                    <a:pt x="78" y="31"/>
                  </a:lnTo>
                  <a:lnTo>
                    <a:pt x="70" y="15"/>
                  </a:lnTo>
                  <a:lnTo>
                    <a:pt x="60" y="5"/>
                  </a:lnTo>
                  <a:lnTo>
                    <a:pt x="45" y="0"/>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4" name="Freeform 9"/>
            <p:cNvSpPr>
              <a:spLocks/>
            </p:cNvSpPr>
            <p:nvPr/>
          </p:nvSpPr>
          <p:spPr bwMode="auto">
            <a:xfrm>
              <a:off x="4728" y="2827"/>
              <a:ext cx="75" cy="159"/>
            </a:xfrm>
            <a:custGeom>
              <a:avLst/>
              <a:gdLst>
                <a:gd name="T0" fmla="*/ 75 w 75"/>
                <a:gd name="T1" fmla="*/ 121 h 159"/>
                <a:gd name="T2" fmla="*/ 75 w 75"/>
                <a:gd name="T3" fmla="*/ 40 h 159"/>
                <a:gd name="T4" fmla="*/ 73 w 75"/>
                <a:gd name="T5" fmla="*/ 25 h 159"/>
                <a:gd name="T6" fmla="*/ 65 w 75"/>
                <a:gd name="T7" fmla="*/ 13 h 159"/>
                <a:gd name="T8" fmla="*/ 53 w 75"/>
                <a:gd name="T9" fmla="*/ 2 h 159"/>
                <a:gd name="T10" fmla="*/ 38 w 75"/>
                <a:gd name="T11" fmla="*/ 0 h 159"/>
                <a:gd name="T12" fmla="*/ 22 w 75"/>
                <a:gd name="T13" fmla="*/ 2 h 159"/>
                <a:gd name="T14" fmla="*/ 12 w 75"/>
                <a:gd name="T15" fmla="*/ 13 h 159"/>
                <a:gd name="T16" fmla="*/ 2 w 75"/>
                <a:gd name="T17" fmla="*/ 25 h 159"/>
                <a:gd name="T18" fmla="*/ 0 w 75"/>
                <a:gd name="T19" fmla="*/ 40 h 159"/>
                <a:gd name="T20" fmla="*/ 0 w 75"/>
                <a:gd name="T21" fmla="*/ 121 h 159"/>
                <a:gd name="T22" fmla="*/ 2 w 75"/>
                <a:gd name="T23" fmla="*/ 136 h 159"/>
                <a:gd name="T24" fmla="*/ 12 w 75"/>
                <a:gd name="T25" fmla="*/ 146 h 159"/>
                <a:gd name="T26" fmla="*/ 22 w 75"/>
                <a:gd name="T27" fmla="*/ 157 h 159"/>
                <a:gd name="T28" fmla="*/ 38 w 75"/>
                <a:gd name="T29" fmla="*/ 159 h 159"/>
                <a:gd name="T30" fmla="*/ 53 w 75"/>
                <a:gd name="T31" fmla="*/ 157 h 159"/>
                <a:gd name="T32" fmla="*/ 65 w 75"/>
                <a:gd name="T33" fmla="*/ 146 h 159"/>
                <a:gd name="T34" fmla="*/ 73 w 75"/>
                <a:gd name="T35" fmla="*/ 136 h 159"/>
                <a:gd name="T36" fmla="*/ 75 w 75"/>
                <a:gd name="T37" fmla="*/ 121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159"/>
                <a:gd name="T59" fmla="*/ 75 w 75"/>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159">
                  <a:moveTo>
                    <a:pt x="75" y="121"/>
                  </a:moveTo>
                  <a:lnTo>
                    <a:pt x="75" y="40"/>
                  </a:lnTo>
                  <a:lnTo>
                    <a:pt x="73" y="25"/>
                  </a:lnTo>
                  <a:lnTo>
                    <a:pt x="65" y="13"/>
                  </a:lnTo>
                  <a:lnTo>
                    <a:pt x="53" y="2"/>
                  </a:lnTo>
                  <a:lnTo>
                    <a:pt x="38" y="0"/>
                  </a:lnTo>
                  <a:lnTo>
                    <a:pt x="22" y="2"/>
                  </a:lnTo>
                  <a:lnTo>
                    <a:pt x="12" y="13"/>
                  </a:lnTo>
                  <a:lnTo>
                    <a:pt x="2" y="25"/>
                  </a:lnTo>
                  <a:lnTo>
                    <a:pt x="0" y="40"/>
                  </a:lnTo>
                  <a:lnTo>
                    <a:pt x="0" y="121"/>
                  </a:lnTo>
                  <a:lnTo>
                    <a:pt x="2" y="136"/>
                  </a:lnTo>
                  <a:lnTo>
                    <a:pt x="12" y="146"/>
                  </a:lnTo>
                  <a:lnTo>
                    <a:pt x="22" y="157"/>
                  </a:lnTo>
                  <a:lnTo>
                    <a:pt x="38" y="159"/>
                  </a:lnTo>
                  <a:lnTo>
                    <a:pt x="53" y="157"/>
                  </a:lnTo>
                  <a:lnTo>
                    <a:pt x="65" y="146"/>
                  </a:lnTo>
                  <a:lnTo>
                    <a:pt x="73" y="136"/>
                  </a:lnTo>
                  <a:lnTo>
                    <a:pt x="75" y="121"/>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5" name="Freeform 10"/>
            <p:cNvSpPr>
              <a:spLocks/>
            </p:cNvSpPr>
            <p:nvPr/>
          </p:nvSpPr>
          <p:spPr bwMode="auto">
            <a:xfrm>
              <a:off x="4634" y="2817"/>
              <a:ext cx="78" cy="156"/>
            </a:xfrm>
            <a:custGeom>
              <a:avLst/>
              <a:gdLst>
                <a:gd name="T0" fmla="*/ 78 w 78"/>
                <a:gd name="T1" fmla="*/ 119 h 156"/>
                <a:gd name="T2" fmla="*/ 78 w 78"/>
                <a:gd name="T3" fmla="*/ 38 h 156"/>
                <a:gd name="T4" fmla="*/ 76 w 78"/>
                <a:gd name="T5" fmla="*/ 23 h 156"/>
                <a:gd name="T6" fmla="*/ 66 w 78"/>
                <a:gd name="T7" fmla="*/ 10 h 156"/>
                <a:gd name="T8" fmla="*/ 53 w 78"/>
                <a:gd name="T9" fmla="*/ 2 h 156"/>
                <a:gd name="T10" fmla="*/ 38 w 78"/>
                <a:gd name="T11" fmla="*/ 0 h 156"/>
                <a:gd name="T12" fmla="*/ 23 w 78"/>
                <a:gd name="T13" fmla="*/ 2 h 156"/>
                <a:gd name="T14" fmla="*/ 13 w 78"/>
                <a:gd name="T15" fmla="*/ 10 h 156"/>
                <a:gd name="T16" fmla="*/ 3 w 78"/>
                <a:gd name="T17" fmla="*/ 23 h 156"/>
                <a:gd name="T18" fmla="*/ 0 w 78"/>
                <a:gd name="T19" fmla="*/ 38 h 156"/>
                <a:gd name="T20" fmla="*/ 0 w 78"/>
                <a:gd name="T21" fmla="*/ 119 h 156"/>
                <a:gd name="T22" fmla="*/ 3 w 78"/>
                <a:gd name="T23" fmla="*/ 134 h 156"/>
                <a:gd name="T24" fmla="*/ 13 w 78"/>
                <a:gd name="T25" fmla="*/ 146 h 156"/>
                <a:gd name="T26" fmla="*/ 23 w 78"/>
                <a:gd name="T27" fmla="*/ 154 h 156"/>
                <a:gd name="T28" fmla="*/ 38 w 78"/>
                <a:gd name="T29" fmla="*/ 156 h 156"/>
                <a:gd name="T30" fmla="*/ 53 w 78"/>
                <a:gd name="T31" fmla="*/ 154 h 156"/>
                <a:gd name="T32" fmla="*/ 66 w 78"/>
                <a:gd name="T33" fmla="*/ 146 h 156"/>
                <a:gd name="T34" fmla="*/ 76 w 78"/>
                <a:gd name="T35" fmla="*/ 134 h 156"/>
                <a:gd name="T36" fmla="*/ 78 w 78"/>
                <a:gd name="T37" fmla="*/ 119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56"/>
                <a:gd name="T59" fmla="*/ 78 w 78"/>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56">
                  <a:moveTo>
                    <a:pt x="78" y="119"/>
                  </a:moveTo>
                  <a:lnTo>
                    <a:pt x="78" y="38"/>
                  </a:lnTo>
                  <a:lnTo>
                    <a:pt x="76" y="23"/>
                  </a:lnTo>
                  <a:lnTo>
                    <a:pt x="66" y="10"/>
                  </a:lnTo>
                  <a:lnTo>
                    <a:pt x="53" y="2"/>
                  </a:lnTo>
                  <a:lnTo>
                    <a:pt x="38" y="0"/>
                  </a:lnTo>
                  <a:lnTo>
                    <a:pt x="23" y="2"/>
                  </a:lnTo>
                  <a:lnTo>
                    <a:pt x="13" y="10"/>
                  </a:lnTo>
                  <a:lnTo>
                    <a:pt x="3" y="23"/>
                  </a:lnTo>
                  <a:lnTo>
                    <a:pt x="0" y="38"/>
                  </a:lnTo>
                  <a:lnTo>
                    <a:pt x="0" y="119"/>
                  </a:lnTo>
                  <a:lnTo>
                    <a:pt x="3" y="134"/>
                  </a:lnTo>
                  <a:lnTo>
                    <a:pt x="13" y="146"/>
                  </a:lnTo>
                  <a:lnTo>
                    <a:pt x="23" y="154"/>
                  </a:lnTo>
                  <a:lnTo>
                    <a:pt x="38" y="156"/>
                  </a:lnTo>
                  <a:lnTo>
                    <a:pt x="53" y="154"/>
                  </a:lnTo>
                  <a:lnTo>
                    <a:pt x="66" y="146"/>
                  </a:lnTo>
                  <a:lnTo>
                    <a:pt x="76" y="134"/>
                  </a:lnTo>
                  <a:lnTo>
                    <a:pt x="78" y="119"/>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6" name="WordArt 11"/>
            <p:cNvSpPr>
              <a:spLocks noChangeArrowheads="1" noChangeShapeType="1" noTextEdit="1"/>
            </p:cNvSpPr>
            <p:nvPr/>
          </p:nvSpPr>
          <p:spPr bwMode="auto">
            <a:xfrm>
              <a:off x="3840" y="2160"/>
              <a:ext cx="864" cy="66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mj-lt"/>
                  <a:ea typeface="Comic Sans MS"/>
                  <a:cs typeface="Comic Sans MS"/>
                </a:rPr>
                <a:t>Training</a:t>
              </a:r>
            </a:p>
            <a:p>
              <a:pPr algn="ctr"/>
              <a:r>
                <a:rPr lang="en-US" sz="3600" kern="10" dirty="0">
                  <a:ln w="9525">
                    <a:solidFill>
                      <a:srgbClr val="000000"/>
                    </a:solidFill>
                    <a:round/>
                    <a:headEnd/>
                    <a:tailEnd/>
                  </a:ln>
                  <a:latin typeface="+mj-lt"/>
                  <a:ea typeface="Comic Sans MS"/>
                  <a:cs typeface="Comic Sans MS"/>
                </a:rPr>
                <a:t>Required</a:t>
              </a:r>
            </a:p>
          </p:txBody>
        </p:sp>
      </p:grpSp>
      <p:pic>
        <p:nvPicPr>
          <p:cNvPr id="17" name="Picture 16"/>
          <p:cNvPicPr>
            <a:picLocks noChangeAspect="1"/>
          </p:cNvPicPr>
          <p:nvPr/>
        </p:nvPicPr>
        <p:blipFill>
          <a:blip r:embed="rId9"/>
          <a:stretch>
            <a:fillRect/>
          </a:stretch>
        </p:blipFill>
        <p:spPr>
          <a:xfrm>
            <a:off x="8229600" y="685800"/>
            <a:ext cx="914400" cy="914400"/>
          </a:xfrm>
          <a:prstGeom prst="rect">
            <a:avLst/>
          </a:prstGeom>
        </p:spPr>
      </p:pic>
    </p:spTree>
    <p:extLst>
      <p:ext uri="{BB962C8B-B14F-4D97-AF65-F5344CB8AC3E}">
        <p14:creationId xmlns:p14="http://schemas.microsoft.com/office/powerpoint/2010/main" val="104834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afterEffect">
                                  <p:stCondLst>
                                    <p:cond delay="0"/>
                                  </p:stCondLst>
                                  <p:childTnLst>
                                    <p:animMotion origin="layout" path="M 0 0 L -0.32489 0 " pathEditMode="relative" ptsTypes="AA">
                                      <p:cBhvr>
                                        <p:cTn id="6" dur="2000" fill="hold"/>
                                        <p:tgtEl>
                                          <p:spTgt spid="7">
                                            <p:graphicEl>
                                              <a:dgm id="{71CA6347-E3DB-1C43-8162-168A8CD8B751}"/>
                                            </p:graphicEl>
                                          </p:spTgt>
                                        </p:tgtEl>
                                        <p:attrNameLst>
                                          <p:attrName>ppt_x</p:attrName>
                                          <p:attrName>ppt_y</p:attrName>
                                        </p:attrNameLst>
                                      </p:cBhvr>
                                    </p:animMotion>
                                  </p:childTnLst>
                                </p:cTn>
                              </p:par>
                              <p:par>
                                <p:cTn id="7" presetID="0" presetClass="path" presetSubtype="0" accel="50000" decel="50000" fill="hold" grpId="1" nodeType="withEffect">
                                  <p:stCondLst>
                                    <p:cond delay="0"/>
                                  </p:stCondLst>
                                  <p:childTnLst>
                                    <p:animMotion origin="layout" path="M 0 0 L -0.32489 0 " pathEditMode="relative" ptsTypes="AA">
                                      <p:cBhvr>
                                        <p:cTn id="8" dur="2000" fill="hold"/>
                                        <p:tgtEl>
                                          <p:spTgt spid="7">
                                            <p:graphicEl>
                                              <a:dgm id="{60953916-5212-3148-95D2-6AC19DD243A4}"/>
                                            </p:graphicEl>
                                          </p:spTgt>
                                        </p:tgtEl>
                                        <p:attrNameLst>
                                          <p:attrName>ppt_x</p:attrName>
                                          <p:attrName>ppt_y</p:attrName>
                                        </p:attrNameLst>
                                      </p:cBhvr>
                                    </p:animMotion>
                                  </p:childTnLst>
                                </p:cTn>
                              </p:par>
                              <p:par>
                                <p:cTn id="9" presetID="0" presetClass="path" presetSubtype="0" accel="50000" decel="50000" fill="hold" grpId="1" nodeType="withEffect">
                                  <p:stCondLst>
                                    <p:cond delay="0"/>
                                  </p:stCondLst>
                                  <p:childTnLst>
                                    <p:animMotion origin="layout" path="M 0 0 L -0.32489 0 " pathEditMode="relative" ptsTypes="AA">
                                      <p:cBhvr>
                                        <p:cTn id="10" dur="2000" fill="hold"/>
                                        <p:tgtEl>
                                          <p:spTgt spid="7">
                                            <p:graphicEl>
                                              <a:dgm id="{A06ACEA6-DCF9-A14B-8E19-FD08BCE5F985}"/>
                                            </p:graphicEl>
                                          </p:spTgt>
                                        </p:tgtEl>
                                        <p:attrNameLst>
                                          <p:attrName>ppt_x</p:attrName>
                                          <p:attrName>ppt_y</p:attrName>
                                        </p:attrNameLst>
                                      </p:cBhvr>
                                    </p:animMotion>
                                  </p:childTnLst>
                                </p:cTn>
                              </p:par>
                              <p:par>
                                <p:cTn id="11" presetID="0" presetClass="path" presetSubtype="0" accel="50000" decel="50000" fill="hold" grpId="1" nodeType="withEffect">
                                  <p:stCondLst>
                                    <p:cond delay="0"/>
                                  </p:stCondLst>
                                  <p:childTnLst>
                                    <p:animMotion origin="layout" path="M 0 0 L -0.32489 0 " pathEditMode="relative" ptsTypes="AA">
                                      <p:cBhvr>
                                        <p:cTn id="12" dur="2000" fill="hold"/>
                                        <p:tgtEl>
                                          <p:spTgt spid="7">
                                            <p:graphicEl>
                                              <a:dgm id="{E9A0B44B-B6E8-E046-8F3A-11E95F1F399A}"/>
                                            </p:graphicEl>
                                          </p:spTgt>
                                        </p:tgtEl>
                                        <p:attrNameLst>
                                          <p:attrName>ppt_x</p:attrName>
                                          <p:attrName>ppt_y</p:attrName>
                                        </p:attrNameLst>
                                      </p:cBhvr>
                                    </p:animMotion>
                                  </p:childTnLst>
                                </p:cTn>
                              </p:par>
                              <p:par>
                                <p:cTn id="13" presetID="55" presetClass="exit" presetSubtype="0" fill="hold" grpId="0" nodeType="withEffect">
                                  <p:stCondLst>
                                    <p:cond delay="0"/>
                                  </p:stCondLst>
                                  <p:childTnLst>
                                    <p:anim calcmode="lin" valueType="num">
                                      <p:cBhvr>
                                        <p:cTn id="14" dur="1000"/>
                                        <p:tgtEl>
                                          <p:spTgt spid="7">
                                            <p:graphicEl>
                                              <a:dgm id="{71CA6347-E3DB-1C43-8162-168A8CD8B751}"/>
                                            </p:graphicEl>
                                          </p:spTgt>
                                        </p:tgtEl>
                                        <p:attrNameLst>
                                          <p:attrName>ppt_w</p:attrName>
                                        </p:attrNameLst>
                                      </p:cBhvr>
                                      <p:tavLst>
                                        <p:tav tm="0">
                                          <p:val>
                                            <p:strVal val="ppt_w"/>
                                          </p:val>
                                        </p:tav>
                                        <p:tav tm="100000">
                                          <p:val>
                                            <p:strVal val="ppt_w*0.70"/>
                                          </p:val>
                                        </p:tav>
                                      </p:tavLst>
                                    </p:anim>
                                    <p:anim calcmode="lin" valueType="num">
                                      <p:cBhvr>
                                        <p:cTn id="15" dur="1000"/>
                                        <p:tgtEl>
                                          <p:spTgt spid="7">
                                            <p:graphicEl>
                                              <a:dgm id="{71CA6347-E3DB-1C43-8162-168A8CD8B751}"/>
                                            </p:graphicEl>
                                          </p:spTgt>
                                        </p:tgtEl>
                                        <p:attrNameLst>
                                          <p:attrName>ppt_h</p:attrName>
                                        </p:attrNameLst>
                                      </p:cBhvr>
                                      <p:tavLst>
                                        <p:tav tm="0">
                                          <p:val>
                                            <p:strVal val="ppt_h"/>
                                          </p:val>
                                        </p:tav>
                                        <p:tav tm="100000">
                                          <p:val>
                                            <p:strVal val="ppt_h"/>
                                          </p:val>
                                        </p:tav>
                                      </p:tavLst>
                                    </p:anim>
                                    <p:animEffect transition="out" filter="fade">
                                      <p:cBhvr>
                                        <p:cTn id="16" dur="1000"/>
                                        <p:tgtEl>
                                          <p:spTgt spid="7">
                                            <p:graphicEl>
                                              <a:dgm id="{71CA6347-E3DB-1C43-8162-168A8CD8B751}"/>
                                            </p:graphicEl>
                                          </p:spTgt>
                                        </p:tgtEl>
                                      </p:cBhvr>
                                    </p:animEffect>
                                    <p:set>
                                      <p:cBhvr>
                                        <p:cTn id="17" dur="1" fill="hold">
                                          <p:stCondLst>
                                            <p:cond delay="999"/>
                                          </p:stCondLst>
                                        </p:cTn>
                                        <p:tgtEl>
                                          <p:spTgt spid="7">
                                            <p:graphicEl>
                                              <a:dgm id="{71CA6347-E3DB-1C43-8162-168A8CD8B751}"/>
                                            </p:graphicEl>
                                          </p:spTgt>
                                        </p:tgtEl>
                                        <p:attrNameLst>
                                          <p:attrName>style.visibility</p:attrName>
                                        </p:attrNameLst>
                                      </p:cBhvr>
                                      <p:to>
                                        <p:strVal val="hidden"/>
                                      </p:to>
                                    </p:set>
                                  </p:childTnLst>
                                </p:cTn>
                              </p:par>
                              <p:par>
                                <p:cTn id="18" presetID="55" presetClass="exit" presetSubtype="0" fill="hold" grpId="0" nodeType="withEffect">
                                  <p:stCondLst>
                                    <p:cond delay="0"/>
                                  </p:stCondLst>
                                  <p:childTnLst>
                                    <p:anim calcmode="lin" valueType="num">
                                      <p:cBhvr>
                                        <p:cTn id="19" dur="1000"/>
                                        <p:tgtEl>
                                          <p:spTgt spid="7">
                                            <p:graphicEl>
                                              <a:dgm id="{60953916-5212-3148-95D2-6AC19DD243A4}"/>
                                            </p:graphicEl>
                                          </p:spTgt>
                                        </p:tgtEl>
                                        <p:attrNameLst>
                                          <p:attrName>ppt_w</p:attrName>
                                        </p:attrNameLst>
                                      </p:cBhvr>
                                      <p:tavLst>
                                        <p:tav tm="0">
                                          <p:val>
                                            <p:strVal val="ppt_w"/>
                                          </p:val>
                                        </p:tav>
                                        <p:tav tm="100000">
                                          <p:val>
                                            <p:strVal val="ppt_w*0.70"/>
                                          </p:val>
                                        </p:tav>
                                      </p:tavLst>
                                    </p:anim>
                                    <p:anim calcmode="lin" valueType="num">
                                      <p:cBhvr>
                                        <p:cTn id="20" dur="1000"/>
                                        <p:tgtEl>
                                          <p:spTgt spid="7">
                                            <p:graphicEl>
                                              <a:dgm id="{60953916-5212-3148-95D2-6AC19DD243A4}"/>
                                            </p:graphicEl>
                                          </p:spTgt>
                                        </p:tgtEl>
                                        <p:attrNameLst>
                                          <p:attrName>ppt_h</p:attrName>
                                        </p:attrNameLst>
                                      </p:cBhvr>
                                      <p:tavLst>
                                        <p:tav tm="0">
                                          <p:val>
                                            <p:strVal val="ppt_h"/>
                                          </p:val>
                                        </p:tav>
                                        <p:tav tm="100000">
                                          <p:val>
                                            <p:strVal val="ppt_h"/>
                                          </p:val>
                                        </p:tav>
                                      </p:tavLst>
                                    </p:anim>
                                    <p:animEffect transition="out" filter="fade">
                                      <p:cBhvr>
                                        <p:cTn id="21" dur="1000"/>
                                        <p:tgtEl>
                                          <p:spTgt spid="7">
                                            <p:graphicEl>
                                              <a:dgm id="{60953916-5212-3148-95D2-6AC19DD243A4}"/>
                                            </p:graphicEl>
                                          </p:spTgt>
                                        </p:tgtEl>
                                      </p:cBhvr>
                                    </p:animEffect>
                                    <p:set>
                                      <p:cBhvr>
                                        <p:cTn id="22" dur="1" fill="hold">
                                          <p:stCondLst>
                                            <p:cond delay="999"/>
                                          </p:stCondLst>
                                        </p:cTn>
                                        <p:tgtEl>
                                          <p:spTgt spid="7">
                                            <p:graphicEl>
                                              <a:dgm id="{60953916-5212-3148-95D2-6AC19DD243A4}"/>
                                            </p:graphicEl>
                                          </p:spTgt>
                                        </p:tgtEl>
                                        <p:attrNameLst>
                                          <p:attrName>style.visibility</p:attrName>
                                        </p:attrNameLst>
                                      </p:cBhvr>
                                      <p:to>
                                        <p:strVal val="hidden"/>
                                      </p:to>
                                    </p:set>
                                  </p:childTnLst>
                                </p:cTn>
                              </p:par>
                              <p:par>
                                <p:cTn id="23" presetID="55" presetClass="exit" presetSubtype="0" fill="hold" grpId="0" nodeType="withEffect">
                                  <p:stCondLst>
                                    <p:cond delay="0"/>
                                  </p:stCondLst>
                                  <p:childTnLst>
                                    <p:anim calcmode="lin" valueType="num">
                                      <p:cBhvr>
                                        <p:cTn id="24" dur="1000"/>
                                        <p:tgtEl>
                                          <p:spTgt spid="7">
                                            <p:graphicEl>
                                              <a:dgm id="{A06ACEA6-DCF9-A14B-8E19-FD08BCE5F985}"/>
                                            </p:graphicEl>
                                          </p:spTgt>
                                        </p:tgtEl>
                                        <p:attrNameLst>
                                          <p:attrName>ppt_w</p:attrName>
                                        </p:attrNameLst>
                                      </p:cBhvr>
                                      <p:tavLst>
                                        <p:tav tm="0">
                                          <p:val>
                                            <p:strVal val="ppt_w"/>
                                          </p:val>
                                        </p:tav>
                                        <p:tav tm="100000">
                                          <p:val>
                                            <p:strVal val="ppt_w*0.70"/>
                                          </p:val>
                                        </p:tav>
                                      </p:tavLst>
                                    </p:anim>
                                    <p:anim calcmode="lin" valueType="num">
                                      <p:cBhvr>
                                        <p:cTn id="25" dur="1000"/>
                                        <p:tgtEl>
                                          <p:spTgt spid="7">
                                            <p:graphicEl>
                                              <a:dgm id="{A06ACEA6-DCF9-A14B-8E19-FD08BCE5F985}"/>
                                            </p:graphicEl>
                                          </p:spTgt>
                                        </p:tgtEl>
                                        <p:attrNameLst>
                                          <p:attrName>ppt_h</p:attrName>
                                        </p:attrNameLst>
                                      </p:cBhvr>
                                      <p:tavLst>
                                        <p:tav tm="0">
                                          <p:val>
                                            <p:strVal val="ppt_h"/>
                                          </p:val>
                                        </p:tav>
                                        <p:tav tm="100000">
                                          <p:val>
                                            <p:strVal val="ppt_h"/>
                                          </p:val>
                                        </p:tav>
                                      </p:tavLst>
                                    </p:anim>
                                    <p:animEffect transition="out" filter="fade">
                                      <p:cBhvr>
                                        <p:cTn id="26" dur="1000"/>
                                        <p:tgtEl>
                                          <p:spTgt spid="7">
                                            <p:graphicEl>
                                              <a:dgm id="{A06ACEA6-DCF9-A14B-8E19-FD08BCE5F985}"/>
                                            </p:graphicEl>
                                          </p:spTgt>
                                        </p:tgtEl>
                                      </p:cBhvr>
                                    </p:animEffect>
                                    <p:set>
                                      <p:cBhvr>
                                        <p:cTn id="27" dur="1" fill="hold">
                                          <p:stCondLst>
                                            <p:cond delay="999"/>
                                          </p:stCondLst>
                                        </p:cTn>
                                        <p:tgtEl>
                                          <p:spTgt spid="7">
                                            <p:graphicEl>
                                              <a:dgm id="{A06ACEA6-DCF9-A14B-8E19-FD08BCE5F985}"/>
                                            </p:graphicEl>
                                          </p:spTgt>
                                        </p:tgtEl>
                                        <p:attrNameLst>
                                          <p:attrName>style.visibility</p:attrName>
                                        </p:attrNameLst>
                                      </p:cBhvr>
                                      <p:to>
                                        <p:strVal val="hidden"/>
                                      </p:to>
                                    </p:set>
                                  </p:childTnLst>
                                </p:cTn>
                              </p:par>
                              <p:par>
                                <p:cTn id="28" presetID="55" presetClass="exit" presetSubtype="0" fill="hold" grpId="0" nodeType="withEffect">
                                  <p:stCondLst>
                                    <p:cond delay="0"/>
                                  </p:stCondLst>
                                  <p:childTnLst>
                                    <p:anim calcmode="lin" valueType="num">
                                      <p:cBhvr>
                                        <p:cTn id="29" dur="1000"/>
                                        <p:tgtEl>
                                          <p:spTgt spid="7">
                                            <p:graphicEl>
                                              <a:dgm id="{E9A0B44B-B6E8-E046-8F3A-11E95F1F399A}"/>
                                            </p:graphicEl>
                                          </p:spTgt>
                                        </p:tgtEl>
                                        <p:attrNameLst>
                                          <p:attrName>ppt_w</p:attrName>
                                        </p:attrNameLst>
                                      </p:cBhvr>
                                      <p:tavLst>
                                        <p:tav tm="0">
                                          <p:val>
                                            <p:strVal val="ppt_w"/>
                                          </p:val>
                                        </p:tav>
                                        <p:tav tm="100000">
                                          <p:val>
                                            <p:strVal val="ppt_w*0.70"/>
                                          </p:val>
                                        </p:tav>
                                      </p:tavLst>
                                    </p:anim>
                                    <p:anim calcmode="lin" valueType="num">
                                      <p:cBhvr>
                                        <p:cTn id="30" dur="1000"/>
                                        <p:tgtEl>
                                          <p:spTgt spid="7">
                                            <p:graphicEl>
                                              <a:dgm id="{E9A0B44B-B6E8-E046-8F3A-11E95F1F399A}"/>
                                            </p:graphicEl>
                                          </p:spTgt>
                                        </p:tgtEl>
                                        <p:attrNameLst>
                                          <p:attrName>ppt_h</p:attrName>
                                        </p:attrNameLst>
                                      </p:cBhvr>
                                      <p:tavLst>
                                        <p:tav tm="0">
                                          <p:val>
                                            <p:strVal val="ppt_h"/>
                                          </p:val>
                                        </p:tav>
                                        <p:tav tm="100000">
                                          <p:val>
                                            <p:strVal val="ppt_h"/>
                                          </p:val>
                                        </p:tav>
                                      </p:tavLst>
                                    </p:anim>
                                    <p:animEffect transition="out" filter="fade">
                                      <p:cBhvr>
                                        <p:cTn id="31" dur="1000"/>
                                        <p:tgtEl>
                                          <p:spTgt spid="7">
                                            <p:graphicEl>
                                              <a:dgm id="{E9A0B44B-B6E8-E046-8F3A-11E95F1F399A}"/>
                                            </p:graphicEl>
                                          </p:spTgt>
                                        </p:tgtEl>
                                      </p:cBhvr>
                                    </p:animEffect>
                                    <p:set>
                                      <p:cBhvr>
                                        <p:cTn id="32" dur="1" fill="hold">
                                          <p:stCondLst>
                                            <p:cond delay="999"/>
                                          </p:stCondLst>
                                        </p:cTn>
                                        <p:tgtEl>
                                          <p:spTgt spid="7">
                                            <p:graphicEl>
                                              <a:dgm id="{E9A0B44B-B6E8-E046-8F3A-11E95F1F399A}"/>
                                            </p:graphicEl>
                                          </p:spTgt>
                                        </p:tgtEl>
                                        <p:attrNameLst>
                                          <p:attrName>style.visibility</p:attrName>
                                        </p:attrNameLst>
                                      </p:cBhvr>
                                      <p:to>
                                        <p:strVal val="hidden"/>
                                      </p:to>
                                    </p:set>
                                  </p:childTnLst>
                                </p:cTn>
                              </p:par>
                              <p:par>
                                <p:cTn id="33" presetID="12" presetClass="entr" presetSubtype="8"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lide(fromLeft)">
                                      <p:cBhvr>
                                        <p:cTn id="35" dur="2000"/>
                                        <p:tgtEl>
                                          <p:spTgt spid="6"/>
                                        </p:tgtEl>
                                      </p:cBhvr>
                                    </p:animEffect>
                                  </p:childTnLst>
                                </p:cTn>
                              </p:par>
                            </p:childTnLst>
                          </p:cTn>
                        </p:par>
                        <p:par>
                          <p:cTn id="36" fill="hold">
                            <p:stCondLst>
                              <p:cond delay="2000"/>
                            </p:stCondLst>
                            <p:childTnLst>
                              <p:par>
                                <p:cTn id="37" presetID="12" presetClass="entr" presetSubtype="8"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lide(from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Graphic spid="7" grpId="1">
        <p:bldSub>
          <a:bldDgm bld="one"/>
        </p:bldSub>
      </p:bldGraphic>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alphaModFix amt="49000"/>
            <a:duotone>
              <a:schemeClr val="accent2">
                <a:shade val="45000"/>
                <a:satMod val="135000"/>
              </a:schemeClr>
              <a:prstClr val="white"/>
            </a:duotone>
          </a:blip>
          <a:stretch>
            <a:fillRect/>
          </a:stretch>
        </p:blipFill>
        <p:spPr>
          <a:xfrm>
            <a:off x="2819400" y="4495800"/>
            <a:ext cx="1066800" cy="1066800"/>
          </a:xfrm>
          <a:prstGeom prst="rect">
            <a:avLst/>
          </a:prstGeom>
          <a:noFill/>
        </p:spPr>
      </p:pic>
      <p:pic>
        <p:nvPicPr>
          <p:cNvPr id="14" name="Picture 13"/>
          <p:cNvPicPr>
            <a:picLocks noChangeAspect="1"/>
          </p:cNvPicPr>
          <p:nvPr/>
        </p:nvPicPr>
        <p:blipFill>
          <a:blip r:embed="rId3" cstate="print">
            <a:alphaModFix amt="35000"/>
            <a:duotone>
              <a:schemeClr val="accent2">
                <a:shade val="45000"/>
                <a:satMod val="135000"/>
              </a:schemeClr>
              <a:prstClr val="white"/>
            </a:duotone>
          </a:blip>
          <a:stretch>
            <a:fillRect/>
          </a:stretch>
        </p:blipFill>
        <p:spPr>
          <a:xfrm>
            <a:off x="-228600" y="-2057400"/>
            <a:ext cx="14097000" cy="8686800"/>
          </a:xfrm>
          <a:prstGeom prst="rect">
            <a:avLst/>
          </a:prstGeom>
        </p:spPr>
      </p:pic>
      <p:sp>
        <p:nvSpPr>
          <p:cNvPr id="118786" name="Rectangle 2"/>
          <p:cNvSpPr>
            <a:spLocks noGrp="1" noChangeArrowheads="1"/>
          </p:cNvSpPr>
          <p:nvPr>
            <p:ph type="title"/>
          </p:nvPr>
        </p:nvSpPr>
        <p:spPr>
          <a:xfrm>
            <a:off x="228600" y="152400"/>
            <a:ext cx="8686800" cy="1143000"/>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3200">
                <a:solidFill>
                  <a:srgbClr val="FFFFFF"/>
                </a:solidFill>
                <a:effectLst>
                  <a:outerShdw blurRad="38100" dist="38100" dir="2700000" algn="tl">
                    <a:srgbClr val="000000"/>
                  </a:outerShdw>
                </a:effectLst>
                <a:ea typeface="ヒラギノ角ゴ Pro W3" pitchFamily="-1" charset="-128"/>
                <a:cs typeface="Arial Rounded MT Bold" pitchFamily="-1" charset="0"/>
              </a:rPr>
              <a:t>3 Basic Steps:</a:t>
            </a:r>
            <a:br>
              <a:rPr lang="en-US" sz="3200">
                <a:solidFill>
                  <a:srgbClr val="FFFFFF"/>
                </a:solidFill>
                <a:effectLst>
                  <a:outerShdw blurRad="38100" dist="38100" dir="2700000" algn="tl">
                    <a:srgbClr val="000000"/>
                  </a:outerShdw>
                </a:effectLst>
                <a:ea typeface="ヒラギノ角ゴ Pro W3" pitchFamily="-1" charset="-128"/>
                <a:cs typeface="Arial Rounded MT Bold" pitchFamily="-1" charset="0"/>
              </a:rPr>
            </a:br>
            <a:r>
              <a:rPr lang="en-US" sz="2800" i="1">
                <a:solidFill>
                  <a:srgbClr val="FFFFFF"/>
                </a:solidFill>
                <a:effectLst>
                  <a:outerShdw blurRad="38100" dist="38100" dir="2700000" algn="tl">
                    <a:srgbClr val="000000"/>
                  </a:outerShdw>
                </a:effectLst>
                <a:ea typeface="ヒラギノ角ゴ Pro W3" pitchFamily="-1" charset="-128"/>
                <a:cs typeface="Arial Rounded MT Bold" pitchFamily="-1" charset="0"/>
              </a:rPr>
              <a:t>Developing interventions for Individual Students</a:t>
            </a:r>
            <a:endParaRPr lang="en-US" sz="3200" i="1">
              <a:solidFill>
                <a:srgbClr val="FFFFFF"/>
              </a:solidFill>
              <a:effectLst>
                <a:outerShdw blurRad="38100" dist="38100" dir="2700000" algn="tl">
                  <a:srgbClr val="000000"/>
                </a:outerShdw>
              </a:effectLst>
              <a:ea typeface="ヒラギノ角ゴ Pro W3" pitchFamily="-1" charset="-128"/>
              <a:cs typeface="Arial Rounded MT Bold" pitchFamily="-1" charset="0"/>
            </a:endParaRPr>
          </a:p>
        </p:txBody>
      </p:sp>
      <p:sp>
        <p:nvSpPr>
          <p:cNvPr id="9" name="Rectangle 3"/>
          <p:cNvSpPr txBox="1">
            <a:spLocks noChangeArrowheads="1"/>
          </p:cNvSpPr>
          <p:nvPr/>
        </p:nvSpPr>
        <p:spPr bwMode="auto">
          <a:xfrm>
            <a:off x="685800" y="56388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1.  Look at the function of behavior</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sp>
        <p:nvSpPr>
          <p:cNvPr id="11" name="Rectangle 3"/>
          <p:cNvSpPr txBox="1">
            <a:spLocks noChangeArrowheads="1"/>
          </p:cNvSpPr>
          <p:nvPr/>
        </p:nvSpPr>
        <p:spPr bwMode="auto">
          <a:xfrm>
            <a:off x="990600" y="41910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2.  Choose replacement behaviors </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sp>
        <p:nvSpPr>
          <p:cNvPr id="12" name="Rectangle 3"/>
          <p:cNvSpPr txBox="1">
            <a:spLocks noChangeArrowheads="1"/>
          </p:cNvSpPr>
          <p:nvPr/>
        </p:nvSpPr>
        <p:spPr bwMode="auto">
          <a:xfrm>
            <a:off x="1676400" y="27432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3.  Develop intervention strategies</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grpSp>
        <p:nvGrpSpPr>
          <p:cNvPr id="8" name="Group 4"/>
          <p:cNvGrpSpPr>
            <a:grpSpLocks/>
          </p:cNvGrpSpPr>
          <p:nvPr/>
        </p:nvGrpSpPr>
        <p:grpSpPr bwMode="auto">
          <a:xfrm>
            <a:off x="5791200" y="3200400"/>
            <a:ext cx="2705100" cy="3200400"/>
            <a:chOff x="3408" y="1632"/>
            <a:chExt cx="1944" cy="2400"/>
          </a:xfrm>
        </p:grpSpPr>
        <p:sp>
          <p:nvSpPr>
            <p:cNvPr id="10" name="AutoShape 5"/>
            <p:cNvSpPr>
              <a:spLocks noChangeAspect="1" noChangeArrowheads="1" noTextEdit="1"/>
            </p:cNvSpPr>
            <p:nvPr/>
          </p:nvSpPr>
          <p:spPr bwMode="auto">
            <a:xfrm>
              <a:off x="3408" y="1632"/>
              <a:ext cx="1944" cy="2400"/>
            </a:xfrm>
            <a:prstGeom prst="rect">
              <a:avLst/>
            </a:prstGeom>
            <a:noFill/>
            <a:ln w="9525">
              <a:noFill/>
              <a:miter lim="800000"/>
              <a:headEnd/>
              <a:tailEnd/>
            </a:ln>
          </p:spPr>
          <p:txBody>
            <a:bodyPr>
              <a:prstTxWarp prst="textNoShape">
                <a:avLst/>
              </a:prstTxWarp>
            </a:bodyPr>
            <a:lstStyle/>
            <a:p>
              <a:endParaRPr lang="en-US">
                <a:latin typeface="+mj-lt"/>
              </a:endParaRPr>
            </a:p>
          </p:txBody>
        </p:sp>
        <p:sp>
          <p:nvSpPr>
            <p:cNvPr id="13" name="Freeform 6"/>
            <p:cNvSpPr>
              <a:spLocks/>
            </p:cNvSpPr>
            <p:nvPr/>
          </p:nvSpPr>
          <p:spPr bwMode="auto">
            <a:xfrm>
              <a:off x="3428" y="1632"/>
              <a:ext cx="1894" cy="2059"/>
            </a:xfrm>
            <a:custGeom>
              <a:avLst/>
              <a:gdLst>
                <a:gd name="T0" fmla="*/ 1884 w 1894"/>
                <a:gd name="T1" fmla="*/ 917 h 2059"/>
                <a:gd name="T2" fmla="*/ 1853 w 1894"/>
                <a:gd name="T3" fmla="*/ 781 h 2059"/>
                <a:gd name="T4" fmla="*/ 1808 w 1894"/>
                <a:gd name="T5" fmla="*/ 647 h 2059"/>
                <a:gd name="T6" fmla="*/ 1745 w 1894"/>
                <a:gd name="T7" fmla="*/ 518 h 2059"/>
                <a:gd name="T8" fmla="*/ 1669 w 1894"/>
                <a:gd name="T9" fmla="*/ 399 h 2059"/>
                <a:gd name="T10" fmla="*/ 1578 w 1894"/>
                <a:gd name="T11" fmla="*/ 291 h 2059"/>
                <a:gd name="T12" fmla="*/ 1471 w 1894"/>
                <a:gd name="T13" fmla="*/ 197 h 2059"/>
                <a:gd name="T14" fmla="*/ 1353 w 1894"/>
                <a:gd name="T15" fmla="*/ 119 h 2059"/>
                <a:gd name="T16" fmla="*/ 1087 w 1894"/>
                <a:gd name="T17" fmla="*/ 0 h 2059"/>
                <a:gd name="T18" fmla="*/ 1034 w 1894"/>
                <a:gd name="T19" fmla="*/ 8 h 2059"/>
                <a:gd name="T20" fmla="*/ 981 w 1894"/>
                <a:gd name="T21" fmla="*/ 15 h 2059"/>
                <a:gd name="T22" fmla="*/ 928 w 1894"/>
                <a:gd name="T23" fmla="*/ 28 h 2059"/>
                <a:gd name="T24" fmla="*/ 877 w 1894"/>
                <a:gd name="T25" fmla="*/ 43 h 2059"/>
                <a:gd name="T26" fmla="*/ 824 w 1894"/>
                <a:gd name="T27" fmla="*/ 58 h 2059"/>
                <a:gd name="T28" fmla="*/ 774 w 1894"/>
                <a:gd name="T29" fmla="*/ 76 h 2059"/>
                <a:gd name="T30" fmla="*/ 723 w 1894"/>
                <a:gd name="T31" fmla="*/ 96 h 2059"/>
                <a:gd name="T32" fmla="*/ 675 w 1894"/>
                <a:gd name="T33" fmla="*/ 114 h 2059"/>
                <a:gd name="T34" fmla="*/ 587 w 1894"/>
                <a:gd name="T35" fmla="*/ 157 h 2059"/>
                <a:gd name="T36" fmla="*/ 501 w 1894"/>
                <a:gd name="T37" fmla="*/ 202 h 2059"/>
                <a:gd name="T38" fmla="*/ 415 w 1894"/>
                <a:gd name="T39" fmla="*/ 250 h 2059"/>
                <a:gd name="T40" fmla="*/ 331 w 1894"/>
                <a:gd name="T41" fmla="*/ 303 h 2059"/>
                <a:gd name="T42" fmla="*/ 253 w 1894"/>
                <a:gd name="T43" fmla="*/ 359 h 2059"/>
                <a:gd name="T44" fmla="*/ 180 w 1894"/>
                <a:gd name="T45" fmla="*/ 424 h 2059"/>
                <a:gd name="T46" fmla="*/ 114 w 1894"/>
                <a:gd name="T47" fmla="*/ 498 h 2059"/>
                <a:gd name="T48" fmla="*/ 56 w 1894"/>
                <a:gd name="T49" fmla="*/ 579 h 2059"/>
                <a:gd name="T50" fmla="*/ 18 w 1894"/>
                <a:gd name="T51" fmla="*/ 672 h 2059"/>
                <a:gd name="T52" fmla="*/ 0 w 1894"/>
                <a:gd name="T53" fmla="*/ 768 h 2059"/>
                <a:gd name="T54" fmla="*/ 3 w 1894"/>
                <a:gd name="T55" fmla="*/ 859 h 2059"/>
                <a:gd name="T56" fmla="*/ 28 w 1894"/>
                <a:gd name="T57" fmla="*/ 932 h 2059"/>
                <a:gd name="T58" fmla="*/ 96 w 1894"/>
                <a:gd name="T59" fmla="*/ 1059 h 2059"/>
                <a:gd name="T60" fmla="*/ 159 w 1894"/>
                <a:gd name="T61" fmla="*/ 1182 h 2059"/>
                <a:gd name="T62" fmla="*/ 215 w 1894"/>
                <a:gd name="T63" fmla="*/ 1304 h 2059"/>
                <a:gd name="T64" fmla="*/ 271 w 1894"/>
                <a:gd name="T65" fmla="*/ 1422 h 2059"/>
                <a:gd name="T66" fmla="*/ 329 w 1894"/>
                <a:gd name="T67" fmla="*/ 1541 h 2059"/>
                <a:gd name="T68" fmla="*/ 390 w 1894"/>
                <a:gd name="T69" fmla="*/ 1657 h 2059"/>
                <a:gd name="T70" fmla="*/ 458 w 1894"/>
                <a:gd name="T71" fmla="*/ 1773 h 2059"/>
                <a:gd name="T72" fmla="*/ 534 w 1894"/>
                <a:gd name="T73" fmla="*/ 1890 h 2059"/>
                <a:gd name="T74" fmla="*/ 602 w 1894"/>
                <a:gd name="T75" fmla="*/ 1948 h 2059"/>
                <a:gd name="T76" fmla="*/ 683 w 1894"/>
                <a:gd name="T77" fmla="*/ 1981 h 2059"/>
                <a:gd name="T78" fmla="*/ 771 w 1894"/>
                <a:gd name="T79" fmla="*/ 2008 h 2059"/>
                <a:gd name="T80" fmla="*/ 852 w 1894"/>
                <a:gd name="T81" fmla="*/ 2044 h 2059"/>
                <a:gd name="T82" fmla="*/ 893 w 1894"/>
                <a:gd name="T83" fmla="*/ 2051 h 2059"/>
                <a:gd name="T84" fmla="*/ 938 w 1894"/>
                <a:gd name="T85" fmla="*/ 2054 h 2059"/>
                <a:gd name="T86" fmla="*/ 979 w 1894"/>
                <a:gd name="T87" fmla="*/ 2056 h 2059"/>
                <a:gd name="T88" fmla="*/ 1016 w 1894"/>
                <a:gd name="T89" fmla="*/ 2059 h 2059"/>
                <a:gd name="T90" fmla="*/ 1070 w 1894"/>
                <a:gd name="T91" fmla="*/ 2034 h 2059"/>
                <a:gd name="T92" fmla="*/ 1125 w 1894"/>
                <a:gd name="T93" fmla="*/ 2003 h 2059"/>
                <a:gd name="T94" fmla="*/ 1176 w 1894"/>
                <a:gd name="T95" fmla="*/ 1965 h 2059"/>
                <a:gd name="T96" fmla="*/ 1226 w 1894"/>
                <a:gd name="T97" fmla="*/ 1928 h 2059"/>
                <a:gd name="T98" fmla="*/ 1234 w 1894"/>
                <a:gd name="T99" fmla="*/ 1902 h 2059"/>
                <a:gd name="T100" fmla="*/ 1239 w 1894"/>
                <a:gd name="T101" fmla="*/ 1872 h 2059"/>
                <a:gd name="T102" fmla="*/ 1332 w 1894"/>
                <a:gd name="T103" fmla="*/ 1781 h 2059"/>
                <a:gd name="T104" fmla="*/ 1439 w 1894"/>
                <a:gd name="T105" fmla="*/ 1693 h 2059"/>
                <a:gd name="T106" fmla="*/ 1547 w 1894"/>
                <a:gd name="T107" fmla="*/ 1604 h 2059"/>
                <a:gd name="T108" fmla="*/ 1651 w 1894"/>
                <a:gd name="T109" fmla="*/ 1511 h 2059"/>
                <a:gd name="T110" fmla="*/ 1742 w 1894"/>
                <a:gd name="T111" fmla="*/ 1412 h 2059"/>
                <a:gd name="T112" fmla="*/ 1815 w 1894"/>
                <a:gd name="T113" fmla="*/ 1304 h 2059"/>
                <a:gd name="T114" fmla="*/ 1858 w 1894"/>
                <a:gd name="T115" fmla="*/ 1180 h 2059"/>
                <a:gd name="T116" fmla="*/ 1868 w 1894"/>
                <a:gd name="T117" fmla="*/ 1041 h 2059"/>
                <a:gd name="T118" fmla="*/ 1881 w 1894"/>
                <a:gd name="T119" fmla="*/ 1016 h 2059"/>
                <a:gd name="T120" fmla="*/ 1894 w 1894"/>
                <a:gd name="T121" fmla="*/ 988 h 20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4"/>
                <a:gd name="T184" fmla="*/ 0 h 2059"/>
                <a:gd name="T185" fmla="*/ 1894 w 1894"/>
                <a:gd name="T186" fmla="*/ 2059 h 20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4" h="2059">
                  <a:moveTo>
                    <a:pt x="1894" y="988"/>
                  </a:moveTo>
                  <a:lnTo>
                    <a:pt x="1884" y="917"/>
                  </a:lnTo>
                  <a:lnTo>
                    <a:pt x="1871" y="849"/>
                  </a:lnTo>
                  <a:lnTo>
                    <a:pt x="1853" y="781"/>
                  </a:lnTo>
                  <a:lnTo>
                    <a:pt x="1833" y="712"/>
                  </a:lnTo>
                  <a:lnTo>
                    <a:pt x="1808" y="647"/>
                  </a:lnTo>
                  <a:lnTo>
                    <a:pt x="1777" y="581"/>
                  </a:lnTo>
                  <a:lnTo>
                    <a:pt x="1745" y="518"/>
                  </a:lnTo>
                  <a:lnTo>
                    <a:pt x="1709" y="457"/>
                  </a:lnTo>
                  <a:lnTo>
                    <a:pt x="1669" y="399"/>
                  </a:lnTo>
                  <a:lnTo>
                    <a:pt x="1623" y="344"/>
                  </a:lnTo>
                  <a:lnTo>
                    <a:pt x="1578" y="291"/>
                  </a:lnTo>
                  <a:lnTo>
                    <a:pt x="1525" y="243"/>
                  </a:lnTo>
                  <a:lnTo>
                    <a:pt x="1471" y="197"/>
                  </a:lnTo>
                  <a:lnTo>
                    <a:pt x="1413" y="157"/>
                  </a:lnTo>
                  <a:lnTo>
                    <a:pt x="1353" y="119"/>
                  </a:lnTo>
                  <a:lnTo>
                    <a:pt x="1289" y="88"/>
                  </a:lnTo>
                  <a:lnTo>
                    <a:pt x="1087" y="0"/>
                  </a:lnTo>
                  <a:lnTo>
                    <a:pt x="1062" y="3"/>
                  </a:lnTo>
                  <a:lnTo>
                    <a:pt x="1034" y="8"/>
                  </a:lnTo>
                  <a:lnTo>
                    <a:pt x="1009" y="10"/>
                  </a:lnTo>
                  <a:lnTo>
                    <a:pt x="981" y="15"/>
                  </a:lnTo>
                  <a:lnTo>
                    <a:pt x="956" y="23"/>
                  </a:lnTo>
                  <a:lnTo>
                    <a:pt x="928" y="28"/>
                  </a:lnTo>
                  <a:lnTo>
                    <a:pt x="903" y="35"/>
                  </a:lnTo>
                  <a:lnTo>
                    <a:pt x="877" y="43"/>
                  </a:lnTo>
                  <a:lnTo>
                    <a:pt x="850" y="51"/>
                  </a:lnTo>
                  <a:lnTo>
                    <a:pt x="824" y="58"/>
                  </a:lnTo>
                  <a:lnTo>
                    <a:pt x="799" y="68"/>
                  </a:lnTo>
                  <a:lnTo>
                    <a:pt x="774" y="76"/>
                  </a:lnTo>
                  <a:lnTo>
                    <a:pt x="748" y="86"/>
                  </a:lnTo>
                  <a:lnTo>
                    <a:pt x="723" y="96"/>
                  </a:lnTo>
                  <a:lnTo>
                    <a:pt x="700" y="104"/>
                  </a:lnTo>
                  <a:lnTo>
                    <a:pt x="675" y="114"/>
                  </a:lnTo>
                  <a:lnTo>
                    <a:pt x="632" y="136"/>
                  </a:lnTo>
                  <a:lnTo>
                    <a:pt x="587" y="157"/>
                  </a:lnTo>
                  <a:lnTo>
                    <a:pt x="544" y="179"/>
                  </a:lnTo>
                  <a:lnTo>
                    <a:pt x="501" y="202"/>
                  </a:lnTo>
                  <a:lnTo>
                    <a:pt x="458" y="227"/>
                  </a:lnTo>
                  <a:lnTo>
                    <a:pt x="415" y="250"/>
                  </a:lnTo>
                  <a:lnTo>
                    <a:pt x="372" y="275"/>
                  </a:lnTo>
                  <a:lnTo>
                    <a:pt x="331" y="303"/>
                  </a:lnTo>
                  <a:lnTo>
                    <a:pt x="291" y="331"/>
                  </a:lnTo>
                  <a:lnTo>
                    <a:pt x="253" y="359"/>
                  </a:lnTo>
                  <a:lnTo>
                    <a:pt x="215" y="392"/>
                  </a:lnTo>
                  <a:lnTo>
                    <a:pt x="180" y="424"/>
                  </a:lnTo>
                  <a:lnTo>
                    <a:pt x="147" y="460"/>
                  </a:lnTo>
                  <a:lnTo>
                    <a:pt x="114" y="498"/>
                  </a:lnTo>
                  <a:lnTo>
                    <a:pt x="84" y="536"/>
                  </a:lnTo>
                  <a:lnTo>
                    <a:pt x="56" y="579"/>
                  </a:lnTo>
                  <a:lnTo>
                    <a:pt x="36" y="624"/>
                  </a:lnTo>
                  <a:lnTo>
                    <a:pt x="18" y="672"/>
                  </a:lnTo>
                  <a:lnTo>
                    <a:pt x="8" y="720"/>
                  </a:lnTo>
                  <a:lnTo>
                    <a:pt x="0" y="768"/>
                  </a:lnTo>
                  <a:lnTo>
                    <a:pt x="0" y="813"/>
                  </a:lnTo>
                  <a:lnTo>
                    <a:pt x="3" y="859"/>
                  </a:lnTo>
                  <a:lnTo>
                    <a:pt x="13" y="897"/>
                  </a:lnTo>
                  <a:lnTo>
                    <a:pt x="28" y="932"/>
                  </a:lnTo>
                  <a:lnTo>
                    <a:pt x="63" y="995"/>
                  </a:lnTo>
                  <a:lnTo>
                    <a:pt x="96" y="1059"/>
                  </a:lnTo>
                  <a:lnTo>
                    <a:pt x="129" y="1122"/>
                  </a:lnTo>
                  <a:lnTo>
                    <a:pt x="159" y="1182"/>
                  </a:lnTo>
                  <a:lnTo>
                    <a:pt x="187" y="1243"/>
                  </a:lnTo>
                  <a:lnTo>
                    <a:pt x="215" y="1304"/>
                  </a:lnTo>
                  <a:lnTo>
                    <a:pt x="243" y="1364"/>
                  </a:lnTo>
                  <a:lnTo>
                    <a:pt x="271" y="1422"/>
                  </a:lnTo>
                  <a:lnTo>
                    <a:pt x="299" y="1483"/>
                  </a:lnTo>
                  <a:lnTo>
                    <a:pt x="329" y="1541"/>
                  </a:lnTo>
                  <a:lnTo>
                    <a:pt x="359" y="1599"/>
                  </a:lnTo>
                  <a:lnTo>
                    <a:pt x="390" y="1657"/>
                  </a:lnTo>
                  <a:lnTo>
                    <a:pt x="422" y="1715"/>
                  </a:lnTo>
                  <a:lnTo>
                    <a:pt x="458" y="1773"/>
                  </a:lnTo>
                  <a:lnTo>
                    <a:pt x="493" y="1832"/>
                  </a:lnTo>
                  <a:lnTo>
                    <a:pt x="534" y="1890"/>
                  </a:lnTo>
                  <a:lnTo>
                    <a:pt x="564" y="1923"/>
                  </a:lnTo>
                  <a:lnTo>
                    <a:pt x="602" y="1948"/>
                  </a:lnTo>
                  <a:lnTo>
                    <a:pt x="642" y="1968"/>
                  </a:lnTo>
                  <a:lnTo>
                    <a:pt x="683" y="1981"/>
                  </a:lnTo>
                  <a:lnTo>
                    <a:pt x="726" y="1996"/>
                  </a:lnTo>
                  <a:lnTo>
                    <a:pt x="771" y="2008"/>
                  </a:lnTo>
                  <a:lnTo>
                    <a:pt x="812" y="2024"/>
                  </a:lnTo>
                  <a:lnTo>
                    <a:pt x="852" y="2044"/>
                  </a:lnTo>
                  <a:lnTo>
                    <a:pt x="872" y="2049"/>
                  </a:lnTo>
                  <a:lnTo>
                    <a:pt x="893" y="2051"/>
                  </a:lnTo>
                  <a:lnTo>
                    <a:pt x="915" y="2054"/>
                  </a:lnTo>
                  <a:lnTo>
                    <a:pt x="938" y="2054"/>
                  </a:lnTo>
                  <a:lnTo>
                    <a:pt x="958" y="2056"/>
                  </a:lnTo>
                  <a:lnTo>
                    <a:pt x="979" y="2056"/>
                  </a:lnTo>
                  <a:lnTo>
                    <a:pt x="999" y="2059"/>
                  </a:lnTo>
                  <a:lnTo>
                    <a:pt x="1016" y="2059"/>
                  </a:lnTo>
                  <a:lnTo>
                    <a:pt x="1044" y="2046"/>
                  </a:lnTo>
                  <a:lnTo>
                    <a:pt x="1070" y="2034"/>
                  </a:lnTo>
                  <a:lnTo>
                    <a:pt x="1097" y="2019"/>
                  </a:lnTo>
                  <a:lnTo>
                    <a:pt x="1125" y="2003"/>
                  </a:lnTo>
                  <a:lnTo>
                    <a:pt x="1150" y="1986"/>
                  </a:lnTo>
                  <a:lnTo>
                    <a:pt x="1176" y="1965"/>
                  </a:lnTo>
                  <a:lnTo>
                    <a:pt x="1201" y="1948"/>
                  </a:lnTo>
                  <a:lnTo>
                    <a:pt x="1226" y="1928"/>
                  </a:lnTo>
                  <a:lnTo>
                    <a:pt x="1231" y="1915"/>
                  </a:lnTo>
                  <a:lnTo>
                    <a:pt x="1234" y="1902"/>
                  </a:lnTo>
                  <a:lnTo>
                    <a:pt x="1234" y="1887"/>
                  </a:lnTo>
                  <a:lnTo>
                    <a:pt x="1239" y="1872"/>
                  </a:lnTo>
                  <a:lnTo>
                    <a:pt x="1284" y="1827"/>
                  </a:lnTo>
                  <a:lnTo>
                    <a:pt x="1332" y="1781"/>
                  </a:lnTo>
                  <a:lnTo>
                    <a:pt x="1386" y="1736"/>
                  </a:lnTo>
                  <a:lnTo>
                    <a:pt x="1439" y="1693"/>
                  </a:lnTo>
                  <a:lnTo>
                    <a:pt x="1492" y="1647"/>
                  </a:lnTo>
                  <a:lnTo>
                    <a:pt x="1547" y="1604"/>
                  </a:lnTo>
                  <a:lnTo>
                    <a:pt x="1600" y="1559"/>
                  </a:lnTo>
                  <a:lnTo>
                    <a:pt x="1651" y="1511"/>
                  </a:lnTo>
                  <a:lnTo>
                    <a:pt x="1699" y="1463"/>
                  </a:lnTo>
                  <a:lnTo>
                    <a:pt x="1742" y="1412"/>
                  </a:lnTo>
                  <a:lnTo>
                    <a:pt x="1780" y="1359"/>
                  </a:lnTo>
                  <a:lnTo>
                    <a:pt x="1815" y="1304"/>
                  </a:lnTo>
                  <a:lnTo>
                    <a:pt x="1841" y="1243"/>
                  </a:lnTo>
                  <a:lnTo>
                    <a:pt x="1858" y="1180"/>
                  </a:lnTo>
                  <a:lnTo>
                    <a:pt x="1868" y="1114"/>
                  </a:lnTo>
                  <a:lnTo>
                    <a:pt x="1868" y="1041"/>
                  </a:lnTo>
                  <a:lnTo>
                    <a:pt x="1873" y="1028"/>
                  </a:lnTo>
                  <a:lnTo>
                    <a:pt x="1881" y="1016"/>
                  </a:lnTo>
                  <a:lnTo>
                    <a:pt x="1891" y="1000"/>
                  </a:lnTo>
                  <a:lnTo>
                    <a:pt x="1894" y="988"/>
                  </a:lnTo>
                  <a:close/>
                </a:path>
              </a:pathLst>
            </a:custGeom>
            <a:solidFill>
              <a:srgbClr val="CCCCFF">
                <a:alpha val="50195"/>
              </a:srgbClr>
            </a:solidFill>
            <a:ln w="9525">
              <a:noFill/>
              <a:round/>
              <a:headEnd/>
              <a:tailEnd/>
            </a:ln>
          </p:spPr>
          <p:txBody>
            <a:bodyPr>
              <a:prstTxWarp prst="textNoShape">
                <a:avLst/>
              </a:prstTxWarp>
            </a:bodyPr>
            <a:lstStyle/>
            <a:p>
              <a:endParaRPr lang="en-US">
                <a:latin typeface="+mj-lt"/>
              </a:endParaRPr>
            </a:p>
          </p:txBody>
        </p:sp>
        <p:sp>
          <p:nvSpPr>
            <p:cNvPr id="16" name="Freeform 7"/>
            <p:cNvSpPr>
              <a:spLocks/>
            </p:cNvSpPr>
            <p:nvPr/>
          </p:nvSpPr>
          <p:spPr bwMode="auto">
            <a:xfrm>
              <a:off x="3436" y="1675"/>
              <a:ext cx="1906" cy="2352"/>
            </a:xfrm>
            <a:custGeom>
              <a:avLst/>
              <a:gdLst>
                <a:gd name="T0" fmla="*/ 1800 w 1906"/>
                <a:gd name="T1" fmla="*/ 796 h 2352"/>
                <a:gd name="T2" fmla="*/ 1595 w 1906"/>
                <a:gd name="T3" fmla="*/ 541 h 2352"/>
                <a:gd name="T4" fmla="*/ 1239 w 1906"/>
                <a:gd name="T5" fmla="*/ 136 h 2352"/>
                <a:gd name="T6" fmla="*/ 1469 w 1906"/>
                <a:gd name="T7" fmla="*/ 505 h 2352"/>
                <a:gd name="T8" fmla="*/ 1706 w 1906"/>
                <a:gd name="T9" fmla="*/ 798 h 2352"/>
                <a:gd name="T10" fmla="*/ 1805 w 1906"/>
                <a:gd name="T11" fmla="*/ 950 h 2352"/>
                <a:gd name="T12" fmla="*/ 1774 w 1906"/>
                <a:gd name="T13" fmla="*/ 1180 h 2352"/>
                <a:gd name="T14" fmla="*/ 1590 w 1906"/>
                <a:gd name="T15" fmla="*/ 1392 h 2352"/>
                <a:gd name="T16" fmla="*/ 1383 w 1906"/>
                <a:gd name="T17" fmla="*/ 1584 h 2352"/>
                <a:gd name="T18" fmla="*/ 1201 w 1906"/>
                <a:gd name="T19" fmla="*/ 1753 h 2352"/>
                <a:gd name="T20" fmla="*/ 1026 w 1906"/>
                <a:gd name="T21" fmla="*/ 1917 h 2352"/>
                <a:gd name="T22" fmla="*/ 935 w 1906"/>
                <a:gd name="T23" fmla="*/ 1948 h 2352"/>
                <a:gd name="T24" fmla="*/ 864 w 1906"/>
                <a:gd name="T25" fmla="*/ 1922 h 2352"/>
                <a:gd name="T26" fmla="*/ 839 w 1906"/>
                <a:gd name="T27" fmla="*/ 1905 h 2352"/>
                <a:gd name="T28" fmla="*/ 594 w 1906"/>
                <a:gd name="T29" fmla="*/ 1647 h 2352"/>
                <a:gd name="T30" fmla="*/ 445 w 1906"/>
                <a:gd name="T31" fmla="*/ 1410 h 2352"/>
                <a:gd name="T32" fmla="*/ 349 w 1906"/>
                <a:gd name="T33" fmla="*/ 1278 h 2352"/>
                <a:gd name="T34" fmla="*/ 114 w 1906"/>
                <a:gd name="T35" fmla="*/ 922 h 2352"/>
                <a:gd name="T36" fmla="*/ 182 w 1906"/>
                <a:gd name="T37" fmla="*/ 594 h 2352"/>
                <a:gd name="T38" fmla="*/ 452 w 1906"/>
                <a:gd name="T39" fmla="*/ 404 h 2352"/>
                <a:gd name="T40" fmla="*/ 751 w 1906"/>
                <a:gd name="T41" fmla="*/ 245 h 2352"/>
                <a:gd name="T42" fmla="*/ 1024 w 1906"/>
                <a:gd name="T43" fmla="*/ 101 h 2352"/>
                <a:gd name="T44" fmla="*/ 1115 w 1906"/>
                <a:gd name="T45" fmla="*/ 83 h 2352"/>
                <a:gd name="T46" fmla="*/ 1168 w 1906"/>
                <a:gd name="T47" fmla="*/ 30 h 2352"/>
                <a:gd name="T48" fmla="*/ 1105 w 1906"/>
                <a:gd name="T49" fmla="*/ 5 h 2352"/>
                <a:gd name="T50" fmla="*/ 1036 w 1906"/>
                <a:gd name="T51" fmla="*/ 5 h 2352"/>
                <a:gd name="T52" fmla="*/ 791 w 1906"/>
                <a:gd name="T53" fmla="*/ 136 h 2352"/>
                <a:gd name="T54" fmla="*/ 495 w 1906"/>
                <a:gd name="T55" fmla="*/ 288 h 2352"/>
                <a:gd name="T56" fmla="*/ 207 w 1906"/>
                <a:gd name="T57" fmla="*/ 475 h 2352"/>
                <a:gd name="T58" fmla="*/ 2 w 1906"/>
                <a:gd name="T59" fmla="*/ 717 h 2352"/>
                <a:gd name="T60" fmla="*/ 71 w 1906"/>
                <a:gd name="T61" fmla="*/ 1005 h 2352"/>
                <a:gd name="T62" fmla="*/ 328 w 1906"/>
                <a:gd name="T63" fmla="*/ 1377 h 2352"/>
                <a:gd name="T64" fmla="*/ 445 w 1906"/>
                <a:gd name="T65" fmla="*/ 1556 h 2352"/>
                <a:gd name="T66" fmla="*/ 677 w 1906"/>
                <a:gd name="T67" fmla="*/ 1882 h 2352"/>
                <a:gd name="T68" fmla="*/ 682 w 1906"/>
                <a:gd name="T69" fmla="*/ 2039 h 2352"/>
                <a:gd name="T70" fmla="*/ 586 w 1906"/>
                <a:gd name="T71" fmla="*/ 2226 h 2352"/>
                <a:gd name="T72" fmla="*/ 715 w 1906"/>
                <a:gd name="T73" fmla="*/ 2337 h 2352"/>
                <a:gd name="T74" fmla="*/ 789 w 1906"/>
                <a:gd name="T75" fmla="*/ 2296 h 2352"/>
                <a:gd name="T76" fmla="*/ 687 w 1906"/>
                <a:gd name="T77" fmla="*/ 2238 h 2352"/>
                <a:gd name="T78" fmla="*/ 682 w 1906"/>
                <a:gd name="T79" fmla="*/ 2145 h 2352"/>
                <a:gd name="T80" fmla="*/ 791 w 1906"/>
                <a:gd name="T81" fmla="*/ 2051 h 2352"/>
                <a:gd name="T82" fmla="*/ 862 w 1906"/>
                <a:gd name="T83" fmla="*/ 2008 h 2352"/>
                <a:gd name="T84" fmla="*/ 960 w 1906"/>
                <a:gd name="T85" fmla="*/ 2024 h 2352"/>
                <a:gd name="T86" fmla="*/ 1072 w 1906"/>
                <a:gd name="T87" fmla="*/ 1981 h 2352"/>
                <a:gd name="T88" fmla="*/ 1180 w 1906"/>
                <a:gd name="T89" fmla="*/ 2231 h 2352"/>
                <a:gd name="T90" fmla="*/ 1216 w 1906"/>
                <a:gd name="T91" fmla="*/ 2314 h 2352"/>
                <a:gd name="T92" fmla="*/ 1292 w 1906"/>
                <a:gd name="T93" fmla="*/ 2296 h 2352"/>
                <a:gd name="T94" fmla="*/ 1365 w 1906"/>
                <a:gd name="T95" fmla="*/ 2261 h 2352"/>
                <a:gd name="T96" fmla="*/ 1443 w 1906"/>
                <a:gd name="T97" fmla="*/ 2241 h 2352"/>
                <a:gd name="T98" fmla="*/ 1380 w 1906"/>
                <a:gd name="T99" fmla="*/ 2180 h 2352"/>
                <a:gd name="T100" fmla="*/ 1279 w 1906"/>
                <a:gd name="T101" fmla="*/ 2216 h 2352"/>
                <a:gd name="T102" fmla="*/ 1193 w 1906"/>
                <a:gd name="T103" fmla="*/ 2064 h 2352"/>
                <a:gd name="T104" fmla="*/ 1137 w 1906"/>
                <a:gd name="T105" fmla="*/ 1933 h 2352"/>
                <a:gd name="T106" fmla="*/ 1211 w 1906"/>
                <a:gd name="T107" fmla="*/ 1852 h 2352"/>
                <a:gd name="T108" fmla="*/ 1357 w 1906"/>
                <a:gd name="T109" fmla="*/ 1710 h 2352"/>
                <a:gd name="T110" fmla="*/ 1555 w 1906"/>
                <a:gd name="T111" fmla="*/ 1533 h 2352"/>
                <a:gd name="T112" fmla="*/ 1757 w 1906"/>
                <a:gd name="T113" fmla="*/ 1326 h 2352"/>
                <a:gd name="T114" fmla="*/ 1906 w 1906"/>
                <a:gd name="T115" fmla="*/ 1053 h 23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6"/>
                <a:gd name="T175" fmla="*/ 0 h 2352"/>
                <a:gd name="T176" fmla="*/ 1906 w 1906"/>
                <a:gd name="T177" fmla="*/ 2352 h 23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6" h="2352">
                  <a:moveTo>
                    <a:pt x="1886" y="945"/>
                  </a:moveTo>
                  <a:lnTo>
                    <a:pt x="1876" y="917"/>
                  </a:lnTo>
                  <a:lnTo>
                    <a:pt x="1863" y="892"/>
                  </a:lnTo>
                  <a:lnTo>
                    <a:pt x="1850" y="866"/>
                  </a:lnTo>
                  <a:lnTo>
                    <a:pt x="1835" y="844"/>
                  </a:lnTo>
                  <a:lnTo>
                    <a:pt x="1817" y="818"/>
                  </a:lnTo>
                  <a:lnTo>
                    <a:pt x="1800" y="796"/>
                  </a:lnTo>
                  <a:lnTo>
                    <a:pt x="1782" y="773"/>
                  </a:lnTo>
                  <a:lnTo>
                    <a:pt x="1764" y="750"/>
                  </a:lnTo>
                  <a:lnTo>
                    <a:pt x="1729" y="707"/>
                  </a:lnTo>
                  <a:lnTo>
                    <a:pt x="1696" y="664"/>
                  </a:lnTo>
                  <a:lnTo>
                    <a:pt x="1661" y="624"/>
                  </a:lnTo>
                  <a:lnTo>
                    <a:pt x="1628" y="581"/>
                  </a:lnTo>
                  <a:lnTo>
                    <a:pt x="1595" y="541"/>
                  </a:lnTo>
                  <a:lnTo>
                    <a:pt x="1562" y="498"/>
                  </a:lnTo>
                  <a:lnTo>
                    <a:pt x="1529" y="457"/>
                  </a:lnTo>
                  <a:lnTo>
                    <a:pt x="1496" y="417"/>
                  </a:lnTo>
                  <a:lnTo>
                    <a:pt x="1279" y="149"/>
                  </a:lnTo>
                  <a:lnTo>
                    <a:pt x="1266" y="139"/>
                  </a:lnTo>
                  <a:lnTo>
                    <a:pt x="1251" y="134"/>
                  </a:lnTo>
                  <a:lnTo>
                    <a:pt x="1239" y="136"/>
                  </a:lnTo>
                  <a:lnTo>
                    <a:pt x="1223" y="144"/>
                  </a:lnTo>
                  <a:lnTo>
                    <a:pt x="1213" y="154"/>
                  </a:lnTo>
                  <a:lnTo>
                    <a:pt x="1211" y="169"/>
                  </a:lnTo>
                  <a:lnTo>
                    <a:pt x="1211" y="182"/>
                  </a:lnTo>
                  <a:lnTo>
                    <a:pt x="1218" y="197"/>
                  </a:lnTo>
                  <a:lnTo>
                    <a:pt x="1436" y="465"/>
                  </a:lnTo>
                  <a:lnTo>
                    <a:pt x="1469" y="505"/>
                  </a:lnTo>
                  <a:lnTo>
                    <a:pt x="1501" y="546"/>
                  </a:lnTo>
                  <a:lnTo>
                    <a:pt x="1534" y="589"/>
                  </a:lnTo>
                  <a:lnTo>
                    <a:pt x="1567" y="629"/>
                  </a:lnTo>
                  <a:lnTo>
                    <a:pt x="1600" y="672"/>
                  </a:lnTo>
                  <a:lnTo>
                    <a:pt x="1635" y="712"/>
                  </a:lnTo>
                  <a:lnTo>
                    <a:pt x="1671" y="755"/>
                  </a:lnTo>
                  <a:lnTo>
                    <a:pt x="1706" y="798"/>
                  </a:lnTo>
                  <a:lnTo>
                    <a:pt x="1721" y="821"/>
                  </a:lnTo>
                  <a:lnTo>
                    <a:pt x="1739" y="841"/>
                  </a:lnTo>
                  <a:lnTo>
                    <a:pt x="1754" y="861"/>
                  </a:lnTo>
                  <a:lnTo>
                    <a:pt x="1769" y="884"/>
                  </a:lnTo>
                  <a:lnTo>
                    <a:pt x="1782" y="904"/>
                  </a:lnTo>
                  <a:lnTo>
                    <a:pt x="1795" y="927"/>
                  </a:lnTo>
                  <a:lnTo>
                    <a:pt x="1805" y="950"/>
                  </a:lnTo>
                  <a:lnTo>
                    <a:pt x="1815" y="973"/>
                  </a:lnTo>
                  <a:lnTo>
                    <a:pt x="1825" y="1013"/>
                  </a:lnTo>
                  <a:lnTo>
                    <a:pt x="1830" y="1056"/>
                  </a:lnTo>
                  <a:lnTo>
                    <a:pt x="1828" y="1089"/>
                  </a:lnTo>
                  <a:lnTo>
                    <a:pt x="1820" y="1112"/>
                  </a:lnTo>
                  <a:lnTo>
                    <a:pt x="1797" y="1147"/>
                  </a:lnTo>
                  <a:lnTo>
                    <a:pt x="1774" y="1180"/>
                  </a:lnTo>
                  <a:lnTo>
                    <a:pt x="1749" y="1213"/>
                  </a:lnTo>
                  <a:lnTo>
                    <a:pt x="1724" y="1245"/>
                  </a:lnTo>
                  <a:lnTo>
                    <a:pt x="1699" y="1276"/>
                  </a:lnTo>
                  <a:lnTo>
                    <a:pt x="1673" y="1306"/>
                  </a:lnTo>
                  <a:lnTo>
                    <a:pt x="1646" y="1336"/>
                  </a:lnTo>
                  <a:lnTo>
                    <a:pt x="1618" y="1364"/>
                  </a:lnTo>
                  <a:lnTo>
                    <a:pt x="1590" y="1392"/>
                  </a:lnTo>
                  <a:lnTo>
                    <a:pt x="1562" y="1422"/>
                  </a:lnTo>
                  <a:lnTo>
                    <a:pt x="1532" y="1448"/>
                  </a:lnTo>
                  <a:lnTo>
                    <a:pt x="1504" y="1475"/>
                  </a:lnTo>
                  <a:lnTo>
                    <a:pt x="1474" y="1503"/>
                  </a:lnTo>
                  <a:lnTo>
                    <a:pt x="1443" y="1531"/>
                  </a:lnTo>
                  <a:lnTo>
                    <a:pt x="1413" y="1556"/>
                  </a:lnTo>
                  <a:lnTo>
                    <a:pt x="1383" y="1584"/>
                  </a:lnTo>
                  <a:lnTo>
                    <a:pt x="1357" y="1607"/>
                  </a:lnTo>
                  <a:lnTo>
                    <a:pt x="1332" y="1632"/>
                  </a:lnTo>
                  <a:lnTo>
                    <a:pt x="1304" y="1655"/>
                  </a:lnTo>
                  <a:lnTo>
                    <a:pt x="1279" y="1680"/>
                  </a:lnTo>
                  <a:lnTo>
                    <a:pt x="1254" y="1703"/>
                  </a:lnTo>
                  <a:lnTo>
                    <a:pt x="1226" y="1728"/>
                  </a:lnTo>
                  <a:lnTo>
                    <a:pt x="1201" y="1753"/>
                  </a:lnTo>
                  <a:lnTo>
                    <a:pt x="1175" y="1778"/>
                  </a:lnTo>
                  <a:lnTo>
                    <a:pt x="1150" y="1809"/>
                  </a:lnTo>
                  <a:lnTo>
                    <a:pt x="1125" y="1837"/>
                  </a:lnTo>
                  <a:lnTo>
                    <a:pt x="1099" y="1862"/>
                  </a:lnTo>
                  <a:lnTo>
                    <a:pt x="1074" y="1882"/>
                  </a:lnTo>
                  <a:lnTo>
                    <a:pt x="1051" y="1902"/>
                  </a:lnTo>
                  <a:lnTo>
                    <a:pt x="1026" y="1917"/>
                  </a:lnTo>
                  <a:lnTo>
                    <a:pt x="1003" y="1933"/>
                  </a:lnTo>
                  <a:lnTo>
                    <a:pt x="981" y="1943"/>
                  </a:lnTo>
                  <a:lnTo>
                    <a:pt x="973" y="1945"/>
                  </a:lnTo>
                  <a:lnTo>
                    <a:pt x="963" y="1948"/>
                  </a:lnTo>
                  <a:lnTo>
                    <a:pt x="953" y="1948"/>
                  </a:lnTo>
                  <a:lnTo>
                    <a:pt x="943" y="1948"/>
                  </a:lnTo>
                  <a:lnTo>
                    <a:pt x="935" y="1948"/>
                  </a:lnTo>
                  <a:lnTo>
                    <a:pt x="925" y="1948"/>
                  </a:lnTo>
                  <a:lnTo>
                    <a:pt x="915" y="1945"/>
                  </a:lnTo>
                  <a:lnTo>
                    <a:pt x="905" y="1943"/>
                  </a:lnTo>
                  <a:lnTo>
                    <a:pt x="895" y="1938"/>
                  </a:lnTo>
                  <a:lnTo>
                    <a:pt x="885" y="1933"/>
                  </a:lnTo>
                  <a:lnTo>
                    <a:pt x="874" y="1928"/>
                  </a:lnTo>
                  <a:lnTo>
                    <a:pt x="864" y="1922"/>
                  </a:lnTo>
                  <a:lnTo>
                    <a:pt x="862" y="1920"/>
                  </a:lnTo>
                  <a:lnTo>
                    <a:pt x="859" y="1915"/>
                  </a:lnTo>
                  <a:lnTo>
                    <a:pt x="854" y="1912"/>
                  </a:lnTo>
                  <a:lnTo>
                    <a:pt x="849" y="1910"/>
                  </a:lnTo>
                  <a:lnTo>
                    <a:pt x="847" y="1907"/>
                  </a:lnTo>
                  <a:lnTo>
                    <a:pt x="842" y="1907"/>
                  </a:lnTo>
                  <a:lnTo>
                    <a:pt x="839" y="1905"/>
                  </a:lnTo>
                  <a:lnTo>
                    <a:pt x="834" y="1905"/>
                  </a:lnTo>
                  <a:lnTo>
                    <a:pt x="783" y="1872"/>
                  </a:lnTo>
                  <a:lnTo>
                    <a:pt x="740" y="1834"/>
                  </a:lnTo>
                  <a:lnTo>
                    <a:pt x="700" y="1791"/>
                  </a:lnTo>
                  <a:lnTo>
                    <a:pt x="662" y="1746"/>
                  </a:lnTo>
                  <a:lnTo>
                    <a:pt x="627" y="1698"/>
                  </a:lnTo>
                  <a:lnTo>
                    <a:pt x="594" y="1647"/>
                  </a:lnTo>
                  <a:lnTo>
                    <a:pt x="561" y="1594"/>
                  </a:lnTo>
                  <a:lnTo>
                    <a:pt x="528" y="1541"/>
                  </a:lnTo>
                  <a:lnTo>
                    <a:pt x="513" y="1516"/>
                  </a:lnTo>
                  <a:lnTo>
                    <a:pt x="495" y="1488"/>
                  </a:lnTo>
                  <a:lnTo>
                    <a:pt x="480" y="1463"/>
                  </a:lnTo>
                  <a:lnTo>
                    <a:pt x="462" y="1435"/>
                  </a:lnTo>
                  <a:lnTo>
                    <a:pt x="445" y="1410"/>
                  </a:lnTo>
                  <a:lnTo>
                    <a:pt x="427" y="1384"/>
                  </a:lnTo>
                  <a:lnTo>
                    <a:pt x="409" y="1357"/>
                  </a:lnTo>
                  <a:lnTo>
                    <a:pt x="389" y="1331"/>
                  </a:lnTo>
                  <a:lnTo>
                    <a:pt x="384" y="1321"/>
                  </a:lnTo>
                  <a:lnTo>
                    <a:pt x="369" y="1304"/>
                  </a:lnTo>
                  <a:lnTo>
                    <a:pt x="356" y="1286"/>
                  </a:lnTo>
                  <a:lnTo>
                    <a:pt x="349" y="1278"/>
                  </a:lnTo>
                  <a:lnTo>
                    <a:pt x="311" y="1228"/>
                  </a:lnTo>
                  <a:lnTo>
                    <a:pt x="273" y="1180"/>
                  </a:lnTo>
                  <a:lnTo>
                    <a:pt x="237" y="1129"/>
                  </a:lnTo>
                  <a:lnTo>
                    <a:pt x="202" y="1079"/>
                  </a:lnTo>
                  <a:lnTo>
                    <a:pt x="169" y="1026"/>
                  </a:lnTo>
                  <a:lnTo>
                    <a:pt x="141" y="975"/>
                  </a:lnTo>
                  <a:lnTo>
                    <a:pt x="114" y="922"/>
                  </a:lnTo>
                  <a:lnTo>
                    <a:pt x="93" y="866"/>
                  </a:lnTo>
                  <a:lnTo>
                    <a:pt x="81" y="801"/>
                  </a:lnTo>
                  <a:lnTo>
                    <a:pt x="78" y="745"/>
                  </a:lnTo>
                  <a:lnTo>
                    <a:pt x="88" y="700"/>
                  </a:lnTo>
                  <a:lnTo>
                    <a:pt x="111" y="659"/>
                  </a:lnTo>
                  <a:lnTo>
                    <a:pt x="146" y="626"/>
                  </a:lnTo>
                  <a:lnTo>
                    <a:pt x="182" y="594"/>
                  </a:lnTo>
                  <a:lnTo>
                    <a:pt x="220" y="563"/>
                  </a:lnTo>
                  <a:lnTo>
                    <a:pt x="255" y="533"/>
                  </a:lnTo>
                  <a:lnTo>
                    <a:pt x="293" y="505"/>
                  </a:lnTo>
                  <a:lnTo>
                    <a:pt x="333" y="477"/>
                  </a:lnTo>
                  <a:lnTo>
                    <a:pt x="374" y="452"/>
                  </a:lnTo>
                  <a:lnTo>
                    <a:pt x="412" y="427"/>
                  </a:lnTo>
                  <a:lnTo>
                    <a:pt x="452" y="404"/>
                  </a:lnTo>
                  <a:lnTo>
                    <a:pt x="495" y="379"/>
                  </a:lnTo>
                  <a:lnTo>
                    <a:pt x="536" y="356"/>
                  </a:lnTo>
                  <a:lnTo>
                    <a:pt x="579" y="333"/>
                  </a:lnTo>
                  <a:lnTo>
                    <a:pt x="622" y="311"/>
                  </a:lnTo>
                  <a:lnTo>
                    <a:pt x="665" y="290"/>
                  </a:lnTo>
                  <a:lnTo>
                    <a:pt x="708" y="268"/>
                  </a:lnTo>
                  <a:lnTo>
                    <a:pt x="751" y="245"/>
                  </a:lnTo>
                  <a:lnTo>
                    <a:pt x="789" y="225"/>
                  </a:lnTo>
                  <a:lnTo>
                    <a:pt x="826" y="205"/>
                  </a:lnTo>
                  <a:lnTo>
                    <a:pt x="867" y="184"/>
                  </a:lnTo>
                  <a:lnTo>
                    <a:pt x="905" y="164"/>
                  </a:lnTo>
                  <a:lnTo>
                    <a:pt x="945" y="144"/>
                  </a:lnTo>
                  <a:lnTo>
                    <a:pt x="983" y="121"/>
                  </a:lnTo>
                  <a:lnTo>
                    <a:pt x="1024" y="101"/>
                  </a:lnTo>
                  <a:lnTo>
                    <a:pt x="1062" y="78"/>
                  </a:lnTo>
                  <a:lnTo>
                    <a:pt x="1067" y="78"/>
                  </a:lnTo>
                  <a:lnTo>
                    <a:pt x="1074" y="78"/>
                  </a:lnTo>
                  <a:lnTo>
                    <a:pt x="1084" y="78"/>
                  </a:lnTo>
                  <a:lnTo>
                    <a:pt x="1094" y="81"/>
                  </a:lnTo>
                  <a:lnTo>
                    <a:pt x="1105" y="83"/>
                  </a:lnTo>
                  <a:lnTo>
                    <a:pt x="1115" y="83"/>
                  </a:lnTo>
                  <a:lnTo>
                    <a:pt x="1125" y="83"/>
                  </a:lnTo>
                  <a:lnTo>
                    <a:pt x="1135" y="83"/>
                  </a:lnTo>
                  <a:lnTo>
                    <a:pt x="1150" y="81"/>
                  </a:lnTo>
                  <a:lnTo>
                    <a:pt x="1160" y="71"/>
                  </a:lnTo>
                  <a:lnTo>
                    <a:pt x="1168" y="61"/>
                  </a:lnTo>
                  <a:lnTo>
                    <a:pt x="1170" y="45"/>
                  </a:lnTo>
                  <a:lnTo>
                    <a:pt x="1168" y="30"/>
                  </a:lnTo>
                  <a:lnTo>
                    <a:pt x="1160" y="18"/>
                  </a:lnTo>
                  <a:lnTo>
                    <a:pt x="1150" y="10"/>
                  </a:lnTo>
                  <a:lnTo>
                    <a:pt x="1135" y="8"/>
                  </a:lnTo>
                  <a:lnTo>
                    <a:pt x="1127" y="8"/>
                  </a:lnTo>
                  <a:lnTo>
                    <a:pt x="1120" y="5"/>
                  </a:lnTo>
                  <a:lnTo>
                    <a:pt x="1112" y="5"/>
                  </a:lnTo>
                  <a:lnTo>
                    <a:pt x="1105" y="5"/>
                  </a:lnTo>
                  <a:lnTo>
                    <a:pt x="1094" y="2"/>
                  </a:lnTo>
                  <a:lnTo>
                    <a:pt x="1084" y="2"/>
                  </a:lnTo>
                  <a:lnTo>
                    <a:pt x="1074" y="0"/>
                  </a:lnTo>
                  <a:lnTo>
                    <a:pt x="1067" y="0"/>
                  </a:lnTo>
                  <a:lnTo>
                    <a:pt x="1056" y="2"/>
                  </a:lnTo>
                  <a:lnTo>
                    <a:pt x="1046" y="2"/>
                  </a:lnTo>
                  <a:lnTo>
                    <a:pt x="1036" y="5"/>
                  </a:lnTo>
                  <a:lnTo>
                    <a:pt x="1026" y="10"/>
                  </a:lnTo>
                  <a:lnTo>
                    <a:pt x="986" y="33"/>
                  </a:lnTo>
                  <a:lnTo>
                    <a:pt x="948" y="53"/>
                  </a:lnTo>
                  <a:lnTo>
                    <a:pt x="907" y="76"/>
                  </a:lnTo>
                  <a:lnTo>
                    <a:pt x="869" y="96"/>
                  </a:lnTo>
                  <a:lnTo>
                    <a:pt x="829" y="116"/>
                  </a:lnTo>
                  <a:lnTo>
                    <a:pt x="791" y="136"/>
                  </a:lnTo>
                  <a:lnTo>
                    <a:pt x="753" y="154"/>
                  </a:lnTo>
                  <a:lnTo>
                    <a:pt x="715" y="174"/>
                  </a:lnTo>
                  <a:lnTo>
                    <a:pt x="670" y="197"/>
                  </a:lnTo>
                  <a:lnTo>
                    <a:pt x="627" y="220"/>
                  </a:lnTo>
                  <a:lnTo>
                    <a:pt x="584" y="242"/>
                  </a:lnTo>
                  <a:lnTo>
                    <a:pt x="538" y="265"/>
                  </a:lnTo>
                  <a:lnTo>
                    <a:pt x="495" y="288"/>
                  </a:lnTo>
                  <a:lnTo>
                    <a:pt x="452" y="313"/>
                  </a:lnTo>
                  <a:lnTo>
                    <a:pt x="412" y="338"/>
                  </a:lnTo>
                  <a:lnTo>
                    <a:pt x="369" y="364"/>
                  </a:lnTo>
                  <a:lnTo>
                    <a:pt x="328" y="389"/>
                  </a:lnTo>
                  <a:lnTo>
                    <a:pt x="285" y="417"/>
                  </a:lnTo>
                  <a:lnTo>
                    <a:pt x="245" y="445"/>
                  </a:lnTo>
                  <a:lnTo>
                    <a:pt x="207" y="475"/>
                  </a:lnTo>
                  <a:lnTo>
                    <a:pt x="167" y="505"/>
                  </a:lnTo>
                  <a:lnTo>
                    <a:pt x="129" y="538"/>
                  </a:lnTo>
                  <a:lnTo>
                    <a:pt x="91" y="573"/>
                  </a:lnTo>
                  <a:lnTo>
                    <a:pt x="53" y="609"/>
                  </a:lnTo>
                  <a:lnTo>
                    <a:pt x="28" y="644"/>
                  </a:lnTo>
                  <a:lnTo>
                    <a:pt x="12" y="680"/>
                  </a:lnTo>
                  <a:lnTo>
                    <a:pt x="2" y="717"/>
                  </a:lnTo>
                  <a:lnTo>
                    <a:pt x="0" y="753"/>
                  </a:lnTo>
                  <a:lnTo>
                    <a:pt x="0" y="791"/>
                  </a:lnTo>
                  <a:lnTo>
                    <a:pt x="5" y="826"/>
                  </a:lnTo>
                  <a:lnTo>
                    <a:pt x="12" y="859"/>
                  </a:lnTo>
                  <a:lnTo>
                    <a:pt x="20" y="889"/>
                  </a:lnTo>
                  <a:lnTo>
                    <a:pt x="43" y="950"/>
                  </a:lnTo>
                  <a:lnTo>
                    <a:pt x="71" y="1005"/>
                  </a:lnTo>
                  <a:lnTo>
                    <a:pt x="101" y="1064"/>
                  </a:lnTo>
                  <a:lnTo>
                    <a:pt x="134" y="1117"/>
                  </a:lnTo>
                  <a:lnTo>
                    <a:pt x="172" y="1170"/>
                  </a:lnTo>
                  <a:lnTo>
                    <a:pt x="210" y="1223"/>
                  </a:lnTo>
                  <a:lnTo>
                    <a:pt x="248" y="1273"/>
                  </a:lnTo>
                  <a:lnTo>
                    <a:pt x="288" y="1324"/>
                  </a:lnTo>
                  <a:lnTo>
                    <a:pt x="328" y="1377"/>
                  </a:lnTo>
                  <a:lnTo>
                    <a:pt x="346" y="1402"/>
                  </a:lnTo>
                  <a:lnTo>
                    <a:pt x="364" y="1427"/>
                  </a:lnTo>
                  <a:lnTo>
                    <a:pt x="382" y="1453"/>
                  </a:lnTo>
                  <a:lnTo>
                    <a:pt x="397" y="1478"/>
                  </a:lnTo>
                  <a:lnTo>
                    <a:pt x="414" y="1503"/>
                  </a:lnTo>
                  <a:lnTo>
                    <a:pt x="430" y="1531"/>
                  </a:lnTo>
                  <a:lnTo>
                    <a:pt x="445" y="1556"/>
                  </a:lnTo>
                  <a:lnTo>
                    <a:pt x="460" y="1581"/>
                  </a:lnTo>
                  <a:lnTo>
                    <a:pt x="493" y="1634"/>
                  </a:lnTo>
                  <a:lnTo>
                    <a:pt x="526" y="1688"/>
                  </a:lnTo>
                  <a:lnTo>
                    <a:pt x="558" y="1738"/>
                  </a:lnTo>
                  <a:lnTo>
                    <a:pt x="596" y="1789"/>
                  </a:lnTo>
                  <a:lnTo>
                    <a:pt x="634" y="1837"/>
                  </a:lnTo>
                  <a:lnTo>
                    <a:pt x="677" y="1882"/>
                  </a:lnTo>
                  <a:lnTo>
                    <a:pt x="725" y="1922"/>
                  </a:lnTo>
                  <a:lnTo>
                    <a:pt x="776" y="1960"/>
                  </a:lnTo>
                  <a:lnTo>
                    <a:pt x="761" y="1976"/>
                  </a:lnTo>
                  <a:lnTo>
                    <a:pt x="746" y="1991"/>
                  </a:lnTo>
                  <a:lnTo>
                    <a:pt x="725" y="2006"/>
                  </a:lnTo>
                  <a:lnTo>
                    <a:pt x="708" y="2021"/>
                  </a:lnTo>
                  <a:lnTo>
                    <a:pt x="682" y="2039"/>
                  </a:lnTo>
                  <a:lnTo>
                    <a:pt x="660" y="2059"/>
                  </a:lnTo>
                  <a:lnTo>
                    <a:pt x="637" y="2082"/>
                  </a:lnTo>
                  <a:lnTo>
                    <a:pt x="617" y="2104"/>
                  </a:lnTo>
                  <a:lnTo>
                    <a:pt x="599" y="2130"/>
                  </a:lnTo>
                  <a:lnTo>
                    <a:pt x="589" y="2160"/>
                  </a:lnTo>
                  <a:lnTo>
                    <a:pt x="584" y="2190"/>
                  </a:lnTo>
                  <a:lnTo>
                    <a:pt x="586" y="2226"/>
                  </a:lnTo>
                  <a:lnTo>
                    <a:pt x="596" y="2248"/>
                  </a:lnTo>
                  <a:lnTo>
                    <a:pt x="609" y="2269"/>
                  </a:lnTo>
                  <a:lnTo>
                    <a:pt x="624" y="2286"/>
                  </a:lnTo>
                  <a:lnTo>
                    <a:pt x="644" y="2301"/>
                  </a:lnTo>
                  <a:lnTo>
                    <a:pt x="667" y="2317"/>
                  </a:lnTo>
                  <a:lnTo>
                    <a:pt x="690" y="2327"/>
                  </a:lnTo>
                  <a:lnTo>
                    <a:pt x="715" y="2337"/>
                  </a:lnTo>
                  <a:lnTo>
                    <a:pt x="738" y="2347"/>
                  </a:lnTo>
                  <a:lnTo>
                    <a:pt x="753" y="2352"/>
                  </a:lnTo>
                  <a:lnTo>
                    <a:pt x="768" y="2347"/>
                  </a:lnTo>
                  <a:lnTo>
                    <a:pt x="781" y="2339"/>
                  </a:lnTo>
                  <a:lnTo>
                    <a:pt x="789" y="2327"/>
                  </a:lnTo>
                  <a:lnTo>
                    <a:pt x="791" y="2312"/>
                  </a:lnTo>
                  <a:lnTo>
                    <a:pt x="789" y="2296"/>
                  </a:lnTo>
                  <a:lnTo>
                    <a:pt x="778" y="2284"/>
                  </a:lnTo>
                  <a:lnTo>
                    <a:pt x="766" y="2276"/>
                  </a:lnTo>
                  <a:lnTo>
                    <a:pt x="748" y="2269"/>
                  </a:lnTo>
                  <a:lnTo>
                    <a:pt x="730" y="2264"/>
                  </a:lnTo>
                  <a:lnTo>
                    <a:pt x="715" y="2256"/>
                  </a:lnTo>
                  <a:lnTo>
                    <a:pt x="700" y="2246"/>
                  </a:lnTo>
                  <a:lnTo>
                    <a:pt x="687" y="2238"/>
                  </a:lnTo>
                  <a:lnTo>
                    <a:pt x="675" y="2231"/>
                  </a:lnTo>
                  <a:lnTo>
                    <a:pt x="667" y="2221"/>
                  </a:lnTo>
                  <a:lnTo>
                    <a:pt x="662" y="2210"/>
                  </a:lnTo>
                  <a:lnTo>
                    <a:pt x="662" y="2193"/>
                  </a:lnTo>
                  <a:lnTo>
                    <a:pt x="665" y="2178"/>
                  </a:lnTo>
                  <a:lnTo>
                    <a:pt x="672" y="2160"/>
                  </a:lnTo>
                  <a:lnTo>
                    <a:pt x="682" y="2145"/>
                  </a:lnTo>
                  <a:lnTo>
                    <a:pt x="698" y="2130"/>
                  </a:lnTo>
                  <a:lnTo>
                    <a:pt x="713" y="2114"/>
                  </a:lnTo>
                  <a:lnTo>
                    <a:pt x="733" y="2097"/>
                  </a:lnTo>
                  <a:lnTo>
                    <a:pt x="756" y="2079"/>
                  </a:lnTo>
                  <a:lnTo>
                    <a:pt x="768" y="2069"/>
                  </a:lnTo>
                  <a:lnTo>
                    <a:pt x="781" y="2059"/>
                  </a:lnTo>
                  <a:lnTo>
                    <a:pt x="791" y="2051"/>
                  </a:lnTo>
                  <a:lnTo>
                    <a:pt x="804" y="2041"/>
                  </a:lnTo>
                  <a:lnTo>
                    <a:pt x="814" y="2031"/>
                  </a:lnTo>
                  <a:lnTo>
                    <a:pt x="824" y="2021"/>
                  </a:lnTo>
                  <a:lnTo>
                    <a:pt x="834" y="2011"/>
                  </a:lnTo>
                  <a:lnTo>
                    <a:pt x="844" y="2001"/>
                  </a:lnTo>
                  <a:lnTo>
                    <a:pt x="852" y="2003"/>
                  </a:lnTo>
                  <a:lnTo>
                    <a:pt x="862" y="2008"/>
                  </a:lnTo>
                  <a:lnTo>
                    <a:pt x="869" y="2011"/>
                  </a:lnTo>
                  <a:lnTo>
                    <a:pt x="877" y="2013"/>
                  </a:lnTo>
                  <a:lnTo>
                    <a:pt x="895" y="2018"/>
                  </a:lnTo>
                  <a:lnTo>
                    <a:pt x="910" y="2021"/>
                  </a:lnTo>
                  <a:lnTo>
                    <a:pt x="928" y="2024"/>
                  </a:lnTo>
                  <a:lnTo>
                    <a:pt x="943" y="2024"/>
                  </a:lnTo>
                  <a:lnTo>
                    <a:pt x="960" y="2024"/>
                  </a:lnTo>
                  <a:lnTo>
                    <a:pt x="976" y="2021"/>
                  </a:lnTo>
                  <a:lnTo>
                    <a:pt x="993" y="2018"/>
                  </a:lnTo>
                  <a:lnTo>
                    <a:pt x="1008" y="2016"/>
                  </a:lnTo>
                  <a:lnTo>
                    <a:pt x="1026" y="2008"/>
                  </a:lnTo>
                  <a:lnTo>
                    <a:pt x="1041" y="1998"/>
                  </a:lnTo>
                  <a:lnTo>
                    <a:pt x="1056" y="1991"/>
                  </a:lnTo>
                  <a:lnTo>
                    <a:pt x="1072" y="1981"/>
                  </a:lnTo>
                  <a:lnTo>
                    <a:pt x="1082" y="2013"/>
                  </a:lnTo>
                  <a:lnTo>
                    <a:pt x="1097" y="2044"/>
                  </a:lnTo>
                  <a:lnTo>
                    <a:pt x="1110" y="2074"/>
                  </a:lnTo>
                  <a:lnTo>
                    <a:pt x="1127" y="2102"/>
                  </a:lnTo>
                  <a:lnTo>
                    <a:pt x="1150" y="2145"/>
                  </a:lnTo>
                  <a:lnTo>
                    <a:pt x="1168" y="2188"/>
                  </a:lnTo>
                  <a:lnTo>
                    <a:pt x="1180" y="2231"/>
                  </a:lnTo>
                  <a:lnTo>
                    <a:pt x="1185" y="2276"/>
                  </a:lnTo>
                  <a:lnTo>
                    <a:pt x="1185" y="2286"/>
                  </a:lnTo>
                  <a:lnTo>
                    <a:pt x="1190" y="2294"/>
                  </a:lnTo>
                  <a:lnTo>
                    <a:pt x="1193" y="2301"/>
                  </a:lnTo>
                  <a:lnTo>
                    <a:pt x="1201" y="2306"/>
                  </a:lnTo>
                  <a:lnTo>
                    <a:pt x="1208" y="2312"/>
                  </a:lnTo>
                  <a:lnTo>
                    <a:pt x="1216" y="2314"/>
                  </a:lnTo>
                  <a:lnTo>
                    <a:pt x="1223" y="2317"/>
                  </a:lnTo>
                  <a:lnTo>
                    <a:pt x="1231" y="2317"/>
                  </a:lnTo>
                  <a:lnTo>
                    <a:pt x="1244" y="2314"/>
                  </a:lnTo>
                  <a:lnTo>
                    <a:pt x="1256" y="2309"/>
                  </a:lnTo>
                  <a:lnTo>
                    <a:pt x="1269" y="2306"/>
                  </a:lnTo>
                  <a:lnTo>
                    <a:pt x="1281" y="2301"/>
                  </a:lnTo>
                  <a:lnTo>
                    <a:pt x="1292" y="2296"/>
                  </a:lnTo>
                  <a:lnTo>
                    <a:pt x="1302" y="2291"/>
                  </a:lnTo>
                  <a:lnTo>
                    <a:pt x="1312" y="2286"/>
                  </a:lnTo>
                  <a:lnTo>
                    <a:pt x="1322" y="2281"/>
                  </a:lnTo>
                  <a:lnTo>
                    <a:pt x="1335" y="2276"/>
                  </a:lnTo>
                  <a:lnTo>
                    <a:pt x="1345" y="2269"/>
                  </a:lnTo>
                  <a:lnTo>
                    <a:pt x="1355" y="2266"/>
                  </a:lnTo>
                  <a:lnTo>
                    <a:pt x="1365" y="2261"/>
                  </a:lnTo>
                  <a:lnTo>
                    <a:pt x="1375" y="2258"/>
                  </a:lnTo>
                  <a:lnTo>
                    <a:pt x="1385" y="2258"/>
                  </a:lnTo>
                  <a:lnTo>
                    <a:pt x="1395" y="2258"/>
                  </a:lnTo>
                  <a:lnTo>
                    <a:pt x="1405" y="2258"/>
                  </a:lnTo>
                  <a:lnTo>
                    <a:pt x="1421" y="2258"/>
                  </a:lnTo>
                  <a:lnTo>
                    <a:pt x="1433" y="2251"/>
                  </a:lnTo>
                  <a:lnTo>
                    <a:pt x="1443" y="2241"/>
                  </a:lnTo>
                  <a:lnTo>
                    <a:pt x="1448" y="2226"/>
                  </a:lnTo>
                  <a:lnTo>
                    <a:pt x="1448" y="2210"/>
                  </a:lnTo>
                  <a:lnTo>
                    <a:pt x="1443" y="2198"/>
                  </a:lnTo>
                  <a:lnTo>
                    <a:pt x="1433" y="2188"/>
                  </a:lnTo>
                  <a:lnTo>
                    <a:pt x="1418" y="2180"/>
                  </a:lnTo>
                  <a:lnTo>
                    <a:pt x="1398" y="2178"/>
                  </a:lnTo>
                  <a:lnTo>
                    <a:pt x="1380" y="2180"/>
                  </a:lnTo>
                  <a:lnTo>
                    <a:pt x="1362" y="2183"/>
                  </a:lnTo>
                  <a:lnTo>
                    <a:pt x="1345" y="2185"/>
                  </a:lnTo>
                  <a:lnTo>
                    <a:pt x="1330" y="2193"/>
                  </a:lnTo>
                  <a:lnTo>
                    <a:pt x="1314" y="2198"/>
                  </a:lnTo>
                  <a:lnTo>
                    <a:pt x="1299" y="2205"/>
                  </a:lnTo>
                  <a:lnTo>
                    <a:pt x="1287" y="2213"/>
                  </a:lnTo>
                  <a:lnTo>
                    <a:pt x="1279" y="2216"/>
                  </a:lnTo>
                  <a:lnTo>
                    <a:pt x="1274" y="2221"/>
                  </a:lnTo>
                  <a:lnTo>
                    <a:pt x="1266" y="2223"/>
                  </a:lnTo>
                  <a:lnTo>
                    <a:pt x="1259" y="2226"/>
                  </a:lnTo>
                  <a:lnTo>
                    <a:pt x="1249" y="2183"/>
                  </a:lnTo>
                  <a:lnTo>
                    <a:pt x="1233" y="2142"/>
                  </a:lnTo>
                  <a:lnTo>
                    <a:pt x="1213" y="2102"/>
                  </a:lnTo>
                  <a:lnTo>
                    <a:pt x="1193" y="2064"/>
                  </a:lnTo>
                  <a:lnTo>
                    <a:pt x="1175" y="2031"/>
                  </a:lnTo>
                  <a:lnTo>
                    <a:pt x="1160" y="2001"/>
                  </a:lnTo>
                  <a:lnTo>
                    <a:pt x="1148" y="1970"/>
                  </a:lnTo>
                  <a:lnTo>
                    <a:pt x="1137" y="1938"/>
                  </a:lnTo>
                  <a:lnTo>
                    <a:pt x="1137" y="1935"/>
                  </a:lnTo>
                  <a:lnTo>
                    <a:pt x="1137" y="1933"/>
                  </a:lnTo>
                  <a:lnTo>
                    <a:pt x="1150" y="1920"/>
                  </a:lnTo>
                  <a:lnTo>
                    <a:pt x="1163" y="1905"/>
                  </a:lnTo>
                  <a:lnTo>
                    <a:pt x="1175" y="1892"/>
                  </a:lnTo>
                  <a:lnTo>
                    <a:pt x="1188" y="1880"/>
                  </a:lnTo>
                  <a:lnTo>
                    <a:pt x="1201" y="1867"/>
                  </a:lnTo>
                  <a:lnTo>
                    <a:pt x="1211" y="1852"/>
                  </a:lnTo>
                  <a:lnTo>
                    <a:pt x="1221" y="1842"/>
                  </a:lnTo>
                  <a:lnTo>
                    <a:pt x="1231" y="1829"/>
                  </a:lnTo>
                  <a:lnTo>
                    <a:pt x="1256" y="1806"/>
                  </a:lnTo>
                  <a:lnTo>
                    <a:pt x="1281" y="1781"/>
                  </a:lnTo>
                  <a:lnTo>
                    <a:pt x="1307" y="1758"/>
                  </a:lnTo>
                  <a:lnTo>
                    <a:pt x="1332" y="1736"/>
                  </a:lnTo>
                  <a:lnTo>
                    <a:pt x="1357" y="1710"/>
                  </a:lnTo>
                  <a:lnTo>
                    <a:pt x="1385" y="1688"/>
                  </a:lnTo>
                  <a:lnTo>
                    <a:pt x="1410" y="1665"/>
                  </a:lnTo>
                  <a:lnTo>
                    <a:pt x="1436" y="1642"/>
                  </a:lnTo>
                  <a:lnTo>
                    <a:pt x="1466" y="1614"/>
                  </a:lnTo>
                  <a:lnTo>
                    <a:pt x="1496" y="1589"/>
                  </a:lnTo>
                  <a:lnTo>
                    <a:pt x="1527" y="1561"/>
                  </a:lnTo>
                  <a:lnTo>
                    <a:pt x="1555" y="1533"/>
                  </a:lnTo>
                  <a:lnTo>
                    <a:pt x="1585" y="1506"/>
                  </a:lnTo>
                  <a:lnTo>
                    <a:pt x="1615" y="1475"/>
                  </a:lnTo>
                  <a:lnTo>
                    <a:pt x="1643" y="1448"/>
                  </a:lnTo>
                  <a:lnTo>
                    <a:pt x="1673" y="1417"/>
                  </a:lnTo>
                  <a:lnTo>
                    <a:pt x="1701" y="1387"/>
                  </a:lnTo>
                  <a:lnTo>
                    <a:pt x="1729" y="1357"/>
                  </a:lnTo>
                  <a:lnTo>
                    <a:pt x="1757" y="1326"/>
                  </a:lnTo>
                  <a:lnTo>
                    <a:pt x="1785" y="1293"/>
                  </a:lnTo>
                  <a:lnTo>
                    <a:pt x="1810" y="1261"/>
                  </a:lnTo>
                  <a:lnTo>
                    <a:pt x="1835" y="1225"/>
                  </a:lnTo>
                  <a:lnTo>
                    <a:pt x="1860" y="1190"/>
                  </a:lnTo>
                  <a:lnTo>
                    <a:pt x="1883" y="1154"/>
                  </a:lnTo>
                  <a:lnTo>
                    <a:pt x="1901" y="1109"/>
                  </a:lnTo>
                  <a:lnTo>
                    <a:pt x="1906" y="1053"/>
                  </a:lnTo>
                  <a:lnTo>
                    <a:pt x="1901" y="998"/>
                  </a:lnTo>
                  <a:lnTo>
                    <a:pt x="1886" y="945"/>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7" name="Freeform 8"/>
            <p:cNvSpPr>
              <a:spLocks/>
            </p:cNvSpPr>
            <p:nvPr/>
          </p:nvSpPr>
          <p:spPr bwMode="auto">
            <a:xfrm>
              <a:off x="4450" y="2862"/>
              <a:ext cx="424" cy="273"/>
            </a:xfrm>
            <a:custGeom>
              <a:avLst/>
              <a:gdLst>
                <a:gd name="T0" fmla="*/ 45 w 424"/>
                <a:gd name="T1" fmla="*/ 0 h 273"/>
                <a:gd name="T2" fmla="*/ 30 w 424"/>
                <a:gd name="T3" fmla="*/ 0 h 273"/>
                <a:gd name="T4" fmla="*/ 17 w 424"/>
                <a:gd name="T5" fmla="*/ 8 h 273"/>
                <a:gd name="T6" fmla="*/ 7 w 424"/>
                <a:gd name="T7" fmla="*/ 18 h 273"/>
                <a:gd name="T8" fmla="*/ 2 w 424"/>
                <a:gd name="T9" fmla="*/ 33 h 273"/>
                <a:gd name="T10" fmla="*/ 2 w 424"/>
                <a:gd name="T11" fmla="*/ 33 h 273"/>
                <a:gd name="T12" fmla="*/ 0 w 424"/>
                <a:gd name="T13" fmla="*/ 71 h 273"/>
                <a:gd name="T14" fmla="*/ 5 w 424"/>
                <a:gd name="T15" fmla="*/ 106 h 273"/>
                <a:gd name="T16" fmla="*/ 17 w 424"/>
                <a:gd name="T17" fmla="*/ 139 h 273"/>
                <a:gd name="T18" fmla="*/ 32 w 424"/>
                <a:gd name="T19" fmla="*/ 167 h 273"/>
                <a:gd name="T20" fmla="*/ 55 w 424"/>
                <a:gd name="T21" fmla="*/ 195 h 273"/>
                <a:gd name="T22" fmla="*/ 78 w 424"/>
                <a:gd name="T23" fmla="*/ 218 h 273"/>
                <a:gd name="T24" fmla="*/ 103 w 424"/>
                <a:gd name="T25" fmla="*/ 235 h 273"/>
                <a:gd name="T26" fmla="*/ 131 w 424"/>
                <a:gd name="T27" fmla="*/ 248 h 273"/>
                <a:gd name="T28" fmla="*/ 154 w 424"/>
                <a:gd name="T29" fmla="*/ 255 h 273"/>
                <a:gd name="T30" fmla="*/ 182 w 424"/>
                <a:gd name="T31" fmla="*/ 263 h 273"/>
                <a:gd name="T32" fmla="*/ 212 w 424"/>
                <a:gd name="T33" fmla="*/ 268 h 273"/>
                <a:gd name="T34" fmla="*/ 247 w 424"/>
                <a:gd name="T35" fmla="*/ 273 h 273"/>
                <a:gd name="T36" fmla="*/ 283 w 424"/>
                <a:gd name="T37" fmla="*/ 273 h 273"/>
                <a:gd name="T38" fmla="*/ 321 w 424"/>
                <a:gd name="T39" fmla="*/ 271 h 273"/>
                <a:gd name="T40" fmla="*/ 361 w 424"/>
                <a:gd name="T41" fmla="*/ 261 h 273"/>
                <a:gd name="T42" fmla="*/ 399 w 424"/>
                <a:gd name="T43" fmla="*/ 248 h 273"/>
                <a:gd name="T44" fmla="*/ 412 w 424"/>
                <a:gd name="T45" fmla="*/ 240 h 273"/>
                <a:gd name="T46" fmla="*/ 422 w 424"/>
                <a:gd name="T47" fmla="*/ 228 h 273"/>
                <a:gd name="T48" fmla="*/ 424 w 424"/>
                <a:gd name="T49" fmla="*/ 213 h 273"/>
                <a:gd name="T50" fmla="*/ 422 w 424"/>
                <a:gd name="T51" fmla="*/ 197 h 273"/>
                <a:gd name="T52" fmla="*/ 412 w 424"/>
                <a:gd name="T53" fmla="*/ 185 h 273"/>
                <a:gd name="T54" fmla="*/ 399 w 424"/>
                <a:gd name="T55" fmla="*/ 177 h 273"/>
                <a:gd name="T56" fmla="*/ 384 w 424"/>
                <a:gd name="T57" fmla="*/ 175 h 273"/>
                <a:gd name="T58" fmla="*/ 369 w 424"/>
                <a:gd name="T59" fmla="*/ 177 h 273"/>
                <a:gd name="T60" fmla="*/ 336 w 424"/>
                <a:gd name="T61" fmla="*/ 187 h 273"/>
                <a:gd name="T62" fmla="*/ 305 w 424"/>
                <a:gd name="T63" fmla="*/ 195 h 273"/>
                <a:gd name="T64" fmla="*/ 275 w 424"/>
                <a:gd name="T65" fmla="*/ 195 h 273"/>
                <a:gd name="T66" fmla="*/ 245 w 424"/>
                <a:gd name="T67" fmla="*/ 195 h 273"/>
                <a:gd name="T68" fmla="*/ 217 w 424"/>
                <a:gd name="T69" fmla="*/ 192 h 273"/>
                <a:gd name="T70" fmla="*/ 192 w 424"/>
                <a:gd name="T71" fmla="*/ 187 h 273"/>
                <a:gd name="T72" fmla="*/ 171 w 424"/>
                <a:gd name="T73" fmla="*/ 182 h 273"/>
                <a:gd name="T74" fmla="*/ 154 w 424"/>
                <a:gd name="T75" fmla="*/ 177 h 273"/>
                <a:gd name="T76" fmla="*/ 141 w 424"/>
                <a:gd name="T77" fmla="*/ 170 h 273"/>
                <a:gd name="T78" fmla="*/ 126 w 424"/>
                <a:gd name="T79" fmla="*/ 159 h 273"/>
                <a:gd name="T80" fmla="*/ 111 w 424"/>
                <a:gd name="T81" fmla="*/ 147 h 273"/>
                <a:gd name="T82" fmla="*/ 98 w 424"/>
                <a:gd name="T83" fmla="*/ 129 h 273"/>
                <a:gd name="T84" fmla="*/ 88 w 424"/>
                <a:gd name="T85" fmla="*/ 111 h 273"/>
                <a:gd name="T86" fmla="*/ 80 w 424"/>
                <a:gd name="T87" fmla="*/ 91 h 273"/>
                <a:gd name="T88" fmla="*/ 78 w 424"/>
                <a:gd name="T89" fmla="*/ 69 h 273"/>
                <a:gd name="T90" fmla="*/ 78 w 424"/>
                <a:gd name="T91" fmla="*/ 46 h 273"/>
                <a:gd name="T92" fmla="*/ 78 w 424"/>
                <a:gd name="T93" fmla="*/ 31 h 273"/>
                <a:gd name="T94" fmla="*/ 70 w 424"/>
                <a:gd name="T95" fmla="*/ 15 h 273"/>
                <a:gd name="T96" fmla="*/ 60 w 424"/>
                <a:gd name="T97" fmla="*/ 5 h 273"/>
                <a:gd name="T98" fmla="*/ 45 w 424"/>
                <a:gd name="T99" fmla="*/ 0 h 2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4"/>
                <a:gd name="T151" fmla="*/ 0 h 273"/>
                <a:gd name="T152" fmla="*/ 424 w 424"/>
                <a:gd name="T153" fmla="*/ 273 h 2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4" h="273">
                  <a:moveTo>
                    <a:pt x="45" y="0"/>
                  </a:moveTo>
                  <a:lnTo>
                    <a:pt x="30" y="0"/>
                  </a:lnTo>
                  <a:lnTo>
                    <a:pt x="17" y="8"/>
                  </a:lnTo>
                  <a:lnTo>
                    <a:pt x="7" y="18"/>
                  </a:lnTo>
                  <a:lnTo>
                    <a:pt x="2" y="33"/>
                  </a:lnTo>
                  <a:lnTo>
                    <a:pt x="0" y="71"/>
                  </a:lnTo>
                  <a:lnTo>
                    <a:pt x="5" y="106"/>
                  </a:lnTo>
                  <a:lnTo>
                    <a:pt x="17" y="139"/>
                  </a:lnTo>
                  <a:lnTo>
                    <a:pt x="32" y="167"/>
                  </a:lnTo>
                  <a:lnTo>
                    <a:pt x="55" y="195"/>
                  </a:lnTo>
                  <a:lnTo>
                    <a:pt x="78" y="218"/>
                  </a:lnTo>
                  <a:lnTo>
                    <a:pt x="103" y="235"/>
                  </a:lnTo>
                  <a:lnTo>
                    <a:pt x="131" y="248"/>
                  </a:lnTo>
                  <a:lnTo>
                    <a:pt x="154" y="255"/>
                  </a:lnTo>
                  <a:lnTo>
                    <a:pt x="182" y="263"/>
                  </a:lnTo>
                  <a:lnTo>
                    <a:pt x="212" y="268"/>
                  </a:lnTo>
                  <a:lnTo>
                    <a:pt x="247" y="273"/>
                  </a:lnTo>
                  <a:lnTo>
                    <a:pt x="283" y="273"/>
                  </a:lnTo>
                  <a:lnTo>
                    <a:pt x="321" y="271"/>
                  </a:lnTo>
                  <a:lnTo>
                    <a:pt x="361" y="261"/>
                  </a:lnTo>
                  <a:lnTo>
                    <a:pt x="399" y="248"/>
                  </a:lnTo>
                  <a:lnTo>
                    <a:pt x="412" y="240"/>
                  </a:lnTo>
                  <a:lnTo>
                    <a:pt x="422" y="228"/>
                  </a:lnTo>
                  <a:lnTo>
                    <a:pt x="424" y="213"/>
                  </a:lnTo>
                  <a:lnTo>
                    <a:pt x="422" y="197"/>
                  </a:lnTo>
                  <a:lnTo>
                    <a:pt x="412" y="185"/>
                  </a:lnTo>
                  <a:lnTo>
                    <a:pt x="399" y="177"/>
                  </a:lnTo>
                  <a:lnTo>
                    <a:pt x="384" y="175"/>
                  </a:lnTo>
                  <a:lnTo>
                    <a:pt x="369" y="177"/>
                  </a:lnTo>
                  <a:lnTo>
                    <a:pt x="336" y="187"/>
                  </a:lnTo>
                  <a:lnTo>
                    <a:pt x="305" y="195"/>
                  </a:lnTo>
                  <a:lnTo>
                    <a:pt x="275" y="195"/>
                  </a:lnTo>
                  <a:lnTo>
                    <a:pt x="245" y="195"/>
                  </a:lnTo>
                  <a:lnTo>
                    <a:pt x="217" y="192"/>
                  </a:lnTo>
                  <a:lnTo>
                    <a:pt x="192" y="187"/>
                  </a:lnTo>
                  <a:lnTo>
                    <a:pt x="171" y="182"/>
                  </a:lnTo>
                  <a:lnTo>
                    <a:pt x="154" y="177"/>
                  </a:lnTo>
                  <a:lnTo>
                    <a:pt x="141" y="170"/>
                  </a:lnTo>
                  <a:lnTo>
                    <a:pt x="126" y="159"/>
                  </a:lnTo>
                  <a:lnTo>
                    <a:pt x="111" y="147"/>
                  </a:lnTo>
                  <a:lnTo>
                    <a:pt x="98" y="129"/>
                  </a:lnTo>
                  <a:lnTo>
                    <a:pt x="88" y="111"/>
                  </a:lnTo>
                  <a:lnTo>
                    <a:pt x="80" y="91"/>
                  </a:lnTo>
                  <a:lnTo>
                    <a:pt x="78" y="69"/>
                  </a:lnTo>
                  <a:lnTo>
                    <a:pt x="78" y="46"/>
                  </a:lnTo>
                  <a:lnTo>
                    <a:pt x="78" y="31"/>
                  </a:lnTo>
                  <a:lnTo>
                    <a:pt x="70" y="15"/>
                  </a:lnTo>
                  <a:lnTo>
                    <a:pt x="60" y="5"/>
                  </a:lnTo>
                  <a:lnTo>
                    <a:pt x="45" y="0"/>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8" name="Freeform 9"/>
            <p:cNvSpPr>
              <a:spLocks/>
            </p:cNvSpPr>
            <p:nvPr/>
          </p:nvSpPr>
          <p:spPr bwMode="auto">
            <a:xfrm>
              <a:off x="4728" y="2827"/>
              <a:ext cx="75" cy="159"/>
            </a:xfrm>
            <a:custGeom>
              <a:avLst/>
              <a:gdLst>
                <a:gd name="T0" fmla="*/ 75 w 75"/>
                <a:gd name="T1" fmla="*/ 121 h 159"/>
                <a:gd name="T2" fmla="*/ 75 w 75"/>
                <a:gd name="T3" fmla="*/ 40 h 159"/>
                <a:gd name="T4" fmla="*/ 73 w 75"/>
                <a:gd name="T5" fmla="*/ 25 h 159"/>
                <a:gd name="T6" fmla="*/ 65 w 75"/>
                <a:gd name="T7" fmla="*/ 13 h 159"/>
                <a:gd name="T8" fmla="*/ 53 w 75"/>
                <a:gd name="T9" fmla="*/ 2 h 159"/>
                <a:gd name="T10" fmla="*/ 38 w 75"/>
                <a:gd name="T11" fmla="*/ 0 h 159"/>
                <a:gd name="T12" fmla="*/ 22 w 75"/>
                <a:gd name="T13" fmla="*/ 2 h 159"/>
                <a:gd name="T14" fmla="*/ 12 w 75"/>
                <a:gd name="T15" fmla="*/ 13 h 159"/>
                <a:gd name="T16" fmla="*/ 2 w 75"/>
                <a:gd name="T17" fmla="*/ 25 h 159"/>
                <a:gd name="T18" fmla="*/ 0 w 75"/>
                <a:gd name="T19" fmla="*/ 40 h 159"/>
                <a:gd name="T20" fmla="*/ 0 w 75"/>
                <a:gd name="T21" fmla="*/ 121 h 159"/>
                <a:gd name="T22" fmla="*/ 2 w 75"/>
                <a:gd name="T23" fmla="*/ 136 h 159"/>
                <a:gd name="T24" fmla="*/ 12 w 75"/>
                <a:gd name="T25" fmla="*/ 146 h 159"/>
                <a:gd name="T26" fmla="*/ 22 w 75"/>
                <a:gd name="T27" fmla="*/ 157 h 159"/>
                <a:gd name="T28" fmla="*/ 38 w 75"/>
                <a:gd name="T29" fmla="*/ 159 h 159"/>
                <a:gd name="T30" fmla="*/ 53 w 75"/>
                <a:gd name="T31" fmla="*/ 157 h 159"/>
                <a:gd name="T32" fmla="*/ 65 w 75"/>
                <a:gd name="T33" fmla="*/ 146 h 159"/>
                <a:gd name="T34" fmla="*/ 73 w 75"/>
                <a:gd name="T35" fmla="*/ 136 h 159"/>
                <a:gd name="T36" fmla="*/ 75 w 75"/>
                <a:gd name="T37" fmla="*/ 121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159"/>
                <a:gd name="T59" fmla="*/ 75 w 75"/>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159">
                  <a:moveTo>
                    <a:pt x="75" y="121"/>
                  </a:moveTo>
                  <a:lnTo>
                    <a:pt x="75" y="40"/>
                  </a:lnTo>
                  <a:lnTo>
                    <a:pt x="73" y="25"/>
                  </a:lnTo>
                  <a:lnTo>
                    <a:pt x="65" y="13"/>
                  </a:lnTo>
                  <a:lnTo>
                    <a:pt x="53" y="2"/>
                  </a:lnTo>
                  <a:lnTo>
                    <a:pt x="38" y="0"/>
                  </a:lnTo>
                  <a:lnTo>
                    <a:pt x="22" y="2"/>
                  </a:lnTo>
                  <a:lnTo>
                    <a:pt x="12" y="13"/>
                  </a:lnTo>
                  <a:lnTo>
                    <a:pt x="2" y="25"/>
                  </a:lnTo>
                  <a:lnTo>
                    <a:pt x="0" y="40"/>
                  </a:lnTo>
                  <a:lnTo>
                    <a:pt x="0" y="121"/>
                  </a:lnTo>
                  <a:lnTo>
                    <a:pt x="2" y="136"/>
                  </a:lnTo>
                  <a:lnTo>
                    <a:pt x="12" y="146"/>
                  </a:lnTo>
                  <a:lnTo>
                    <a:pt x="22" y="157"/>
                  </a:lnTo>
                  <a:lnTo>
                    <a:pt x="38" y="159"/>
                  </a:lnTo>
                  <a:lnTo>
                    <a:pt x="53" y="157"/>
                  </a:lnTo>
                  <a:lnTo>
                    <a:pt x="65" y="146"/>
                  </a:lnTo>
                  <a:lnTo>
                    <a:pt x="73" y="136"/>
                  </a:lnTo>
                  <a:lnTo>
                    <a:pt x="75" y="121"/>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9" name="Freeform 10"/>
            <p:cNvSpPr>
              <a:spLocks/>
            </p:cNvSpPr>
            <p:nvPr/>
          </p:nvSpPr>
          <p:spPr bwMode="auto">
            <a:xfrm>
              <a:off x="4634" y="2817"/>
              <a:ext cx="78" cy="156"/>
            </a:xfrm>
            <a:custGeom>
              <a:avLst/>
              <a:gdLst>
                <a:gd name="T0" fmla="*/ 78 w 78"/>
                <a:gd name="T1" fmla="*/ 119 h 156"/>
                <a:gd name="T2" fmla="*/ 78 w 78"/>
                <a:gd name="T3" fmla="*/ 38 h 156"/>
                <a:gd name="T4" fmla="*/ 76 w 78"/>
                <a:gd name="T5" fmla="*/ 23 h 156"/>
                <a:gd name="T6" fmla="*/ 66 w 78"/>
                <a:gd name="T7" fmla="*/ 10 h 156"/>
                <a:gd name="T8" fmla="*/ 53 w 78"/>
                <a:gd name="T9" fmla="*/ 2 h 156"/>
                <a:gd name="T10" fmla="*/ 38 w 78"/>
                <a:gd name="T11" fmla="*/ 0 h 156"/>
                <a:gd name="T12" fmla="*/ 23 w 78"/>
                <a:gd name="T13" fmla="*/ 2 h 156"/>
                <a:gd name="T14" fmla="*/ 13 w 78"/>
                <a:gd name="T15" fmla="*/ 10 h 156"/>
                <a:gd name="T16" fmla="*/ 3 w 78"/>
                <a:gd name="T17" fmla="*/ 23 h 156"/>
                <a:gd name="T18" fmla="*/ 0 w 78"/>
                <a:gd name="T19" fmla="*/ 38 h 156"/>
                <a:gd name="T20" fmla="*/ 0 w 78"/>
                <a:gd name="T21" fmla="*/ 119 h 156"/>
                <a:gd name="T22" fmla="*/ 3 w 78"/>
                <a:gd name="T23" fmla="*/ 134 h 156"/>
                <a:gd name="T24" fmla="*/ 13 w 78"/>
                <a:gd name="T25" fmla="*/ 146 h 156"/>
                <a:gd name="T26" fmla="*/ 23 w 78"/>
                <a:gd name="T27" fmla="*/ 154 h 156"/>
                <a:gd name="T28" fmla="*/ 38 w 78"/>
                <a:gd name="T29" fmla="*/ 156 h 156"/>
                <a:gd name="T30" fmla="*/ 53 w 78"/>
                <a:gd name="T31" fmla="*/ 154 h 156"/>
                <a:gd name="T32" fmla="*/ 66 w 78"/>
                <a:gd name="T33" fmla="*/ 146 h 156"/>
                <a:gd name="T34" fmla="*/ 76 w 78"/>
                <a:gd name="T35" fmla="*/ 134 h 156"/>
                <a:gd name="T36" fmla="*/ 78 w 78"/>
                <a:gd name="T37" fmla="*/ 119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56"/>
                <a:gd name="T59" fmla="*/ 78 w 78"/>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56">
                  <a:moveTo>
                    <a:pt x="78" y="119"/>
                  </a:moveTo>
                  <a:lnTo>
                    <a:pt x="78" y="38"/>
                  </a:lnTo>
                  <a:lnTo>
                    <a:pt x="76" y="23"/>
                  </a:lnTo>
                  <a:lnTo>
                    <a:pt x="66" y="10"/>
                  </a:lnTo>
                  <a:lnTo>
                    <a:pt x="53" y="2"/>
                  </a:lnTo>
                  <a:lnTo>
                    <a:pt x="38" y="0"/>
                  </a:lnTo>
                  <a:lnTo>
                    <a:pt x="23" y="2"/>
                  </a:lnTo>
                  <a:lnTo>
                    <a:pt x="13" y="10"/>
                  </a:lnTo>
                  <a:lnTo>
                    <a:pt x="3" y="23"/>
                  </a:lnTo>
                  <a:lnTo>
                    <a:pt x="0" y="38"/>
                  </a:lnTo>
                  <a:lnTo>
                    <a:pt x="0" y="119"/>
                  </a:lnTo>
                  <a:lnTo>
                    <a:pt x="3" y="134"/>
                  </a:lnTo>
                  <a:lnTo>
                    <a:pt x="13" y="146"/>
                  </a:lnTo>
                  <a:lnTo>
                    <a:pt x="23" y="154"/>
                  </a:lnTo>
                  <a:lnTo>
                    <a:pt x="38" y="156"/>
                  </a:lnTo>
                  <a:lnTo>
                    <a:pt x="53" y="154"/>
                  </a:lnTo>
                  <a:lnTo>
                    <a:pt x="66" y="146"/>
                  </a:lnTo>
                  <a:lnTo>
                    <a:pt x="76" y="134"/>
                  </a:lnTo>
                  <a:lnTo>
                    <a:pt x="78" y="119"/>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20" name="WordArt 11"/>
            <p:cNvSpPr>
              <a:spLocks noChangeArrowheads="1" noChangeShapeType="1" noTextEdit="1"/>
            </p:cNvSpPr>
            <p:nvPr/>
          </p:nvSpPr>
          <p:spPr bwMode="auto">
            <a:xfrm>
              <a:off x="3840" y="2160"/>
              <a:ext cx="864" cy="66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mj-lt"/>
                  <a:ea typeface="Comic Sans MS"/>
                  <a:cs typeface="Comic Sans MS"/>
                </a:rPr>
                <a:t>Training</a:t>
              </a:r>
            </a:p>
            <a:p>
              <a:pPr algn="ctr"/>
              <a:r>
                <a:rPr lang="en-US" sz="3600" kern="10" dirty="0">
                  <a:ln w="9525">
                    <a:solidFill>
                      <a:srgbClr val="000000"/>
                    </a:solidFill>
                    <a:round/>
                    <a:headEnd/>
                    <a:tailEnd/>
                  </a:ln>
                  <a:latin typeface="+mj-lt"/>
                  <a:ea typeface="Comic Sans MS"/>
                  <a:cs typeface="Comic Sans MS"/>
                </a:rPr>
                <a:t>Required</a:t>
              </a:r>
            </a:p>
          </p:txBody>
        </p:sp>
      </p:grpSp>
      <p:pic>
        <p:nvPicPr>
          <p:cNvPr id="21" name="Picture 20"/>
          <p:cNvPicPr>
            <a:picLocks noChangeAspect="1"/>
          </p:cNvPicPr>
          <p:nvPr/>
        </p:nvPicPr>
        <p:blipFill>
          <a:blip r:embed="rId4"/>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141297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75608E-7 -4.42748E-6 L 0.06672 -0.19986 " pathEditMode="relative" ptsTypes="AA">
                                      <p:cBhvr>
                                        <p:cTn id="6"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609600" y="304800"/>
            <a:ext cx="7848600" cy="838200"/>
          </a:xfrm>
        </p:spPr>
        <p:txBody>
          <a:bodyPr/>
          <a:lstStyle/>
          <a:p>
            <a:pPr eaLnBrk="1" hangingPunct="1">
              <a:defRPr/>
            </a:pPr>
            <a:r>
              <a:rPr lang="en-US" sz="4800" b="1" dirty="0" smtClean="0">
                <a:solidFill>
                  <a:schemeClr val="accent1">
                    <a:lumMod val="50000"/>
                  </a:schemeClr>
                </a:solidFill>
                <a:ea typeface="+mj-ea"/>
                <a:cs typeface="+mj-cs"/>
              </a:rPr>
              <a:t>Fundamental Rule</a:t>
            </a:r>
          </a:p>
        </p:txBody>
      </p:sp>
      <p:sp>
        <p:nvSpPr>
          <p:cNvPr id="86019" name="Rectangle 3"/>
          <p:cNvSpPr>
            <a:spLocks noGrp="1" noChangeArrowheads="1"/>
          </p:cNvSpPr>
          <p:nvPr>
            <p:ph type="body" sz="half" idx="1"/>
          </p:nvPr>
        </p:nvSpPr>
        <p:spPr>
          <a:xfrm>
            <a:off x="304800" y="1600200"/>
            <a:ext cx="8458200" cy="4648200"/>
          </a:xfrm>
        </p:spPr>
        <p:txBody>
          <a:bodyPr/>
          <a:lstStyle/>
          <a:p>
            <a:pPr algn="ctr" eaLnBrk="1" hangingPunct="1">
              <a:buFontTx/>
              <a:buNone/>
            </a:pPr>
            <a:r>
              <a:rPr lang="en-US" sz="2400" dirty="0"/>
              <a:t>	</a:t>
            </a:r>
            <a:r>
              <a:rPr lang="en-US" sz="4300" dirty="0">
                <a:solidFill>
                  <a:schemeClr val="accent1">
                    <a:lumMod val="25000"/>
                  </a:schemeClr>
                </a:solidFill>
              </a:rPr>
              <a:t>“You should not propose to reduce a problem behavior without also identifying alternative, desired behaviors person should perform instead of problem behavior”</a:t>
            </a:r>
            <a:r>
              <a:rPr lang="en-US" sz="3900" dirty="0" smtClean="0">
                <a:solidFill>
                  <a:schemeClr val="accent1">
                    <a:lumMod val="25000"/>
                  </a:schemeClr>
                </a:solidFill>
              </a:rPr>
              <a:t> </a:t>
            </a:r>
          </a:p>
          <a:p>
            <a:pPr algn="ctr" eaLnBrk="1" hangingPunct="1">
              <a:buFontTx/>
              <a:buNone/>
            </a:pPr>
            <a:r>
              <a:rPr lang="en-US" sz="3900" dirty="0" smtClean="0">
                <a:solidFill>
                  <a:schemeClr val="accent1">
                    <a:lumMod val="25000"/>
                  </a:schemeClr>
                </a:solidFill>
              </a:rPr>
              <a:t>	</a:t>
            </a:r>
            <a:r>
              <a:rPr lang="en-US" dirty="0" smtClean="0">
                <a:solidFill>
                  <a:schemeClr val="accent1">
                    <a:lumMod val="75000"/>
                  </a:schemeClr>
                </a:solidFill>
              </a:rPr>
              <a:t>(</a:t>
            </a:r>
            <a:r>
              <a:rPr lang="en-US" dirty="0">
                <a:solidFill>
                  <a:schemeClr val="accent1">
                    <a:lumMod val="75000"/>
                  </a:schemeClr>
                </a:solidFill>
              </a:rPr>
              <a:t>O’Neill et al., 1997, </a:t>
            </a:r>
            <a:r>
              <a:rPr lang="en-US" dirty="0" err="1">
                <a:solidFill>
                  <a:schemeClr val="accent1">
                    <a:lumMod val="75000"/>
                  </a:schemeClr>
                </a:solidFill>
              </a:rPr>
              <a:t>p</a:t>
            </a:r>
            <a:r>
              <a:rPr lang="en-US" dirty="0">
                <a:solidFill>
                  <a:schemeClr val="accent1">
                    <a:lumMod val="75000"/>
                  </a:schemeClr>
                </a:solidFill>
              </a:rPr>
              <a:t>. 71).</a:t>
            </a:r>
          </a:p>
        </p:txBody>
      </p:sp>
      <p:pic>
        <p:nvPicPr>
          <p:cNvPr id="4" name="Picture 3"/>
          <p:cNvPicPr>
            <a:picLocks noChangeAspect="1"/>
          </p:cNvPicPr>
          <p:nvPr/>
        </p:nvPicPr>
        <p:blipFill>
          <a:blip r:embed="rId2"/>
          <a:stretch>
            <a:fillRect/>
          </a:stretch>
        </p:blipFill>
        <p:spPr>
          <a:xfrm>
            <a:off x="8229600" y="5334000"/>
            <a:ext cx="914400" cy="914400"/>
          </a:xfrm>
          <a:prstGeom prst="rect">
            <a:avLst/>
          </a:prstGeom>
        </p:spPr>
      </p:pic>
    </p:spTree>
    <p:extLst>
      <p:ext uri="{BB962C8B-B14F-4D97-AF65-F5344CB8AC3E}">
        <p14:creationId xmlns:p14="http://schemas.microsoft.com/office/powerpoint/2010/main" val="101864003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533400" y="304800"/>
            <a:ext cx="8077200" cy="1157288"/>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4000" dirty="0" smtClean="0">
                <a:solidFill>
                  <a:schemeClr val="lt1"/>
                </a:solidFill>
                <a:latin typeface="+mn-lt"/>
                <a:ea typeface="+mj-ea"/>
                <a:cs typeface="+mj-cs"/>
              </a:rPr>
              <a:t>2. Choose a Desired Behavior</a:t>
            </a:r>
          </a:p>
        </p:txBody>
      </p:sp>
      <p:sp>
        <p:nvSpPr>
          <p:cNvPr id="8" name="Rounded Rectangle 7"/>
          <p:cNvSpPr/>
          <p:nvPr/>
        </p:nvSpPr>
        <p:spPr>
          <a:xfrm>
            <a:off x="5715000" y="4267200"/>
            <a:ext cx="3200400" cy="1600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300" b="1" dirty="0" smtClean="0"/>
              <a:t>MAINTAINING CONSEQUENCE (FUNCTION)</a:t>
            </a:r>
            <a:endParaRPr lang="en-US" sz="2300" b="1" dirty="0"/>
          </a:p>
        </p:txBody>
      </p:sp>
      <p:sp>
        <p:nvSpPr>
          <p:cNvPr id="9" name="Right Arrow 8"/>
          <p:cNvSpPr/>
          <p:nvPr/>
        </p:nvSpPr>
        <p:spPr>
          <a:xfrm>
            <a:off x="3429000" y="4724400"/>
            <a:ext cx="2209800" cy="762000"/>
          </a:xfrm>
          <a:prstGeom prst="rightArrow">
            <a:avLst/>
          </a:prstGeom>
          <a:gradFill>
            <a:gsLst>
              <a:gs pos="0">
                <a:srgbClr val="800000"/>
              </a:gs>
              <a:gs pos="100000">
                <a:schemeClr val="accent2">
                  <a:lumMod val="75000"/>
                </a:schemeClr>
              </a:gs>
            </a:gsLst>
            <a:lin ang="0" scaled="0"/>
          </a:gradFill>
          <a:ln>
            <a:gradFill flip="none" rotWithShape="1">
              <a:gsLst>
                <a:gs pos="0">
                  <a:srgbClr val="800000"/>
                </a:gs>
                <a:gs pos="100000">
                  <a:schemeClr val="accent2">
                    <a:lumMod val="75000"/>
                  </a:scheme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alphaModFix amt="49000"/>
            <a:duotone>
              <a:schemeClr val="accent2">
                <a:shade val="45000"/>
                <a:satMod val="135000"/>
              </a:schemeClr>
              <a:prstClr val="white"/>
            </a:duotone>
          </a:blip>
          <a:stretch>
            <a:fillRect/>
          </a:stretch>
        </p:blipFill>
        <p:spPr>
          <a:xfrm>
            <a:off x="2971800" y="3962400"/>
            <a:ext cx="1066800" cy="1066800"/>
          </a:xfrm>
          <a:prstGeom prst="rect">
            <a:avLst/>
          </a:prstGeom>
          <a:noFill/>
        </p:spPr>
      </p:pic>
      <p:sp>
        <p:nvSpPr>
          <p:cNvPr id="14" name="TextBox 13"/>
          <p:cNvSpPr txBox="1"/>
          <p:nvPr/>
        </p:nvSpPr>
        <p:spPr>
          <a:xfrm>
            <a:off x="533400" y="1600200"/>
            <a:ext cx="8077200"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dirty="0" smtClean="0"/>
              <a:t>The desired behavior should be what is expected given the same antecedent event/condition.  It likely results in different consequences.</a:t>
            </a:r>
            <a:endParaRPr lang="en-US" sz="2000" dirty="0"/>
          </a:p>
        </p:txBody>
      </p:sp>
      <p:sp>
        <p:nvSpPr>
          <p:cNvPr id="5" name="Rounded Rectangle 4"/>
          <p:cNvSpPr/>
          <p:nvPr/>
        </p:nvSpPr>
        <p:spPr>
          <a:xfrm>
            <a:off x="533400" y="4267200"/>
            <a:ext cx="2667000" cy="1600200"/>
          </a:xfrm>
          <a:prstGeom prst="roundRect">
            <a:avLst/>
          </a:prstGeom>
          <a:solidFill>
            <a:srgbClr val="5C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300" b="1" dirty="0" smtClean="0"/>
              <a:t>PROBLEM BEHAVIOR</a:t>
            </a:r>
            <a:endParaRPr lang="en-US" sz="2300" b="1" dirty="0"/>
          </a:p>
        </p:txBody>
      </p:sp>
      <p:sp>
        <p:nvSpPr>
          <p:cNvPr id="6" name="Rounded Rectangle 5"/>
          <p:cNvSpPr/>
          <p:nvPr/>
        </p:nvSpPr>
        <p:spPr>
          <a:xfrm>
            <a:off x="533400" y="2362200"/>
            <a:ext cx="2667000" cy="1600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300" b="1" dirty="0" smtClean="0"/>
              <a:t>DESIRED BEHAVIOR</a:t>
            </a:r>
            <a:endParaRPr lang="en-US" sz="2300" b="1" dirty="0"/>
          </a:p>
        </p:txBody>
      </p:sp>
      <p:sp>
        <p:nvSpPr>
          <p:cNvPr id="13" name="Right Arrow 12"/>
          <p:cNvSpPr/>
          <p:nvPr/>
        </p:nvSpPr>
        <p:spPr>
          <a:xfrm>
            <a:off x="3429000" y="2743200"/>
            <a:ext cx="2209800" cy="762000"/>
          </a:xfrm>
          <a:prstGeom prst="rightArrow">
            <a:avLst/>
          </a:prstGeom>
          <a:gradFill>
            <a:gsLst>
              <a:gs pos="0">
                <a:srgbClr val="800000"/>
              </a:gs>
              <a:gs pos="100000">
                <a:schemeClr val="accent2">
                  <a:lumMod val="75000"/>
                </a:schemeClr>
              </a:gs>
            </a:gsLst>
            <a:lin ang="0" scaled="0"/>
          </a:gradFill>
          <a:ln>
            <a:gradFill flip="none" rotWithShape="1">
              <a:gsLst>
                <a:gs pos="0">
                  <a:srgbClr val="800000"/>
                </a:gs>
                <a:gs pos="100000">
                  <a:schemeClr val="accent2">
                    <a:lumMod val="75000"/>
                  </a:scheme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5715000" y="2438400"/>
            <a:ext cx="3200400" cy="1600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300" b="1" dirty="0" smtClean="0"/>
              <a:t>NATURAL CONSEQUENCE </a:t>
            </a:r>
          </a:p>
          <a:p>
            <a:pPr algn="ctr"/>
            <a:r>
              <a:rPr lang="en-US" sz="2000" b="1" dirty="0" smtClean="0"/>
              <a:t>(in typical instructional </a:t>
            </a:r>
            <a:r>
              <a:rPr lang="en-US" sz="1800" b="1" dirty="0" smtClean="0"/>
              <a:t>conditions</a:t>
            </a:r>
            <a:r>
              <a:rPr lang="en-US" sz="2000" b="1" dirty="0" smtClean="0"/>
              <a:t>)</a:t>
            </a:r>
            <a:endParaRPr lang="en-US" sz="2000" b="1" dirty="0"/>
          </a:p>
        </p:txBody>
      </p:sp>
      <p:pic>
        <p:nvPicPr>
          <p:cNvPr id="16" name="Picture 15"/>
          <p:cNvPicPr>
            <a:picLocks noChangeAspect="1"/>
          </p:cNvPicPr>
          <p:nvPr/>
        </p:nvPicPr>
        <p:blipFill>
          <a:blip r:embed="rId3">
            <a:duotone>
              <a:schemeClr val="accent2">
                <a:shade val="45000"/>
                <a:satMod val="135000"/>
              </a:schemeClr>
              <a:prstClr val="white"/>
            </a:duotone>
            <a:alphaModFix amt="75000"/>
          </a:blip>
          <a:stretch>
            <a:fillRect/>
          </a:stretch>
        </p:blipFill>
        <p:spPr>
          <a:xfrm>
            <a:off x="3276600" y="2514600"/>
            <a:ext cx="1219200" cy="1219200"/>
          </a:xfrm>
          <a:prstGeom prst="rect">
            <a:avLst/>
          </a:prstGeom>
        </p:spPr>
      </p:pic>
      <p:pic>
        <p:nvPicPr>
          <p:cNvPr id="12" name="Picture 11"/>
          <p:cNvPicPr>
            <a:picLocks noChangeAspect="1"/>
          </p:cNvPicPr>
          <p:nvPr/>
        </p:nvPicPr>
        <p:blipFill>
          <a:blip r:embed="rId4"/>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543350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0" presetClass="path" presetSubtype="0" accel="50000" decel="50000" fill="hold" nodeType="afterEffect">
                                  <p:stCondLst>
                                    <p:cond delay="0"/>
                                  </p:stCondLst>
                                  <p:childTnLst>
                                    <p:animMotion origin="layout" path="M 0.04185 -0.06254 C 0.04237 -0.06671 0.04168 -0.07158 0.04359 -0.07459 C 0.04897 -0.08409 0.05575 -0.08455 0.06339 -0.08663 C 0.07415 -0.08594 0.08492 -0.08547 0.09586 -0.08409 C 0.1108 -0.08223 0.11809 -0.05513 0.12122 -0.03845 C 0.11966 0.00695 0.12712 0.03104 0.09586 0.04795 C 0.08857 0.04702 0.0811 0.04841 0.07433 0.04563 C 0.07242 0.04471 0.07242 0.04077 0.07242 0.03845 C 0.07242 0.01575 0.07207 -0.00648 0.07433 -0.02872 C 0.0745 -0.03173 0.0778 -0.0322 0.07971 -0.03359 C 0.08683 -0.03915 0.09447 -0.04216 0.10142 -0.04818 C 0.11097 -0.04749 0.1207 -0.04772 0.13025 -0.04563 C 0.13737 -0.04424 0.1464 -0.02641 0.1464 -0.02617 C 0.14692 -0.02409 0.14727 -0.02154 0.14831 -0.01923 C 0.1497 -0.01575 0.15231 -0.0132 0.1537 -0.0095 C 0.16446 0.01923 0.1464 -0.0176 0.15908 0.00718 C 0.15838 0.01043 0.1596 0.01552 0.15734 0.01691 C 0.14692 0.0227 0.13911 0.00232 0.1339 -0.00486 C 0.12278 -0.04633 0.10316 -0.11165 0.13563 -0.13945 C 0.16585 -0.13458 0.16325 -0.14454 0.16811 -0.1179 C 0.1695 -0.10192 0.17228 -0.08015 0.16811 -0.06486 C 0.16707 -0.06185 0.16325 -0.06671 0.16099 -0.06741 C 0.15526 -0.07853 0.14571 -0.09474 0.16099 -0.10099 C 0.16881 -0.1003 0.17662 -0.10099 0.18444 -0.09868 C 0.19329 -0.09613 0.19746 -0.08316 0.2025 -0.07459 C 0.20441 -0.06092 0.20632 -0.04772 0.20788 -0.03359 C 0.20719 -0.02571 0.20892 -0.01668 0.20597 -0.0095 C 0.20302 -0.00301 0.19503 -0.00486 0.18982 -0.00232 C 0.18548 -0.00301 0.16481 0.00278 0.16811 -0.01436 C 0.16881 -0.0183 0.17158 -0.02085 0.17349 -0.02409 C 0.17888 -0.02247 0.18461 -0.02247 0.18982 -0.01923 C 0.19173 -0.01807 0.1919 -0.01413 0.19347 -0.01204 C 0.19486 -0.01019 0.19694 -0.0088 0.19885 -0.00718 C 0.20354 0.00209 0.20423 0.01043 0.20597 0.02154 C 0.20476 0.03266 0.20493 0.04424 0.2025 0.05513 C 0.2018 0.05791 0.19885 0.05837 0.19694 0.06 C 0.186 0.06787 0.17784 0.07343 0.16637 0.07691 C 0.16394 0.07598 0.1596 0.07737 0.15908 0.07436 C 0.15474 0.05282 0.15804 0.05258 0.16637 0.04563 C 0.17818 0.04934 0.18391 0.05768 0.19347 0.06718 C 0.19607 0.07806 0.20007 0.08687 0.2025 0.09845 C 0.20041 0.12671 0.20354 0.11698 0.19885 0.12972 " pathEditMode="relative" rAng="0" ptsTypes="fffffffffffffffffffffffffffffffffffffffffA">
                                      <p:cBhvr>
                                        <p:cTn id="12" dur="2000" fill="hold"/>
                                        <p:tgtEl>
                                          <p:spTgt spid="10"/>
                                        </p:tgtEl>
                                        <p:attrNameLst>
                                          <p:attrName>ppt_x</p:attrName>
                                          <p:attrName>ppt_y</p:attrName>
                                        </p:attrNameLst>
                                      </p:cBhvr>
                                      <p:rCtr x="8300" y="5500"/>
                                    </p:animMotion>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childTnLst>
                          </p:cTn>
                        </p:par>
                        <p:par>
                          <p:cTn id="29" fill="hold">
                            <p:stCondLst>
                              <p:cond delay="2500"/>
                            </p:stCondLst>
                            <p:childTnLst>
                              <p:par>
                                <p:cTn id="30" presetID="22"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3000"/>
                            </p:stCondLst>
                            <p:childTnLst>
                              <p:par>
                                <p:cTn id="34" presetID="12" presetClass="entr" presetSubtype="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slide(fromTop)">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6" grpId="0" animBg="1"/>
      <p:bldP spid="13"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533400" y="304800"/>
            <a:ext cx="8077200" cy="1157288"/>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4000" smtClean="0">
                <a:solidFill>
                  <a:schemeClr val="lt1"/>
                </a:solidFill>
                <a:latin typeface="+mn-lt"/>
                <a:ea typeface="+mj-ea"/>
                <a:cs typeface="+mj-cs"/>
              </a:rPr>
              <a:t>2. Choose a Replacement Behavior</a:t>
            </a:r>
          </a:p>
        </p:txBody>
      </p:sp>
      <p:sp>
        <p:nvSpPr>
          <p:cNvPr id="5" name="Rounded Rectangle 4"/>
          <p:cNvSpPr/>
          <p:nvPr/>
        </p:nvSpPr>
        <p:spPr>
          <a:xfrm>
            <a:off x="533400" y="2393766"/>
            <a:ext cx="2667000" cy="1600200"/>
          </a:xfrm>
          <a:prstGeom prst="roundRect">
            <a:avLst/>
          </a:prstGeom>
          <a:solidFill>
            <a:srgbClr val="5C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300" b="1" dirty="0" smtClean="0"/>
              <a:t>PROBLEM BEHAVIOR</a:t>
            </a:r>
            <a:endParaRPr lang="en-US" sz="2300" b="1" dirty="0"/>
          </a:p>
        </p:txBody>
      </p:sp>
      <p:sp>
        <p:nvSpPr>
          <p:cNvPr id="6" name="Rounded Rectangle 5"/>
          <p:cNvSpPr/>
          <p:nvPr/>
        </p:nvSpPr>
        <p:spPr>
          <a:xfrm>
            <a:off x="533400" y="4267200"/>
            <a:ext cx="2667000" cy="1600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300" b="1" dirty="0" smtClean="0"/>
              <a:t>REPLACEMENT BEHAVIOR</a:t>
            </a:r>
            <a:endParaRPr lang="en-US" sz="2300" b="1" dirty="0"/>
          </a:p>
        </p:txBody>
      </p:sp>
      <p:sp>
        <p:nvSpPr>
          <p:cNvPr id="7" name="Right Arrow 6"/>
          <p:cNvSpPr/>
          <p:nvPr/>
        </p:nvSpPr>
        <p:spPr>
          <a:xfrm>
            <a:off x="3341830" y="2819400"/>
            <a:ext cx="2449370" cy="762000"/>
          </a:xfrm>
          <a:prstGeom prst="rightArrow">
            <a:avLst/>
          </a:prstGeom>
          <a:gradFill>
            <a:gsLst>
              <a:gs pos="0">
                <a:srgbClr val="800000"/>
              </a:gs>
              <a:gs pos="100000">
                <a:schemeClr val="accent2">
                  <a:lumMod val="75000"/>
                </a:schemeClr>
              </a:gs>
            </a:gsLst>
            <a:lin ang="0" scaled="0"/>
          </a:gradFill>
          <a:ln>
            <a:gradFill flip="none" rotWithShape="1">
              <a:gsLst>
                <a:gs pos="0">
                  <a:srgbClr val="800000"/>
                </a:gs>
                <a:gs pos="100000">
                  <a:schemeClr val="accent2">
                    <a:lumMod val="75000"/>
                  </a:scheme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943600" y="2362200"/>
            <a:ext cx="2667000" cy="16002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300" b="1" dirty="0" smtClean="0"/>
              <a:t>MAINTAINING CONSEQUENCE (FUNCTION)</a:t>
            </a:r>
            <a:endParaRPr lang="en-US" sz="2300" b="1" dirty="0"/>
          </a:p>
        </p:txBody>
      </p:sp>
      <p:sp>
        <p:nvSpPr>
          <p:cNvPr id="9" name="Right Arrow 8"/>
          <p:cNvSpPr/>
          <p:nvPr/>
        </p:nvSpPr>
        <p:spPr>
          <a:xfrm rot="19800000">
            <a:off x="3471472" y="4159006"/>
            <a:ext cx="2209800" cy="762000"/>
          </a:xfrm>
          <a:prstGeom prst="rightArrow">
            <a:avLst/>
          </a:prstGeom>
          <a:gradFill>
            <a:gsLst>
              <a:gs pos="0">
                <a:srgbClr val="800000"/>
              </a:gs>
              <a:gs pos="100000">
                <a:schemeClr val="accent2">
                  <a:lumMod val="75000"/>
                </a:schemeClr>
              </a:gs>
            </a:gsLst>
            <a:lin ang="0" scaled="0"/>
          </a:gradFill>
          <a:ln>
            <a:gradFill flip="none" rotWithShape="1">
              <a:gsLst>
                <a:gs pos="0">
                  <a:srgbClr val="800000"/>
                </a:gs>
                <a:gs pos="100000">
                  <a:schemeClr val="accent2">
                    <a:lumMod val="75000"/>
                  </a:schemeClr>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alphaModFix amt="49000"/>
            <a:duotone>
              <a:schemeClr val="accent2">
                <a:shade val="45000"/>
                <a:satMod val="135000"/>
              </a:schemeClr>
              <a:prstClr val="white"/>
            </a:duotone>
          </a:blip>
          <a:stretch>
            <a:fillRect/>
          </a:stretch>
        </p:blipFill>
        <p:spPr>
          <a:xfrm>
            <a:off x="3505200" y="2088966"/>
            <a:ext cx="1066800" cy="1066800"/>
          </a:xfrm>
          <a:prstGeom prst="rect">
            <a:avLst/>
          </a:prstGeom>
          <a:noFill/>
        </p:spPr>
      </p:pic>
      <p:grpSp>
        <p:nvGrpSpPr>
          <p:cNvPr id="2" name="Group 12"/>
          <p:cNvGrpSpPr/>
          <p:nvPr/>
        </p:nvGrpSpPr>
        <p:grpSpPr>
          <a:xfrm>
            <a:off x="3048000" y="5410200"/>
            <a:ext cx="1371600" cy="1371600"/>
            <a:chOff x="3048000" y="5334000"/>
            <a:chExt cx="1371600" cy="1371600"/>
          </a:xfrm>
        </p:grpSpPr>
        <p:pic>
          <p:nvPicPr>
            <p:cNvPr id="11" name="Picture 10"/>
            <p:cNvPicPr>
              <a:picLocks noChangeAspect="1"/>
            </p:cNvPicPr>
            <p:nvPr/>
          </p:nvPicPr>
          <p:blipFill>
            <a:blip r:embed="rId2" cstate="print">
              <a:alphaModFix amt="49000"/>
              <a:duotone>
                <a:schemeClr val="accent2">
                  <a:shade val="45000"/>
                  <a:satMod val="135000"/>
                </a:schemeClr>
                <a:prstClr val="white"/>
              </a:duotone>
            </a:blip>
            <a:stretch>
              <a:fillRect/>
            </a:stretch>
          </p:blipFill>
          <p:spPr>
            <a:xfrm>
              <a:off x="3048000" y="5638800"/>
              <a:ext cx="1066800" cy="1066800"/>
            </a:xfrm>
            <a:prstGeom prst="rect">
              <a:avLst/>
            </a:prstGeom>
            <a:noFill/>
          </p:spPr>
        </p:pic>
        <p:sp>
          <p:nvSpPr>
            <p:cNvPr id="12" name="Rounded Rectangle 11"/>
            <p:cNvSpPr/>
            <p:nvPr/>
          </p:nvSpPr>
          <p:spPr>
            <a:xfrm>
              <a:off x="3733800" y="5334000"/>
              <a:ext cx="685800" cy="3810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1200" b="1" dirty="0" smtClean="0"/>
                <a:t>HELP</a:t>
              </a:r>
              <a:endParaRPr lang="en-US" sz="1200" b="1" dirty="0"/>
            </a:p>
          </p:txBody>
        </p:sp>
      </p:grpSp>
      <p:sp>
        <p:nvSpPr>
          <p:cNvPr id="14" name="TextBox 13"/>
          <p:cNvSpPr txBox="1"/>
          <p:nvPr/>
        </p:nvSpPr>
        <p:spPr>
          <a:xfrm>
            <a:off x="533400" y="1600200"/>
            <a:ext cx="8001000"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dirty="0" smtClean="0"/>
              <a:t>The replacement behavior should be more efficient and effective at achieving maintaining </a:t>
            </a:r>
            <a:r>
              <a:rPr lang="en-US" sz="2000" dirty="0" err="1" smtClean="0"/>
              <a:t>reinforcer</a:t>
            </a:r>
            <a:r>
              <a:rPr lang="en-US" sz="2000" dirty="0" smtClean="0"/>
              <a:t> (i.e., meeting the same function).</a:t>
            </a:r>
            <a:endParaRPr lang="en-US" sz="2000" dirty="0"/>
          </a:p>
        </p:txBody>
      </p:sp>
      <p:pic>
        <p:nvPicPr>
          <p:cNvPr id="13" name="Picture 12"/>
          <p:cNvPicPr>
            <a:picLocks noChangeAspect="1"/>
          </p:cNvPicPr>
          <p:nvPr/>
        </p:nvPicPr>
        <p:blipFill>
          <a:blip r:embed="rId3"/>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988462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0" presetClass="path" presetSubtype="0" accel="50000" decel="50000" fill="hold" nodeType="afterEffect">
                                  <p:stCondLst>
                                    <p:cond delay="0"/>
                                  </p:stCondLst>
                                  <p:childTnLst>
                                    <p:animMotion origin="layout" path="M 3.24831E-6 -0.03913 C 0.00052 -0.04122 -0.00018 -0.04377 0.00208 -0.04539 C 0.0085 -0.05048 0.01648 -0.05071 0.02568 -0.05164 C 0.03852 -0.05141 0.05136 -0.05118 0.06437 -0.05048 C 0.08225 -0.04932 0.09127 -0.0352 0.09491 -0.0264 C 0.093 -0.00254 0.10203 0.01019 0.06437 0.01876 C 0.0557 0.0183 0.04685 0.01899 0.03869 0.01761 C 0.03644 0.01714 0.03644 0.01506 0.03644 0.0139 C 0.03644 0.00209 0.03609 -0.00972 0.03869 -0.0213 C 0.03887 -0.02292 0.04286 -0.02315 0.04511 -0.02385 C 0.05361 -0.02686 0.06281 -0.02848 0.07114 -0.03149 C 0.08277 -0.03126 0.09422 -0.03126 0.10567 -0.03033 C 0.11417 -0.02941 0.12493 -0.02014 0.12493 -0.01991 C 0.12563 -0.01899 0.12597 -0.0176 0.12719 -0.01644 C 0.12892 -0.01459 0.13205 -0.0132 0.13361 -0.01134 C 0.14662 0.00394 0.12493 -0.01551 0.1402 -0.00254 C 0.13933 -0.00092 0.14072 0.00186 0.13812 0.00255 C 0.12563 0.00579 0.11626 -0.00509 0.11001 -0.0088 C 0.09682 -0.03057 0.07322 -0.06484 0.11209 -0.07943 C 0.14818 -0.07688 0.14506 -0.08198 0.15096 -0.06808 C 0.15252 -0.05975 0.15582 -0.0484 0.15096 -0.04029 C 0.14975 -0.03867 0.14506 -0.04122 0.14246 -0.04168 C 0.13552 -0.04747 0.12424 -0.05604 0.14246 -0.05928 C 0.15165 -0.05882 0.16102 -0.05928 0.17039 -0.05812 C 0.18098 -0.05673 0.18601 -0.05002 0.19191 -0.04539 C 0.19417 -0.03821 0.1966 -0.03126 0.19833 -0.02385 C 0.19764 -0.01968 0.19972 -0.01505 0.19608 -0.01134 C 0.1926 -0.00787 0.18306 -0.0088 0.17681 -0.00741 C 0.17161 -0.00787 0.14697 -0.00486 0.15096 -0.01389 C 0.15165 -0.01598 0.15512 -0.01713 0.15738 -0.01899 C 0.1638 -0.01806 0.17057 -0.01806 0.17681 -0.01644 C 0.17907 -0.01574 0.17924 -0.01366 0.18115 -0.0125 C 0.18289 -0.01157 0.18532 -0.01088 0.18757 -0.00995 C 0.19313 -0.00509 0.19399 -0.00092 0.19608 0.0051 C 0.19469 0.01089 0.19486 0.01691 0.19191 0.0227 C 0.19122 0.02409 0.18757 0.02432 0.18532 0.02525 C 0.1723 0.02918 0.16259 0.0322 0.14888 0.03405 C 0.14593 0.03358 0.14072 0.03428 0.1402 0.03266 C 0.135 0.02131 0.13881 0.02131 0.14888 0.01761 C 0.16293 0.01969 0.1697 0.02386 0.18115 0.02895 C 0.18428 0.03474 0.18913 0.03914 0.19191 0.0454 C 0.18948 0.06022 0.19313 0.05512 0.18757 0.06184 " pathEditMode="relative" rAng="0" ptsTypes="fffffffffffffffffffffffffffffffffffffffffA">
                                      <p:cBhvr>
                                        <p:cTn id="12" dur="2000" fill="hold"/>
                                        <p:tgtEl>
                                          <p:spTgt spid="10"/>
                                        </p:tgtEl>
                                        <p:attrNameLst>
                                          <p:attrName>ppt_x</p:attrName>
                                          <p:attrName>ppt_y</p:attrName>
                                        </p:attrNameLst>
                                      </p:cBhvr>
                                      <p:rCtr x="10000" y="2900"/>
                                    </p:animMotion>
                                  </p:childTnLst>
                                </p:cTn>
                              </p:par>
                            </p:childTnLst>
                          </p:cTn>
                        </p:par>
                        <p:par>
                          <p:cTn id="13" fill="hold">
                            <p:stCondLst>
                              <p:cond delay="2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1"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par>
                          <p:cTn id="28" fill="hold">
                            <p:stCondLst>
                              <p:cond delay="1000"/>
                            </p:stCondLst>
                            <p:childTnLst>
                              <p:par>
                                <p:cTn id="29" presetID="0" presetClass="path" presetSubtype="0" accel="50000" decel="50000" fill="hold" nodeType="afterEffect">
                                  <p:stCondLst>
                                    <p:cond delay="0"/>
                                  </p:stCondLst>
                                  <p:childTnLst>
                                    <p:animMotion origin="layout" path="M -7.70432E-7 -6.02131E-7 L 0.22488 -0.20009 " pathEditMode="relative" rAng="0" ptsTypes="AA">
                                      <p:cBhvr>
                                        <p:cTn id="30" dur="1000" fill="hold"/>
                                        <p:tgtEl>
                                          <p:spTgt spid="2"/>
                                        </p:tgtEl>
                                        <p:attrNameLst>
                                          <p:attrName>ppt_x</p:attrName>
                                          <p:attrName>ppt_y</p:attrName>
                                        </p:attrNameLst>
                                      </p:cBhvr>
                                      <p:rCtr x="11200" y="-10000"/>
                                    </p:animMotion>
                                  </p:childTnLst>
                                </p:cTn>
                              </p:par>
                            </p:childTnLst>
                          </p:cTn>
                        </p:par>
                        <p:par>
                          <p:cTn id="31" fill="hold">
                            <p:stCondLst>
                              <p:cond delay="2000"/>
                            </p:stCondLst>
                            <p:childTnLst>
                              <p:par>
                                <p:cTn id="32" presetID="12"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slide(fromTop)">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alphaModFix amt="49000"/>
            <a:duotone>
              <a:schemeClr val="accent2">
                <a:shade val="45000"/>
                <a:satMod val="135000"/>
              </a:schemeClr>
              <a:prstClr val="white"/>
            </a:duotone>
          </a:blip>
          <a:stretch>
            <a:fillRect/>
          </a:stretch>
        </p:blipFill>
        <p:spPr>
          <a:xfrm>
            <a:off x="3352800" y="3048000"/>
            <a:ext cx="1066800" cy="1066800"/>
          </a:xfrm>
          <a:prstGeom prst="rect">
            <a:avLst/>
          </a:prstGeom>
          <a:noFill/>
        </p:spPr>
      </p:pic>
      <p:pic>
        <p:nvPicPr>
          <p:cNvPr id="14" name="Picture 13"/>
          <p:cNvPicPr>
            <a:picLocks noChangeAspect="1"/>
          </p:cNvPicPr>
          <p:nvPr/>
        </p:nvPicPr>
        <p:blipFill>
          <a:blip r:embed="rId3" cstate="print">
            <a:alphaModFix amt="35000"/>
            <a:duotone>
              <a:schemeClr val="accent2">
                <a:shade val="45000"/>
                <a:satMod val="135000"/>
              </a:schemeClr>
              <a:prstClr val="white"/>
            </a:duotone>
          </a:blip>
          <a:stretch>
            <a:fillRect/>
          </a:stretch>
        </p:blipFill>
        <p:spPr>
          <a:xfrm>
            <a:off x="-228600" y="-2057400"/>
            <a:ext cx="14097000" cy="8686800"/>
          </a:xfrm>
          <a:prstGeom prst="rect">
            <a:avLst/>
          </a:prstGeom>
        </p:spPr>
      </p:pic>
      <p:sp>
        <p:nvSpPr>
          <p:cNvPr id="118786" name="Rectangle 2"/>
          <p:cNvSpPr>
            <a:spLocks noGrp="1" noChangeArrowheads="1"/>
          </p:cNvSpPr>
          <p:nvPr>
            <p:ph type="title"/>
          </p:nvPr>
        </p:nvSpPr>
        <p:spPr>
          <a:xfrm>
            <a:off x="228600" y="152400"/>
            <a:ext cx="8686800" cy="1143000"/>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3200">
                <a:solidFill>
                  <a:srgbClr val="FFFFFF"/>
                </a:solidFill>
                <a:effectLst>
                  <a:outerShdw blurRad="38100" dist="38100" dir="2700000" algn="tl">
                    <a:srgbClr val="000000"/>
                  </a:outerShdw>
                </a:effectLst>
                <a:ea typeface="ヒラギノ角ゴ Pro W3" pitchFamily="-1" charset="-128"/>
                <a:cs typeface="Arial Rounded MT Bold" pitchFamily="-1" charset="0"/>
              </a:rPr>
              <a:t>3 Basic Steps:</a:t>
            </a:r>
            <a:br>
              <a:rPr lang="en-US" sz="3200">
                <a:solidFill>
                  <a:srgbClr val="FFFFFF"/>
                </a:solidFill>
                <a:effectLst>
                  <a:outerShdw blurRad="38100" dist="38100" dir="2700000" algn="tl">
                    <a:srgbClr val="000000"/>
                  </a:outerShdw>
                </a:effectLst>
                <a:ea typeface="ヒラギノ角ゴ Pro W3" pitchFamily="-1" charset="-128"/>
                <a:cs typeface="Arial Rounded MT Bold" pitchFamily="-1" charset="0"/>
              </a:rPr>
            </a:br>
            <a:r>
              <a:rPr lang="en-US" sz="2800" i="1">
                <a:solidFill>
                  <a:srgbClr val="FFFFFF"/>
                </a:solidFill>
                <a:effectLst>
                  <a:outerShdw blurRad="38100" dist="38100" dir="2700000" algn="tl">
                    <a:srgbClr val="000000"/>
                  </a:outerShdw>
                </a:effectLst>
                <a:ea typeface="ヒラギノ角ゴ Pro W3" pitchFamily="-1" charset="-128"/>
                <a:cs typeface="Arial Rounded MT Bold" pitchFamily="-1" charset="0"/>
              </a:rPr>
              <a:t>Developing interventions for Individual Students</a:t>
            </a:r>
            <a:endParaRPr lang="en-US" sz="3200" i="1">
              <a:solidFill>
                <a:srgbClr val="FFFFFF"/>
              </a:solidFill>
              <a:effectLst>
                <a:outerShdw blurRad="38100" dist="38100" dir="2700000" algn="tl">
                  <a:srgbClr val="000000"/>
                </a:outerShdw>
              </a:effectLst>
              <a:ea typeface="ヒラギノ角ゴ Pro W3" pitchFamily="-1" charset="-128"/>
              <a:cs typeface="Arial Rounded MT Bold" pitchFamily="-1" charset="0"/>
            </a:endParaRPr>
          </a:p>
        </p:txBody>
      </p:sp>
      <p:sp>
        <p:nvSpPr>
          <p:cNvPr id="9" name="Rectangle 3"/>
          <p:cNvSpPr txBox="1">
            <a:spLocks noChangeArrowheads="1"/>
          </p:cNvSpPr>
          <p:nvPr/>
        </p:nvSpPr>
        <p:spPr bwMode="auto">
          <a:xfrm>
            <a:off x="685800" y="56388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1.  Look at the function of behavior</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sp>
        <p:nvSpPr>
          <p:cNvPr id="11" name="Rectangle 3"/>
          <p:cNvSpPr txBox="1">
            <a:spLocks noChangeArrowheads="1"/>
          </p:cNvSpPr>
          <p:nvPr/>
        </p:nvSpPr>
        <p:spPr bwMode="auto">
          <a:xfrm>
            <a:off x="990600" y="41910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2.  Choose replacement behaviors </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sp>
        <p:nvSpPr>
          <p:cNvPr id="12" name="Rectangle 3"/>
          <p:cNvSpPr txBox="1">
            <a:spLocks noChangeArrowheads="1"/>
          </p:cNvSpPr>
          <p:nvPr/>
        </p:nvSpPr>
        <p:spPr bwMode="auto">
          <a:xfrm>
            <a:off x="1676400" y="27432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3.  Develop intervention strategies</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grpSp>
        <p:nvGrpSpPr>
          <p:cNvPr id="8" name="Group 4"/>
          <p:cNvGrpSpPr>
            <a:grpSpLocks/>
          </p:cNvGrpSpPr>
          <p:nvPr/>
        </p:nvGrpSpPr>
        <p:grpSpPr bwMode="auto">
          <a:xfrm>
            <a:off x="5791200" y="3200400"/>
            <a:ext cx="2705100" cy="3200400"/>
            <a:chOff x="3408" y="1632"/>
            <a:chExt cx="1944" cy="2400"/>
          </a:xfrm>
        </p:grpSpPr>
        <p:sp>
          <p:nvSpPr>
            <p:cNvPr id="10" name="AutoShape 5"/>
            <p:cNvSpPr>
              <a:spLocks noChangeAspect="1" noChangeArrowheads="1" noTextEdit="1"/>
            </p:cNvSpPr>
            <p:nvPr/>
          </p:nvSpPr>
          <p:spPr bwMode="auto">
            <a:xfrm>
              <a:off x="3408" y="1632"/>
              <a:ext cx="1944" cy="2400"/>
            </a:xfrm>
            <a:prstGeom prst="rect">
              <a:avLst/>
            </a:prstGeom>
            <a:noFill/>
            <a:ln w="9525">
              <a:noFill/>
              <a:miter lim="800000"/>
              <a:headEnd/>
              <a:tailEnd/>
            </a:ln>
          </p:spPr>
          <p:txBody>
            <a:bodyPr>
              <a:prstTxWarp prst="textNoShape">
                <a:avLst/>
              </a:prstTxWarp>
            </a:bodyPr>
            <a:lstStyle/>
            <a:p>
              <a:endParaRPr lang="en-US">
                <a:latin typeface="+mj-lt"/>
              </a:endParaRPr>
            </a:p>
          </p:txBody>
        </p:sp>
        <p:sp>
          <p:nvSpPr>
            <p:cNvPr id="13" name="Freeform 6"/>
            <p:cNvSpPr>
              <a:spLocks/>
            </p:cNvSpPr>
            <p:nvPr/>
          </p:nvSpPr>
          <p:spPr bwMode="auto">
            <a:xfrm>
              <a:off x="3428" y="1632"/>
              <a:ext cx="1894" cy="2059"/>
            </a:xfrm>
            <a:custGeom>
              <a:avLst/>
              <a:gdLst>
                <a:gd name="T0" fmla="*/ 1884 w 1894"/>
                <a:gd name="T1" fmla="*/ 917 h 2059"/>
                <a:gd name="T2" fmla="*/ 1853 w 1894"/>
                <a:gd name="T3" fmla="*/ 781 h 2059"/>
                <a:gd name="T4" fmla="*/ 1808 w 1894"/>
                <a:gd name="T5" fmla="*/ 647 h 2059"/>
                <a:gd name="T6" fmla="*/ 1745 w 1894"/>
                <a:gd name="T7" fmla="*/ 518 h 2059"/>
                <a:gd name="T8" fmla="*/ 1669 w 1894"/>
                <a:gd name="T9" fmla="*/ 399 h 2059"/>
                <a:gd name="T10" fmla="*/ 1578 w 1894"/>
                <a:gd name="T11" fmla="*/ 291 h 2059"/>
                <a:gd name="T12" fmla="*/ 1471 w 1894"/>
                <a:gd name="T13" fmla="*/ 197 h 2059"/>
                <a:gd name="T14" fmla="*/ 1353 w 1894"/>
                <a:gd name="T15" fmla="*/ 119 h 2059"/>
                <a:gd name="T16" fmla="*/ 1087 w 1894"/>
                <a:gd name="T17" fmla="*/ 0 h 2059"/>
                <a:gd name="T18" fmla="*/ 1034 w 1894"/>
                <a:gd name="T19" fmla="*/ 8 h 2059"/>
                <a:gd name="T20" fmla="*/ 981 w 1894"/>
                <a:gd name="T21" fmla="*/ 15 h 2059"/>
                <a:gd name="T22" fmla="*/ 928 w 1894"/>
                <a:gd name="T23" fmla="*/ 28 h 2059"/>
                <a:gd name="T24" fmla="*/ 877 w 1894"/>
                <a:gd name="T25" fmla="*/ 43 h 2059"/>
                <a:gd name="T26" fmla="*/ 824 w 1894"/>
                <a:gd name="T27" fmla="*/ 58 h 2059"/>
                <a:gd name="T28" fmla="*/ 774 w 1894"/>
                <a:gd name="T29" fmla="*/ 76 h 2059"/>
                <a:gd name="T30" fmla="*/ 723 w 1894"/>
                <a:gd name="T31" fmla="*/ 96 h 2059"/>
                <a:gd name="T32" fmla="*/ 675 w 1894"/>
                <a:gd name="T33" fmla="*/ 114 h 2059"/>
                <a:gd name="T34" fmla="*/ 587 w 1894"/>
                <a:gd name="T35" fmla="*/ 157 h 2059"/>
                <a:gd name="T36" fmla="*/ 501 w 1894"/>
                <a:gd name="T37" fmla="*/ 202 h 2059"/>
                <a:gd name="T38" fmla="*/ 415 w 1894"/>
                <a:gd name="T39" fmla="*/ 250 h 2059"/>
                <a:gd name="T40" fmla="*/ 331 w 1894"/>
                <a:gd name="T41" fmla="*/ 303 h 2059"/>
                <a:gd name="T42" fmla="*/ 253 w 1894"/>
                <a:gd name="T43" fmla="*/ 359 h 2059"/>
                <a:gd name="T44" fmla="*/ 180 w 1894"/>
                <a:gd name="T45" fmla="*/ 424 h 2059"/>
                <a:gd name="T46" fmla="*/ 114 w 1894"/>
                <a:gd name="T47" fmla="*/ 498 h 2059"/>
                <a:gd name="T48" fmla="*/ 56 w 1894"/>
                <a:gd name="T49" fmla="*/ 579 h 2059"/>
                <a:gd name="T50" fmla="*/ 18 w 1894"/>
                <a:gd name="T51" fmla="*/ 672 h 2059"/>
                <a:gd name="T52" fmla="*/ 0 w 1894"/>
                <a:gd name="T53" fmla="*/ 768 h 2059"/>
                <a:gd name="T54" fmla="*/ 3 w 1894"/>
                <a:gd name="T55" fmla="*/ 859 h 2059"/>
                <a:gd name="T56" fmla="*/ 28 w 1894"/>
                <a:gd name="T57" fmla="*/ 932 h 2059"/>
                <a:gd name="T58" fmla="*/ 96 w 1894"/>
                <a:gd name="T59" fmla="*/ 1059 h 2059"/>
                <a:gd name="T60" fmla="*/ 159 w 1894"/>
                <a:gd name="T61" fmla="*/ 1182 h 2059"/>
                <a:gd name="T62" fmla="*/ 215 w 1894"/>
                <a:gd name="T63" fmla="*/ 1304 h 2059"/>
                <a:gd name="T64" fmla="*/ 271 w 1894"/>
                <a:gd name="T65" fmla="*/ 1422 h 2059"/>
                <a:gd name="T66" fmla="*/ 329 w 1894"/>
                <a:gd name="T67" fmla="*/ 1541 h 2059"/>
                <a:gd name="T68" fmla="*/ 390 w 1894"/>
                <a:gd name="T69" fmla="*/ 1657 h 2059"/>
                <a:gd name="T70" fmla="*/ 458 w 1894"/>
                <a:gd name="T71" fmla="*/ 1773 h 2059"/>
                <a:gd name="T72" fmla="*/ 534 w 1894"/>
                <a:gd name="T73" fmla="*/ 1890 h 2059"/>
                <a:gd name="T74" fmla="*/ 602 w 1894"/>
                <a:gd name="T75" fmla="*/ 1948 h 2059"/>
                <a:gd name="T76" fmla="*/ 683 w 1894"/>
                <a:gd name="T77" fmla="*/ 1981 h 2059"/>
                <a:gd name="T78" fmla="*/ 771 w 1894"/>
                <a:gd name="T79" fmla="*/ 2008 h 2059"/>
                <a:gd name="T80" fmla="*/ 852 w 1894"/>
                <a:gd name="T81" fmla="*/ 2044 h 2059"/>
                <a:gd name="T82" fmla="*/ 893 w 1894"/>
                <a:gd name="T83" fmla="*/ 2051 h 2059"/>
                <a:gd name="T84" fmla="*/ 938 w 1894"/>
                <a:gd name="T85" fmla="*/ 2054 h 2059"/>
                <a:gd name="T86" fmla="*/ 979 w 1894"/>
                <a:gd name="T87" fmla="*/ 2056 h 2059"/>
                <a:gd name="T88" fmla="*/ 1016 w 1894"/>
                <a:gd name="T89" fmla="*/ 2059 h 2059"/>
                <a:gd name="T90" fmla="*/ 1070 w 1894"/>
                <a:gd name="T91" fmla="*/ 2034 h 2059"/>
                <a:gd name="T92" fmla="*/ 1125 w 1894"/>
                <a:gd name="T93" fmla="*/ 2003 h 2059"/>
                <a:gd name="T94" fmla="*/ 1176 w 1894"/>
                <a:gd name="T95" fmla="*/ 1965 h 2059"/>
                <a:gd name="T96" fmla="*/ 1226 w 1894"/>
                <a:gd name="T97" fmla="*/ 1928 h 2059"/>
                <a:gd name="T98" fmla="*/ 1234 w 1894"/>
                <a:gd name="T99" fmla="*/ 1902 h 2059"/>
                <a:gd name="T100" fmla="*/ 1239 w 1894"/>
                <a:gd name="T101" fmla="*/ 1872 h 2059"/>
                <a:gd name="T102" fmla="*/ 1332 w 1894"/>
                <a:gd name="T103" fmla="*/ 1781 h 2059"/>
                <a:gd name="T104" fmla="*/ 1439 w 1894"/>
                <a:gd name="T105" fmla="*/ 1693 h 2059"/>
                <a:gd name="T106" fmla="*/ 1547 w 1894"/>
                <a:gd name="T107" fmla="*/ 1604 h 2059"/>
                <a:gd name="T108" fmla="*/ 1651 w 1894"/>
                <a:gd name="T109" fmla="*/ 1511 h 2059"/>
                <a:gd name="T110" fmla="*/ 1742 w 1894"/>
                <a:gd name="T111" fmla="*/ 1412 h 2059"/>
                <a:gd name="T112" fmla="*/ 1815 w 1894"/>
                <a:gd name="T113" fmla="*/ 1304 h 2059"/>
                <a:gd name="T114" fmla="*/ 1858 w 1894"/>
                <a:gd name="T115" fmla="*/ 1180 h 2059"/>
                <a:gd name="T116" fmla="*/ 1868 w 1894"/>
                <a:gd name="T117" fmla="*/ 1041 h 2059"/>
                <a:gd name="T118" fmla="*/ 1881 w 1894"/>
                <a:gd name="T119" fmla="*/ 1016 h 2059"/>
                <a:gd name="T120" fmla="*/ 1894 w 1894"/>
                <a:gd name="T121" fmla="*/ 988 h 20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4"/>
                <a:gd name="T184" fmla="*/ 0 h 2059"/>
                <a:gd name="T185" fmla="*/ 1894 w 1894"/>
                <a:gd name="T186" fmla="*/ 2059 h 20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4" h="2059">
                  <a:moveTo>
                    <a:pt x="1894" y="988"/>
                  </a:moveTo>
                  <a:lnTo>
                    <a:pt x="1884" y="917"/>
                  </a:lnTo>
                  <a:lnTo>
                    <a:pt x="1871" y="849"/>
                  </a:lnTo>
                  <a:lnTo>
                    <a:pt x="1853" y="781"/>
                  </a:lnTo>
                  <a:lnTo>
                    <a:pt x="1833" y="712"/>
                  </a:lnTo>
                  <a:lnTo>
                    <a:pt x="1808" y="647"/>
                  </a:lnTo>
                  <a:lnTo>
                    <a:pt x="1777" y="581"/>
                  </a:lnTo>
                  <a:lnTo>
                    <a:pt x="1745" y="518"/>
                  </a:lnTo>
                  <a:lnTo>
                    <a:pt x="1709" y="457"/>
                  </a:lnTo>
                  <a:lnTo>
                    <a:pt x="1669" y="399"/>
                  </a:lnTo>
                  <a:lnTo>
                    <a:pt x="1623" y="344"/>
                  </a:lnTo>
                  <a:lnTo>
                    <a:pt x="1578" y="291"/>
                  </a:lnTo>
                  <a:lnTo>
                    <a:pt x="1525" y="243"/>
                  </a:lnTo>
                  <a:lnTo>
                    <a:pt x="1471" y="197"/>
                  </a:lnTo>
                  <a:lnTo>
                    <a:pt x="1413" y="157"/>
                  </a:lnTo>
                  <a:lnTo>
                    <a:pt x="1353" y="119"/>
                  </a:lnTo>
                  <a:lnTo>
                    <a:pt x="1289" y="88"/>
                  </a:lnTo>
                  <a:lnTo>
                    <a:pt x="1087" y="0"/>
                  </a:lnTo>
                  <a:lnTo>
                    <a:pt x="1062" y="3"/>
                  </a:lnTo>
                  <a:lnTo>
                    <a:pt x="1034" y="8"/>
                  </a:lnTo>
                  <a:lnTo>
                    <a:pt x="1009" y="10"/>
                  </a:lnTo>
                  <a:lnTo>
                    <a:pt x="981" y="15"/>
                  </a:lnTo>
                  <a:lnTo>
                    <a:pt x="956" y="23"/>
                  </a:lnTo>
                  <a:lnTo>
                    <a:pt x="928" y="28"/>
                  </a:lnTo>
                  <a:lnTo>
                    <a:pt x="903" y="35"/>
                  </a:lnTo>
                  <a:lnTo>
                    <a:pt x="877" y="43"/>
                  </a:lnTo>
                  <a:lnTo>
                    <a:pt x="850" y="51"/>
                  </a:lnTo>
                  <a:lnTo>
                    <a:pt x="824" y="58"/>
                  </a:lnTo>
                  <a:lnTo>
                    <a:pt x="799" y="68"/>
                  </a:lnTo>
                  <a:lnTo>
                    <a:pt x="774" y="76"/>
                  </a:lnTo>
                  <a:lnTo>
                    <a:pt x="748" y="86"/>
                  </a:lnTo>
                  <a:lnTo>
                    <a:pt x="723" y="96"/>
                  </a:lnTo>
                  <a:lnTo>
                    <a:pt x="700" y="104"/>
                  </a:lnTo>
                  <a:lnTo>
                    <a:pt x="675" y="114"/>
                  </a:lnTo>
                  <a:lnTo>
                    <a:pt x="632" y="136"/>
                  </a:lnTo>
                  <a:lnTo>
                    <a:pt x="587" y="157"/>
                  </a:lnTo>
                  <a:lnTo>
                    <a:pt x="544" y="179"/>
                  </a:lnTo>
                  <a:lnTo>
                    <a:pt x="501" y="202"/>
                  </a:lnTo>
                  <a:lnTo>
                    <a:pt x="458" y="227"/>
                  </a:lnTo>
                  <a:lnTo>
                    <a:pt x="415" y="250"/>
                  </a:lnTo>
                  <a:lnTo>
                    <a:pt x="372" y="275"/>
                  </a:lnTo>
                  <a:lnTo>
                    <a:pt x="331" y="303"/>
                  </a:lnTo>
                  <a:lnTo>
                    <a:pt x="291" y="331"/>
                  </a:lnTo>
                  <a:lnTo>
                    <a:pt x="253" y="359"/>
                  </a:lnTo>
                  <a:lnTo>
                    <a:pt x="215" y="392"/>
                  </a:lnTo>
                  <a:lnTo>
                    <a:pt x="180" y="424"/>
                  </a:lnTo>
                  <a:lnTo>
                    <a:pt x="147" y="460"/>
                  </a:lnTo>
                  <a:lnTo>
                    <a:pt x="114" y="498"/>
                  </a:lnTo>
                  <a:lnTo>
                    <a:pt x="84" y="536"/>
                  </a:lnTo>
                  <a:lnTo>
                    <a:pt x="56" y="579"/>
                  </a:lnTo>
                  <a:lnTo>
                    <a:pt x="36" y="624"/>
                  </a:lnTo>
                  <a:lnTo>
                    <a:pt x="18" y="672"/>
                  </a:lnTo>
                  <a:lnTo>
                    <a:pt x="8" y="720"/>
                  </a:lnTo>
                  <a:lnTo>
                    <a:pt x="0" y="768"/>
                  </a:lnTo>
                  <a:lnTo>
                    <a:pt x="0" y="813"/>
                  </a:lnTo>
                  <a:lnTo>
                    <a:pt x="3" y="859"/>
                  </a:lnTo>
                  <a:lnTo>
                    <a:pt x="13" y="897"/>
                  </a:lnTo>
                  <a:lnTo>
                    <a:pt x="28" y="932"/>
                  </a:lnTo>
                  <a:lnTo>
                    <a:pt x="63" y="995"/>
                  </a:lnTo>
                  <a:lnTo>
                    <a:pt x="96" y="1059"/>
                  </a:lnTo>
                  <a:lnTo>
                    <a:pt x="129" y="1122"/>
                  </a:lnTo>
                  <a:lnTo>
                    <a:pt x="159" y="1182"/>
                  </a:lnTo>
                  <a:lnTo>
                    <a:pt x="187" y="1243"/>
                  </a:lnTo>
                  <a:lnTo>
                    <a:pt x="215" y="1304"/>
                  </a:lnTo>
                  <a:lnTo>
                    <a:pt x="243" y="1364"/>
                  </a:lnTo>
                  <a:lnTo>
                    <a:pt x="271" y="1422"/>
                  </a:lnTo>
                  <a:lnTo>
                    <a:pt x="299" y="1483"/>
                  </a:lnTo>
                  <a:lnTo>
                    <a:pt x="329" y="1541"/>
                  </a:lnTo>
                  <a:lnTo>
                    <a:pt x="359" y="1599"/>
                  </a:lnTo>
                  <a:lnTo>
                    <a:pt x="390" y="1657"/>
                  </a:lnTo>
                  <a:lnTo>
                    <a:pt x="422" y="1715"/>
                  </a:lnTo>
                  <a:lnTo>
                    <a:pt x="458" y="1773"/>
                  </a:lnTo>
                  <a:lnTo>
                    <a:pt x="493" y="1832"/>
                  </a:lnTo>
                  <a:lnTo>
                    <a:pt x="534" y="1890"/>
                  </a:lnTo>
                  <a:lnTo>
                    <a:pt x="564" y="1923"/>
                  </a:lnTo>
                  <a:lnTo>
                    <a:pt x="602" y="1948"/>
                  </a:lnTo>
                  <a:lnTo>
                    <a:pt x="642" y="1968"/>
                  </a:lnTo>
                  <a:lnTo>
                    <a:pt x="683" y="1981"/>
                  </a:lnTo>
                  <a:lnTo>
                    <a:pt x="726" y="1996"/>
                  </a:lnTo>
                  <a:lnTo>
                    <a:pt x="771" y="2008"/>
                  </a:lnTo>
                  <a:lnTo>
                    <a:pt x="812" y="2024"/>
                  </a:lnTo>
                  <a:lnTo>
                    <a:pt x="852" y="2044"/>
                  </a:lnTo>
                  <a:lnTo>
                    <a:pt x="872" y="2049"/>
                  </a:lnTo>
                  <a:lnTo>
                    <a:pt x="893" y="2051"/>
                  </a:lnTo>
                  <a:lnTo>
                    <a:pt x="915" y="2054"/>
                  </a:lnTo>
                  <a:lnTo>
                    <a:pt x="938" y="2054"/>
                  </a:lnTo>
                  <a:lnTo>
                    <a:pt x="958" y="2056"/>
                  </a:lnTo>
                  <a:lnTo>
                    <a:pt x="979" y="2056"/>
                  </a:lnTo>
                  <a:lnTo>
                    <a:pt x="999" y="2059"/>
                  </a:lnTo>
                  <a:lnTo>
                    <a:pt x="1016" y="2059"/>
                  </a:lnTo>
                  <a:lnTo>
                    <a:pt x="1044" y="2046"/>
                  </a:lnTo>
                  <a:lnTo>
                    <a:pt x="1070" y="2034"/>
                  </a:lnTo>
                  <a:lnTo>
                    <a:pt x="1097" y="2019"/>
                  </a:lnTo>
                  <a:lnTo>
                    <a:pt x="1125" y="2003"/>
                  </a:lnTo>
                  <a:lnTo>
                    <a:pt x="1150" y="1986"/>
                  </a:lnTo>
                  <a:lnTo>
                    <a:pt x="1176" y="1965"/>
                  </a:lnTo>
                  <a:lnTo>
                    <a:pt x="1201" y="1948"/>
                  </a:lnTo>
                  <a:lnTo>
                    <a:pt x="1226" y="1928"/>
                  </a:lnTo>
                  <a:lnTo>
                    <a:pt x="1231" y="1915"/>
                  </a:lnTo>
                  <a:lnTo>
                    <a:pt x="1234" y="1902"/>
                  </a:lnTo>
                  <a:lnTo>
                    <a:pt x="1234" y="1887"/>
                  </a:lnTo>
                  <a:lnTo>
                    <a:pt x="1239" y="1872"/>
                  </a:lnTo>
                  <a:lnTo>
                    <a:pt x="1284" y="1827"/>
                  </a:lnTo>
                  <a:lnTo>
                    <a:pt x="1332" y="1781"/>
                  </a:lnTo>
                  <a:lnTo>
                    <a:pt x="1386" y="1736"/>
                  </a:lnTo>
                  <a:lnTo>
                    <a:pt x="1439" y="1693"/>
                  </a:lnTo>
                  <a:lnTo>
                    <a:pt x="1492" y="1647"/>
                  </a:lnTo>
                  <a:lnTo>
                    <a:pt x="1547" y="1604"/>
                  </a:lnTo>
                  <a:lnTo>
                    <a:pt x="1600" y="1559"/>
                  </a:lnTo>
                  <a:lnTo>
                    <a:pt x="1651" y="1511"/>
                  </a:lnTo>
                  <a:lnTo>
                    <a:pt x="1699" y="1463"/>
                  </a:lnTo>
                  <a:lnTo>
                    <a:pt x="1742" y="1412"/>
                  </a:lnTo>
                  <a:lnTo>
                    <a:pt x="1780" y="1359"/>
                  </a:lnTo>
                  <a:lnTo>
                    <a:pt x="1815" y="1304"/>
                  </a:lnTo>
                  <a:lnTo>
                    <a:pt x="1841" y="1243"/>
                  </a:lnTo>
                  <a:lnTo>
                    <a:pt x="1858" y="1180"/>
                  </a:lnTo>
                  <a:lnTo>
                    <a:pt x="1868" y="1114"/>
                  </a:lnTo>
                  <a:lnTo>
                    <a:pt x="1868" y="1041"/>
                  </a:lnTo>
                  <a:lnTo>
                    <a:pt x="1873" y="1028"/>
                  </a:lnTo>
                  <a:lnTo>
                    <a:pt x="1881" y="1016"/>
                  </a:lnTo>
                  <a:lnTo>
                    <a:pt x="1891" y="1000"/>
                  </a:lnTo>
                  <a:lnTo>
                    <a:pt x="1894" y="988"/>
                  </a:lnTo>
                  <a:close/>
                </a:path>
              </a:pathLst>
            </a:custGeom>
            <a:solidFill>
              <a:srgbClr val="CCCCFF">
                <a:alpha val="50195"/>
              </a:srgbClr>
            </a:solidFill>
            <a:ln w="9525">
              <a:noFill/>
              <a:round/>
              <a:headEnd/>
              <a:tailEnd/>
            </a:ln>
          </p:spPr>
          <p:txBody>
            <a:bodyPr>
              <a:prstTxWarp prst="textNoShape">
                <a:avLst/>
              </a:prstTxWarp>
            </a:bodyPr>
            <a:lstStyle/>
            <a:p>
              <a:endParaRPr lang="en-US">
                <a:latin typeface="+mj-lt"/>
              </a:endParaRPr>
            </a:p>
          </p:txBody>
        </p:sp>
        <p:sp>
          <p:nvSpPr>
            <p:cNvPr id="16" name="Freeform 7"/>
            <p:cNvSpPr>
              <a:spLocks/>
            </p:cNvSpPr>
            <p:nvPr/>
          </p:nvSpPr>
          <p:spPr bwMode="auto">
            <a:xfrm>
              <a:off x="3436" y="1675"/>
              <a:ext cx="1906" cy="2352"/>
            </a:xfrm>
            <a:custGeom>
              <a:avLst/>
              <a:gdLst>
                <a:gd name="T0" fmla="*/ 1800 w 1906"/>
                <a:gd name="T1" fmla="*/ 796 h 2352"/>
                <a:gd name="T2" fmla="*/ 1595 w 1906"/>
                <a:gd name="T3" fmla="*/ 541 h 2352"/>
                <a:gd name="T4" fmla="*/ 1239 w 1906"/>
                <a:gd name="T5" fmla="*/ 136 h 2352"/>
                <a:gd name="T6" fmla="*/ 1469 w 1906"/>
                <a:gd name="T7" fmla="*/ 505 h 2352"/>
                <a:gd name="T8" fmla="*/ 1706 w 1906"/>
                <a:gd name="T9" fmla="*/ 798 h 2352"/>
                <a:gd name="T10" fmla="*/ 1805 w 1906"/>
                <a:gd name="T11" fmla="*/ 950 h 2352"/>
                <a:gd name="T12" fmla="*/ 1774 w 1906"/>
                <a:gd name="T13" fmla="*/ 1180 h 2352"/>
                <a:gd name="T14" fmla="*/ 1590 w 1906"/>
                <a:gd name="T15" fmla="*/ 1392 h 2352"/>
                <a:gd name="T16" fmla="*/ 1383 w 1906"/>
                <a:gd name="T17" fmla="*/ 1584 h 2352"/>
                <a:gd name="T18" fmla="*/ 1201 w 1906"/>
                <a:gd name="T19" fmla="*/ 1753 h 2352"/>
                <a:gd name="T20" fmla="*/ 1026 w 1906"/>
                <a:gd name="T21" fmla="*/ 1917 h 2352"/>
                <a:gd name="T22" fmla="*/ 935 w 1906"/>
                <a:gd name="T23" fmla="*/ 1948 h 2352"/>
                <a:gd name="T24" fmla="*/ 864 w 1906"/>
                <a:gd name="T25" fmla="*/ 1922 h 2352"/>
                <a:gd name="T26" fmla="*/ 839 w 1906"/>
                <a:gd name="T27" fmla="*/ 1905 h 2352"/>
                <a:gd name="T28" fmla="*/ 594 w 1906"/>
                <a:gd name="T29" fmla="*/ 1647 h 2352"/>
                <a:gd name="T30" fmla="*/ 445 w 1906"/>
                <a:gd name="T31" fmla="*/ 1410 h 2352"/>
                <a:gd name="T32" fmla="*/ 349 w 1906"/>
                <a:gd name="T33" fmla="*/ 1278 h 2352"/>
                <a:gd name="T34" fmla="*/ 114 w 1906"/>
                <a:gd name="T35" fmla="*/ 922 h 2352"/>
                <a:gd name="T36" fmla="*/ 182 w 1906"/>
                <a:gd name="T37" fmla="*/ 594 h 2352"/>
                <a:gd name="T38" fmla="*/ 452 w 1906"/>
                <a:gd name="T39" fmla="*/ 404 h 2352"/>
                <a:gd name="T40" fmla="*/ 751 w 1906"/>
                <a:gd name="T41" fmla="*/ 245 h 2352"/>
                <a:gd name="T42" fmla="*/ 1024 w 1906"/>
                <a:gd name="T43" fmla="*/ 101 h 2352"/>
                <a:gd name="T44" fmla="*/ 1115 w 1906"/>
                <a:gd name="T45" fmla="*/ 83 h 2352"/>
                <a:gd name="T46" fmla="*/ 1168 w 1906"/>
                <a:gd name="T47" fmla="*/ 30 h 2352"/>
                <a:gd name="T48" fmla="*/ 1105 w 1906"/>
                <a:gd name="T49" fmla="*/ 5 h 2352"/>
                <a:gd name="T50" fmla="*/ 1036 w 1906"/>
                <a:gd name="T51" fmla="*/ 5 h 2352"/>
                <a:gd name="T52" fmla="*/ 791 w 1906"/>
                <a:gd name="T53" fmla="*/ 136 h 2352"/>
                <a:gd name="T54" fmla="*/ 495 w 1906"/>
                <a:gd name="T55" fmla="*/ 288 h 2352"/>
                <a:gd name="T56" fmla="*/ 207 w 1906"/>
                <a:gd name="T57" fmla="*/ 475 h 2352"/>
                <a:gd name="T58" fmla="*/ 2 w 1906"/>
                <a:gd name="T59" fmla="*/ 717 h 2352"/>
                <a:gd name="T60" fmla="*/ 71 w 1906"/>
                <a:gd name="T61" fmla="*/ 1005 h 2352"/>
                <a:gd name="T62" fmla="*/ 328 w 1906"/>
                <a:gd name="T63" fmla="*/ 1377 h 2352"/>
                <a:gd name="T64" fmla="*/ 445 w 1906"/>
                <a:gd name="T65" fmla="*/ 1556 h 2352"/>
                <a:gd name="T66" fmla="*/ 677 w 1906"/>
                <a:gd name="T67" fmla="*/ 1882 h 2352"/>
                <a:gd name="T68" fmla="*/ 682 w 1906"/>
                <a:gd name="T69" fmla="*/ 2039 h 2352"/>
                <a:gd name="T70" fmla="*/ 586 w 1906"/>
                <a:gd name="T71" fmla="*/ 2226 h 2352"/>
                <a:gd name="T72" fmla="*/ 715 w 1906"/>
                <a:gd name="T73" fmla="*/ 2337 h 2352"/>
                <a:gd name="T74" fmla="*/ 789 w 1906"/>
                <a:gd name="T75" fmla="*/ 2296 h 2352"/>
                <a:gd name="T76" fmla="*/ 687 w 1906"/>
                <a:gd name="T77" fmla="*/ 2238 h 2352"/>
                <a:gd name="T78" fmla="*/ 682 w 1906"/>
                <a:gd name="T79" fmla="*/ 2145 h 2352"/>
                <a:gd name="T80" fmla="*/ 791 w 1906"/>
                <a:gd name="T81" fmla="*/ 2051 h 2352"/>
                <a:gd name="T82" fmla="*/ 862 w 1906"/>
                <a:gd name="T83" fmla="*/ 2008 h 2352"/>
                <a:gd name="T84" fmla="*/ 960 w 1906"/>
                <a:gd name="T85" fmla="*/ 2024 h 2352"/>
                <a:gd name="T86" fmla="*/ 1072 w 1906"/>
                <a:gd name="T87" fmla="*/ 1981 h 2352"/>
                <a:gd name="T88" fmla="*/ 1180 w 1906"/>
                <a:gd name="T89" fmla="*/ 2231 h 2352"/>
                <a:gd name="T90" fmla="*/ 1216 w 1906"/>
                <a:gd name="T91" fmla="*/ 2314 h 2352"/>
                <a:gd name="T92" fmla="*/ 1292 w 1906"/>
                <a:gd name="T93" fmla="*/ 2296 h 2352"/>
                <a:gd name="T94" fmla="*/ 1365 w 1906"/>
                <a:gd name="T95" fmla="*/ 2261 h 2352"/>
                <a:gd name="T96" fmla="*/ 1443 w 1906"/>
                <a:gd name="T97" fmla="*/ 2241 h 2352"/>
                <a:gd name="T98" fmla="*/ 1380 w 1906"/>
                <a:gd name="T99" fmla="*/ 2180 h 2352"/>
                <a:gd name="T100" fmla="*/ 1279 w 1906"/>
                <a:gd name="T101" fmla="*/ 2216 h 2352"/>
                <a:gd name="T102" fmla="*/ 1193 w 1906"/>
                <a:gd name="T103" fmla="*/ 2064 h 2352"/>
                <a:gd name="T104" fmla="*/ 1137 w 1906"/>
                <a:gd name="T105" fmla="*/ 1933 h 2352"/>
                <a:gd name="T106" fmla="*/ 1211 w 1906"/>
                <a:gd name="T107" fmla="*/ 1852 h 2352"/>
                <a:gd name="T108" fmla="*/ 1357 w 1906"/>
                <a:gd name="T109" fmla="*/ 1710 h 2352"/>
                <a:gd name="T110" fmla="*/ 1555 w 1906"/>
                <a:gd name="T111" fmla="*/ 1533 h 2352"/>
                <a:gd name="T112" fmla="*/ 1757 w 1906"/>
                <a:gd name="T113" fmla="*/ 1326 h 2352"/>
                <a:gd name="T114" fmla="*/ 1906 w 1906"/>
                <a:gd name="T115" fmla="*/ 1053 h 23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6"/>
                <a:gd name="T175" fmla="*/ 0 h 2352"/>
                <a:gd name="T176" fmla="*/ 1906 w 1906"/>
                <a:gd name="T177" fmla="*/ 2352 h 23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6" h="2352">
                  <a:moveTo>
                    <a:pt x="1886" y="945"/>
                  </a:moveTo>
                  <a:lnTo>
                    <a:pt x="1876" y="917"/>
                  </a:lnTo>
                  <a:lnTo>
                    <a:pt x="1863" y="892"/>
                  </a:lnTo>
                  <a:lnTo>
                    <a:pt x="1850" y="866"/>
                  </a:lnTo>
                  <a:lnTo>
                    <a:pt x="1835" y="844"/>
                  </a:lnTo>
                  <a:lnTo>
                    <a:pt x="1817" y="818"/>
                  </a:lnTo>
                  <a:lnTo>
                    <a:pt x="1800" y="796"/>
                  </a:lnTo>
                  <a:lnTo>
                    <a:pt x="1782" y="773"/>
                  </a:lnTo>
                  <a:lnTo>
                    <a:pt x="1764" y="750"/>
                  </a:lnTo>
                  <a:lnTo>
                    <a:pt x="1729" y="707"/>
                  </a:lnTo>
                  <a:lnTo>
                    <a:pt x="1696" y="664"/>
                  </a:lnTo>
                  <a:lnTo>
                    <a:pt x="1661" y="624"/>
                  </a:lnTo>
                  <a:lnTo>
                    <a:pt x="1628" y="581"/>
                  </a:lnTo>
                  <a:lnTo>
                    <a:pt x="1595" y="541"/>
                  </a:lnTo>
                  <a:lnTo>
                    <a:pt x="1562" y="498"/>
                  </a:lnTo>
                  <a:lnTo>
                    <a:pt x="1529" y="457"/>
                  </a:lnTo>
                  <a:lnTo>
                    <a:pt x="1496" y="417"/>
                  </a:lnTo>
                  <a:lnTo>
                    <a:pt x="1279" y="149"/>
                  </a:lnTo>
                  <a:lnTo>
                    <a:pt x="1266" y="139"/>
                  </a:lnTo>
                  <a:lnTo>
                    <a:pt x="1251" y="134"/>
                  </a:lnTo>
                  <a:lnTo>
                    <a:pt x="1239" y="136"/>
                  </a:lnTo>
                  <a:lnTo>
                    <a:pt x="1223" y="144"/>
                  </a:lnTo>
                  <a:lnTo>
                    <a:pt x="1213" y="154"/>
                  </a:lnTo>
                  <a:lnTo>
                    <a:pt x="1211" y="169"/>
                  </a:lnTo>
                  <a:lnTo>
                    <a:pt x="1211" y="182"/>
                  </a:lnTo>
                  <a:lnTo>
                    <a:pt x="1218" y="197"/>
                  </a:lnTo>
                  <a:lnTo>
                    <a:pt x="1436" y="465"/>
                  </a:lnTo>
                  <a:lnTo>
                    <a:pt x="1469" y="505"/>
                  </a:lnTo>
                  <a:lnTo>
                    <a:pt x="1501" y="546"/>
                  </a:lnTo>
                  <a:lnTo>
                    <a:pt x="1534" y="589"/>
                  </a:lnTo>
                  <a:lnTo>
                    <a:pt x="1567" y="629"/>
                  </a:lnTo>
                  <a:lnTo>
                    <a:pt x="1600" y="672"/>
                  </a:lnTo>
                  <a:lnTo>
                    <a:pt x="1635" y="712"/>
                  </a:lnTo>
                  <a:lnTo>
                    <a:pt x="1671" y="755"/>
                  </a:lnTo>
                  <a:lnTo>
                    <a:pt x="1706" y="798"/>
                  </a:lnTo>
                  <a:lnTo>
                    <a:pt x="1721" y="821"/>
                  </a:lnTo>
                  <a:lnTo>
                    <a:pt x="1739" y="841"/>
                  </a:lnTo>
                  <a:lnTo>
                    <a:pt x="1754" y="861"/>
                  </a:lnTo>
                  <a:lnTo>
                    <a:pt x="1769" y="884"/>
                  </a:lnTo>
                  <a:lnTo>
                    <a:pt x="1782" y="904"/>
                  </a:lnTo>
                  <a:lnTo>
                    <a:pt x="1795" y="927"/>
                  </a:lnTo>
                  <a:lnTo>
                    <a:pt x="1805" y="950"/>
                  </a:lnTo>
                  <a:lnTo>
                    <a:pt x="1815" y="973"/>
                  </a:lnTo>
                  <a:lnTo>
                    <a:pt x="1825" y="1013"/>
                  </a:lnTo>
                  <a:lnTo>
                    <a:pt x="1830" y="1056"/>
                  </a:lnTo>
                  <a:lnTo>
                    <a:pt x="1828" y="1089"/>
                  </a:lnTo>
                  <a:lnTo>
                    <a:pt x="1820" y="1112"/>
                  </a:lnTo>
                  <a:lnTo>
                    <a:pt x="1797" y="1147"/>
                  </a:lnTo>
                  <a:lnTo>
                    <a:pt x="1774" y="1180"/>
                  </a:lnTo>
                  <a:lnTo>
                    <a:pt x="1749" y="1213"/>
                  </a:lnTo>
                  <a:lnTo>
                    <a:pt x="1724" y="1245"/>
                  </a:lnTo>
                  <a:lnTo>
                    <a:pt x="1699" y="1276"/>
                  </a:lnTo>
                  <a:lnTo>
                    <a:pt x="1673" y="1306"/>
                  </a:lnTo>
                  <a:lnTo>
                    <a:pt x="1646" y="1336"/>
                  </a:lnTo>
                  <a:lnTo>
                    <a:pt x="1618" y="1364"/>
                  </a:lnTo>
                  <a:lnTo>
                    <a:pt x="1590" y="1392"/>
                  </a:lnTo>
                  <a:lnTo>
                    <a:pt x="1562" y="1422"/>
                  </a:lnTo>
                  <a:lnTo>
                    <a:pt x="1532" y="1448"/>
                  </a:lnTo>
                  <a:lnTo>
                    <a:pt x="1504" y="1475"/>
                  </a:lnTo>
                  <a:lnTo>
                    <a:pt x="1474" y="1503"/>
                  </a:lnTo>
                  <a:lnTo>
                    <a:pt x="1443" y="1531"/>
                  </a:lnTo>
                  <a:lnTo>
                    <a:pt x="1413" y="1556"/>
                  </a:lnTo>
                  <a:lnTo>
                    <a:pt x="1383" y="1584"/>
                  </a:lnTo>
                  <a:lnTo>
                    <a:pt x="1357" y="1607"/>
                  </a:lnTo>
                  <a:lnTo>
                    <a:pt x="1332" y="1632"/>
                  </a:lnTo>
                  <a:lnTo>
                    <a:pt x="1304" y="1655"/>
                  </a:lnTo>
                  <a:lnTo>
                    <a:pt x="1279" y="1680"/>
                  </a:lnTo>
                  <a:lnTo>
                    <a:pt x="1254" y="1703"/>
                  </a:lnTo>
                  <a:lnTo>
                    <a:pt x="1226" y="1728"/>
                  </a:lnTo>
                  <a:lnTo>
                    <a:pt x="1201" y="1753"/>
                  </a:lnTo>
                  <a:lnTo>
                    <a:pt x="1175" y="1778"/>
                  </a:lnTo>
                  <a:lnTo>
                    <a:pt x="1150" y="1809"/>
                  </a:lnTo>
                  <a:lnTo>
                    <a:pt x="1125" y="1837"/>
                  </a:lnTo>
                  <a:lnTo>
                    <a:pt x="1099" y="1862"/>
                  </a:lnTo>
                  <a:lnTo>
                    <a:pt x="1074" y="1882"/>
                  </a:lnTo>
                  <a:lnTo>
                    <a:pt x="1051" y="1902"/>
                  </a:lnTo>
                  <a:lnTo>
                    <a:pt x="1026" y="1917"/>
                  </a:lnTo>
                  <a:lnTo>
                    <a:pt x="1003" y="1933"/>
                  </a:lnTo>
                  <a:lnTo>
                    <a:pt x="981" y="1943"/>
                  </a:lnTo>
                  <a:lnTo>
                    <a:pt x="973" y="1945"/>
                  </a:lnTo>
                  <a:lnTo>
                    <a:pt x="963" y="1948"/>
                  </a:lnTo>
                  <a:lnTo>
                    <a:pt x="953" y="1948"/>
                  </a:lnTo>
                  <a:lnTo>
                    <a:pt x="943" y="1948"/>
                  </a:lnTo>
                  <a:lnTo>
                    <a:pt x="935" y="1948"/>
                  </a:lnTo>
                  <a:lnTo>
                    <a:pt x="925" y="1948"/>
                  </a:lnTo>
                  <a:lnTo>
                    <a:pt x="915" y="1945"/>
                  </a:lnTo>
                  <a:lnTo>
                    <a:pt x="905" y="1943"/>
                  </a:lnTo>
                  <a:lnTo>
                    <a:pt x="895" y="1938"/>
                  </a:lnTo>
                  <a:lnTo>
                    <a:pt x="885" y="1933"/>
                  </a:lnTo>
                  <a:lnTo>
                    <a:pt x="874" y="1928"/>
                  </a:lnTo>
                  <a:lnTo>
                    <a:pt x="864" y="1922"/>
                  </a:lnTo>
                  <a:lnTo>
                    <a:pt x="862" y="1920"/>
                  </a:lnTo>
                  <a:lnTo>
                    <a:pt x="859" y="1915"/>
                  </a:lnTo>
                  <a:lnTo>
                    <a:pt x="854" y="1912"/>
                  </a:lnTo>
                  <a:lnTo>
                    <a:pt x="849" y="1910"/>
                  </a:lnTo>
                  <a:lnTo>
                    <a:pt x="847" y="1907"/>
                  </a:lnTo>
                  <a:lnTo>
                    <a:pt x="842" y="1907"/>
                  </a:lnTo>
                  <a:lnTo>
                    <a:pt x="839" y="1905"/>
                  </a:lnTo>
                  <a:lnTo>
                    <a:pt x="834" y="1905"/>
                  </a:lnTo>
                  <a:lnTo>
                    <a:pt x="783" y="1872"/>
                  </a:lnTo>
                  <a:lnTo>
                    <a:pt x="740" y="1834"/>
                  </a:lnTo>
                  <a:lnTo>
                    <a:pt x="700" y="1791"/>
                  </a:lnTo>
                  <a:lnTo>
                    <a:pt x="662" y="1746"/>
                  </a:lnTo>
                  <a:lnTo>
                    <a:pt x="627" y="1698"/>
                  </a:lnTo>
                  <a:lnTo>
                    <a:pt x="594" y="1647"/>
                  </a:lnTo>
                  <a:lnTo>
                    <a:pt x="561" y="1594"/>
                  </a:lnTo>
                  <a:lnTo>
                    <a:pt x="528" y="1541"/>
                  </a:lnTo>
                  <a:lnTo>
                    <a:pt x="513" y="1516"/>
                  </a:lnTo>
                  <a:lnTo>
                    <a:pt x="495" y="1488"/>
                  </a:lnTo>
                  <a:lnTo>
                    <a:pt x="480" y="1463"/>
                  </a:lnTo>
                  <a:lnTo>
                    <a:pt x="462" y="1435"/>
                  </a:lnTo>
                  <a:lnTo>
                    <a:pt x="445" y="1410"/>
                  </a:lnTo>
                  <a:lnTo>
                    <a:pt x="427" y="1384"/>
                  </a:lnTo>
                  <a:lnTo>
                    <a:pt x="409" y="1357"/>
                  </a:lnTo>
                  <a:lnTo>
                    <a:pt x="389" y="1331"/>
                  </a:lnTo>
                  <a:lnTo>
                    <a:pt x="384" y="1321"/>
                  </a:lnTo>
                  <a:lnTo>
                    <a:pt x="369" y="1304"/>
                  </a:lnTo>
                  <a:lnTo>
                    <a:pt x="356" y="1286"/>
                  </a:lnTo>
                  <a:lnTo>
                    <a:pt x="349" y="1278"/>
                  </a:lnTo>
                  <a:lnTo>
                    <a:pt x="311" y="1228"/>
                  </a:lnTo>
                  <a:lnTo>
                    <a:pt x="273" y="1180"/>
                  </a:lnTo>
                  <a:lnTo>
                    <a:pt x="237" y="1129"/>
                  </a:lnTo>
                  <a:lnTo>
                    <a:pt x="202" y="1079"/>
                  </a:lnTo>
                  <a:lnTo>
                    <a:pt x="169" y="1026"/>
                  </a:lnTo>
                  <a:lnTo>
                    <a:pt x="141" y="975"/>
                  </a:lnTo>
                  <a:lnTo>
                    <a:pt x="114" y="922"/>
                  </a:lnTo>
                  <a:lnTo>
                    <a:pt x="93" y="866"/>
                  </a:lnTo>
                  <a:lnTo>
                    <a:pt x="81" y="801"/>
                  </a:lnTo>
                  <a:lnTo>
                    <a:pt x="78" y="745"/>
                  </a:lnTo>
                  <a:lnTo>
                    <a:pt x="88" y="700"/>
                  </a:lnTo>
                  <a:lnTo>
                    <a:pt x="111" y="659"/>
                  </a:lnTo>
                  <a:lnTo>
                    <a:pt x="146" y="626"/>
                  </a:lnTo>
                  <a:lnTo>
                    <a:pt x="182" y="594"/>
                  </a:lnTo>
                  <a:lnTo>
                    <a:pt x="220" y="563"/>
                  </a:lnTo>
                  <a:lnTo>
                    <a:pt x="255" y="533"/>
                  </a:lnTo>
                  <a:lnTo>
                    <a:pt x="293" y="505"/>
                  </a:lnTo>
                  <a:lnTo>
                    <a:pt x="333" y="477"/>
                  </a:lnTo>
                  <a:lnTo>
                    <a:pt x="374" y="452"/>
                  </a:lnTo>
                  <a:lnTo>
                    <a:pt x="412" y="427"/>
                  </a:lnTo>
                  <a:lnTo>
                    <a:pt x="452" y="404"/>
                  </a:lnTo>
                  <a:lnTo>
                    <a:pt x="495" y="379"/>
                  </a:lnTo>
                  <a:lnTo>
                    <a:pt x="536" y="356"/>
                  </a:lnTo>
                  <a:lnTo>
                    <a:pt x="579" y="333"/>
                  </a:lnTo>
                  <a:lnTo>
                    <a:pt x="622" y="311"/>
                  </a:lnTo>
                  <a:lnTo>
                    <a:pt x="665" y="290"/>
                  </a:lnTo>
                  <a:lnTo>
                    <a:pt x="708" y="268"/>
                  </a:lnTo>
                  <a:lnTo>
                    <a:pt x="751" y="245"/>
                  </a:lnTo>
                  <a:lnTo>
                    <a:pt x="789" y="225"/>
                  </a:lnTo>
                  <a:lnTo>
                    <a:pt x="826" y="205"/>
                  </a:lnTo>
                  <a:lnTo>
                    <a:pt x="867" y="184"/>
                  </a:lnTo>
                  <a:lnTo>
                    <a:pt x="905" y="164"/>
                  </a:lnTo>
                  <a:lnTo>
                    <a:pt x="945" y="144"/>
                  </a:lnTo>
                  <a:lnTo>
                    <a:pt x="983" y="121"/>
                  </a:lnTo>
                  <a:lnTo>
                    <a:pt x="1024" y="101"/>
                  </a:lnTo>
                  <a:lnTo>
                    <a:pt x="1062" y="78"/>
                  </a:lnTo>
                  <a:lnTo>
                    <a:pt x="1067" y="78"/>
                  </a:lnTo>
                  <a:lnTo>
                    <a:pt x="1074" y="78"/>
                  </a:lnTo>
                  <a:lnTo>
                    <a:pt x="1084" y="78"/>
                  </a:lnTo>
                  <a:lnTo>
                    <a:pt x="1094" y="81"/>
                  </a:lnTo>
                  <a:lnTo>
                    <a:pt x="1105" y="83"/>
                  </a:lnTo>
                  <a:lnTo>
                    <a:pt x="1115" y="83"/>
                  </a:lnTo>
                  <a:lnTo>
                    <a:pt x="1125" y="83"/>
                  </a:lnTo>
                  <a:lnTo>
                    <a:pt x="1135" y="83"/>
                  </a:lnTo>
                  <a:lnTo>
                    <a:pt x="1150" y="81"/>
                  </a:lnTo>
                  <a:lnTo>
                    <a:pt x="1160" y="71"/>
                  </a:lnTo>
                  <a:lnTo>
                    <a:pt x="1168" y="61"/>
                  </a:lnTo>
                  <a:lnTo>
                    <a:pt x="1170" y="45"/>
                  </a:lnTo>
                  <a:lnTo>
                    <a:pt x="1168" y="30"/>
                  </a:lnTo>
                  <a:lnTo>
                    <a:pt x="1160" y="18"/>
                  </a:lnTo>
                  <a:lnTo>
                    <a:pt x="1150" y="10"/>
                  </a:lnTo>
                  <a:lnTo>
                    <a:pt x="1135" y="8"/>
                  </a:lnTo>
                  <a:lnTo>
                    <a:pt x="1127" y="8"/>
                  </a:lnTo>
                  <a:lnTo>
                    <a:pt x="1120" y="5"/>
                  </a:lnTo>
                  <a:lnTo>
                    <a:pt x="1112" y="5"/>
                  </a:lnTo>
                  <a:lnTo>
                    <a:pt x="1105" y="5"/>
                  </a:lnTo>
                  <a:lnTo>
                    <a:pt x="1094" y="2"/>
                  </a:lnTo>
                  <a:lnTo>
                    <a:pt x="1084" y="2"/>
                  </a:lnTo>
                  <a:lnTo>
                    <a:pt x="1074" y="0"/>
                  </a:lnTo>
                  <a:lnTo>
                    <a:pt x="1067" y="0"/>
                  </a:lnTo>
                  <a:lnTo>
                    <a:pt x="1056" y="2"/>
                  </a:lnTo>
                  <a:lnTo>
                    <a:pt x="1046" y="2"/>
                  </a:lnTo>
                  <a:lnTo>
                    <a:pt x="1036" y="5"/>
                  </a:lnTo>
                  <a:lnTo>
                    <a:pt x="1026" y="10"/>
                  </a:lnTo>
                  <a:lnTo>
                    <a:pt x="986" y="33"/>
                  </a:lnTo>
                  <a:lnTo>
                    <a:pt x="948" y="53"/>
                  </a:lnTo>
                  <a:lnTo>
                    <a:pt x="907" y="76"/>
                  </a:lnTo>
                  <a:lnTo>
                    <a:pt x="869" y="96"/>
                  </a:lnTo>
                  <a:lnTo>
                    <a:pt x="829" y="116"/>
                  </a:lnTo>
                  <a:lnTo>
                    <a:pt x="791" y="136"/>
                  </a:lnTo>
                  <a:lnTo>
                    <a:pt x="753" y="154"/>
                  </a:lnTo>
                  <a:lnTo>
                    <a:pt x="715" y="174"/>
                  </a:lnTo>
                  <a:lnTo>
                    <a:pt x="670" y="197"/>
                  </a:lnTo>
                  <a:lnTo>
                    <a:pt x="627" y="220"/>
                  </a:lnTo>
                  <a:lnTo>
                    <a:pt x="584" y="242"/>
                  </a:lnTo>
                  <a:lnTo>
                    <a:pt x="538" y="265"/>
                  </a:lnTo>
                  <a:lnTo>
                    <a:pt x="495" y="288"/>
                  </a:lnTo>
                  <a:lnTo>
                    <a:pt x="452" y="313"/>
                  </a:lnTo>
                  <a:lnTo>
                    <a:pt x="412" y="338"/>
                  </a:lnTo>
                  <a:lnTo>
                    <a:pt x="369" y="364"/>
                  </a:lnTo>
                  <a:lnTo>
                    <a:pt x="328" y="389"/>
                  </a:lnTo>
                  <a:lnTo>
                    <a:pt x="285" y="417"/>
                  </a:lnTo>
                  <a:lnTo>
                    <a:pt x="245" y="445"/>
                  </a:lnTo>
                  <a:lnTo>
                    <a:pt x="207" y="475"/>
                  </a:lnTo>
                  <a:lnTo>
                    <a:pt x="167" y="505"/>
                  </a:lnTo>
                  <a:lnTo>
                    <a:pt x="129" y="538"/>
                  </a:lnTo>
                  <a:lnTo>
                    <a:pt x="91" y="573"/>
                  </a:lnTo>
                  <a:lnTo>
                    <a:pt x="53" y="609"/>
                  </a:lnTo>
                  <a:lnTo>
                    <a:pt x="28" y="644"/>
                  </a:lnTo>
                  <a:lnTo>
                    <a:pt x="12" y="680"/>
                  </a:lnTo>
                  <a:lnTo>
                    <a:pt x="2" y="717"/>
                  </a:lnTo>
                  <a:lnTo>
                    <a:pt x="0" y="753"/>
                  </a:lnTo>
                  <a:lnTo>
                    <a:pt x="0" y="791"/>
                  </a:lnTo>
                  <a:lnTo>
                    <a:pt x="5" y="826"/>
                  </a:lnTo>
                  <a:lnTo>
                    <a:pt x="12" y="859"/>
                  </a:lnTo>
                  <a:lnTo>
                    <a:pt x="20" y="889"/>
                  </a:lnTo>
                  <a:lnTo>
                    <a:pt x="43" y="950"/>
                  </a:lnTo>
                  <a:lnTo>
                    <a:pt x="71" y="1005"/>
                  </a:lnTo>
                  <a:lnTo>
                    <a:pt x="101" y="1064"/>
                  </a:lnTo>
                  <a:lnTo>
                    <a:pt x="134" y="1117"/>
                  </a:lnTo>
                  <a:lnTo>
                    <a:pt x="172" y="1170"/>
                  </a:lnTo>
                  <a:lnTo>
                    <a:pt x="210" y="1223"/>
                  </a:lnTo>
                  <a:lnTo>
                    <a:pt x="248" y="1273"/>
                  </a:lnTo>
                  <a:lnTo>
                    <a:pt x="288" y="1324"/>
                  </a:lnTo>
                  <a:lnTo>
                    <a:pt x="328" y="1377"/>
                  </a:lnTo>
                  <a:lnTo>
                    <a:pt x="346" y="1402"/>
                  </a:lnTo>
                  <a:lnTo>
                    <a:pt x="364" y="1427"/>
                  </a:lnTo>
                  <a:lnTo>
                    <a:pt x="382" y="1453"/>
                  </a:lnTo>
                  <a:lnTo>
                    <a:pt x="397" y="1478"/>
                  </a:lnTo>
                  <a:lnTo>
                    <a:pt x="414" y="1503"/>
                  </a:lnTo>
                  <a:lnTo>
                    <a:pt x="430" y="1531"/>
                  </a:lnTo>
                  <a:lnTo>
                    <a:pt x="445" y="1556"/>
                  </a:lnTo>
                  <a:lnTo>
                    <a:pt x="460" y="1581"/>
                  </a:lnTo>
                  <a:lnTo>
                    <a:pt x="493" y="1634"/>
                  </a:lnTo>
                  <a:lnTo>
                    <a:pt x="526" y="1688"/>
                  </a:lnTo>
                  <a:lnTo>
                    <a:pt x="558" y="1738"/>
                  </a:lnTo>
                  <a:lnTo>
                    <a:pt x="596" y="1789"/>
                  </a:lnTo>
                  <a:lnTo>
                    <a:pt x="634" y="1837"/>
                  </a:lnTo>
                  <a:lnTo>
                    <a:pt x="677" y="1882"/>
                  </a:lnTo>
                  <a:lnTo>
                    <a:pt x="725" y="1922"/>
                  </a:lnTo>
                  <a:lnTo>
                    <a:pt x="776" y="1960"/>
                  </a:lnTo>
                  <a:lnTo>
                    <a:pt x="761" y="1976"/>
                  </a:lnTo>
                  <a:lnTo>
                    <a:pt x="746" y="1991"/>
                  </a:lnTo>
                  <a:lnTo>
                    <a:pt x="725" y="2006"/>
                  </a:lnTo>
                  <a:lnTo>
                    <a:pt x="708" y="2021"/>
                  </a:lnTo>
                  <a:lnTo>
                    <a:pt x="682" y="2039"/>
                  </a:lnTo>
                  <a:lnTo>
                    <a:pt x="660" y="2059"/>
                  </a:lnTo>
                  <a:lnTo>
                    <a:pt x="637" y="2082"/>
                  </a:lnTo>
                  <a:lnTo>
                    <a:pt x="617" y="2104"/>
                  </a:lnTo>
                  <a:lnTo>
                    <a:pt x="599" y="2130"/>
                  </a:lnTo>
                  <a:lnTo>
                    <a:pt x="589" y="2160"/>
                  </a:lnTo>
                  <a:lnTo>
                    <a:pt x="584" y="2190"/>
                  </a:lnTo>
                  <a:lnTo>
                    <a:pt x="586" y="2226"/>
                  </a:lnTo>
                  <a:lnTo>
                    <a:pt x="596" y="2248"/>
                  </a:lnTo>
                  <a:lnTo>
                    <a:pt x="609" y="2269"/>
                  </a:lnTo>
                  <a:lnTo>
                    <a:pt x="624" y="2286"/>
                  </a:lnTo>
                  <a:lnTo>
                    <a:pt x="644" y="2301"/>
                  </a:lnTo>
                  <a:lnTo>
                    <a:pt x="667" y="2317"/>
                  </a:lnTo>
                  <a:lnTo>
                    <a:pt x="690" y="2327"/>
                  </a:lnTo>
                  <a:lnTo>
                    <a:pt x="715" y="2337"/>
                  </a:lnTo>
                  <a:lnTo>
                    <a:pt x="738" y="2347"/>
                  </a:lnTo>
                  <a:lnTo>
                    <a:pt x="753" y="2352"/>
                  </a:lnTo>
                  <a:lnTo>
                    <a:pt x="768" y="2347"/>
                  </a:lnTo>
                  <a:lnTo>
                    <a:pt x="781" y="2339"/>
                  </a:lnTo>
                  <a:lnTo>
                    <a:pt x="789" y="2327"/>
                  </a:lnTo>
                  <a:lnTo>
                    <a:pt x="791" y="2312"/>
                  </a:lnTo>
                  <a:lnTo>
                    <a:pt x="789" y="2296"/>
                  </a:lnTo>
                  <a:lnTo>
                    <a:pt x="778" y="2284"/>
                  </a:lnTo>
                  <a:lnTo>
                    <a:pt x="766" y="2276"/>
                  </a:lnTo>
                  <a:lnTo>
                    <a:pt x="748" y="2269"/>
                  </a:lnTo>
                  <a:lnTo>
                    <a:pt x="730" y="2264"/>
                  </a:lnTo>
                  <a:lnTo>
                    <a:pt x="715" y="2256"/>
                  </a:lnTo>
                  <a:lnTo>
                    <a:pt x="700" y="2246"/>
                  </a:lnTo>
                  <a:lnTo>
                    <a:pt x="687" y="2238"/>
                  </a:lnTo>
                  <a:lnTo>
                    <a:pt x="675" y="2231"/>
                  </a:lnTo>
                  <a:lnTo>
                    <a:pt x="667" y="2221"/>
                  </a:lnTo>
                  <a:lnTo>
                    <a:pt x="662" y="2210"/>
                  </a:lnTo>
                  <a:lnTo>
                    <a:pt x="662" y="2193"/>
                  </a:lnTo>
                  <a:lnTo>
                    <a:pt x="665" y="2178"/>
                  </a:lnTo>
                  <a:lnTo>
                    <a:pt x="672" y="2160"/>
                  </a:lnTo>
                  <a:lnTo>
                    <a:pt x="682" y="2145"/>
                  </a:lnTo>
                  <a:lnTo>
                    <a:pt x="698" y="2130"/>
                  </a:lnTo>
                  <a:lnTo>
                    <a:pt x="713" y="2114"/>
                  </a:lnTo>
                  <a:lnTo>
                    <a:pt x="733" y="2097"/>
                  </a:lnTo>
                  <a:lnTo>
                    <a:pt x="756" y="2079"/>
                  </a:lnTo>
                  <a:lnTo>
                    <a:pt x="768" y="2069"/>
                  </a:lnTo>
                  <a:lnTo>
                    <a:pt x="781" y="2059"/>
                  </a:lnTo>
                  <a:lnTo>
                    <a:pt x="791" y="2051"/>
                  </a:lnTo>
                  <a:lnTo>
                    <a:pt x="804" y="2041"/>
                  </a:lnTo>
                  <a:lnTo>
                    <a:pt x="814" y="2031"/>
                  </a:lnTo>
                  <a:lnTo>
                    <a:pt x="824" y="2021"/>
                  </a:lnTo>
                  <a:lnTo>
                    <a:pt x="834" y="2011"/>
                  </a:lnTo>
                  <a:lnTo>
                    <a:pt x="844" y="2001"/>
                  </a:lnTo>
                  <a:lnTo>
                    <a:pt x="852" y="2003"/>
                  </a:lnTo>
                  <a:lnTo>
                    <a:pt x="862" y="2008"/>
                  </a:lnTo>
                  <a:lnTo>
                    <a:pt x="869" y="2011"/>
                  </a:lnTo>
                  <a:lnTo>
                    <a:pt x="877" y="2013"/>
                  </a:lnTo>
                  <a:lnTo>
                    <a:pt x="895" y="2018"/>
                  </a:lnTo>
                  <a:lnTo>
                    <a:pt x="910" y="2021"/>
                  </a:lnTo>
                  <a:lnTo>
                    <a:pt x="928" y="2024"/>
                  </a:lnTo>
                  <a:lnTo>
                    <a:pt x="943" y="2024"/>
                  </a:lnTo>
                  <a:lnTo>
                    <a:pt x="960" y="2024"/>
                  </a:lnTo>
                  <a:lnTo>
                    <a:pt x="976" y="2021"/>
                  </a:lnTo>
                  <a:lnTo>
                    <a:pt x="993" y="2018"/>
                  </a:lnTo>
                  <a:lnTo>
                    <a:pt x="1008" y="2016"/>
                  </a:lnTo>
                  <a:lnTo>
                    <a:pt x="1026" y="2008"/>
                  </a:lnTo>
                  <a:lnTo>
                    <a:pt x="1041" y="1998"/>
                  </a:lnTo>
                  <a:lnTo>
                    <a:pt x="1056" y="1991"/>
                  </a:lnTo>
                  <a:lnTo>
                    <a:pt x="1072" y="1981"/>
                  </a:lnTo>
                  <a:lnTo>
                    <a:pt x="1082" y="2013"/>
                  </a:lnTo>
                  <a:lnTo>
                    <a:pt x="1097" y="2044"/>
                  </a:lnTo>
                  <a:lnTo>
                    <a:pt x="1110" y="2074"/>
                  </a:lnTo>
                  <a:lnTo>
                    <a:pt x="1127" y="2102"/>
                  </a:lnTo>
                  <a:lnTo>
                    <a:pt x="1150" y="2145"/>
                  </a:lnTo>
                  <a:lnTo>
                    <a:pt x="1168" y="2188"/>
                  </a:lnTo>
                  <a:lnTo>
                    <a:pt x="1180" y="2231"/>
                  </a:lnTo>
                  <a:lnTo>
                    <a:pt x="1185" y="2276"/>
                  </a:lnTo>
                  <a:lnTo>
                    <a:pt x="1185" y="2286"/>
                  </a:lnTo>
                  <a:lnTo>
                    <a:pt x="1190" y="2294"/>
                  </a:lnTo>
                  <a:lnTo>
                    <a:pt x="1193" y="2301"/>
                  </a:lnTo>
                  <a:lnTo>
                    <a:pt x="1201" y="2306"/>
                  </a:lnTo>
                  <a:lnTo>
                    <a:pt x="1208" y="2312"/>
                  </a:lnTo>
                  <a:lnTo>
                    <a:pt x="1216" y="2314"/>
                  </a:lnTo>
                  <a:lnTo>
                    <a:pt x="1223" y="2317"/>
                  </a:lnTo>
                  <a:lnTo>
                    <a:pt x="1231" y="2317"/>
                  </a:lnTo>
                  <a:lnTo>
                    <a:pt x="1244" y="2314"/>
                  </a:lnTo>
                  <a:lnTo>
                    <a:pt x="1256" y="2309"/>
                  </a:lnTo>
                  <a:lnTo>
                    <a:pt x="1269" y="2306"/>
                  </a:lnTo>
                  <a:lnTo>
                    <a:pt x="1281" y="2301"/>
                  </a:lnTo>
                  <a:lnTo>
                    <a:pt x="1292" y="2296"/>
                  </a:lnTo>
                  <a:lnTo>
                    <a:pt x="1302" y="2291"/>
                  </a:lnTo>
                  <a:lnTo>
                    <a:pt x="1312" y="2286"/>
                  </a:lnTo>
                  <a:lnTo>
                    <a:pt x="1322" y="2281"/>
                  </a:lnTo>
                  <a:lnTo>
                    <a:pt x="1335" y="2276"/>
                  </a:lnTo>
                  <a:lnTo>
                    <a:pt x="1345" y="2269"/>
                  </a:lnTo>
                  <a:lnTo>
                    <a:pt x="1355" y="2266"/>
                  </a:lnTo>
                  <a:lnTo>
                    <a:pt x="1365" y="2261"/>
                  </a:lnTo>
                  <a:lnTo>
                    <a:pt x="1375" y="2258"/>
                  </a:lnTo>
                  <a:lnTo>
                    <a:pt x="1385" y="2258"/>
                  </a:lnTo>
                  <a:lnTo>
                    <a:pt x="1395" y="2258"/>
                  </a:lnTo>
                  <a:lnTo>
                    <a:pt x="1405" y="2258"/>
                  </a:lnTo>
                  <a:lnTo>
                    <a:pt x="1421" y="2258"/>
                  </a:lnTo>
                  <a:lnTo>
                    <a:pt x="1433" y="2251"/>
                  </a:lnTo>
                  <a:lnTo>
                    <a:pt x="1443" y="2241"/>
                  </a:lnTo>
                  <a:lnTo>
                    <a:pt x="1448" y="2226"/>
                  </a:lnTo>
                  <a:lnTo>
                    <a:pt x="1448" y="2210"/>
                  </a:lnTo>
                  <a:lnTo>
                    <a:pt x="1443" y="2198"/>
                  </a:lnTo>
                  <a:lnTo>
                    <a:pt x="1433" y="2188"/>
                  </a:lnTo>
                  <a:lnTo>
                    <a:pt x="1418" y="2180"/>
                  </a:lnTo>
                  <a:lnTo>
                    <a:pt x="1398" y="2178"/>
                  </a:lnTo>
                  <a:lnTo>
                    <a:pt x="1380" y="2180"/>
                  </a:lnTo>
                  <a:lnTo>
                    <a:pt x="1362" y="2183"/>
                  </a:lnTo>
                  <a:lnTo>
                    <a:pt x="1345" y="2185"/>
                  </a:lnTo>
                  <a:lnTo>
                    <a:pt x="1330" y="2193"/>
                  </a:lnTo>
                  <a:lnTo>
                    <a:pt x="1314" y="2198"/>
                  </a:lnTo>
                  <a:lnTo>
                    <a:pt x="1299" y="2205"/>
                  </a:lnTo>
                  <a:lnTo>
                    <a:pt x="1287" y="2213"/>
                  </a:lnTo>
                  <a:lnTo>
                    <a:pt x="1279" y="2216"/>
                  </a:lnTo>
                  <a:lnTo>
                    <a:pt x="1274" y="2221"/>
                  </a:lnTo>
                  <a:lnTo>
                    <a:pt x="1266" y="2223"/>
                  </a:lnTo>
                  <a:lnTo>
                    <a:pt x="1259" y="2226"/>
                  </a:lnTo>
                  <a:lnTo>
                    <a:pt x="1249" y="2183"/>
                  </a:lnTo>
                  <a:lnTo>
                    <a:pt x="1233" y="2142"/>
                  </a:lnTo>
                  <a:lnTo>
                    <a:pt x="1213" y="2102"/>
                  </a:lnTo>
                  <a:lnTo>
                    <a:pt x="1193" y="2064"/>
                  </a:lnTo>
                  <a:lnTo>
                    <a:pt x="1175" y="2031"/>
                  </a:lnTo>
                  <a:lnTo>
                    <a:pt x="1160" y="2001"/>
                  </a:lnTo>
                  <a:lnTo>
                    <a:pt x="1148" y="1970"/>
                  </a:lnTo>
                  <a:lnTo>
                    <a:pt x="1137" y="1938"/>
                  </a:lnTo>
                  <a:lnTo>
                    <a:pt x="1137" y="1935"/>
                  </a:lnTo>
                  <a:lnTo>
                    <a:pt x="1137" y="1933"/>
                  </a:lnTo>
                  <a:lnTo>
                    <a:pt x="1150" y="1920"/>
                  </a:lnTo>
                  <a:lnTo>
                    <a:pt x="1163" y="1905"/>
                  </a:lnTo>
                  <a:lnTo>
                    <a:pt x="1175" y="1892"/>
                  </a:lnTo>
                  <a:lnTo>
                    <a:pt x="1188" y="1880"/>
                  </a:lnTo>
                  <a:lnTo>
                    <a:pt x="1201" y="1867"/>
                  </a:lnTo>
                  <a:lnTo>
                    <a:pt x="1211" y="1852"/>
                  </a:lnTo>
                  <a:lnTo>
                    <a:pt x="1221" y="1842"/>
                  </a:lnTo>
                  <a:lnTo>
                    <a:pt x="1231" y="1829"/>
                  </a:lnTo>
                  <a:lnTo>
                    <a:pt x="1256" y="1806"/>
                  </a:lnTo>
                  <a:lnTo>
                    <a:pt x="1281" y="1781"/>
                  </a:lnTo>
                  <a:lnTo>
                    <a:pt x="1307" y="1758"/>
                  </a:lnTo>
                  <a:lnTo>
                    <a:pt x="1332" y="1736"/>
                  </a:lnTo>
                  <a:lnTo>
                    <a:pt x="1357" y="1710"/>
                  </a:lnTo>
                  <a:lnTo>
                    <a:pt x="1385" y="1688"/>
                  </a:lnTo>
                  <a:lnTo>
                    <a:pt x="1410" y="1665"/>
                  </a:lnTo>
                  <a:lnTo>
                    <a:pt x="1436" y="1642"/>
                  </a:lnTo>
                  <a:lnTo>
                    <a:pt x="1466" y="1614"/>
                  </a:lnTo>
                  <a:lnTo>
                    <a:pt x="1496" y="1589"/>
                  </a:lnTo>
                  <a:lnTo>
                    <a:pt x="1527" y="1561"/>
                  </a:lnTo>
                  <a:lnTo>
                    <a:pt x="1555" y="1533"/>
                  </a:lnTo>
                  <a:lnTo>
                    <a:pt x="1585" y="1506"/>
                  </a:lnTo>
                  <a:lnTo>
                    <a:pt x="1615" y="1475"/>
                  </a:lnTo>
                  <a:lnTo>
                    <a:pt x="1643" y="1448"/>
                  </a:lnTo>
                  <a:lnTo>
                    <a:pt x="1673" y="1417"/>
                  </a:lnTo>
                  <a:lnTo>
                    <a:pt x="1701" y="1387"/>
                  </a:lnTo>
                  <a:lnTo>
                    <a:pt x="1729" y="1357"/>
                  </a:lnTo>
                  <a:lnTo>
                    <a:pt x="1757" y="1326"/>
                  </a:lnTo>
                  <a:lnTo>
                    <a:pt x="1785" y="1293"/>
                  </a:lnTo>
                  <a:lnTo>
                    <a:pt x="1810" y="1261"/>
                  </a:lnTo>
                  <a:lnTo>
                    <a:pt x="1835" y="1225"/>
                  </a:lnTo>
                  <a:lnTo>
                    <a:pt x="1860" y="1190"/>
                  </a:lnTo>
                  <a:lnTo>
                    <a:pt x="1883" y="1154"/>
                  </a:lnTo>
                  <a:lnTo>
                    <a:pt x="1901" y="1109"/>
                  </a:lnTo>
                  <a:lnTo>
                    <a:pt x="1906" y="1053"/>
                  </a:lnTo>
                  <a:lnTo>
                    <a:pt x="1901" y="998"/>
                  </a:lnTo>
                  <a:lnTo>
                    <a:pt x="1886" y="945"/>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7" name="Freeform 8"/>
            <p:cNvSpPr>
              <a:spLocks/>
            </p:cNvSpPr>
            <p:nvPr/>
          </p:nvSpPr>
          <p:spPr bwMode="auto">
            <a:xfrm>
              <a:off x="4450" y="2862"/>
              <a:ext cx="424" cy="273"/>
            </a:xfrm>
            <a:custGeom>
              <a:avLst/>
              <a:gdLst>
                <a:gd name="T0" fmla="*/ 45 w 424"/>
                <a:gd name="T1" fmla="*/ 0 h 273"/>
                <a:gd name="T2" fmla="*/ 30 w 424"/>
                <a:gd name="T3" fmla="*/ 0 h 273"/>
                <a:gd name="T4" fmla="*/ 17 w 424"/>
                <a:gd name="T5" fmla="*/ 8 h 273"/>
                <a:gd name="T6" fmla="*/ 7 w 424"/>
                <a:gd name="T7" fmla="*/ 18 h 273"/>
                <a:gd name="T8" fmla="*/ 2 w 424"/>
                <a:gd name="T9" fmla="*/ 33 h 273"/>
                <a:gd name="T10" fmla="*/ 2 w 424"/>
                <a:gd name="T11" fmla="*/ 33 h 273"/>
                <a:gd name="T12" fmla="*/ 0 w 424"/>
                <a:gd name="T13" fmla="*/ 71 h 273"/>
                <a:gd name="T14" fmla="*/ 5 w 424"/>
                <a:gd name="T15" fmla="*/ 106 h 273"/>
                <a:gd name="T16" fmla="*/ 17 w 424"/>
                <a:gd name="T17" fmla="*/ 139 h 273"/>
                <a:gd name="T18" fmla="*/ 32 w 424"/>
                <a:gd name="T19" fmla="*/ 167 h 273"/>
                <a:gd name="T20" fmla="*/ 55 w 424"/>
                <a:gd name="T21" fmla="*/ 195 h 273"/>
                <a:gd name="T22" fmla="*/ 78 w 424"/>
                <a:gd name="T23" fmla="*/ 218 h 273"/>
                <a:gd name="T24" fmla="*/ 103 w 424"/>
                <a:gd name="T25" fmla="*/ 235 h 273"/>
                <a:gd name="T26" fmla="*/ 131 w 424"/>
                <a:gd name="T27" fmla="*/ 248 h 273"/>
                <a:gd name="T28" fmla="*/ 154 w 424"/>
                <a:gd name="T29" fmla="*/ 255 h 273"/>
                <a:gd name="T30" fmla="*/ 182 w 424"/>
                <a:gd name="T31" fmla="*/ 263 h 273"/>
                <a:gd name="T32" fmla="*/ 212 w 424"/>
                <a:gd name="T33" fmla="*/ 268 h 273"/>
                <a:gd name="T34" fmla="*/ 247 w 424"/>
                <a:gd name="T35" fmla="*/ 273 h 273"/>
                <a:gd name="T36" fmla="*/ 283 w 424"/>
                <a:gd name="T37" fmla="*/ 273 h 273"/>
                <a:gd name="T38" fmla="*/ 321 w 424"/>
                <a:gd name="T39" fmla="*/ 271 h 273"/>
                <a:gd name="T40" fmla="*/ 361 w 424"/>
                <a:gd name="T41" fmla="*/ 261 h 273"/>
                <a:gd name="T42" fmla="*/ 399 w 424"/>
                <a:gd name="T43" fmla="*/ 248 h 273"/>
                <a:gd name="T44" fmla="*/ 412 w 424"/>
                <a:gd name="T45" fmla="*/ 240 h 273"/>
                <a:gd name="T46" fmla="*/ 422 w 424"/>
                <a:gd name="T47" fmla="*/ 228 h 273"/>
                <a:gd name="T48" fmla="*/ 424 w 424"/>
                <a:gd name="T49" fmla="*/ 213 h 273"/>
                <a:gd name="T50" fmla="*/ 422 w 424"/>
                <a:gd name="T51" fmla="*/ 197 h 273"/>
                <a:gd name="T52" fmla="*/ 412 w 424"/>
                <a:gd name="T53" fmla="*/ 185 h 273"/>
                <a:gd name="T54" fmla="*/ 399 w 424"/>
                <a:gd name="T55" fmla="*/ 177 h 273"/>
                <a:gd name="T56" fmla="*/ 384 w 424"/>
                <a:gd name="T57" fmla="*/ 175 h 273"/>
                <a:gd name="T58" fmla="*/ 369 w 424"/>
                <a:gd name="T59" fmla="*/ 177 h 273"/>
                <a:gd name="T60" fmla="*/ 336 w 424"/>
                <a:gd name="T61" fmla="*/ 187 h 273"/>
                <a:gd name="T62" fmla="*/ 305 w 424"/>
                <a:gd name="T63" fmla="*/ 195 h 273"/>
                <a:gd name="T64" fmla="*/ 275 w 424"/>
                <a:gd name="T65" fmla="*/ 195 h 273"/>
                <a:gd name="T66" fmla="*/ 245 w 424"/>
                <a:gd name="T67" fmla="*/ 195 h 273"/>
                <a:gd name="T68" fmla="*/ 217 w 424"/>
                <a:gd name="T69" fmla="*/ 192 h 273"/>
                <a:gd name="T70" fmla="*/ 192 w 424"/>
                <a:gd name="T71" fmla="*/ 187 h 273"/>
                <a:gd name="T72" fmla="*/ 171 w 424"/>
                <a:gd name="T73" fmla="*/ 182 h 273"/>
                <a:gd name="T74" fmla="*/ 154 w 424"/>
                <a:gd name="T75" fmla="*/ 177 h 273"/>
                <a:gd name="T76" fmla="*/ 141 w 424"/>
                <a:gd name="T77" fmla="*/ 170 h 273"/>
                <a:gd name="T78" fmla="*/ 126 w 424"/>
                <a:gd name="T79" fmla="*/ 159 h 273"/>
                <a:gd name="T80" fmla="*/ 111 w 424"/>
                <a:gd name="T81" fmla="*/ 147 h 273"/>
                <a:gd name="T82" fmla="*/ 98 w 424"/>
                <a:gd name="T83" fmla="*/ 129 h 273"/>
                <a:gd name="T84" fmla="*/ 88 w 424"/>
                <a:gd name="T85" fmla="*/ 111 h 273"/>
                <a:gd name="T86" fmla="*/ 80 w 424"/>
                <a:gd name="T87" fmla="*/ 91 h 273"/>
                <a:gd name="T88" fmla="*/ 78 w 424"/>
                <a:gd name="T89" fmla="*/ 69 h 273"/>
                <a:gd name="T90" fmla="*/ 78 w 424"/>
                <a:gd name="T91" fmla="*/ 46 h 273"/>
                <a:gd name="T92" fmla="*/ 78 w 424"/>
                <a:gd name="T93" fmla="*/ 31 h 273"/>
                <a:gd name="T94" fmla="*/ 70 w 424"/>
                <a:gd name="T95" fmla="*/ 15 h 273"/>
                <a:gd name="T96" fmla="*/ 60 w 424"/>
                <a:gd name="T97" fmla="*/ 5 h 273"/>
                <a:gd name="T98" fmla="*/ 45 w 424"/>
                <a:gd name="T99" fmla="*/ 0 h 2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4"/>
                <a:gd name="T151" fmla="*/ 0 h 273"/>
                <a:gd name="T152" fmla="*/ 424 w 424"/>
                <a:gd name="T153" fmla="*/ 273 h 2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4" h="273">
                  <a:moveTo>
                    <a:pt x="45" y="0"/>
                  </a:moveTo>
                  <a:lnTo>
                    <a:pt x="30" y="0"/>
                  </a:lnTo>
                  <a:lnTo>
                    <a:pt x="17" y="8"/>
                  </a:lnTo>
                  <a:lnTo>
                    <a:pt x="7" y="18"/>
                  </a:lnTo>
                  <a:lnTo>
                    <a:pt x="2" y="33"/>
                  </a:lnTo>
                  <a:lnTo>
                    <a:pt x="0" y="71"/>
                  </a:lnTo>
                  <a:lnTo>
                    <a:pt x="5" y="106"/>
                  </a:lnTo>
                  <a:lnTo>
                    <a:pt x="17" y="139"/>
                  </a:lnTo>
                  <a:lnTo>
                    <a:pt x="32" y="167"/>
                  </a:lnTo>
                  <a:lnTo>
                    <a:pt x="55" y="195"/>
                  </a:lnTo>
                  <a:lnTo>
                    <a:pt x="78" y="218"/>
                  </a:lnTo>
                  <a:lnTo>
                    <a:pt x="103" y="235"/>
                  </a:lnTo>
                  <a:lnTo>
                    <a:pt x="131" y="248"/>
                  </a:lnTo>
                  <a:lnTo>
                    <a:pt x="154" y="255"/>
                  </a:lnTo>
                  <a:lnTo>
                    <a:pt x="182" y="263"/>
                  </a:lnTo>
                  <a:lnTo>
                    <a:pt x="212" y="268"/>
                  </a:lnTo>
                  <a:lnTo>
                    <a:pt x="247" y="273"/>
                  </a:lnTo>
                  <a:lnTo>
                    <a:pt x="283" y="273"/>
                  </a:lnTo>
                  <a:lnTo>
                    <a:pt x="321" y="271"/>
                  </a:lnTo>
                  <a:lnTo>
                    <a:pt x="361" y="261"/>
                  </a:lnTo>
                  <a:lnTo>
                    <a:pt x="399" y="248"/>
                  </a:lnTo>
                  <a:lnTo>
                    <a:pt x="412" y="240"/>
                  </a:lnTo>
                  <a:lnTo>
                    <a:pt x="422" y="228"/>
                  </a:lnTo>
                  <a:lnTo>
                    <a:pt x="424" y="213"/>
                  </a:lnTo>
                  <a:lnTo>
                    <a:pt x="422" y="197"/>
                  </a:lnTo>
                  <a:lnTo>
                    <a:pt x="412" y="185"/>
                  </a:lnTo>
                  <a:lnTo>
                    <a:pt x="399" y="177"/>
                  </a:lnTo>
                  <a:lnTo>
                    <a:pt x="384" y="175"/>
                  </a:lnTo>
                  <a:lnTo>
                    <a:pt x="369" y="177"/>
                  </a:lnTo>
                  <a:lnTo>
                    <a:pt x="336" y="187"/>
                  </a:lnTo>
                  <a:lnTo>
                    <a:pt x="305" y="195"/>
                  </a:lnTo>
                  <a:lnTo>
                    <a:pt x="275" y="195"/>
                  </a:lnTo>
                  <a:lnTo>
                    <a:pt x="245" y="195"/>
                  </a:lnTo>
                  <a:lnTo>
                    <a:pt x="217" y="192"/>
                  </a:lnTo>
                  <a:lnTo>
                    <a:pt x="192" y="187"/>
                  </a:lnTo>
                  <a:lnTo>
                    <a:pt x="171" y="182"/>
                  </a:lnTo>
                  <a:lnTo>
                    <a:pt x="154" y="177"/>
                  </a:lnTo>
                  <a:lnTo>
                    <a:pt x="141" y="170"/>
                  </a:lnTo>
                  <a:lnTo>
                    <a:pt x="126" y="159"/>
                  </a:lnTo>
                  <a:lnTo>
                    <a:pt x="111" y="147"/>
                  </a:lnTo>
                  <a:lnTo>
                    <a:pt x="98" y="129"/>
                  </a:lnTo>
                  <a:lnTo>
                    <a:pt x="88" y="111"/>
                  </a:lnTo>
                  <a:lnTo>
                    <a:pt x="80" y="91"/>
                  </a:lnTo>
                  <a:lnTo>
                    <a:pt x="78" y="69"/>
                  </a:lnTo>
                  <a:lnTo>
                    <a:pt x="78" y="46"/>
                  </a:lnTo>
                  <a:lnTo>
                    <a:pt x="78" y="31"/>
                  </a:lnTo>
                  <a:lnTo>
                    <a:pt x="70" y="15"/>
                  </a:lnTo>
                  <a:lnTo>
                    <a:pt x="60" y="5"/>
                  </a:lnTo>
                  <a:lnTo>
                    <a:pt x="45" y="0"/>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8" name="Freeform 9"/>
            <p:cNvSpPr>
              <a:spLocks/>
            </p:cNvSpPr>
            <p:nvPr/>
          </p:nvSpPr>
          <p:spPr bwMode="auto">
            <a:xfrm>
              <a:off x="4728" y="2827"/>
              <a:ext cx="75" cy="159"/>
            </a:xfrm>
            <a:custGeom>
              <a:avLst/>
              <a:gdLst>
                <a:gd name="T0" fmla="*/ 75 w 75"/>
                <a:gd name="T1" fmla="*/ 121 h 159"/>
                <a:gd name="T2" fmla="*/ 75 w 75"/>
                <a:gd name="T3" fmla="*/ 40 h 159"/>
                <a:gd name="T4" fmla="*/ 73 w 75"/>
                <a:gd name="T5" fmla="*/ 25 h 159"/>
                <a:gd name="T6" fmla="*/ 65 w 75"/>
                <a:gd name="T7" fmla="*/ 13 h 159"/>
                <a:gd name="T8" fmla="*/ 53 w 75"/>
                <a:gd name="T9" fmla="*/ 2 h 159"/>
                <a:gd name="T10" fmla="*/ 38 w 75"/>
                <a:gd name="T11" fmla="*/ 0 h 159"/>
                <a:gd name="T12" fmla="*/ 22 w 75"/>
                <a:gd name="T13" fmla="*/ 2 h 159"/>
                <a:gd name="T14" fmla="*/ 12 w 75"/>
                <a:gd name="T15" fmla="*/ 13 h 159"/>
                <a:gd name="T16" fmla="*/ 2 w 75"/>
                <a:gd name="T17" fmla="*/ 25 h 159"/>
                <a:gd name="T18" fmla="*/ 0 w 75"/>
                <a:gd name="T19" fmla="*/ 40 h 159"/>
                <a:gd name="T20" fmla="*/ 0 w 75"/>
                <a:gd name="T21" fmla="*/ 121 h 159"/>
                <a:gd name="T22" fmla="*/ 2 w 75"/>
                <a:gd name="T23" fmla="*/ 136 h 159"/>
                <a:gd name="T24" fmla="*/ 12 w 75"/>
                <a:gd name="T25" fmla="*/ 146 h 159"/>
                <a:gd name="T26" fmla="*/ 22 w 75"/>
                <a:gd name="T27" fmla="*/ 157 h 159"/>
                <a:gd name="T28" fmla="*/ 38 w 75"/>
                <a:gd name="T29" fmla="*/ 159 h 159"/>
                <a:gd name="T30" fmla="*/ 53 w 75"/>
                <a:gd name="T31" fmla="*/ 157 h 159"/>
                <a:gd name="T32" fmla="*/ 65 w 75"/>
                <a:gd name="T33" fmla="*/ 146 h 159"/>
                <a:gd name="T34" fmla="*/ 73 w 75"/>
                <a:gd name="T35" fmla="*/ 136 h 159"/>
                <a:gd name="T36" fmla="*/ 75 w 75"/>
                <a:gd name="T37" fmla="*/ 121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159"/>
                <a:gd name="T59" fmla="*/ 75 w 75"/>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159">
                  <a:moveTo>
                    <a:pt x="75" y="121"/>
                  </a:moveTo>
                  <a:lnTo>
                    <a:pt x="75" y="40"/>
                  </a:lnTo>
                  <a:lnTo>
                    <a:pt x="73" y="25"/>
                  </a:lnTo>
                  <a:lnTo>
                    <a:pt x="65" y="13"/>
                  </a:lnTo>
                  <a:lnTo>
                    <a:pt x="53" y="2"/>
                  </a:lnTo>
                  <a:lnTo>
                    <a:pt x="38" y="0"/>
                  </a:lnTo>
                  <a:lnTo>
                    <a:pt x="22" y="2"/>
                  </a:lnTo>
                  <a:lnTo>
                    <a:pt x="12" y="13"/>
                  </a:lnTo>
                  <a:lnTo>
                    <a:pt x="2" y="25"/>
                  </a:lnTo>
                  <a:lnTo>
                    <a:pt x="0" y="40"/>
                  </a:lnTo>
                  <a:lnTo>
                    <a:pt x="0" y="121"/>
                  </a:lnTo>
                  <a:lnTo>
                    <a:pt x="2" y="136"/>
                  </a:lnTo>
                  <a:lnTo>
                    <a:pt x="12" y="146"/>
                  </a:lnTo>
                  <a:lnTo>
                    <a:pt x="22" y="157"/>
                  </a:lnTo>
                  <a:lnTo>
                    <a:pt x="38" y="159"/>
                  </a:lnTo>
                  <a:lnTo>
                    <a:pt x="53" y="157"/>
                  </a:lnTo>
                  <a:lnTo>
                    <a:pt x="65" y="146"/>
                  </a:lnTo>
                  <a:lnTo>
                    <a:pt x="73" y="136"/>
                  </a:lnTo>
                  <a:lnTo>
                    <a:pt x="75" y="121"/>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9" name="Freeform 10"/>
            <p:cNvSpPr>
              <a:spLocks/>
            </p:cNvSpPr>
            <p:nvPr/>
          </p:nvSpPr>
          <p:spPr bwMode="auto">
            <a:xfrm>
              <a:off x="4634" y="2817"/>
              <a:ext cx="78" cy="156"/>
            </a:xfrm>
            <a:custGeom>
              <a:avLst/>
              <a:gdLst>
                <a:gd name="T0" fmla="*/ 78 w 78"/>
                <a:gd name="T1" fmla="*/ 119 h 156"/>
                <a:gd name="T2" fmla="*/ 78 w 78"/>
                <a:gd name="T3" fmla="*/ 38 h 156"/>
                <a:gd name="T4" fmla="*/ 76 w 78"/>
                <a:gd name="T5" fmla="*/ 23 h 156"/>
                <a:gd name="T6" fmla="*/ 66 w 78"/>
                <a:gd name="T7" fmla="*/ 10 h 156"/>
                <a:gd name="T8" fmla="*/ 53 w 78"/>
                <a:gd name="T9" fmla="*/ 2 h 156"/>
                <a:gd name="T10" fmla="*/ 38 w 78"/>
                <a:gd name="T11" fmla="*/ 0 h 156"/>
                <a:gd name="T12" fmla="*/ 23 w 78"/>
                <a:gd name="T13" fmla="*/ 2 h 156"/>
                <a:gd name="T14" fmla="*/ 13 w 78"/>
                <a:gd name="T15" fmla="*/ 10 h 156"/>
                <a:gd name="T16" fmla="*/ 3 w 78"/>
                <a:gd name="T17" fmla="*/ 23 h 156"/>
                <a:gd name="T18" fmla="*/ 0 w 78"/>
                <a:gd name="T19" fmla="*/ 38 h 156"/>
                <a:gd name="T20" fmla="*/ 0 w 78"/>
                <a:gd name="T21" fmla="*/ 119 h 156"/>
                <a:gd name="T22" fmla="*/ 3 w 78"/>
                <a:gd name="T23" fmla="*/ 134 h 156"/>
                <a:gd name="T24" fmla="*/ 13 w 78"/>
                <a:gd name="T25" fmla="*/ 146 h 156"/>
                <a:gd name="T26" fmla="*/ 23 w 78"/>
                <a:gd name="T27" fmla="*/ 154 h 156"/>
                <a:gd name="T28" fmla="*/ 38 w 78"/>
                <a:gd name="T29" fmla="*/ 156 h 156"/>
                <a:gd name="T30" fmla="*/ 53 w 78"/>
                <a:gd name="T31" fmla="*/ 154 h 156"/>
                <a:gd name="T32" fmla="*/ 66 w 78"/>
                <a:gd name="T33" fmla="*/ 146 h 156"/>
                <a:gd name="T34" fmla="*/ 76 w 78"/>
                <a:gd name="T35" fmla="*/ 134 h 156"/>
                <a:gd name="T36" fmla="*/ 78 w 78"/>
                <a:gd name="T37" fmla="*/ 119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56"/>
                <a:gd name="T59" fmla="*/ 78 w 78"/>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56">
                  <a:moveTo>
                    <a:pt x="78" y="119"/>
                  </a:moveTo>
                  <a:lnTo>
                    <a:pt x="78" y="38"/>
                  </a:lnTo>
                  <a:lnTo>
                    <a:pt x="76" y="23"/>
                  </a:lnTo>
                  <a:lnTo>
                    <a:pt x="66" y="10"/>
                  </a:lnTo>
                  <a:lnTo>
                    <a:pt x="53" y="2"/>
                  </a:lnTo>
                  <a:lnTo>
                    <a:pt x="38" y="0"/>
                  </a:lnTo>
                  <a:lnTo>
                    <a:pt x="23" y="2"/>
                  </a:lnTo>
                  <a:lnTo>
                    <a:pt x="13" y="10"/>
                  </a:lnTo>
                  <a:lnTo>
                    <a:pt x="3" y="23"/>
                  </a:lnTo>
                  <a:lnTo>
                    <a:pt x="0" y="38"/>
                  </a:lnTo>
                  <a:lnTo>
                    <a:pt x="0" y="119"/>
                  </a:lnTo>
                  <a:lnTo>
                    <a:pt x="3" y="134"/>
                  </a:lnTo>
                  <a:lnTo>
                    <a:pt x="13" y="146"/>
                  </a:lnTo>
                  <a:lnTo>
                    <a:pt x="23" y="154"/>
                  </a:lnTo>
                  <a:lnTo>
                    <a:pt x="38" y="156"/>
                  </a:lnTo>
                  <a:lnTo>
                    <a:pt x="53" y="154"/>
                  </a:lnTo>
                  <a:lnTo>
                    <a:pt x="66" y="146"/>
                  </a:lnTo>
                  <a:lnTo>
                    <a:pt x="76" y="134"/>
                  </a:lnTo>
                  <a:lnTo>
                    <a:pt x="78" y="119"/>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20" name="WordArt 11"/>
            <p:cNvSpPr>
              <a:spLocks noChangeArrowheads="1" noChangeShapeType="1" noTextEdit="1"/>
            </p:cNvSpPr>
            <p:nvPr/>
          </p:nvSpPr>
          <p:spPr bwMode="auto">
            <a:xfrm>
              <a:off x="3840" y="2160"/>
              <a:ext cx="864" cy="66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mj-lt"/>
                  <a:ea typeface="Comic Sans MS"/>
                  <a:cs typeface="Comic Sans MS"/>
                </a:rPr>
                <a:t>Training</a:t>
              </a:r>
            </a:p>
            <a:p>
              <a:pPr algn="ctr"/>
              <a:r>
                <a:rPr lang="en-US" sz="3600" kern="10" dirty="0">
                  <a:ln w="9525">
                    <a:solidFill>
                      <a:srgbClr val="000000"/>
                    </a:solidFill>
                    <a:round/>
                    <a:headEnd/>
                    <a:tailEnd/>
                  </a:ln>
                  <a:latin typeface="+mj-lt"/>
                  <a:ea typeface="Comic Sans MS"/>
                  <a:cs typeface="Comic Sans MS"/>
                </a:rPr>
                <a:t>Required</a:t>
              </a:r>
            </a:p>
          </p:txBody>
        </p:sp>
      </p:grpSp>
      <p:pic>
        <p:nvPicPr>
          <p:cNvPr id="21" name="Picture 20"/>
          <p:cNvPicPr>
            <a:picLocks noChangeAspect="1"/>
          </p:cNvPicPr>
          <p:nvPr/>
        </p:nvPicPr>
        <p:blipFill>
          <a:blip r:embed="rId4"/>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14797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75608E-7 -4.42748E-6 L 0.06672 -0.19986 " pathEditMode="relative" ptsTypes="AA">
                                      <p:cBhvr>
                                        <p:cTn id="6"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90513"/>
            <a:ext cx="8382000" cy="1081087"/>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3600" dirty="0" smtClean="0">
                <a:solidFill>
                  <a:schemeClr val="lt1"/>
                </a:solidFill>
                <a:ea typeface="+mj-ea"/>
                <a:cs typeface="+mj-cs"/>
              </a:rPr>
              <a:t>3. Develop Intervention Strategies</a:t>
            </a:r>
          </a:p>
        </p:txBody>
      </p:sp>
      <p:graphicFrame>
        <p:nvGraphicFramePr>
          <p:cNvPr id="5" name="Diagram 4"/>
          <p:cNvGraphicFramePr/>
          <p:nvPr>
            <p:extLst/>
          </p:nvPr>
        </p:nvGraphicFramePr>
        <p:xfrm>
          <a:off x="0" y="2362200"/>
          <a:ext cx="9144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8308" name="Rectangle 5"/>
          <p:cNvSpPr>
            <a:spLocks noChangeArrowheads="1"/>
          </p:cNvSpPr>
          <p:nvPr/>
        </p:nvSpPr>
        <p:spPr bwMode="auto">
          <a:xfrm>
            <a:off x="533400" y="1447800"/>
            <a:ext cx="8305800" cy="830263"/>
          </a:xfrm>
          <a:prstGeom prst="rect">
            <a:avLst/>
          </a:prstGeom>
          <a:noFill/>
          <a:ln w="9525">
            <a:noFill/>
            <a:miter lim="800000"/>
            <a:headEnd/>
            <a:tailEnd/>
          </a:ln>
        </p:spPr>
        <p:txBody>
          <a:bodyPr>
            <a:prstTxWarp prst="textNoShape">
              <a:avLst/>
            </a:prstTxWarp>
            <a:spAutoFit/>
          </a:bodyPr>
          <a:lstStyle/>
          <a:p>
            <a:r>
              <a:rPr lang="en-US" sz="2400" dirty="0">
                <a:latin typeface="+mj-lt"/>
              </a:rPr>
              <a:t>Based on our understanding of the context of problem behavior, we then begin to develop intervention strategies.</a:t>
            </a:r>
          </a:p>
        </p:txBody>
      </p:sp>
      <p:sp>
        <p:nvSpPr>
          <p:cNvPr id="7" name="Text Box 4"/>
          <p:cNvSpPr txBox="1">
            <a:spLocks noChangeArrowheads="1"/>
          </p:cNvSpPr>
          <p:nvPr/>
        </p:nvSpPr>
        <p:spPr bwMode="auto">
          <a:xfrm>
            <a:off x="76200" y="2209800"/>
            <a:ext cx="2209800" cy="5334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a:lstStyle/>
          <a:p>
            <a:pPr algn="ctr" eaLnBrk="0" hangingPunct="0">
              <a:defRPr/>
            </a:pPr>
            <a:r>
              <a:rPr lang="en-US" sz="1700" b="1" dirty="0">
                <a:solidFill>
                  <a:srgbClr val="FFFFFF"/>
                </a:solidFill>
                <a:latin typeface="+mj-lt"/>
                <a:ea typeface="+mn-ea"/>
                <a:cs typeface="+mn-cs"/>
              </a:rPr>
              <a:t>ANTECEDENT</a:t>
            </a:r>
          </a:p>
          <a:p>
            <a:pPr algn="ctr" eaLnBrk="0" hangingPunct="0">
              <a:defRPr/>
            </a:pPr>
            <a:r>
              <a:rPr lang="en-US" sz="1700" b="1" dirty="0">
                <a:solidFill>
                  <a:srgbClr val="FFFFFF"/>
                </a:solidFill>
                <a:latin typeface="+mj-lt"/>
                <a:ea typeface="+mn-ea"/>
                <a:cs typeface="+mn-cs"/>
              </a:rPr>
              <a:t>MANIPULATIONS</a:t>
            </a:r>
          </a:p>
        </p:txBody>
      </p:sp>
      <p:sp>
        <p:nvSpPr>
          <p:cNvPr id="8" name="Text Box 6"/>
          <p:cNvSpPr txBox="1">
            <a:spLocks noChangeArrowheads="1"/>
          </p:cNvSpPr>
          <p:nvPr/>
        </p:nvSpPr>
        <p:spPr bwMode="auto">
          <a:xfrm>
            <a:off x="3429000" y="2209800"/>
            <a:ext cx="2209800" cy="5334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a:lstStyle/>
          <a:p>
            <a:pPr algn="ctr" eaLnBrk="0" hangingPunct="0">
              <a:defRPr/>
            </a:pPr>
            <a:r>
              <a:rPr lang="en-US" sz="1700" b="1" cap="all" dirty="0">
                <a:solidFill>
                  <a:srgbClr val="FFFFFF"/>
                </a:solidFill>
                <a:latin typeface="+mj-lt"/>
                <a:ea typeface="+mn-ea"/>
                <a:cs typeface="+mn-cs"/>
              </a:rPr>
              <a:t>instructional </a:t>
            </a:r>
            <a:r>
              <a:rPr lang="en-US" sz="1700" b="1" dirty="0">
                <a:solidFill>
                  <a:srgbClr val="FFFFFF"/>
                </a:solidFill>
                <a:latin typeface="+mj-lt"/>
                <a:ea typeface="+mn-ea"/>
                <a:cs typeface="+mn-cs"/>
              </a:rPr>
              <a:t>STRATEGIES</a:t>
            </a:r>
          </a:p>
        </p:txBody>
      </p:sp>
      <p:sp>
        <p:nvSpPr>
          <p:cNvPr id="9" name="Text Box 8"/>
          <p:cNvSpPr txBox="1">
            <a:spLocks noChangeArrowheads="1"/>
          </p:cNvSpPr>
          <p:nvPr/>
        </p:nvSpPr>
        <p:spPr bwMode="auto">
          <a:xfrm>
            <a:off x="6781800" y="2209800"/>
            <a:ext cx="2209800" cy="5334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a:lstStyle/>
          <a:p>
            <a:pPr algn="ctr" eaLnBrk="0" hangingPunct="0">
              <a:defRPr/>
            </a:pPr>
            <a:r>
              <a:rPr lang="en-US" sz="1700" b="1" dirty="0">
                <a:solidFill>
                  <a:srgbClr val="FFFFFF"/>
                </a:solidFill>
                <a:latin typeface="+mj-lt"/>
                <a:ea typeface="+mn-ea"/>
                <a:cs typeface="+mn-cs"/>
              </a:rPr>
              <a:t>CONSEQUENCE</a:t>
            </a:r>
          </a:p>
          <a:p>
            <a:pPr algn="ctr" eaLnBrk="0" hangingPunct="0">
              <a:defRPr/>
            </a:pPr>
            <a:r>
              <a:rPr lang="en-US" sz="1700" b="1" dirty="0">
                <a:solidFill>
                  <a:srgbClr val="FFFFFF"/>
                </a:solidFill>
                <a:latin typeface="+mj-lt"/>
                <a:ea typeface="+mn-ea"/>
                <a:cs typeface="+mn-cs"/>
              </a:rPr>
              <a:t>MANIPULATIONS</a:t>
            </a:r>
          </a:p>
        </p:txBody>
      </p:sp>
      <p:sp>
        <p:nvSpPr>
          <p:cNvPr id="10" name="AutoShape 3"/>
          <p:cNvSpPr>
            <a:spLocks noChangeArrowheads="1"/>
          </p:cNvSpPr>
          <p:nvPr/>
        </p:nvSpPr>
        <p:spPr bwMode="auto">
          <a:xfrm>
            <a:off x="0" y="5715000"/>
            <a:ext cx="2438400" cy="1143000"/>
          </a:xfrm>
          <a:prstGeom prst="flowChartAlternateProcess">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a:prstTxWarp prst="textNoShape">
              <a:avLst/>
            </a:prstTxWarp>
          </a:bodyPr>
          <a:lstStyle/>
          <a:p>
            <a:pPr algn="ctr" eaLnBrk="0" hangingPunct="0">
              <a:defRPr/>
            </a:pPr>
            <a:r>
              <a:rPr lang="en-US" sz="2000">
                <a:solidFill>
                  <a:schemeClr val="bg1"/>
                </a:solidFill>
                <a:latin typeface="+mj-lt"/>
              </a:rPr>
              <a:t>…to make the problem behavior</a:t>
            </a:r>
            <a:endParaRPr lang="en-US" sz="2000" b="1">
              <a:solidFill>
                <a:schemeClr val="bg1"/>
              </a:solidFill>
              <a:latin typeface="+mj-lt"/>
            </a:endParaRPr>
          </a:p>
          <a:p>
            <a:pPr algn="ctr" eaLnBrk="0" hangingPunct="0">
              <a:defRPr/>
            </a:pPr>
            <a:r>
              <a:rPr lang="en-US" sz="2000" b="1">
                <a:solidFill>
                  <a:schemeClr val="bg1"/>
                </a:solidFill>
                <a:effectLst>
                  <a:outerShdw blurRad="38100" dist="38100" dir="2700000" algn="tl">
                    <a:srgbClr val="000000"/>
                  </a:outerShdw>
                </a:effectLst>
                <a:latin typeface="+mj-lt"/>
              </a:rPr>
              <a:t>IRRELEVANT</a:t>
            </a: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a:solidFill>
                <a:schemeClr val="bg1"/>
              </a:solidFill>
              <a:effectLst>
                <a:outerShdw blurRad="38100" dist="38100" dir="2700000" algn="tl">
                  <a:srgbClr val="000000"/>
                </a:outerShdw>
              </a:effectLst>
              <a:latin typeface="+mj-lt"/>
            </a:endParaRPr>
          </a:p>
          <a:p>
            <a:pPr algn="ctr" eaLnBrk="0" hangingPunct="0">
              <a:defRPr/>
            </a:pPr>
            <a:endParaRPr lang="en-US" sz="2000" b="1" u="sng">
              <a:solidFill>
                <a:schemeClr val="bg1"/>
              </a:solidFill>
              <a:latin typeface="+mj-lt"/>
            </a:endParaRPr>
          </a:p>
        </p:txBody>
      </p:sp>
      <p:sp>
        <p:nvSpPr>
          <p:cNvPr id="11" name="AutoShape 5"/>
          <p:cNvSpPr>
            <a:spLocks noChangeArrowheads="1"/>
          </p:cNvSpPr>
          <p:nvPr/>
        </p:nvSpPr>
        <p:spPr bwMode="auto">
          <a:xfrm>
            <a:off x="3352800" y="5715000"/>
            <a:ext cx="2438400" cy="1143000"/>
          </a:xfrm>
          <a:prstGeom prst="flowChartAlternateProcess">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a:prstTxWarp prst="textNoShape">
              <a:avLst/>
            </a:prstTxWarp>
          </a:bodyPr>
          <a:lstStyle/>
          <a:p>
            <a:pPr algn="ctr" eaLnBrk="0" hangingPunct="0">
              <a:defRPr/>
            </a:pPr>
            <a:r>
              <a:rPr lang="en-US" sz="2000">
                <a:solidFill>
                  <a:schemeClr val="bg1"/>
                </a:solidFill>
                <a:latin typeface="+mj-lt"/>
              </a:rPr>
              <a:t>…to make the problem behavior</a:t>
            </a:r>
            <a:endParaRPr lang="en-US" sz="2000" b="1">
              <a:solidFill>
                <a:schemeClr val="bg1"/>
              </a:solidFill>
              <a:latin typeface="+mj-lt"/>
            </a:endParaRPr>
          </a:p>
          <a:p>
            <a:pPr algn="ctr" eaLnBrk="0" hangingPunct="0">
              <a:defRPr/>
            </a:pPr>
            <a:r>
              <a:rPr lang="en-US" sz="2000" b="1">
                <a:solidFill>
                  <a:schemeClr val="bg1"/>
                </a:solidFill>
                <a:effectLst>
                  <a:outerShdw blurRad="38100" dist="38100" dir="2700000" algn="tl">
                    <a:srgbClr val="000000"/>
                  </a:outerShdw>
                </a:effectLst>
                <a:latin typeface="+mj-lt"/>
              </a:rPr>
              <a:t>INEFFICIENT</a:t>
            </a: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latin typeface="+mj-lt"/>
            </a:endParaRPr>
          </a:p>
        </p:txBody>
      </p:sp>
      <p:sp>
        <p:nvSpPr>
          <p:cNvPr id="12" name="AutoShape 7"/>
          <p:cNvSpPr>
            <a:spLocks noChangeArrowheads="1"/>
          </p:cNvSpPr>
          <p:nvPr/>
        </p:nvSpPr>
        <p:spPr bwMode="auto">
          <a:xfrm>
            <a:off x="6705600" y="5715000"/>
            <a:ext cx="2438400" cy="1143000"/>
          </a:xfrm>
          <a:prstGeom prst="flowChartAlternateProcess">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a:prstTxWarp prst="textNoShape">
              <a:avLst/>
            </a:prstTxWarp>
          </a:bodyPr>
          <a:lstStyle/>
          <a:p>
            <a:pPr algn="ctr" eaLnBrk="0" hangingPunct="0">
              <a:defRPr/>
            </a:pPr>
            <a:r>
              <a:rPr lang="en-US" sz="2000">
                <a:solidFill>
                  <a:schemeClr val="bg1"/>
                </a:solidFill>
                <a:latin typeface="+mj-lt"/>
              </a:rPr>
              <a:t>…to make the problem behavior</a:t>
            </a:r>
            <a:endParaRPr lang="en-US" sz="2000" b="1">
              <a:solidFill>
                <a:schemeClr val="bg1"/>
              </a:solidFill>
              <a:latin typeface="+mj-lt"/>
            </a:endParaRPr>
          </a:p>
          <a:p>
            <a:pPr algn="ctr" eaLnBrk="0" hangingPunct="0">
              <a:defRPr/>
            </a:pPr>
            <a:r>
              <a:rPr lang="en-US" sz="2000" b="1">
                <a:solidFill>
                  <a:schemeClr val="bg1"/>
                </a:solidFill>
                <a:effectLst>
                  <a:outerShdw blurRad="38100" dist="38100" dir="2700000" algn="tl">
                    <a:srgbClr val="000000"/>
                  </a:outerShdw>
                </a:effectLst>
                <a:latin typeface="+mj-lt"/>
              </a:rPr>
              <a:t>INEFFECTIVE</a:t>
            </a: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effectLst>
                <a:outerShdw blurRad="38100" dist="38100" dir="2700000" algn="tl">
                  <a:srgbClr val="000000"/>
                </a:outerShdw>
              </a:effectLst>
              <a:latin typeface="+mj-lt"/>
            </a:endParaRPr>
          </a:p>
          <a:p>
            <a:pPr algn="ctr" eaLnBrk="0" hangingPunct="0">
              <a:defRPr/>
            </a:pPr>
            <a:endParaRPr lang="en-US" sz="2000" b="1">
              <a:solidFill>
                <a:schemeClr val="bg1"/>
              </a:solidFill>
              <a:effectLst>
                <a:outerShdw blurRad="38100" dist="38100" dir="2700000" algn="tl">
                  <a:srgbClr val="000000"/>
                </a:outerShdw>
              </a:effectLst>
              <a:latin typeface="+mj-lt"/>
            </a:endParaRPr>
          </a:p>
        </p:txBody>
      </p:sp>
      <p:pic>
        <p:nvPicPr>
          <p:cNvPr id="13" name="Picture 12"/>
          <p:cNvPicPr>
            <a:picLocks noChangeAspect="1"/>
          </p:cNvPicPr>
          <p:nvPr/>
        </p:nvPicPr>
        <p:blipFill>
          <a:blip r:embed="rId7"/>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304956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lide(fromLeft)">
                                      <p:cBhvr>
                                        <p:cTn id="16" dur="500"/>
                                        <p:tgtEl>
                                          <p:spTgt spid="8"/>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lide(from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lide(fromLeft)">
                                      <p:cBhvr>
                                        <p:cTn id="25" dur="500"/>
                                        <p:tgtEl>
                                          <p:spTgt spid="9"/>
                                        </p:tgtEl>
                                      </p:cBhvr>
                                    </p:animEffect>
                                  </p:childTnLst>
                                </p:cTn>
                              </p:par>
                            </p:childTnLst>
                          </p:cTn>
                        </p:par>
                        <p:par>
                          <p:cTn id="26" fill="hold">
                            <p:stCondLst>
                              <p:cond delay="500"/>
                            </p:stCondLst>
                            <p:childTnLst>
                              <p:par>
                                <p:cTn id="27" presetID="1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lide(from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bwMode="auto">
          <a:xfrm>
            <a:off x="304800" y="2286000"/>
            <a:ext cx="533400" cy="533400"/>
          </a:xfrm>
          <a:prstGeom prst="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mn-ea"/>
              <a:cs typeface="+mn-cs"/>
            </a:endParaRPr>
          </a:p>
        </p:txBody>
      </p:sp>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b="1" dirty="0" smtClean="0"/>
              <a:t>Where do we start?</a:t>
            </a:r>
          </a:p>
        </p:txBody>
      </p:sp>
      <p:sp>
        <p:nvSpPr>
          <p:cNvPr id="18435" name="Rectangle 3"/>
          <p:cNvSpPr>
            <a:spLocks noGrp="1" noChangeArrowheads="1"/>
          </p:cNvSpPr>
          <p:nvPr>
            <p:ph idx="1"/>
          </p:nvPr>
        </p:nvSpPr>
        <p:spPr>
          <a:xfrm>
            <a:off x="457200" y="1600200"/>
            <a:ext cx="8229600" cy="5257800"/>
          </a:xfrm>
        </p:spPr>
        <p:txBody>
          <a:bodyPr/>
          <a:lstStyle/>
          <a:p>
            <a:pPr>
              <a:spcAft>
                <a:spcPts val="2400"/>
              </a:spcAft>
              <a:buNone/>
            </a:pPr>
            <a:r>
              <a:rPr lang="en-US" sz="2200" dirty="0" smtClean="0">
                <a:ea typeface="ＭＳ Ｐゴシック" pitchFamily="34" charset="-128"/>
                <a:cs typeface="ＭＳ Ｐゴシック" pitchFamily="34" charset="-128"/>
              </a:rPr>
              <a:t>As a result of attending today’s training, you will be able to </a:t>
            </a:r>
          </a:p>
          <a:p>
            <a:pPr>
              <a:spcAft>
                <a:spcPts val="2400"/>
              </a:spcAft>
            </a:pPr>
            <a:r>
              <a:rPr lang="en-US" sz="2200" b="1" i="1" dirty="0">
                <a:solidFill>
                  <a:schemeClr val="accent2">
                    <a:lumMod val="60000"/>
                    <a:lumOff val="40000"/>
                  </a:schemeClr>
                </a:solidFill>
              </a:rPr>
              <a:t>Discuss </a:t>
            </a:r>
            <a:r>
              <a:rPr lang="en-US" sz="2200" dirty="0" smtClean="0"/>
              <a:t>the </a:t>
            </a:r>
            <a:r>
              <a:rPr lang="en-US" sz="2200" b="1" dirty="0"/>
              <a:t>context</a:t>
            </a:r>
            <a:r>
              <a:rPr lang="en-US" sz="2200" dirty="0"/>
              <a:t> in which positive classroom behavioral support (PCBS) practices are implemented.</a:t>
            </a:r>
          </a:p>
          <a:p>
            <a:pPr lvl="0">
              <a:spcAft>
                <a:spcPts val="2400"/>
              </a:spcAft>
            </a:pPr>
            <a:r>
              <a:rPr lang="en-US" sz="2200" b="1" i="1" dirty="0">
                <a:solidFill>
                  <a:schemeClr val="accent2">
                    <a:lumMod val="60000"/>
                    <a:lumOff val="40000"/>
                  </a:schemeClr>
                </a:solidFill>
              </a:rPr>
              <a:t>Implement </a:t>
            </a:r>
            <a:r>
              <a:rPr lang="en-US" sz="2200" dirty="0"/>
              <a:t>critical </a:t>
            </a:r>
            <a:r>
              <a:rPr lang="en-US" sz="2200" dirty="0" smtClean="0"/>
              <a:t>PCBS </a:t>
            </a:r>
            <a:r>
              <a:rPr lang="en-US" sz="2200" b="1" dirty="0"/>
              <a:t>practices</a:t>
            </a:r>
            <a:r>
              <a:rPr lang="en-US" sz="2200" dirty="0"/>
              <a:t>.</a:t>
            </a:r>
          </a:p>
          <a:p>
            <a:pPr>
              <a:spcAft>
                <a:spcPts val="2400"/>
              </a:spcAft>
            </a:pPr>
            <a:r>
              <a:rPr lang="en-US" sz="2200" b="1" i="1" dirty="0" smtClean="0">
                <a:solidFill>
                  <a:schemeClr val="accent2">
                    <a:lumMod val="60000"/>
                    <a:lumOff val="40000"/>
                  </a:schemeClr>
                </a:solidFill>
              </a:rPr>
              <a:t>Differentiate </a:t>
            </a:r>
            <a:r>
              <a:rPr lang="en-US" sz="2200" dirty="0" smtClean="0"/>
              <a:t>PCBS practices, based on data, to </a:t>
            </a:r>
            <a:r>
              <a:rPr lang="en-US" sz="2200" b="1" dirty="0" smtClean="0"/>
              <a:t>support all learners</a:t>
            </a:r>
            <a:r>
              <a:rPr lang="en-US" sz="2200" dirty="0" smtClean="0"/>
              <a:t>. </a:t>
            </a:r>
            <a:endParaRPr lang="en-US" sz="2200" i="1" dirty="0"/>
          </a:p>
          <a:p>
            <a:pPr>
              <a:spcAft>
                <a:spcPts val="2400"/>
              </a:spcAft>
            </a:pPr>
            <a:r>
              <a:rPr lang="en-US" sz="2200" b="1" i="1" dirty="0" smtClean="0">
                <a:solidFill>
                  <a:schemeClr val="accent2">
                    <a:lumMod val="60000"/>
                    <a:lumOff val="40000"/>
                  </a:schemeClr>
                </a:solidFill>
              </a:rPr>
              <a:t>Update </a:t>
            </a:r>
            <a:r>
              <a:rPr lang="en-US" sz="2200" dirty="0" smtClean="0"/>
              <a:t>your </a:t>
            </a:r>
            <a:r>
              <a:rPr lang="en-US" sz="2200" b="1" dirty="0" smtClean="0"/>
              <a:t>action </a:t>
            </a:r>
            <a:r>
              <a:rPr lang="en-US" sz="2200" b="1" dirty="0"/>
              <a:t>plan </a:t>
            </a:r>
            <a:r>
              <a:rPr lang="en-US" sz="2200" dirty="0"/>
              <a:t>to guide your own practice.</a:t>
            </a:r>
          </a:p>
        </p:txBody>
      </p:sp>
    </p:spTree>
    <p:extLst>
      <p:ext uri="{BB962C8B-B14F-4D97-AF65-F5344CB8AC3E}">
        <p14:creationId xmlns:p14="http://schemas.microsoft.com/office/powerpoint/2010/main" val="77540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xfrm>
            <a:off x="457200" y="0"/>
            <a:ext cx="8229600" cy="563563"/>
          </a:xfrm>
        </p:spPr>
        <p:txBody>
          <a:bodyPr/>
          <a:lstStyle/>
          <a:p>
            <a:pPr eaLnBrk="1" hangingPunct="1">
              <a:defRPr/>
            </a:pPr>
            <a:r>
              <a:rPr lang="en-US" sz="4000">
                <a:effectLst>
                  <a:outerShdw blurRad="38100" dist="38100" dir="2700000" algn="tl">
                    <a:srgbClr val="DDDDDD"/>
                  </a:outerShdw>
                </a:effectLst>
                <a:ea typeface="+mj-ea"/>
                <a:cs typeface="+mj-cs"/>
              </a:rPr>
              <a:t>More specifically…</a:t>
            </a:r>
          </a:p>
        </p:txBody>
      </p:sp>
      <p:sp>
        <p:nvSpPr>
          <p:cNvPr id="39939" name="AutoShape 3"/>
          <p:cNvSpPr>
            <a:spLocks noChangeArrowheads="1"/>
          </p:cNvSpPr>
          <p:nvPr/>
        </p:nvSpPr>
        <p:spPr bwMode="auto">
          <a:xfrm>
            <a:off x="0" y="1676400"/>
            <a:ext cx="2209800" cy="5029200"/>
          </a:xfrm>
          <a:prstGeom prst="flowChartAlternateProcess">
            <a:avLst/>
          </a:prstGeom>
          <a:solidFill>
            <a:schemeClr val="bg1"/>
          </a:solidFill>
          <a:ln w="9525">
            <a:solidFill>
              <a:schemeClr val="bg2"/>
            </a:solidFill>
            <a:miter lim="800000"/>
            <a:headEnd/>
            <a:tailEnd/>
          </a:ln>
        </p:spPr>
        <p:txBody>
          <a:bodyPr>
            <a:prstTxWarp prst="textNoShape">
              <a:avLst/>
            </a:prstTxWarp>
          </a:bodyPr>
          <a:lstStyle/>
          <a:p>
            <a:pPr marL="115888" indent="-115888" eaLnBrk="0" hangingPunct="0">
              <a:buFontTx/>
              <a:buChar char="•"/>
            </a:pPr>
            <a:endParaRPr lang="en-US" sz="2000" dirty="0">
              <a:latin typeface="+mj-lt"/>
            </a:endParaRPr>
          </a:p>
          <a:p>
            <a:pPr marL="115888" indent="-115888" algn="l" eaLnBrk="0" hangingPunct="0">
              <a:buFontTx/>
              <a:buChar char="•"/>
            </a:pPr>
            <a:r>
              <a:rPr lang="en-US" sz="2000" dirty="0">
                <a:latin typeface="+mj-lt"/>
              </a:rPr>
              <a:t>Minimize the likelihood</a:t>
            </a:r>
          </a:p>
          <a:p>
            <a:pPr marL="115888" indent="-115888" algn="l" eaLnBrk="0" hangingPunct="0">
              <a:buFontTx/>
              <a:buChar char="•"/>
            </a:pPr>
            <a:endParaRPr lang="en-US" sz="2000" dirty="0">
              <a:latin typeface="+mj-lt"/>
            </a:endParaRPr>
          </a:p>
          <a:p>
            <a:pPr marL="115888" indent="-115888" algn="l" eaLnBrk="0" hangingPunct="0">
              <a:buFontTx/>
              <a:buChar char="•"/>
            </a:pPr>
            <a:r>
              <a:rPr lang="en-US" sz="2000" dirty="0">
                <a:latin typeface="+mj-lt"/>
              </a:rPr>
              <a:t>Neutralize</a:t>
            </a:r>
          </a:p>
          <a:p>
            <a:pPr marL="115888" indent="-115888" algn="l" eaLnBrk="0" hangingPunct="0">
              <a:buFontTx/>
              <a:buChar char="•"/>
            </a:pPr>
            <a:endParaRPr lang="en-US" sz="2000" dirty="0">
              <a:latin typeface="+mj-lt"/>
            </a:endParaRPr>
          </a:p>
          <a:p>
            <a:pPr marL="115888" indent="-115888" algn="l" eaLnBrk="0" hangingPunct="0">
              <a:buFontTx/>
              <a:buChar char="•"/>
            </a:pPr>
            <a:r>
              <a:rPr lang="en-US" sz="2000" dirty="0">
                <a:latin typeface="+mj-lt"/>
              </a:rPr>
              <a:t>Withhold S</a:t>
            </a:r>
            <a:r>
              <a:rPr lang="en-US" sz="2000" baseline="30000" dirty="0">
                <a:latin typeface="+mj-lt"/>
              </a:rPr>
              <a:t>D</a:t>
            </a:r>
            <a:endParaRPr lang="en-US" sz="2000" dirty="0">
              <a:latin typeface="+mj-lt"/>
            </a:endParaRPr>
          </a:p>
          <a:p>
            <a:pPr marL="115888" indent="-115888" algn="l" eaLnBrk="0" hangingPunct="0">
              <a:buFontTx/>
              <a:buChar char="•"/>
            </a:pPr>
            <a:endParaRPr lang="en-US" sz="2000" dirty="0">
              <a:latin typeface="+mj-lt"/>
            </a:endParaRPr>
          </a:p>
          <a:p>
            <a:pPr marL="115888" indent="-115888" algn="l" eaLnBrk="0" hangingPunct="0">
              <a:buFontTx/>
              <a:buChar char="•"/>
            </a:pPr>
            <a:r>
              <a:rPr lang="en-US" sz="2000" dirty="0">
                <a:latin typeface="+mj-lt"/>
              </a:rPr>
              <a:t>Add prompts</a:t>
            </a:r>
          </a:p>
          <a:p>
            <a:pPr marL="115888" indent="-115888" algn="l" eaLnBrk="0" hangingPunct="0">
              <a:buFontTx/>
              <a:buChar char="•"/>
            </a:pPr>
            <a:endParaRPr lang="en-US" sz="2000" dirty="0">
              <a:latin typeface="+mj-lt"/>
            </a:endParaRPr>
          </a:p>
          <a:p>
            <a:pPr marL="115888" indent="-115888" algn="l" eaLnBrk="0" hangingPunct="0">
              <a:buFontTx/>
              <a:buChar char="•"/>
            </a:pPr>
            <a:r>
              <a:rPr lang="en-US" sz="2000" dirty="0">
                <a:latin typeface="+mj-lt"/>
              </a:rPr>
              <a:t>Increase reinforcement for desired behavior</a:t>
            </a:r>
            <a:endParaRPr lang="en-US" sz="2000" baseline="30000" dirty="0">
              <a:latin typeface="+mj-lt"/>
            </a:endParaRPr>
          </a:p>
        </p:txBody>
      </p:sp>
      <p:sp>
        <p:nvSpPr>
          <p:cNvPr id="39940" name="Text Box 4"/>
          <p:cNvSpPr txBox="1">
            <a:spLocks noChangeArrowheads="1"/>
          </p:cNvSpPr>
          <p:nvPr/>
        </p:nvSpPr>
        <p:spPr bwMode="auto">
          <a:xfrm>
            <a:off x="0" y="838200"/>
            <a:ext cx="2209800" cy="685800"/>
          </a:xfrm>
          <a:prstGeom prst="rect">
            <a:avLst/>
          </a:prstGeom>
          <a:solidFill>
            <a:schemeClr val="accent2"/>
          </a:solidFill>
          <a:ln w="9525">
            <a:solidFill>
              <a:schemeClr val="folHlink"/>
            </a:solidFill>
            <a:miter lim="800000"/>
            <a:headEnd/>
            <a:tailEnd/>
          </a:ln>
        </p:spPr>
        <p:txBody>
          <a:bodyPr>
            <a:prstTxWarp prst="textNoShape">
              <a:avLst/>
            </a:prstTxWarp>
          </a:bodyPr>
          <a:lstStyle/>
          <a:p>
            <a:pPr algn="ctr" eaLnBrk="0" hangingPunct="0"/>
            <a:r>
              <a:rPr lang="en-US" sz="1700" b="1" dirty="0" smtClean="0">
                <a:solidFill>
                  <a:srgbClr val="FFFFFF"/>
                </a:solidFill>
                <a:latin typeface="+mj-lt"/>
              </a:rPr>
              <a:t>SE or MO</a:t>
            </a:r>
          </a:p>
          <a:p>
            <a:pPr algn="ctr" eaLnBrk="0" hangingPunct="0"/>
            <a:r>
              <a:rPr lang="en-US" sz="1700" b="1" dirty="0">
                <a:solidFill>
                  <a:srgbClr val="FFFFFF"/>
                </a:solidFill>
                <a:latin typeface="+mj-lt"/>
              </a:rPr>
              <a:t>MANIPULATIONS</a:t>
            </a:r>
          </a:p>
        </p:txBody>
      </p:sp>
      <p:sp>
        <p:nvSpPr>
          <p:cNvPr id="39941" name="AutoShape 5"/>
          <p:cNvSpPr>
            <a:spLocks noChangeArrowheads="1"/>
          </p:cNvSpPr>
          <p:nvPr/>
        </p:nvSpPr>
        <p:spPr bwMode="auto">
          <a:xfrm>
            <a:off x="2362200" y="1676400"/>
            <a:ext cx="2209800" cy="5029200"/>
          </a:xfrm>
          <a:prstGeom prst="flowChartAlternateProcess">
            <a:avLst/>
          </a:prstGeom>
          <a:solidFill>
            <a:schemeClr val="bg1"/>
          </a:solidFill>
          <a:ln w="9525">
            <a:solidFill>
              <a:schemeClr val="bg2"/>
            </a:solidFill>
            <a:miter lim="800000"/>
            <a:headEnd/>
            <a:tailEnd/>
          </a:ln>
        </p:spPr>
        <p:txBody>
          <a:bodyPr>
            <a:prstTxWarp prst="textNoShape">
              <a:avLst/>
            </a:prstTxWarp>
          </a:bodyPr>
          <a:lstStyle/>
          <a:p>
            <a:pPr marL="233363" indent="-233363" algn="l" eaLnBrk="0" hangingPunct="0">
              <a:buFontTx/>
              <a:buChar char="•"/>
            </a:pPr>
            <a:endParaRPr lang="en-US" sz="2000" dirty="0">
              <a:latin typeface="+mj-lt"/>
            </a:endParaRPr>
          </a:p>
          <a:p>
            <a:pPr marL="115888" indent="-115888" algn="l" eaLnBrk="0" hangingPunct="0">
              <a:buFontTx/>
              <a:buChar char="•"/>
            </a:pPr>
            <a:r>
              <a:rPr lang="en-US" sz="2000" dirty="0">
                <a:latin typeface="+mj-lt"/>
              </a:rPr>
              <a:t>Redesign the environment</a:t>
            </a:r>
            <a:endParaRPr lang="en-US" sz="2000" dirty="0" smtClean="0">
              <a:latin typeface="+mj-lt"/>
            </a:endParaRPr>
          </a:p>
          <a:p>
            <a:pPr marL="454025" lvl="1" indent="-233363" algn="l" eaLnBrk="0" hangingPunct="0">
              <a:buFontTx/>
              <a:buChar char="•"/>
            </a:pPr>
            <a:endParaRPr lang="en-US" sz="800" dirty="0" smtClean="0">
              <a:solidFill>
                <a:schemeClr val="accent2"/>
              </a:solidFill>
              <a:latin typeface="+mj-lt"/>
            </a:endParaRPr>
          </a:p>
          <a:p>
            <a:pPr marL="454025" lvl="1" indent="-233363" algn="l" eaLnBrk="0" hangingPunct="0">
              <a:buFontTx/>
              <a:buChar char="•"/>
            </a:pPr>
            <a:r>
              <a:rPr lang="en-US" sz="1800" dirty="0" smtClean="0">
                <a:solidFill>
                  <a:schemeClr val="accent2"/>
                </a:solidFill>
                <a:latin typeface="+mj-lt"/>
              </a:rPr>
              <a:t>Physical arrangement</a:t>
            </a:r>
          </a:p>
          <a:p>
            <a:pPr marL="454025" lvl="1" indent="-233363" algn="l" eaLnBrk="0" hangingPunct="0">
              <a:buFontTx/>
              <a:buChar char="•"/>
            </a:pPr>
            <a:endParaRPr lang="en-US" sz="600" dirty="0" smtClean="0">
              <a:solidFill>
                <a:schemeClr val="accent2"/>
              </a:solidFill>
              <a:latin typeface="+mj-lt"/>
            </a:endParaRPr>
          </a:p>
          <a:p>
            <a:pPr marL="454025" lvl="1" indent="-233363" algn="l" eaLnBrk="0" hangingPunct="0">
              <a:buFontTx/>
              <a:buChar char="•"/>
            </a:pPr>
            <a:r>
              <a:rPr lang="en-US" sz="1800" dirty="0">
                <a:solidFill>
                  <a:schemeClr val="accent2"/>
                </a:solidFill>
                <a:latin typeface="+mj-lt"/>
              </a:rPr>
              <a:t>Predictability</a:t>
            </a:r>
            <a:endParaRPr lang="en-US" sz="1800" dirty="0" smtClean="0">
              <a:solidFill>
                <a:schemeClr val="accent2"/>
              </a:solidFill>
              <a:latin typeface="+mj-lt"/>
            </a:endParaRPr>
          </a:p>
          <a:p>
            <a:pPr marL="454025" lvl="1" indent="-233363" algn="l" eaLnBrk="0" hangingPunct="0">
              <a:buFontTx/>
              <a:buChar char="•"/>
            </a:pPr>
            <a:endParaRPr lang="en-US" sz="600" dirty="0" smtClean="0">
              <a:solidFill>
                <a:schemeClr val="accent2"/>
              </a:solidFill>
              <a:latin typeface="+mj-lt"/>
            </a:endParaRPr>
          </a:p>
          <a:p>
            <a:pPr marL="454025" lvl="1" indent="-233363" algn="l" eaLnBrk="0" hangingPunct="0">
              <a:buFontTx/>
              <a:buChar char="•"/>
            </a:pPr>
            <a:r>
              <a:rPr lang="en-US" sz="1800" dirty="0" smtClean="0">
                <a:solidFill>
                  <a:schemeClr val="accent2"/>
                </a:solidFill>
                <a:latin typeface="+mj-lt"/>
              </a:rPr>
              <a:t>Choice</a:t>
            </a:r>
          </a:p>
          <a:p>
            <a:pPr marL="454025" lvl="1" indent="-233363" algn="l" eaLnBrk="0" hangingPunct="0">
              <a:buFontTx/>
              <a:buChar char="•"/>
            </a:pPr>
            <a:endParaRPr lang="en-US" sz="600" dirty="0" smtClean="0">
              <a:solidFill>
                <a:schemeClr val="accent2"/>
              </a:solidFill>
              <a:latin typeface="+mj-lt"/>
            </a:endParaRPr>
          </a:p>
          <a:p>
            <a:pPr marL="454025" lvl="1" indent="-233363" algn="l" eaLnBrk="0" hangingPunct="0">
              <a:buFontTx/>
              <a:buChar char="•"/>
            </a:pPr>
            <a:r>
              <a:rPr lang="en-US" sz="1800" dirty="0" smtClean="0">
                <a:solidFill>
                  <a:schemeClr val="accent2"/>
                </a:solidFill>
                <a:latin typeface="+mj-lt"/>
              </a:rPr>
              <a:t>Instructional </a:t>
            </a:r>
            <a:r>
              <a:rPr lang="en-US" sz="1800" dirty="0">
                <a:solidFill>
                  <a:schemeClr val="accent2"/>
                </a:solidFill>
                <a:latin typeface="+mj-lt"/>
              </a:rPr>
              <a:t>variables</a:t>
            </a:r>
          </a:p>
          <a:p>
            <a:pPr marL="233363" indent="-233363" algn="l" eaLnBrk="0" hangingPunct="0">
              <a:buFontTx/>
              <a:buChar char="•"/>
            </a:pPr>
            <a:endParaRPr lang="en-US" sz="2000" dirty="0">
              <a:solidFill>
                <a:schemeClr val="accent2"/>
              </a:solidFill>
              <a:latin typeface="+mj-lt"/>
            </a:endParaRPr>
          </a:p>
          <a:p>
            <a:pPr marL="115888" indent="-115888" algn="l" eaLnBrk="0" hangingPunct="0">
              <a:buFontTx/>
              <a:buChar char="•"/>
            </a:pPr>
            <a:r>
              <a:rPr lang="en-US" sz="2000" dirty="0">
                <a:latin typeface="+mj-lt"/>
              </a:rPr>
              <a:t>Add Prompts and/or pre-corrections</a:t>
            </a:r>
            <a:endParaRPr lang="en-US" sz="2400" dirty="0">
              <a:latin typeface="+mj-lt"/>
            </a:endParaRPr>
          </a:p>
          <a:p>
            <a:pPr algn="ctr" eaLnBrk="0" hangingPunct="0"/>
            <a:endParaRPr lang="en-US" sz="2000" u="sng" dirty="0">
              <a:latin typeface="+mj-lt"/>
            </a:endParaRPr>
          </a:p>
        </p:txBody>
      </p:sp>
      <p:sp>
        <p:nvSpPr>
          <p:cNvPr id="39942" name="Text Box 6"/>
          <p:cNvSpPr txBox="1">
            <a:spLocks noChangeArrowheads="1"/>
          </p:cNvSpPr>
          <p:nvPr/>
        </p:nvSpPr>
        <p:spPr bwMode="auto">
          <a:xfrm>
            <a:off x="2362200" y="838200"/>
            <a:ext cx="2209800" cy="685800"/>
          </a:xfrm>
          <a:prstGeom prst="rect">
            <a:avLst/>
          </a:prstGeom>
          <a:solidFill>
            <a:schemeClr val="accent2"/>
          </a:solidFill>
          <a:ln w="9525">
            <a:solidFill>
              <a:schemeClr val="folHlink"/>
            </a:solidFill>
            <a:miter lim="800000"/>
            <a:headEnd/>
            <a:tailEnd/>
          </a:ln>
        </p:spPr>
        <p:txBody>
          <a:bodyPr>
            <a:prstTxWarp prst="textNoShape">
              <a:avLst/>
            </a:prstTxWarp>
          </a:bodyPr>
          <a:lstStyle/>
          <a:p>
            <a:pPr algn="ctr" eaLnBrk="0" hangingPunct="0"/>
            <a:r>
              <a:rPr lang="en-US" sz="1700" b="1">
                <a:solidFill>
                  <a:srgbClr val="FFFFFF"/>
                </a:solidFill>
                <a:latin typeface="+mj-lt"/>
              </a:rPr>
              <a:t>ANTECEDENT</a:t>
            </a:r>
          </a:p>
          <a:p>
            <a:pPr algn="ctr" eaLnBrk="0" hangingPunct="0"/>
            <a:r>
              <a:rPr lang="en-US" sz="1700" b="1">
                <a:solidFill>
                  <a:srgbClr val="FFFFFF"/>
                </a:solidFill>
                <a:latin typeface="+mj-lt"/>
              </a:rPr>
              <a:t>MANIPULATIONS</a:t>
            </a:r>
          </a:p>
        </p:txBody>
      </p:sp>
      <p:sp>
        <p:nvSpPr>
          <p:cNvPr id="39943" name="AutoShape 7"/>
          <p:cNvSpPr>
            <a:spLocks noChangeArrowheads="1"/>
          </p:cNvSpPr>
          <p:nvPr/>
        </p:nvSpPr>
        <p:spPr bwMode="auto">
          <a:xfrm>
            <a:off x="4648200" y="1676400"/>
            <a:ext cx="2209800" cy="5029200"/>
          </a:xfrm>
          <a:prstGeom prst="flowChartAlternateProcess">
            <a:avLst/>
          </a:prstGeom>
          <a:solidFill>
            <a:schemeClr val="bg1"/>
          </a:solidFill>
          <a:ln w="9525">
            <a:solidFill>
              <a:schemeClr val="bg2"/>
            </a:solidFill>
            <a:miter lim="800000"/>
            <a:headEnd/>
            <a:tailEnd/>
          </a:ln>
        </p:spPr>
        <p:txBody>
          <a:bodyPr>
            <a:prstTxWarp prst="textNoShape">
              <a:avLst/>
            </a:prstTxWarp>
          </a:bodyPr>
          <a:lstStyle/>
          <a:p>
            <a:pPr eaLnBrk="0" hangingPunct="0"/>
            <a:endParaRPr lang="en-US" sz="2000" b="1" dirty="0">
              <a:latin typeface="+mj-lt"/>
            </a:endParaRPr>
          </a:p>
          <a:p>
            <a:pPr marL="115888" indent="-115888" algn="l" eaLnBrk="0" hangingPunct="0">
              <a:buFontTx/>
              <a:buChar char="•"/>
            </a:pPr>
            <a:r>
              <a:rPr lang="en-US" sz="2000" dirty="0">
                <a:latin typeface="+mj-lt"/>
              </a:rPr>
              <a:t>Develop objectives</a:t>
            </a:r>
          </a:p>
          <a:p>
            <a:pPr marL="115888" indent="-115888" algn="l" eaLnBrk="0" hangingPunct="0">
              <a:buFontTx/>
              <a:buChar char="•"/>
            </a:pPr>
            <a:endParaRPr lang="en-US" sz="2000" dirty="0">
              <a:latin typeface="+mj-lt"/>
            </a:endParaRPr>
          </a:p>
          <a:p>
            <a:pPr marL="115888" indent="-115888" algn="l" eaLnBrk="0" hangingPunct="0">
              <a:buFontTx/>
              <a:buChar char="•"/>
            </a:pPr>
            <a:r>
              <a:rPr lang="en-US" sz="2000" dirty="0">
                <a:latin typeface="+mj-lt"/>
              </a:rPr>
              <a:t>Teach replacement behavior</a:t>
            </a:r>
          </a:p>
          <a:p>
            <a:pPr marL="115888" indent="-115888" algn="l" eaLnBrk="0" hangingPunct="0">
              <a:buFontTx/>
              <a:buChar char="•"/>
            </a:pPr>
            <a:endParaRPr lang="en-US" sz="2000" dirty="0">
              <a:latin typeface="+mj-lt"/>
            </a:endParaRPr>
          </a:p>
          <a:p>
            <a:pPr marL="115888" indent="-115888" algn="l" eaLnBrk="0" hangingPunct="0">
              <a:buFontTx/>
              <a:buChar char="•"/>
            </a:pPr>
            <a:r>
              <a:rPr lang="en-US" sz="2000" dirty="0">
                <a:latin typeface="+mj-lt"/>
              </a:rPr>
              <a:t>Shift from replacement to desired behavior</a:t>
            </a:r>
            <a:endParaRPr lang="en-US" sz="2000" b="1" dirty="0">
              <a:latin typeface="+mj-lt"/>
            </a:endParaRPr>
          </a:p>
        </p:txBody>
      </p:sp>
      <p:sp>
        <p:nvSpPr>
          <p:cNvPr id="39944" name="Text Box 8"/>
          <p:cNvSpPr txBox="1">
            <a:spLocks noChangeArrowheads="1"/>
          </p:cNvSpPr>
          <p:nvPr/>
        </p:nvSpPr>
        <p:spPr bwMode="auto">
          <a:xfrm>
            <a:off x="4648200" y="838200"/>
            <a:ext cx="2209800" cy="685800"/>
          </a:xfrm>
          <a:prstGeom prst="rect">
            <a:avLst/>
          </a:prstGeom>
          <a:solidFill>
            <a:schemeClr val="accent2"/>
          </a:solidFill>
          <a:ln w="9525">
            <a:solidFill>
              <a:schemeClr val="folHlink"/>
            </a:solidFill>
            <a:miter lim="800000"/>
            <a:headEnd/>
            <a:tailEnd/>
          </a:ln>
        </p:spPr>
        <p:txBody>
          <a:bodyPr>
            <a:prstTxWarp prst="textNoShape">
              <a:avLst/>
            </a:prstTxWarp>
          </a:bodyPr>
          <a:lstStyle/>
          <a:p>
            <a:pPr algn="ctr" eaLnBrk="0" hangingPunct="0"/>
            <a:r>
              <a:rPr lang="en-US" sz="1700" b="1">
                <a:solidFill>
                  <a:srgbClr val="FFFFFF"/>
                </a:solidFill>
                <a:latin typeface="+mj-lt"/>
              </a:rPr>
              <a:t>WAYS TO TEACH</a:t>
            </a:r>
          </a:p>
          <a:p>
            <a:pPr algn="ctr" eaLnBrk="0" hangingPunct="0"/>
            <a:r>
              <a:rPr lang="en-US" sz="1700" b="1">
                <a:solidFill>
                  <a:srgbClr val="FFFFFF"/>
                </a:solidFill>
                <a:latin typeface="+mj-lt"/>
              </a:rPr>
              <a:t>BEHAVIORS</a:t>
            </a:r>
          </a:p>
        </p:txBody>
      </p:sp>
      <p:sp>
        <p:nvSpPr>
          <p:cNvPr id="490505" name="AutoShape 9"/>
          <p:cNvSpPr>
            <a:spLocks noChangeArrowheads="1"/>
          </p:cNvSpPr>
          <p:nvPr/>
        </p:nvSpPr>
        <p:spPr bwMode="auto">
          <a:xfrm>
            <a:off x="6934200" y="1676400"/>
            <a:ext cx="2209800" cy="5029200"/>
          </a:xfrm>
          <a:prstGeom prst="flowChartAlternateProcess">
            <a:avLst/>
          </a:prstGeom>
          <a:solidFill>
            <a:schemeClr val="bg1"/>
          </a:solidFill>
          <a:ln w="9525">
            <a:solidFill>
              <a:schemeClr val="bg2"/>
            </a:solidFill>
            <a:miter lim="800000"/>
            <a:headEnd/>
            <a:tailEnd/>
          </a:ln>
        </p:spPr>
        <p:txBody>
          <a:bodyPr>
            <a:prstTxWarp prst="textNoShape">
              <a:avLst/>
            </a:prstTxWarp>
          </a:bodyPr>
          <a:lstStyle/>
          <a:p>
            <a:pPr marL="115888" indent="-115888" algn="l" eaLnBrk="0" hangingPunct="0">
              <a:buFontTx/>
              <a:buChar char="•"/>
              <a:defRPr/>
            </a:pPr>
            <a:r>
              <a:rPr lang="en-US" sz="2000" dirty="0">
                <a:latin typeface="+mj-lt"/>
              </a:rPr>
              <a:t>Increase function-based reinforcement for replacement behavior</a:t>
            </a:r>
          </a:p>
          <a:p>
            <a:pPr marL="115888" indent="-115888" algn="l" eaLnBrk="0" hangingPunct="0">
              <a:buFontTx/>
              <a:buChar char="•"/>
              <a:defRPr/>
            </a:pPr>
            <a:endParaRPr lang="en-US" sz="2000" dirty="0">
              <a:latin typeface="+mj-lt"/>
            </a:endParaRPr>
          </a:p>
          <a:p>
            <a:pPr marL="115888" indent="-115888" algn="l" eaLnBrk="0" hangingPunct="0">
              <a:buFontTx/>
              <a:buChar char="•"/>
              <a:defRPr/>
            </a:pPr>
            <a:r>
              <a:rPr lang="en-US" sz="2000" dirty="0">
                <a:latin typeface="+mj-lt"/>
              </a:rPr>
              <a:t>Increase reinforcement for desired behavior</a:t>
            </a:r>
          </a:p>
          <a:p>
            <a:pPr marL="115888" indent="-115888" algn="l" eaLnBrk="0" hangingPunct="0">
              <a:buFontTx/>
              <a:buChar char="•"/>
              <a:defRPr/>
            </a:pPr>
            <a:endParaRPr lang="en-US" sz="2000" dirty="0">
              <a:latin typeface="+mj-lt"/>
            </a:endParaRPr>
          </a:p>
          <a:p>
            <a:pPr marL="115888" indent="-115888" algn="l" eaLnBrk="0" hangingPunct="0">
              <a:buFontTx/>
              <a:buChar char="•"/>
              <a:defRPr/>
            </a:pPr>
            <a:r>
              <a:rPr lang="en-US" sz="2000" dirty="0">
                <a:latin typeface="+mj-lt"/>
              </a:rPr>
              <a:t>Prevent reinforcement for problem behaviors</a:t>
            </a:r>
            <a:endParaRPr lang="en-US" sz="2400" dirty="0">
              <a:effectLst>
                <a:outerShdw blurRad="38100" dist="38100" dir="2700000" algn="tl">
                  <a:srgbClr val="DDDDDD"/>
                </a:outerShdw>
              </a:effectLst>
              <a:latin typeface="+mj-lt"/>
            </a:endParaRPr>
          </a:p>
        </p:txBody>
      </p:sp>
      <p:sp>
        <p:nvSpPr>
          <p:cNvPr id="39946" name="Text Box 10"/>
          <p:cNvSpPr txBox="1">
            <a:spLocks noChangeArrowheads="1"/>
          </p:cNvSpPr>
          <p:nvPr/>
        </p:nvSpPr>
        <p:spPr bwMode="auto">
          <a:xfrm>
            <a:off x="6934200" y="838200"/>
            <a:ext cx="2209800" cy="685800"/>
          </a:xfrm>
          <a:prstGeom prst="rect">
            <a:avLst/>
          </a:prstGeom>
          <a:solidFill>
            <a:schemeClr val="accent2"/>
          </a:solidFill>
          <a:ln w="9525">
            <a:solidFill>
              <a:schemeClr val="folHlink"/>
            </a:solidFill>
            <a:miter lim="800000"/>
            <a:headEnd/>
            <a:tailEnd/>
          </a:ln>
        </p:spPr>
        <p:txBody>
          <a:bodyPr>
            <a:prstTxWarp prst="textNoShape">
              <a:avLst/>
            </a:prstTxWarp>
          </a:bodyPr>
          <a:lstStyle/>
          <a:p>
            <a:pPr algn="ctr" eaLnBrk="0" hangingPunct="0"/>
            <a:r>
              <a:rPr lang="en-US" sz="1700" b="1">
                <a:solidFill>
                  <a:srgbClr val="FFFFFF"/>
                </a:solidFill>
                <a:latin typeface="+mj-lt"/>
              </a:rPr>
              <a:t>CONSEQUENCE</a:t>
            </a:r>
          </a:p>
          <a:p>
            <a:pPr algn="ctr" eaLnBrk="0" hangingPunct="0"/>
            <a:r>
              <a:rPr lang="en-US" sz="1700" b="1">
                <a:solidFill>
                  <a:srgbClr val="FFFFFF"/>
                </a:solidFill>
                <a:latin typeface="+mj-lt"/>
              </a:rPr>
              <a:t>MANIPULATIONS</a:t>
            </a:r>
          </a:p>
        </p:txBody>
      </p:sp>
      <p:grpSp>
        <p:nvGrpSpPr>
          <p:cNvPr id="11" name="Group 4"/>
          <p:cNvGrpSpPr>
            <a:grpSpLocks/>
          </p:cNvGrpSpPr>
          <p:nvPr/>
        </p:nvGrpSpPr>
        <p:grpSpPr bwMode="auto">
          <a:xfrm>
            <a:off x="5257800" y="4495800"/>
            <a:ext cx="2476500" cy="2438400"/>
            <a:chOff x="3408" y="1632"/>
            <a:chExt cx="1944" cy="2400"/>
          </a:xfrm>
        </p:grpSpPr>
        <p:sp>
          <p:nvSpPr>
            <p:cNvPr id="12" name="AutoShape 5"/>
            <p:cNvSpPr>
              <a:spLocks noChangeAspect="1" noChangeArrowheads="1" noTextEdit="1"/>
            </p:cNvSpPr>
            <p:nvPr/>
          </p:nvSpPr>
          <p:spPr bwMode="auto">
            <a:xfrm>
              <a:off x="3408" y="1632"/>
              <a:ext cx="1944" cy="2400"/>
            </a:xfrm>
            <a:prstGeom prst="rect">
              <a:avLst/>
            </a:prstGeom>
            <a:noFill/>
            <a:ln w="9525">
              <a:noFill/>
              <a:miter lim="800000"/>
              <a:headEnd/>
              <a:tailEnd/>
            </a:ln>
          </p:spPr>
          <p:txBody>
            <a:bodyPr>
              <a:prstTxWarp prst="textNoShape">
                <a:avLst/>
              </a:prstTxWarp>
            </a:bodyPr>
            <a:lstStyle/>
            <a:p>
              <a:endParaRPr lang="en-US">
                <a:latin typeface="+mj-lt"/>
              </a:endParaRPr>
            </a:p>
          </p:txBody>
        </p:sp>
        <p:sp>
          <p:nvSpPr>
            <p:cNvPr id="13" name="Freeform 6"/>
            <p:cNvSpPr>
              <a:spLocks/>
            </p:cNvSpPr>
            <p:nvPr/>
          </p:nvSpPr>
          <p:spPr bwMode="auto">
            <a:xfrm>
              <a:off x="3428" y="1632"/>
              <a:ext cx="1894" cy="2059"/>
            </a:xfrm>
            <a:custGeom>
              <a:avLst/>
              <a:gdLst>
                <a:gd name="T0" fmla="*/ 1884 w 1894"/>
                <a:gd name="T1" fmla="*/ 917 h 2059"/>
                <a:gd name="T2" fmla="*/ 1853 w 1894"/>
                <a:gd name="T3" fmla="*/ 781 h 2059"/>
                <a:gd name="T4" fmla="*/ 1808 w 1894"/>
                <a:gd name="T5" fmla="*/ 647 h 2059"/>
                <a:gd name="T6" fmla="*/ 1745 w 1894"/>
                <a:gd name="T7" fmla="*/ 518 h 2059"/>
                <a:gd name="T8" fmla="*/ 1669 w 1894"/>
                <a:gd name="T9" fmla="*/ 399 h 2059"/>
                <a:gd name="T10" fmla="*/ 1578 w 1894"/>
                <a:gd name="T11" fmla="*/ 291 h 2059"/>
                <a:gd name="T12" fmla="*/ 1471 w 1894"/>
                <a:gd name="T13" fmla="*/ 197 h 2059"/>
                <a:gd name="T14" fmla="*/ 1353 w 1894"/>
                <a:gd name="T15" fmla="*/ 119 h 2059"/>
                <a:gd name="T16" fmla="*/ 1087 w 1894"/>
                <a:gd name="T17" fmla="*/ 0 h 2059"/>
                <a:gd name="T18" fmla="*/ 1034 w 1894"/>
                <a:gd name="T19" fmla="*/ 8 h 2059"/>
                <a:gd name="T20" fmla="*/ 981 w 1894"/>
                <a:gd name="T21" fmla="*/ 15 h 2059"/>
                <a:gd name="T22" fmla="*/ 928 w 1894"/>
                <a:gd name="T23" fmla="*/ 28 h 2059"/>
                <a:gd name="T24" fmla="*/ 877 w 1894"/>
                <a:gd name="T25" fmla="*/ 43 h 2059"/>
                <a:gd name="T26" fmla="*/ 824 w 1894"/>
                <a:gd name="T27" fmla="*/ 58 h 2059"/>
                <a:gd name="T28" fmla="*/ 774 w 1894"/>
                <a:gd name="T29" fmla="*/ 76 h 2059"/>
                <a:gd name="T30" fmla="*/ 723 w 1894"/>
                <a:gd name="T31" fmla="*/ 96 h 2059"/>
                <a:gd name="T32" fmla="*/ 675 w 1894"/>
                <a:gd name="T33" fmla="*/ 114 h 2059"/>
                <a:gd name="T34" fmla="*/ 587 w 1894"/>
                <a:gd name="T35" fmla="*/ 157 h 2059"/>
                <a:gd name="T36" fmla="*/ 501 w 1894"/>
                <a:gd name="T37" fmla="*/ 202 h 2059"/>
                <a:gd name="T38" fmla="*/ 415 w 1894"/>
                <a:gd name="T39" fmla="*/ 250 h 2059"/>
                <a:gd name="T40" fmla="*/ 331 w 1894"/>
                <a:gd name="T41" fmla="*/ 303 h 2059"/>
                <a:gd name="T42" fmla="*/ 253 w 1894"/>
                <a:gd name="T43" fmla="*/ 359 h 2059"/>
                <a:gd name="T44" fmla="*/ 180 w 1894"/>
                <a:gd name="T45" fmla="*/ 424 h 2059"/>
                <a:gd name="T46" fmla="*/ 114 w 1894"/>
                <a:gd name="T47" fmla="*/ 498 h 2059"/>
                <a:gd name="T48" fmla="*/ 56 w 1894"/>
                <a:gd name="T49" fmla="*/ 579 h 2059"/>
                <a:gd name="T50" fmla="*/ 18 w 1894"/>
                <a:gd name="T51" fmla="*/ 672 h 2059"/>
                <a:gd name="T52" fmla="*/ 0 w 1894"/>
                <a:gd name="T53" fmla="*/ 768 h 2059"/>
                <a:gd name="T54" fmla="*/ 3 w 1894"/>
                <a:gd name="T55" fmla="*/ 859 h 2059"/>
                <a:gd name="T56" fmla="*/ 28 w 1894"/>
                <a:gd name="T57" fmla="*/ 932 h 2059"/>
                <a:gd name="T58" fmla="*/ 96 w 1894"/>
                <a:gd name="T59" fmla="*/ 1059 h 2059"/>
                <a:gd name="T60" fmla="*/ 159 w 1894"/>
                <a:gd name="T61" fmla="*/ 1182 h 2059"/>
                <a:gd name="T62" fmla="*/ 215 w 1894"/>
                <a:gd name="T63" fmla="*/ 1304 h 2059"/>
                <a:gd name="T64" fmla="*/ 271 w 1894"/>
                <a:gd name="T65" fmla="*/ 1422 h 2059"/>
                <a:gd name="T66" fmla="*/ 329 w 1894"/>
                <a:gd name="T67" fmla="*/ 1541 h 2059"/>
                <a:gd name="T68" fmla="*/ 390 w 1894"/>
                <a:gd name="T69" fmla="*/ 1657 h 2059"/>
                <a:gd name="T70" fmla="*/ 458 w 1894"/>
                <a:gd name="T71" fmla="*/ 1773 h 2059"/>
                <a:gd name="T72" fmla="*/ 534 w 1894"/>
                <a:gd name="T73" fmla="*/ 1890 h 2059"/>
                <a:gd name="T74" fmla="*/ 602 w 1894"/>
                <a:gd name="T75" fmla="*/ 1948 h 2059"/>
                <a:gd name="T76" fmla="*/ 683 w 1894"/>
                <a:gd name="T77" fmla="*/ 1981 h 2059"/>
                <a:gd name="T78" fmla="*/ 771 w 1894"/>
                <a:gd name="T79" fmla="*/ 2008 h 2059"/>
                <a:gd name="T80" fmla="*/ 852 w 1894"/>
                <a:gd name="T81" fmla="*/ 2044 h 2059"/>
                <a:gd name="T82" fmla="*/ 893 w 1894"/>
                <a:gd name="T83" fmla="*/ 2051 h 2059"/>
                <a:gd name="T84" fmla="*/ 938 w 1894"/>
                <a:gd name="T85" fmla="*/ 2054 h 2059"/>
                <a:gd name="T86" fmla="*/ 979 w 1894"/>
                <a:gd name="T87" fmla="*/ 2056 h 2059"/>
                <a:gd name="T88" fmla="*/ 1016 w 1894"/>
                <a:gd name="T89" fmla="*/ 2059 h 2059"/>
                <a:gd name="T90" fmla="*/ 1070 w 1894"/>
                <a:gd name="T91" fmla="*/ 2034 h 2059"/>
                <a:gd name="T92" fmla="*/ 1125 w 1894"/>
                <a:gd name="T93" fmla="*/ 2003 h 2059"/>
                <a:gd name="T94" fmla="*/ 1176 w 1894"/>
                <a:gd name="T95" fmla="*/ 1965 h 2059"/>
                <a:gd name="T96" fmla="*/ 1226 w 1894"/>
                <a:gd name="T97" fmla="*/ 1928 h 2059"/>
                <a:gd name="T98" fmla="*/ 1234 w 1894"/>
                <a:gd name="T99" fmla="*/ 1902 h 2059"/>
                <a:gd name="T100" fmla="*/ 1239 w 1894"/>
                <a:gd name="T101" fmla="*/ 1872 h 2059"/>
                <a:gd name="T102" fmla="*/ 1332 w 1894"/>
                <a:gd name="T103" fmla="*/ 1781 h 2059"/>
                <a:gd name="T104" fmla="*/ 1439 w 1894"/>
                <a:gd name="T105" fmla="*/ 1693 h 2059"/>
                <a:gd name="T106" fmla="*/ 1547 w 1894"/>
                <a:gd name="T107" fmla="*/ 1604 h 2059"/>
                <a:gd name="T108" fmla="*/ 1651 w 1894"/>
                <a:gd name="T109" fmla="*/ 1511 h 2059"/>
                <a:gd name="T110" fmla="*/ 1742 w 1894"/>
                <a:gd name="T111" fmla="*/ 1412 h 2059"/>
                <a:gd name="T112" fmla="*/ 1815 w 1894"/>
                <a:gd name="T113" fmla="*/ 1304 h 2059"/>
                <a:gd name="T114" fmla="*/ 1858 w 1894"/>
                <a:gd name="T115" fmla="*/ 1180 h 2059"/>
                <a:gd name="T116" fmla="*/ 1868 w 1894"/>
                <a:gd name="T117" fmla="*/ 1041 h 2059"/>
                <a:gd name="T118" fmla="*/ 1881 w 1894"/>
                <a:gd name="T119" fmla="*/ 1016 h 2059"/>
                <a:gd name="T120" fmla="*/ 1894 w 1894"/>
                <a:gd name="T121" fmla="*/ 988 h 20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4"/>
                <a:gd name="T184" fmla="*/ 0 h 2059"/>
                <a:gd name="T185" fmla="*/ 1894 w 1894"/>
                <a:gd name="T186" fmla="*/ 2059 h 20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4" h="2059">
                  <a:moveTo>
                    <a:pt x="1894" y="988"/>
                  </a:moveTo>
                  <a:lnTo>
                    <a:pt x="1884" y="917"/>
                  </a:lnTo>
                  <a:lnTo>
                    <a:pt x="1871" y="849"/>
                  </a:lnTo>
                  <a:lnTo>
                    <a:pt x="1853" y="781"/>
                  </a:lnTo>
                  <a:lnTo>
                    <a:pt x="1833" y="712"/>
                  </a:lnTo>
                  <a:lnTo>
                    <a:pt x="1808" y="647"/>
                  </a:lnTo>
                  <a:lnTo>
                    <a:pt x="1777" y="581"/>
                  </a:lnTo>
                  <a:lnTo>
                    <a:pt x="1745" y="518"/>
                  </a:lnTo>
                  <a:lnTo>
                    <a:pt x="1709" y="457"/>
                  </a:lnTo>
                  <a:lnTo>
                    <a:pt x="1669" y="399"/>
                  </a:lnTo>
                  <a:lnTo>
                    <a:pt x="1623" y="344"/>
                  </a:lnTo>
                  <a:lnTo>
                    <a:pt x="1578" y="291"/>
                  </a:lnTo>
                  <a:lnTo>
                    <a:pt x="1525" y="243"/>
                  </a:lnTo>
                  <a:lnTo>
                    <a:pt x="1471" y="197"/>
                  </a:lnTo>
                  <a:lnTo>
                    <a:pt x="1413" y="157"/>
                  </a:lnTo>
                  <a:lnTo>
                    <a:pt x="1353" y="119"/>
                  </a:lnTo>
                  <a:lnTo>
                    <a:pt x="1289" y="88"/>
                  </a:lnTo>
                  <a:lnTo>
                    <a:pt x="1087" y="0"/>
                  </a:lnTo>
                  <a:lnTo>
                    <a:pt x="1062" y="3"/>
                  </a:lnTo>
                  <a:lnTo>
                    <a:pt x="1034" y="8"/>
                  </a:lnTo>
                  <a:lnTo>
                    <a:pt x="1009" y="10"/>
                  </a:lnTo>
                  <a:lnTo>
                    <a:pt x="981" y="15"/>
                  </a:lnTo>
                  <a:lnTo>
                    <a:pt x="956" y="23"/>
                  </a:lnTo>
                  <a:lnTo>
                    <a:pt x="928" y="28"/>
                  </a:lnTo>
                  <a:lnTo>
                    <a:pt x="903" y="35"/>
                  </a:lnTo>
                  <a:lnTo>
                    <a:pt x="877" y="43"/>
                  </a:lnTo>
                  <a:lnTo>
                    <a:pt x="850" y="51"/>
                  </a:lnTo>
                  <a:lnTo>
                    <a:pt x="824" y="58"/>
                  </a:lnTo>
                  <a:lnTo>
                    <a:pt x="799" y="68"/>
                  </a:lnTo>
                  <a:lnTo>
                    <a:pt x="774" y="76"/>
                  </a:lnTo>
                  <a:lnTo>
                    <a:pt x="748" y="86"/>
                  </a:lnTo>
                  <a:lnTo>
                    <a:pt x="723" y="96"/>
                  </a:lnTo>
                  <a:lnTo>
                    <a:pt x="700" y="104"/>
                  </a:lnTo>
                  <a:lnTo>
                    <a:pt x="675" y="114"/>
                  </a:lnTo>
                  <a:lnTo>
                    <a:pt x="632" y="136"/>
                  </a:lnTo>
                  <a:lnTo>
                    <a:pt x="587" y="157"/>
                  </a:lnTo>
                  <a:lnTo>
                    <a:pt x="544" y="179"/>
                  </a:lnTo>
                  <a:lnTo>
                    <a:pt x="501" y="202"/>
                  </a:lnTo>
                  <a:lnTo>
                    <a:pt x="458" y="227"/>
                  </a:lnTo>
                  <a:lnTo>
                    <a:pt x="415" y="250"/>
                  </a:lnTo>
                  <a:lnTo>
                    <a:pt x="372" y="275"/>
                  </a:lnTo>
                  <a:lnTo>
                    <a:pt x="331" y="303"/>
                  </a:lnTo>
                  <a:lnTo>
                    <a:pt x="291" y="331"/>
                  </a:lnTo>
                  <a:lnTo>
                    <a:pt x="253" y="359"/>
                  </a:lnTo>
                  <a:lnTo>
                    <a:pt x="215" y="392"/>
                  </a:lnTo>
                  <a:lnTo>
                    <a:pt x="180" y="424"/>
                  </a:lnTo>
                  <a:lnTo>
                    <a:pt x="147" y="460"/>
                  </a:lnTo>
                  <a:lnTo>
                    <a:pt x="114" y="498"/>
                  </a:lnTo>
                  <a:lnTo>
                    <a:pt x="84" y="536"/>
                  </a:lnTo>
                  <a:lnTo>
                    <a:pt x="56" y="579"/>
                  </a:lnTo>
                  <a:lnTo>
                    <a:pt x="36" y="624"/>
                  </a:lnTo>
                  <a:lnTo>
                    <a:pt x="18" y="672"/>
                  </a:lnTo>
                  <a:lnTo>
                    <a:pt x="8" y="720"/>
                  </a:lnTo>
                  <a:lnTo>
                    <a:pt x="0" y="768"/>
                  </a:lnTo>
                  <a:lnTo>
                    <a:pt x="0" y="813"/>
                  </a:lnTo>
                  <a:lnTo>
                    <a:pt x="3" y="859"/>
                  </a:lnTo>
                  <a:lnTo>
                    <a:pt x="13" y="897"/>
                  </a:lnTo>
                  <a:lnTo>
                    <a:pt x="28" y="932"/>
                  </a:lnTo>
                  <a:lnTo>
                    <a:pt x="63" y="995"/>
                  </a:lnTo>
                  <a:lnTo>
                    <a:pt x="96" y="1059"/>
                  </a:lnTo>
                  <a:lnTo>
                    <a:pt x="129" y="1122"/>
                  </a:lnTo>
                  <a:lnTo>
                    <a:pt x="159" y="1182"/>
                  </a:lnTo>
                  <a:lnTo>
                    <a:pt x="187" y="1243"/>
                  </a:lnTo>
                  <a:lnTo>
                    <a:pt x="215" y="1304"/>
                  </a:lnTo>
                  <a:lnTo>
                    <a:pt x="243" y="1364"/>
                  </a:lnTo>
                  <a:lnTo>
                    <a:pt x="271" y="1422"/>
                  </a:lnTo>
                  <a:lnTo>
                    <a:pt x="299" y="1483"/>
                  </a:lnTo>
                  <a:lnTo>
                    <a:pt x="329" y="1541"/>
                  </a:lnTo>
                  <a:lnTo>
                    <a:pt x="359" y="1599"/>
                  </a:lnTo>
                  <a:lnTo>
                    <a:pt x="390" y="1657"/>
                  </a:lnTo>
                  <a:lnTo>
                    <a:pt x="422" y="1715"/>
                  </a:lnTo>
                  <a:lnTo>
                    <a:pt x="458" y="1773"/>
                  </a:lnTo>
                  <a:lnTo>
                    <a:pt x="493" y="1832"/>
                  </a:lnTo>
                  <a:lnTo>
                    <a:pt x="534" y="1890"/>
                  </a:lnTo>
                  <a:lnTo>
                    <a:pt x="564" y="1923"/>
                  </a:lnTo>
                  <a:lnTo>
                    <a:pt x="602" y="1948"/>
                  </a:lnTo>
                  <a:lnTo>
                    <a:pt x="642" y="1968"/>
                  </a:lnTo>
                  <a:lnTo>
                    <a:pt x="683" y="1981"/>
                  </a:lnTo>
                  <a:lnTo>
                    <a:pt x="726" y="1996"/>
                  </a:lnTo>
                  <a:lnTo>
                    <a:pt x="771" y="2008"/>
                  </a:lnTo>
                  <a:lnTo>
                    <a:pt x="812" y="2024"/>
                  </a:lnTo>
                  <a:lnTo>
                    <a:pt x="852" y="2044"/>
                  </a:lnTo>
                  <a:lnTo>
                    <a:pt x="872" y="2049"/>
                  </a:lnTo>
                  <a:lnTo>
                    <a:pt x="893" y="2051"/>
                  </a:lnTo>
                  <a:lnTo>
                    <a:pt x="915" y="2054"/>
                  </a:lnTo>
                  <a:lnTo>
                    <a:pt x="938" y="2054"/>
                  </a:lnTo>
                  <a:lnTo>
                    <a:pt x="958" y="2056"/>
                  </a:lnTo>
                  <a:lnTo>
                    <a:pt x="979" y="2056"/>
                  </a:lnTo>
                  <a:lnTo>
                    <a:pt x="999" y="2059"/>
                  </a:lnTo>
                  <a:lnTo>
                    <a:pt x="1016" y="2059"/>
                  </a:lnTo>
                  <a:lnTo>
                    <a:pt x="1044" y="2046"/>
                  </a:lnTo>
                  <a:lnTo>
                    <a:pt x="1070" y="2034"/>
                  </a:lnTo>
                  <a:lnTo>
                    <a:pt x="1097" y="2019"/>
                  </a:lnTo>
                  <a:lnTo>
                    <a:pt x="1125" y="2003"/>
                  </a:lnTo>
                  <a:lnTo>
                    <a:pt x="1150" y="1986"/>
                  </a:lnTo>
                  <a:lnTo>
                    <a:pt x="1176" y="1965"/>
                  </a:lnTo>
                  <a:lnTo>
                    <a:pt x="1201" y="1948"/>
                  </a:lnTo>
                  <a:lnTo>
                    <a:pt x="1226" y="1928"/>
                  </a:lnTo>
                  <a:lnTo>
                    <a:pt x="1231" y="1915"/>
                  </a:lnTo>
                  <a:lnTo>
                    <a:pt x="1234" y="1902"/>
                  </a:lnTo>
                  <a:lnTo>
                    <a:pt x="1234" y="1887"/>
                  </a:lnTo>
                  <a:lnTo>
                    <a:pt x="1239" y="1872"/>
                  </a:lnTo>
                  <a:lnTo>
                    <a:pt x="1284" y="1827"/>
                  </a:lnTo>
                  <a:lnTo>
                    <a:pt x="1332" y="1781"/>
                  </a:lnTo>
                  <a:lnTo>
                    <a:pt x="1386" y="1736"/>
                  </a:lnTo>
                  <a:lnTo>
                    <a:pt x="1439" y="1693"/>
                  </a:lnTo>
                  <a:lnTo>
                    <a:pt x="1492" y="1647"/>
                  </a:lnTo>
                  <a:lnTo>
                    <a:pt x="1547" y="1604"/>
                  </a:lnTo>
                  <a:lnTo>
                    <a:pt x="1600" y="1559"/>
                  </a:lnTo>
                  <a:lnTo>
                    <a:pt x="1651" y="1511"/>
                  </a:lnTo>
                  <a:lnTo>
                    <a:pt x="1699" y="1463"/>
                  </a:lnTo>
                  <a:lnTo>
                    <a:pt x="1742" y="1412"/>
                  </a:lnTo>
                  <a:lnTo>
                    <a:pt x="1780" y="1359"/>
                  </a:lnTo>
                  <a:lnTo>
                    <a:pt x="1815" y="1304"/>
                  </a:lnTo>
                  <a:lnTo>
                    <a:pt x="1841" y="1243"/>
                  </a:lnTo>
                  <a:lnTo>
                    <a:pt x="1858" y="1180"/>
                  </a:lnTo>
                  <a:lnTo>
                    <a:pt x="1868" y="1114"/>
                  </a:lnTo>
                  <a:lnTo>
                    <a:pt x="1868" y="1041"/>
                  </a:lnTo>
                  <a:lnTo>
                    <a:pt x="1873" y="1028"/>
                  </a:lnTo>
                  <a:lnTo>
                    <a:pt x="1881" y="1016"/>
                  </a:lnTo>
                  <a:lnTo>
                    <a:pt x="1891" y="1000"/>
                  </a:lnTo>
                  <a:lnTo>
                    <a:pt x="1894" y="988"/>
                  </a:lnTo>
                  <a:close/>
                </a:path>
              </a:pathLst>
            </a:custGeom>
            <a:solidFill>
              <a:srgbClr val="CCCCFF">
                <a:alpha val="50195"/>
              </a:srgbClr>
            </a:solidFill>
            <a:ln w="9525">
              <a:noFill/>
              <a:round/>
              <a:headEnd/>
              <a:tailEnd/>
            </a:ln>
          </p:spPr>
          <p:txBody>
            <a:bodyPr>
              <a:prstTxWarp prst="textNoShape">
                <a:avLst/>
              </a:prstTxWarp>
            </a:bodyPr>
            <a:lstStyle/>
            <a:p>
              <a:endParaRPr lang="en-US">
                <a:latin typeface="+mj-lt"/>
              </a:endParaRPr>
            </a:p>
          </p:txBody>
        </p:sp>
        <p:sp>
          <p:nvSpPr>
            <p:cNvPr id="14" name="Freeform 7"/>
            <p:cNvSpPr>
              <a:spLocks/>
            </p:cNvSpPr>
            <p:nvPr/>
          </p:nvSpPr>
          <p:spPr bwMode="auto">
            <a:xfrm>
              <a:off x="3436" y="1675"/>
              <a:ext cx="1906" cy="2352"/>
            </a:xfrm>
            <a:custGeom>
              <a:avLst/>
              <a:gdLst>
                <a:gd name="T0" fmla="*/ 1800 w 1906"/>
                <a:gd name="T1" fmla="*/ 796 h 2352"/>
                <a:gd name="T2" fmla="*/ 1595 w 1906"/>
                <a:gd name="T3" fmla="*/ 541 h 2352"/>
                <a:gd name="T4" fmla="*/ 1239 w 1906"/>
                <a:gd name="T5" fmla="*/ 136 h 2352"/>
                <a:gd name="T6" fmla="*/ 1469 w 1906"/>
                <a:gd name="T7" fmla="*/ 505 h 2352"/>
                <a:gd name="T8" fmla="*/ 1706 w 1906"/>
                <a:gd name="T9" fmla="*/ 798 h 2352"/>
                <a:gd name="T10" fmla="*/ 1805 w 1906"/>
                <a:gd name="T11" fmla="*/ 950 h 2352"/>
                <a:gd name="T12" fmla="*/ 1774 w 1906"/>
                <a:gd name="T13" fmla="*/ 1180 h 2352"/>
                <a:gd name="T14" fmla="*/ 1590 w 1906"/>
                <a:gd name="T15" fmla="*/ 1392 h 2352"/>
                <a:gd name="T16" fmla="*/ 1383 w 1906"/>
                <a:gd name="T17" fmla="*/ 1584 h 2352"/>
                <a:gd name="T18" fmla="*/ 1201 w 1906"/>
                <a:gd name="T19" fmla="*/ 1753 h 2352"/>
                <a:gd name="T20" fmla="*/ 1026 w 1906"/>
                <a:gd name="T21" fmla="*/ 1917 h 2352"/>
                <a:gd name="T22" fmla="*/ 935 w 1906"/>
                <a:gd name="T23" fmla="*/ 1948 h 2352"/>
                <a:gd name="T24" fmla="*/ 864 w 1906"/>
                <a:gd name="T25" fmla="*/ 1922 h 2352"/>
                <a:gd name="T26" fmla="*/ 839 w 1906"/>
                <a:gd name="T27" fmla="*/ 1905 h 2352"/>
                <a:gd name="T28" fmla="*/ 594 w 1906"/>
                <a:gd name="T29" fmla="*/ 1647 h 2352"/>
                <a:gd name="T30" fmla="*/ 445 w 1906"/>
                <a:gd name="T31" fmla="*/ 1410 h 2352"/>
                <a:gd name="T32" fmla="*/ 349 w 1906"/>
                <a:gd name="T33" fmla="*/ 1278 h 2352"/>
                <a:gd name="T34" fmla="*/ 114 w 1906"/>
                <a:gd name="T35" fmla="*/ 922 h 2352"/>
                <a:gd name="T36" fmla="*/ 182 w 1906"/>
                <a:gd name="T37" fmla="*/ 594 h 2352"/>
                <a:gd name="T38" fmla="*/ 452 w 1906"/>
                <a:gd name="T39" fmla="*/ 404 h 2352"/>
                <a:gd name="T40" fmla="*/ 751 w 1906"/>
                <a:gd name="T41" fmla="*/ 245 h 2352"/>
                <a:gd name="T42" fmla="*/ 1024 w 1906"/>
                <a:gd name="T43" fmla="*/ 101 h 2352"/>
                <a:gd name="T44" fmla="*/ 1115 w 1906"/>
                <a:gd name="T45" fmla="*/ 83 h 2352"/>
                <a:gd name="T46" fmla="*/ 1168 w 1906"/>
                <a:gd name="T47" fmla="*/ 30 h 2352"/>
                <a:gd name="T48" fmla="*/ 1105 w 1906"/>
                <a:gd name="T49" fmla="*/ 5 h 2352"/>
                <a:gd name="T50" fmla="*/ 1036 w 1906"/>
                <a:gd name="T51" fmla="*/ 5 h 2352"/>
                <a:gd name="T52" fmla="*/ 791 w 1906"/>
                <a:gd name="T53" fmla="*/ 136 h 2352"/>
                <a:gd name="T54" fmla="*/ 495 w 1906"/>
                <a:gd name="T55" fmla="*/ 288 h 2352"/>
                <a:gd name="T56" fmla="*/ 207 w 1906"/>
                <a:gd name="T57" fmla="*/ 475 h 2352"/>
                <a:gd name="T58" fmla="*/ 2 w 1906"/>
                <a:gd name="T59" fmla="*/ 717 h 2352"/>
                <a:gd name="T60" fmla="*/ 71 w 1906"/>
                <a:gd name="T61" fmla="*/ 1005 h 2352"/>
                <a:gd name="T62" fmla="*/ 328 w 1906"/>
                <a:gd name="T63" fmla="*/ 1377 h 2352"/>
                <a:gd name="T64" fmla="*/ 445 w 1906"/>
                <a:gd name="T65" fmla="*/ 1556 h 2352"/>
                <a:gd name="T66" fmla="*/ 677 w 1906"/>
                <a:gd name="T67" fmla="*/ 1882 h 2352"/>
                <a:gd name="T68" fmla="*/ 682 w 1906"/>
                <a:gd name="T69" fmla="*/ 2039 h 2352"/>
                <a:gd name="T70" fmla="*/ 586 w 1906"/>
                <a:gd name="T71" fmla="*/ 2226 h 2352"/>
                <a:gd name="T72" fmla="*/ 715 w 1906"/>
                <a:gd name="T73" fmla="*/ 2337 h 2352"/>
                <a:gd name="T74" fmla="*/ 789 w 1906"/>
                <a:gd name="T75" fmla="*/ 2296 h 2352"/>
                <a:gd name="T76" fmla="*/ 687 w 1906"/>
                <a:gd name="T77" fmla="*/ 2238 h 2352"/>
                <a:gd name="T78" fmla="*/ 682 w 1906"/>
                <a:gd name="T79" fmla="*/ 2145 h 2352"/>
                <a:gd name="T80" fmla="*/ 791 w 1906"/>
                <a:gd name="T81" fmla="*/ 2051 h 2352"/>
                <a:gd name="T82" fmla="*/ 862 w 1906"/>
                <a:gd name="T83" fmla="*/ 2008 h 2352"/>
                <a:gd name="T84" fmla="*/ 960 w 1906"/>
                <a:gd name="T85" fmla="*/ 2024 h 2352"/>
                <a:gd name="T86" fmla="*/ 1072 w 1906"/>
                <a:gd name="T87" fmla="*/ 1981 h 2352"/>
                <a:gd name="T88" fmla="*/ 1180 w 1906"/>
                <a:gd name="T89" fmla="*/ 2231 h 2352"/>
                <a:gd name="T90" fmla="*/ 1216 w 1906"/>
                <a:gd name="T91" fmla="*/ 2314 h 2352"/>
                <a:gd name="T92" fmla="*/ 1292 w 1906"/>
                <a:gd name="T93" fmla="*/ 2296 h 2352"/>
                <a:gd name="T94" fmla="*/ 1365 w 1906"/>
                <a:gd name="T95" fmla="*/ 2261 h 2352"/>
                <a:gd name="T96" fmla="*/ 1443 w 1906"/>
                <a:gd name="T97" fmla="*/ 2241 h 2352"/>
                <a:gd name="T98" fmla="*/ 1380 w 1906"/>
                <a:gd name="T99" fmla="*/ 2180 h 2352"/>
                <a:gd name="T100" fmla="*/ 1279 w 1906"/>
                <a:gd name="T101" fmla="*/ 2216 h 2352"/>
                <a:gd name="T102" fmla="*/ 1193 w 1906"/>
                <a:gd name="T103" fmla="*/ 2064 h 2352"/>
                <a:gd name="T104" fmla="*/ 1137 w 1906"/>
                <a:gd name="T105" fmla="*/ 1933 h 2352"/>
                <a:gd name="T106" fmla="*/ 1211 w 1906"/>
                <a:gd name="T107" fmla="*/ 1852 h 2352"/>
                <a:gd name="T108" fmla="*/ 1357 w 1906"/>
                <a:gd name="T109" fmla="*/ 1710 h 2352"/>
                <a:gd name="T110" fmla="*/ 1555 w 1906"/>
                <a:gd name="T111" fmla="*/ 1533 h 2352"/>
                <a:gd name="T112" fmla="*/ 1757 w 1906"/>
                <a:gd name="T113" fmla="*/ 1326 h 2352"/>
                <a:gd name="T114" fmla="*/ 1906 w 1906"/>
                <a:gd name="T115" fmla="*/ 1053 h 23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6"/>
                <a:gd name="T175" fmla="*/ 0 h 2352"/>
                <a:gd name="T176" fmla="*/ 1906 w 1906"/>
                <a:gd name="T177" fmla="*/ 2352 h 23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6" h="2352">
                  <a:moveTo>
                    <a:pt x="1886" y="945"/>
                  </a:moveTo>
                  <a:lnTo>
                    <a:pt x="1876" y="917"/>
                  </a:lnTo>
                  <a:lnTo>
                    <a:pt x="1863" y="892"/>
                  </a:lnTo>
                  <a:lnTo>
                    <a:pt x="1850" y="866"/>
                  </a:lnTo>
                  <a:lnTo>
                    <a:pt x="1835" y="844"/>
                  </a:lnTo>
                  <a:lnTo>
                    <a:pt x="1817" y="818"/>
                  </a:lnTo>
                  <a:lnTo>
                    <a:pt x="1800" y="796"/>
                  </a:lnTo>
                  <a:lnTo>
                    <a:pt x="1782" y="773"/>
                  </a:lnTo>
                  <a:lnTo>
                    <a:pt x="1764" y="750"/>
                  </a:lnTo>
                  <a:lnTo>
                    <a:pt x="1729" y="707"/>
                  </a:lnTo>
                  <a:lnTo>
                    <a:pt x="1696" y="664"/>
                  </a:lnTo>
                  <a:lnTo>
                    <a:pt x="1661" y="624"/>
                  </a:lnTo>
                  <a:lnTo>
                    <a:pt x="1628" y="581"/>
                  </a:lnTo>
                  <a:lnTo>
                    <a:pt x="1595" y="541"/>
                  </a:lnTo>
                  <a:lnTo>
                    <a:pt x="1562" y="498"/>
                  </a:lnTo>
                  <a:lnTo>
                    <a:pt x="1529" y="457"/>
                  </a:lnTo>
                  <a:lnTo>
                    <a:pt x="1496" y="417"/>
                  </a:lnTo>
                  <a:lnTo>
                    <a:pt x="1279" y="149"/>
                  </a:lnTo>
                  <a:lnTo>
                    <a:pt x="1266" y="139"/>
                  </a:lnTo>
                  <a:lnTo>
                    <a:pt x="1251" y="134"/>
                  </a:lnTo>
                  <a:lnTo>
                    <a:pt x="1239" y="136"/>
                  </a:lnTo>
                  <a:lnTo>
                    <a:pt x="1223" y="144"/>
                  </a:lnTo>
                  <a:lnTo>
                    <a:pt x="1213" y="154"/>
                  </a:lnTo>
                  <a:lnTo>
                    <a:pt x="1211" y="169"/>
                  </a:lnTo>
                  <a:lnTo>
                    <a:pt x="1211" y="182"/>
                  </a:lnTo>
                  <a:lnTo>
                    <a:pt x="1218" y="197"/>
                  </a:lnTo>
                  <a:lnTo>
                    <a:pt x="1436" y="465"/>
                  </a:lnTo>
                  <a:lnTo>
                    <a:pt x="1469" y="505"/>
                  </a:lnTo>
                  <a:lnTo>
                    <a:pt x="1501" y="546"/>
                  </a:lnTo>
                  <a:lnTo>
                    <a:pt x="1534" y="589"/>
                  </a:lnTo>
                  <a:lnTo>
                    <a:pt x="1567" y="629"/>
                  </a:lnTo>
                  <a:lnTo>
                    <a:pt x="1600" y="672"/>
                  </a:lnTo>
                  <a:lnTo>
                    <a:pt x="1635" y="712"/>
                  </a:lnTo>
                  <a:lnTo>
                    <a:pt x="1671" y="755"/>
                  </a:lnTo>
                  <a:lnTo>
                    <a:pt x="1706" y="798"/>
                  </a:lnTo>
                  <a:lnTo>
                    <a:pt x="1721" y="821"/>
                  </a:lnTo>
                  <a:lnTo>
                    <a:pt x="1739" y="841"/>
                  </a:lnTo>
                  <a:lnTo>
                    <a:pt x="1754" y="861"/>
                  </a:lnTo>
                  <a:lnTo>
                    <a:pt x="1769" y="884"/>
                  </a:lnTo>
                  <a:lnTo>
                    <a:pt x="1782" y="904"/>
                  </a:lnTo>
                  <a:lnTo>
                    <a:pt x="1795" y="927"/>
                  </a:lnTo>
                  <a:lnTo>
                    <a:pt x="1805" y="950"/>
                  </a:lnTo>
                  <a:lnTo>
                    <a:pt x="1815" y="973"/>
                  </a:lnTo>
                  <a:lnTo>
                    <a:pt x="1825" y="1013"/>
                  </a:lnTo>
                  <a:lnTo>
                    <a:pt x="1830" y="1056"/>
                  </a:lnTo>
                  <a:lnTo>
                    <a:pt x="1828" y="1089"/>
                  </a:lnTo>
                  <a:lnTo>
                    <a:pt x="1820" y="1112"/>
                  </a:lnTo>
                  <a:lnTo>
                    <a:pt x="1797" y="1147"/>
                  </a:lnTo>
                  <a:lnTo>
                    <a:pt x="1774" y="1180"/>
                  </a:lnTo>
                  <a:lnTo>
                    <a:pt x="1749" y="1213"/>
                  </a:lnTo>
                  <a:lnTo>
                    <a:pt x="1724" y="1245"/>
                  </a:lnTo>
                  <a:lnTo>
                    <a:pt x="1699" y="1276"/>
                  </a:lnTo>
                  <a:lnTo>
                    <a:pt x="1673" y="1306"/>
                  </a:lnTo>
                  <a:lnTo>
                    <a:pt x="1646" y="1336"/>
                  </a:lnTo>
                  <a:lnTo>
                    <a:pt x="1618" y="1364"/>
                  </a:lnTo>
                  <a:lnTo>
                    <a:pt x="1590" y="1392"/>
                  </a:lnTo>
                  <a:lnTo>
                    <a:pt x="1562" y="1422"/>
                  </a:lnTo>
                  <a:lnTo>
                    <a:pt x="1532" y="1448"/>
                  </a:lnTo>
                  <a:lnTo>
                    <a:pt x="1504" y="1475"/>
                  </a:lnTo>
                  <a:lnTo>
                    <a:pt x="1474" y="1503"/>
                  </a:lnTo>
                  <a:lnTo>
                    <a:pt x="1443" y="1531"/>
                  </a:lnTo>
                  <a:lnTo>
                    <a:pt x="1413" y="1556"/>
                  </a:lnTo>
                  <a:lnTo>
                    <a:pt x="1383" y="1584"/>
                  </a:lnTo>
                  <a:lnTo>
                    <a:pt x="1357" y="1607"/>
                  </a:lnTo>
                  <a:lnTo>
                    <a:pt x="1332" y="1632"/>
                  </a:lnTo>
                  <a:lnTo>
                    <a:pt x="1304" y="1655"/>
                  </a:lnTo>
                  <a:lnTo>
                    <a:pt x="1279" y="1680"/>
                  </a:lnTo>
                  <a:lnTo>
                    <a:pt x="1254" y="1703"/>
                  </a:lnTo>
                  <a:lnTo>
                    <a:pt x="1226" y="1728"/>
                  </a:lnTo>
                  <a:lnTo>
                    <a:pt x="1201" y="1753"/>
                  </a:lnTo>
                  <a:lnTo>
                    <a:pt x="1175" y="1778"/>
                  </a:lnTo>
                  <a:lnTo>
                    <a:pt x="1150" y="1809"/>
                  </a:lnTo>
                  <a:lnTo>
                    <a:pt x="1125" y="1837"/>
                  </a:lnTo>
                  <a:lnTo>
                    <a:pt x="1099" y="1862"/>
                  </a:lnTo>
                  <a:lnTo>
                    <a:pt x="1074" y="1882"/>
                  </a:lnTo>
                  <a:lnTo>
                    <a:pt x="1051" y="1902"/>
                  </a:lnTo>
                  <a:lnTo>
                    <a:pt x="1026" y="1917"/>
                  </a:lnTo>
                  <a:lnTo>
                    <a:pt x="1003" y="1933"/>
                  </a:lnTo>
                  <a:lnTo>
                    <a:pt x="981" y="1943"/>
                  </a:lnTo>
                  <a:lnTo>
                    <a:pt x="973" y="1945"/>
                  </a:lnTo>
                  <a:lnTo>
                    <a:pt x="963" y="1948"/>
                  </a:lnTo>
                  <a:lnTo>
                    <a:pt x="953" y="1948"/>
                  </a:lnTo>
                  <a:lnTo>
                    <a:pt x="943" y="1948"/>
                  </a:lnTo>
                  <a:lnTo>
                    <a:pt x="935" y="1948"/>
                  </a:lnTo>
                  <a:lnTo>
                    <a:pt x="925" y="1948"/>
                  </a:lnTo>
                  <a:lnTo>
                    <a:pt x="915" y="1945"/>
                  </a:lnTo>
                  <a:lnTo>
                    <a:pt x="905" y="1943"/>
                  </a:lnTo>
                  <a:lnTo>
                    <a:pt x="895" y="1938"/>
                  </a:lnTo>
                  <a:lnTo>
                    <a:pt x="885" y="1933"/>
                  </a:lnTo>
                  <a:lnTo>
                    <a:pt x="874" y="1928"/>
                  </a:lnTo>
                  <a:lnTo>
                    <a:pt x="864" y="1922"/>
                  </a:lnTo>
                  <a:lnTo>
                    <a:pt x="862" y="1920"/>
                  </a:lnTo>
                  <a:lnTo>
                    <a:pt x="859" y="1915"/>
                  </a:lnTo>
                  <a:lnTo>
                    <a:pt x="854" y="1912"/>
                  </a:lnTo>
                  <a:lnTo>
                    <a:pt x="849" y="1910"/>
                  </a:lnTo>
                  <a:lnTo>
                    <a:pt x="847" y="1907"/>
                  </a:lnTo>
                  <a:lnTo>
                    <a:pt x="842" y="1907"/>
                  </a:lnTo>
                  <a:lnTo>
                    <a:pt x="839" y="1905"/>
                  </a:lnTo>
                  <a:lnTo>
                    <a:pt x="834" y="1905"/>
                  </a:lnTo>
                  <a:lnTo>
                    <a:pt x="783" y="1872"/>
                  </a:lnTo>
                  <a:lnTo>
                    <a:pt x="740" y="1834"/>
                  </a:lnTo>
                  <a:lnTo>
                    <a:pt x="700" y="1791"/>
                  </a:lnTo>
                  <a:lnTo>
                    <a:pt x="662" y="1746"/>
                  </a:lnTo>
                  <a:lnTo>
                    <a:pt x="627" y="1698"/>
                  </a:lnTo>
                  <a:lnTo>
                    <a:pt x="594" y="1647"/>
                  </a:lnTo>
                  <a:lnTo>
                    <a:pt x="561" y="1594"/>
                  </a:lnTo>
                  <a:lnTo>
                    <a:pt x="528" y="1541"/>
                  </a:lnTo>
                  <a:lnTo>
                    <a:pt x="513" y="1516"/>
                  </a:lnTo>
                  <a:lnTo>
                    <a:pt x="495" y="1488"/>
                  </a:lnTo>
                  <a:lnTo>
                    <a:pt x="480" y="1463"/>
                  </a:lnTo>
                  <a:lnTo>
                    <a:pt x="462" y="1435"/>
                  </a:lnTo>
                  <a:lnTo>
                    <a:pt x="445" y="1410"/>
                  </a:lnTo>
                  <a:lnTo>
                    <a:pt x="427" y="1384"/>
                  </a:lnTo>
                  <a:lnTo>
                    <a:pt x="409" y="1357"/>
                  </a:lnTo>
                  <a:lnTo>
                    <a:pt x="389" y="1331"/>
                  </a:lnTo>
                  <a:lnTo>
                    <a:pt x="384" y="1321"/>
                  </a:lnTo>
                  <a:lnTo>
                    <a:pt x="369" y="1304"/>
                  </a:lnTo>
                  <a:lnTo>
                    <a:pt x="356" y="1286"/>
                  </a:lnTo>
                  <a:lnTo>
                    <a:pt x="349" y="1278"/>
                  </a:lnTo>
                  <a:lnTo>
                    <a:pt x="311" y="1228"/>
                  </a:lnTo>
                  <a:lnTo>
                    <a:pt x="273" y="1180"/>
                  </a:lnTo>
                  <a:lnTo>
                    <a:pt x="237" y="1129"/>
                  </a:lnTo>
                  <a:lnTo>
                    <a:pt x="202" y="1079"/>
                  </a:lnTo>
                  <a:lnTo>
                    <a:pt x="169" y="1026"/>
                  </a:lnTo>
                  <a:lnTo>
                    <a:pt x="141" y="975"/>
                  </a:lnTo>
                  <a:lnTo>
                    <a:pt x="114" y="922"/>
                  </a:lnTo>
                  <a:lnTo>
                    <a:pt x="93" y="866"/>
                  </a:lnTo>
                  <a:lnTo>
                    <a:pt x="81" y="801"/>
                  </a:lnTo>
                  <a:lnTo>
                    <a:pt x="78" y="745"/>
                  </a:lnTo>
                  <a:lnTo>
                    <a:pt x="88" y="700"/>
                  </a:lnTo>
                  <a:lnTo>
                    <a:pt x="111" y="659"/>
                  </a:lnTo>
                  <a:lnTo>
                    <a:pt x="146" y="626"/>
                  </a:lnTo>
                  <a:lnTo>
                    <a:pt x="182" y="594"/>
                  </a:lnTo>
                  <a:lnTo>
                    <a:pt x="220" y="563"/>
                  </a:lnTo>
                  <a:lnTo>
                    <a:pt x="255" y="533"/>
                  </a:lnTo>
                  <a:lnTo>
                    <a:pt x="293" y="505"/>
                  </a:lnTo>
                  <a:lnTo>
                    <a:pt x="333" y="477"/>
                  </a:lnTo>
                  <a:lnTo>
                    <a:pt x="374" y="452"/>
                  </a:lnTo>
                  <a:lnTo>
                    <a:pt x="412" y="427"/>
                  </a:lnTo>
                  <a:lnTo>
                    <a:pt x="452" y="404"/>
                  </a:lnTo>
                  <a:lnTo>
                    <a:pt x="495" y="379"/>
                  </a:lnTo>
                  <a:lnTo>
                    <a:pt x="536" y="356"/>
                  </a:lnTo>
                  <a:lnTo>
                    <a:pt x="579" y="333"/>
                  </a:lnTo>
                  <a:lnTo>
                    <a:pt x="622" y="311"/>
                  </a:lnTo>
                  <a:lnTo>
                    <a:pt x="665" y="290"/>
                  </a:lnTo>
                  <a:lnTo>
                    <a:pt x="708" y="268"/>
                  </a:lnTo>
                  <a:lnTo>
                    <a:pt x="751" y="245"/>
                  </a:lnTo>
                  <a:lnTo>
                    <a:pt x="789" y="225"/>
                  </a:lnTo>
                  <a:lnTo>
                    <a:pt x="826" y="205"/>
                  </a:lnTo>
                  <a:lnTo>
                    <a:pt x="867" y="184"/>
                  </a:lnTo>
                  <a:lnTo>
                    <a:pt x="905" y="164"/>
                  </a:lnTo>
                  <a:lnTo>
                    <a:pt x="945" y="144"/>
                  </a:lnTo>
                  <a:lnTo>
                    <a:pt x="983" y="121"/>
                  </a:lnTo>
                  <a:lnTo>
                    <a:pt x="1024" y="101"/>
                  </a:lnTo>
                  <a:lnTo>
                    <a:pt x="1062" y="78"/>
                  </a:lnTo>
                  <a:lnTo>
                    <a:pt x="1067" y="78"/>
                  </a:lnTo>
                  <a:lnTo>
                    <a:pt x="1074" y="78"/>
                  </a:lnTo>
                  <a:lnTo>
                    <a:pt x="1084" y="78"/>
                  </a:lnTo>
                  <a:lnTo>
                    <a:pt x="1094" y="81"/>
                  </a:lnTo>
                  <a:lnTo>
                    <a:pt x="1105" y="83"/>
                  </a:lnTo>
                  <a:lnTo>
                    <a:pt x="1115" y="83"/>
                  </a:lnTo>
                  <a:lnTo>
                    <a:pt x="1125" y="83"/>
                  </a:lnTo>
                  <a:lnTo>
                    <a:pt x="1135" y="83"/>
                  </a:lnTo>
                  <a:lnTo>
                    <a:pt x="1150" y="81"/>
                  </a:lnTo>
                  <a:lnTo>
                    <a:pt x="1160" y="71"/>
                  </a:lnTo>
                  <a:lnTo>
                    <a:pt x="1168" y="61"/>
                  </a:lnTo>
                  <a:lnTo>
                    <a:pt x="1170" y="45"/>
                  </a:lnTo>
                  <a:lnTo>
                    <a:pt x="1168" y="30"/>
                  </a:lnTo>
                  <a:lnTo>
                    <a:pt x="1160" y="18"/>
                  </a:lnTo>
                  <a:lnTo>
                    <a:pt x="1150" y="10"/>
                  </a:lnTo>
                  <a:lnTo>
                    <a:pt x="1135" y="8"/>
                  </a:lnTo>
                  <a:lnTo>
                    <a:pt x="1127" y="8"/>
                  </a:lnTo>
                  <a:lnTo>
                    <a:pt x="1120" y="5"/>
                  </a:lnTo>
                  <a:lnTo>
                    <a:pt x="1112" y="5"/>
                  </a:lnTo>
                  <a:lnTo>
                    <a:pt x="1105" y="5"/>
                  </a:lnTo>
                  <a:lnTo>
                    <a:pt x="1094" y="2"/>
                  </a:lnTo>
                  <a:lnTo>
                    <a:pt x="1084" y="2"/>
                  </a:lnTo>
                  <a:lnTo>
                    <a:pt x="1074" y="0"/>
                  </a:lnTo>
                  <a:lnTo>
                    <a:pt x="1067" y="0"/>
                  </a:lnTo>
                  <a:lnTo>
                    <a:pt x="1056" y="2"/>
                  </a:lnTo>
                  <a:lnTo>
                    <a:pt x="1046" y="2"/>
                  </a:lnTo>
                  <a:lnTo>
                    <a:pt x="1036" y="5"/>
                  </a:lnTo>
                  <a:lnTo>
                    <a:pt x="1026" y="10"/>
                  </a:lnTo>
                  <a:lnTo>
                    <a:pt x="986" y="33"/>
                  </a:lnTo>
                  <a:lnTo>
                    <a:pt x="948" y="53"/>
                  </a:lnTo>
                  <a:lnTo>
                    <a:pt x="907" y="76"/>
                  </a:lnTo>
                  <a:lnTo>
                    <a:pt x="869" y="96"/>
                  </a:lnTo>
                  <a:lnTo>
                    <a:pt x="829" y="116"/>
                  </a:lnTo>
                  <a:lnTo>
                    <a:pt x="791" y="136"/>
                  </a:lnTo>
                  <a:lnTo>
                    <a:pt x="753" y="154"/>
                  </a:lnTo>
                  <a:lnTo>
                    <a:pt x="715" y="174"/>
                  </a:lnTo>
                  <a:lnTo>
                    <a:pt x="670" y="197"/>
                  </a:lnTo>
                  <a:lnTo>
                    <a:pt x="627" y="220"/>
                  </a:lnTo>
                  <a:lnTo>
                    <a:pt x="584" y="242"/>
                  </a:lnTo>
                  <a:lnTo>
                    <a:pt x="538" y="265"/>
                  </a:lnTo>
                  <a:lnTo>
                    <a:pt x="495" y="288"/>
                  </a:lnTo>
                  <a:lnTo>
                    <a:pt x="452" y="313"/>
                  </a:lnTo>
                  <a:lnTo>
                    <a:pt x="412" y="338"/>
                  </a:lnTo>
                  <a:lnTo>
                    <a:pt x="369" y="364"/>
                  </a:lnTo>
                  <a:lnTo>
                    <a:pt x="328" y="389"/>
                  </a:lnTo>
                  <a:lnTo>
                    <a:pt x="285" y="417"/>
                  </a:lnTo>
                  <a:lnTo>
                    <a:pt x="245" y="445"/>
                  </a:lnTo>
                  <a:lnTo>
                    <a:pt x="207" y="475"/>
                  </a:lnTo>
                  <a:lnTo>
                    <a:pt x="167" y="505"/>
                  </a:lnTo>
                  <a:lnTo>
                    <a:pt x="129" y="538"/>
                  </a:lnTo>
                  <a:lnTo>
                    <a:pt x="91" y="573"/>
                  </a:lnTo>
                  <a:lnTo>
                    <a:pt x="53" y="609"/>
                  </a:lnTo>
                  <a:lnTo>
                    <a:pt x="28" y="644"/>
                  </a:lnTo>
                  <a:lnTo>
                    <a:pt x="12" y="680"/>
                  </a:lnTo>
                  <a:lnTo>
                    <a:pt x="2" y="717"/>
                  </a:lnTo>
                  <a:lnTo>
                    <a:pt x="0" y="753"/>
                  </a:lnTo>
                  <a:lnTo>
                    <a:pt x="0" y="791"/>
                  </a:lnTo>
                  <a:lnTo>
                    <a:pt x="5" y="826"/>
                  </a:lnTo>
                  <a:lnTo>
                    <a:pt x="12" y="859"/>
                  </a:lnTo>
                  <a:lnTo>
                    <a:pt x="20" y="889"/>
                  </a:lnTo>
                  <a:lnTo>
                    <a:pt x="43" y="950"/>
                  </a:lnTo>
                  <a:lnTo>
                    <a:pt x="71" y="1005"/>
                  </a:lnTo>
                  <a:lnTo>
                    <a:pt x="101" y="1064"/>
                  </a:lnTo>
                  <a:lnTo>
                    <a:pt x="134" y="1117"/>
                  </a:lnTo>
                  <a:lnTo>
                    <a:pt x="172" y="1170"/>
                  </a:lnTo>
                  <a:lnTo>
                    <a:pt x="210" y="1223"/>
                  </a:lnTo>
                  <a:lnTo>
                    <a:pt x="248" y="1273"/>
                  </a:lnTo>
                  <a:lnTo>
                    <a:pt x="288" y="1324"/>
                  </a:lnTo>
                  <a:lnTo>
                    <a:pt x="328" y="1377"/>
                  </a:lnTo>
                  <a:lnTo>
                    <a:pt x="346" y="1402"/>
                  </a:lnTo>
                  <a:lnTo>
                    <a:pt x="364" y="1427"/>
                  </a:lnTo>
                  <a:lnTo>
                    <a:pt x="382" y="1453"/>
                  </a:lnTo>
                  <a:lnTo>
                    <a:pt x="397" y="1478"/>
                  </a:lnTo>
                  <a:lnTo>
                    <a:pt x="414" y="1503"/>
                  </a:lnTo>
                  <a:lnTo>
                    <a:pt x="430" y="1531"/>
                  </a:lnTo>
                  <a:lnTo>
                    <a:pt x="445" y="1556"/>
                  </a:lnTo>
                  <a:lnTo>
                    <a:pt x="460" y="1581"/>
                  </a:lnTo>
                  <a:lnTo>
                    <a:pt x="493" y="1634"/>
                  </a:lnTo>
                  <a:lnTo>
                    <a:pt x="526" y="1688"/>
                  </a:lnTo>
                  <a:lnTo>
                    <a:pt x="558" y="1738"/>
                  </a:lnTo>
                  <a:lnTo>
                    <a:pt x="596" y="1789"/>
                  </a:lnTo>
                  <a:lnTo>
                    <a:pt x="634" y="1837"/>
                  </a:lnTo>
                  <a:lnTo>
                    <a:pt x="677" y="1882"/>
                  </a:lnTo>
                  <a:lnTo>
                    <a:pt x="725" y="1922"/>
                  </a:lnTo>
                  <a:lnTo>
                    <a:pt x="776" y="1960"/>
                  </a:lnTo>
                  <a:lnTo>
                    <a:pt x="761" y="1976"/>
                  </a:lnTo>
                  <a:lnTo>
                    <a:pt x="746" y="1991"/>
                  </a:lnTo>
                  <a:lnTo>
                    <a:pt x="725" y="2006"/>
                  </a:lnTo>
                  <a:lnTo>
                    <a:pt x="708" y="2021"/>
                  </a:lnTo>
                  <a:lnTo>
                    <a:pt x="682" y="2039"/>
                  </a:lnTo>
                  <a:lnTo>
                    <a:pt x="660" y="2059"/>
                  </a:lnTo>
                  <a:lnTo>
                    <a:pt x="637" y="2082"/>
                  </a:lnTo>
                  <a:lnTo>
                    <a:pt x="617" y="2104"/>
                  </a:lnTo>
                  <a:lnTo>
                    <a:pt x="599" y="2130"/>
                  </a:lnTo>
                  <a:lnTo>
                    <a:pt x="589" y="2160"/>
                  </a:lnTo>
                  <a:lnTo>
                    <a:pt x="584" y="2190"/>
                  </a:lnTo>
                  <a:lnTo>
                    <a:pt x="586" y="2226"/>
                  </a:lnTo>
                  <a:lnTo>
                    <a:pt x="596" y="2248"/>
                  </a:lnTo>
                  <a:lnTo>
                    <a:pt x="609" y="2269"/>
                  </a:lnTo>
                  <a:lnTo>
                    <a:pt x="624" y="2286"/>
                  </a:lnTo>
                  <a:lnTo>
                    <a:pt x="644" y="2301"/>
                  </a:lnTo>
                  <a:lnTo>
                    <a:pt x="667" y="2317"/>
                  </a:lnTo>
                  <a:lnTo>
                    <a:pt x="690" y="2327"/>
                  </a:lnTo>
                  <a:lnTo>
                    <a:pt x="715" y="2337"/>
                  </a:lnTo>
                  <a:lnTo>
                    <a:pt x="738" y="2347"/>
                  </a:lnTo>
                  <a:lnTo>
                    <a:pt x="753" y="2352"/>
                  </a:lnTo>
                  <a:lnTo>
                    <a:pt x="768" y="2347"/>
                  </a:lnTo>
                  <a:lnTo>
                    <a:pt x="781" y="2339"/>
                  </a:lnTo>
                  <a:lnTo>
                    <a:pt x="789" y="2327"/>
                  </a:lnTo>
                  <a:lnTo>
                    <a:pt x="791" y="2312"/>
                  </a:lnTo>
                  <a:lnTo>
                    <a:pt x="789" y="2296"/>
                  </a:lnTo>
                  <a:lnTo>
                    <a:pt x="778" y="2284"/>
                  </a:lnTo>
                  <a:lnTo>
                    <a:pt x="766" y="2276"/>
                  </a:lnTo>
                  <a:lnTo>
                    <a:pt x="748" y="2269"/>
                  </a:lnTo>
                  <a:lnTo>
                    <a:pt x="730" y="2264"/>
                  </a:lnTo>
                  <a:lnTo>
                    <a:pt x="715" y="2256"/>
                  </a:lnTo>
                  <a:lnTo>
                    <a:pt x="700" y="2246"/>
                  </a:lnTo>
                  <a:lnTo>
                    <a:pt x="687" y="2238"/>
                  </a:lnTo>
                  <a:lnTo>
                    <a:pt x="675" y="2231"/>
                  </a:lnTo>
                  <a:lnTo>
                    <a:pt x="667" y="2221"/>
                  </a:lnTo>
                  <a:lnTo>
                    <a:pt x="662" y="2210"/>
                  </a:lnTo>
                  <a:lnTo>
                    <a:pt x="662" y="2193"/>
                  </a:lnTo>
                  <a:lnTo>
                    <a:pt x="665" y="2178"/>
                  </a:lnTo>
                  <a:lnTo>
                    <a:pt x="672" y="2160"/>
                  </a:lnTo>
                  <a:lnTo>
                    <a:pt x="682" y="2145"/>
                  </a:lnTo>
                  <a:lnTo>
                    <a:pt x="698" y="2130"/>
                  </a:lnTo>
                  <a:lnTo>
                    <a:pt x="713" y="2114"/>
                  </a:lnTo>
                  <a:lnTo>
                    <a:pt x="733" y="2097"/>
                  </a:lnTo>
                  <a:lnTo>
                    <a:pt x="756" y="2079"/>
                  </a:lnTo>
                  <a:lnTo>
                    <a:pt x="768" y="2069"/>
                  </a:lnTo>
                  <a:lnTo>
                    <a:pt x="781" y="2059"/>
                  </a:lnTo>
                  <a:lnTo>
                    <a:pt x="791" y="2051"/>
                  </a:lnTo>
                  <a:lnTo>
                    <a:pt x="804" y="2041"/>
                  </a:lnTo>
                  <a:lnTo>
                    <a:pt x="814" y="2031"/>
                  </a:lnTo>
                  <a:lnTo>
                    <a:pt x="824" y="2021"/>
                  </a:lnTo>
                  <a:lnTo>
                    <a:pt x="834" y="2011"/>
                  </a:lnTo>
                  <a:lnTo>
                    <a:pt x="844" y="2001"/>
                  </a:lnTo>
                  <a:lnTo>
                    <a:pt x="852" y="2003"/>
                  </a:lnTo>
                  <a:lnTo>
                    <a:pt x="862" y="2008"/>
                  </a:lnTo>
                  <a:lnTo>
                    <a:pt x="869" y="2011"/>
                  </a:lnTo>
                  <a:lnTo>
                    <a:pt x="877" y="2013"/>
                  </a:lnTo>
                  <a:lnTo>
                    <a:pt x="895" y="2018"/>
                  </a:lnTo>
                  <a:lnTo>
                    <a:pt x="910" y="2021"/>
                  </a:lnTo>
                  <a:lnTo>
                    <a:pt x="928" y="2024"/>
                  </a:lnTo>
                  <a:lnTo>
                    <a:pt x="943" y="2024"/>
                  </a:lnTo>
                  <a:lnTo>
                    <a:pt x="960" y="2024"/>
                  </a:lnTo>
                  <a:lnTo>
                    <a:pt x="976" y="2021"/>
                  </a:lnTo>
                  <a:lnTo>
                    <a:pt x="993" y="2018"/>
                  </a:lnTo>
                  <a:lnTo>
                    <a:pt x="1008" y="2016"/>
                  </a:lnTo>
                  <a:lnTo>
                    <a:pt x="1026" y="2008"/>
                  </a:lnTo>
                  <a:lnTo>
                    <a:pt x="1041" y="1998"/>
                  </a:lnTo>
                  <a:lnTo>
                    <a:pt x="1056" y="1991"/>
                  </a:lnTo>
                  <a:lnTo>
                    <a:pt x="1072" y="1981"/>
                  </a:lnTo>
                  <a:lnTo>
                    <a:pt x="1082" y="2013"/>
                  </a:lnTo>
                  <a:lnTo>
                    <a:pt x="1097" y="2044"/>
                  </a:lnTo>
                  <a:lnTo>
                    <a:pt x="1110" y="2074"/>
                  </a:lnTo>
                  <a:lnTo>
                    <a:pt x="1127" y="2102"/>
                  </a:lnTo>
                  <a:lnTo>
                    <a:pt x="1150" y="2145"/>
                  </a:lnTo>
                  <a:lnTo>
                    <a:pt x="1168" y="2188"/>
                  </a:lnTo>
                  <a:lnTo>
                    <a:pt x="1180" y="2231"/>
                  </a:lnTo>
                  <a:lnTo>
                    <a:pt x="1185" y="2276"/>
                  </a:lnTo>
                  <a:lnTo>
                    <a:pt x="1185" y="2286"/>
                  </a:lnTo>
                  <a:lnTo>
                    <a:pt x="1190" y="2294"/>
                  </a:lnTo>
                  <a:lnTo>
                    <a:pt x="1193" y="2301"/>
                  </a:lnTo>
                  <a:lnTo>
                    <a:pt x="1201" y="2306"/>
                  </a:lnTo>
                  <a:lnTo>
                    <a:pt x="1208" y="2312"/>
                  </a:lnTo>
                  <a:lnTo>
                    <a:pt x="1216" y="2314"/>
                  </a:lnTo>
                  <a:lnTo>
                    <a:pt x="1223" y="2317"/>
                  </a:lnTo>
                  <a:lnTo>
                    <a:pt x="1231" y="2317"/>
                  </a:lnTo>
                  <a:lnTo>
                    <a:pt x="1244" y="2314"/>
                  </a:lnTo>
                  <a:lnTo>
                    <a:pt x="1256" y="2309"/>
                  </a:lnTo>
                  <a:lnTo>
                    <a:pt x="1269" y="2306"/>
                  </a:lnTo>
                  <a:lnTo>
                    <a:pt x="1281" y="2301"/>
                  </a:lnTo>
                  <a:lnTo>
                    <a:pt x="1292" y="2296"/>
                  </a:lnTo>
                  <a:lnTo>
                    <a:pt x="1302" y="2291"/>
                  </a:lnTo>
                  <a:lnTo>
                    <a:pt x="1312" y="2286"/>
                  </a:lnTo>
                  <a:lnTo>
                    <a:pt x="1322" y="2281"/>
                  </a:lnTo>
                  <a:lnTo>
                    <a:pt x="1335" y="2276"/>
                  </a:lnTo>
                  <a:lnTo>
                    <a:pt x="1345" y="2269"/>
                  </a:lnTo>
                  <a:lnTo>
                    <a:pt x="1355" y="2266"/>
                  </a:lnTo>
                  <a:lnTo>
                    <a:pt x="1365" y="2261"/>
                  </a:lnTo>
                  <a:lnTo>
                    <a:pt x="1375" y="2258"/>
                  </a:lnTo>
                  <a:lnTo>
                    <a:pt x="1385" y="2258"/>
                  </a:lnTo>
                  <a:lnTo>
                    <a:pt x="1395" y="2258"/>
                  </a:lnTo>
                  <a:lnTo>
                    <a:pt x="1405" y="2258"/>
                  </a:lnTo>
                  <a:lnTo>
                    <a:pt x="1421" y="2258"/>
                  </a:lnTo>
                  <a:lnTo>
                    <a:pt x="1433" y="2251"/>
                  </a:lnTo>
                  <a:lnTo>
                    <a:pt x="1443" y="2241"/>
                  </a:lnTo>
                  <a:lnTo>
                    <a:pt x="1448" y="2226"/>
                  </a:lnTo>
                  <a:lnTo>
                    <a:pt x="1448" y="2210"/>
                  </a:lnTo>
                  <a:lnTo>
                    <a:pt x="1443" y="2198"/>
                  </a:lnTo>
                  <a:lnTo>
                    <a:pt x="1433" y="2188"/>
                  </a:lnTo>
                  <a:lnTo>
                    <a:pt x="1418" y="2180"/>
                  </a:lnTo>
                  <a:lnTo>
                    <a:pt x="1398" y="2178"/>
                  </a:lnTo>
                  <a:lnTo>
                    <a:pt x="1380" y="2180"/>
                  </a:lnTo>
                  <a:lnTo>
                    <a:pt x="1362" y="2183"/>
                  </a:lnTo>
                  <a:lnTo>
                    <a:pt x="1345" y="2185"/>
                  </a:lnTo>
                  <a:lnTo>
                    <a:pt x="1330" y="2193"/>
                  </a:lnTo>
                  <a:lnTo>
                    <a:pt x="1314" y="2198"/>
                  </a:lnTo>
                  <a:lnTo>
                    <a:pt x="1299" y="2205"/>
                  </a:lnTo>
                  <a:lnTo>
                    <a:pt x="1287" y="2213"/>
                  </a:lnTo>
                  <a:lnTo>
                    <a:pt x="1279" y="2216"/>
                  </a:lnTo>
                  <a:lnTo>
                    <a:pt x="1274" y="2221"/>
                  </a:lnTo>
                  <a:lnTo>
                    <a:pt x="1266" y="2223"/>
                  </a:lnTo>
                  <a:lnTo>
                    <a:pt x="1259" y="2226"/>
                  </a:lnTo>
                  <a:lnTo>
                    <a:pt x="1249" y="2183"/>
                  </a:lnTo>
                  <a:lnTo>
                    <a:pt x="1233" y="2142"/>
                  </a:lnTo>
                  <a:lnTo>
                    <a:pt x="1213" y="2102"/>
                  </a:lnTo>
                  <a:lnTo>
                    <a:pt x="1193" y="2064"/>
                  </a:lnTo>
                  <a:lnTo>
                    <a:pt x="1175" y="2031"/>
                  </a:lnTo>
                  <a:lnTo>
                    <a:pt x="1160" y="2001"/>
                  </a:lnTo>
                  <a:lnTo>
                    <a:pt x="1148" y="1970"/>
                  </a:lnTo>
                  <a:lnTo>
                    <a:pt x="1137" y="1938"/>
                  </a:lnTo>
                  <a:lnTo>
                    <a:pt x="1137" y="1935"/>
                  </a:lnTo>
                  <a:lnTo>
                    <a:pt x="1137" y="1933"/>
                  </a:lnTo>
                  <a:lnTo>
                    <a:pt x="1150" y="1920"/>
                  </a:lnTo>
                  <a:lnTo>
                    <a:pt x="1163" y="1905"/>
                  </a:lnTo>
                  <a:lnTo>
                    <a:pt x="1175" y="1892"/>
                  </a:lnTo>
                  <a:lnTo>
                    <a:pt x="1188" y="1880"/>
                  </a:lnTo>
                  <a:lnTo>
                    <a:pt x="1201" y="1867"/>
                  </a:lnTo>
                  <a:lnTo>
                    <a:pt x="1211" y="1852"/>
                  </a:lnTo>
                  <a:lnTo>
                    <a:pt x="1221" y="1842"/>
                  </a:lnTo>
                  <a:lnTo>
                    <a:pt x="1231" y="1829"/>
                  </a:lnTo>
                  <a:lnTo>
                    <a:pt x="1256" y="1806"/>
                  </a:lnTo>
                  <a:lnTo>
                    <a:pt x="1281" y="1781"/>
                  </a:lnTo>
                  <a:lnTo>
                    <a:pt x="1307" y="1758"/>
                  </a:lnTo>
                  <a:lnTo>
                    <a:pt x="1332" y="1736"/>
                  </a:lnTo>
                  <a:lnTo>
                    <a:pt x="1357" y="1710"/>
                  </a:lnTo>
                  <a:lnTo>
                    <a:pt x="1385" y="1688"/>
                  </a:lnTo>
                  <a:lnTo>
                    <a:pt x="1410" y="1665"/>
                  </a:lnTo>
                  <a:lnTo>
                    <a:pt x="1436" y="1642"/>
                  </a:lnTo>
                  <a:lnTo>
                    <a:pt x="1466" y="1614"/>
                  </a:lnTo>
                  <a:lnTo>
                    <a:pt x="1496" y="1589"/>
                  </a:lnTo>
                  <a:lnTo>
                    <a:pt x="1527" y="1561"/>
                  </a:lnTo>
                  <a:lnTo>
                    <a:pt x="1555" y="1533"/>
                  </a:lnTo>
                  <a:lnTo>
                    <a:pt x="1585" y="1506"/>
                  </a:lnTo>
                  <a:lnTo>
                    <a:pt x="1615" y="1475"/>
                  </a:lnTo>
                  <a:lnTo>
                    <a:pt x="1643" y="1448"/>
                  </a:lnTo>
                  <a:lnTo>
                    <a:pt x="1673" y="1417"/>
                  </a:lnTo>
                  <a:lnTo>
                    <a:pt x="1701" y="1387"/>
                  </a:lnTo>
                  <a:lnTo>
                    <a:pt x="1729" y="1357"/>
                  </a:lnTo>
                  <a:lnTo>
                    <a:pt x="1757" y="1326"/>
                  </a:lnTo>
                  <a:lnTo>
                    <a:pt x="1785" y="1293"/>
                  </a:lnTo>
                  <a:lnTo>
                    <a:pt x="1810" y="1261"/>
                  </a:lnTo>
                  <a:lnTo>
                    <a:pt x="1835" y="1225"/>
                  </a:lnTo>
                  <a:lnTo>
                    <a:pt x="1860" y="1190"/>
                  </a:lnTo>
                  <a:lnTo>
                    <a:pt x="1883" y="1154"/>
                  </a:lnTo>
                  <a:lnTo>
                    <a:pt x="1901" y="1109"/>
                  </a:lnTo>
                  <a:lnTo>
                    <a:pt x="1906" y="1053"/>
                  </a:lnTo>
                  <a:lnTo>
                    <a:pt x="1901" y="998"/>
                  </a:lnTo>
                  <a:lnTo>
                    <a:pt x="1886" y="945"/>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5" name="Freeform 8"/>
            <p:cNvSpPr>
              <a:spLocks/>
            </p:cNvSpPr>
            <p:nvPr/>
          </p:nvSpPr>
          <p:spPr bwMode="auto">
            <a:xfrm>
              <a:off x="4450" y="2862"/>
              <a:ext cx="424" cy="273"/>
            </a:xfrm>
            <a:custGeom>
              <a:avLst/>
              <a:gdLst>
                <a:gd name="T0" fmla="*/ 45 w 424"/>
                <a:gd name="T1" fmla="*/ 0 h 273"/>
                <a:gd name="T2" fmla="*/ 30 w 424"/>
                <a:gd name="T3" fmla="*/ 0 h 273"/>
                <a:gd name="T4" fmla="*/ 17 w 424"/>
                <a:gd name="T5" fmla="*/ 8 h 273"/>
                <a:gd name="T6" fmla="*/ 7 w 424"/>
                <a:gd name="T7" fmla="*/ 18 h 273"/>
                <a:gd name="T8" fmla="*/ 2 w 424"/>
                <a:gd name="T9" fmla="*/ 33 h 273"/>
                <a:gd name="T10" fmla="*/ 2 w 424"/>
                <a:gd name="T11" fmla="*/ 33 h 273"/>
                <a:gd name="T12" fmla="*/ 0 w 424"/>
                <a:gd name="T13" fmla="*/ 71 h 273"/>
                <a:gd name="T14" fmla="*/ 5 w 424"/>
                <a:gd name="T15" fmla="*/ 106 h 273"/>
                <a:gd name="T16" fmla="*/ 17 w 424"/>
                <a:gd name="T17" fmla="*/ 139 h 273"/>
                <a:gd name="T18" fmla="*/ 32 w 424"/>
                <a:gd name="T19" fmla="*/ 167 h 273"/>
                <a:gd name="T20" fmla="*/ 55 w 424"/>
                <a:gd name="T21" fmla="*/ 195 h 273"/>
                <a:gd name="T22" fmla="*/ 78 w 424"/>
                <a:gd name="T23" fmla="*/ 218 h 273"/>
                <a:gd name="T24" fmla="*/ 103 w 424"/>
                <a:gd name="T25" fmla="*/ 235 h 273"/>
                <a:gd name="T26" fmla="*/ 131 w 424"/>
                <a:gd name="T27" fmla="*/ 248 h 273"/>
                <a:gd name="T28" fmla="*/ 154 w 424"/>
                <a:gd name="T29" fmla="*/ 255 h 273"/>
                <a:gd name="T30" fmla="*/ 182 w 424"/>
                <a:gd name="T31" fmla="*/ 263 h 273"/>
                <a:gd name="T32" fmla="*/ 212 w 424"/>
                <a:gd name="T33" fmla="*/ 268 h 273"/>
                <a:gd name="T34" fmla="*/ 247 w 424"/>
                <a:gd name="T35" fmla="*/ 273 h 273"/>
                <a:gd name="T36" fmla="*/ 283 w 424"/>
                <a:gd name="T37" fmla="*/ 273 h 273"/>
                <a:gd name="T38" fmla="*/ 321 w 424"/>
                <a:gd name="T39" fmla="*/ 271 h 273"/>
                <a:gd name="T40" fmla="*/ 361 w 424"/>
                <a:gd name="T41" fmla="*/ 261 h 273"/>
                <a:gd name="T42" fmla="*/ 399 w 424"/>
                <a:gd name="T43" fmla="*/ 248 h 273"/>
                <a:gd name="T44" fmla="*/ 412 w 424"/>
                <a:gd name="T45" fmla="*/ 240 h 273"/>
                <a:gd name="T46" fmla="*/ 422 w 424"/>
                <a:gd name="T47" fmla="*/ 228 h 273"/>
                <a:gd name="T48" fmla="*/ 424 w 424"/>
                <a:gd name="T49" fmla="*/ 213 h 273"/>
                <a:gd name="T50" fmla="*/ 422 w 424"/>
                <a:gd name="T51" fmla="*/ 197 h 273"/>
                <a:gd name="T52" fmla="*/ 412 w 424"/>
                <a:gd name="T53" fmla="*/ 185 h 273"/>
                <a:gd name="T54" fmla="*/ 399 w 424"/>
                <a:gd name="T55" fmla="*/ 177 h 273"/>
                <a:gd name="T56" fmla="*/ 384 w 424"/>
                <a:gd name="T57" fmla="*/ 175 h 273"/>
                <a:gd name="T58" fmla="*/ 369 w 424"/>
                <a:gd name="T59" fmla="*/ 177 h 273"/>
                <a:gd name="T60" fmla="*/ 336 w 424"/>
                <a:gd name="T61" fmla="*/ 187 h 273"/>
                <a:gd name="T62" fmla="*/ 305 w 424"/>
                <a:gd name="T63" fmla="*/ 195 h 273"/>
                <a:gd name="T64" fmla="*/ 275 w 424"/>
                <a:gd name="T65" fmla="*/ 195 h 273"/>
                <a:gd name="T66" fmla="*/ 245 w 424"/>
                <a:gd name="T67" fmla="*/ 195 h 273"/>
                <a:gd name="T68" fmla="*/ 217 w 424"/>
                <a:gd name="T69" fmla="*/ 192 h 273"/>
                <a:gd name="T70" fmla="*/ 192 w 424"/>
                <a:gd name="T71" fmla="*/ 187 h 273"/>
                <a:gd name="T72" fmla="*/ 171 w 424"/>
                <a:gd name="T73" fmla="*/ 182 h 273"/>
                <a:gd name="T74" fmla="*/ 154 w 424"/>
                <a:gd name="T75" fmla="*/ 177 h 273"/>
                <a:gd name="T76" fmla="*/ 141 w 424"/>
                <a:gd name="T77" fmla="*/ 170 h 273"/>
                <a:gd name="T78" fmla="*/ 126 w 424"/>
                <a:gd name="T79" fmla="*/ 159 h 273"/>
                <a:gd name="T80" fmla="*/ 111 w 424"/>
                <a:gd name="T81" fmla="*/ 147 h 273"/>
                <a:gd name="T82" fmla="*/ 98 w 424"/>
                <a:gd name="T83" fmla="*/ 129 h 273"/>
                <a:gd name="T84" fmla="*/ 88 w 424"/>
                <a:gd name="T85" fmla="*/ 111 h 273"/>
                <a:gd name="T86" fmla="*/ 80 w 424"/>
                <a:gd name="T87" fmla="*/ 91 h 273"/>
                <a:gd name="T88" fmla="*/ 78 w 424"/>
                <a:gd name="T89" fmla="*/ 69 h 273"/>
                <a:gd name="T90" fmla="*/ 78 w 424"/>
                <a:gd name="T91" fmla="*/ 46 h 273"/>
                <a:gd name="T92" fmla="*/ 78 w 424"/>
                <a:gd name="T93" fmla="*/ 31 h 273"/>
                <a:gd name="T94" fmla="*/ 70 w 424"/>
                <a:gd name="T95" fmla="*/ 15 h 273"/>
                <a:gd name="T96" fmla="*/ 60 w 424"/>
                <a:gd name="T97" fmla="*/ 5 h 273"/>
                <a:gd name="T98" fmla="*/ 45 w 424"/>
                <a:gd name="T99" fmla="*/ 0 h 2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4"/>
                <a:gd name="T151" fmla="*/ 0 h 273"/>
                <a:gd name="T152" fmla="*/ 424 w 424"/>
                <a:gd name="T153" fmla="*/ 273 h 2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4" h="273">
                  <a:moveTo>
                    <a:pt x="45" y="0"/>
                  </a:moveTo>
                  <a:lnTo>
                    <a:pt x="30" y="0"/>
                  </a:lnTo>
                  <a:lnTo>
                    <a:pt x="17" y="8"/>
                  </a:lnTo>
                  <a:lnTo>
                    <a:pt x="7" y="18"/>
                  </a:lnTo>
                  <a:lnTo>
                    <a:pt x="2" y="33"/>
                  </a:lnTo>
                  <a:lnTo>
                    <a:pt x="0" y="71"/>
                  </a:lnTo>
                  <a:lnTo>
                    <a:pt x="5" y="106"/>
                  </a:lnTo>
                  <a:lnTo>
                    <a:pt x="17" y="139"/>
                  </a:lnTo>
                  <a:lnTo>
                    <a:pt x="32" y="167"/>
                  </a:lnTo>
                  <a:lnTo>
                    <a:pt x="55" y="195"/>
                  </a:lnTo>
                  <a:lnTo>
                    <a:pt x="78" y="218"/>
                  </a:lnTo>
                  <a:lnTo>
                    <a:pt x="103" y="235"/>
                  </a:lnTo>
                  <a:lnTo>
                    <a:pt x="131" y="248"/>
                  </a:lnTo>
                  <a:lnTo>
                    <a:pt x="154" y="255"/>
                  </a:lnTo>
                  <a:lnTo>
                    <a:pt x="182" y="263"/>
                  </a:lnTo>
                  <a:lnTo>
                    <a:pt x="212" y="268"/>
                  </a:lnTo>
                  <a:lnTo>
                    <a:pt x="247" y="273"/>
                  </a:lnTo>
                  <a:lnTo>
                    <a:pt x="283" y="273"/>
                  </a:lnTo>
                  <a:lnTo>
                    <a:pt x="321" y="271"/>
                  </a:lnTo>
                  <a:lnTo>
                    <a:pt x="361" y="261"/>
                  </a:lnTo>
                  <a:lnTo>
                    <a:pt x="399" y="248"/>
                  </a:lnTo>
                  <a:lnTo>
                    <a:pt x="412" y="240"/>
                  </a:lnTo>
                  <a:lnTo>
                    <a:pt x="422" y="228"/>
                  </a:lnTo>
                  <a:lnTo>
                    <a:pt x="424" y="213"/>
                  </a:lnTo>
                  <a:lnTo>
                    <a:pt x="422" y="197"/>
                  </a:lnTo>
                  <a:lnTo>
                    <a:pt x="412" y="185"/>
                  </a:lnTo>
                  <a:lnTo>
                    <a:pt x="399" y="177"/>
                  </a:lnTo>
                  <a:lnTo>
                    <a:pt x="384" y="175"/>
                  </a:lnTo>
                  <a:lnTo>
                    <a:pt x="369" y="177"/>
                  </a:lnTo>
                  <a:lnTo>
                    <a:pt x="336" y="187"/>
                  </a:lnTo>
                  <a:lnTo>
                    <a:pt x="305" y="195"/>
                  </a:lnTo>
                  <a:lnTo>
                    <a:pt x="275" y="195"/>
                  </a:lnTo>
                  <a:lnTo>
                    <a:pt x="245" y="195"/>
                  </a:lnTo>
                  <a:lnTo>
                    <a:pt x="217" y="192"/>
                  </a:lnTo>
                  <a:lnTo>
                    <a:pt x="192" y="187"/>
                  </a:lnTo>
                  <a:lnTo>
                    <a:pt x="171" y="182"/>
                  </a:lnTo>
                  <a:lnTo>
                    <a:pt x="154" y="177"/>
                  </a:lnTo>
                  <a:lnTo>
                    <a:pt x="141" y="170"/>
                  </a:lnTo>
                  <a:lnTo>
                    <a:pt x="126" y="159"/>
                  </a:lnTo>
                  <a:lnTo>
                    <a:pt x="111" y="147"/>
                  </a:lnTo>
                  <a:lnTo>
                    <a:pt x="98" y="129"/>
                  </a:lnTo>
                  <a:lnTo>
                    <a:pt x="88" y="111"/>
                  </a:lnTo>
                  <a:lnTo>
                    <a:pt x="80" y="91"/>
                  </a:lnTo>
                  <a:lnTo>
                    <a:pt x="78" y="69"/>
                  </a:lnTo>
                  <a:lnTo>
                    <a:pt x="78" y="46"/>
                  </a:lnTo>
                  <a:lnTo>
                    <a:pt x="78" y="31"/>
                  </a:lnTo>
                  <a:lnTo>
                    <a:pt x="70" y="15"/>
                  </a:lnTo>
                  <a:lnTo>
                    <a:pt x="60" y="5"/>
                  </a:lnTo>
                  <a:lnTo>
                    <a:pt x="45" y="0"/>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6" name="Freeform 9"/>
            <p:cNvSpPr>
              <a:spLocks/>
            </p:cNvSpPr>
            <p:nvPr/>
          </p:nvSpPr>
          <p:spPr bwMode="auto">
            <a:xfrm>
              <a:off x="4728" y="2827"/>
              <a:ext cx="75" cy="159"/>
            </a:xfrm>
            <a:custGeom>
              <a:avLst/>
              <a:gdLst>
                <a:gd name="T0" fmla="*/ 75 w 75"/>
                <a:gd name="T1" fmla="*/ 121 h 159"/>
                <a:gd name="T2" fmla="*/ 75 w 75"/>
                <a:gd name="T3" fmla="*/ 40 h 159"/>
                <a:gd name="T4" fmla="*/ 73 w 75"/>
                <a:gd name="T5" fmla="*/ 25 h 159"/>
                <a:gd name="T6" fmla="*/ 65 w 75"/>
                <a:gd name="T7" fmla="*/ 13 h 159"/>
                <a:gd name="T8" fmla="*/ 53 w 75"/>
                <a:gd name="T9" fmla="*/ 2 h 159"/>
                <a:gd name="T10" fmla="*/ 38 w 75"/>
                <a:gd name="T11" fmla="*/ 0 h 159"/>
                <a:gd name="T12" fmla="*/ 22 w 75"/>
                <a:gd name="T13" fmla="*/ 2 h 159"/>
                <a:gd name="T14" fmla="*/ 12 w 75"/>
                <a:gd name="T15" fmla="*/ 13 h 159"/>
                <a:gd name="T16" fmla="*/ 2 w 75"/>
                <a:gd name="T17" fmla="*/ 25 h 159"/>
                <a:gd name="T18" fmla="*/ 0 w 75"/>
                <a:gd name="T19" fmla="*/ 40 h 159"/>
                <a:gd name="T20" fmla="*/ 0 w 75"/>
                <a:gd name="T21" fmla="*/ 121 h 159"/>
                <a:gd name="T22" fmla="*/ 2 w 75"/>
                <a:gd name="T23" fmla="*/ 136 h 159"/>
                <a:gd name="T24" fmla="*/ 12 w 75"/>
                <a:gd name="T25" fmla="*/ 146 h 159"/>
                <a:gd name="T26" fmla="*/ 22 w 75"/>
                <a:gd name="T27" fmla="*/ 157 h 159"/>
                <a:gd name="T28" fmla="*/ 38 w 75"/>
                <a:gd name="T29" fmla="*/ 159 h 159"/>
                <a:gd name="T30" fmla="*/ 53 w 75"/>
                <a:gd name="T31" fmla="*/ 157 h 159"/>
                <a:gd name="T32" fmla="*/ 65 w 75"/>
                <a:gd name="T33" fmla="*/ 146 h 159"/>
                <a:gd name="T34" fmla="*/ 73 w 75"/>
                <a:gd name="T35" fmla="*/ 136 h 159"/>
                <a:gd name="T36" fmla="*/ 75 w 75"/>
                <a:gd name="T37" fmla="*/ 121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159"/>
                <a:gd name="T59" fmla="*/ 75 w 75"/>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159">
                  <a:moveTo>
                    <a:pt x="75" y="121"/>
                  </a:moveTo>
                  <a:lnTo>
                    <a:pt x="75" y="40"/>
                  </a:lnTo>
                  <a:lnTo>
                    <a:pt x="73" y="25"/>
                  </a:lnTo>
                  <a:lnTo>
                    <a:pt x="65" y="13"/>
                  </a:lnTo>
                  <a:lnTo>
                    <a:pt x="53" y="2"/>
                  </a:lnTo>
                  <a:lnTo>
                    <a:pt x="38" y="0"/>
                  </a:lnTo>
                  <a:lnTo>
                    <a:pt x="22" y="2"/>
                  </a:lnTo>
                  <a:lnTo>
                    <a:pt x="12" y="13"/>
                  </a:lnTo>
                  <a:lnTo>
                    <a:pt x="2" y="25"/>
                  </a:lnTo>
                  <a:lnTo>
                    <a:pt x="0" y="40"/>
                  </a:lnTo>
                  <a:lnTo>
                    <a:pt x="0" y="121"/>
                  </a:lnTo>
                  <a:lnTo>
                    <a:pt x="2" y="136"/>
                  </a:lnTo>
                  <a:lnTo>
                    <a:pt x="12" y="146"/>
                  </a:lnTo>
                  <a:lnTo>
                    <a:pt x="22" y="157"/>
                  </a:lnTo>
                  <a:lnTo>
                    <a:pt x="38" y="159"/>
                  </a:lnTo>
                  <a:lnTo>
                    <a:pt x="53" y="157"/>
                  </a:lnTo>
                  <a:lnTo>
                    <a:pt x="65" y="146"/>
                  </a:lnTo>
                  <a:lnTo>
                    <a:pt x="73" y="136"/>
                  </a:lnTo>
                  <a:lnTo>
                    <a:pt x="75" y="121"/>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7" name="Freeform 10"/>
            <p:cNvSpPr>
              <a:spLocks/>
            </p:cNvSpPr>
            <p:nvPr/>
          </p:nvSpPr>
          <p:spPr bwMode="auto">
            <a:xfrm>
              <a:off x="4634" y="2817"/>
              <a:ext cx="78" cy="156"/>
            </a:xfrm>
            <a:custGeom>
              <a:avLst/>
              <a:gdLst>
                <a:gd name="T0" fmla="*/ 78 w 78"/>
                <a:gd name="T1" fmla="*/ 119 h 156"/>
                <a:gd name="T2" fmla="*/ 78 w 78"/>
                <a:gd name="T3" fmla="*/ 38 h 156"/>
                <a:gd name="T4" fmla="*/ 76 w 78"/>
                <a:gd name="T5" fmla="*/ 23 h 156"/>
                <a:gd name="T6" fmla="*/ 66 w 78"/>
                <a:gd name="T7" fmla="*/ 10 h 156"/>
                <a:gd name="T8" fmla="*/ 53 w 78"/>
                <a:gd name="T9" fmla="*/ 2 h 156"/>
                <a:gd name="T10" fmla="*/ 38 w 78"/>
                <a:gd name="T11" fmla="*/ 0 h 156"/>
                <a:gd name="T12" fmla="*/ 23 w 78"/>
                <a:gd name="T13" fmla="*/ 2 h 156"/>
                <a:gd name="T14" fmla="*/ 13 w 78"/>
                <a:gd name="T15" fmla="*/ 10 h 156"/>
                <a:gd name="T16" fmla="*/ 3 w 78"/>
                <a:gd name="T17" fmla="*/ 23 h 156"/>
                <a:gd name="T18" fmla="*/ 0 w 78"/>
                <a:gd name="T19" fmla="*/ 38 h 156"/>
                <a:gd name="T20" fmla="*/ 0 w 78"/>
                <a:gd name="T21" fmla="*/ 119 h 156"/>
                <a:gd name="T22" fmla="*/ 3 w 78"/>
                <a:gd name="T23" fmla="*/ 134 h 156"/>
                <a:gd name="T24" fmla="*/ 13 w 78"/>
                <a:gd name="T25" fmla="*/ 146 h 156"/>
                <a:gd name="T26" fmla="*/ 23 w 78"/>
                <a:gd name="T27" fmla="*/ 154 h 156"/>
                <a:gd name="T28" fmla="*/ 38 w 78"/>
                <a:gd name="T29" fmla="*/ 156 h 156"/>
                <a:gd name="T30" fmla="*/ 53 w 78"/>
                <a:gd name="T31" fmla="*/ 154 h 156"/>
                <a:gd name="T32" fmla="*/ 66 w 78"/>
                <a:gd name="T33" fmla="*/ 146 h 156"/>
                <a:gd name="T34" fmla="*/ 76 w 78"/>
                <a:gd name="T35" fmla="*/ 134 h 156"/>
                <a:gd name="T36" fmla="*/ 78 w 78"/>
                <a:gd name="T37" fmla="*/ 119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56"/>
                <a:gd name="T59" fmla="*/ 78 w 78"/>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56">
                  <a:moveTo>
                    <a:pt x="78" y="119"/>
                  </a:moveTo>
                  <a:lnTo>
                    <a:pt x="78" y="38"/>
                  </a:lnTo>
                  <a:lnTo>
                    <a:pt x="76" y="23"/>
                  </a:lnTo>
                  <a:lnTo>
                    <a:pt x="66" y="10"/>
                  </a:lnTo>
                  <a:lnTo>
                    <a:pt x="53" y="2"/>
                  </a:lnTo>
                  <a:lnTo>
                    <a:pt x="38" y="0"/>
                  </a:lnTo>
                  <a:lnTo>
                    <a:pt x="23" y="2"/>
                  </a:lnTo>
                  <a:lnTo>
                    <a:pt x="13" y="10"/>
                  </a:lnTo>
                  <a:lnTo>
                    <a:pt x="3" y="23"/>
                  </a:lnTo>
                  <a:lnTo>
                    <a:pt x="0" y="38"/>
                  </a:lnTo>
                  <a:lnTo>
                    <a:pt x="0" y="119"/>
                  </a:lnTo>
                  <a:lnTo>
                    <a:pt x="3" y="134"/>
                  </a:lnTo>
                  <a:lnTo>
                    <a:pt x="13" y="146"/>
                  </a:lnTo>
                  <a:lnTo>
                    <a:pt x="23" y="154"/>
                  </a:lnTo>
                  <a:lnTo>
                    <a:pt x="38" y="156"/>
                  </a:lnTo>
                  <a:lnTo>
                    <a:pt x="53" y="154"/>
                  </a:lnTo>
                  <a:lnTo>
                    <a:pt x="66" y="146"/>
                  </a:lnTo>
                  <a:lnTo>
                    <a:pt x="76" y="134"/>
                  </a:lnTo>
                  <a:lnTo>
                    <a:pt x="78" y="119"/>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8" name="WordArt 11"/>
            <p:cNvSpPr>
              <a:spLocks noChangeArrowheads="1" noChangeShapeType="1" noTextEdit="1"/>
            </p:cNvSpPr>
            <p:nvPr/>
          </p:nvSpPr>
          <p:spPr bwMode="auto">
            <a:xfrm>
              <a:off x="3840" y="2160"/>
              <a:ext cx="864" cy="66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mj-lt"/>
                  <a:ea typeface="Comic Sans MS"/>
                  <a:cs typeface="Comic Sans MS"/>
                </a:rPr>
                <a:t>Training</a:t>
              </a:r>
            </a:p>
            <a:p>
              <a:pPr algn="ctr"/>
              <a:r>
                <a:rPr lang="en-US" sz="3600" kern="10" dirty="0">
                  <a:ln w="9525">
                    <a:solidFill>
                      <a:srgbClr val="000000"/>
                    </a:solidFill>
                    <a:round/>
                    <a:headEnd/>
                    <a:tailEnd/>
                  </a:ln>
                  <a:latin typeface="+mj-lt"/>
                  <a:ea typeface="Comic Sans MS"/>
                  <a:cs typeface="Comic Sans MS"/>
                </a:rPr>
                <a:t>Required</a:t>
              </a:r>
            </a:p>
          </p:txBody>
        </p:sp>
      </p:grpSp>
      <p:pic>
        <p:nvPicPr>
          <p:cNvPr id="19" name="Picture 18"/>
          <p:cNvPicPr>
            <a:picLocks noChangeAspect="1"/>
          </p:cNvPicPr>
          <p:nvPr/>
        </p:nvPicPr>
        <p:blipFill>
          <a:blip r:embed="rId2"/>
          <a:stretch>
            <a:fillRect/>
          </a:stretch>
        </p:blipFill>
        <p:spPr>
          <a:xfrm>
            <a:off x="8245475" y="-22225"/>
            <a:ext cx="914400" cy="914400"/>
          </a:xfrm>
          <a:prstGeom prst="rect">
            <a:avLst/>
          </a:prstGeom>
        </p:spPr>
      </p:pic>
    </p:spTree>
    <p:extLst>
      <p:ext uri="{BB962C8B-B14F-4D97-AF65-F5344CB8AC3E}">
        <p14:creationId xmlns:p14="http://schemas.microsoft.com/office/powerpoint/2010/main" val="1504417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169083"/>
            <a:ext cx="3657600" cy="6288807"/>
          </a:xfrm>
          <a:ln>
            <a:solidFill>
              <a:schemeClr val="bg2"/>
            </a:solidFill>
          </a:ln>
        </p:spPr>
        <p:txBody>
          <a:bodyPr/>
          <a:lstStyle/>
          <a:p>
            <a:r>
              <a:rPr lang="en-US" sz="2400" dirty="0" smtClean="0"/>
              <a:t>Identified students who </a:t>
            </a:r>
            <a:r>
              <a:rPr lang="en-US" sz="2400" b="1" dirty="0" smtClean="0"/>
              <a:t>did not respond to Tier 1 </a:t>
            </a:r>
            <a:r>
              <a:rPr lang="en-US" sz="2400" dirty="0" smtClean="0"/>
              <a:t>and implemented </a:t>
            </a:r>
            <a:r>
              <a:rPr lang="en-US" sz="2400" b="1" dirty="0" smtClean="0"/>
              <a:t>CICO </a:t>
            </a:r>
            <a:r>
              <a:rPr lang="en-US" sz="2400" dirty="0" smtClean="0"/>
              <a:t>(Tier 2) intervention with these students</a:t>
            </a:r>
          </a:p>
          <a:p>
            <a:endParaRPr lang="en-US" sz="1000" dirty="0" smtClean="0"/>
          </a:p>
          <a:p>
            <a:r>
              <a:rPr lang="en-US" sz="2400" dirty="0" smtClean="0"/>
              <a:t>For these four students, levels of </a:t>
            </a:r>
            <a:r>
              <a:rPr lang="en-US" sz="2400" b="1" dirty="0" smtClean="0"/>
              <a:t>problem behavior maintained or increased </a:t>
            </a:r>
            <a:r>
              <a:rPr lang="en-US" sz="2400" dirty="0" smtClean="0"/>
              <a:t>on CICO  </a:t>
            </a:r>
          </a:p>
          <a:p>
            <a:endParaRPr lang="en-US" sz="1000" dirty="0"/>
          </a:p>
          <a:p>
            <a:r>
              <a:rPr lang="en-US" sz="2400" dirty="0" smtClean="0"/>
              <a:t>Implemented </a:t>
            </a:r>
            <a:r>
              <a:rPr lang="en-US" sz="2400" b="1" dirty="0" smtClean="0"/>
              <a:t>function-based plan</a:t>
            </a:r>
            <a:r>
              <a:rPr lang="en-US" sz="2400" dirty="0" smtClean="0"/>
              <a:t> and student’s problem behavior decreased</a:t>
            </a:r>
          </a:p>
        </p:txBody>
      </p:sp>
      <p:pic>
        <p:nvPicPr>
          <p:cNvPr id="2" name="Picture 1"/>
          <p:cNvPicPr>
            <a:picLocks noChangeAspect="1"/>
          </p:cNvPicPr>
          <p:nvPr/>
        </p:nvPicPr>
        <p:blipFill>
          <a:blip r:embed="rId2"/>
          <a:stretch>
            <a:fillRect/>
          </a:stretch>
        </p:blipFill>
        <p:spPr>
          <a:xfrm>
            <a:off x="434098" y="189374"/>
            <a:ext cx="4712058" cy="6287368"/>
          </a:xfrm>
          <a:prstGeom prst="rect">
            <a:avLst/>
          </a:prstGeom>
        </p:spPr>
      </p:pic>
      <p:sp>
        <p:nvSpPr>
          <p:cNvPr id="11" name="Rectangle 10"/>
          <p:cNvSpPr/>
          <p:nvPr/>
        </p:nvSpPr>
        <p:spPr>
          <a:xfrm>
            <a:off x="2570455" y="337751"/>
            <a:ext cx="2616379" cy="1676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819400" y="1727523"/>
            <a:ext cx="2378416" cy="1717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505200" y="3094821"/>
            <a:ext cx="1650678" cy="19732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900995" y="4853262"/>
            <a:ext cx="1230879" cy="1573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780890" y="6457890"/>
            <a:ext cx="5439310" cy="400110"/>
          </a:xfrm>
          <a:prstGeom prst="rect">
            <a:avLst/>
          </a:prstGeom>
          <a:noFill/>
        </p:spPr>
        <p:txBody>
          <a:bodyPr wrap="none" rtlCol="0">
            <a:spAutoFit/>
          </a:bodyPr>
          <a:lstStyle/>
          <a:p>
            <a:r>
              <a:rPr lang="en-US" sz="2000" dirty="0" smtClean="0"/>
              <a:t>(Fairbanks, </a:t>
            </a:r>
            <a:r>
              <a:rPr lang="en-US" sz="2000" dirty="0" err="1" smtClean="0"/>
              <a:t>Sugai</a:t>
            </a:r>
            <a:r>
              <a:rPr lang="en-US" sz="2000" dirty="0" smtClean="0"/>
              <a:t>, </a:t>
            </a:r>
            <a:r>
              <a:rPr lang="en-US" sz="2000" dirty="0" err="1" smtClean="0"/>
              <a:t>Guardino</a:t>
            </a:r>
            <a:r>
              <a:rPr lang="en-US" sz="2000" dirty="0" smtClean="0"/>
              <a:t>, &amp; Lathrop, 2007)</a:t>
            </a:r>
            <a:endParaRPr lang="en-US" sz="2000" dirty="0"/>
          </a:p>
        </p:txBody>
      </p:sp>
      <p:sp>
        <p:nvSpPr>
          <p:cNvPr id="9" name="Rectangle 8"/>
          <p:cNvSpPr/>
          <p:nvPr/>
        </p:nvSpPr>
        <p:spPr>
          <a:xfrm>
            <a:off x="75029" y="-12266"/>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smtClean="0">
                <a:solidFill>
                  <a:schemeClr val="tx1"/>
                </a:solidFill>
                <a:latin typeface="Arial" charset="0"/>
                <a:ea typeface="Arial" charset="0"/>
                <a:cs typeface="Arial" charset="0"/>
              </a:rPr>
              <a:t>Baseline</a:t>
            </a:r>
            <a:endParaRPr lang="en-US" sz="2000" b="1">
              <a:solidFill>
                <a:schemeClr val="tx1"/>
              </a:solidFill>
              <a:latin typeface="Arial" charset="0"/>
              <a:ea typeface="Arial" charset="0"/>
              <a:cs typeface="Arial" charset="0"/>
            </a:endParaRPr>
          </a:p>
        </p:txBody>
      </p:sp>
      <p:sp>
        <p:nvSpPr>
          <p:cNvPr id="10" name="Rectangle 9"/>
          <p:cNvSpPr/>
          <p:nvPr/>
        </p:nvSpPr>
        <p:spPr>
          <a:xfrm>
            <a:off x="1517567" y="4029"/>
            <a:ext cx="274846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tx1"/>
                </a:solidFill>
                <a:latin typeface="Arial" charset="0"/>
                <a:ea typeface="Arial" charset="0"/>
                <a:cs typeface="Arial" charset="0"/>
              </a:rPr>
              <a:t>CICO Intervention</a:t>
            </a:r>
            <a:endParaRPr lang="en-US" sz="2000" b="1">
              <a:solidFill>
                <a:schemeClr val="tx1"/>
              </a:solidFill>
              <a:latin typeface="Arial" charset="0"/>
              <a:ea typeface="Arial" charset="0"/>
              <a:cs typeface="Arial" charset="0"/>
            </a:endParaRPr>
          </a:p>
        </p:txBody>
      </p:sp>
      <p:sp>
        <p:nvSpPr>
          <p:cNvPr id="12" name="Rectangle 11"/>
          <p:cNvSpPr/>
          <p:nvPr/>
        </p:nvSpPr>
        <p:spPr>
          <a:xfrm rot="16200000">
            <a:off x="-2508230" y="3211969"/>
            <a:ext cx="5943601"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 of Intervals </a:t>
            </a:r>
            <a:r>
              <a:rPr lang="en-US" sz="2000" b="1" smtClean="0">
                <a:solidFill>
                  <a:schemeClr val="tx1"/>
                </a:solidFill>
                <a:latin typeface="Arial" charset="0"/>
                <a:ea typeface="Arial" charset="0"/>
                <a:cs typeface="Arial" charset="0"/>
              </a:rPr>
              <a:t>Engaged in Problem </a:t>
            </a:r>
            <a:r>
              <a:rPr lang="en-US" sz="2000" b="1" dirty="0" smtClean="0">
                <a:solidFill>
                  <a:schemeClr val="tx1"/>
                </a:solidFill>
                <a:latin typeface="Arial" charset="0"/>
                <a:ea typeface="Arial" charset="0"/>
                <a:cs typeface="Arial" charset="0"/>
              </a:rPr>
              <a:t>Behavior</a:t>
            </a:r>
            <a:endParaRPr lang="en-US" sz="2000" b="1" dirty="0">
              <a:solidFill>
                <a:schemeClr val="tx1"/>
              </a:solidFill>
              <a:latin typeface="Arial" charset="0"/>
              <a:ea typeface="Arial" charset="0"/>
              <a:cs typeface="Arial" charset="0"/>
            </a:endParaRPr>
          </a:p>
        </p:txBody>
      </p:sp>
      <p:sp>
        <p:nvSpPr>
          <p:cNvPr id="13" name="Rectangle 12"/>
          <p:cNvSpPr/>
          <p:nvPr/>
        </p:nvSpPr>
        <p:spPr>
          <a:xfrm>
            <a:off x="3780890" y="518319"/>
            <a:ext cx="1359021"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smtClean="0">
                <a:solidFill>
                  <a:schemeClr val="tx1"/>
                </a:solidFill>
                <a:latin typeface="Arial" charset="0"/>
                <a:ea typeface="Arial" charset="0"/>
                <a:cs typeface="Arial" charset="0"/>
              </a:rPr>
              <a:t>Marcellus</a:t>
            </a:r>
            <a:endParaRPr lang="en-US" sz="2000" b="1" dirty="0">
              <a:solidFill>
                <a:schemeClr val="tx1"/>
              </a:solidFill>
              <a:latin typeface="Arial" charset="0"/>
              <a:ea typeface="Arial" charset="0"/>
              <a:cs typeface="Arial" charset="0"/>
            </a:endParaRPr>
          </a:p>
        </p:txBody>
      </p:sp>
      <p:sp>
        <p:nvSpPr>
          <p:cNvPr id="14" name="Rectangle 13"/>
          <p:cNvSpPr/>
          <p:nvPr/>
        </p:nvSpPr>
        <p:spPr>
          <a:xfrm>
            <a:off x="3885029" y="1832829"/>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Blair</a:t>
            </a:r>
            <a:endParaRPr lang="en-US" sz="2000" b="1" dirty="0">
              <a:solidFill>
                <a:schemeClr val="tx1"/>
              </a:solidFill>
              <a:latin typeface="Arial" charset="0"/>
              <a:ea typeface="Arial" charset="0"/>
              <a:cs typeface="Arial" charset="0"/>
            </a:endParaRPr>
          </a:p>
        </p:txBody>
      </p:sp>
      <p:sp>
        <p:nvSpPr>
          <p:cNvPr id="15" name="Rectangle 14"/>
          <p:cNvSpPr/>
          <p:nvPr/>
        </p:nvSpPr>
        <p:spPr>
          <a:xfrm>
            <a:off x="3900996" y="3313186"/>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Ben</a:t>
            </a:r>
            <a:endParaRPr lang="en-US" sz="2000" b="1" dirty="0">
              <a:solidFill>
                <a:schemeClr val="tx1"/>
              </a:solidFill>
              <a:latin typeface="Arial" charset="0"/>
              <a:ea typeface="Arial" charset="0"/>
              <a:cs typeface="Arial" charset="0"/>
            </a:endParaRPr>
          </a:p>
        </p:txBody>
      </p:sp>
      <p:sp>
        <p:nvSpPr>
          <p:cNvPr id="16" name="Rectangle 15"/>
          <p:cNvSpPr/>
          <p:nvPr/>
        </p:nvSpPr>
        <p:spPr>
          <a:xfrm>
            <a:off x="3900996" y="4658952"/>
            <a:ext cx="1254882" cy="4722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000" b="1" dirty="0" smtClean="0">
                <a:solidFill>
                  <a:schemeClr val="tx1"/>
                </a:solidFill>
                <a:latin typeface="Arial" charset="0"/>
                <a:ea typeface="Arial" charset="0"/>
                <a:cs typeface="Arial" charset="0"/>
              </a:rPr>
              <a:t>Olivia</a:t>
            </a:r>
            <a:endParaRPr lang="en-US" sz="20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52123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4" end="4"/>
                                            </p:txEl>
                                          </p:spTgt>
                                        </p:tgtEl>
                                      </p:cBhvr>
                                    </p:animEffect>
                                  </p:childTnLst>
                                </p:cTn>
                              </p:par>
                              <p:par>
                                <p:cTn id="9" presetID="9" presetClass="exit" presetSubtype="0" fill="hold" grpId="0" nodeType="withEffect">
                                  <p:stCondLst>
                                    <p:cond delay="0"/>
                                  </p:stCondLst>
                                  <p:childTnLst>
                                    <p:animEffect transition="out" filter="dissolv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9" presetClass="exit" presetSubtype="0" fill="hold" grpId="0" nodeType="withEffect">
                                  <p:stCondLst>
                                    <p:cond delay="0"/>
                                  </p:stCondLst>
                                  <p:childTnLst>
                                    <p:animEffect transition="out" filter="dissolv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animBg="1"/>
      <p:bldP spid="18" grpId="0" animBg="1"/>
      <p:bldP spid="19" grpId="0"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200" b="1" dirty="0" smtClean="0"/>
              <a:t>Major and </a:t>
            </a:r>
            <a:r>
              <a:rPr lang="en-US" sz="3200" b="1" smtClean="0"/>
              <a:t>Minor Office Referrals Per Month</a:t>
            </a:r>
            <a:endParaRPr lang="en-US" sz="3200" b="1" dirty="0"/>
          </a:p>
        </p:txBody>
      </p:sp>
      <p:pic>
        <p:nvPicPr>
          <p:cNvPr id="5" name="Picture 4"/>
          <p:cNvPicPr>
            <a:picLocks noChangeAspect="1"/>
          </p:cNvPicPr>
          <p:nvPr/>
        </p:nvPicPr>
        <p:blipFill>
          <a:blip r:embed="rId2"/>
          <a:stretch>
            <a:fillRect/>
          </a:stretch>
        </p:blipFill>
        <p:spPr>
          <a:xfrm>
            <a:off x="457200" y="1142940"/>
            <a:ext cx="8013490" cy="5314950"/>
          </a:xfrm>
          <a:prstGeom prst="rect">
            <a:avLst/>
          </a:prstGeom>
        </p:spPr>
      </p:pic>
      <p:sp>
        <p:nvSpPr>
          <p:cNvPr id="6" name="TextBox 5"/>
          <p:cNvSpPr txBox="1"/>
          <p:nvPr/>
        </p:nvSpPr>
        <p:spPr>
          <a:xfrm>
            <a:off x="3780890" y="6457890"/>
            <a:ext cx="5439310" cy="400110"/>
          </a:xfrm>
          <a:prstGeom prst="rect">
            <a:avLst/>
          </a:prstGeom>
          <a:noFill/>
        </p:spPr>
        <p:txBody>
          <a:bodyPr wrap="none" rtlCol="0">
            <a:spAutoFit/>
          </a:bodyPr>
          <a:lstStyle/>
          <a:p>
            <a:r>
              <a:rPr lang="en-US" sz="2000" dirty="0" smtClean="0"/>
              <a:t>(Fairbanks, </a:t>
            </a:r>
            <a:r>
              <a:rPr lang="en-US" sz="2000" dirty="0" err="1" smtClean="0"/>
              <a:t>Sugai</a:t>
            </a:r>
            <a:r>
              <a:rPr lang="en-US" sz="2000" dirty="0" smtClean="0"/>
              <a:t>, </a:t>
            </a:r>
            <a:r>
              <a:rPr lang="en-US" sz="2000" dirty="0" err="1" smtClean="0"/>
              <a:t>Guardino</a:t>
            </a:r>
            <a:r>
              <a:rPr lang="en-US" sz="2000" dirty="0" smtClean="0"/>
              <a:t>, &amp; Lathrop, 2007)</a:t>
            </a:r>
            <a:endParaRPr lang="en-US" sz="2000" dirty="0"/>
          </a:p>
        </p:txBody>
      </p:sp>
      <p:sp>
        <p:nvSpPr>
          <p:cNvPr id="8" name="Rectangle 7"/>
          <p:cNvSpPr/>
          <p:nvPr/>
        </p:nvSpPr>
        <p:spPr>
          <a:xfrm>
            <a:off x="2057400" y="1295400"/>
            <a:ext cx="1371600"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tx1"/>
                </a:solidFill>
                <a:latin typeface="Arial" charset="0"/>
                <a:ea typeface="Arial" charset="0"/>
                <a:cs typeface="Arial" charset="0"/>
              </a:rPr>
              <a:t>Baseline</a:t>
            </a:r>
            <a:endParaRPr lang="en-US" sz="2000" b="1">
              <a:solidFill>
                <a:schemeClr val="tx1"/>
              </a:solidFill>
              <a:latin typeface="Arial" charset="0"/>
              <a:ea typeface="Arial" charset="0"/>
              <a:cs typeface="Arial" charset="0"/>
            </a:endParaRPr>
          </a:p>
        </p:txBody>
      </p:sp>
      <p:grpSp>
        <p:nvGrpSpPr>
          <p:cNvPr id="3" name="Group 2"/>
          <p:cNvGrpSpPr/>
          <p:nvPr/>
        </p:nvGrpSpPr>
        <p:grpSpPr>
          <a:xfrm>
            <a:off x="3635682" y="1219200"/>
            <a:ext cx="4835008" cy="4818227"/>
            <a:chOff x="3635682" y="1219200"/>
            <a:chExt cx="4835008" cy="4818227"/>
          </a:xfrm>
        </p:grpSpPr>
        <p:sp>
          <p:nvSpPr>
            <p:cNvPr id="9" name="Rectangle 8"/>
            <p:cNvSpPr/>
            <p:nvPr/>
          </p:nvSpPr>
          <p:spPr>
            <a:xfrm>
              <a:off x="3657600" y="1219200"/>
              <a:ext cx="45720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accent2"/>
                  </a:solidFill>
                  <a:latin typeface="Arial" charset="0"/>
                  <a:ea typeface="Arial" charset="0"/>
                  <a:cs typeface="Arial" charset="0"/>
                </a:rPr>
                <a:t>What were the overall effects for classroom?</a:t>
              </a:r>
              <a:endParaRPr lang="en-US" sz="3200" b="1" dirty="0">
                <a:solidFill>
                  <a:schemeClr val="accent2"/>
                </a:solidFill>
                <a:latin typeface="Arial" charset="0"/>
                <a:ea typeface="Arial" charset="0"/>
                <a:cs typeface="Arial" charset="0"/>
              </a:endParaRPr>
            </a:p>
          </p:txBody>
        </p:sp>
        <p:sp>
          <p:nvSpPr>
            <p:cNvPr id="12" name="Rectangle 11"/>
            <p:cNvSpPr/>
            <p:nvPr/>
          </p:nvSpPr>
          <p:spPr>
            <a:xfrm>
              <a:off x="3962400" y="3962400"/>
              <a:ext cx="4508290" cy="1842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Arial" charset="0"/>
                <a:ea typeface="Arial" charset="0"/>
                <a:cs typeface="Arial" charset="0"/>
              </a:endParaRPr>
            </a:p>
          </p:txBody>
        </p:sp>
        <p:sp>
          <p:nvSpPr>
            <p:cNvPr id="13" name="Rectangle 12"/>
            <p:cNvSpPr/>
            <p:nvPr/>
          </p:nvSpPr>
          <p:spPr>
            <a:xfrm rot="2332568">
              <a:off x="3635682" y="5262023"/>
              <a:ext cx="703100" cy="7754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Arial" charset="0"/>
                <a:ea typeface="Arial" charset="0"/>
                <a:cs typeface="Arial" charset="0"/>
              </a:endParaRPr>
            </a:p>
          </p:txBody>
        </p:sp>
      </p:grpSp>
      <p:sp>
        <p:nvSpPr>
          <p:cNvPr id="10" name="Rectangle 9"/>
          <p:cNvSpPr/>
          <p:nvPr/>
        </p:nvSpPr>
        <p:spPr>
          <a:xfrm>
            <a:off x="3778144" y="1295400"/>
            <a:ext cx="1708255"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Intervention</a:t>
            </a:r>
            <a:endParaRPr lang="en-US" sz="2000" b="1" dirty="0">
              <a:solidFill>
                <a:schemeClr val="tx1"/>
              </a:solidFill>
              <a:latin typeface="Arial" charset="0"/>
              <a:ea typeface="Arial" charset="0"/>
              <a:cs typeface="Arial" charset="0"/>
            </a:endParaRPr>
          </a:p>
        </p:txBody>
      </p:sp>
      <p:sp>
        <p:nvSpPr>
          <p:cNvPr id="11" name="Rectangle 10"/>
          <p:cNvSpPr/>
          <p:nvPr/>
        </p:nvSpPr>
        <p:spPr>
          <a:xfrm rot="16200000">
            <a:off x="-1585150" y="3261489"/>
            <a:ext cx="4876863"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Arial" charset="0"/>
                <a:ea typeface="Arial" charset="0"/>
                <a:cs typeface="Arial" charset="0"/>
              </a:rPr>
              <a:t>Rate of Referrals per Instructional Day</a:t>
            </a:r>
            <a:endParaRPr lang="en-US" sz="2000" b="1" dirty="0">
              <a:solidFill>
                <a:schemeClr val="tx1"/>
              </a:solidFill>
              <a:latin typeface="Arial" charset="0"/>
              <a:ea typeface="Arial" charset="0"/>
              <a:cs typeface="Arial" charset="0"/>
            </a:endParaRPr>
          </a:p>
        </p:txBody>
      </p:sp>
      <p:sp>
        <p:nvSpPr>
          <p:cNvPr id="14" name="Rectangle 13"/>
          <p:cNvSpPr/>
          <p:nvPr/>
        </p:nvSpPr>
        <p:spPr>
          <a:xfrm>
            <a:off x="3818453" y="5742547"/>
            <a:ext cx="1371600" cy="639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chemeClr val="tx1"/>
                </a:solidFill>
                <a:latin typeface="Arial" charset="0"/>
                <a:ea typeface="Arial" charset="0"/>
                <a:cs typeface="Arial" charset="0"/>
              </a:rPr>
              <a:t>Month</a:t>
            </a:r>
            <a:endParaRPr lang="en-US" sz="2000" b="1">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0648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xit" presetSubtype="0" fill="hold" nodeType="withEffect">
                                  <p:stCondLst>
                                    <p:cond delay="0"/>
                                  </p:stCondLst>
                                  <p:childTnLst>
                                    <p:animEffect transition="out" filter="dissolv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57200" y="2209800"/>
            <a:ext cx="7120411" cy="523220"/>
          </a:xfrm>
          <a:prstGeom prst="rect">
            <a:avLst/>
          </a:prstGeom>
          <a:noFill/>
        </p:spPr>
        <p:txBody>
          <a:bodyPr wrap="none" rtlCol="0">
            <a:spAutoFit/>
          </a:bodyPr>
          <a:lstStyle/>
          <a:p>
            <a:r>
              <a:rPr lang="en-US" sz="2800" b="1" smtClean="0">
                <a:solidFill>
                  <a:srgbClr val="333399"/>
                </a:solidFill>
                <a:ea typeface="ＭＳ Ｐゴシック" pitchFamily="34" charset="-128"/>
                <a:cs typeface="ＭＳ Ｐゴシック" pitchFamily="34" charset="-128"/>
              </a:rPr>
              <a:t>Now Let’s </a:t>
            </a:r>
            <a:r>
              <a:rPr lang="en-US" sz="2800" b="1">
                <a:solidFill>
                  <a:srgbClr val="333399"/>
                </a:solidFill>
                <a:ea typeface="ＭＳ Ｐゴシック" pitchFamily="34" charset="-128"/>
                <a:cs typeface="ＭＳ Ｐゴシック" pitchFamily="34" charset="-128"/>
              </a:rPr>
              <a:t>J</a:t>
            </a:r>
            <a:r>
              <a:rPr lang="en-US" sz="2800" b="1" smtClean="0">
                <a:solidFill>
                  <a:srgbClr val="333399"/>
                </a:solidFill>
                <a:ea typeface="ＭＳ Ｐゴシック" pitchFamily="34" charset="-128"/>
                <a:cs typeface="ＭＳ Ｐゴシック" pitchFamily="34" charset="-128"/>
              </a:rPr>
              <a:t>ump </a:t>
            </a:r>
            <a:r>
              <a:rPr lang="en-US" sz="2800" b="1" dirty="0">
                <a:solidFill>
                  <a:srgbClr val="333399"/>
                </a:solidFill>
                <a:ea typeface="ＭＳ Ｐゴシック" pitchFamily="34" charset="-128"/>
                <a:cs typeface="ＭＳ Ｐゴシック" pitchFamily="34" charset="-128"/>
              </a:rPr>
              <a:t>I</a:t>
            </a:r>
            <a:r>
              <a:rPr lang="en-US" sz="2800" b="1" smtClean="0">
                <a:solidFill>
                  <a:srgbClr val="333399"/>
                </a:solidFill>
                <a:ea typeface="ＭＳ Ｐゴシック" pitchFamily="34" charset="-128"/>
                <a:cs typeface="ＭＳ Ｐゴシック" pitchFamily="34" charset="-128"/>
              </a:rPr>
              <a:t>nto </a:t>
            </a:r>
            <a:r>
              <a:rPr lang="en-US" sz="2800" b="1" dirty="0" smtClean="0">
                <a:solidFill>
                  <a:srgbClr val="333399"/>
                </a:solidFill>
                <a:ea typeface="ＭＳ Ｐゴシック" pitchFamily="34" charset="-128"/>
                <a:cs typeface="ＭＳ Ｐゴシック" pitchFamily="34" charset="-128"/>
              </a:rPr>
              <a:t>the PCBS Practices</a:t>
            </a:r>
            <a:endParaRPr lang="en-US" sz="2800" b="1" dirty="0">
              <a:solidFill>
                <a:srgbClr val="333399"/>
              </a:solidFill>
              <a:ea typeface="ＭＳ Ｐゴシック" pitchFamily="34" charset="-128"/>
              <a:cs typeface="ＭＳ Ｐゴシック" pitchFamily="34" charset="-128"/>
            </a:endParaRPr>
          </a:p>
        </p:txBody>
      </p:sp>
      <p:grpSp>
        <p:nvGrpSpPr>
          <p:cNvPr id="2" name="Group 3"/>
          <p:cNvGrpSpPr/>
          <p:nvPr/>
        </p:nvGrpSpPr>
        <p:grpSpPr>
          <a:xfrm>
            <a:off x="457200" y="1600200"/>
            <a:ext cx="7099919" cy="1441443"/>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5544491"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Are the </a:t>
              </a:r>
              <a:r>
                <a:rPr lang="en-US" sz="2700" b="1" dirty="0" smtClean="0">
                  <a:solidFill>
                    <a:srgbClr val="FFFFFF"/>
                  </a:solidFill>
                  <a:latin typeface="Arial"/>
                  <a:cs typeface="Arial"/>
                </a:rPr>
                <a:t>foundations</a:t>
              </a:r>
              <a:r>
                <a:rPr lang="en-US" sz="2700" dirty="0" smtClean="0">
                  <a:solidFill>
                    <a:srgbClr val="FFFFFF"/>
                  </a:solidFill>
                  <a:latin typeface="Arial"/>
                  <a:cs typeface="Arial"/>
                </a:rPr>
                <a:t> of effective PCBS in place?</a:t>
              </a:r>
              <a:endParaRPr lang="en-US" sz="2700" dirty="0">
                <a:solidFill>
                  <a:srgbClr val="FFFFFF"/>
                </a:solidFill>
                <a:latin typeface="Arial"/>
                <a:cs typeface="Arial"/>
              </a:endParaRPr>
            </a:p>
          </p:txBody>
        </p:sp>
      </p:grpSp>
      <p:grpSp>
        <p:nvGrpSpPr>
          <p:cNvPr id="3" name="Group 6"/>
          <p:cNvGrpSpPr/>
          <p:nvPr/>
        </p:nvGrpSpPr>
        <p:grpSpPr>
          <a:xfrm>
            <a:off x="914400" y="3352800"/>
            <a:ext cx="7099919" cy="1441443"/>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Are proactive and positive </a:t>
              </a:r>
              <a:r>
                <a:rPr lang="en-US" sz="2700" b="1" dirty="0" smtClean="0">
                  <a:solidFill>
                    <a:srgbClr val="FFFFFF"/>
                  </a:solidFill>
                  <a:latin typeface="Arial"/>
                  <a:cs typeface="Arial"/>
                </a:rPr>
                <a:t>PCBS practices</a:t>
              </a:r>
              <a:r>
                <a:rPr lang="en-US" sz="2700" dirty="0" smtClean="0">
                  <a:solidFill>
                    <a:srgbClr val="FFFFFF"/>
                  </a:solidFill>
                  <a:latin typeface="Arial"/>
                  <a:cs typeface="Arial"/>
                </a:rPr>
                <a:t> implemented consistently?</a:t>
              </a:r>
              <a:endParaRPr lang="en-US" sz="2700" dirty="0">
                <a:solidFill>
                  <a:srgbClr val="FFFFFF"/>
                </a:solidFill>
                <a:latin typeface="Arial"/>
                <a:cs typeface="Arial"/>
              </a:endParaRPr>
            </a:p>
          </p:txBody>
        </p:sp>
      </p:grpSp>
      <p:grpSp>
        <p:nvGrpSpPr>
          <p:cNvPr id="4" name="Group 9"/>
          <p:cNvGrpSpPr/>
          <p:nvPr/>
        </p:nvGrpSpPr>
        <p:grpSpPr>
          <a:xfrm>
            <a:off x="1447800" y="5111757"/>
            <a:ext cx="7099919" cy="1441443"/>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54520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Aft>
                  <a:spcPct val="35000"/>
                </a:spcAft>
              </a:pPr>
              <a:r>
                <a:rPr lang="en-US" sz="2700" dirty="0" smtClean="0">
                  <a:solidFill>
                    <a:srgbClr val="FFFFFF"/>
                  </a:solidFill>
                  <a:latin typeface="Arial"/>
                  <a:cs typeface="Arial"/>
                </a:rPr>
                <a:t>Do data indicate that students are still engaging in </a:t>
              </a:r>
              <a:r>
                <a:rPr lang="en-US" sz="2700" b="1" dirty="0" smtClean="0">
                  <a:solidFill>
                    <a:srgbClr val="FFFFFF"/>
                  </a:solidFill>
                  <a:latin typeface="Arial"/>
                  <a:cs typeface="Arial"/>
                </a:rPr>
                <a:t>problem behavior</a:t>
              </a:r>
              <a:r>
                <a:rPr lang="en-US" sz="2700" dirty="0" smtClean="0">
                  <a:solidFill>
                    <a:srgbClr val="FFFFFF"/>
                  </a:solidFill>
                  <a:latin typeface="Arial"/>
                  <a:cs typeface="Arial"/>
                </a:rPr>
                <a:t>?</a:t>
              </a:r>
              <a:endParaRPr lang="en-US" sz="2700" dirty="0">
                <a:solidFill>
                  <a:srgbClr val="FFFFFF"/>
                </a:solidFill>
                <a:latin typeface="Arial"/>
                <a:cs typeface="Arial"/>
              </a:endParaRPr>
            </a:p>
          </p:txBody>
        </p:sp>
      </p:grpSp>
      <p:grpSp>
        <p:nvGrpSpPr>
          <p:cNvPr id="7" name="Group 12"/>
          <p:cNvGrpSpPr/>
          <p:nvPr/>
        </p:nvGrpSpPr>
        <p:grpSpPr>
          <a:xfrm>
            <a:off x="6477000" y="2819400"/>
            <a:ext cx="936937" cy="9369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endParaRPr lang="en-US" sz="3600">
                <a:solidFill>
                  <a:srgbClr val="000000">
                    <a:hueOff val="0"/>
                    <a:satOff val="0"/>
                    <a:lumOff val="0"/>
                    <a:alphaOff val="0"/>
                  </a:srgbClr>
                </a:solidFill>
                <a:latin typeface="Arial"/>
                <a:cs typeface="Arial"/>
              </a:endParaRPr>
            </a:p>
          </p:txBody>
        </p:sp>
      </p:grpSp>
      <p:grpSp>
        <p:nvGrpSpPr>
          <p:cNvPr id="10" name="Group 15"/>
          <p:cNvGrpSpPr/>
          <p:nvPr/>
        </p:nvGrpSpPr>
        <p:grpSpPr>
          <a:xfrm>
            <a:off x="7010400" y="4495800"/>
            <a:ext cx="936937" cy="936937"/>
            <a:chOff x="0" y="1676399"/>
            <a:chExt cx="936937" cy="936937"/>
          </a:xfrm>
        </p:grpSpPr>
        <p:sp>
          <p:nvSpPr>
            <p:cNvPr id="17" name="Down Arrow 16"/>
            <p:cNvSpPr/>
            <p:nvPr/>
          </p:nvSpPr>
          <p:spPr>
            <a:xfrm>
              <a:off x="0" y="1676399"/>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Down Arrow 4"/>
            <p:cNvSpPr/>
            <p:nvPr/>
          </p:nvSpPr>
          <p:spPr>
            <a:xfrm>
              <a:off x="210811" y="1676399"/>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endParaRPr lang="en-US" sz="3600">
                <a:solidFill>
                  <a:srgbClr val="000000">
                    <a:hueOff val="0"/>
                    <a:satOff val="0"/>
                    <a:lumOff val="0"/>
                    <a:alphaOff val="0"/>
                  </a:srgbClr>
                </a:solidFill>
                <a:latin typeface="Arial"/>
                <a:cs typeface="Arial"/>
              </a:endParaRPr>
            </a:p>
          </p:txBody>
        </p:sp>
      </p:grpSp>
      <p:sp>
        <p:nvSpPr>
          <p:cNvPr id="19" name="Rectangle 2"/>
          <p:cNvSpPr txBox="1">
            <a:spLocks noChangeArrowheads="1"/>
          </p:cNvSpPr>
          <p:nvPr/>
        </p:nvSpPr>
        <p:spPr bwMode="auto">
          <a:xfrm>
            <a:off x="914400" y="479737"/>
            <a:ext cx="84582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a:defRPr/>
            </a:pPr>
            <a:r>
              <a:rPr lang="en-US" sz="3200" b="1" kern="0" dirty="0" smtClean="0">
                <a:solidFill>
                  <a:srgbClr val="000000"/>
                </a:solidFill>
                <a:latin typeface="Arial"/>
                <a:ea typeface="ＭＳ Ｐゴシック" pitchFamily="-111" charset="-128"/>
                <a:cs typeface="Arial"/>
              </a:rPr>
              <a:t>PCBS Practices Decision-making Guide: </a:t>
            </a:r>
          </a:p>
          <a:p>
            <a:pPr>
              <a:defRPr/>
            </a:pPr>
            <a:r>
              <a:rPr lang="en-US" sz="3200" b="1" kern="0" dirty="0" smtClean="0">
                <a:solidFill>
                  <a:srgbClr val="000000"/>
                </a:solidFill>
                <a:latin typeface="Arial"/>
                <a:ea typeface="ＭＳ Ｐゴシック" pitchFamily="-111" charset="-128"/>
                <a:cs typeface="Arial"/>
              </a:rPr>
              <a:t>3 Key Questions</a:t>
            </a:r>
            <a:endParaRPr lang="en-US" sz="3200" b="1" kern="0" dirty="0">
              <a:solidFill>
                <a:srgbClr val="000000"/>
              </a:solidFill>
              <a:latin typeface="Arial"/>
              <a:ea typeface="ＭＳ Ｐゴシック" pitchFamily="-111" charset="-128"/>
              <a:cs typeface="Arial"/>
            </a:endParaRPr>
          </a:p>
        </p:txBody>
      </p:sp>
      <p:sp>
        <p:nvSpPr>
          <p:cNvPr id="20" name="Rounded Rectangle 19"/>
          <p:cNvSpPr/>
          <p:nvPr/>
        </p:nvSpPr>
        <p:spPr>
          <a:xfrm>
            <a:off x="0" y="6400800"/>
            <a:ext cx="91440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latin typeface="Arial"/>
                <a:cs typeface="Arial"/>
              </a:rPr>
              <a:t>So, what does this actually look like in a classroom?</a:t>
            </a:r>
            <a:endParaRPr lang="en-US" sz="2400" dirty="0">
              <a:latin typeface="Arial"/>
              <a:cs typeface="Arial"/>
            </a:endParaRPr>
          </a:p>
        </p:txBody>
      </p:sp>
    </p:spTree>
    <p:extLst>
      <p:ext uri="{BB962C8B-B14F-4D97-AF65-F5344CB8AC3E}">
        <p14:creationId xmlns:p14="http://schemas.microsoft.com/office/powerpoint/2010/main" val="124621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Bottom)">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1. Mr. </a:t>
            </a:r>
            <a:r>
              <a:rPr lang="en-US" sz="2800" b="1" dirty="0" err="1" smtClean="0"/>
              <a:t>Jorgé’s</a:t>
            </a:r>
            <a:r>
              <a:rPr lang="en-US" sz="2800" b="1" dirty="0" smtClean="0"/>
              <a:t> Third Grade Classroom</a:t>
            </a:r>
            <a:endParaRPr lang="en-US" sz="2800" dirty="0"/>
          </a:p>
        </p:txBody>
      </p:sp>
      <p:pic>
        <p:nvPicPr>
          <p:cNvPr id="5" name="Picture 4"/>
          <p:cNvPicPr>
            <a:picLocks noChangeAspect="1"/>
          </p:cNvPicPr>
          <p:nvPr/>
        </p:nvPicPr>
        <p:blipFill>
          <a:blip r:embed="rId2"/>
          <a:stretch>
            <a:fillRect/>
          </a:stretch>
        </p:blipFill>
        <p:spPr>
          <a:xfrm>
            <a:off x="2362200" y="1094014"/>
            <a:ext cx="3962400" cy="5306786"/>
          </a:xfrm>
          <a:prstGeom prst="rect">
            <a:avLst/>
          </a:prstGeom>
        </p:spPr>
      </p:pic>
    </p:spTree>
    <p:extLst>
      <p:ext uri="{BB962C8B-B14F-4D97-AF65-F5344CB8AC3E}">
        <p14:creationId xmlns:p14="http://schemas.microsoft.com/office/powerpoint/2010/main" val="26349740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1. Mr. </a:t>
            </a:r>
            <a:r>
              <a:rPr lang="en-US" sz="2800" b="1" dirty="0" err="1" smtClean="0"/>
              <a:t>Jorgé’s</a:t>
            </a:r>
            <a:r>
              <a:rPr lang="en-US" sz="2800" b="1" dirty="0" smtClean="0"/>
              <a:t> Third Grade Classroom</a:t>
            </a:r>
            <a:endParaRPr lang="en-US" sz="2800" dirty="0"/>
          </a:p>
        </p:txBody>
      </p:sp>
      <p:sp>
        <p:nvSpPr>
          <p:cNvPr id="3" name="Content Placeholder 2"/>
          <p:cNvSpPr>
            <a:spLocks noGrp="1"/>
          </p:cNvSpPr>
          <p:nvPr>
            <p:ph idx="1"/>
          </p:nvPr>
        </p:nvSpPr>
        <p:spPr>
          <a:xfrm>
            <a:off x="457200" y="990600"/>
            <a:ext cx="8229600" cy="5135563"/>
          </a:xfrm>
        </p:spPr>
        <p:txBody>
          <a:bodyPr/>
          <a:lstStyle/>
          <a:p>
            <a:pPr>
              <a:spcAft>
                <a:spcPts val="1200"/>
              </a:spcAft>
              <a:buNone/>
            </a:pPr>
            <a:r>
              <a:rPr lang="en-US" b="1" dirty="0" smtClean="0">
                <a:solidFill>
                  <a:srgbClr val="6B6BCF"/>
                </a:solidFill>
              </a:rPr>
              <a:t>Foundations</a:t>
            </a:r>
          </a:p>
          <a:p>
            <a:pPr marL="0" indent="0">
              <a:spcAft>
                <a:spcPts val="1200"/>
              </a:spcAft>
              <a:buNone/>
            </a:pPr>
            <a:r>
              <a:rPr lang="en-US" sz="2400" i="1" dirty="0" smtClean="0"/>
              <a:t>Carefully designed his classroom before any of his 25 third graders arrived in the fall.  </a:t>
            </a:r>
          </a:p>
          <a:p>
            <a:pPr>
              <a:spcAft>
                <a:spcPts val="1200"/>
              </a:spcAft>
            </a:pPr>
            <a:r>
              <a:rPr lang="en-US" sz="2400" dirty="0" smtClean="0"/>
              <a:t>Planned his </a:t>
            </a:r>
            <a:r>
              <a:rPr lang="en-US" sz="2400" b="1" dirty="0" smtClean="0">
                <a:solidFill>
                  <a:schemeClr val="accent6">
                    <a:lumMod val="60000"/>
                    <a:lumOff val="40000"/>
                  </a:schemeClr>
                </a:solidFill>
              </a:rPr>
              <a:t>routines</a:t>
            </a:r>
            <a:r>
              <a:rPr lang="en-US" sz="2400" dirty="0" smtClean="0"/>
              <a:t>—from where students would place materials upon entering the room to where they would line up when getting ready to exit</a:t>
            </a:r>
          </a:p>
          <a:p>
            <a:pPr>
              <a:spcAft>
                <a:spcPts val="1200"/>
              </a:spcAft>
            </a:pPr>
            <a:r>
              <a:rPr lang="en-US" sz="2400" dirty="0" smtClean="0"/>
              <a:t>Ensured the </a:t>
            </a:r>
            <a:r>
              <a:rPr lang="en-US" sz="2400" b="1" dirty="0" smtClean="0">
                <a:solidFill>
                  <a:srgbClr val="6B6BCF"/>
                </a:solidFill>
              </a:rPr>
              <a:t>physical layout </a:t>
            </a:r>
            <a:r>
              <a:rPr lang="en-US" sz="2400" dirty="0" smtClean="0"/>
              <a:t>facilitated students engaging in routines. </a:t>
            </a:r>
          </a:p>
          <a:p>
            <a:pPr>
              <a:spcAft>
                <a:spcPts val="1200"/>
              </a:spcAft>
            </a:pPr>
            <a:r>
              <a:rPr lang="en-US" sz="2400" dirty="0" smtClean="0"/>
              <a:t>Defined what it looked like for students to follow the school-wide </a:t>
            </a:r>
            <a:r>
              <a:rPr lang="en-US" sz="2400" b="1" dirty="0" smtClean="0">
                <a:solidFill>
                  <a:srgbClr val="6B6BCF"/>
                </a:solidFill>
              </a:rPr>
              <a:t>expectations </a:t>
            </a:r>
            <a:r>
              <a:rPr lang="en-US" sz="2400" dirty="0" smtClean="0"/>
              <a:t>(Safety, Respect, and Responsibility) in the context of each of his classroom routines (using an expectations-within-routines matrix).  </a:t>
            </a:r>
            <a:endParaRPr lang="en-US" sz="2400" dirty="0"/>
          </a:p>
        </p:txBody>
      </p:sp>
    </p:spTree>
    <p:extLst>
      <p:ext uri="{BB962C8B-B14F-4D97-AF65-F5344CB8AC3E}">
        <p14:creationId xmlns:p14="http://schemas.microsoft.com/office/powerpoint/2010/main" val="25571533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1. Mr. </a:t>
            </a:r>
            <a:r>
              <a:rPr lang="en-US" sz="2800" b="1" dirty="0" err="1" smtClean="0"/>
              <a:t>Jorgé’s</a:t>
            </a:r>
            <a:r>
              <a:rPr lang="en-US" sz="2800" b="1" dirty="0" smtClean="0"/>
              <a:t> Third Grade Classroom</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Positive &amp; Proactive CPBIS Practices</a:t>
            </a:r>
          </a:p>
          <a:p>
            <a:pPr marL="0" indent="0">
              <a:buNone/>
            </a:pPr>
            <a:r>
              <a:rPr lang="en-US" sz="2400" i="1" dirty="0" smtClean="0"/>
              <a:t>At the beginning of the school year:  </a:t>
            </a:r>
          </a:p>
          <a:p>
            <a:r>
              <a:rPr lang="en-US" sz="2400" dirty="0" smtClean="0"/>
              <a:t>On the first day of school, Mr. </a:t>
            </a:r>
            <a:r>
              <a:rPr lang="en-US" sz="2400" dirty="0" err="1" smtClean="0"/>
              <a:t>Jorgé</a:t>
            </a:r>
            <a:r>
              <a:rPr lang="en-US" sz="2400" dirty="0" smtClean="0"/>
              <a:t> </a:t>
            </a:r>
            <a:r>
              <a:rPr lang="en-US" sz="2400" b="1" dirty="0" smtClean="0">
                <a:solidFill>
                  <a:srgbClr val="6B6BCF"/>
                </a:solidFill>
              </a:rPr>
              <a:t>greeted </a:t>
            </a:r>
            <a:r>
              <a:rPr lang="en-US" sz="2400" dirty="0" smtClean="0"/>
              <a:t>students at the door, introduced himself, and invited students into their shared learning environment.  </a:t>
            </a:r>
          </a:p>
          <a:p>
            <a:r>
              <a:rPr lang="en-US" sz="2400" dirty="0" smtClean="0"/>
              <a:t>He spent the better part of the first day </a:t>
            </a:r>
            <a:r>
              <a:rPr lang="en-US" sz="2400" b="1" dirty="0" smtClean="0">
                <a:solidFill>
                  <a:srgbClr val="6B6BCF"/>
                </a:solidFill>
              </a:rPr>
              <a:t>explicitly teaching the expectations</a:t>
            </a:r>
            <a:r>
              <a:rPr lang="en-US" sz="2400" dirty="0" smtClean="0"/>
              <a:t> within his classroom routines and establishing his classroom as a positive learning environment.  </a:t>
            </a:r>
          </a:p>
          <a:p>
            <a:r>
              <a:rPr lang="en-US" sz="2400" dirty="0" smtClean="0"/>
              <a:t>Throughout the day, he systematically recognized each student who followed the expectations with </a:t>
            </a:r>
            <a:r>
              <a:rPr lang="en-US" sz="2400" b="1" dirty="0" smtClean="0">
                <a:solidFill>
                  <a:srgbClr val="6B6BCF"/>
                </a:solidFill>
              </a:rPr>
              <a:t>specific praise</a:t>
            </a:r>
            <a:r>
              <a:rPr lang="en-US" sz="2400" dirty="0" smtClean="0"/>
              <a:t> (e.g., “Julie, remembering to bring your materials was really responsible.  That’s a great way to start the year!”).  </a:t>
            </a:r>
          </a:p>
        </p:txBody>
      </p:sp>
    </p:spTree>
    <p:extLst>
      <p:ext uri="{BB962C8B-B14F-4D97-AF65-F5344CB8AC3E}">
        <p14:creationId xmlns:p14="http://schemas.microsoft.com/office/powerpoint/2010/main" val="32512861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1. Mr. </a:t>
            </a:r>
            <a:r>
              <a:rPr lang="en-US" sz="2800" b="1" dirty="0" err="1" smtClean="0"/>
              <a:t>Jorgé’s</a:t>
            </a:r>
            <a:r>
              <a:rPr lang="en-US" sz="2800" b="1" dirty="0" smtClean="0"/>
              <a:t> Third Grade Classroom</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Positive &amp; Proactive CPBIS Practices</a:t>
            </a:r>
          </a:p>
          <a:p>
            <a:r>
              <a:rPr lang="en-US" sz="2400" dirty="0" smtClean="0"/>
              <a:t>He also wrote and invited students to sign a “Classroom Constitution” (a.k.a., </a:t>
            </a:r>
            <a:r>
              <a:rPr lang="en-US" sz="2400" b="1" dirty="0" smtClean="0">
                <a:solidFill>
                  <a:srgbClr val="6B6BCF"/>
                </a:solidFill>
              </a:rPr>
              <a:t>behavior contract</a:t>
            </a:r>
            <a:r>
              <a:rPr lang="en-US" sz="2400" dirty="0" smtClean="0"/>
              <a:t>).</a:t>
            </a:r>
            <a:endParaRPr lang="en-US" sz="2400" dirty="0"/>
          </a:p>
        </p:txBody>
      </p:sp>
      <p:graphicFrame>
        <p:nvGraphicFramePr>
          <p:cNvPr id="52226" name="Object 2"/>
          <p:cNvGraphicFramePr>
            <a:graphicFrameLocks noChangeAspect="1"/>
          </p:cNvGraphicFramePr>
          <p:nvPr/>
        </p:nvGraphicFramePr>
        <p:xfrm>
          <a:off x="-76200" y="2590800"/>
          <a:ext cx="9299575" cy="3810000"/>
        </p:xfrm>
        <a:graphic>
          <a:graphicData uri="http://schemas.openxmlformats.org/presentationml/2006/ole">
            <mc:AlternateContent xmlns:mc="http://schemas.openxmlformats.org/markup-compatibility/2006">
              <mc:Choice xmlns:v="urn:schemas-microsoft-com:vml" Requires="v">
                <p:oleObj spid="_x0000_s2179" name="Document" r:id="rId3" imgW="5486400" imgH="2247900" progId="Word.Document.12">
                  <p:link updateAutomatic="1"/>
                </p:oleObj>
              </mc:Choice>
              <mc:Fallback>
                <p:oleObj name="Document" r:id="rId3" imgW="5486400" imgH="22479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90800"/>
                        <a:ext cx="9299575" cy="3810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73111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1. Mr. </a:t>
            </a:r>
            <a:r>
              <a:rPr lang="en-US" sz="2800" b="1" dirty="0" err="1" smtClean="0"/>
              <a:t>Jorgé’s</a:t>
            </a:r>
            <a:r>
              <a:rPr lang="en-US" sz="2800" b="1" dirty="0" smtClean="0"/>
              <a:t> Third Grade Classroom</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Positive &amp; Proactive CPBIS Practices</a:t>
            </a:r>
          </a:p>
          <a:p>
            <a:pPr marL="0" indent="0">
              <a:buNone/>
            </a:pPr>
            <a:r>
              <a:rPr lang="en-US" sz="2400" i="1" dirty="0" smtClean="0"/>
              <a:t>After the first day, Mr. </a:t>
            </a:r>
            <a:r>
              <a:rPr lang="en-US" sz="2400" i="1" dirty="0" err="1" smtClean="0"/>
              <a:t>Jorgé</a:t>
            </a:r>
            <a:r>
              <a:rPr lang="en-US" sz="2400" i="1" dirty="0" smtClean="0"/>
              <a:t> kept up his part of the Class Constitution.</a:t>
            </a:r>
          </a:p>
          <a:p>
            <a:r>
              <a:rPr lang="en-US" sz="2400" dirty="0" smtClean="0"/>
              <a:t>He greeted students every morning and provided reminders about expected behavior at the beginning of each activity (</a:t>
            </a:r>
            <a:r>
              <a:rPr lang="en-US" sz="2400" b="1" dirty="0" smtClean="0">
                <a:solidFill>
                  <a:srgbClr val="6B6BCF"/>
                </a:solidFill>
              </a:rPr>
              <a:t>prompts</a:t>
            </a:r>
            <a:r>
              <a:rPr lang="en-US" sz="2400" dirty="0" smtClean="0"/>
              <a:t>). </a:t>
            </a:r>
          </a:p>
          <a:p>
            <a:r>
              <a:rPr lang="en-US" sz="2400" dirty="0" smtClean="0"/>
              <a:t>He ensured his lessons were engaging and included multiple </a:t>
            </a:r>
            <a:r>
              <a:rPr lang="en-US" sz="2400" b="1" dirty="0" smtClean="0">
                <a:solidFill>
                  <a:srgbClr val="6B6BCF"/>
                </a:solidFill>
              </a:rPr>
              <a:t>opportunities for students to respond </a:t>
            </a:r>
            <a:r>
              <a:rPr lang="en-US" sz="2400" dirty="0" smtClean="0"/>
              <a:t>and participate, and gave students specific feedback when they were doing well.  </a:t>
            </a:r>
          </a:p>
          <a:p>
            <a:r>
              <a:rPr lang="en-US" sz="2400" dirty="0" smtClean="0"/>
              <a:t>He continued to recognize appropriate student behavior with </a:t>
            </a:r>
            <a:r>
              <a:rPr lang="en-US" sz="2400" b="1" dirty="0" smtClean="0">
                <a:solidFill>
                  <a:srgbClr val="6B6BCF"/>
                </a:solidFill>
              </a:rPr>
              <a:t>specific praise</a:t>
            </a:r>
            <a:r>
              <a:rPr lang="en-US" sz="2400" dirty="0" smtClean="0"/>
              <a:t>, and he found that most students were consistently demonstrating expected behavior.  </a:t>
            </a:r>
          </a:p>
          <a:p>
            <a:endParaRPr lang="en-US" sz="2400" dirty="0" smtClean="0"/>
          </a:p>
        </p:txBody>
      </p:sp>
    </p:spTree>
    <p:extLst>
      <p:ext uri="{BB962C8B-B14F-4D97-AF65-F5344CB8AC3E}">
        <p14:creationId xmlns:p14="http://schemas.microsoft.com/office/powerpoint/2010/main" val="40987585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1. Mr. </a:t>
            </a:r>
            <a:r>
              <a:rPr lang="en-US" sz="2800" b="1" dirty="0" err="1" smtClean="0"/>
              <a:t>Jorgé’s</a:t>
            </a:r>
            <a:r>
              <a:rPr lang="en-US" sz="2800" b="1" dirty="0" smtClean="0"/>
              <a:t> Third Grade Classroom</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Minor Expectation Violations</a:t>
            </a:r>
          </a:p>
          <a:p>
            <a:pPr marL="0" indent="0">
              <a:buNone/>
            </a:pPr>
            <a:r>
              <a:rPr lang="en-US" sz="2400" i="1" dirty="0" smtClean="0"/>
              <a:t>Occasionally, a student would engage in minor problem behavior (e.g., calling out instead of raising a quiet hand). </a:t>
            </a:r>
          </a:p>
          <a:p>
            <a:r>
              <a:rPr lang="en-US" sz="2400" dirty="0" smtClean="0"/>
              <a:t>Rather than getting upset, Mr. </a:t>
            </a:r>
            <a:r>
              <a:rPr lang="en-US" sz="2400" dirty="0" err="1" smtClean="0"/>
              <a:t>Jorgé</a:t>
            </a:r>
            <a:r>
              <a:rPr lang="en-US" sz="2400" dirty="0" smtClean="0"/>
              <a:t> remembered that this was just an error, and he provided a brief, specific </a:t>
            </a:r>
            <a:r>
              <a:rPr lang="en-US" sz="2400" b="1" dirty="0" smtClean="0">
                <a:solidFill>
                  <a:srgbClr val="6B6BCF"/>
                </a:solidFill>
              </a:rPr>
              <a:t>error correction</a:t>
            </a:r>
            <a:r>
              <a:rPr lang="en-US" sz="2400" dirty="0" smtClean="0"/>
              <a:t>.  </a:t>
            </a:r>
          </a:p>
          <a:p>
            <a:r>
              <a:rPr lang="en-US" sz="2400" dirty="0" smtClean="0"/>
              <a:t>For these minor problem behaviors, Mr. </a:t>
            </a:r>
            <a:r>
              <a:rPr lang="en-US" sz="2400" dirty="0" err="1" smtClean="0"/>
              <a:t>Jorgé</a:t>
            </a:r>
            <a:r>
              <a:rPr lang="en-US" sz="2400" dirty="0" smtClean="0"/>
              <a:t> let students know their behavior was not appropriate, reminded them what was expected, and gave them an </a:t>
            </a:r>
            <a:r>
              <a:rPr lang="en-US" sz="2400" b="1" dirty="0" smtClean="0">
                <a:solidFill>
                  <a:srgbClr val="6B6BCF"/>
                </a:solidFill>
              </a:rPr>
              <a:t>opportunity to practice</a:t>
            </a:r>
            <a:r>
              <a:rPr lang="en-US" sz="2400" dirty="0" smtClean="0"/>
              <a:t> and </a:t>
            </a:r>
            <a:r>
              <a:rPr lang="en-US" sz="2400" b="1" dirty="0" smtClean="0">
                <a:solidFill>
                  <a:srgbClr val="6B6BCF"/>
                </a:solidFill>
              </a:rPr>
              <a:t>earn positive feedback</a:t>
            </a:r>
            <a:r>
              <a:rPr lang="en-US" sz="2400" dirty="0" smtClean="0">
                <a:solidFill>
                  <a:srgbClr val="6B6BCF"/>
                </a:solidFill>
              </a:rPr>
              <a:t>:</a:t>
            </a:r>
            <a:r>
              <a:rPr lang="en-US" sz="2400" b="1" dirty="0" smtClean="0">
                <a:solidFill>
                  <a:srgbClr val="6B6BCF"/>
                </a:solidFill>
              </a:rPr>
              <a:t> </a:t>
            </a:r>
          </a:p>
          <a:p>
            <a:pPr lvl="1">
              <a:buNone/>
            </a:pPr>
            <a:r>
              <a:rPr lang="en-US" sz="2000" dirty="0" smtClean="0"/>
              <a:t>	“Jeff, remember to raise your hand rather than call out.  Let’s try that again.” After Jeff quietly raises his hand, “Thanks for raising your hand, now what did you want to share?”  </a:t>
            </a:r>
          </a:p>
          <a:p>
            <a:r>
              <a:rPr lang="en-US" sz="2400" dirty="0" smtClean="0"/>
              <a:t>For most students, this helped them get back on track and meet classroom expectations most of the time.</a:t>
            </a:r>
          </a:p>
        </p:txBody>
      </p:sp>
    </p:spTree>
    <p:extLst>
      <p:ext uri="{BB962C8B-B14F-4D97-AF65-F5344CB8AC3E}">
        <p14:creationId xmlns:p14="http://schemas.microsoft.com/office/powerpoint/2010/main" val="1869589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Oval 2"/>
          <p:cNvSpPr>
            <a:spLocks noChangeArrowheads="1"/>
          </p:cNvSpPr>
          <p:nvPr/>
        </p:nvSpPr>
        <p:spPr bwMode="auto">
          <a:xfrm rot="-1077611">
            <a:off x="325338" y="1076420"/>
            <a:ext cx="6144084" cy="2734163"/>
          </a:xfrm>
          <a:prstGeom prst="ellipse">
            <a:avLst/>
          </a:prstGeom>
          <a:solidFill>
            <a:srgbClr val="FFC8F0"/>
          </a:solid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endParaRPr lang="en-US"/>
          </a:p>
        </p:txBody>
      </p:sp>
      <p:sp>
        <p:nvSpPr>
          <p:cNvPr id="419844" name="Oval 4"/>
          <p:cNvSpPr>
            <a:spLocks noChangeArrowheads="1"/>
          </p:cNvSpPr>
          <p:nvPr/>
        </p:nvSpPr>
        <p:spPr bwMode="auto">
          <a:xfrm rot="1077611" flipH="1">
            <a:off x="2656559" y="1082579"/>
            <a:ext cx="6142137" cy="2728159"/>
          </a:xfrm>
          <a:prstGeom prst="ellipse">
            <a:avLst/>
          </a:prstGeom>
          <a:solidFill>
            <a:schemeClr val="accent2">
              <a:lumMod val="20000"/>
              <a:lumOff val="80000"/>
              <a:alpha val="50195"/>
            </a:schemeClr>
          </a:solidFill>
          <a:ln w="9525">
            <a:solidFill>
              <a:schemeClr val="tx1"/>
            </a:solidFill>
            <a:round/>
            <a:headEnd/>
            <a:tailEnd/>
          </a:ln>
        </p:spPr>
        <p:txBody>
          <a:bodyPr wrap="none" anchor="ctr">
            <a:prstTxWarp prst="textNoShape">
              <a:avLst/>
            </a:prstTxWarp>
          </a:bodyPr>
          <a:lstStyle/>
          <a:p>
            <a:endParaRPr lang="en-US"/>
          </a:p>
        </p:txBody>
      </p:sp>
      <p:sp>
        <p:nvSpPr>
          <p:cNvPr id="419845" name="Text Box 5"/>
          <p:cNvSpPr txBox="1">
            <a:spLocks noChangeArrowheads="1"/>
          </p:cNvSpPr>
          <p:nvPr/>
        </p:nvSpPr>
        <p:spPr bwMode="auto">
          <a:xfrm>
            <a:off x="519264" y="2825287"/>
            <a:ext cx="2971800" cy="584776"/>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solidFill>
                  <a:srgbClr val="000099"/>
                </a:solidFill>
              </a:rPr>
              <a:t>Good Teaching</a:t>
            </a:r>
          </a:p>
        </p:txBody>
      </p:sp>
      <p:sp>
        <p:nvSpPr>
          <p:cNvPr id="419846" name="Text Box 6"/>
          <p:cNvSpPr txBox="1">
            <a:spLocks noChangeArrowheads="1"/>
          </p:cNvSpPr>
          <p:nvPr/>
        </p:nvSpPr>
        <p:spPr bwMode="auto">
          <a:xfrm>
            <a:off x="5700864" y="2455956"/>
            <a:ext cx="3276600" cy="1077218"/>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smtClean="0">
                <a:solidFill>
                  <a:srgbClr val="000099"/>
                </a:solidFill>
              </a:rPr>
              <a:t>Classroom </a:t>
            </a:r>
            <a:r>
              <a:rPr lang="en-US" sz="3200" dirty="0">
                <a:solidFill>
                  <a:srgbClr val="000099"/>
                </a:solidFill>
              </a:rPr>
              <a:t>Management</a:t>
            </a:r>
          </a:p>
        </p:txBody>
      </p:sp>
      <p:sp>
        <p:nvSpPr>
          <p:cNvPr id="254983" name="Text Box 7"/>
          <p:cNvSpPr txBox="1">
            <a:spLocks noChangeArrowheads="1"/>
          </p:cNvSpPr>
          <p:nvPr/>
        </p:nvSpPr>
        <p:spPr bwMode="auto">
          <a:xfrm>
            <a:off x="2770698" y="1143000"/>
            <a:ext cx="3581400" cy="1200329"/>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a:solidFill>
                  <a:srgbClr val="000099"/>
                </a:solidFill>
              </a:rPr>
              <a:t>Student Achievement</a:t>
            </a:r>
          </a:p>
        </p:txBody>
      </p:sp>
      <p:sp>
        <p:nvSpPr>
          <p:cNvPr id="419851" name="AutoShape 11"/>
          <p:cNvSpPr>
            <a:spLocks noChangeArrowheads="1"/>
          </p:cNvSpPr>
          <p:nvPr/>
        </p:nvSpPr>
        <p:spPr bwMode="auto">
          <a:xfrm rot="2369975">
            <a:off x="2500464" y="2144658"/>
            <a:ext cx="457200" cy="304800"/>
          </a:xfrm>
          <a:prstGeom prst="upArrow">
            <a:avLst>
              <a:gd name="adj1" fmla="val 31250"/>
              <a:gd name="adj2" fmla="val 44273"/>
            </a:avLst>
          </a:prstGeom>
          <a:solidFill>
            <a:schemeClr val="accent2"/>
          </a:solidFill>
          <a:ln w="9525">
            <a:solidFill>
              <a:schemeClr val="tx1"/>
            </a:solidFill>
            <a:miter lim="800000"/>
            <a:headEnd/>
            <a:tailEnd/>
          </a:ln>
        </p:spPr>
        <p:txBody>
          <a:bodyPr vert="eaVert" wrap="none" anchor="ctr">
            <a:prstTxWarp prst="textNoShape">
              <a:avLst/>
            </a:prstTxWarp>
          </a:bodyPr>
          <a:lstStyle/>
          <a:p>
            <a:endParaRPr lang="en-US"/>
          </a:p>
        </p:txBody>
      </p:sp>
      <p:sp>
        <p:nvSpPr>
          <p:cNvPr id="419852" name="AutoShape 12"/>
          <p:cNvSpPr>
            <a:spLocks noChangeArrowheads="1"/>
          </p:cNvSpPr>
          <p:nvPr/>
        </p:nvSpPr>
        <p:spPr bwMode="auto">
          <a:xfrm rot="19230025" flipH="1">
            <a:off x="6239341" y="2040552"/>
            <a:ext cx="457200" cy="304800"/>
          </a:xfrm>
          <a:prstGeom prst="upArrow">
            <a:avLst>
              <a:gd name="adj1" fmla="val 31250"/>
              <a:gd name="adj2" fmla="val 44273"/>
            </a:avLst>
          </a:prstGeom>
          <a:solidFill>
            <a:schemeClr val="accent2"/>
          </a:solidFill>
          <a:ln w="9525">
            <a:solidFill>
              <a:schemeClr val="tx1"/>
            </a:solidFill>
            <a:miter lim="800000"/>
            <a:headEnd/>
            <a:tailEnd/>
          </a:ln>
        </p:spPr>
        <p:txBody>
          <a:bodyPr vert="eaVert" wrap="none" anchor="ctr">
            <a:prstTxWarp prst="textNoShape">
              <a:avLst/>
            </a:prstTxWarp>
          </a:bodyPr>
          <a:lstStyle/>
          <a:p>
            <a:endParaRPr lang="en-US"/>
          </a:p>
        </p:txBody>
      </p:sp>
      <p:sp>
        <p:nvSpPr>
          <p:cNvPr id="419856" name="AutoShape 16"/>
          <p:cNvSpPr>
            <a:spLocks noChangeArrowheads="1"/>
          </p:cNvSpPr>
          <p:nvPr/>
        </p:nvSpPr>
        <p:spPr bwMode="auto">
          <a:xfrm>
            <a:off x="4044894" y="3029063"/>
            <a:ext cx="762000" cy="381000"/>
          </a:xfrm>
          <a:prstGeom prst="leftRightArrow">
            <a:avLst>
              <a:gd name="adj1" fmla="val 50000"/>
              <a:gd name="adj2" fmla="val 40000"/>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latin typeface="Times New Roman" charset="0"/>
            </a:endParaRPr>
          </a:p>
        </p:txBody>
      </p:sp>
      <p:sp>
        <p:nvSpPr>
          <p:cNvPr id="13" name="Title 1"/>
          <p:cNvSpPr>
            <a:spLocks noGrp="1"/>
          </p:cNvSpPr>
          <p:nvPr>
            <p:ph type="title"/>
          </p:nvPr>
        </p:nvSpPr>
        <p:spPr>
          <a:xfrm>
            <a:off x="0" y="4561295"/>
            <a:ext cx="9144000" cy="893483"/>
          </a:xfrm>
        </p:spPr>
        <p:txBody>
          <a:bodyPr>
            <a:noAutofit/>
          </a:bodyPr>
          <a:lstStyle/>
          <a:p>
            <a:r>
              <a:rPr lang="en-US" sz="2800" dirty="0" smtClean="0"/>
              <a:t>Behavior problems disrupt learning</a:t>
            </a:r>
            <a:br>
              <a:rPr lang="en-US" sz="2800" dirty="0" smtClean="0"/>
            </a:br>
            <a:r>
              <a:rPr lang="en-US" sz="2800" dirty="0" smtClean="0"/>
              <a:t>Engaging learning prevents behavior problems</a:t>
            </a:r>
            <a:endParaRPr lang="en-US" sz="2800" dirty="0"/>
          </a:p>
        </p:txBody>
      </p:sp>
      <p:sp>
        <p:nvSpPr>
          <p:cNvPr id="14" name="TextBox 13"/>
          <p:cNvSpPr txBox="1"/>
          <p:nvPr/>
        </p:nvSpPr>
        <p:spPr>
          <a:xfrm>
            <a:off x="1259361" y="6553200"/>
            <a:ext cx="7095066" cy="323165"/>
          </a:xfrm>
          <a:prstGeom prst="rect">
            <a:avLst/>
          </a:prstGeom>
          <a:noFill/>
        </p:spPr>
        <p:txBody>
          <a:bodyPr wrap="square" rtlCol="0">
            <a:spAutoFit/>
          </a:bodyPr>
          <a:lstStyle/>
          <a:p>
            <a:pPr algn="ctr"/>
            <a:r>
              <a:rPr lang="en-US" sz="1500" dirty="0" smtClean="0">
                <a:solidFill>
                  <a:srgbClr val="7F7F7F"/>
                </a:solidFill>
              </a:rPr>
              <a:t>(</a:t>
            </a:r>
            <a:r>
              <a:rPr lang="en-US" sz="1500" dirty="0" err="1" smtClean="0">
                <a:solidFill>
                  <a:srgbClr val="7F7F7F"/>
                </a:solidFill>
              </a:rPr>
              <a:t>Gest</a:t>
            </a:r>
            <a:r>
              <a:rPr lang="en-US" sz="1500" dirty="0" smtClean="0">
                <a:solidFill>
                  <a:srgbClr val="7F7F7F"/>
                </a:solidFill>
              </a:rPr>
              <a:t> &amp; </a:t>
            </a:r>
            <a:r>
              <a:rPr lang="en-US" sz="1500" dirty="0" err="1" smtClean="0">
                <a:solidFill>
                  <a:srgbClr val="7F7F7F"/>
                </a:solidFill>
              </a:rPr>
              <a:t>Gest</a:t>
            </a:r>
            <a:r>
              <a:rPr lang="en-US" sz="1500" dirty="0" smtClean="0">
                <a:solidFill>
                  <a:srgbClr val="7F7F7F"/>
                </a:solidFill>
              </a:rPr>
              <a:t>, 2005; </a:t>
            </a:r>
            <a:r>
              <a:rPr lang="en-US" sz="1500" dirty="0" err="1" smtClean="0">
                <a:solidFill>
                  <a:srgbClr val="7F7F7F"/>
                </a:solidFill>
              </a:rPr>
              <a:t>Stronge</a:t>
            </a:r>
            <a:r>
              <a:rPr lang="en-US" sz="1500" dirty="0" smtClean="0">
                <a:solidFill>
                  <a:srgbClr val="7F7F7F"/>
                </a:solidFill>
              </a:rPr>
              <a:t>, Ward and Grant, 2011)</a:t>
            </a:r>
            <a:endParaRPr lang="en-US" sz="1500" dirty="0">
              <a:solidFill>
                <a:srgbClr val="7F7F7F"/>
              </a:solidFill>
            </a:endParaRPr>
          </a:p>
        </p:txBody>
      </p:sp>
      <p:sp>
        <p:nvSpPr>
          <p:cNvPr id="2" name="TextBox 1"/>
          <p:cNvSpPr txBox="1"/>
          <p:nvPr/>
        </p:nvSpPr>
        <p:spPr>
          <a:xfrm>
            <a:off x="740097" y="14677"/>
            <a:ext cx="7774180" cy="830997"/>
          </a:xfrm>
          <a:prstGeom prst="rect">
            <a:avLst/>
          </a:prstGeom>
          <a:noFill/>
        </p:spPr>
        <p:txBody>
          <a:bodyPr wrap="square" rtlCol="0">
            <a:spAutoFit/>
          </a:bodyPr>
          <a:lstStyle/>
          <a:p>
            <a:pPr algn="ctr"/>
            <a:r>
              <a:rPr lang="en-US" sz="4800" b="1" dirty="0" smtClean="0"/>
              <a:t>Goal of Teaching</a:t>
            </a:r>
            <a:endParaRPr lang="en-US" sz="4800" b="1" dirty="0"/>
          </a:p>
        </p:txBody>
      </p:sp>
    </p:spTree>
    <p:extLst>
      <p:ext uri="{BB962C8B-B14F-4D97-AF65-F5344CB8AC3E}">
        <p14:creationId xmlns:p14="http://schemas.microsoft.com/office/powerpoint/2010/main" val="99359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grpId="0" nodeType="clickEffect">
                                  <p:stCondLst>
                                    <p:cond delay="0"/>
                                  </p:stCondLst>
                                  <p:childTnLst>
                                    <p:set>
                                      <p:cBhvr>
                                        <p:cTn id="10" dur="1" fill="hold">
                                          <p:stCondLst>
                                            <p:cond delay="0"/>
                                          </p:stCondLst>
                                        </p:cTn>
                                        <p:tgtEl>
                                          <p:spTgt spid="419842"/>
                                        </p:tgtEl>
                                        <p:attrNameLst>
                                          <p:attrName>style.visibility</p:attrName>
                                        </p:attrNameLst>
                                      </p:cBhvr>
                                      <p:to>
                                        <p:strVal val="visible"/>
                                      </p:to>
                                    </p:set>
                                    <p:anim calcmode="lin" valueType="num">
                                      <p:cBhvr additive="base">
                                        <p:cTn id="11" dur="500" fill="hold"/>
                                        <p:tgtEl>
                                          <p:spTgt spid="419842"/>
                                        </p:tgtEl>
                                        <p:attrNameLst>
                                          <p:attrName>ppt_x</p:attrName>
                                        </p:attrNameLst>
                                      </p:cBhvr>
                                      <p:tavLst>
                                        <p:tav tm="0">
                                          <p:val>
                                            <p:strVal val="0-#ppt_w/2"/>
                                          </p:val>
                                        </p:tav>
                                        <p:tav tm="100000">
                                          <p:val>
                                            <p:strVal val="#ppt_x"/>
                                          </p:val>
                                        </p:tav>
                                      </p:tavLst>
                                    </p:anim>
                                    <p:anim calcmode="lin" valueType="num">
                                      <p:cBhvr additive="base">
                                        <p:cTn id="12" dur="500" fill="hold"/>
                                        <p:tgtEl>
                                          <p:spTgt spid="419842"/>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419845"/>
                                        </p:tgtEl>
                                        <p:attrNameLst>
                                          <p:attrName>style.visibility</p:attrName>
                                        </p:attrNameLst>
                                      </p:cBhvr>
                                      <p:to>
                                        <p:strVal val="visible"/>
                                      </p:to>
                                    </p:set>
                                    <p:anim calcmode="lin" valueType="num">
                                      <p:cBhvr additive="base">
                                        <p:cTn id="15" dur="500" fill="hold"/>
                                        <p:tgtEl>
                                          <p:spTgt spid="419845"/>
                                        </p:tgtEl>
                                        <p:attrNameLst>
                                          <p:attrName>ppt_x</p:attrName>
                                        </p:attrNameLst>
                                      </p:cBhvr>
                                      <p:tavLst>
                                        <p:tav tm="0">
                                          <p:val>
                                            <p:strVal val="0-#ppt_w/2"/>
                                          </p:val>
                                        </p:tav>
                                        <p:tav tm="100000">
                                          <p:val>
                                            <p:strVal val="#ppt_x"/>
                                          </p:val>
                                        </p:tav>
                                      </p:tavLst>
                                    </p:anim>
                                    <p:anim calcmode="lin" valueType="num">
                                      <p:cBhvr additive="base">
                                        <p:cTn id="16" dur="500" fill="hold"/>
                                        <p:tgtEl>
                                          <p:spTgt spid="419845"/>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419851"/>
                                        </p:tgtEl>
                                        <p:attrNameLst>
                                          <p:attrName>style.visibility</p:attrName>
                                        </p:attrNameLst>
                                      </p:cBhvr>
                                      <p:to>
                                        <p:strVal val="visible"/>
                                      </p:to>
                                    </p:set>
                                    <p:anim calcmode="lin" valueType="num">
                                      <p:cBhvr additive="base">
                                        <p:cTn id="19" dur="500" fill="hold"/>
                                        <p:tgtEl>
                                          <p:spTgt spid="419851"/>
                                        </p:tgtEl>
                                        <p:attrNameLst>
                                          <p:attrName>ppt_x</p:attrName>
                                        </p:attrNameLst>
                                      </p:cBhvr>
                                      <p:tavLst>
                                        <p:tav tm="0">
                                          <p:val>
                                            <p:strVal val="0-#ppt_w/2"/>
                                          </p:val>
                                        </p:tav>
                                        <p:tav tm="100000">
                                          <p:val>
                                            <p:strVal val="#ppt_x"/>
                                          </p:val>
                                        </p:tav>
                                      </p:tavLst>
                                    </p:anim>
                                    <p:anim calcmode="lin" valueType="num">
                                      <p:cBhvr additive="base">
                                        <p:cTn id="20" dur="500" fill="hold"/>
                                        <p:tgtEl>
                                          <p:spTgt spid="4198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419846"/>
                                        </p:tgtEl>
                                        <p:attrNameLst>
                                          <p:attrName>style.visibility</p:attrName>
                                        </p:attrNameLst>
                                      </p:cBhvr>
                                      <p:to>
                                        <p:strVal val="visible"/>
                                      </p:to>
                                    </p:set>
                                    <p:anim calcmode="lin" valueType="num">
                                      <p:cBhvr additive="base">
                                        <p:cTn id="25" dur="500" fill="hold"/>
                                        <p:tgtEl>
                                          <p:spTgt spid="419846"/>
                                        </p:tgtEl>
                                        <p:attrNameLst>
                                          <p:attrName>ppt_x</p:attrName>
                                        </p:attrNameLst>
                                      </p:cBhvr>
                                      <p:tavLst>
                                        <p:tav tm="0">
                                          <p:val>
                                            <p:strVal val="1+#ppt_w/2"/>
                                          </p:val>
                                        </p:tav>
                                        <p:tav tm="100000">
                                          <p:val>
                                            <p:strVal val="#ppt_x"/>
                                          </p:val>
                                        </p:tav>
                                      </p:tavLst>
                                    </p:anim>
                                    <p:anim calcmode="lin" valueType="num">
                                      <p:cBhvr additive="base">
                                        <p:cTn id="26" dur="500" fill="hold"/>
                                        <p:tgtEl>
                                          <p:spTgt spid="419846"/>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419852"/>
                                        </p:tgtEl>
                                        <p:attrNameLst>
                                          <p:attrName>style.visibility</p:attrName>
                                        </p:attrNameLst>
                                      </p:cBhvr>
                                      <p:to>
                                        <p:strVal val="visible"/>
                                      </p:to>
                                    </p:set>
                                    <p:anim calcmode="lin" valueType="num">
                                      <p:cBhvr additive="base">
                                        <p:cTn id="29" dur="500" fill="hold"/>
                                        <p:tgtEl>
                                          <p:spTgt spid="419852"/>
                                        </p:tgtEl>
                                        <p:attrNameLst>
                                          <p:attrName>ppt_x</p:attrName>
                                        </p:attrNameLst>
                                      </p:cBhvr>
                                      <p:tavLst>
                                        <p:tav tm="0">
                                          <p:val>
                                            <p:strVal val="1+#ppt_w/2"/>
                                          </p:val>
                                        </p:tav>
                                        <p:tav tm="100000">
                                          <p:val>
                                            <p:strVal val="#ppt_x"/>
                                          </p:val>
                                        </p:tav>
                                      </p:tavLst>
                                    </p:anim>
                                    <p:anim calcmode="lin" valueType="num">
                                      <p:cBhvr additive="base">
                                        <p:cTn id="30" dur="500" fill="hold"/>
                                        <p:tgtEl>
                                          <p:spTgt spid="419852"/>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419844"/>
                                        </p:tgtEl>
                                        <p:attrNameLst>
                                          <p:attrName>style.visibility</p:attrName>
                                        </p:attrNameLst>
                                      </p:cBhvr>
                                      <p:to>
                                        <p:strVal val="visible"/>
                                      </p:to>
                                    </p:set>
                                    <p:anim calcmode="lin" valueType="num">
                                      <p:cBhvr additive="base">
                                        <p:cTn id="33" dur="500" fill="hold"/>
                                        <p:tgtEl>
                                          <p:spTgt spid="419844"/>
                                        </p:tgtEl>
                                        <p:attrNameLst>
                                          <p:attrName>ppt_x</p:attrName>
                                        </p:attrNameLst>
                                      </p:cBhvr>
                                      <p:tavLst>
                                        <p:tav tm="0">
                                          <p:val>
                                            <p:strVal val="1+#ppt_w/2"/>
                                          </p:val>
                                        </p:tav>
                                        <p:tav tm="100000">
                                          <p:val>
                                            <p:strVal val="#ppt_x"/>
                                          </p:val>
                                        </p:tav>
                                      </p:tavLst>
                                    </p:anim>
                                    <p:anim calcmode="lin" valueType="num">
                                      <p:cBhvr additive="base">
                                        <p:cTn id="34" dur="500" fill="hold"/>
                                        <p:tgtEl>
                                          <p:spTgt spid="41984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98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2" grpId="0" animBg="1"/>
      <p:bldP spid="419844" grpId="0" animBg="1"/>
      <p:bldP spid="419845" grpId="0"/>
      <p:bldP spid="419846" grpId="0"/>
      <p:bldP spid="254983" grpId="0"/>
      <p:bldP spid="419851" grpId="0" animBg="1"/>
      <p:bldP spid="419852" grpId="0" animBg="1"/>
      <p:bldP spid="419856" grpId="0" animBg="1"/>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1. Mr. </a:t>
            </a:r>
            <a:r>
              <a:rPr lang="en-US" sz="2800" b="1" dirty="0" err="1" smtClean="0"/>
              <a:t>Jorgé’s</a:t>
            </a:r>
            <a:r>
              <a:rPr lang="en-US" sz="2800" b="1" dirty="0" smtClean="0"/>
              <a:t> Third Grade Classroom</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Major Expectation Violations-Many</a:t>
            </a:r>
          </a:p>
          <a:p>
            <a:pPr marL="0" indent="0">
              <a:buNone/>
            </a:pPr>
            <a:r>
              <a:rPr lang="en-US" sz="2400" i="1" dirty="0" smtClean="0"/>
              <a:t>After winter break, many students were engaging in consistent disruptive behavior and his reminders weren’t sufficient.  Mr. </a:t>
            </a:r>
            <a:r>
              <a:rPr lang="en-US" sz="2400" i="1" dirty="0" err="1" smtClean="0"/>
              <a:t>Jorgé</a:t>
            </a:r>
            <a:r>
              <a:rPr lang="en-US" sz="2400" i="1" dirty="0" smtClean="0"/>
              <a:t> enhanced his CPBIS strategies. </a:t>
            </a:r>
          </a:p>
          <a:p>
            <a:r>
              <a:rPr lang="en-US" sz="2400" dirty="0" smtClean="0"/>
              <a:t>He </a:t>
            </a:r>
            <a:r>
              <a:rPr lang="en-US" sz="2400" b="1" dirty="0" err="1" smtClean="0">
                <a:solidFill>
                  <a:srgbClr val="6B6BCF"/>
                </a:solidFill>
              </a:rPr>
              <a:t>retaught</a:t>
            </a:r>
            <a:r>
              <a:rPr lang="en-US" sz="2400" b="1" dirty="0" smtClean="0">
                <a:solidFill>
                  <a:srgbClr val="6B6BCF"/>
                </a:solidFill>
              </a:rPr>
              <a:t> </a:t>
            </a:r>
            <a:r>
              <a:rPr lang="en-US" sz="2400" dirty="0" smtClean="0"/>
              <a:t>expected behavior, </a:t>
            </a:r>
            <a:r>
              <a:rPr lang="en-US" sz="2400" b="1" dirty="0" smtClean="0">
                <a:solidFill>
                  <a:srgbClr val="6B6BCF"/>
                </a:solidFill>
              </a:rPr>
              <a:t>revisited </a:t>
            </a:r>
            <a:r>
              <a:rPr lang="en-US" sz="2400" dirty="0" smtClean="0"/>
              <a:t>his Class Constitution, and provided additional </a:t>
            </a:r>
            <a:r>
              <a:rPr lang="en-US" sz="2400" b="1" dirty="0" smtClean="0">
                <a:solidFill>
                  <a:srgbClr val="6B6BCF"/>
                </a:solidFill>
              </a:rPr>
              <a:t>prompts</a:t>
            </a:r>
            <a:endParaRPr lang="en-US" sz="2400" dirty="0" smtClean="0"/>
          </a:p>
          <a:p>
            <a:r>
              <a:rPr lang="en-US" sz="2400" dirty="0" smtClean="0"/>
              <a:t>He also introduced a new incentive: a </a:t>
            </a:r>
            <a:r>
              <a:rPr lang="en-US" sz="2400" b="1" dirty="0" smtClean="0">
                <a:solidFill>
                  <a:srgbClr val="6B6BCF"/>
                </a:solidFill>
              </a:rPr>
              <a:t>token economy</a:t>
            </a:r>
            <a:r>
              <a:rPr lang="en-US" sz="2400" dirty="0" smtClean="0"/>
              <a:t>. </a:t>
            </a:r>
          </a:p>
          <a:p>
            <a:pPr lvl="1">
              <a:buNone/>
            </a:pPr>
            <a:r>
              <a:rPr lang="en-US" sz="2000" dirty="0" smtClean="0"/>
              <a:t>	Each student who was engaged in expected behavior when the mystery timer went off (a kitchen timer Mr. </a:t>
            </a:r>
            <a:r>
              <a:rPr lang="en-US" sz="2000" dirty="0" err="1" smtClean="0"/>
              <a:t>Jorgé</a:t>
            </a:r>
            <a:r>
              <a:rPr lang="en-US" sz="2000" dirty="0" smtClean="0"/>
              <a:t> would set for 15-20 min) would earn a ticket, which they could use to purchase “gift cards” for classroom privileges (e.g., homework pass, photocopying privileges, lunch with Mr. </a:t>
            </a:r>
            <a:r>
              <a:rPr lang="en-US" sz="2000" dirty="0" err="1" smtClean="0"/>
              <a:t>Jorgé</a:t>
            </a:r>
            <a:r>
              <a:rPr lang="en-US" sz="2000" dirty="0" smtClean="0"/>
              <a:t> in the classroom) at the end of the week.  </a:t>
            </a:r>
          </a:p>
          <a:p>
            <a:r>
              <a:rPr lang="en-US" sz="2400" dirty="0" smtClean="0"/>
              <a:t>With these added supports, the majority of students were again engaging in expected behavior. </a:t>
            </a:r>
          </a:p>
        </p:txBody>
      </p:sp>
    </p:spTree>
    <p:extLst>
      <p:ext uri="{BB962C8B-B14F-4D97-AF65-F5344CB8AC3E}">
        <p14:creationId xmlns:p14="http://schemas.microsoft.com/office/powerpoint/2010/main" val="34297308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1. Mr. </a:t>
            </a:r>
            <a:r>
              <a:rPr lang="en-US" sz="2800" b="1" dirty="0" err="1" smtClean="0"/>
              <a:t>Jorgé’s</a:t>
            </a:r>
            <a:r>
              <a:rPr lang="en-US" sz="2800" b="1" dirty="0" smtClean="0"/>
              <a:t> Third Grade Classroom</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Major Expectation Violations-Few</a:t>
            </a:r>
          </a:p>
          <a:p>
            <a:pPr marL="0" indent="0">
              <a:buNone/>
            </a:pPr>
            <a:r>
              <a:rPr lang="en-US" sz="2400" dirty="0" smtClean="0"/>
              <a:t>Despite his intensified intervention approach, Mr. </a:t>
            </a:r>
            <a:r>
              <a:rPr lang="en-US" sz="2400" dirty="0" err="1" smtClean="0"/>
              <a:t>Jorgé</a:t>
            </a:r>
            <a:r>
              <a:rPr lang="en-US" sz="2400" dirty="0" smtClean="0"/>
              <a:t> noticed that one student, Rob, was starting to display intense levels of behavior.  Rob was frequently out of his seat, and he would often disrupt the learning of his peers by pushing their materials off of their desks when he walked by, calling his peers (and occasionally Mr. </a:t>
            </a:r>
            <a:r>
              <a:rPr lang="en-US" sz="2400" dirty="0" err="1" smtClean="0"/>
              <a:t>Jorgé</a:t>
            </a:r>
            <a:r>
              <a:rPr lang="en-US" sz="2400" dirty="0" smtClean="0"/>
              <a:t>) names under his breath, and shouting out repeatedly when Mr. </a:t>
            </a:r>
            <a:r>
              <a:rPr lang="en-US" sz="2400" dirty="0" err="1" smtClean="0"/>
              <a:t>Jorgé</a:t>
            </a:r>
            <a:r>
              <a:rPr lang="en-US" sz="2400" dirty="0" smtClean="0"/>
              <a:t> was teaching.  </a:t>
            </a:r>
            <a:r>
              <a:rPr lang="en-US" sz="2400" i="1" dirty="0" smtClean="0"/>
              <a:t> </a:t>
            </a:r>
          </a:p>
          <a:p>
            <a:r>
              <a:rPr lang="en-US" sz="2400" dirty="0" smtClean="0"/>
              <a:t>Mr. </a:t>
            </a:r>
            <a:r>
              <a:rPr lang="en-US" sz="2400" dirty="0" err="1" smtClean="0"/>
              <a:t>Jorgé</a:t>
            </a:r>
            <a:r>
              <a:rPr lang="en-US" sz="2400" dirty="0" smtClean="0"/>
              <a:t> brought his concerns (and data!) to the Student Assistance Team and </a:t>
            </a:r>
            <a:r>
              <a:rPr lang="en-US" sz="2400" b="1" dirty="0" smtClean="0">
                <a:solidFill>
                  <a:srgbClr val="6B6BCF"/>
                </a:solidFill>
              </a:rPr>
              <a:t>requested assistance</a:t>
            </a:r>
            <a:r>
              <a:rPr lang="en-US" sz="2400" dirty="0" smtClean="0"/>
              <a:t>.  </a:t>
            </a:r>
          </a:p>
          <a:p>
            <a:r>
              <a:rPr lang="en-US" sz="2400" dirty="0" smtClean="0"/>
              <a:t>The team decided that Rob may need more </a:t>
            </a:r>
            <a:r>
              <a:rPr lang="en-US" sz="2400" b="1" dirty="0" smtClean="0">
                <a:solidFill>
                  <a:srgbClr val="6B6BCF"/>
                </a:solidFill>
              </a:rPr>
              <a:t>comprehensive supports</a:t>
            </a:r>
            <a:r>
              <a:rPr lang="en-US" sz="2400" dirty="0" smtClean="0"/>
              <a:t>, and contacted Rob’s parents to obtain consent for </a:t>
            </a:r>
            <a:r>
              <a:rPr lang="en-US" sz="2400" b="1" dirty="0" smtClean="0">
                <a:solidFill>
                  <a:srgbClr val="6B6BCF"/>
                </a:solidFill>
              </a:rPr>
              <a:t>further assessment</a:t>
            </a:r>
            <a:r>
              <a:rPr lang="en-US" sz="2400" dirty="0" smtClean="0"/>
              <a:t>. </a:t>
            </a:r>
          </a:p>
        </p:txBody>
      </p:sp>
    </p:spTree>
    <p:extLst>
      <p:ext uri="{BB962C8B-B14F-4D97-AF65-F5344CB8AC3E}">
        <p14:creationId xmlns:p14="http://schemas.microsoft.com/office/powerpoint/2010/main" val="8182895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2. Dr. </a:t>
            </a:r>
            <a:r>
              <a:rPr lang="en-US" sz="2800" b="1" dirty="0" err="1" smtClean="0"/>
              <a:t>Rubert’s</a:t>
            </a:r>
            <a:r>
              <a:rPr lang="en-US" sz="2800" b="1" dirty="0" smtClean="0"/>
              <a:t> 9</a:t>
            </a:r>
            <a:r>
              <a:rPr lang="en-US" sz="2800" b="1" baseline="30000" dirty="0" smtClean="0"/>
              <a:t>th</a:t>
            </a:r>
            <a:r>
              <a:rPr lang="en-US" sz="2800" b="1" dirty="0" smtClean="0"/>
              <a:t> Grade Science Class</a:t>
            </a:r>
            <a:endParaRPr lang="en-US" sz="2800" dirty="0"/>
          </a:p>
        </p:txBody>
      </p:sp>
      <p:pic>
        <p:nvPicPr>
          <p:cNvPr id="11" name="Picture 10"/>
          <p:cNvPicPr>
            <a:picLocks noChangeAspect="1"/>
          </p:cNvPicPr>
          <p:nvPr/>
        </p:nvPicPr>
        <p:blipFill>
          <a:blip r:embed="rId2"/>
          <a:stretch>
            <a:fillRect/>
          </a:stretch>
        </p:blipFill>
        <p:spPr>
          <a:xfrm>
            <a:off x="1295400" y="863600"/>
            <a:ext cx="6400800" cy="5689600"/>
          </a:xfrm>
          <a:prstGeom prst="rect">
            <a:avLst/>
          </a:prstGeom>
        </p:spPr>
      </p:pic>
      <p:sp>
        <p:nvSpPr>
          <p:cNvPr id="12" name="TextBox 11"/>
          <p:cNvSpPr txBox="1"/>
          <p:nvPr/>
        </p:nvSpPr>
        <p:spPr>
          <a:xfrm>
            <a:off x="4495800" y="1752600"/>
            <a:ext cx="2667000" cy="646331"/>
          </a:xfrm>
          <a:prstGeom prst="rect">
            <a:avLst/>
          </a:prstGeom>
          <a:noFill/>
        </p:spPr>
        <p:txBody>
          <a:bodyPr wrap="square" rtlCol="0">
            <a:spAutoFit/>
          </a:bodyPr>
          <a:lstStyle/>
          <a:p>
            <a:r>
              <a:rPr lang="en-US" sz="3600" dirty="0" smtClean="0"/>
              <a:t>E=MC</a:t>
            </a:r>
            <a:r>
              <a:rPr lang="en-US" sz="3600" baseline="30000" dirty="0" smtClean="0"/>
              <a:t>2</a:t>
            </a:r>
            <a:endParaRPr lang="en-US" sz="3600" baseline="30000" dirty="0"/>
          </a:p>
        </p:txBody>
      </p:sp>
    </p:spTree>
    <p:extLst>
      <p:ext uri="{BB962C8B-B14F-4D97-AF65-F5344CB8AC3E}">
        <p14:creationId xmlns:p14="http://schemas.microsoft.com/office/powerpoint/2010/main" val="7826639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2. Dr. </a:t>
            </a:r>
            <a:r>
              <a:rPr lang="en-US" sz="2800" b="1" dirty="0" err="1" smtClean="0"/>
              <a:t>Rubert’s</a:t>
            </a:r>
            <a:r>
              <a:rPr lang="en-US" sz="2800" b="1" dirty="0" smtClean="0"/>
              <a:t> 9</a:t>
            </a:r>
            <a:r>
              <a:rPr lang="en-US" sz="2800" b="1" baseline="30000" dirty="0" smtClean="0"/>
              <a:t>th</a:t>
            </a:r>
            <a:r>
              <a:rPr lang="en-US" sz="2800" b="1" dirty="0" smtClean="0"/>
              <a:t> Grade Science Class</a:t>
            </a:r>
            <a:endParaRPr lang="en-US" sz="2800" dirty="0"/>
          </a:p>
        </p:txBody>
      </p:sp>
      <p:sp>
        <p:nvSpPr>
          <p:cNvPr id="3" name="Content Placeholder 2"/>
          <p:cNvSpPr>
            <a:spLocks noGrp="1"/>
          </p:cNvSpPr>
          <p:nvPr>
            <p:ph idx="1"/>
          </p:nvPr>
        </p:nvSpPr>
        <p:spPr>
          <a:xfrm>
            <a:off x="457200" y="990600"/>
            <a:ext cx="8229600" cy="5135563"/>
          </a:xfrm>
        </p:spPr>
        <p:txBody>
          <a:bodyPr/>
          <a:lstStyle/>
          <a:p>
            <a:pPr>
              <a:spcAft>
                <a:spcPts val="1200"/>
              </a:spcAft>
              <a:buNone/>
            </a:pPr>
            <a:r>
              <a:rPr lang="en-US" b="1" dirty="0" smtClean="0">
                <a:solidFill>
                  <a:srgbClr val="6B6BCF"/>
                </a:solidFill>
              </a:rPr>
              <a:t>Foundations</a:t>
            </a:r>
          </a:p>
          <a:p>
            <a:pPr marL="0" indent="0">
              <a:spcAft>
                <a:spcPts val="1200"/>
              </a:spcAft>
              <a:buNone/>
            </a:pPr>
            <a:r>
              <a:rPr lang="en-US" sz="2400" i="1" dirty="0" smtClean="0"/>
              <a:t>Before the start of her 16</a:t>
            </a:r>
            <a:r>
              <a:rPr lang="en-US" sz="2400" i="1" baseline="30000" dirty="0" smtClean="0"/>
              <a:t>th</a:t>
            </a:r>
            <a:r>
              <a:rPr lang="en-US" sz="2400" i="1" dirty="0" smtClean="0"/>
              <a:t> school year, Dr. R revisited her plan for her classroom and lab.  </a:t>
            </a:r>
          </a:p>
          <a:p>
            <a:pPr>
              <a:spcAft>
                <a:spcPts val="1200"/>
              </a:spcAft>
            </a:pPr>
            <a:r>
              <a:rPr lang="en-US" sz="2400" dirty="0" smtClean="0"/>
              <a:t>She ensured materials were stored safely and the furniture allowed students to successfully transition from desks to lab tables and back again, </a:t>
            </a:r>
            <a:r>
              <a:rPr lang="en-US" sz="2400" b="1" dirty="0" smtClean="0">
                <a:solidFill>
                  <a:srgbClr val="6B6BCF"/>
                </a:solidFill>
              </a:rPr>
              <a:t>effectively designing the physical environment</a:t>
            </a:r>
            <a:r>
              <a:rPr lang="en-US" sz="2400" dirty="0" smtClean="0"/>
              <a:t>.  </a:t>
            </a:r>
          </a:p>
          <a:p>
            <a:pPr>
              <a:spcAft>
                <a:spcPts val="1200"/>
              </a:spcAft>
            </a:pPr>
            <a:r>
              <a:rPr lang="en-US" sz="2400" dirty="0" smtClean="0"/>
              <a:t>She clearly reviewed her </a:t>
            </a:r>
            <a:r>
              <a:rPr lang="en-US" sz="2400" b="1" dirty="0" smtClean="0">
                <a:solidFill>
                  <a:srgbClr val="6B6BCF"/>
                </a:solidFill>
              </a:rPr>
              <a:t>routines </a:t>
            </a:r>
            <a:r>
              <a:rPr lang="en-US" sz="2400" dirty="0" smtClean="0"/>
              <a:t>and </a:t>
            </a:r>
            <a:r>
              <a:rPr lang="en-US" sz="2400" b="1" dirty="0" smtClean="0">
                <a:solidFill>
                  <a:srgbClr val="6B6BCF"/>
                </a:solidFill>
              </a:rPr>
              <a:t>posted reminders </a:t>
            </a:r>
            <a:r>
              <a:rPr lang="en-US" sz="2400" dirty="0" smtClean="0"/>
              <a:t>of key routines in important places in the room.  </a:t>
            </a:r>
            <a:endParaRPr lang="en-US" sz="2400" dirty="0"/>
          </a:p>
        </p:txBody>
      </p:sp>
    </p:spTree>
    <p:extLst>
      <p:ext uri="{BB962C8B-B14F-4D97-AF65-F5344CB8AC3E}">
        <p14:creationId xmlns:p14="http://schemas.microsoft.com/office/powerpoint/2010/main" val="8079859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2. Dr. </a:t>
            </a:r>
            <a:r>
              <a:rPr lang="en-US" sz="2800" b="1" dirty="0" err="1" smtClean="0"/>
              <a:t>Rubert’s</a:t>
            </a:r>
            <a:r>
              <a:rPr lang="en-US" sz="2800" b="1" dirty="0" smtClean="0"/>
              <a:t> 9</a:t>
            </a:r>
            <a:r>
              <a:rPr lang="en-US" sz="2800" b="1" baseline="30000" dirty="0" smtClean="0"/>
              <a:t>th</a:t>
            </a:r>
            <a:r>
              <a:rPr lang="en-US" sz="2800" b="1" dirty="0" smtClean="0"/>
              <a:t> Grade Science Class</a:t>
            </a:r>
            <a:endParaRPr lang="en-US" sz="2800" dirty="0"/>
          </a:p>
        </p:txBody>
      </p:sp>
      <p:sp>
        <p:nvSpPr>
          <p:cNvPr id="3" name="Content Placeholder 2"/>
          <p:cNvSpPr>
            <a:spLocks noGrp="1"/>
          </p:cNvSpPr>
          <p:nvPr>
            <p:ph idx="1"/>
          </p:nvPr>
        </p:nvSpPr>
        <p:spPr>
          <a:xfrm>
            <a:off x="457200" y="990600"/>
            <a:ext cx="8229600" cy="5135563"/>
          </a:xfrm>
        </p:spPr>
        <p:txBody>
          <a:bodyPr/>
          <a:lstStyle/>
          <a:p>
            <a:pPr>
              <a:spcAft>
                <a:spcPts val="0"/>
              </a:spcAft>
              <a:buNone/>
            </a:pPr>
            <a:r>
              <a:rPr lang="en-US" b="1" dirty="0" smtClean="0">
                <a:solidFill>
                  <a:srgbClr val="6B6BCF"/>
                </a:solidFill>
              </a:rPr>
              <a:t>Foundations</a:t>
            </a:r>
          </a:p>
          <a:p>
            <a:pPr>
              <a:spcAft>
                <a:spcPts val="0"/>
              </a:spcAft>
            </a:pPr>
            <a:r>
              <a:rPr lang="en-US" sz="2400" dirty="0" smtClean="0"/>
              <a:t>She further defined the same school-wide expectations (safety, respect, and achievement) for her three main classroom routines in her classroom matrix. </a:t>
            </a:r>
            <a:endParaRPr lang="en-US" sz="2400" dirty="0"/>
          </a:p>
        </p:txBody>
      </p:sp>
      <p:pic>
        <p:nvPicPr>
          <p:cNvPr id="4" name="Picture 3"/>
          <p:cNvPicPr>
            <a:picLocks noChangeAspect="1"/>
          </p:cNvPicPr>
          <p:nvPr/>
        </p:nvPicPr>
        <p:blipFill>
          <a:blip r:embed="rId2"/>
          <a:stretch>
            <a:fillRect/>
          </a:stretch>
        </p:blipFill>
        <p:spPr>
          <a:xfrm>
            <a:off x="1066800" y="2743199"/>
            <a:ext cx="6858000" cy="4445271"/>
          </a:xfrm>
          <a:prstGeom prst="rect">
            <a:avLst/>
          </a:prstGeom>
          <a:solidFill>
            <a:schemeClr val="bg1"/>
          </a:solidFill>
        </p:spPr>
      </p:pic>
    </p:spTree>
    <p:extLst>
      <p:ext uri="{BB962C8B-B14F-4D97-AF65-F5344CB8AC3E}">
        <p14:creationId xmlns:p14="http://schemas.microsoft.com/office/powerpoint/2010/main" val="24745407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2. Dr. </a:t>
            </a:r>
            <a:r>
              <a:rPr lang="en-US" sz="2800" b="1" dirty="0" err="1" smtClean="0"/>
              <a:t>Rubert’s</a:t>
            </a:r>
            <a:r>
              <a:rPr lang="en-US" sz="2800" b="1" dirty="0" smtClean="0"/>
              <a:t> 9</a:t>
            </a:r>
            <a:r>
              <a:rPr lang="en-US" sz="2800" b="1" baseline="30000" dirty="0" smtClean="0"/>
              <a:t>th</a:t>
            </a:r>
            <a:r>
              <a:rPr lang="en-US" sz="2800" b="1" dirty="0" smtClean="0"/>
              <a:t> Grade Science Class</a:t>
            </a:r>
            <a:endParaRPr lang="en-US" sz="2800" dirty="0"/>
          </a:p>
        </p:txBody>
      </p:sp>
      <p:sp>
        <p:nvSpPr>
          <p:cNvPr id="3" name="Content Placeholder 2"/>
          <p:cNvSpPr>
            <a:spLocks noGrp="1"/>
          </p:cNvSpPr>
          <p:nvPr>
            <p:ph idx="1"/>
          </p:nvPr>
        </p:nvSpPr>
        <p:spPr>
          <a:xfrm>
            <a:off x="457200" y="990600"/>
            <a:ext cx="8229600" cy="5135563"/>
          </a:xfrm>
        </p:spPr>
        <p:txBody>
          <a:bodyPr/>
          <a:lstStyle/>
          <a:p>
            <a:pPr>
              <a:spcAft>
                <a:spcPts val="0"/>
              </a:spcAft>
              <a:buNone/>
            </a:pPr>
            <a:r>
              <a:rPr lang="en-US" b="1" dirty="0" smtClean="0">
                <a:solidFill>
                  <a:srgbClr val="6B6BCF"/>
                </a:solidFill>
              </a:rPr>
              <a:t>Foundations</a:t>
            </a:r>
          </a:p>
          <a:p>
            <a:pPr>
              <a:spcAft>
                <a:spcPts val="0"/>
              </a:spcAft>
            </a:pPr>
            <a:r>
              <a:rPr lang="en-US" sz="2400" dirty="0" smtClean="0"/>
              <a:t>On the first day, Dr. R </a:t>
            </a:r>
            <a:r>
              <a:rPr lang="en-US" sz="2400" b="1" dirty="0" smtClean="0">
                <a:solidFill>
                  <a:srgbClr val="6B6BCF"/>
                </a:solidFill>
              </a:rPr>
              <a:t>greeted </a:t>
            </a:r>
            <a:r>
              <a:rPr lang="en-US" sz="2400" dirty="0" smtClean="0"/>
              <a:t>her students at the door.  </a:t>
            </a:r>
          </a:p>
          <a:p>
            <a:pPr>
              <a:spcAft>
                <a:spcPts val="0"/>
              </a:spcAft>
            </a:pPr>
            <a:r>
              <a:rPr lang="en-US" sz="2400" dirty="0" smtClean="0"/>
              <a:t>She explicitly </a:t>
            </a:r>
            <a:r>
              <a:rPr lang="en-US" sz="2400" b="1" dirty="0" smtClean="0">
                <a:solidFill>
                  <a:srgbClr val="6B6BCF"/>
                </a:solidFill>
              </a:rPr>
              <a:t>taught her expectations</a:t>
            </a:r>
            <a:r>
              <a:rPr lang="en-US" sz="2400" dirty="0" smtClean="0"/>
              <a:t>:</a:t>
            </a:r>
          </a:p>
          <a:p>
            <a:pPr lvl="1">
              <a:spcAft>
                <a:spcPts val="0"/>
              </a:spcAft>
            </a:pPr>
            <a:r>
              <a:rPr lang="en-US" sz="2000" dirty="0" smtClean="0"/>
              <a:t>She </a:t>
            </a:r>
            <a:r>
              <a:rPr lang="en-US" sz="2000" b="1" dirty="0" smtClean="0">
                <a:solidFill>
                  <a:srgbClr val="6B6BCF"/>
                </a:solidFill>
              </a:rPr>
              <a:t>reminded </a:t>
            </a:r>
            <a:r>
              <a:rPr lang="en-US" sz="2000" dirty="0" smtClean="0"/>
              <a:t>students of the school-wide expectations. </a:t>
            </a:r>
          </a:p>
          <a:p>
            <a:pPr lvl="1">
              <a:spcAft>
                <a:spcPts val="0"/>
              </a:spcAft>
            </a:pPr>
            <a:r>
              <a:rPr lang="en-US" sz="2000" dirty="0" smtClean="0"/>
              <a:t>She showed a student-created </a:t>
            </a:r>
            <a:r>
              <a:rPr lang="en-US" sz="2000" b="1" dirty="0" smtClean="0">
                <a:solidFill>
                  <a:srgbClr val="6B6BCF"/>
                </a:solidFill>
              </a:rPr>
              <a:t>video </a:t>
            </a:r>
            <a:r>
              <a:rPr lang="en-US" sz="2000" dirty="0" smtClean="0"/>
              <a:t>about how to demonstrate safety, respect, and achievement in the classroom (as all teachers were doing), and then further described what the expectations looked like during her lectures (</a:t>
            </a:r>
            <a:r>
              <a:rPr lang="en-US" sz="2000" b="1" dirty="0" smtClean="0">
                <a:solidFill>
                  <a:srgbClr val="6B6BCF"/>
                </a:solidFill>
              </a:rPr>
              <a:t>MODEL</a:t>
            </a:r>
            <a:r>
              <a:rPr lang="en-US" sz="2000" dirty="0" smtClean="0"/>
              <a:t>).  </a:t>
            </a:r>
          </a:p>
          <a:p>
            <a:pPr lvl="1">
              <a:spcAft>
                <a:spcPts val="0"/>
              </a:spcAft>
            </a:pPr>
            <a:r>
              <a:rPr lang="en-US" sz="2000" dirty="0" smtClean="0"/>
              <a:t>She involved students in a </a:t>
            </a:r>
            <a:r>
              <a:rPr lang="en-US" sz="2000" b="1" dirty="0" smtClean="0">
                <a:solidFill>
                  <a:srgbClr val="6B6BCF"/>
                </a:solidFill>
              </a:rPr>
              <a:t>quick check</a:t>
            </a:r>
            <a:r>
              <a:rPr lang="en-US" sz="2000" dirty="0" smtClean="0"/>
              <a:t>, where she read scenarios and asked if students in the scenario were meeting (or not meeting) each expectation (</a:t>
            </a:r>
            <a:r>
              <a:rPr lang="en-US" sz="2000" b="1" dirty="0" smtClean="0">
                <a:solidFill>
                  <a:srgbClr val="6B6BCF"/>
                </a:solidFill>
              </a:rPr>
              <a:t>LEAD</a:t>
            </a:r>
            <a:r>
              <a:rPr lang="en-US" sz="2000" dirty="0" smtClean="0"/>
              <a:t>).  </a:t>
            </a:r>
          </a:p>
          <a:p>
            <a:pPr lvl="1">
              <a:spcAft>
                <a:spcPts val="0"/>
              </a:spcAft>
            </a:pPr>
            <a:r>
              <a:rPr lang="en-US" sz="2000" dirty="0" smtClean="0"/>
              <a:t>Then, she delivered the rest of her intro lecture and noted (using her electronic grade book app) which students were displaying expected behavior and which were not (</a:t>
            </a:r>
            <a:r>
              <a:rPr lang="en-US" sz="2000" b="1" dirty="0" smtClean="0">
                <a:solidFill>
                  <a:srgbClr val="6B6BCF"/>
                </a:solidFill>
              </a:rPr>
              <a:t>TEST</a:t>
            </a:r>
            <a:r>
              <a:rPr lang="en-US" sz="2000" dirty="0" smtClean="0"/>
              <a:t>).  </a:t>
            </a:r>
          </a:p>
          <a:p>
            <a:pPr lvl="1">
              <a:spcAft>
                <a:spcPts val="0"/>
              </a:spcAft>
            </a:pPr>
            <a:r>
              <a:rPr lang="en-US" sz="2000" dirty="0" smtClean="0"/>
              <a:t>She </a:t>
            </a:r>
            <a:r>
              <a:rPr lang="en-US" sz="2000" b="1" dirty="0" smtClean="0">
                <a:solidFill>
                  <a:srgbClr val="6B6BCF"/>
                </a:solidFill>
              </a:rPr>
              <a:t>repeated </a:t>
            </a:r>
            <a:r>
              <a:rPr lang="en-US" sz="2000" dirty="0" smtClean="0"/>
              <a:t>this process the first time she introduced lab and seatwork, and periodically throughout the year. </a:t>
            </a:r>
            <a:endParaRPr lang="en-US" sz="2000" dirty="0"/>
          </a:p>
        </p:txBody>
      </p:sp>
    </p:spTree>
    <p:extLst>
      <p:ext uri="{BB962C8B-B14F-4D97-AF65-F5344CB8AC3E}">
        <p14:creationId xmlns:p14="http://schemas.microsoft.com/office/powerpoint/2010/main" val="6896419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2. Dr. </a:t>
            </a:r>
            <a:r>
              <a:rPr lang="en-US" sz="2800" b="1" dirty="0" err="1" smtClean="0"/>
              <a:t>Rubert’s</a:t>
            </a:r>
            <a:r>
              <a:rPr lang="en-US" sz="2800" b="1" dirty="0" smtClean="0"/>
              <a:t> 9</a:t>
            </a:r>
            <a:r>
              <a:rPr lang="en-US" sz="2800" b="1" baseline="30000" dirty="0" smtClean="0"/>
              <a:t>th</a:t>
            </a:r>
            <a:r>
              <a:rPr lang="en-US" sz="2800" b="1" dirty="0" smtClean="0"/>
              <a:t> Grade Science Class</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Positive &amp; Proactive CPBIS Practices</a:t>
            </a:r>
          </a:p>
          <a:p>
            <a:r>
              <a:rPr lang="en-US" sz="2400" dirty="0" smtClean="0"/>
              <a:t>Each day, Dr. R. </a:t>
            </a:r>
            <a:r>
              <a:rPr lang="en-US" sz="2400" b="1" dirty="0" smtClean="0">
                <a:solidFill>
                  <a:srgbClr val="6B6BCF"/>
                </a:solidFill>
              </a:rPr>
              <a:t>greeted </a:t>
            </a:r>
            <a:r>
              <a:rPr lang="en-US" sz="2400" dirty="0" smtClean="0"/>
              <a:t>her students at the door, reminded them to get started on the activity listed on the </a:t>
            </a:r>
            <a:r>
              <a:rPr lang="en-US" sz="2400" dirty="0" err="1" smtClean="0"/>
              <a:t>Smartboard</a:t>
            </a:r>
            <a:r>
              <a:rPr lang="en-US" sz="2400" dirty="0" smtClean="0"/>
              <a:t> (</a:t>
            </a:r>
            <a:r>
              <a:rPr lang="en-US" sz="2400" b="1" dirty="0" smtClean="0">
                <a:solidFill>
                  <a:srgbClr val="6B6BCF"/>
                </a:solidFill>
              </a:rPr>
              <a:t>routine</a:t>
            </a:r>
            <a:r>
              <a:rPr lang="en-US" sz="2400" dirty="0" smtClean="0"/>
              <a:t>), and provided any needed </a:t>
            </a:r>
            <a:r>
              <a:rPr lang="en-US" sz="2400" b="1" dirty="0" smtClean="0">
                <a:solidFill>
                  <a:srgbClr val="6B6BCF"/>
                </a:solidFill>
              </a:rPr>
              <a:t>reminders about expectations </a:t>
            </a:r>
            <a:r>
              <a:rPr lang="en-US" sz="2400" dirty="0" smtClean="0"/>
              <a:t>for each new activity.  </a:t>
            </a:r>
          </a:p>
          <a:p>
            <a:r>
              <a:rPr lang="en-US" sz="2400" dirty="0" smtClean="0"/>
              <a:t>She ensured her brief lectures were engaging, and provided </a:t>
            </a:r>
            <a:r>
              <a:rPr lang="en-US" sz="2400" b="1" dirty="0" smtClean="0">
                <a:solidFill>
                  <a:srgbClr val="6B6BCF"/>
                </a:solidFill>
              </a:rPr>
              <a:t>guided notes </a:t>
            </a:r>
            <a:r>
              <a:rPr lang="en-US" sz="2400" dirty="0" smtClean="0"/>
              <a:t>to increase </a:t>
            </a:r>
            <a:r>
              <a:rPr lang="en-US" sz="2400" b="1" dirty="0" smtClean="0">
                <a:solidFill>
                  <a:srgbClr val="6B6BCF"/>
                </a:solidFill>
              </a:rPr>
              <a:t>opportunities to respond</a:t>
            </a:r>
            <a:r>
              <a:rPr lang="en-US" sz="2400" dirty="0" smtClean="0"/>
              <a:t>.  She also included interactive lab activities.</a:t>
            </a:r>
          </a:p>
          <a:p>
            <a:r>
              <a:rPr lang="en-US" sz="2400" dirty="0" smtClean="0"/>
              <a:t>She consistently gave students </a:t>
            </a:r>
            <a:r>
              <a:rPr lang="en-US" sz="2400" b="1" dirty="0" smtClean="0">
                <a:solidFill>
                  <a:srgbClr val="6B6BCF"/>
                </a:solidFill>
              </a:rPr>
              <a:t>specific feedback </a:t>
            </a:r>
            <a:r>
              <a:rPr lang="en-US" sz="2400" dirty="0" smtClean="0"/>
              <a:t>when they were engaging in expected appropriate behavior (e.g., “Thanks for handling those materials safely.  I can see you are ready for more advanced labs.”).  </a:t>
            </a:r>
          </a:p>
          <a:p>
            <a:r>
              <a:rPr lang="en-US" sz="2400" dirty="0" smtClean="0"/>
              <a:t>She also praised herself for “rocking CPBIS!” </a:t>
            </a:r>
          </a:p>
        </p:txBody>
      </p:sp>
    </p:spTree>
    <p:extLst>
      <p:ext uri="{BB962C8B-B14F-4D97-AF65-F5344CB8AC3E}">
        <p14:creationId xmlns:p14="http://schemas.microsoft.com/office/powerpoint/2010/main" val="11067288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2. Dr. </a:t>
            </a:r>
            <a:r>
              <a:rPr lang="en-US" sz="2800" b="1" dirty="0" err="1" smtClean="0"/>
              <a:t>Rubert’s</a:t>
            </a:r>
            <a:r>
              <a:rPr lang="en-US" sz="2800" b="1" dirty="0" smtClean="0"/>
              <a:t> 9</a:t>
            </a:r>
            <a:r>
              <a:rPr lang="en-US" sz="2800" b="1" baseline="30000" dirty="0" smtClean="0"/>
              <a:t>th</a:t>
            </a:r>
            <a:r>
              <a:rPr lang="en-US" sz="2800" b="1" dirty="0" smtClean="0"/>
              <a:t> Grade Science Class</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Minor Expectation Violations</a:t>
            </a:r>
          </a:p>
          <a:p>
            <a:pPr marL="0" indent="0">
              <a:buNone/>
            </a:pPr>
            <a:r>
              <a:rPr lang="en-US" sz="2400" dirty="0" smtClean="0"/>
              <a:t>Occasionally, students would engage in minor problem behaviors (e.g., during a transition, a couple of students were using their fingers like hockey sticks and Petri plastic dishes as pucks on a lab table).  </a:t>
            </a:r>
          </a:p>
          <a:p>
            <a:r>
              <a:rPr lang="en-US" sz="2400" dirty="0" smtClean="0"/>
              <a:t>She took a breath, resisting the urge to react with a harsh or loud tone, and instead reminded them how to use materials safely (</a:t>
            </a:r>
            <a:r>
              <a:rPr lang="en-US" sz="2400" b="1" dirty="0" smtClean="0">
                <a:solidFill>
                  <a:srgbClr val="6B6BCF"/>
                </a:solidFill>
              </a:rPr>
              <a:t>brief error correction</a:t>
            </a:r>
            <a:r>
              <a:rPr lang="en-US" sz="2400" dirty="0" smtClean="0"/>
              <a:t>).  </a:t>
            </a:r>
          </a:p>
          <a:p>
            <a:r>
              <a:rPr lang="en-US" sz="2400" dirty="0" smtClean="0"/>
              <a:t>She had them show her where the dishes should be stored when not in use (</a:t>
            </a:r>
            <a:r>
              <a:rPr lang="en-US" sz="2400" b="1" dirty="0" smtClean="0">
                <a:solidFill>
                  <a:srgbClr val="6B6BCF"/>
                </a:solidFill>
              </a:rPr>
              <a:t>opportunity to practice</a:t>
            </a:r>
            <a:r>
              <a:rPr lang="en-US" sz="2400" dirty="0" smtClean="0"/>
              <a:t>), and she thanked them for getting back on track so she could finish setting up their lab (</a:t>
            </a:r>
            <a:r>
              <a:rPr lang="en-US" sz="2400" b="1" dirty="0" smtClean="0">
                <a:solidFill>
                  <a:srgbClr val="6B6BCF"/>
                </a:solidFill>
              </a:rPr>
              <a:t>positive feedback</a:t>
            </a:r>
            <a:r>
              <a:rPr lang="en-US" sz="2400" dirty="0" smtClean="0"/>
              <a:t>). </a:t>
            </a:r>
          </a:p>
        </p:txBody>
      </p:sp>
    </p:spTree>
    <p:extLst>
      <p:ext uri="{BB962C8B-B14F-4D97-AF65-F5344CB8AC3E}">
        <p14:creationId xmlns:p14="http://schemas.microsoft.com/office/powerpoint/2010/main" val="12647478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2. Dr. </a:t>
            </a:r>
            <a:r>
              <a:rPr lang="en-US" sz="2800" b="1" dirty="0" err="1" smtClean="0"/>
              <a:t>Rubert’s</a:t>
            </a:r>
            <a:r>
              <a:rPr lang="en-US" sz="2800" b="1" dirty="0" smtClean="0"/>
              <a:t> 9</a:t>
            </a:r>
            <a:r>
              <a:rPr lang="en-US" sz="2800" b="1" baseline="30000" dirty="0" smtClean="0"/>
              <a:t>th</a:t>
            </a:r>
            <a:r>
              <a:rPr lang="en-US" sz="2800" b="1" dirty="0" smtClean="0"/>
              <a:t> Grade Science Class</a:t>
            </a:r>
            <a:endParaRPr lang="en-US" sz="2800" dirty="0"/>
          </a:p>
        </p:txBody>
      </p:sp>
      <p:sp>
        <p:nvSpPr>
          <p:cNvPr id="3" name="Content Placeholder 2"/>
          <p:cNvSpPr>
            <a:spLocks noGrp="1"/>
          </p:cNvSpPr>
          <p:nvPr>
            <p:ph idx="1"/>
          </p:nvPr>
        </p:nvSpPr>
        <p:spPr>
          <a:xfrm>
            <a:off x="457200" y="990600"/>
            <a:ext cx="8229600" cy="5135563"/>
          </a:xfrm>
        </p:spPr>
        <p:txBody>
          <a:bodyPr/>
          <a:lstStyle/>
          <a:p>
            <a:pPr>
              <a:spcAft>
                <a:spcPts val="1200"/>
              </a:spcAft>
              <a:buNone/>
            </a:pPr>
            <a:r>
              <a:rPr lang="en-US" b="1" dirty="0" smtClean="0">
                <a:solidFill>
                  <a:srgbClr val="6B6BCF"/>
                </a:solidFill>
              </a:rPr>
              <a:t>Major Expectation Violations-Many</a:t>
            </a:r>
          </a:p>
          <a:p>
            <a:pPr marL="0" indent="0">
              <a:spcAft>
                <a:spcPts val="1200"/>
              </a:spcAft>
              <a:buNone/>
            </a:pPr>
            <a:r>
              <a:rPr lang="en-US" sz="2400" dirty="0" smtClean="0"/>
              <a:t>As spring approached, Dr. R was starting to introduce more advanced lab experiences.  </a:t>
            </a:r>
          </a:p>
          <a:p>
            <a:pPr marL="0" indent="0">
              <a:spcAft>
                <a:spcPts val="1200"/>
              </a:spcAft>
              <a:buNone/>
            </a:pPr>
            <a:r>
              <a:rPr lang="en-US" sz="2400" dirty="0" smtClean="0"/>
              <a:t>However, students’ schedules were frequently disrupted by various activities (e.g., field trips, spring fling), and she was seeing </a:t>
            </a:r>
            <a:r>
              <a:rPr lang="en-US" sz="2400" b="1" dirty="0" smtClean="0"/>
              <a:t>increased rates of inappropriate behavior</a:t>
            </a:r>
            <a:r>
              <a:rPr lang="en-US" sz="2400" dirty="0" smtClean="0"/>
              <a:t>.  </a:t>
            </a:r>
          </a:p>
          <a:p>
            <a:pPr marL="0" indent="0">
              <a:spcAft>
                <a:spcPts val="1200"/>
              </a:spcAft>
              <a:buNone/>
            </a:pPr>
            <a:r>
              <a:rPr lang="en-US" sz="2400" dirty="0" smtClean="0"/>
              <a:t>For </a:t>
            </a:r>
            <a:r>
              <a:rPr lang="en-US" sz="2400" b="1" dirty="0" smtClean="0"/>
              <a:t>example</a:t>
            </a:r>
            <a:r>
              <a:rPr lang="en-US" sz="2400" dirty="0" smtClean="0"/>
              <a:t>, when she first introduced Bunsen Burners, a few students played with the burners (while they were turned off) as though they were light sabers—playfully clinking the burners together.  Other students laughed, and made fun of Dr. R when she tried to gently correct them.  </a:t>
            </a:r>
          </a:p>
        </p:txBody>
      </p:sp>
    </p:spTree>
    <p:extLst>
      <p:ext uri="{BB962C8B-B14F-4D97-AF65-F5344CB8AC3E}">
        <p14:creationId xmlns:p14="http://schemas.microsoft.com/office/powerpoint/2010/main" val="3073645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2. Dr. </a:t>
            </a:r>
            <a:r>
              <a:rPr lang="en-US" sz="2800" b="1" dirty="0" err="1" smtClean="0"/>
              <a:t>Rubert’s</a:t>
            </a:r>
            <a:r>
              <a:rPr lang="en-US" sz="2800" b="1" dirty="0" smtClean="0"/>
              <a:t> 9</a:t>
            </a:r>
            <a:r>
              <a:rPr lang="en-US" sz="2800" b="1" baseline="30000" dirty="0" smtClean="0"/>
              <a:t>th</a:t>
            </a:r>
            <a:r>
              <a:rPr lang="en-US" sz="2800" b="1" dirty="0" smtClean="0"/>
              <a:t> Grade Science Class</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Major Expectation Violations-Many</a:t>
            </a:r>
          </a:p>
          <a:p>
            <a:r>
              <a:rPr lang="en-US" sz="2400" dirty="0" smtClean="0"/>
              <a:t>She </a:t>
            </a:r>
            <a:r>
              <a:rPr lang="en-US" sz="2400" b="1" dirty="0" smtClean="0">
                <a:solidFill>
                  <a:srgbClr val="6B6BCF"/>
                </a:solidFill>
              </a:rPr>
              <a:t>reviewed/</a:t>
            </a:r>
            <a:r>
              <a:rPr lang="en-US" sz="2400" b="1" dirty="0" err="1" smtClean="0">
                <a:solidFill>
                  <a:srgbClr val="6B6BCF"/>
                </a:solidFill>
              </a:rPr>
              <a:t>retaught</a:t>
            </a:r>
            <a:r>
              <a:rPr lang="en-US" sz="2400" b="1" dirty="0" smtClean="0">
                <a:solidFill>
                  <a:srgbClr val="6B6BCF"/>
                </a:solidFill>
              </a:rPr>
              <a:t> expectations</a:t>
            </a:r>
            <a:r>
              <a:rPr lang="en-US" sz="2400" dirty="0" smtClean="0"/>
              <a:t>.  </a:t>
            </a:r>
          </a:p>
          <a:p>
            <a:r>
              <a:rPr lang="en-US" sz="2400" dirty="0" smtClean="0"/>
              <a:t>She also introduced a classroom </a:t>
            </a:r>
            <a:r>
              <a:rPr lang="en-US" sz="2400" b="1" dirty="0" smtClean="0">
                <a:solidFill>
                  <a:srgbClr val="6B6BCF"/>
                </a:solidFill>
              </a:rPr>
              <a:t>group contingency </a:t>
            </a:r>
            <a:r>
              <a:rPr lang="en-US" sz="2400" dirty="0" smtClean="0"/>
              <a:t>around safe lab behavior:</a:t>
            </a:r>
          </a:p>
          <a:p>
            <a:pPr lvl="1"/>
            <a:r>
              <a:rPr lang="en-US" sz="2000" dirty="0" smtClean="0"/>
              <a:t>If students were safe during all lab activities, they could do a “fun” lab at the end of each 2-week unit.  </a:t>
            </a:r>
          </a:p>
          <a:p>
            <a:pPr lvl="1"/>
            <a:r>
              <a:rPr lang="en-US" sz="2000" dirty="0" smtClean="0"/>
              <a:t>If there was one instance of significantly unsafe behavior (i.e., something that could put someone at risk of injury), then all labs were suspended until students could (a) pass a safety quiz, (</a:t>
            </a:r>
            <a:r>
              <a:rPr lang="en-US" sz="2000" dirty="0" err="1" smtClean="0"/>
              <a:t>b</a:t>
            </a:r>
            <a:r>
              <a:rPr lang="en-US" sz="2000" dirty="0" smtClean="0"/>
              <a:t>) demonstrate safe operation of lab equipment, and (</a:t>
            </a:r>
            <a:r>
              <a:rPr lang="en-US" sz="2000" dirty="0" err="1" smtClean="0"/>
              <a:t>c</a:t>
            </a:r>
            <a:r>
              <a:rPr lang="en-US" sz="2000" dirty="0" smtClean="0"/>
              <a:t>) sign a contract committing to using all materials safely.  </a:t>
            </a:r>
          </a:p>
          <a:p>
            <a:r>
              <a:rPr lang="en-US" sz="2400" dirty="0" smtClean="0"/>
              <a:t>With the added review, ongoing reminders, and group contingency, students were back on track with appropriate behavior.</a:t>
            </a:r>
          </a:p>
        </p:txBody>
      </p:sp>
    </p:spTree>
    <p:extLst>
      <p:ext uri="{BB962C8B-B14F-4D97-AF65-F5344CB8AC3E}">
        <p14:creationId xmlns:p14="http://schemas.microsoft.com/office/powerpoint/2010/main" val="2219449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1780"/>
            <a:ext cx="8229600" cy="3742620"/>
          </a:xfrm>
        </p:spPr>
        <p:txBody>
          <a:bodyPr/>
          <a:lstStyle/>
          <a:p>
            <a:r>
              <a:rPr lang="en-US" sz="2800" dirty="0" smtClean="0"/>
              <a:t>12% of public school teachers leave within their first 2 years </a:t>
            </a:r>
          </a:p>
          <a:p>
            <a:r>
              <a:rPr lang="en-US" sz="2800" dirty="0" smtClean="0"/>
              <a:t>50% leave within the first 5 years</a:t>
            </a:r>
          </a:p>
        </p:txBody>
      </p:sp>
      <p:graphicFrame>
        <p:nvGraphicFramePr>
          <p:cNvPr id="5" name="Chart 4"/>
          <p:cNvGraphicFramePr/>
          <p:nvPr/>
        </p:nvGraphicFramePr>
        <p:xfrm>
          <a:off x="1761065" y="2413000"/>
          <a:ext cx="5906560" cy="3921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1066800" y="2362200"/>
          <a:ext cx="7261043" cy="407307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287869"/>
            <a:ext cx="9144000" cy="600164"/>
          </a:xfrm>
          <a:prstGeom prst="rect">
            <a:avLst/>
          </a:prstGeom>
          <a:noFill/>
        </p:spPr>
        <p:txBody>
          <a:bodyPr wrap="square" rtlCol="0">
            <a:spAutoFit/>
          </a:bodyPr>
          <a:lstStyle/>
          <a:p>
            <a:r>
              <a:rPr lang="en-US" sz="1100" dirty="0" smtClean="0">
                <a:solidFill>
                  <a:schemeClr val="tx1">
                    <a:lumMod val="50000"/>
                    <a:lumOff val="50000"/>
                  </a:schemeClr>
                </a:solidFill>
              </a:rPr>
              <a:t>(Boyd, Grossman, </a:t>
            </a:r>
            <a:r>
              <a:rPr lang="en-US" sz="1100" dirty="0" err="1" smtClean="0">
                <a:solidFill>
                  <a:schemeClr val="tx1">
                    <a:lumMod val="50000"/>
                    <a:lumOff val="50000"/>
                  </a:schemeClr>
                </a:solidFill>
              </a:rPr>
              <a:t>Ing</a:t>
            </a:r>
            <a:r>
              <a:rPr lang="en-US" sz="1100" dirty="0" smtClean="0">
                <a:solidFill>
                  <a:schemeClr val="tx1">
                    <a:lumMod val="50000"/>
                    <a:lumOff val="50000"/>
                  </a:schemeClr>
                </a:solidFill>
              </a:rPr>
              <a:t>, Lankford, Loeb, &amp; Wyckoff, 2011; </a:t>
            </a:r>
            <a:r>
              <a:rPr lang="en-US" sz="1100" dirty="0" err="1" smtClean="0">
                <a:solidFill>
                  <a:schemeClr val="tx1">
                    <a:lumMod val="50000"/>
                    <a:lumOff val="50000"/>
                  </a:schemeClr>
                </a:solidFill>
              </a:rPr>
              <a:t>DeAngelis</a:t>
            </a:r>
            <a:r>
              <a:rPr lang="en-US" sz="1100" dirty="0" smtClean="0">
                <a:solidFill>
                  <a:schemeClr val="tx1">
                    <a:lumMod val="50000"/>
                    <a:lumOff val="50000"/>
                  </a:schemeClr>
                </a:solidFill>
              </a:rPr>
              <a:t>, &amp; Presley, 2011; </a:t>
            </a:r>
            <a:r>
              <a:rPr lang="en-US" sz="1100" dirty="0" err="1" smtClean="0">
                <a:solidFill>
                  <a:schemeClr val="tx1">
                    <a:lumMod val="50000"/>
                    <a:lumOff val="50000"/>
                  </a:schemeClr>
                </a:solidFill>
              </a:rPr>
              <a:t>Feng</a:t>
            </a:r>
            <a:r>
              <a:rPr lang="en-US" sz="1100" dirty="0" smtClean="0">
                <a:solidFill>
                  <a:schemeClr val="tx1">
                    <a:lumMod val="50000"/>
                    <a:lumOff val="50000"/>
                  </a:schemeClr>
                </a:solidFill>
              </a:rPr>
              <a:t>, 2006; Henke, </a:t>
            </a:r>
            <a:r>
              <a:rPr lang="en-US" sz="1100" dirty="0" err="1" smtClean="0">
                <a:solidFill>
                  <a:schemeClr val="tx1">
                    <a:lumMod val="50000"/>
                    <a:lumOff val="50000"/>
                  </a:schemeClr>
                </a:solidFill>
              </a:rPr>
              <a:t>Zahn</a:t>
            </a:r>
            <a:r>
              <a:rPr lang="en-US" sz="1100" dirty="0" smtClean="0">
                <a:solidFill>
                  <a:schemeClr val="tx1">
                    <a:lumMod val="50000"/>
                    <a:lumOff val="50000"/>
                  </a:schemeClr>
                </a:solidFill>
              </a:rPr>
              <a:t>, &amp; Carroll, 2001; Ingersoll, 2001; </a:t>
            </a:r>
            <a:r>
              <a:rPr lang="en-US" sz="1100" dirty="0" err="1" smtClean="0">
                <a:solidFill>
                  <a:schemeClr val="tx1">
                    <a:lumMod val="50000"/>
                    <a:lumOff val="50000"/>
                  </a:schemeClr>
                </a:solidFill>
              </a:rPr>
              <a:t>Ingersol</a:t>
            </a:r>
            <a:r>
              <a:rPr lang="en-US" sz="1100" dirty="0" smtClean="0">
                <a:solidFill>
                  <a:schemeClr val="tx1">
                    <a:lumMod val="50000"/>
                    <a:lumOff val="50000"/>
                  </a:schemeClr>
                </a:solidFill>
              </a:rPr>
              <a:t>, </a:t>
            </a:r>
            <a:r>
              <a:rPr lang="en-US" sz="1100" dirty="0" err="1" smtClean="0">
                <a:solidFill>
                  <a:schemeClr val="tx1">
                    <a:lumMod val="50000"/>
                    <a:lumOff val="50000"/>
                  </a:schemeClr>
                </a:solidFill>
              </a:rPr>
              <a:t>Merril</a:t>
            </a:r>
            <a:r>
              <a:rPr lang="en-US" sz="1100" dirty="0" smtClean="0">
                <a:solidFill>
                  <a:schemeClr val="tx1">
                    <a:lumMod val="50000"/>
                    <a:lumOff val="50000"/>
                  </a:schemeClr>
                </a:solidFill>
              </a:rPr>
              <a:t>, May, 2012; Johnson &amp; </a:t>
            </a:r>
            <a:r>
              <a:rPr lang="en-US" sz="1100" dirty="0" err="1" smtClean="0">
                <a:solidFill>
                  <a:schemeClr val="tx1">
                    <a:lumMod val="50000"/>
                    <a:lumOff val="50000"/>
                  </a:schemeClr>
                </a:solidFill>
              </a:rPr>
              <a:t>Birkeland</a:t>
            </a:r>
            <a:r>
              <a:rPr lang="en-US" sz="1100" dirty="0" smtClean="0">
                <a:solidFill>
                  <a:schemeClr val="tx1">
                    <a:lumMod val="50000"/>
                    <a:lumOff val="50000"/>
                  </a:schemeClr>
                </a:solidFill>
              </a:rPr>
              <a:t>, 2003; Ingersoll &amp; Smith, 2003; Kaiser &amp; National Center for Educational Statistics, 2011; </a:t>
            </a:r>
            <a:r>
              <a:rPr lang="en-US" sz="1100" dirty="0" err="1" smtClean="0">
                <a:solidFill>
                  <a:schemeClr val="tx1">
                    <a:lumMod val="50000"/>
                    <a:lumOff val="50000"/>
                  </a:schemeClr>
                </a:solidFill>
              </a:rPr>
              <a:t>Kukla</a:t>
            </a:r>
            <a:r>
              <a:rPr lang="en-US" sz="1100" dirty="0" smtClean="0">
                <a:solidFill>
                  <a:schemeClr val="tx1">
                    <a:lumMod val="50000"/>
                    <a:lumOff val="50000"/>
                  </a:schemeClr>
                </a:solidFill>
              </a:rPr>
              <a:t>-Acevedo, 2009; </a:t>
            </a:r>
            <a:r>
              <a:rPr lang="en-US" sz="1100" dirty="0" err="1" smtClean="0">
                <a:solidFill>
                  <a:schemeClr val="tx1">
                    <a:lumMod val="50000"/>
                    <a:lumOff val="50000"/>
                  </a:schemeClr>
                </a:solidFill>
              </a:rPr>
              <a:t>Luekens</a:t>
            </a:r>
            <a:r>
              <a:rPr lang="en-US" sz="1100" dirty="0" smtClean="0">
                <a:solidFill>
                  <a:schemeClr val="tx1">
                    <a:lumMod val="50000"/>
                    <a:lumOff val="50000"/>
                  </a:schemeClr>
                </a:solidFill>
              </a:rPr>
              <a:t>, </a:t>
            </a:r>
            <a:r>
              <a:rPr lang="en-US" sz="1100" dirty="0" err="1" smtClean="0">
                <a:solidFill>
                  <a:schemeClr val="tx1">
                    <a:lumMod val="50000"/>
                    <a:lumOff val="50000"/>
                  </a:schemeClr>
                </a:solidFill>
              </a:rPr>
              <a:t>Lyter</a:t>
            </a:r>
            <a:r>
              <a:rPr lang="en-US" sz="1100" dirty="0" smtClean="0">
                <a:solidFill>
                  <a:schemeClr val="tx1">
                    <a:lumMod val="50000"/>
                    <a:lumOff val="50000"/>
                  </a:schemeClr>
                </a:solidFill>
              </a:rPr>
              <a:t>, Fox, &amp; </a:t>
            </a:r>
            <a:r>
              <a:rPr lang="en-US" sz="1100" dirty="0" err="1" smtClean="0">
                <a:solidFill>
                  <a:schemeClr val="tx1">
                    <a:lumMod val="50000"/>
                    <a:lumOff val="50000"/>
                  </a:schemeClr>
                </a:solidFill>
              </a:rPr>
              <a:t>Changler</a:t>
            </a:r>
            <a:r>
              <a:rPr lang="en-US" sz="1100" dirty="0" smtClean="0">
                <a:solidFill>
                  <a:schemeClr val="tx1">
                    <a:lumMod val="50000"/>
                    <a:lumOff val="50000"/>
                  </a:schemeClr>
                </a:solidFill>
              </a:rPr>
              <a:t>, 2004; Smith &amp; Ingersoll, 2004; Torres, 2012; </a:t>
            </a:r>
            <a:r>
              <a:rPr lang="en-US" sz="1100" dirty="0" err="1" smtClean="0">
                <a:solidFill>
                  <a:schemeClr val="tx1">
                    <a:lumMod val="50000"/>
                    <a:lumOff val="50000"/>
                  </a:schemeClr>
                </a:solidFill>
              </a:rPr>
              <a:t>Zabel</a:t>
            </a:r>
            <a:r>
              <a:rPr lang="en-US" sz="1100" dirty="0" smtClean="0">
                <a:solidFill>
                  <a:schemeClr val="tx1">
                    <a:lumMod val="50000"/>
                    <a:lumOff val="50000"/>
                  </a:schemeClr>
                </a:solidFill>
              </a:rPr>
              <a:t> &amp; </a:t>
            </a:r>
            <a:r>
              <a:rPr lang="en-US" sz="1100" dirty="0" err="1" smtClean="0">
                <a:solidFill>
                  <a:schemeClr val="tx1">
                    <a:lumMod val="50000"/>
                    <a:lumOff val="50000"/>
                  </a:schemeClr>
                </a:solidFill>
              </a:rPr>
              <a:t>Zabel</a:t>
            </a:r>
            <a:r>
              <a:rPr lang="en-US" sz="1100" dirty="0" smtClean="0">
                <a:solidFill>
                  <a:schemeClr val="tx1">
                    <a:lumMod val="50000"/>
                    <a:lumOff val="50000"/>
                  </a:schemeClr>
                </a:solidFill>
              </a:rPr>
              <a:t>, 2002)</a:t>
            </a:r>
            <a:endParaRPr lang="en-US" sz="1100" dirty="0">
              <a:solidFill>
                <a:schemeClr val="tx1">
                  <a:lumMod val="50000"/>
                  <a:lumOff val="50000"/>
                </a:schemeClr>
              </a:solidFill>
            </a:endParaRPr>
          </a:p>
        </p:txBody>
      </p:sp>
      <p:sp>
        <p:nvSpPr>
          <p:cNvPr id="10" name="TextBox 9"/>
          <p:cNvSpPr txBox="1"/>
          <p:nvPr/>
        </p:nvSpPr>
        <p:spPr>
          <a:xfrm>
            <a:off x="740097" y="191869"/>
            <a:ext cx="7774180"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b="1" dirty="0" smtClean="0">
                <a:latin typeface="Arial" charset="0"/>
                <a:ea typeface="Arial" charset="0"/>
                <a:cs typeface="Arial" charset="0"/>
              </a:rPr>
              <a:t>United States, we have a problem!</a:t>
            </a:r>
            <a:endParaRPr lang="en-US" sz="3600" b="1" dirty="0">
              <a:latin typeface="Arial" charset="0"/>
              <a:ea typeface="Arial" charset="0"/>
              <a:cs typeface="Arial" charset="0"/>
            </a:endParaRPr>
          </a:p>
        </p:txBody>
      </p:sp>
    </p:spTree>
    <p:extLst>
      <p:ext uri="{BB962C8B-B14F-4D97-AF65-F5344CB8AC3E}">
        <p14:creationId xmlns:p14="http://schemas.microsoft.com/office/powerpoint/2010/main" val="245847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Graphic spid="6" grpId="0">
        <p:bldAsOne/>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a:solidFill>
            <a:schemeClr val="accent2">
              <a:lumMod val="20000"/>
              <a:lumOff val="80000"/>
            </a:schemeClr>
          </a:solidFill>
        </p:spPr>
        <p:txBody>
          <a:bodyPr/>
          <a:lstStyle/>
          <a:p>
            <a:r>
              <a:rPr lang="en-US" sz="2800" b="1" dirty="0" smtClean="0"/>
              <a:t>EX 2. Dr. </a:t>
            </a:r>
            <a:r>
              <a:rPr lang="en-US" sz="2800" b="1" dirty="0" err="1" smtClean="0"/>
              <a:t>Rubert’s</a:t>
            </a:r>
            <a:r>
              <a:rPr lang="en-US" sz="2800" b="1" dirty="0" smtClean="0"/>
              <a:t> 9</a:t>
            </a:r>
            <a:r>
              <a:rPr lang="en-US" sz="2800" b="1" baseline="30000" dirty="0" smtClean="0"/>
              <a:t>th</a:t>
            </a:r>
            <a:r>
              <a:rPr lang="en-US" sz="2800" b="1" dirty="0" smtClean="0"/>
              <a:t> Grade Science Class</a:t>
            </a:r>
            <a:endParaRPr lang="en-US" sz="2800" dirty="0"/>
          </a:p>
        </p:txBody>
      </p:sp>
      <p:sp>
        <p:nvSpPr>
          <p:cNvPr id="3" name="Content Placeholder 2"/>
          <p:cNvSpPr>
            <a:spLocks noGrp="1"/>
          </p:cNvSpPr>
          <p:nvPr>
            <p:ph idx="1"/>
          </p:nvPr>
        </p:nvSpPr>
        <p:spPr>
          <a:xfrm>
            <a:off x="457200" y="990600"/>
            <a:ext cx="8229600" cy="5135563"/>
          </a:xfrm>
        </p:spPr>
        <p:txBody>
          <a:bodyPr/>
          <a:lstStyle/>
          <a:p>
            <a:pPr>
              <a:buNone/>
            </a:pPr>
            <a:r>
              <a:rPr lang="en-US" b="1" dirty="0" smtClean="0">
                <a:solidFill>
                  <a:srgbClr val="6B6BCF"/>
                </a:solidFill>
              </a:rPr>
              <a:t>Major Expectation Violations-Few</a:t>
            </a:r>
          </a:p>
          <a:p>
            <a:pPr marL="0" indent="0">
              <a:buNone/>
            </a:pPr>
            <a:r>
              <a:rPr lang="en-US" sz="2400" i="1" dirty="0" smtClean="0"/>
              <a:t>Despite her best efforts at being proactive, one of Dr. R’s students was starting to concern her.  Rachel was a student who often dressed in black and kept to herself.  When Dr. R tried to approach her, Rachel would often stare blankly, make a rude comment, or walk away.  </a:t>
            </a:r>
          </a:p>
          <a:p>
            <a:r>
              <a:rPr lang="en-US" sz="2400" dirty="0" smtClean="0"/>
              <a:t>As data supported her initial concerns, Dr. R </a:t>
            </a:r>
            <a:r>
              <a:rPr lang="en-US" sz="2400" b="1" dirty="0" smtClean="0">
                <a:solidFill>
                  <a:srgbClr val="6B6BCF"/>
                </a:solidFill>
              </a:rPr>
              <a:t>referred Rachel to the intensive intervention team (2IT)</a:t>
            </a:r>
            <a:r>
              <a:rPr lang="en-US" sz="2400" dirty="0" smtClean="0"/>
              <a:t>. </a:t>
            </a:r>
          </a:p>
          <a:p>
            <a:r>
              <a:rPr lang="en-US" sz="2400" dirty="0" smtClean="0"/>
              <a:t>The 2IT reviewed data, called Rachel’s parents, and proceeded with a </a:t>
            </a:r>
            <a:r>
              <a:rPr lang="en-US" sz="2400" b="1" dirty="0" smtClean="0">
                <a:solidFill>
                  <a:srgbClr val="6B6BCF"/>
                </a:solidFill>
              </a:rPr>
              <a:t>functional behavioral assessment </a:t>
            </a:r>
            <a:r>
              <a:rPr lang="en-US" sz="2400" dirty="0" smtClean="0"/>
              <a:t>and an individualized behavior intervention plan.  </a:t>
            </a:r>
          </a:p>
          <a:p>
            <a:r>
              <a:rPr lang="en-US" sz="2400" dirty="0" smtClean="0"/>
              <a:t>The team also coordinated more intensive supports, developed in collaboration with Rachel and her family, using a </a:t>
            </a:r>
            <a:r>
              <a:rPr lang="en-US" sz="2400" b="1" dirty="0" smtClean="0">
                <a:solidFill>
                  <a:srgbClr val="6B6BCF"/>
                </a:solidFill>
              </a:rPr>
              <a:t>wraparound process</a:t>
            </a:r>
            <a:r>
              <a:rPr lang="en-US" sz="2400" dirty="0" smtClean="0"/>
              <a:t>.  </a:t>
            </a:r>
          </a:p>
        </p:txBody>
      </p:sp>
    </p:spTree>
    <p:extLst>
      <p:ext uri="{BB962C8B-B14F-4D97-AF65-F5344CB8AC3E}">
        <p14:creationId xmlns:p14="http://schemas.microsoft.com/office/powerpoint/2010/main" val="25051260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bwMode="auto">
          <a:xfrm>
            <a:off x="304800" y="5029200"/>
            <a:ext cx="533400" cy="533400"/>
          </a:xfrm>
          <a:prstGeom prst="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mn-ea"/>
              <a:cs typeface="+mn-cs"/>
            </a:endParaRPr>
          </a:p>
        </p:txBody>
      </p:sp>
      <p:sp>
        <p:nvSpPr>
          <p:cNvPr id="4098" name="Rectangle 2"/>
          <p:cNvSpPr>
            <a:spLocks noGrp="1" noChangeArrowheads="1"/>
          </p:cNvSpPr>
          <p:nvPr>
            <p:ph type="title"/>
          </p:nvPr>
        </p:nvSpPr>
        <p:spPr>
          <a:solidFill>
            <a:schemeClr val="accent6">
              <a:lumMod val="40000"/>
              <a:lumOff val="60000"/>
            </a:schemeClr>
          </a:solidFill>
        </p:spPr>
        <p:txBody>
          <a:bodyPr/>
          <a:lstStyle/>
          <a:p>
            <a:pPr eaLnBrk="1" hangingPunct="1">
              <a:defRPr/>
            </a:pPr>
            <a:r>
              <a:rPr lang="en-US" smtClean="0"/>
              <a:t>Let’s get started!</a:t>
            </a:r>
            <a:endParaRPr lang="en-US" dirty="0" smtClean="0"/>
          </a:p>
        </p:txBody>
      </p:sp>
      <p:sp>
        <p:nvSpPr>
          <p:cNvPr id="18435" name="Rectangle 3"/>
          <p:cNvSpPr>
            <a:spLocks noGrp="1" noChangeArrowheads="1"/>
          </p:cNvSpPr>
          <p:nvPr>
            <p:ph idx="1"/>
          </p:nvPr>
        </p:nvSpPr>
        <p:spPr>
          <a:xfrm>
            <a:off x="457200" y="1600200"/>
            <a:ext cx="8229600" cy="5257800"/>
          </a:xfrm>
        </p:spPr>
        <p:txBody>
          <a:bodyPr/>
          <a:lstStyle/>
          <a:p>
            <a:pPr>
              <a:spcAft>
                <a:spcPts val="2400"/>
              </a:spcAft>
              <a:buNone/>
            </a:pPr>
            <a:r>
              <a:rPr lang="en-US" sz="2200" dirty="0" smtClean="0">
                <a:ea typeface="ＭＳ Ｐゴシック" pitchFamily="34" charset="-128"/>
                <a:cs typeface="ＭＳ Ｐゴシック" pitchFamily="34" charset="-128"/>
              </a:rPr>
              <a:t>As a result of attending this training, you will be able to </a:t>
            </a:r>
          </a:p>
          <a:p>
            <a:pPr>
              <a:spcAft>
                <a:spcPts val="2400"/>
              </a:spcAft>
            </a:pPr>
            <a:r>
              <a:rPr lang="en-US" sz="2200" b="1" i="1" dirty="0">
                <a:solidFill>
                  <a:schemeClr val="accent2">
                    <a:lumMod val="60000"/>
                    <a:lumOff val="40000"/>
                  </a:schemeClr>
                </a:solidFill>
              </a:rPr>
              <a:t>Discuss </a:t>
            </a:r>
            <a:r>
              <a:rPr lang="en-US" sz="2200" dirty="0" smtClean="0"/>
              <a:t>the </a:t>
            </a:r>
            <a:r>
              <a:rPr lang="en-US" sz="2200" b="1" dirty="0"/>
              <a:t>context</a:t>
            </a:r>
            <a:r>
              <a:rPr lang="en-US" sz="2200" dirty="0"/>
              <a:t> in which positive classroom behavioral support (PCBS) practices are implemented.</a:t>
            </a:r>
          </a:p>
          <a:p>
            <a:pPr lvl="0">
              <a:spcAft>
                <a:spcPts val="2400"/>
              </a:spcAft>
            </a:pPr>
            <a:r>
              <a:rPr lang="en-US" sz="2200" b="1" i="1" dirty="0">
                <a:solidFill>
                  <a:schemeClr val="accent2">
                    <a:lumMod val="60000"/>
                    <a:lumOff val="40000"/>
                  </a:schemeClr>
                </a:solidFill>
              </a:rPr>
              <a:t>Implement </a:t>
            </a:r>
            <a:r>
              <a:rPr lang="en-US" sz="2200" dirty="0"/>
              <a:t>critical </a:t>
            </a:r>
            <a:r>
              <a:rPr lang="en-US" sz="2200" dirty="0" smtClean="0"/>
              <a:t>PCBS </a:t>
            </a:r>
            <a:r>
              <a:rPr lang="en-US" sz="2200" b="1" dirty="0"/>
              <a:t>practices</a:t>
            </a:r>
            <a:r>
              <a:rPr lang="en-US" sz="2200" dirty="0"/>
              <a:t>.</a:t>
            </a:r>
          </a:p>
          <a:p>
            <a:pPr>
              <a:spcAft>
                <a:spcPts val="2400"/>
              </a:spcAft>
            </a:pPr>
            <a:r>
              <a:rPr lang="en-US" sz="2200" b="1" i="1" dirty="0" smtClean="0">
                <a:solidFill>
                  <a:schemeClr val="accent2">
                    <a:lumMod val="60000"/>
                    <a:lumOff val="40000"/>
                  </a:schemeClr>
                </a:solidFill>
              </a:rPr>
              <a:t>Differentiate </a:t>
            </a:r>
            <a:r>
              <a:rPr lang="en-US" sz="2200" dirty="0" smtClean="0"/>
              <a:t>PCBS practices, based on data, to </a:t>
            </a:r>
            <a:r>
              <a:rPr lang="en-US" sz="2200" b="1" dirty="0" smtClean="0"/>
              <a:t>support all learners</a:t>
            </a:r>
            <a:r>
              <a:rPr lang="en-US" sz="2200" dirty="0" smtClean="0"/>
              <a:t>. </a:t>
            </a:r>
            <a:endParaRPr lang="en-US" sz="2200" i="1" dirty="0"/>
          </a:p>
          <a:p>
            <a:pPr>
              <a:spcAft>
                <a:spcPts val="2400"/>
              </a:spcAft>
            </a:pPr>
            <a:r>
              <a:rPr lang="en-US" sz="2200" b="1" i="1" dirty="0" smtClean="0">
                <a:solidFill>
                  <a:schemeClr val="accent2">
                    <a:lumMod val="60000"/>
                    <a:lumOff val="40000"/>
                  </a:schemeClr>
                </a:solidFill>
              </a:rPr>
              <a:t>Update </a:t>
            </a:r>
            <a:r>
              <a:rPr lang="en-US" sz="2200" dirty="0" smtClean="0"/>
              <a:t>your </a:t>
            </a:r>
            <a:r>
              <a:rPr lang="en-US" sz="2200" b="1" dirty="0" smtClean="0"/>
              <a:t>action </a:t>
            </a:r>
            <a:r>
              <a:rPr lang="en-US" sz="2200" b="1" dirty="0"/>
              <a:t>plan </a:t>
            </a:r>
            <a:r>
              <a:rPr lang="en-US" sz="2200" dirty="0"/>
              <a:t>to guide your own practice.</a:t>
            </a:r>
          </a:p>
        </p:txBody>
      </p:sp>
    </p:spTree>
    <p:extLst>
      <p:ext uri="{BB962C8B-B14F-4D97-AF65-F5344CB8AC3E}">
        <p14:creationId xmlns:p14="http://schemas.microsoft.com/office/powerpoint/2010/main" val="1310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ctrTitle"/>
          </p:nvPr>
        </p:nvSpPr>
        <p:spPr>
          <a:xfrm>
            <a:off x="685800" y="2133600"/>
            <a:ext cx="7772400" cy="2590800"/>
          </a:xfrm>
          <a:solidFill>
            <a:srgbClr val="6666FF"/>
          </a:solidFill>
        </p:spPr>
        <p:txBody>
          <a:bodyPr/>
          <a:lstStyle/>
          <a:p>
            <a:pPr eaLnBrk="1" hangingPunct="1"/>
            <a:r>
              <a:rPr lang="en-US" sz="4800" b="1" smtClean="0">
                <a:ea typeface="ＭＳ Ｐゴシック" pitchFamily="-107" charset="-128"/>
                <a:cs typeface="ＭＳ Ｐゴシック" pitchFamily="-107" charset="-128"/>
              </a:rPr>
              <a:t>Wrap-up of Day 3</a:t>
            </a:r>
            <a:br>
              <a:rPr lang="en-US" sz="4800" b="1" smtClean="0">
                <a:ea typeface="ＭＳ Ｐゴシック" pitchFamily="-107" charset="-128"/>
                <a:cs typeface="ＭＳ Ｐゴシック" pitchFamily="-107" charset="-128"/>
              </a:rPr>
            </a:br>
            <a:r>
              <a:rPr lang="en-US" sz="4800" b="1" smtClean="0">
                <a:ea typeface="ＭＳ Ｐゴシック" pitchFamily="-107" charset="-128"/>
                <a:cs typeface="ＭＳ Ｐゴシック" pitchFamily="-107" charset="-128"/>
              </a:rPr>
              <a:t>&amp; Look Toward Day 4</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p:cNvGrpSpPr/>
          <p:nvPr/>
        </p:nvGrpSpPr>
        <p:grpSpPr>
          <a:xfrm>
            <a:off x="1447800" y="4572000"/>
            <a:ext cx="7099919" cy="990600"/>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charset="0"/>
                  <a:ea typeface="Arial" charset="0"/>
                  <a:cs typeface="Arial" charset="0"/>
                </a:rPr>
                <a:t>Do data indicate that students are still engaging in </a:t>
              </a:r>
              <a:r>
                <a:rPr lang="en-US" sz="2400" b="1" kern="1200" dirty="0" smtClean="0">
                  <a:latin typeface="Arial" charset="0"/>
                  <a:ea typeface="Arial" charset="0"/>
                  <a:cs typeface="Arial" charset="0"/>
                </a:rPr>
                <a:t>problem behavior</a:t>
              </a:r>
              <a:r>
                <a:rPr lang="en-US" sz="2400" kern="1200" dirty="0" smtClean="0">
                  <a:latin typeface="Arial" charset="0"/>
                  <a:ea typeface="Arial" charset="0"/>
                  <a:cs typeface="Arial" charset="0"/>
                </a:rPr>
                <a:t>?</a:t>
              </a:r>
              <a:endParaRPr lang="en-US" sz="2400" kern="1200" dirty="0">
                <a:latin typeface="Arial" charset="0"/>
                <a:ea typeface="Arial" charset="0"/>
                <a:cs typeface="Arial" charset="0"/>
              </a:endParaRPr>
            </a:p>
          </p:txBody>
        </p:sp>
      </p:grpSp>
      <p:sp>
        <p:nvSpPr>
          <p:cNvPr id="19" name="Rectangle 2"/>
          <p:cNvSpPr txBox="1">
            <a:spLocks noChangeArrowheads="1"/>
          </p:cNvSpPr>
          <p:nvPr/>
        </p:nvSpPr>
        <p:spPr bwMode="auto">
          <a:xfrm>
            <a:off x="304800" y="76200"/>
            <a:ext cx="8458200" cy="609600"/>
          </a:xfrm>
          <a:prstGeom prst="rect">
            <a:avLst/>
          </a:prstGeom>
          <a:solidFill>
            <a:srgbClr val="D1D1F0"/>
          </a:solid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000000"/>
                </a:solidFill>
                <a:effectLst/>
                <a:uLnTx/>
                <a:uFillTx/>
                <a:latin typeface="Arial" charset="0"/>
                <a:ea typeface="Arial" charset="0"/>
                <a:cs typeface="Arial" charset="0"/>
              </a:rPr>
              <a:t>Decision-making Guide: 3 Key Questions</a:t>
            </a:r>
            <a:endParaRPr kumimoji="0" lang="en-US" sz="3200" b="1" i="0" u="none" strike="noStrike" kern="0" cap="none" spc="0" normalizeH="0" baseline="0" noProof="0" dirty="0">
              <a:ln>
                <a:noFill/>
              </a:ln>
              <a:solidFill>
                <a:srgbClr val="000000"/>
              </a:solidFill>
              <a:effectLst/>
              <a:uLnTx/>
              <a:uFillTx/>
              <a:latin typeface="Arial" charset="0"/>
              <a:ea typeface="Arial" charset="0"/>
              <a:cs typeface="Arial" charset="0"/>
            </a:endParaRPr>
          </a:p>
        </p:txBody>
      </p:sp>
      <p:grpSp>
        <p:nvGrpSpPr>
          <p:cNvPr id="20" name="Group 12"/>
          <p:cNvGrpSpPr/>
          <p:nvPr/>
        </p:nvGrpSpPr>
        <p:grpSpPr>
          <a:xfrm>
            <a:off x="7086600" y="3276600"/>
            <a:ext cx="936937" cy="1546537"/>
            <a:chOff x="6162982" y="1093094"/>
            <a:chExt cx="936937" cy="936937"/>
          </a:xfrm>
        </p:grpSpPr>
        <p:sp>
          <p:nvSpPr>
            <p:cNvPr id="21" name="Down Arrow 20"/>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2"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Arial" charset="0"/>
                <a:ea typeface="Arial" charset="0"/>
                <a:cs typeface="Arial" charset="0"/>
              </a:endParaRPr>
            </a:p>
          </p:txBody>
        </p:sp>
      </p:grpSp>
      <p:grpSp>
        <p:nvGrpSpPr>
          <p:cNvPr id="3" name="Group 6"/>
          <p:cNvGrpSpPr/>
          <p:nvPr/>
        </p:nvGrpSpPr>
        <p:grpSpPr>
          <a:xfrm>
            <a:off x="914400" y="2667000"/>
            <a:ext cx="7099919" cy="990600"/>
            <a:chOff x="626463" y="1681683"/>
            <a:chExt cx="7099919" cy="1441443"/>
          </a:xfrm>
        </p:grpSpPr>
        <p:sp>
          <p:nvSpPr>
            <p:cNvPr id="8" name="Rounded Rectangle 7"/>
            <p:cNvSpPr/>
            <p:nvPr/>
          </p:nvSpPr>
          <p:spPr>
            <a:xfrm>
              <a:off x="626463" y="1681683"/>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9" name="Rounded Rectangle 4"/>
            <p:cNvSpPr/>
            <p:nvPr/>
          </p:nvSpPr>
          <p:spPr>
            <a:xfrm>
              <a:off x="668681" y="1723901"/>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charset="0"/>
                  <a:ea typeface="Arial" charset="0"/>
                  <a:cs typeface="Arial" charset="0"/>
                </a:rPr>
                <a:t>Are proactive and positive </a:t>
              </a:r>
              <a:r>
                <a:rPr lang="en-US" sz="2400" b="1" kern="1200" dirty="0" smtClean="0">
                  <a:latin typeface="Arial" charset="0"/>
                  <a:ea typeface="Arial" charset="0"/>
                  <a:cs typeface="Arial" charset="0"/>
                </a:rPr>
                <a:t>CPBIS practices</a:t>
              </a:r>
              <a:r>
                <a:rPr lang="en-US" sz="2400" kern="1200" dirty="0" smtClean="0">
                  <a:latin typeface="Arial" charset="0"/>
                  <a:ea typeface="Arial" charset="0"/>
                  <a:cs typeface="Arial" charset="0"/>
                </a:rPr>
                <a:t> implemented consistently?</a:t>
              </a:r>
              <a:endParaRPr lang="en-US" sz="2400" kern="1200" dirty="0">
                <a:latin typeface="Arial" charset="0"/>
                <a:ea typeface="Arial" charset="0"/>
                <a:cs typeface="Arial" charset="0"/>
              </a:endParaRPr>
            </a:p>
          </p:txBody>
        </p:sp>
      </p:grpSp>
      <p:grpSp>
        <p:nvGrpSpPr>
          <p:cNvPr id="7" name="Group 12"/>
          <p:cNvGrpSpPr/>
          <p:nvPr/>
        </p:nvGrpSpPr>
        <p:grpSpPr>
          <a:xfrm>
            <a:off x="6477000" y="1295400"/>
            <a:ext cx="936937" cy="1546537"/>
            <a:chOff x="6162982" y="1093094"/>
            <a:chExt cx="936937" cy="936937"/>
          </a:xfrm>
        </p:grpSpPr>
        <p:sp>
          <p:nvSpPr>
            <p:cNvPr id="14" name="Down Arrow 13"/>
            <p:cNvSpPr/>
            <p:nvPr/>
          </p:nvSpPr>
          <p:spPr>
            <a:xfrm>
              <a:off x="6162982" y="1093094"/>
              <a:ext cx="936937" cy="936937"/>
            </a:xfrm>
            <a:prstGeom prst="downArrow">
              <a:avLst>
                <a:gd name="adj1" fmla="val 55000"/>
                <a:gd name="adj2" fmla="val 45000"/>
              </a:avLst>
            </a:prstGeom>
            <a:solidFill>
              <a:srgbClr val="D1D1F0">
                <a:alpha val="90000"/>
              </a:srgbClr>
            </a:solidFill>
          </p:spPr>
          <p:style>
            <a:lnRef idx="1">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5" name="Down Arrow 4"/>
            <p:cNvSpPr/>
            <p:nvPr/>
          </p:nvSpPr>
          <p:spPr>
            <a:xfrm>
              <a:off x="6373793" y="1093094"/>
              <a:ext cx="515315" cy="705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Arial" charset="0"/>
                <a:ea typeface="Arial" charset="0"/>
                <a:cs typeface="Arial" charset="0"/>
              </a:endParaRPr>
            </a:p>
          </p:txBody>
        </p:sp>
      </p:grpSp>
      <p:grpSp>
        <p:nvGrpSpPr>
          <p:cNvPr id="2" name="Group 3"/>
          <p:cNvGrpSpPr/>
          <p:nvPr/>
        </p:nvGrpSpPr>
        <p:grpSpPr>
          <a:xfrm>
            <a:off x="457200" y="762000"/>
            <a:ext cx="7099919" cy="990600"/>
            <a:chOff x="0" y="0"/>
            <a:chExt cx="7099919" cy="1441443"/>
          </a:xfrm>
        </p:grpSpPr>
        <p:sp>
          <p:nvSpPr>
            <p:cNvPr id="5" name="Rounded Rectangle 4"/>
            <p:cNvSpPr/>
            <p:nvPr/>
          </p:nvSpPr>
          <p:spPr>
            <a:xfrm>
              <a:off x="0" y="0"/>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218" y="42218"/>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charset="0"/>
                  <a:ea typeface="Arial" charset="0"/>
                  <a:cs typeface="Arial" charset="0"/>
                </a:rPr>
                <a:t>Are the </a:t>
              </a:r>
              <a:r>
                <a:rPr lang="en-US" sz="2400" b="1" kern="1200" dirty="0" smtClean="0">
                  <a:latin typeface="Arial" charset="0"/>
                  <a:ea typeface="Arial" charset="0"/>
                  <a:cs typeface="Arial" charset="0"/>
                </a:rPr>
                <a:t>foundations</a:t>
              </a:r>
              <a:r>
                <a:rPr lang="en-US" sz="2400" kern="1200" dirty="0" smtClean="0">
                  <a:latin typeface="Arial" charset="0"/>
                  <a:ea typeface="Arial" charset="0"/>
                  <a:cs typeface="Arial" charset="0"/>
                </a:rPr>
                <a:t> of effective CPBIS in place?</a:t>
              </a:r>
              <a:endParaRPr lang="en-US" sz="2400" kern="1200" dirty="0">
                <a:latin typeface="Arial" charset="0"/>
                <a:ea typeface="Arial" charset="0"/>
                <a:cs typeface="Arial" charset="0"/>
              </a:endParaRPr>
            </a:p>
          </p:txBody>
        </p:sp>
      </p:grpSp>
      <p:sp>
        <p:nvSpPr>
          <p:cNvPr id="23" name="Rectangle 22"/>
          <p:cNvSpPr/>
          <p:nvPr/>
        </p:nvSpPr>
        <p:spPr>
          <a:xfrm>
            <a:off x="76200" y="1692533"/>
            <a:ext cx="2819400" cy="933271"/>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charset="0"/>
                <a:ea typeface="Arial" charset="0"/>
                <a:cs typeface="Arial" charset="0"/>
              </a:rPr>
              <a:t>Effectively </a:t>
            </a:r>
            <a:r>
              <a:rPr lang="en-US" b="1" i="1" dirty="0" smtClean="0">
                <a:solidFill>
                  <a:schemeClr val="tx1"/>
                </a:solidFill>
                <a:latin typeface="Arial" charset="0"/>
                <a:ea typeface="Arial" charset="0"/>
                <a:cs typeface="Arial" charset="0"/>
              </a:rPr>
              <a:t>design </a:t>
            </a:r>
            <a:r>
              <a:rPr lang="en-US" dirty="0" smtClean="0">
                <a:solidFill>
                  <a:schemeClr val="tx1"/>
                </a:solidFill>
                <a:latin typeface="Arial" charset="0"/>
                <a:ea typeface="Arial" charset="0"/>
                <a:cs typeface="Arial" charset="0"/>
              </a:rPr>
              <a:t>the physical environment of the classroom</a:t>
            </a:r>
            <a:endParaRPr lang="en-US" dirty="0">
              <a:solidFill>
                <a:schemeClr val="tx1"/>
              </a:solidFill>
              <a:latin typeface="Arial" charset="0"/>
              <a:ea typeface="Arial" charset="0"/>
              <a:cs typeface="Arial" charset="0"/>
            </a:endParaRPr>
          </a:p>
        </p:txBody>
      </p:sp>
      <p:sp>
        <p:nvSpPr>
          <p:cNvPr id="24" name="Rectangle 23"/>
          <p:cNvSpPr/>
          <p:nvPr/>
        </p:nvSpPr>
        <p:spPr>
          <a:xfrm>
            <a:off x="3124200" y="1692533"/>
            <a:ext cx="2819400" cy="933271"/>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charset="0"/>
                <a:ea typeface="Arial" charset="0"/>
                <a:cs typeface="Arial" charset="0"/>
              </a:rPr>
              <a:t>Develop &amp; teach predictable classroom </a:t>
            </a:r>
            <a:r>
              <a:rPr lang="en-US" b="1" i="1" dirty="0" smtClean="0">
                <a:solidFill>
                  <a:schemeClr val="tx1"/>
                </a:solidFill>
                <a:latin typeface="Arial" charset="0"/>
                <a:ea typeface="Arial" charset="0"/>
                <a:cs typeface="Arial" charset="0"/>
              </a:rPr>
              <a:t>routines</a:t>
            </a:r>
            <a:r>
              <a:rPr lang="en-US" dirty="0" smtClean="0">
                <a:solidFill>
                  <a:schemeClr val="tx1"/>
                </a:solidFill>
                <a:latin typeface="Arial" charset="0"/>
                <a:ea typeface="Arial" charset="0"/>
                <a:cs typeface="Arial" charset="0"/>
              </a:rPr>
              <a:t>.</a:t>
            </a:r>
            <a:endParaRPr lang="en-US" dirty="0">
              <a:solidFill>
                <a:schemeClr val="tx1"/>
              </a:solidFill>
              <a:latin typeface="Arial" charset="0"/>
              <a:ea typeface="Arial" charset="0"/>
              <a:cs typeface="Arial" charset="0"/>
            </a:endParaRPr>
          </a:p>
        </p:txBody>
      </p:sp>
      <p:sp>
        <p:nvSpPr>
          <p:cNvPr id="25" name="Rectangle 24"/>
          <p:cNvSpPr/>
          <p:nvPr/>
        </p:nvSpPr>
        <p:spPr>
          <a:xfrm>
            <a:off x="6248400" y="1692533"/>
            <a:ext cx="2819400" cy="933271"/>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charset="0"/>
                <a:ea typeface="Arial" charset="0"/>
                <a:cs typeface="Arial" charset="0"/>
              </a:rPr>
              <a:t>Post, define, &amp; teach 3-5 positive classroom </a:t>
            </a:r>
            <a:r>
              <a:rPr lang="en-US" b="1" i="1" dirty="0" smtClean="0">
                <a:solidFill>
                  <a:schemeClr val="tx1"/>
                </a:solidFill>
                <a:latin typeface="Arial" charset="0"/>
                <a:ea typeface="Arial" charset="0"/>
                <a:cs typeface="Arial" charset="0"/>
              </a:rPr>
              <a:t>expectations</a:t>
            </a:r>
            <a:r>
              <a:rPr lang="en-US" dirty="0" smtClean="0">
                <a:solidFill>
                  <a:schemeClr val="tx1"/>
                </a:solidFill>
                <a:latin typeface="Arial" charset="0"/>
                <a:ea typeface="Arial" charset="0"/>
                <a:cs typeface="Arial" charset="0"/>
              </a:rPr>
              <a:t>.</a:t>
            </a:r>
            <a:endParaRPr lang="en-US" dirty="0">
              <a:solidFill>
                <a:schemeClr val="tx1"/>
              </a:solidFill>
              <a:latin typeface="Arial" charset="0"/>
              <a:ea typeface="Arial" charset="0"/>
              <a:cs typeface="Arial" charset="0"/>
            </a:endParaRPr>
          </a:p>
        </p:txBody>
      </p:sp>
      <p:sp>
        <p:nvSpPr>
          <p:cNvPr id="26" name="TextBox 25"/>
          <p:cNvSpPr txBox="1"/>
          <p:nvPr/>
        </p:nvSpPr>
        <p:spPr>
          <a:xfrm>
            <a:off x="2667000" y="1559004"/>
            <a:ext cx="678942" cy="1107996"/>
          </a:xfrm>
          <a:prstGeom prst="rect">
            <a:avLst/>
          </a:prstGeom>
          <a:noFill/>
        </p:spPr>
        <p:txBody>
          <a:bodyPr wrap="square" rtlCol="0">
            <a:spAutoFit/>
          </a:bodyPr>
          <a:lstStyle/>
          <a:p>
            <a:r>
              <a:rPr lang="en-US" sz="6600" dirty="0" smtClean="0">
                <a:solidFill>
                  <a:schemeClr val="accent2">
                    <a:lumMod val="75000"/>
                  </a:schemeClr>
                </a:solidFill>
                <a:latin typeface="Arial" charset="0"/>
                <a:ea typeface="Arial" charset="0"/>
                <a:cs typeface="Arial" charset="0"/>
              </a:rPr>
              <a:t>+</a:t>
            </a:r>
            <a:endParaRPr lang="en-US" sz="6600" dirty="0">
              <a:solidFill>
                <a:schemeClr val="accent2">
                  <a:lumMod val="75000"/>
                </a:schemeClr>
              </a:solidFill>
              <a:latin typeface="Arial" charset="0"/>
              <a:ea typeface="Arial" charset="0"/>
              <a:cs typeface="Arial" charset="0"/>
            </a:endParaRPr>
          </a:p>
        </p:txBody>
      </p:sp>
      <p:sp>
        <p:nvSpPr>
          <p:cNvPr id="27" name="TextBox 26"/>
          <p:cNvSpPr txBox="1"/>
          <p:nvPr/>
        </p:nvSpPr>
        <p:spPr>
          <a:xfrm>
            <a:off x="5753124" y="1559004"/>
            <a:ext cx="678942" cy="1107996"/>
          </a:xfrm>
          <a:prstGeom prst="rect">
            <a:avLst/>
          </a:prstGeom>
          <a:noFill/>
        </p:spPr>
        <p:txBody>
          <a:bodyPr wrap="square" rtlCol="0">
            <a:spAutoFit/>
          </a:bodyPr>
          <a:lstStyle/>
          <a:p>
            <a:r>
              <a:rPr lang="en-US" sz="6600" dirty="0" smtClean="0">
                <a:solidFill>
                  <a:schemeClr val="accent2">
                    <a:lumMod val="75000"/>
                  </a:schemeClr>
                </a:solidFill>
                <a:latin typeface="Arial" charset="0"/>
                <a:ea typeface="Arial" charset="0"/>
                <a:cs typeface="Arial" charset="0"/>
              </a:rPr>
              <a:t>+</a:t>
            </a:r>
            <a:endParaRPr lang="en-US" sz="6600" dirty="0">
              <a:solidFill>
                <a:schemeClr val="accent2">
                  <a:lumMod val="75000"/>
                </a:schemeClr>
              </a:solidFill>
              <a:latin typeface="Arial" charset="0"/>
              <a:ea typeface="Arial" charset="0"/>
              <a:cs typeface="Arial" charset="0"/>
            </a:endParaRPr>
          </a:p>
        </p:txBody>
      </p:sp>
      <p:sp>
        <p:nvSpPr>
          <p:cNvPr id="28" name="Rectangle 27"/>
          <p:cNvSpPr/>
          <p:nvPr/>
        </p:nvSpPr>
        <p:spPr>
          <a:xfrm>
            <a:off x="76200" y="3657600"/>
            <a:ext cx="2819400" cy="9144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charset="0"/>
                <a:ea typeface="Arial" charset="0"/>
                <a:cs typeface="Arial" charset="0"/>
              </a:rPr>
              <a:t>Provide high rates of varied </a:t>
            </a:r>
            <a:r>
              <a:rPr lang="en-US" b="1" i="1" dirty="0" smtClean="0">
                <a:solidFill>
                  <a:schemeClr val="tx1"/>
                </a:solidFill>
                <a:latin typeface="Arial" charset="0"/>
                <a:ea typeface="Arial" charset="0"/>
                <a:cs typeface="Arial" charset="0"/>
              </a:rPr>
              <a:t>opportunities to respond</a:t>
            </a:r>
            <a:r>
              <a:rPr lang="en-US" dirty="0" smtClean="0">
                <a:solidFill>
                  <a:schemeClr val="tx1"/>
                </a:solidFill>
                <a:latin typeface="Arial" charset="0"/>
                <a:ea typeface="Arial" charset="0"/>
                <a:cs typeface="Arial" charset="0"/>
              </a:rPr>
              <a:t>.</a:t>
            </a:r>
            <a:endParaRPr lang="en-US" dirty="0">
              <a:solidFill>
                <a:schemeClr val="tx1"/>
              </a:solidFill>
              <a:latin typeface="Arial" charset="0"/>
              <a:ea typeface="Arial" charset="0"/>
              <a:cs typeface="Arial" charset="0"/>
            </a:endParaRPr>
          </a:p>
        </p:txBody>
      </p:sp>
      <p:sp>
        <p:nvSpPr>
          <p:cNvPr id="29" name="Rectangle 28"/>
          <p:cNvSpPr/>
          <p:nvPr/>
        </p:nvSpPr>
        <p:spPr>
          <a:xfrm>
            <a:off x="3124200" y="3657600"/>
            <a:ext cx="2819400" cy="9144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charset="0"/>
                <a:ea typeface="Arial" charset="0"/>
                <a:cs typeface="Arial" charset="0"/>
              </a:rPr>
              <a:t>Use </a:t>
            </a:r>
            <a:r>
              <a:rPr lang="en-US" b="1" i="1" dirty="0" smtClean="0">
                <a:solidFill>
                  <a:schemeClr val="tx1"/>
                </a:solidFill>
                <a:latin typeface="Arial" charset="0"/>
                <a:ea typeface="Arial" charset="0"/>
                <a:cs typeface="Arial" charset="0"/>
              </a:rPr>
              <a:t>prompts </a:t>
            </a:r>
            <a:r>
              <a:rPr lang="en-US" dirty="0" smtClean="0">
                <a:solidFill>
                  <a:schemeClr val="tx1"/>
                </a:solidFill>
                <a:latin typeface="Arial" charset="0"/>
                <a:ea typeface="Arial" charset="0"/>
                <a:cs typeface="Arial" charset="0"/>
              </a:rPr>
              <a:t>and </a:t>
            </a:r>
            <a:r>
              <a:rPr lang="en-US" b="1" i="1" dirty="0" smtClean="0">
                <a:solidFill>
                  <a:schemeClr val="tx1"/>
                </a:solidFill>
                <a:latin typeface="Arial" charset="0"/>
                <a:ea typeface="Arial" charset="0"/>
                <a:cs typeface="Arial" charset="0"/>
              </a:rPr>
              <a:t>active supervision</a:t>
            </a:r>
            <a:r>
              <a:rPr lang="en-US" dirty="0" smtClean="0">
                <a:solidFill>
                  <a:schemeClr val="tx1"/>
                </a:solidFill>
                <a:latin typeface="Arial" charset="0"/>
                <a:ea typeface="Arial" charset="0"/>
                <a:cs typeface="Arial" charset="0"/>
              </a:rPr>
              <a:t>.</a:t>
            </a:r>
            <a:endParaRPr lang="en-US" dirty="0">
              <a:solidFill>
                <a:schemeClr val="tx1"/>
              </a:solidFill>
              <a:latin typeface="Arial" charset="0"/>
              <a:ea typeface="Arial" charset="0"/>
              <a:cs typeface="Arial" charset="0"/>
            </a:endParaRPr>
          </a:p>
        </p:txBody>
      </p:sp>
      <p:sp>
        <p:nvSpPr>
          <p:cNvPr id="30" name="Rectangle 29"/>
          <p:cNvSpPr/>
          <p:nvPr/>
        </p:nvSpPr>
        <p:spPr>
          <a:xfrm>
            <a:off x="6248400" y="3657600"/>
            <a:ext cx="2819400" cy="914400"/>
          </a:xfrm>
          <a:prstGeom prst="rect">
            <a:avLst/>
          </a:prstGeom>
          <a:solidFill>
            <a:srgbClr val="D1D1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Arial" charset="0"/>
                <a:ea typeface="Arial" charset="0"/>
                <a:cs typeface="Arial" charset="0"/>
              </a:rPr>
              <a:t>Acknowledge behavior with </a:t>
            </a:r>
            <a:r>
              <a:rPr lang="en-US" b="1" dirty="0" smtClean="0">
                <a:solidFill>
                  <a:schemeClr val="tx1"/>
                </a:solidFill>
                <a:latin typeface="Arial" charset="0"/>
                <a:ea typeface="Arial" charset="0"/>
                <a:cs typeface="Arial" charset="0"/>
              </a:rPr>
              <a:t>specific praise </a:t>
            </a:r>
            <a:r>
              <a:rPr lang="en-US" dirty="0" smtClean="0">
                <a:solidFill>
                  <a:schemeClr val="tx1"/>
                </a:solidFill>
                <a:latin typeface="Arial" charset="0"/>
                <a:ea typeface="Arial" charset="0"/>
                <a:cs typeface="Arial" charset="0"/>
              </a:rPr>
              <a:t>&amp; </a:t>
            </a:r>
            <a:r>
              <a:rPr lang="en-US" b="1" dirty="0" smtClean="0">
                <a:solidFill>
                  <a:schemeClr val="tx1"/>
                </a:solidFill>
                <a:latin typeface="Arial" charset="0"/>
                <a:ea typeface="Arial" charset="0"/>
                <a:cs typeface="Arial" charset="0"/>
              </a:rPr>
              <a:t>other strategies</a:t>
            </a:r>
            <a:r>
              <a:rPr lang="en-US" dirty="0" smtClean="0">
                <a:solidFill>
                  <a:schemeClr val="tx1"/>
                </a:solidFill>
                <a:latin typeface="Arial" charset="0"/>
                <a:ea typeface="Arial" charset="0"/>
                <a:cs typeface="Arial" charset="0"/>
              </a:rPr>
              <a:t>.</a:t>
            </a:r>
            <a:endParaRPr lang="en-US" dirty="0">
              <a:solidFill>
                <a:schemeClr val="tx1"/>
              </a:solidFill>
              <a:latin typeface="Arial" charset="0"/>
              <a:ea typeface="Arial" charset="0"/>
              <a:cs typeface="Arial" charset="0"/>
            </a:endParaRPr>
          </a:p>
        </p:txBody>
      </p:sp>
      <p:sp>
        <p:nvSpPr>
          <p:cNvPr id="31" name="TextBox 30"/>
          <p:cNvSpPr txBox="1"/>
          <p:nvPr/>
        </p:nvSpPr>
        <p:spPr>
          <a:xfrm>
            <a:off x="2667000" y="3524071"/>
            <a:ext cx="678942" cy="1107996"/>
          </a:xfrm>
          <a:prstGeom prst="rect">
            <a:avLst/>
          </a:prstGeom>
          <a:noFill/>
        </p:spPr>
        <p:txBody>
          <a:bodyPr wrap="square" rtlCol="0">
            <a:spAutoFit/>
          </a:bodyPr>
          <a:lstStyle/>
          <a:p>
            <a:r>
              <a:rPr lang="en-US" sz="6600" dirty="0" smtClean="0">
                <a:solidFill>
                  <a:schemeClr val="accent2">
                    <a:lumMod val="75000"/>
                  </a:schemeClr>
                </a:solidFill>
                <a:latin typeface="Arial" charset="0"/>
                <a:ea typeface="Arial" charset="0"/>
                <a:cs typeface="Arial" charset="0"/>
              </a:rPr>
              <a:t>+</a:t>
            </a:r>
            <a:endParaRPr lang="en-US" sz="6600" dirty="0">
              <a:solidFill>
                <a:schemeClr val="accent2">
                  <a:lumMod val="75000"/>
                </a:schemeClr>
              </a:solidFill>
              <a:latin typeface="Arial" charset="0"/>
              <a:ea typeface="Arial" charset="0"/>
              <a:cs typeface="Arial" charset="0"/>
            </a:endParaRPr>
          </a:p>
        </p:txBody>
      </p:sp>
      <p:sp>
        <p:nvSpPr>
          <p:cNvPr id="32" name="TextBox 31"/>
          <p:cNvSpPr txBox="1"/>
          <p:nvPr/>
        </p:nvSpPr>
        <p:spPr>
          <a:xfrm>
            <a:off x="5753124" y="3524071"/>
            <a:ext cx="678942" cy="1107996"/>
          </a:xfrm>
          <a:prstGeom prst="rect">
            <a:avLst/>
          </a:prstGeom>
          <a:noFill/>
        </p:spPr>
        <p:txBody>
          <a:bodyPr wrap="square" rtlCol="0">
            <a:spAutoFit/>
          </a:bodyPr>
          <a:lstStyle/>
          <a:p>
            <a:r>
              <a:rPr lang="en-US" sz="6600" dirty="0" smtClean="0">
                <a:solidFill>
                  <a:schemeClr val="accent2">
                    <a:lumMod val="75000"/>
                  </a:schemeClr>
                </a:solidFill>
                <a:latin typeface="Arial" charset="0"/>
                <a:ea typeface="Arial" charset="0"/>
                <a:cs typeface="Arial" charset="0"/>
              </a:rPr>
              <a:t>+</a:t>
            </a:r>
            <a:endParaRPr lang="en-US" sz="6600" dirty="0">
              <a:solidFill>
                <a:schemeClr val="accent2">
                  <a:lumMod val="75000"/>
                </a:schemeClr>
              </a:solidFill>
              <a:latin typeface="Arial" charset="0"/>
              <a:ea typeface="Arial" charset="0"/>
              <a:cs typeface="Arial" charset="0"/>
            </a:endParaRPr>
          </a:p>
        </p:txBody>
      </p:sp>
    </p:spTree>
    <p:extLst>
      <p:ext uri="{BB962C8B-B14F-4D97-AF65-F5344CB8AC3E}">
        <p14:creationId xmlns:p14="http://schemas.microsoft.com/office/powerpoint/2010/main" val="162821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To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par>
                          <p:cTn id="39" fill="hold">
                            <p:stCondLst>
                              <p:cond delay="0"/>
                            </p:stCondLst>
                            <p:childTnLst>
                              <p:par>
                                <p:cTn id="40" presetID="12" presetClass="entr" presetSubtype="1"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slide(fromTop)">
                                      <p:cBhvr>
                                        <p:cTn id="42" dur="500"/>
                                        <p:tgtEl>
                                          <p:spTgt spid="7"/>
                                        </p:tgtEl>
                                      </p:cBhvr>
                                    </p:animEffect>
                                  </p:childTnLst>
                                </p:cTn>
                              </p:par>
                            </p:childTnLst>
                          </p:cTn>
                        </p:par>
                        <p:par>
                          <p:cTn id="43" fill="hold">
                            <p:stCondLst>
                              <p:cond delay="500"/>
                            </p:stCondLst>
                            <p:childTnLst>
                              <p:par>
                                <p:cTn id="44" presetID="12" presetClass="entr" presetSubtype="1"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slide(fromTop)">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1000"/>
                                        <p:tgtEl>
                                          <p:spTgt spid="29"/>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10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29"/>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1"/>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2"/>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28"/>
                                        </p:tgtEl>
                                        <p:attrNameLst>
                                          <p:attrName>style.visibility</p:attrName>
                                        </p:attrNameLst>
                                      </p:cBhvr>
                                      <p:to>
                                        <p:strVal val="hidden"/>
                                      </p:to>
                                    </p:set>
                                  </p:childTnLst>
                                </p:cTn>
                              </p:par>
                            </p:childTnLst>
                          </p:cTn>
                        </p:par>
                        <p:par>
                          <p:cTn id="78" fill="hold">
                            <p:stCondLst>
                              <p:cond delay="0"/>
                            </p:stCondLst>
                            <p:childTnLst>
                              <p:par>
                                <p:cTn id="79" presetID="12" presetClass="entr" presetSubtype="1" fill="hold"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slide(fromTop)">
                                      <p:cBhvr>
                                        <p:cTn id="81" dur="500"/>
                                        <p:tgtEl>
                                          <p:spTgt spid="20"/>
                                        </p:tgtEl>
                                      </p:cBhvr>
                                    </p:animEffect>
                                  </p:childTnLst>
                                </p:cTn>
                              </p:par>
                            </p:childTnLst>
                          </p:cTn>
                        </p:par>
                        <p:par>
                          <p:cTn id="82" fill="hold">
                            <p:stCondLst>
                              <p:cond delay="500"/>
                            </p:stCondLst>
                            <p:childTnLst>
                              <p:par>
                                <p:cTn id="83" presetID="12" presetClass="entr" presetSubtype="1" fill="hold" nodeType="after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slide(fromTop)">
                                      <p:cBhvr>
                                        <p:cTn id="85" dur="500"/>
                                        <p:tgtEl>
                                          <p:spTgt spid="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2000"/>
                                        <p:tgtEl>
                                          <p:spTgt spid="20"/>
                                        </p:tgtEl>
                                      </p:cBhvr>
                                    </p:animEffect>
                                    <p:set>
                                      <p:cBhvr>
                                        <p:cTn id="90" dur="1" fill="hold">
                                          <p:stCondLst>
                                            <p:cond delay="1999"/>
                                          </p:stCondLst>
                                        </p:cTn>
                                        <p:tgtEl>
                                          <p:spTgt spid="2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2000"/>
                                        <p:tgtEl>
                                          <p:spTgt spid="3"/>
                                        </p:tgtEl>
                                      </p:cBhvr>
                                    </p:animEffect>
                                    <p:set>
                                      <p:cBhvr>
                                        <p:cTn id="93" dur="1" fill="hold">
                                          <p:stCondLst>
                                            <p:cond delay="1999"/>
                                          </p:stCondLst>
                                        </p:cTn>
                                        <p:tgtEl>
                                          <p:spTgt spid="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2000"/>
                                        <p:tgtEl>
                                          <p:spTgt spid="7"/>
                                        </p:tgtEl>
                                      </p:cBhvr>
                                    </p:animEffect>
                                    <p:set>
                                      <p:cBhvr>
                                        <p:cTn id="96" dur="1" fill="hold">
                                          <p:stCondLst>
                                            <p:cond delay="1999"/>
                                          </p:stCondLst>
                                        </p:cTn>
                                        <p:tgtEl>
                                          <p:spTgt spid="7"/>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2000"/>
                                        <p:tgtEl>
                                          <p:spTgt spid="19"/>
                                        </p:tgtEl>
                                      </p:cBhvr>
                                    </p:animEffect>
                                    <p:set>
                                      <p:cBhvr>
                                        <p:cTn id="99" dur="1" fill="hold">
                                          <p:stCondLst>
                                            <p:cond delay="1999"/>
                                          </p:stCondLst>
                                        </p:cTn>
                                        <p:tgtEl>
                                          <p:spTgt spid="19"/>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2000"/>
                                        <p:tgtEl>
                                          <p:spTgt spid="2"/>
                                        </p:tgtEl>
                                      </p:cBhvr>
                                    </p:animEffect>
                                    <p:set>
                                      <p:cBhvr>
                                        <p:cTn id="10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3" grpId="1" animBg="1"/>
      <p:bldP spid="24" grpId="0" animBg="1"/>
      <p:bldP spid="25" grpId="0" animBg="1"/>
      <p:bldP spid="26" grpId="0"/>
      <p:bldP spid="26" grpId="1"/>
      <p:bldP spid="27" grpId="0"/>
      <p:bldP spid="28" grpId="0" animBg="1"/>
      <p:bldP spid="28" grpId="1" animBg="1"/>
      <p:bldP spid="29" grpId="0" animBg="1"/>
      <p:bldP spid="29" grpId="1" animBg="1"/>
      <p:bldP spid="30" grpId="0" animBg="1"/>
      <p:bldP spid="30" grpId="1" animBg="1"/>
      <p:bldP spid="31" grpId="0"/>
      <p:bldP spid="31" grpId="1"/>
      <p:bldP spid="32" grpId="0"/>
      <p:bldP spid="32"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Content Placeholder 3"/>
          <p:cNvGraphicFramePr>
            <a:graphicFrameLocks noGrp="1"/>
          </p:cNvGraphicFramePr>
          <p:nvPr>
            <p:ph idx="1"/>
            <p:extLst>
              <p:ext uri="{D42A27DB-BD31-4B8C-83A1-F6EECF244321}">
                <p14:modId xmlns:p14="http://schemas.microsoft.com/office/powerpoint/2010/main" val="1746773882"/>
              </p:ext>
            </p:extLst>
          </p:nvPr>
        </p:nvGraphicFramePr>
        <p:xfrm>
          <a:off x="-795355" y="1295400"/>
          <a:ext cx="10625155"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9"/>
          <p:cNvGrpSpPr/>
          <p:nvPr/>
        </p:nvGrpSpPr>
        <p:grpSpPr>
          <a:xfrm>
            <a:off x="1447800" y="4572000"/>
            <a:ext cx="7099919" cy="990600"/>
            <a:chOff x="1252927" y="3363366"/>
            <a:chExt cx="7099919" cy="1441443"/>
          </a:xfrm>
        </p:grpSpPr>
        <p:sp>
          <p:nvSpPr>
            <p:cNvPr id="11" name="Rounded Rectangle 10"/>
            <p:cNvSpPr/>
            <p:nvPr/>
          </p:nvSpPr>
          <p:spPr>
            <a:xfrm>
              <a:off x="1252927" y="3363366"/>
              <a:ext cx="7099919" cy="1441443"/>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2" name="Rounded Rectangle 4"/>
            <p:cNvSpPr/>
            <p:nvPr/>
          </p:nvSpPr>
          <p:spPr>
            <a:xfrm>
              <a:off x="1295145" y="3405584"/>
              <a:ext cx="7044382" cy="13570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400" kern="1200" dirty="0" smtClean="0">
                  <a:latin typeface="Arial" charset="0"/>
                  <a:ea typeface="Arial" charset="0"/>
                  <a:cs typeface="Arial" charset="0"/>
                </a:rPr>
                <a:t>Do data indicate that students are still engaging in </a:t>
              </a:r>
              <a:r>
                <a:rPr lang="en-US" sz="2400" b="1" kern="1200" dirty="0" smtClean="0">
                  <a:latin typeface="Arial" charset="0"/>
                  <a:ea typeface="Arial" charset="0"/>
                  <a:cs typeface="Arial" charset="0"/>
                </a:rPr>
                <a:t>problem behavior</a:t>
              </a:r>
              <a:r>
                <a:rPr lang="en-US" sz="2400" kern="1200" dirty="0" smtClean="0">
                  <a:latin typeface="Arial" charset="0"/>
                  <a:ea typeface="Arial" charset="0"/>
                  <a:cs typeface="Arial" charset="0"/>
                </a:rPr>
                <a:t>?</a:t>
              </a:r>
              <a:endParaRPr lang="en-US" sz="2400" kern="1200" dirty="0">
                <a:latin typeface="Arial" charset="0"/>
                <a:ea typeface="Arial" charset="0"/>
                <a:cs typeface="Arial" charset="0"/>
              </a:endParaRPr>
            </a:p>
          </p:txBody>
        </p:sp>
      </p:grpSp>
      <p:sp>
        <p:nvSpPr>
          <p:cNvPr id="33" name="Rectangle 32"/>
          <p:cNvSpPr/>
          <p:nvPr/>
        </p:nvSpPr>
        <p:spPr>
          <a:xfrm>
            <a:off x="3595852" y="2468613"/>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Yes</a:t>
            </a:r>
            <a:endParaRPr lang="en-US" sz="2000" b="1" dirty="0">
              <a:solidFill>
                <a:srgbClr val="000000"/>
              </a:solidFill>
              <a:latin typeface="Arial" charset="0"/>
              <a:ea typeface="Arial" charset="0"/>
              <a:cs typeface="Arial" charset="0"/>
            </a:endParaRPr>
          </a:p>
        </p:txBody>
      </p:sp>
      <p:sp>
        <p:nvSpPr>
          <p:cNvPr id="34" name="Rectangle 33"/>
          <p:cNvSpPr/>
          <p:nvPr/>
        </p:nvSpPr>
        <p:spPr>
          <a:xfrm>
            <a:off x="5896107" y="2468614"/>
            <a:ext cx="809493"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No</a:t>
            </a:r>
            <a:endParaRPr lang="en-US" sz="2000" b="1" dirty="0">
              <a:solidFill>
                <a:srgbClr val="000000"/>
              </a:solidFill>
              <a:latin typeface="Arial" charset="0"/>
              <a:ea typeface="Arial" charset="0"/>
              <a:cs typeface="Arial" charset="0"/>
            </a:endParaRPr>
          </a:p>
        </p:txBody>
      </p:sp>
      <p:sp>
        <p:nvSpPr>
          <p:cNvPr id="35" name="Rectangle 34"/>
          <p:cNvSpPr/>
          <p:nvPr/>
        </p:nvSpPr>
        <p:spPr>
          <a:xfrm>
            <a:off x="1828800" y="39624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Minor</a:t>
            </a:r>
            <a:endParaRPr lang="en-US" sz="2000" b="1" dirty="0">
              <a:solidFill>
                <a:srgbClr val="000000"/>
              </a:solidFill>
              <a:latin typeface="Arial" charset="0"/>
              <a:ea typeface="Arial" charset="0"/>
              <a:cs typeface="Arial" charset="0"/>
            </a:endParaRPr>
          </a:p>
        </p:txBody>
      </p:sp>
      <p:sp>
        <p:nvSpPr>
          <p:cNvPr id="36" name="Rectangle 35"/>
          <p:cNvSpPr/>
          <p:nvPr/>
        </p:nvSpPr>
        <p:spPr>
          <a:xfrm>
            <a:off x="4953000" y="397872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Major</a:t>
            </a:r>
            <a:endParaRPr lang="en-US" sz="2000" b="1" dirty="0">
              <a:solidFill>
                <a:srgbClr val="000000"/>
              </a:solidFill>
              <a:latin typeface="Arial" charset="0"/>
              <a:ea typeface="Arial" charset="0"/>
              <a:cs typeface="Arial" charset="0"/>
            </a:endParaRPr>
          </a:p>
        </p:txBody>
      </p:sp>
      <p:sp>
        <p:nvSpPr>
          <p:cNvPr id="37" name="Rectangle 36"/>
          <p:cNvSpPr/>
          <p:nvPr/>
        </p:nvSpPr>
        <p:spPr>
          <a:xfrm>
            <a:off x="32766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Many</a:t>
            </a:r>
            <a:endParaRPr lang="en-US" sz="2000" b="1" dirty="0">
              <a:solidFill>
                <a:srgbClr val="000000"/>
              </a:solidFill>
              <a:latin typeface="Arial" charset="0"/>
              <a:ea typeface="Arial" charset="0"/>
              <a:cs typeface="Arial" charset="0"/>
            </a:endParaRPr>
          </a:p>
        </p:txBody>
      </p:sp>
      <p:sp>
        <p:nvSpPr>
          <p:cNvPr id="38" name="Rectangle 37"/>
          <p:cNvSpPr/>
          <p:nvPr/>
        </p:nvSpPr>
        <p:spPr>
          <a:xfrm>
            <a:off x="6248400" y="5410200"/>
            <a:ext cx="1069521" cy="2793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smtClean="0">
                <a:solidFill>
                  <a:srgbClr val="000000"/>
                </a:solidFill>
                <a:latin typeface="Arial" charset="0"/>
                <a:ea typeface="Arial" charset="0"/>
                <a:cs typeface="Arial" charset="0"/>
              </a:rPr>
              <a:t>Few</a:t>
            </a:r>
            <a:endParaRPr lang="en-US" sz="2000" b="1"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63810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11111E-6 -5.55556E-6 L 1.11111E-6 -0.62223 " pathEditMode="relative" ptsTypes="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2">
                                            <p:graphicEl>
                                              <a:dgm id="{626D55D9-C3F1-4E40-BAA3-842EECDA1E65}"/>
                                            </p:graphicEl>
                                          </p:spTgt>
                                        </p:tgtEl>
                                        <p:attrNameLst>
                                          <p:attrName>style.visibility</p:attrName>
                                        </p:attrNameLst>
                                      </p:cBhvr>
                                      <p:to>
                                        <p:strVal val="visible"/>
                                      </p:to>
                                    </p:set>
                                    <p:animEffect transition="in" filter="fade">
                                      <p:cBhvr>
                                        <p:cTn id="11" dur="2000"/>
                                        <p:tgtEl>
                                          <p:spTgt spid="42">
                                            <p:graphicEl>
                                              <a:dgm id="{626D55D9-C3F1-4E40-BAA3-842EECDA1E65}"/>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graphicEl>
                                              <a:dgm id="{3F71AA5E-DB92-5241-8683-550A3668A98A}"/>
                                            </p:graphicEl>
                                          </p:spTgt>
                                        </p:tgtEl>
                                        <p:attrNameLst>
                                          <p:attrName>style.visibility</p:attrName>
                                        </p:attrNameLst>
                                      </p:cBhvr>
                                      <p:to>
                                        <p:strVal val="visible"/>
                                      </p:to>
                                    </p:set>
                                    <p:animEffect transition="in" filter="fade">
                                      <p:cBhvr>
                                        <p:cTn id="14" dur="2000"/>
                                        <p:tgtEl>
                                          <p:spTgt spid="42">
                                            <p:graphicEl>
                                              <a:dgm id="{3F71AA5E-DB92-5241-8683-550A3668A98A}"/>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20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graphicEl>
                                              <a:dgm id="{9452356D-D5F9-024D-8E0A-B11E01C245D2}"/>
                                            </p:graphicEl>
                                          </p:spTgt>
                                        </p:tgtEl>
                                        <p:attrNameLst>
                                          <p:attrName>style.visibility</p:attrName>
                                        </p:attrNameLst>
                                      </p:cBhvr>
                                      <p:to>
                                        <p:strVal val="visible"/>
                                      </p:to>
                                    </p:set>
                                    <p:animEffect transition="in" filter="fade">
                                      <p:cBhvr>
                                        <p:cTn id="20" dur="2000"/>
                                        <p:tgtEl>
                                          <p:spTgt spid="42">
                                            <p:graphicEl>
                                              <a:dgm id="{9452356D-D5F9-024D-8E0A-B11E01C245D2}"/>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graphicEl>
                                              <a:dgm id="{7D0CC7AF-14B2-8E4E-902B-184FB1986E9D}"/>
                                            </p:graphicEl>
                                          </p:spTgt>
                                        </p:tgtEl>
                                        <p:attrNameLst>
                                          <p:attrName>style.visibility</p:attrName>
                                        </p:attrNameLst>
                                      </p:cBhvr>
                                      <p:to>
                                        <p:strVal val="visible"/>
                                      </p:to>
                                    </p:set>
                                    <p:animEffect transition="in" filter="fade">
                                      <p:cBhvr>
                                        <p:cTn id="23" dur="2000"/>
                                        <p:tgtEl>
                                          <p:spTgt spid="42">
                                            <p:graphicEl>
                                              <a:dgm id="{7D0CC7AF-14B2-8E4E-902B-184FB1986E9D}"/>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graphicEl>
                                              <a:dgm id="{D8E45DDC-3E8E-3243-8D1B-361551FA462D}"/>
                                            </p:graphicEl>
                                          </p:spTgt>
                                        </p:tgtEl>
                                        <p:attrNameLst>
                                          <p:attrName>style.visibility</p:attrName>
                                        </p:attrNameLst>
                                      </p:cBhvr>
                                      <p:to>
                                        <p:strVal val="visible"/>
                                      </p:to>
                                    </p:set>
                                    <p:animEffect transition="in" filter="fade">
                                      <p:cBhvr>
                                        <p:cTn id="26" dur="2000"/>
                                        <p:tgtEl>
                                          <p:spTgt spid="42">
                                            <p:graphicEl>
                                              <a:dgm id="{D8E45DDC-3E8E-3243-8D1B-361551FA462D}"/>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0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graphicEl>
                                              <a:dgm id="{3DBBDF6F-C2DC-AD43-BED1-60EC65646A92}"/>
                                            </p:graphicEl>
                                          </p:spTgt>
                                        </p:tgtEl>
                                        <p:attrNameLst>
                                          <p:attrName>style.visibility</p:attrName>
                                        </p:attrNameLst>
                                      </p:cBhvr>
                                      <p:to>
                                        <p:strVal val="visible"/>
                                      </p:to>
                                    </p:set>
                                    <p:animEffect transition="in" filter="fade">
                                      <p:cBhvr>
                                        <p:cTn id="32" dur="2000"/>
                                        <p:tgtEl>
                                          <p:spTgt spid="42">
                                            <p:graphicEl>
                                              <a:dgm id="{3DBBDF6F-C2DC-AD43-BED1-60EC65646A92}"/>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graphicEl>
                                              <a:dgm id="{6CB2321F-3DDB-4543-825E-40354EF730AD}"/>
                                            </p:graphicEl>
                                          </p:spTgt>
                                        </p:tgtEl>
                                        <p:attrNameLst>
                                          <p:attrName>style.visibility</p:attrName>
                                        </p:attrNameLst>
                                      </p:cBhvr>
                                      <p:to>
                                        <p:strVal val="visible"/>
                                      </p:to>
                                    </p:set>
                                    <p:animEffect transition="in" filter="fade">
                                      <p:cBhvr>
                                        <p:cTn id="35" dur="2000"/>
                                        <p:tgtEl>
                                          <p:spTgt spid="42">
                                            <p:graphicEl>
                                              <a:dgm id="{6CB2321F-3DDB-4543-825E-40354EF730AD}"/>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graphicEl>
                                              <a:dgm id="{8CE12734-27F4-AB4F-8D16-E30DF91E6BED}"/>
                                            </p:graphicEl>
                                          </p:spTgt>
                                        </p:tgtEl>
                                        <p:attrNameLst>
                                          <p:attrName>style.visibility</p:attrName>
                                        </p:attrNameLst>
                                      </p:cBhvr>
                                      <p:to>
                                        <p:strVal val="visible"/>
                                      </p:to>
                                    </p:set>
                                    <p:animEffect transition="in" filter="fade">
                                      <p:cBhvr>
                                        <p:cTn id="38" dur="2000"/>
                                        <p:tgtEl>
                                          <p:spTgt spid="42">
                                            <p:graphicEl>
                                              <a:dgm id="{8CE12734-27F4-AB4F-8D16-E30DF91E6BED}"/>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0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graphicEl>
                                              <a:dgm id="{E85188AF-6B0B-2842-9981-C8A370795369}"/>
                                            </p:graphicEl>
                                          </p:spTgt>
                                        </p:tgtEl>
                                        <p:attrNameLst>
                                          <p:attrName>style.visibility</p:attrName>
                                        </p:attrNameLst>
                                      </p:cBhvr>
                                      <p:to>
                                        <p:strVal val="visible"/>
                                      </p:to>
                                    </p:set>
                                    <p:animEffect transition="in" filter="fade">
                                      <p:cBhvr>
                                        <p:cTn id="44" dur="2000"/>
                                        <p:tgtEl>
                                          <p:spTgt spid="42">
                                            <p:graphicEl>
                                              <a:dgm id="{E85188AF-6B0B-2842-9981-C8A370795369}"/>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2">
                                            <p:graphicEl>
                                              <a:dgm id="{9A7EFB90-34EE-DF49-BB36-14528FB2A414}"/>
                                            </p:graphicEl>
                                          </p:spTgt>
                                        </p:tgtEl>
                                        <p:attrNameLst>
                                          <p:attrName>style.visibility</p:attrName>
                                        </p:attrNameLst>
                                      </p:cBhvr>
                                      <p:to>
                                        <p:strVal val="visible"/>
                                      </p:to>
                                    </p:set>
                                    <p:animEffect transition="in" filter="fade">
                                      <p:cBhvr>
                                        <p:cTn id="47" dur="2000"/>
                                        <p:tgtEl>
                                          <p:spTgt spid="42">
                                            <p:graphicEl>
                                              <a:dgm id="{9A7EFB90-34EE-DF49-BB36-14528FB2A414}"/>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graphicEl>
                                              <a:dgm id="{B78A597E-23B3-1049-A01A-9F535DCF17C1}"/>
                                            </p:graphicEl>
                                          </p:spTgt>
                                        </p:tgtEl>
                                        <p:attrNameLst>
                                          <p:attrName>style.visibility</p:attrName>
                                        </p:attrNameLst>
                                      </p:cBhvr>
                                      <p:to>
                                        <p:strVal val="visible"/>
                                      </p:to>
                                    </p:set>
                                    <p:animEffect transition="in" filter="fade">
                                      <p:cBhvr>
                                        <p:cTn id="50" dur="2000"/>
                                        <p:tgtEl>
                                          <p:spTgt spid="42">
                                            <p:graphicEl>
                                              <a:dgm id="{B78A597E-23B3-1049-A01A-9F535DCF17C1}"/>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000"/>
                                        <p:tgtEl>
                                          <p:spTgt spid="3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graphicEl>
                                              <a:dgm id="{AEA16479-9E7F-A941-9B3F-EA82653ABA15}"/>
                                            </p:graphicEl>
                                          </p:spTgt>
                                        </p:tgtEl>
                                        <p:attrNameLst>
                                          <p:attrName>style.visibility</p:attrName>
                                        </p:attrNameLst>
                                      </p:cBhvr>
                                      <p:to>
                                        <p:strVal val="visible"/>
                                      </p:to>
                                    </p:set>
                                    <p:animEffect transition="in" filter="fade">
                                      <p:cBhvr>
                                        <p:cTn id="56" dur="2000"/>
                                        <p:tgtEl>
                                          <p:spTgt spid="42">
                                            <p:graphicEl>
                                              <a:dgm id="{AEA16479-9E7F-A941-9B3F-EA82653ABA15}"/>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2">
                                            <p:graphicEl>
                                              <a:dgm id="{199B6F96-2AA2-4B4C-AB7F-FC2B87FD9AB7}"/>
                                            </p:graphicEl>
                                          </p:spTgt>
                                        </p:tgtEl>
                                        <p:attrNameLst>
                                          <p:attrName>style.visibility</p:attrName>
                                        </p:attrNameLst>
                                      </p:cBhvr>
                                      <p:to>
                                        <p:strVal val="visible"/>
                                      </p:to>
                                    </p:set>
                                    <p:animEffect transition="in" filter="fade">
                                      <p:cBhvr>
                                        <p:cTn id="59" dur="2000"/>
                                        <p:tgtEl>
                                          <p:spTgt spid="42">
                                            <p:graphicEl>
                                              <a:dgm id="{199B6F96-2AA2-4B4C-AB7F-FC2B87FD9AB7}"/>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2">
                                            <p:graphicEl>
                                              <a:dgm id="{66131503-63ED-4540-8502-6A48CD18ED03}"/>
                                            </p:graphicEl>
                                          </p:spTgt>
                                        </p:tgtEl>
                                        <p:attrNameLst>
                                          <p:attrName>style.visibility</p:attrName>
                                        </p:attrNameLst>
                                      </p:cBhvr>
                                      <p:to>
                                        <p:strVal val="visible"/>
                                      </p:to>
                                    </p:set>
                                    <p:animEffect transition="in" filter="fade">
                                      <p:cBhvr>
                                        <p:cTn id="62" dur="2000"/>
                                        <p:tgtEl>
                                          <p:spTgt spid="42">
                                            <p:graphicEl>
                                              <a:dgm id="{66131503-63ED-4540-8502-6A48CD18ED03}"/>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2000"/>
                                        <p:tgtEl>
                                          <p:spTgt spid="3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2">
                                            <p:graphicEl>
                                              <a:dgm id="{95DD8796-C1D6-EE44-9869-F5661F3F8B5F}"/>
                                            </p:graphicEl>
                                          </p:spTgt>
                                        </p:tgtEl>
                                        <p:attrNameLst>
                                          <p:attrName>style.visibility</p:attrName>
                                        </p:attrNameLst>
                                      </p:cBhvr>
                                      <p:to>
                                        <p:strVal val="visible"/>
                                      </p:to>
                                    </p:set>
                                    <p:animEffect transition="in" filter="fade">
                                      <p:cBhvr>
                                        <p:cTn id="68" dur="2000"/>
                                        <p:tgtEl>
                                          <p:spTgt spid="42">
                                            <p:graphicEl>
                                              <a:dgm id="{95DD8796-C1D6-EE44-9869-F5661F3F8B5F}"/>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2">
                                            <p:graphicEl>
                                              <a:dgm id="{1C657837-9A36-1543-B1A8-F6D9F73C8C9E}"/>
                                            </p:graphicEl>
                                          </p:spTgt>
                                        </p:tgtEl>
                                        <p:attrNameLst>
                                          <p:attrName>style.visibility</p:attrName>
                                        </p:attrNameLst>
                                      </p:cBhvr>
                                      <p:to>
                                        <p:strVal val="visible"/>
                                      </p:to>
                                    </p:set>
                                    <p:animEffect transition="in" filter="fade">
                                      <p:cBhvr>
                                        <p:cTn id="71" dur="2000"/>
                                        <p:tgtEl>
                                          <p:spTgt spid="42">
                                            <p:graphicEl>
                                              <a:dgm id="{1C657837-9A36-1543-B1A8-F6D9F73C8C9E}"/>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2">
                                            <p:graphicEl>
                                              <a:dgm id="{D8FD5D50-6D6C-0E4C-A837-1DDE12D05237}"/>
                                            </p:graphicEl>
                                          </p:spTgt>
                                        </p:tgtEl>
                                        <p:attrNameLst>
                                          <p:attrName>style.visibility</p:attrName>
                                        </p:attrNameLst>
                                      </p:cBhvr>
                                      <p:to>
                                        <p:strVal val="visible"/>
                                      </p:to>
                                    </p:set>
                                    <p:animEffect transition="in" filter="fade">
                                      <p:cBhvr>
                                        <p:cTn id="74" dur="2000"/>
                                        <p:tgtEl>
                                          <p:spTgt spid="42">
                                            <p:graphicEl>
                                              <a:dgm id="{D8FD5D50-6D6C-0E4C-A837-1DDE12D05237}"/>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2000"/>
                                        <p:tgtEl>
                                          <p:spTgt spid="3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2">
                                            <p:graphicEl>
                                              <a:dgm id="{EBB4544C-E271-6147-A92D-0ADE93C75EA4}"/>
                                            </p:graphicEl>
                                          </p:spTgt>
                                        </p:tgtEl>
                                        <p:attrNameLst>
                                          <p:attrName>style.visibility</p:attrName>
                                        </p:attrNameLst>
                                      </p:cBhvr>
                                      <p:to>
                                        <p:strVal val="visible"/>
                                      </p:to>
                                    </p:set>
                                    <p:animEffect transition="in" filter="fade">
                                      <p:cBhvr>
                                        <p:cTn id="80" dur="2000"/>
                                        <p:tgtEl>
                                          <p:spTgt spid="42">
                                            <p:graphicEl>
                                              <a:dgm id="{EBB4544C-E271-6147-A92D-0ADE93C75EA4}"/>
                                            </p:graphic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2">
                                            <p:graphicEl>
                                              <a:dgm id="{F0E6C605-BADA-1343-A6E2-E52B58011A2C}"/>
                                            </p:graphicEl>
                                          </p:spTgt>
                                        </p:tgtEl>
                                        <p:attrNameLst>
                                          <p:attrName>style.visibility</p:attrName>
                                        </p:attrNameLst>
                                      </p:cBhvr>
                                      <p:to>
                                        <p:strVal val="visible"/>
                                      </p:to>
                                    </p:set>
                                    <p:animEffect transition="in" filter="fade">
                                      <p:cBhvr>
                                        <p:cTn id="83" dur="2000"/>
                                        <p:tgtEl>
                                          <p:spTgt spid="42">
                                            <p:graphicEl>
                                              <a:dgm id="{F0E6C605-BADA-1343-A6E2-E52B58011A2C}"/>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2">
                                            <p:graphicEl>
                                              <a:dgm id="{FF8013DE-F65B-334C-BBDB-3A4601909784}"/>
                                            </p:graphicEl>
                                          </p:spTgt>
                                        </p:tgtEl>
                                        <p:attrNameLst>
                                          <p:attrName>style.visibility</p:attrName>
                                        </p:attrNameLst>
                                      </p:cBhvr>
                                      <p:to>
                                        <p:strVal val="visible"/>
                                      </p:to>
                                    </p:set>
                                    <p:animEffect transition="in" filter="fade">
                                      <p:cBhvr>
                                        <p:cTn id="86" dur="2000"/>
                                        <p:tgtEl>
                                          <p:spTgt spid="42">
                                            <p:graphicEl>
                                              <a:dgm id="{FF8013DE-F65B-334C-BBDB-3A46019097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Sub>
          <a:bldDgm bld="lvlOne"/>
        </p:bldSub>
      </p:bldGraphic>
      <p:bldP spid="33" grpId="0" animBg="1"/>
      <p:bldP spid="34" grpId="0" animBg="1"/>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123270"/>
            <a:ext cx="8147051" cy="867330"/>
          </a:xfrm>
          <a:solidFill>
            <a:srgbClr val="D1D1F0"/>
          </a:solidFill>
        </p:spPr>
        <p:txBody>
          <a:bodyPr/>
          <a:lstStyle/>
          <a:p>
            <a:r>
              <a:rPr lang="en-US" b="1" dirty="0" smtClean="0"/>
              <a:t>Why do teachers leave?</a:t>
            </a:r>
            <a:endParaRPr lang="en-US" b="1" dirty="0"/>
          </a:p>
        </p:txBody>
      </p:sp>
      <p:sp>
        <p:nvSpPr>
          <p:cNvPr id="3" name="Content Placeholder 2"/>
          <p:cNvSpPr>
            <a:spLocks noGrp="1"/>
          </p:cNvSpPr>
          <p:nvPr>
            <p:ph idx="1"/>
          </p:nvPr>
        </p:nvSpPr>
        <p:spPr>
          <a:xfrm>
            <a:off x="498475" y="1088350"/>
            <a:ext cx="8147051" cy="4737630"/>
          </a:xfrm>
        </p:spPr>
        <p:txBody>
          <a:bodyPr>
            <a:normAutofit fontScale="92500" lnSpcReduction="10000"/>
          </a:bodyPr>
          <a:lstStyle/>
          <a:p>
            <a:r>
              <a:rPr lang="en-US" dirty="0" smtClean="0"/>
              <a:t>Most consistently listed factors:</a:t>
            </a:r>
          </a:p>
          <a:p>
            <a:pPr lvl="1"/>
            <a:r>
              <a:rPr lang="en-US" dirty="0" smtClean="0"/>
              <a:t>Lack </a:t>
            </a:r>
            <a:r>
              <a:rPr lang="en-US" dirty="0"/>
              <a:t>of pedagogical </a:t>
            </a:r>
            <a:r>
              <a:rPr lang="en-US" dirty="0" smtClean="0"/>
              <a:t>training </a:t>
            </a:r>
          </a:p>
          <a:p>
            <a:pPr lvl="1"/>
            <a:r>
              <a:rPr lang="en-US" dirty="0" smtClean="0"/>
              <a:t>School environment</a:t>
            </a:r>
          </a:p>
          <a:p>
            <a:pPr lvl="1"/>
            <a:r>
              <a:rPr lang="en-US" dirty="0" smtClean="0">
                <a:solidFill>
                  <a:srgbClr val="6B6BCF"/>
                </a:solidFill>
              </a:rPr>
              <a:t>Poor </a:t>
            </a:r>
            <a:r>
              <a:rPr lang="en-US" dirty="0">
                <a:solidFill>
                  <a:srgbClr val="6B6BCF"/>
                </a:solidFill>
              </a:rPr>
              <a:t>student behavior and motivation</a:t>
            </a:r>
            <a:r>
              <a:rPr lang="en-US" dirty="0" smtClean="0">
                <a:solidFill>
                  <a:srgbClr val="6B6BCF"/>
                </a:solidFill>
              </a:rPr>
              <a:t> </a:t>
            </a:r>
          </a:p>
          <a:p>
            <a:endParaRPr lang="en-US" dirty="0" smtClean="0"/>
          </a:p>
          <a:p>
            <a:r>
              <a:rPr lang="en-US" dirty="0" smtClean="0"/>
              <a:t>Teachers consistently report: </a:t>
            </a:r>
          </a:p>
          <a:p>
            <a:pPr lvl="1"/>
            <a:r>
              <a:rPr lang="en-US" dirty="0" smtClean="0">
                <a:solidFill>
                  <a:srgbClr val="6B6BCF"/>
                </a:solidFill>
              </a:rPr>
              <a:t>inadequate pre-service training </a:t>
            </a:r>
            <a:r>
              <a:rPr lang="en-US" dirty="0" smtClean="0">
                <a:solidFill>
                  <a:srgbClr val="000000"/>
                </a:solidFill>
              </a:rPr>
              <a:t>on classroom management and </a:t>
            </a:r>
          </a:p>
          <a:p>
            <a:pPr lvl="1"/>
            <a:r>
              <a:rPr lang="en-US" dirty="0" smtClean="0">
                <a:solidFill>
                  <a:srgbClr val="6B6BCF"/>
                </a:solidFill>
              </a:rPr>
              <a:t>lack of support and training </a:t>
            </a:r>
            <a:r>
              <a:rPr lang="en-US" dirty="0" smtClean="0">
                <a:solidFill>
                  <a:srgbClr val="000000"/>
                </a:solidFill>
              </a:rPr>
              <a:t>for handling student behaviors </a:t>
            </a:r>
          </a:p>
          <a:p>
            <a:pPr>
              <a:buNone/>
            </a:pPr>
            <a:endParaRPr lang="en-US" dirty="0" smtClean="0"/>
          </a:p>
        </p:txBody>
      </p:sp>
      <p:sp>
        <p:nvSpPr>
          <p:cNvPr id="4" name="TextBox 3"/>
          <p:cNvSpPr txBox="1"/>
          <p:nvPr/>
        </p:nvSpPr>
        <p:spPr>
          <a:xfrm>
            <a:off x="0" y="5842337"/>
            <a:ext cx="9211732" cy="1015663"/>
          </a:xfrm>
          <a:prstGeom prst="rect">
            <a:avLst/>
          </a:prstGeom>
          <a:noFill/>
        </p:spPr>
        <p:txBody>
          <a:bodyPr wrap="square" rtlCol="0">
            <a:spAutoFit/>
          </a:bodyPr>
          <a:lstStyle/>
          <a:p>
            <a:r>
              <a:rPr lang="en-US" sz="1500" dirty="0" smtClean="0">
                <a:solidFill>
                  <a:schemeClr val="tx1">
                    <a:lumMod val="50000"/>
                    <a:lumOff val="50000"/>
                  </a:schemeClr>
                </a:solidFill>
              </a:rPr>
              <a:t>(Boyd, Grossman, </a:t>
            </a:r>
            <a:r>
              <a:rPr lang="en-US" sz="1500" dirty="0" err="1" smtClean="0">
                <a:solidFill>
                  <a:schemeClr val="tx1">
                    <a:lumMod val="50000"/>
                    <a:lumOff val="50000"/>
                  </a:schemeClr>
                </a:solidFill>
              </a:rPr>
              <a:t>Ing</a:t>
            </a:r>
            <a:r>
              <a:rPr lang="en-US" sz="1500" dirty="0" smtClean="0">
                <a:solidFill>
                  <a:schemeClr val="tx1">
                    <a:lumMod val="50000"/>
                    <a:lumOff val="50000"/>
                  </a:schemeClr>
                </a:solidFill>
              </a:rPr>
              <a:t>, Lankford, Loeb, &amp; Wyckoff, 2011; </a:t>
            </a:r>
            <a:r>
              <a:rPr lang="en-US" sz="1500" dirty="0" err="1" smtClean="0">
                <a:solidFill>
                  <a:schemeClr val="tx1">
                    <a:lumMod val="50000"/>
                    <a:lumOff val="50000"/>
                  </a:schemeClr>
                </a:solidFill>
              </a:rPr>
              <a:t>Chesley</a:t>
            </a:r>
            <a:r>
              <a:rPr lang="en-US" sz="1500" dirty="0" smtClean="0">
                <a:solidFill>
                  <a:schemeClr val="tx1">
                    <a:lumMod val="50000"/>
                    <a:lumOff val="50000"/>
                  </a:schemeClr>
                </a:solidFill>
              </a:rPr>
              <a:t> &amp; Jordan, 2012; </a:t>
            </a:r>
            <a:r>
              <a:rPr lang="en-US" sz="1500" dirty="0" err="1" smtClean="0">
                <a:solidFill>
                  <a:schemeClr val="tx1">
                    <a:lumMod val="50000"/>
                    <a:lumOff val="50000"/>
                  </a:schemeClr>
                </a:solidFill>
              </a:rPr>
              <a:t>Feng</a:t>
            </a:r>
            <a:r>
              <a:rPr lang="en-US" sz="1500" dirty="0" smtClean="0">
                <a:solidFill>
                  <a:schemeClr val="tx1">
                    <a:lumMod val="50000"/>
                    <a:lumOff val="50000"/>
                  </a:schemeClr>
                </a:solidFill>
              </a:rPr>
              <a:t>, 2006; </a:t>
            </a:r>
            <a:r>
              <a:rPr lang="en-US" sz="1500" dirty="0" err="1" smtClean="0">
                <a:solidFill>
                  <a:schemeClr val="tx1">
                    <a:lumMod val="50000"/>
                    <a:lumOff val="50000"/>
                  </a:schemeClr>
                </a:solidFill>
              </a:rPr>
              <a:t>Halford</a:t>
            </a:r>
            <a:r>
              <a:rPr lang="en-US" sz="1500" dirty="0" smtClean="0">
                <a:solidFill>
                  <a:schemeClr val="tx1">
                    <a:lumMod val="50000"/>
                    <a:lumOff val="50000"/>
                  </a:schemeClr>
                </a:solidFill>
              </a:rPr>
              <a:t>, 1998; Henke, Zahn, &amp; Carroll, 2001; Ingersoll, 2001; </a:t>
            </a:r>
            <a:r>
              <a:rPr lang="en-US" sz="1500" dirty="0" err="1" smtClean="0">
                <a:solidFill>
                  <a:schemeClr val="tx1">
                    <a:lumMod val="50000"/>
                    <a:lumOff val="50000"/>
                  </a:schemeClr>
                </a:solidFill>
              </a:rPr>
              <a:t>Ingersol</a:t>
            </a:r>
            <a:r>
              <a:rPr lang="en-US" sz="1500" dirty="0" smtClean="0">
                <a:solidFill>
                  <a:schemeClr val="tx1">
                    <a:lumMod val="50000"/>
                    <a:lumOff val="50000"/>
                  </a:schemeClr>
                </a:solidFill>
              </a:rPr>
              <a:t>, </a:t>
            </a:r>
            <a:r>
              <a:rPr lang="en-US" sz="1500" dirty="0" err="1" smtClean="0">
                <a:solidFill>
                  <a:schemeClr val="tx1">
                    <a:lumMod val="50000"/>
                    <a:lumOff val="50000"/>
                  </a:schemeClr>
                </a:solidFill>
              </a:rPr>
              <a:t>Merril</a:t>
            </a:r>
            <a:r>
              <a:rPr lang="en-US" sz="1500" dirty="0" smtClean="0">
                <a:solidFill>
                  <a:schemeClr val="tx1">
                    <a:lumMod val="50000"/>
                    <a:lumOff val="50000"/>
                  </a:schemeClr>
                </a:solidFill>
              </a:rPr>
              <a:t>, May, 2012; Johnson &amp; </a:t>
            </a:r>
            <a:r>
              <a:rPr lang="en-US" sz="1500" dirty="0" err="1" smtClean="0">
                <a:solidFill>
                  <a:schemeClr val="tx1">
                    <a:lumMod val="50000"/>
                    <a:lumOff val="50000"/>
                  </a:schemeClr>
                </a:solidFill>
              </a:rPr>
              <a:t>Birkeland</a:t>
            </a:r>
            <a:r>
              <a:rPr lang="en-US" sz="1500" dirty="0" smtClean="0">
                <a:solidFill>
                  <a:schemeClr val="tx1">
                    <a:lumMod val="50000"/>
                    <a:lumOff val="50000"/>
                  </a:schemeClr>
                </a:solidFill>
              </a:rPr>
              <a:t>, 2003; </a:t>
            </a:r>
            <a:r>
              <a:rPr lang="en-US" sz="1500" dirty="0" err="1" smtClean="0">
                <a:solidFill>
                  <a:schemeClr val="tx1">
                    <a:lumMod val="50000"/>
                    <a:lumOff val="50000"/>
                  </a:schemeClr>
                </a:solidFill>
              </a:rPr>
              <a:t>Kukla</a:t>
            </a:r>
            <a:r>
              <a:rPr lang="en-US" sz="1500" dirty="0" smtClean="0">
                <a:solidFill>
                  <a:schemeClr val="tx1">
                    <a:lumMod val="50000"/>
                    <a:lumOff val="50000"/>
                  </a:schemeClr>
                </a:solidFill>
              </a:rPr>
              <a:t>-Acevedo, 2009; Lane, </a:t>
            </a:r>
            <a:r>
              <a:rPr lang="en-US" sz="1500" dirty="0" err="1" smtClean="0">
                <a:solidFill>
                  <a:schemeClr val="tx1">
                    <a:lumMod val="50000"/>
                    <a:lumOff val="50000"/>
                  </a:schemeClr>
                </a:solidFill>
              </a:rPr>
              <a:t>Wehby</a:t>
            </a:r>
            <a:r>
              <a:rPr lang="en-US" sz="1500" dirty="0" smtClean="0">
                <a:solidFill>
                  <a:schemeClr val="tx1">
                    <a:lumMod val="50000"/>
                    <a:lumOff val="50000"/>
                  </a:schemeClr>
                </a:solidFill>
              </a:rPr>
              <a:t>, &amp; Barton-</a:t>
            </a:r>
            <a:r>
              <a:rPr lang="en-US" sz="1500" dirty="0" err="1" smtClean="0">
                <a:solidFill>
                  <a:schemeClr val="tx1">
                    <a:lumMod val="50000"/>
                    <a:lumOff val="50000"/>
                  </a:schemeClr>
                </a:solidFill>
              </a:rPr>
              <a:t>Arwood</a:t>
            </a:r>
            <a:r>
              <a:rPr lang="en-US" sz="1500" dirty="0" smtClean="0">
                <a:solidFill>
                  <a:schemeClr val="tx1">
                    <a:lumMod val="50000"/>
                    <a:lumOff val="50000"/>
                  </a:schemeClr>
                </a:solidFill>
              </a:rPr>
              <a:t>, 2005; </a:t>
            </a:r>
            <a:r>
              <a:rPr lang="en-US" sz="1500" dirty="0" err="1" smtClean="0">
                <a:solidFill>
                  <a:schemeClr val="tx1">
                    <a:lumMod val="50000"/>
                    <a:lumOff val="50000"/>
                  </a:schemeClr>
                </a:solidFill>
              </a:rPr>
              <a:t>Luekens</a:t>
            </a:r>
            <a:r>
              <a:rPr lang="en-US" sz="1500" dirty="0" smtClean="0">
                <a:solidFill>
                  <a:schemeClr val="tx1">
                    <a:lumMod val="50000"/>
                    <a:lumOff val="50000"/>
                  </a:schemeClr>
                </a:solidFill>
              </a:rPr>
              <a:t>, </a:t>
            </a:r>
            <a:r>
              <a:rPr lang="en-US" sz="1500" dirty="0" err="1" smtClean="0">
                <a:solidFill>
                  <a:schemeClr val="tx1">
                    <a:lumMod val="50000"/>
                    <a:lumOff val="50000"/>
                  </a:schemeClr>
                </a:solidFill>
              </a:rPr>
              <a:t>Lyter</a:t>
            </a:r>
            <a:r>
              <a:rPr lang="en-US" sz="1500" dirty="0" smtClean="0">
                <a:solidFill>
                  <a:schemeClr val="tx1">
                    <a:lumMod val="50000"/>
                    <a:lumOff val="50000"/>
                  </a:schemeClr>
                </a:solidFill>
              </a:rPr>
              <a:t>, Fox, &amp; </a:t>
            </a:r>
            <a:r>
              <a:rPr lang="en-US" sz="1500" dirty="0" err="1" smtClean="0">
                <a:solidFill>
                  <a:schemeClr val="tx1">
                    <a:lumMod val="50000"/>
                    <a:lumOff val="50000"/>
                  </a:schemeClr>
                </a:solidFill>
              </a:rPr>
              <a:t>Changler</a:t>
            </a:r>
            <a:r>
              <a:rPr lang="en-US" sz="1500" dirty="0" smtClean="0">
                <a:solidFill>
                  <a:schemeClr val="tx1">
                    <a:lumMod val="50000"/>
                    <a:lumOff val="50000"/>
                  </a:schemeClr>
                </a:solidFill>
              </a:rPr>
              <a:t>, 2004; </a:t>
            </a:r>
            <a:r>
              <a:rPr lang="en-US" sz="1500" dirty="0" err="1" smtClean="0">
                <a:solidFill>
                  <a:schemeClr val="tx1">
                    <a:lumMod val="50000"/>
                    <a:lumOff val="50000"/>
                  </a:schemeClr>
                </a:solidFill>
              </a:rPr>
              <a:t>Stough</a:t>
            </a:r>
            <a:r>
              <a:rPr lang="en-US" sz="1500" dirty="0" smtClean="0">
                <a:solidFill>
                  <a:schemeClr val="tx1">
                    <a:lumMod val="50000"/>
                    <a:lumOff val="50000"/>
                  </a:schemeClr>
                </a:solidFill>
              </a:rPr>
              <a:t>, 2006; Torres, 2012; </a:t>
            </a:r>
            <a:r>
              <a:rPr lang="en-US" sz="1500" dirty="0" err="1" smtClean="0">
                <a:solidFill>
                  <a:schemeClr val="tx1">
                    <a:lumMod val="50000"/>
                    <a:lumOff val="50000"/>
                  </a:schemeClr>
                </a:solidFill>
              </a:rPr>
              <a:t>Zabel</a:t>
            </a:r>
            <a:r>
              <a:rPr lang="en-US" sz="1500" dirty="0" smtClean="0">
                <a:solidFill>
                  <a:schemeClr val="tx1">
                    <a:lumMod val="50000"/>
                    <a:lumOff val="50000"/>
                  </a:schemeClr>
                </a:solidFill>
              </a:rPr>
              <a:t> &amp; </a:t>
            </a:r>
            <a:r>
              <a:rPr lang="en-US" sz="1500" dirty="0" err="1" smtClean="0">
                <a:solidFill>
                  <a:schemeClr val="tx1">
                    <a:lumMod val="50000"/>
                    <a:lumOff val="50000"/>
                  </a:schemeClr>
                </a:solidFill>
              </a:rPr>
              <a:t>Zabel</a:t>
            </a:r>
            <a:r>
              <a:rPr lang="en-US" sz="1500" dirty="0" smtClean="0">
                <a:solidFill>
                  <a:schemeClr val="tx1">
                    <a:lumMod val="50000"/>
                    <a:lumOff val="50000"/>
                  </a:schemeClr>
                </a:solidFill>
              </a:rPr>
              <a:t>, 2002)</a:t>
            </a:r>
          </a:p>
        </p:txBody>
      </p:sp>
      <p:sp>
        <p:nvSpPr>
          <p:cNvPr id="7" name="Rounded Rectangle 6"/>
          <p:cNvSpPr/>
          <p:nvPr/>
        </p:nvSpPr>
        <p:spPr>
          <a:xfrm>
            <a:off x="0" y="5867400"/>
            <a:ext cx="9144000" cy="1066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latin typeface="Arial"/>
                <a:cs typeface="Arial"/>
              </a:rPr>
              <a:t>Supporting teachers in classroom PBIS is critical </a:t>
            </a:r>
          </a:p>
          <a:p>
            <a:pPr algn="ctr"/>
            <a:r>
              <a:rPr lang="en-US" sz="2400" dirty="0" smtClean="0">
                <a:latin typeface="Arial"/>
                <a:cs typeface="Arial"/>
              </a:rPr>
              <a:t>for our teachers, schools, and our country!</a:t>
            </a:r>
            <a:endParaRPr lang="en-US" sz="2400" dirty="0">
              <a:latin typeface="Arial"/>
              <a:cs typeface="Arial"/>
            </a:endParaRPr>
          </a:p>
        </p:txBody>
      </p:sp>
    </p:spTree>
    <p:extLst>
      <p:ext uri="{BB962C8B-B14F-4D97-AF65-F5344CB8AC3E}">
        <p14:creationId xmlns:p14="http://schemas.microsoft.com/office/powerpoint/2010/main" val="3745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lide(fromBottom)">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7"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ritannic Bold"/>
        <a:ea typeface=""/>
        <a:cs typeface=""/>
      </a:majorFont>
      <a:minorFont>
        <a:latin typeface="Britannic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7041</TotalTime>
  <Words>6338</Words>
  <Application>Microsoft Macintosh PowerPoint</Application>
  <PresentationFormat>On-screen Show (4:3)</PresentationFormat>
  <Paragraphs>800</Paragraphs>
  <Slides>84</Slides>
  <Notes>20</Notes>
  <HiddenSlides>0</HiddenSlides>
  <MMClips>0</MMClips>
  <ScaleCrop>false</ScaleCrop>
  <HeadingPairs>
    <vt:vector size="10" baseType="variant">
      <vt:variant>
        <vt:lpstr>Fonts Used</vt:lpstr>
      </vt:variant>
      <vt:variant>
        <vt:i4>10</vt:i4>
      </vt:variant>
      <vt:variant>
        <vt:lpstr>Theme</vt:lpstr>
      </vt:variant>
      <vt:variant>
        <vt:i4>2</vt:i4>
      </vt:variant>
      <vt:variant>
        <vt:lpstr>Links</vt:lpstr>
      </vt:variant>
      <vt:variant>
        <vt:i4>1</vt:i4>
      </vt:variant>
      <vt:variant>
        <vt:lpstr>Embedded OLE Servers</vt:lpstr>
      </vt:variant>
      <vt:variant>
        <vt:i4>1</vt:i4>
      </vt:variant>
      <vt:variant>
        <vt:lpstr>Slide Titles</vt:lpstr>
      </vt:variant>
      <vt:variant>
        <vt:i4>84</vt:i4>
      </vt:variant>
    </vt:vector>
  </HeadingPairs>
  <TitlesOfParts>
    <vt:vector size="98" baseType="lpstr">
      <vt:lpstr>Arial Rounded MT Bold</vt:lpstr>
      <vt:lpstr>Britannic Bold</vt:lpstr>
      <vt:lpstr>Calibri</vt:lpstr>
      <vt:lpstr>Comic Sans MS</vt:lpstr>
      <vt:lpstr>Franklin Gothic Book</vt:lpstr>
      <vt:lpstr>Franklin Gothic Medium</vt:lpstr>
      <vt:lpstr>ＭＳ Ｐゴシック</vt:lpstr>
      <vt:lpstr>Times New Roman</vt:lpstr>
      <vt:lpstr>ヒラギノ角ゴ Pro W3</vt:lpstr>
      <vt:lpstr>Arial</vt:lpstr>
      <vt:lpstr>Default Design</vt:lpstr>
      <vt:lpstr>MA DESE</vt:lpstr>
      <vt:lpstr>BRANDI:scholarship:grants:Funded%20Grants:PBIS%20IV:Classroom%20Workgroup:CWPBIS%20Technical%20Brief%20Final%201.30.15.docx!OLE_LINK2</vt:lpstr>
      <vt:lpstr>Visio</vt:lpstr>
      <vt:lpstr>Creating a Positive and Proactive Classroom to Support ALL Learners</vt:lpstr>
      <vt:lpstr>Workshop Overview</vt:lpstr>
      <vt:lpstr>Advance Organizer: Day 3</vt:lpstr>
      <vt:lpstr>Decision Making Guide for K-12 Classrooms*</vt:lpstr>
      <vt:lpstr>Overview of Materials</vt:lpstr>
      <vt:lpstr>Where do we start?</vt:lpstr>
      <vt:lpstr>Behavior problems disrupt learning Engaging learning prevents behavior problems</vt:lpstr>
      <vt:lpstr>PowerPoint Presentation</vt:lpstr>
      <vt:lpstr>Why do teachers leave?</vt:lpstr>
      <vt:lpstr>How can we support teachers? What do we know from the empirical literature?</vt:lpstr>
      <vt:lpstr>What about the kids?</vt:lpstr>
      <vt:lpstr>Typical Implementation Rates of PCBS Practices</vt:lpstr>
      <vt:lpstr>We can do this!</vt:lpstr>
      <vt:lpstr>Let’s get started!</vt:lpstr>
      <vt:lpstr>PowerPoint Presentation</vt:lpstr>
      <vt:lpstr>Interactive Map of Core Features</vt:lpstr>
      <vt:lpstr>Self-Assessment</vt:lpstr>
      <vt:lpstr>Decision Making Chart</vt:lpstr>
      <vt:lpstr>Tables with Definitions, Examples,  Non-Examples, and Resources</vt:lpstr>
      <vt:lpstr>Additional Tools</vt:lpstr>
      <vt:lpstr>Scenarios to Illustrate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Strategies to Acknowledge</vt:lpstr>
      <vt:lpstr>PowerPoint Presentation</vt:lpstr>
      <vt:lpstr>PowerPoint Presentation</vt:lpstr>
      <vt:lpstr>Other Strategies to Respond</vt:lpstr>
      <vt:lpstr>Other Strategies to Respond</vt:lpstr>
      <vt:lpstr>Let’s get started!</vt:lpstr>
      <vt:lpstr>PowerPoint Presentation</vt:lpstr>
      <vt:lpstr>PowerPoint Presentation</vt:lpstr>
      <vt:lpstr>Major and Minor Office Referrals Per Month</vt:lpstr>
      <vt:lpstr>PowerPoint Presentation</vt:lpstr>
      <vt:lpstr>Major and Minor Office Referrals Per Month</vt:lpstr>
      <vt:lpstr>PowerPoint Presentation</vt:lpstr>
      <vt:lpstr>PowerPoint Presentation</vt:lpstr>
      <vt:lpstr>CICO Cycle (Crone, Horner, &amp; Hawken, 2004)</vt:lpstr>
      <vt:lpstr>Check-In/Check-Out Point Card: Based on School-Wide Expectations</vt:lpstr>
      <vt:lpstr>PowerPoint Presentation</vt:lpstr>
      <vt:lpstr>PowerPoint Presentation</vt:lpstr>
      <vt:lpstr>PowerPoint Presentation</vt:lpstr>
      <vt:lpstr>Individualized Behavioral Interventions</vt:lpstr>
      <vt:lpstr>Behavior Support Elements</vt:lpstr>
      <vt:lpstr>3 Basic Steps: Developing interventions for Individual Students</vt:lpstr>
      <vt:lpstr>Remember Functions</vt:lpstr>
      <vt:lpstr>1. Look at the Function of Behavior</vt:lpstr>
      <vt:lpstr>FBA: Collecting Information</vt:lpstr>
      <vt:lpstr>3 Basic Steps: Developing interventions for Individual Students</vt:lpstr>
      <vt:lpstr>Fundamental Rule</vt:lpstr>
      <vt:lpstr>2. Choose a Desired Behavior</vt:lpstr>
      <vt:lpstr>2. Choose a Replacement Behavior</vt:lpstr>
      <vt:lpstr>3 Basic Steps: Developing interventions for Individual Students</vt:lpstr>
      <vt:lpstr>3. Develop Intervention Strategies</vt:lpstr>
      <vt:lpstr>More specifically…</vt:lpstr>
      <vt:lpstr>PowerPoint Presentation</vt:lpstr>
      <vt:lpstr>Major and Minor Office Referrals Per Month</vt:lpstr>
      <vt:lpstr>PowerPoint Presentation</vt:lpstr>
      <vt:lpstr>EX 1. Mr. Jorgé’s Third Grade Classroom</vt:lpstr>
      <vt:lpstr>EX 1. Mr. Jorgé’s Third Grade Classroom</vt:lpstr>
      <vt:lpstr>EX 1. Mr. Jorgé’s Third Grade Classroom</vt:lpstr>
      <vt:lpstr>EX 1. Mr. Jorgé’s Third Grade Classroom</vt:lpstr>
      <vt:lpstr>EX 1. Mr. Jorgé’s Third Grade Classroom</vt:lpstr>
      <vt:lpstr>EX 1. Mr. Jorgé’s Third Grade Classroom</vt:lpstr>
      <vt:lpstr>EX 1. Mr. Jorgé’s Third Grade Classroom</vt:lpstr>
      <vt:lpstr>EX 1. Mr. Jorgé’s Third Grade Classroom</vt:lpstr>
      <vt:lpstr>EX 2. Dr. Rubert’s 9th Grade Science Class</vt:lpstr>
      <vt:lpstr>EX 2. Dr. Rubert’s 9th Grade Science Class</vt:lpstr>
      <vt:lpstr>EX 2. Dr. Rubert’s 9th Grade Science Class</vt:lpstr>
      <vt:lpstr>EX 2. Dr. Rubert’s 9th Grade Science Class</vt:lpstr>
      <vt:lpstr>EX 2. Dr. Rubert’s 9th Grade Science Class</vt:lpstr>
      <vt:lpstr>EX 2. Dr. Rubert’s 9th Grade Science Class</vt:lpstr>
      <vt:lpstr>EX 2. Dr. Rubert’s 9th Grade Science Class</vt:lpstr>
      <vt:lpstr>EX 2. Dr. Rubert’s 9th Grade Science Class</vt:lpstr>
      <vt:lpstr>EX 2. Dr. Rubert’s 9th Grade Science Class</vt:lpstr>
      <vt:lpstr>Let’s get started!</vt:lpstr>
      <vt:lpstr>Wrap-up of Day 3 &amp; Look Toward Day 4</vt:lpstr>
      <vt:lpstr>PowerPoint Presentation</vt:lpstr>
      <vt:lpstr>PowerPoint Presentation</vt:lpstr>
    </vt:vector>
  </TitlesOfParts>
  <Company>University of Connecticut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Positive</dc:title>
  <dc:creator>Brandi Simonsen</dc:creator>
  <cp:lastModifiedBy>Brandi Simonsen</cp:lastModifiedBy>
  <cp:revision>274</cp:revision>
  <dcterms:created xsi:type="dcterms:W3CDTF">2013-06-13T14:22:53Z</dcterms:created>
  <dcterms:modified xsi:type="dcterms:W3CDTF">2017-06-21T18:22:04Z</dcterms:modified>
</cp:coreProperties>
</file>