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wmf" ContentType="image/x-wm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Lst>
  <p:notesMasterIdLst>
    <p:notesMasterId r:id="rId39"/>
  </p:notesMasterIdLst>
  <p:sldIdLst>
    <p:sldId id="860" r:id="rId3"/>
    <p:sldId id="868" r:id="rId4"/>
    <p:sldId id="743" r:id="rId5"/>
    <p:sldId id="600" r:id="rId6"/>
    <p:sldId id="866" r:id="rId7"/>
    <p:sldId id="608" r:id="rId8"/>
    <p:sldId id="465" r:id="rId9"/>
    <p:sldId id="528" r:id="rId10"/>
    <p:sldId id="529" r:id="rId11"/>
    <p:sldId id="612" r:id="rId12"/>
    <p:sldId id="611" r:id="rId13"/>
    <p:sldId id="613" r:id="rId14"/>
    <p:sldId id="530" r:id="rId15"/>
    <p:sldId id="706" r:id="rId16"/>
    <p:sldId id="620" r:id="rId17"/>
    <p:sldId id="621" r:id="rId18"/>
    <p:sldId id="531" r:id="rId19"/>
    <p:sldId id="624" r:id="rId20"/>
    <p:sldId id="625" r:id="rId21"/>
    <p:sldId id="626" r:id="rId22"/>
    <p:sldId id="627" r:id="rId23"/>
    <p:sldId id="472" r:id="rId24"/>
    <p:sldId id="534" r:id="rId25"/>
    <p:sldId id="535" r:id="rId26"/>
    <p:sldId id="536" r:id="rId27"/>
    <p:sldId id="537" r:id="rId28"/>
    <p:sldId id="633" r:id="rId29"/>
    <p:sldId id="538" r:id="rId30"/>
    <p:sldId id="486" r:id="rId31"/>
    <p:sldId id="882" r:id="rId32"/>
    <p:sldId id="869" r:id="rId33"/>
    <p:sldId id="880" r:id="rId34"/>
    <p:sldId id="638" r:id="rId35"/>
    <p:sldId id="636" r:id="rId36"/>
    <p:sldId id="637" r:id="rId37"/>
    <p:sldId id="639"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 charset="0"/>
        <a:ea typeface="ＭＳ Ｐゴシック" pitchFamily="-107" charset="-128"/>
        <a:cs typeface="ＭＳ Ｐゴシック" pitchFamily="-107" charset="-128"/>
      </a:defRPr>
    </a:lvl1pPr>
    <a:lvl2pPr marL="457200" algn="l" rtl="0" fontAlgn="base">
      <a:spcBef>
        <a:spcPct val="0"/>
      </a:spcBef>
      <a:spcAft>
        <a:spcPct val="0"/>
      </a:spcAft>
      <a:defRPr kern="1200">
        <a:solidFill>
          <a:schemeClr val="tx1"/>
        </a:solidFill>
        <a:latin typeface="Arial" pitchFamily="-1" charset="0"/>
        <a:ea typeface="ＭＳ Ｐゴシック" pitchFamily="-107" charset="-128"/>
        <a:cs typeface="ＭＳ Ｐゴシック" pitchFamily="-107" charset="-128"/>
      </a:defRPr>
    </a:lvl2pPr>
    <a:lvl3pPr marL="914400" algn="l" rtl="0" fontAlgn="base">
      <a:spcBef>
        <a:spcPct val="0"/>
      </a:spcBef>
      <a:spcAft>
        <a:spcPct val="0"/>
      </a:spcAft>
      <a:defRPr kern="1200">
        <a:solidFill>
          <a:schemeClr val="tx1"/>
        </a:solidFill>
        <a:latin typeface="Arial" pitchFamily="-1" charset="0"/>
        <a:ea typeface="ＭＳ Ｐゴシック" pitchFamily="-107" charset="-128"/>
        <a:cs typeface="ＭＳ Ｐゴシック" pitchFamily="-107" charset="-128"/>
      </a:defRPr>
    </a:lvl3pPr>
    <a:lvl4pPr marL="1371600" algn="l" rtl="0" fontAlgn="base">
      <a:spcBef>
        <a:spcPct val="0"/>
      </a:spcBef>
      <a:spcAft>
        <a:spcPct val="0"/>
      </a:spcAft>
      <a:defRPr kern="1200">
        <a:solidFill>
          <a:schemeClr val="tx1"/>
        </a:solidFill>
        <a:latin typeface="Arial" pitchFamily="-1" charset="0"/>
        <a:ea typeface="ＭＳ Ｐゴシック" pitchFamily="-107" charset="-128"/>
        <a:cs typeface="ＭＳ Ｐゴシック" pitchFamily="-107" charset="-128"/>
      </a:defRPr>
    </a:lvl4pPr>
    <a:lvl5pPr marL="1828800" algn="l" rtl="0" fontAlgn="base">
      <a:spcBef>
        <a:spcPct val="0"/>
      </a:spcBef>
      <a:spcAft>
        <a:spcPct val="0"/>
      </a:spcAft>
      <a:defRPr kern="1200">
        <a:solidFill>
          <a:schemeClr val="tx1"/>
        </a:solidFill>
        <a:latin typeface="Arial" pitchFamily="-1" charset="0"/>
        <a:ea typeface="ＭＳ Ｐゴシック" pitchFamily="-107" charset="-128"/>
        <a:cs typeface="ＭＳ Ｐゴシック" pitchFamily="-107" charset="-128"/>
      </a:defRPr>
    </a:lvl5pPr>
    <a:lvl6pPr marL="2286000" algn="l" defTabSz="457200" rtl="0" eaLnBrk="1" latinLnBrk="0" hangingPunct="1">
      <a:defRPr kern="1200">
        <a:solidFill>
          <a:schemeClr val="tx1"/>
        </a:solidFill>
        <a:latin typeface="Arial" pitchFamily="-1" charset="0"/>
        <a:ea typeface="ＭＳ Ｐゴシック" pitchFamily="-107" charset="-128"/>
        <a:cs typeface="ＭＳ Ｐゴシック" pitchFamily="-107" charset="-128"/>
      </a:defRPr>
    </a:lvl6pPr>
    <a:lvl7pPr marL="2743200" algn="l" defTabSz="457200" rtl="0" eaLnBrk="1" latinLnBrk="0" hangingPunct="1">
      <a:defRPr kern="1200">
        <a:solidFill>
          <a:schemeClr val="tx1"/>
        </a:solidFill>
        <a:latin typeface="Arial" pitchFamily="-1" charset="0"/>
        <a:ea typeface="ＭＳ Ｐゴシック" pitchFamily="-107" charset="-128"/>
        <a:cs typeface="ＭＳ Ｐゴシック" pitchFamily="-107" charset="-128"/>
      </a:defRPr>
    </a:lvl7pPr>
    <a:lvl8pPr marL="3200400" algn="l" defTabSz="457200" rtl="0" eaLnBrk="1" latinLnBrk="0" hangingPunct="1">
      <a:defRPr kern="1200">
        <a:solidFill>
          <a:schemeClr val="tx1"/>
        </a:solidFill>
        <a:latin typeface="Arial" pitchFamily="-1" charset="0"/>
        <a:ea typeface="ＭＳ Ｐゴシック" pitchFamily="-107" charset="-128"/>
        <a:cs typeface="ＭＳ Ｐゴシック" pitchFamily="-107" charset="-128"/>
      </a:defRPr>
    </a:lvl8pPr>
    <a:lvl9pPr marL="3657600" algn="l" defTabSz="457200" rtl="0" eaLnBrk="1" latinLnBrk="0" hangingPunct="1">
      <a:defRPr kern="1200">
        <a:solidFill>
          <a:schemeClr val="tx1"/>
        </a:solidFill>
        <a:latin typeface="Arial" pitchFamily="-1" charset="0"/>
        <a:ea typeface="ＭＳ Ｐゴシック" pitchFamily="-107" charset="-128"/>
        <a:cs typeface="ＭＳ Ｐゴシック" pitchFamily="-107" charset="-128"/>
      </a:defRPr>
    </a:lvl9pPr>
  </p:defaultTextStyle>
  <p:extLst>
    <p:ext uri="{521415D9-36F7-43E2-AB2F-B90AF26B5E84}">
      <p14:sectionLst xmlns:p14="http://schemas.microsoft.com/office/powerpoint/2010/main">
        <p14:section name="Day 2" id="{B2699449-83DF-7A41-8150-88E18F08F3A7}">
          <p14:sldIdLst>
            <p14:sldId id="860"/>
            <p14:sldId id="868"/>
            <p14:sldId id="743"/>
            <p14:sldId id="600"/>
            <p14:sldId id="866"/>
            <p14:sldId id="608"/>
            <p14:sldId id="465"/>
            <p14:sldId id="528"/>
            <p14:sldId id="529"/>
            <p14:sldId id="612"/>
            <p14:sldId id="611"/>
            <p14:sldId id="613"/>
            <p14:sldId id="530"/>
            <p14:sldId id="706"/>
            <p14:sldId id="620"/>
            <p14:sldId id="621"/>
            <p14:sldId id="531"/>
            <p14:sldId id="624"/>
            <p14:sldId id="625"/>
            <p14:sldId id="626"/>
            <p14:sldId id="627"/>
            <p14:sldId id="472"/>
            <p14:sldId id="534"/>
            <p14:sldId id="535"/>
            <p14:sldId id="536"/>
            <p14:sldId id="537"/>
            <p14:sldId id="633"/>
            <p14:sldId id="538"/>
            <p14:sldId id="486"/>
            <p14:sldId id="882"/>
            <p14:sldId id="869"/>
            <p14:sldId id="880"/>
            <p14:sldId id="638"/>
            <p14:sldId id="636"/>
            <p14:sldId id="637"/>
            <p14:sldId id="63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00"/>
    <a:srgbClr val="6666FF"/>
    <a:srgbClr val="CDE081"/>
    <a:srgbClr val="FFFF99"/>
    <a:srgbClr val="CC99FF"/>
    <a:srgbClr val="3366FF"/>
    <a:srgbClr val="00804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936"/>
    <p:restoredTop sz="93070"/>
  </p:normalViewPr>
  <p:slideViewPr>
    <p:cSldViewPr>
      <p:cViewPr>
        <p:scale>
          <a:sx n="71" d="100"/>
          <a:sy n="71" d="100"/>
        </p:scale>
        <p:origin x="1352" y="5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11" charset="-128"/>
                <a:cs typeface="+mn-cs"/>
              </a:defRPr>
            </a:lvl1pPr>
          </a:lstStyle>
          <a:p>
            <a:pPr>
              <a:defRPr/>
            </a:pPr>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1" charset="-128"/>
                <a:cs typeface="+mn-cs"/>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11" charset="-128"/>
                <a:cs typeface="+mn-cs"/>
              </a:defRPr>
            </a:lvl1pPr>
          </a:lstStyle>
          <a:p>
            <a:pPr>
              <a:defRPr/>
            </a:pPr>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DC7068D3-F764-FF49-87A0-99A01BEEA7D2}" type="slidenum">
              <a:rPr lang="en-US"/>
              <a:pPr>
                <a:defRPr/>
              </a:pPr>
              <a:t>‹#›</a:t>
            </a:fld>
            <a:endParaRPr lang="en-US"/>
          </a:p>
        </p:txBody>
      </p:sp>
    </p:spTree>
    <p:extLst>
      <p:ext uri="{BB962C8B-B14F-4D97-AF65-F5344CB8AC3E}">
        <p14:creationId xmlns:p14="http://schemas.microsoft.com/office/powerpoint/2010/main" val="3363467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Arial" pitchFamily="-111"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111"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111" charset="0"/>
        <a:ea typeface="ヒラギノ角ゴ Pro W3"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pitchFamily="-111" charset="0"/>
                <a:ea typeface="ＭＳ Ｐゴシック" pitchFamily="-111" charset="-128"/>
                <a:cs typeface="ＭＳ Ｐゴシック" pitchFamily="-111" charset="-128"/>
              </a:rPr>
              <a:t>The title of this year’s Institute is -</a:t>
            </a:r>
            <a:r>
              <a:rPr lang="en-US" sz="1200" kern="1200" dirty="0" smtClean="0">
                <a:solidFill>
                  <a:schemeClr val="tx1"/>
                </a:solidFill>
                <a:effectLst/>
                <a:latin typeface="Arial" pitchFamily="-111" charset="0"/>
                <a:ea typeface="ＭＳ Ｐゴシック" pitchFamily="-111" charset="-128"/>
                <a:cs typeface="ＭＳ Ｐゴシック" pitchFamily="-111" charset="-128"/>
              </a:rPr>
              <a:t> </a:t>
            </a:r>
            <a:r>
              <a:rPr lang="en-US" sz="1200" i="1" kern="1200" dirty="0" smtClean="0">
                <a:solidFill>
                  <a:schemeClr val="tx1"/>
                </a:solidFill>
                <a:effectLst/>
                <a:latin typeface="Arial" pitchFamily="-111" charset="0"/>
                <a:ea typeface="ＭＳ Ｐゴシック" pitchFamily="-111" charset="-128"/>
                <a:cs typeface="ＭＳ Ｐゴシック" pitchFamily="-111" charset="-128"/>
              </a:rPr>
              <a:t>Personalizing Education:  Innovative, Multi-Tiered Pathways to Social and Academic Success</a:t>
            </a:r>
            <a:r>
              <a:rPr lang="en-US" sz="1200" kern="1200" dirty="0" smtClean="0">
                <a:solidFill>
                  <a:schemeClr val="tx1"/>
                </a:solidFill>
                <a:effectLst/>
                <a:latin typeface="Arial" pitchFamily="-111" charset="0"/>
                <a:ea typeface="ＭＳ Ｐゴシック" pitchFamily="-111" charset="-128"/>
                <a:cs typeface="ＭＳ Ｐゴシック" pitchFamily="-111" charset="-128"/>
              </a:rPr>
              <a:t>. </a:t>
            </a:r>
            <a:endParaRPr lang="en-US" dirty="0"/>
          </a:p>
        </p:txBody>
      </p:sp>
      <p:sp>
        <p:nvSpPr>
          <p:cNvPr id="4" name="Slide Number Placeholder 3"/>
          <p:cNvSpPr>
            <a:spLocks noGrp="1"/>
          </p:cNvSpPr>
          <p:nvPr>
            <p:ph type="sldNum" sz="quarter" idx="10"/>
          </p:nvPr>
        </p:nvSpPr>
        <p:spPr/>
        <p:txBody>
          <a:bodyPr/>
          <a:lstStyle/>
          <a:p>
            <a:pPr>
              <a:defRPr/>
            </a:pPr>
            <a:fld id="{DC7068D3-F764-FF49-87A0-99A01BEEA7D2}" type="slidenum">
              <a:rPr lang="en-US" smtClean="0"/>
              <a:pPr>
                <a:defRPr/>
              </a:pPr>
              <a:t>1</a:t>
            </a:fld>
            <a:endParaRPr lang="en-US"/>
          </a:p>
        </p:txBody>
      </p:sp>
    </p:spTree>
    <p:extLst>
      <p:ext uri="{BB962C8B-B14F-4D97-AF65-F5344CB8AC3E}">
        <p14:creationId xmlns:p14="http://schemas.microsoft.com/office/powerpoint/2010/main" val="1411014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B95A8A64-6E7B-C146-8770-6AD62C5DEB9C}" type="slidenum">
              <a:rPr lang="en-US">
                <a:latin typeface="Arial" pitchFamily="-1" charset="0"/>
              </a:rPr>
              <a:pPr/>
              <a:t>7</a:t>
            </a:fld>
            <a:endParaRPr lang="en-US">
              <a:latin typeface="Arial" pitchFamily="-1"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a:latin typeface="Arial" pitchFamily="-1" charset="0"/>
                <a:ea typeface="ＭＳ Ｐゴシック" pitchFamily="-107" charset="-128"/>
                <a:cs typeface="ＭＳ Ｐゴシック" pitchFamily="-107" charset="-128"/>
              </a:rPr>
              <a:t>Amy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DFD01850-8BE2-6C4C-AADB-5E2EF0A8423B}" type="slidenum">
              <a:rPr lang="en-US">
                <a:latin typeface="Arial" pitchFamily="-1" charset="0"/>
              </a:rPr>
              <a:pPr/>
              <a:t>34</a:t>
            </a:fld>
            <a:endParaRPr lang="en-US">
              <a:latin typeface="Arial" pitchFamily="-1"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US">
                <a:latin typeface="Arial" pitchFamily="-1" charset="0"/>
                <a:ea typeface="ＭＳ Ｐゴシック" pitchFamily="-107" charset="-128"/>
                <a:cs typeface="ＭＳ Ｐゴシック" pitchFamily="-107" charset="-128"/>
              </a:rPr>
              <a:t>Amy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tiff"/><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788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22C919-7F33-0B41-B117-F04C7D3ADC9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71BD5F-AC6F-4340-B3AB-7010F52472B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D7CA5-BC36-754E-8B6E-6C759D25825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3B6F5E-C1A3-6948-B23F-4BD01D1E086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241D22-D9FE-D645-A75C-E53683C221C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BC20D0-D175-C144-96D0-78246C43FF2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CF196C-ED82-6249-B560-FC1E2135B26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FEDDD7F-89B9-284A-83D9-F59BEA7531E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08B9EBBA-996F-894A-B54A-D6246ED52CEA}" type="datetimeFigureOut">
              <a:rPr lang="en-US" smtClean="0">
                <a:solidFill>
                  <a:srgbClr val="000000"/>
                </a:solidFill>
              </a:rPr>
              <a:pPr/>
              <a:t>6/21/17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grpSp>
        <p:nvGrpSpPr>
          <p:cNvPr id="19" name="Group 18"/>
          <p:cNvGrpSpPr/>
          <p:nvPr userDrawn="1"/>
        </p:nvGrpSpPr>
        <p:grpSpPr>
          <a:xfrm>
            <a:off x="0" y="5139117"/>
            <a:ext cx="9144000" cy="748530"/>
            <a:chOff x="0" y="5139117"/>
            <a:chExt cx="9144000" cy="748530"/>
          </a:xfrm>
        </p:grpSpPr>
        <p:sp>
          <p:nvSpPr>
            <p:cNvPr id="12" name="Rectangle 11"/>
            <p:cNvSpPr/>
            <p:nvPr userDrawn="1"/>
          </p:nvSpPr>
          <p:spPr>
            <a:xfrm>
              <a:off x="0" y="5319168"/>
              <a:ext cx="9144000" cy="42757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grpSp>
          <p:nvGrpSpPr>
            <p:cNvPr id="13" name="Group 12"/>
            <p:cNvGrpSpPr/>
            <p:nvPr userDrawn="1"/>
          </p:nvGrpSpPr>
          <p:grpSpPr>
            <a:xfrm>
              <a:off x="1081091" y="5139117"/>
              <a:ext cx="3965734" cy="748530"/>
              <a:chOff x="152399" y="5859960"/>
              <a:chExt cx="5150586" cy="998040"/>
            </a:xfrm>
          </p:grpSpPr>
          <p:pic>
            <p:nvPicPr>
              <p:cNvPr id="14" name="Picture 13"/>
              <p:cNvPicPr>
                <a:picLocks noChangeAspect="1" noChangeArrowheads="1"/>
              </p:cNvPicPr>
              <p:nvPr/>
            </p:nvPicPr>
            <p:blipFill>
              <a:blip r:embed="rId2">
                <a:lum bright="-2000" contrast="-2000"/>
              </a:blip>
              <a:srcRect/>
              <a:stretch>
                <a:fillRect/>
              </a:stretch>
            </p:blipFill>
            <p:spPr bwMode="auto">
              <a:xfrm>
                <a:off x="2743200" y="5859960"/>
                <a:ext cx="2559785" cy="998039"/>
              </a:xfrm>
              <a:prstGeom prst="rect">
                <a:avLst/>
              </a:prstGeom>
              <a:noFill/>
              <a:ln w="9525">
                <a:noFill/>
                <a:miter lim="800000"/>
                <a:headEnd/>
                <a:tailEnd/>
              </a:ln>
            </p:spPr>
          </p:pic>
          <p:pic>
            <p:nvPicPr>
              <p:cNvPr id="15" name="Picture 14"/>
              <p:cNvPicPr/>
              <p:nvPr/>
            </p:nvPicPr>
            <p:blipFill>
              <a:blip r:embed="rId3"/>
              <a:srcRect/>
              <a:stretch>
                <a:fillRect/>
              </a:stretch>
            </p:blipFill>
            <p:spPr bwMode="auto">
              <a:xfrm>
                <a:off x="152399" y="5941695"/>
                <a:ext cx="2333625" cy="916305"/>
              </a:xfrm>
              <a:prstGeom prst="rect">
                <a:avLst/>
              </a:prstGeom>
              <a:noFill/>
              <a:ln w="9525">
                <a:noFill/>
                <a:miter lim="800000"/>
                <a:headEnd/>
                <a:tailEnd/>
              </a:ln>
            </p:spPr>
          </p:pic>
        </p:grpSp>
        <p:pic>
          <p:nvPicPr>
            <p:cNvPr id="18" name="Picture 17"/>
            <p:cNvPicPr>
              <a:picLocks noChangeAspect="1"/>
            </p:cNvPicPr>
            <p:nvPr userDrawn="1"/>
          </p:nvPicPr>
          <p:blipFill>
            <a:blip r:embed="rId4"/>
            <a:stretch>
              <a:fillRect/>
            </a:stretch>
          </p:blipFill>
          <p:spPr>
            <a:xfrm>
              <a:off x="5188047" y="5139117"/>
              <a:ext cx="3306337" cy="748529"/>
            </a:xfrm>
            <a:prstGeom prst="rect">
              <a:avLst/>
            </a:prstGeom>
          </p:spPr>
        </p:pic>
      </p:gr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nchor="b"/>
          <a:lstStyle>
            <a:lvl1pPr algn="l">
              <a:defRPr>
                <a:latin typeface="+mj-l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mj-lt"/>
              </a:defRPr>
            </a:lvl1pPr>
          </a:lstStyle>
          <a:p>
            <a:fld id="{9B3A1323-8D79-1946-B0D7-40001CF92E9D}" type="datetimeFigureOut">
              <a:rPr lang="en-US" smtClean="0">
                <a:solidFill>
                  <a:srgbClr val="000000"/>
                </a:solidFill>
              </a:rPr>
              <a:pPr/>
              <a:t>6/21/17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mj-lt"/>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mj-lt"/>
              </a:defRPr>
            </a:lvl1pPr>
          </a:lstStyle>
          <a:p>
            <a:fld id="{D57F1E4F-1CFF-5643-939E-217C01CDF565}" type="slidenum">
              <a:rPr lang="en-US" smtClean="0">
                <a:solidFill>
                  <a:srgbClr val="000000"/>
                </a:solidFill>
              </a: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8DFA1846-DA80-1C48-A609-854EA85C59AD}" type="datetimeFigureOut">
              <a:rPr lang="en-US" smtClean="0">
                <a:solidFill>
                  <a:srgbClr val="000000"/>
                </a:solidFill>
              </a:rPr>
              <a:pPr/>
              <a:t>6/21/17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5758B2-9523-FE47-B525-34BF9E25E3E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7302355-E14B-8545-A8F8-0FE83CC9D524}" type="datetimeFigureOut">
              <a:rPr lang="en-US" smtClean="0">
                <a:solidFill>
                  <a:srgbClr val="000000"/>
                </a:solidFill>
              </a:rPr>
              <a:pPr/>
              <a:t>6/21/17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02640F58-564D-2B4F-AE67-E407BA4FCF45}" type="datetimeFigureOut">
              <a:rPr lang="en-US" smtClean="0">
                <a:solidFill>
                  <a:srgbClr val="000000"/>
                </a:solidFill>
              </a:rPr>
              <a:pPr/>
              <a:t>6/21/17</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F13A34C8-038E-2045-AF43-DF7DBB8E0E9E}" type="datetimeFigureOut">
              <a:rPr lang="en-US" smtClean="0">
                <a:solidFill>
                  <a:srgbClr val="000000"/>
                </a:solidFill>
              </a:rPr>
              <a:pPr/>
              <a:t>6/21/17</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8818C68F-D26B-8F47-958C-23B49CF8A634}" type="datetimeFigureOut">
              <a:rPr lang="en-US" smtClean="0">
                <a:solidFill>
                  <a:srgbClr val="000000"/>
                </a:solidFill>
              </a:rPr>
              <a:pPr/>
              <a:t>6/21/17</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DF5E60-9974-AC48-9591-99C2BB44B7CF}" type="datetimeFigureOut">
              <a:rPr lang="en-US" smtClean="0">
                <a:solidFill>
                  <a:srgbClr val="000000"/>
                </a:solidFill>
              </a:rPr>
              <a:pPr/>
              <a:t>6/21/17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8C79C5D-2A6F-F04D-97DA-BEF2467B64E4}" type="datetimeFigureOut">
              <a:rPr lang="en-US" smtClean="0">
                <a:solidFill>
                  <a:srgbClr val="000000"/>
                </a:solidFill>
              </a:rPr>
              <a:pPr/>
              <a:t>6/21/17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6C52C72-DE31-F449-A4ED-4C594FD91407}" type="datetimeFigureOut">
              <a:rPr lang="en-US" smtClean="0">
                <a:solidFill>
                  <a:srgbClr val="000000"/>
                </a:solidFill>
              </a:rPr>
              <a:pPr/>
              <a:t>6/21/17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D62726E-379B-B349-9EED-81ED093FA806}" type="datetimeFigureOut">
              <a:rPr lang="en-US" smtClean="0">
                <a:solidFill>
                  <a:srgbClr val="000000"/>
                </a:solidFill>
              </a:rPr>
              <a:pPr/>
              <a:t>6/21/17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53CC0A-DA34-994B-84BB-DECA4A37C9A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E2571E-5AFA-9F4B-A30E-280B89F31BF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2E7064-5F9A-CD44-BFBA-7194559BB39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66B53F-4CD5-544A-96D7-C8E6572AD06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026E311-D6A7-9F40-88E1-5B4D953D900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6D602B-D268-6B4B-9F1D-EAC4E2C7F2B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B871B8-D53D-4F4C-9F2E-49B8F52455B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2.xml"/><Relationship Id="rId13" Type="http://schemas.openxmlformats.org/officeDocument/2006/relationships/image" Target="../media/image1.emf"/><Relationship Id="rId14" Type="http://schemas.openxmlformats.org/officeDocument/2006/relationships/image" Target="../media/image2.jpeg"/><Relationship Id="rId15" Type="http://schemas.openxmlformats.org/officeDocument/2006/relationships/image" Target="../media/image3.tiff"/><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a:ea typeface="ＭＳ Ｐゴシック" pitchFamily="-111" charset="-128"/>
                <a:cs typeface="Aria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a:ea typeface="ＭＳ Ｐゴシック" pitchFamily="-111" charset="-128"/>
                <a:cs typeface="Aria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a:cs typeface="Arial"/>
              </a:defRPr>
            </a:lvl1pPr>
          </a:lstStyle>
          <a:p>
            <a:pPr>
              <a:defRPr/>
            </a:pPr>
            <a:fld id="{967418B0-5A0A-AA4A-97A7-5ADD61F8B0A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Britannic Bold"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Britannic Bold"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Britannic Bold"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Britannic Bold"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Britannic Bold" pitchFamily="-111" charset="0"/>
        </a:defRPr>
      </a:lvl6pPr>
      <a:lvl7pPr marL="914400" algn="ctr" rtl="0" fontAlgn="base">
        <a:spcBef>
          <a:spcPct val="0"/>
        </a:spcBef>
        <a:spcAft>
          <a:spcPct val="0"/>
        </a:spcAft>
        <a:defRPr sz="4400">
          <a:solidFill>
            <a:schemeClr val="tx2"/>
          </a:solidFill>
          <a:latin typeface="Britannic Bold" pitchFamily="-111" charset="0"/>
        </a:defRPr>
      </a:lvl7pPr>
      <a:lvl8pPr marL="1371600" algn="ctr" rtl="0" fontAlgn="base">
        <a:spcBef>
          <a:spcPct val="0"/>
        </a:spcBef>
        <a:spcAft>
          <a:spcPct val="0"/>
        </a:spcAft>
        <a:defRPr sz="4400">
          <a:solidFill>
            <a:schemeClr val="tx2"/>
          </a:solidFill>
          <a:latin typeface="Britannic Bold" pitchFamily="-111" charset="0"/>
        </a:defRPr>
      </a:lvl8pPr>
      <a:lvl9pPr marL="1828800" algn="ctr" rtl="0" fontAlgn="base">
        <a:spcBef>
          <a:spcPct val="0"/>
        </a:spcBef>
        <a:spcAft>
          <a:spcPct val="0"/>
        </a:spcAft>
        <a:defRPr sz="4400">
          <a:solidFill>
            <a:schemeClr val="tx2"/>
          </a:solidFill>
          <a:latin typeface="Britannic Bold"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ヒラギノ角ゴ Pro W3" pitchFamily="-1"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ヒラギノ角ゴ Pro W3" pitchFamily="-1"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ヒラギノ角ゴ Pro W3" pitchFamily="-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8435" name="Rectangle 3"/>
          <p:cNvSpPr>
            <a:spLocks noGrp="1" noChangeArrowheads="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62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Arial" pitchFamily="-108" charset="0"/>
              </a:defRPr>
            </a:lvl1pPr>
          </a:lstStyle>
          <a:p>
            <a:fld id="{09B482E8-6E0E-1B4F-B1FD-C69DB9E858D9}" type="datetimeFigureOut">
              <a:rPr lang="en-US" smtClean="0">
                <a:solidFill>
                  <a:srgbClr val="000000"/>
                </a:solidFill>
                <a:ea typeface="ＭＳ Ｐゴシック" pitchFamily="34" charset="-128"/>
                <a:cs typeface="ＭＳ Ｐゴシック" pitchFamily="34" charset="-128"/>
              </a:rPr>
              <a:pPr/>
              <a:t>6/21/17</a:t>
            </a:fld>
            <a:endParaRPr lang="en-US" dirty="0">
              <a:solidFill>
                <a:srgbClr val="000000"/>
              </a:solidFill>
              <a:ea typeface="ＭＳ Ｐゴシック" pitchFamily="34" charset="-128"/>
              <a:cs typeface="ＭＳ Ｐゴシック" pitchFamily="34" charset="-128"/>
            </a:endParaRPr>
          </a:p>
        </p:txBody>
      </p:sp>
      <p:sp>
        <p:nvSpPr>
          <p:cNvPr id="962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pitchFamily="-108" charset="0"/>
              </a:defRPr>
            </a:lvl1pPr>
          </a:lstStyle>
          <a:p>
            <a:endParaRPr lang="en-US" dirty="0">
              <a:solidFill>
                <a:srgbClr val="000000"/>
              </a:solidFill>
              <a:ea typeface="ＭＳ Ｐゴシック" pitchFamily="34" charset="-128"/>
              <a:cs typeface="ＭＳ Ｐゴシック" pitchFamily="34" charset="-128"/>
            </a:endParaRPr>
          </a:p>
        </p:txBody>
      </p:sp>
      <p:sp>
        <p:nvSpPr>
          <p:cNvPr id="962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Arial" pitchFamily="-108" charset="0"/>
              </a:defRPr>
            </a:lvl1pPr>
          </a:lstStyle>
          <a:p>
            <a:fld id="{D57F1E4F-1CFF-5643-939E-217C01CDF565}" type="slidenum">
              <a:rPr lang="en-US" smtClean="0">
                <a:solidFill>
                  <a:srgbClr val="000000"/>
                </a:solidFill>
                <a:ea typeface="ＭＳ Ｐゴシック" pitchFamily="34" charset="-128"/>
                <a:cs typeface="ＭＳ Ｐゴシック" pitchFamily="34" charset="-128"/>
              </a:rPr>
              <a:pPr/>
              <a:t>‹#›</a:t>
            </a:fld>
            <a:endParaRPr lang="en-US" dirty="0">
              <a:solidFill>
                <a:srgbClr val="000000"/>
              </a:solidFill>
              <a:ea typeface="ＭＳ Ｐゴシック" pitchFamily="34" charset="-128"/>
              <a:cs typeface="ＭＳ Ｐゴシック" pitchFamily="34" charset="-128"/>
            </a:endParaRPr>
          </a:p>
        </p:txBody>
      </p:sp>
      <p:grpSp>
        <p:nvGrpSpPr>
          <p:cNvPr id="19" name="Group 18"/>
          <p:cNvGrpSpPr/>
          <p:nvPr userDrawn="1"/>
        </p:nvGrpSpPr>
        <p:grpSpPr>
          <a:xfrm>
            <a:off x="0" y="6457949"/>
            <a:ext cx="9143999" cy="399665"/>
            <a:chOff x="-5900113" y="5139117"/>
            <a:chExt cx="15044113" cy="748530"/>
          </a:xfrm>
        </p:grpSpPr>
        <p:sp>
          <p:nvSpPr>
            <p:cNvPr id="20" name="Rectangle 19"/>
            <p:cNvSpPr/>
            <p:nvPr userDrawn="1"/>
          </p:nvSpPr>
          <p:spPr>
            <a:xfrm>
              <a:off x="-5900113" y="5319168"/>
              <a:ext cx="15044113" cy="31350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grpSp>
          <p:nvGrpSpPr>
            <p:cNvPr id="21" name="Group 20"/>
            <p:cNvGrpSpPr/>
            <p:nvPr userDrawn="1"/>
          </p:nvGrpSpPr>
          <p:grpSpPr>
            <a:xfrm>
              <a:off x="1410200" y="5139117"/>
              <a:ext cx="3965733" cy="748530"/>
              <a:chOff x="579830" y="5859960"/>
              <a:chExt cx="5150585" cy="998040"/>
            </a:xfrm>
          </p:grpSpPr>
          <p:pic>
            <p:nvPicPr>
              <p:cNvPr id="23" name="Picture 22"/>
              <p:cNvPicPr>
                <a:picLocks noChangeAspect="1" noChangeArrowheads="1"/>
              </p:cNvPicPr>
              <p:nvPr/>
            </p:nvPicPr>
            <p:blipFill>
              <a:blip r:embed="rId13">
                <a:lum bright="-2000" contrast="-2000"/>
              </a:blip>
              <a:srcRect/>
              <a:stretch>
                <a:fillRect/>
              </a:stretch>
            </p:blipFill>
            <p:spPr bwMode="auto">
              <a:xfrm>
                <a:off x="3170631" y="5859960"/>
                <a:ext cx="2559784" cy="998040"/>
              </a:xfrm>
              <a:prstGeom prst="rect">
                <a:avLst/>
              </a:prstGeom>
              <a:noFill/>
              <a:ln w="9525">
                <a:noFill/>
                <a:miter lim="800000"/>
                <a:headEnd/>
                <a:tailEnd/>
              </a:ln>
            </p:spPr>
          </p:pic>
          <p:pic>
            <p:nvPicPr>
              <p:cNvPr id="24" name="Picture 23"/>
              <p:cNvPicPr/>
              <p:nvPr/>
            </p:nvPicPr>
            <p:blipFill>
              <a:blip r:embed="rId14"/>
              <a:srcRect/>
              <a:stretch>
                <a:fillRect/>
              </a:stretch>
            </p:blipFill>
            <p:spPr bwMode="auto">
              <a:xfrm>
                <a:off x="579830" y="5941696"/>
                <a:ext cx="2333625" cy="916304"/>
              </a:xfrm>
              <a:prstGeom prst="rect">
                <a:avLst/>
              </a:prstGeom>
              <a:noFill/>
              <a:ln w="9525">
                <a:noFill/>
                <a:miter lim="800000"/>
                <a:headEnd/>
                <a:tailEnd/>
              </a:ln>
            </p:spPr>
          </p:pic>
        </p:grpSp>
        <p:pic>
          <p:nvPicPr>
            <p:cNvPr id="22" name="Picture 21"/>
            <p:cNvPicPr>
              <a:picLocks noChangeAspect="1"/>
            </p:cNvPicPr>
            <p:nvPr userDrawn="1"/>
          </p:nvPicPr>
          <p:blipFill>
            <a:blip r:embed="rId15"/>
            <a:stretch>
              <a:fillRect/>
            </a:stretch>
          </p:blipFill>
          <p:spPr>
            <a:xfrm>
              <a:off x="5517148" y="5139117"/>
              <a:ext cx="3306337" cy="748528"/>
            </a:xfrm>
            <a:prstGeom prst="rect">
              <a:avLst/>
            </a:prstGeom>
          </p:spPr>
        </p:pic>
      </p:grpSp>
      <p:grpSp>
        <p:nvGrpSpPr>
          <p:cNvPr id="27" name="Group 26"/>
          <p:cNvGrpSpPr/>
          <p:nvPr userDrawn="1"/>
        </p:nvGrpSpPr>
        <p:grpSpPr>
          <a:xfrm>
            <a:off x="30954" y="457201"/>
            <a:ext cx="9113046" cy="1174396"/>
            <a:chOff x="30954" y="457201"/>
            <a:chExt cx="9113046" cy="1174396"/>
          </a:xfrm>
        </p:grpSpPr>
        <p:grpSp>
          <p:nvGrpSpPr>
            <p:cNvPr id="7" name="Group 6"/>
            <p:cNvGrpSpPr/>
            <p:nvPr userDrawn="1"/>
          </p:nvGrpSpPr>
          <p:grpSpPr>
            <a:xfrm>
              <a:off x="30954" y="457201"/>
              <a:ext cx="1393030" cy="1174396"/>
              <a:chOff x="130970" y="457201"/>
              <a:chExt cx="1393030" cy="1174396"/>
            </a:xfrm>
          </p:grpSpPr>
          <p:sp>
            <p:nvSpPr>
              <p:cNvPr id="5" name="Oval 4"/>
              <p:cNvSpPr/>
              <p:nvPr userDrawn="1"/>
            </p:nvSpPr>
            <p:spPr>
              <a:xfrm>
                <a:off x="130970" y="792845"/>
                <a:ext cx="895348" cy="838752"/>
              </a:xfrm>
              <a:prstGeom prst="ellipse">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Oval 5"/>
              <p:cNvSpPr/>
              <p:nvPr userDrawn="1"/>
            </p:nvSpPr>
            <p:spPr>
              <a:xfrm>
                <a:off x="509588" y="457201"/>
                <a:ext cx="1014412" cy="102171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grpSp>
          <p:nvGrpSpPr>
            <p:cNvPr id="4" name="Group 3"/>
            <p:cNvGrpSpPr/>
            <p:nvPr userDrawn="1"/>
          </p:nvGrpSpPr>
          <p:grpSpPr>
            <a:xfrm>
              <a:off x="171450" y="883604"/>
              <a:ext cx="652459" cy="602103"/>
              <a:chOff x="142878" y="485775"/>
              <a:chExt cx="652459" cy="602103"/>
            </a:xfrm>
          </p:grpSpPr>
          <p:sp>
            <p:nvSpPr>
              <p:cNvPr id="3" name="Oval 2"/>
              <p:cNvSpPr/>
              <p:nvPr userDrawn="1"/>
            </p:nvSpPr>
            <p:spPr>
              <a:xfrm>
                <a:off x="242888" y="485775"/>
                <a:ext cx="414337" cy="414338"/>
              </a:xfrm>
              <a:prstGeom prst="ellipse">
                <a:avLst/>
              </a:prstGeom>
              <a:noFill/>
              <a:ln w="317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5" name="Oval 24"/>
              <p:cNvSpPr/>
              <p:nvPr userDrawn="1"/>
            </p:nvSpPr>
            <p:spPr>
              <a:xfrm>
                <a:off x="381000" y="666751"/>
                <a:ext cx="414337" cy="414338"/>
              </a:xfrm>
              <a:prstGeom prst="ellipse">
                <a:avLst/>
              </a:prstGeom>
              <a:noFill/>
              <a:ln w="317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6" name="Oval 25"/>
              <p:cNvSpPr/>
              <p:nvPr userDrawn="1"/>
            </p:nvSpPr>
            <p:spPr>
              <a:xfrm>
                <a:off x="142878" y="673540"/>
                <a:ext cx="414337" cy="414338"/>
              </a:xfrm>
              <a:prstGeom prst="ellipse">
                <a:avLst/>
              </a:prstGeom>
              <a:noFill/>
              <a:ln w="317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cxnSp>
          <p:nvCxnSpPr>
            <p:cNvPr id="9" name="Straight Connector 8"/>
            <p:cNvCxnSpPr/>
            <p:nvPr userDrawn="1"/>
          </p:nvCxnSpPr>
          <p:spPr>
            <a:xfrm flipV="1">
              <a:off x="819034" y="1437684"/>
              <a:ext cx="8324966" cy="30122"/>
            </a:xfrm>
            <a:prstGeom prst="line">
              <a:avLst/>
            </a:prstGeom>
            <a:ln>
              <a:solidFill>
                <a:schemeClr val="accent6"/>
              </a:solidFill>
            </a:ln>
            <a:effectLst>
              <a:outerShdw blurRad="40000" dist="20000" dir="5400000" rotWithShape="0">
                <a:schemeClr val="accent6">
                  <a:alpha val="38000"/>
                </a:schemeClr>
              </a:outerShdw>
            </a:effectLst>
          </p:spPr>
          <p:style>
            <a:lnRef idx="2">
              <a:schemeClr val="accent1"/>
            </a:lnRef>
            <a:fillRef idx="0">
              <a:schemeClr val="accent1"/>
            </a:fillRef>
            <a:effectRef idx="1">
              <a:schemeClr val="accent1"/>
            </a:effectRef>
            <a:fontRef idx="minor">
              <a:schemeClr val="tx1"/>
            </a:fontRef>
          </p:style>
        </p:cxnSp>
      </p:grpSp>
      <p:sp>
        <p:nvSpPr>
          <p:cNvPr id="2" name="TextBox 1"/>
          <p:cNvSpPr txBox="1"/>
          <p:nvPr userDrawn="1"/>
        </p:nvSpPr>
        <p:spPr>
          <a:xfrm>
            <a:off x="0" y="6477000"/>
            <a:ext cx="3733800" cy="307777"/>
          </a:xfrm>
          <a:prstGeom prst="rect">
            <a:avLst/>
          </a:prstGeom>
          <a:noFill/>
        </p:spPr>
        <p:txBody>
          <a:bodyPr wrap="square" rtlCol="0">
            <a:spAutoFit/>
          </a:bodyPr>
          <a:lstStyle/>
          <a:p>
            <a:r>
              <a:rPr lang="en-US" sz="1400" b="1" smtClean="0">
                <a:solidFill>
                  <a:srgbClr val="FFFFFF"/>
                </a:solidFill>
                <a:ea typeface="ＭＳ Ｐゴシック" pitchFamily="34" charset="-128"/>
                <a:cs typeface="ＭＳ Ｐゴシック" pitchFamily="34" charset="-128"/>
              </a:rPr>
              <a:t>(Simonsen &amp; Freeman, 2017)</a:t>
            </a:r>
            <a:endParaRPr lang="en-US" sz="1400" b="1">
              <a:solidFill>
                <a:srgbClr val="FFFFFF"/>
              </a:solidFill>
              <a:ea typeface="ＭＳ Ｐゴシック" pitchFamily="34" charset="-128"/>
              <a:cs typeface="ＭＳ Ｐゴシック" pitchFamily="34" charset="-128"/>
            </a:endParaRPr>
          </a:p>
        </p:txBody>
      </p:sp>
    </p:spTree>
    <p:extLst>
      <p:ext uri="{BB962C8B-B14F-4D97-AF65-F5344CB8AC3E}">
        <p14:creationId xmlns:p14="http://schemas.microsoft.com/office/powerpoint/2010/main" val="180060354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hf sldNum="0" hdr="0" ftr="0" dt="0"/>
  <p:txStyles>
    <p:titleStyle>
      <a:lvl1pPr algn="ctr" rtl="0" eaLnBrk="1" fontAlgn="base" hangingPunct="1">
        <a:spcBef>
          <a:spcPct val="0"/>
        </a:spcBef>
        <a:spcAft>
          <a:spcPct val="0"/>
        </a:spcAft>
        <a:defRPr sz="3300" b="0" i="0">
          <a:solidFill>
            <a:schemeClr val="tx2"/>
          </a:solidFill>
          <a:latin typeface="Arial" charset="0"/>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p:titleStyle>
    <p:bodyStyle>
      <a:lvl1pPr marL="257168" indent="-257168" algn="l" rtl="0" eaLnBrk="1" fontAlgn="base" hangingPunct="1">
        <a:spcBef>
          <a:spcPct val="20000"/>
        </a:spcBef>
        <a:spcAft>
          <a:spcPct val="0"/>
        </a:spcAft>
        <a:buChar char="•"/>
        <a:defRPr sz="2400" b="0" i="0">
          <a:solidFill>
            <a:schemeClr val="tx1"/>
          </a:solidFill>
          <a:latin typeface="Arial" charset="0"/>
          <a:ea typeface="ＭＳ Ｐゴシック" pitchFamily="-108" charset="-128"/>
          <a:cs typeface="Britannic Bold"/>
        </a:defRPr>
      </a:lvl1pPr>
      <a:lvl2pPr marL="557199" indent="-214308" algn="l" rtl="0" eaLnBrk="1" fontAlgn="base" hangingPunct="1">
        <a:spcBef>
          <a:spcPct val="20000"/>
        </a:spcBef>
        <a:spcAft>
          <a:spcPct val="0"/>
        </a:spcAft>
        <a:buChar char="–"/>
        <a:defRPr sz="2100" b="0" i="0">
          <a:solidFill>
            <a:schemeClr val="tx1"/>
          </a:solidFill>
          <a:latin typeface="Arial" charset="0"/>
          <a:ea typeface="ＭＳ Ｐゴシック" pitchFamily="-108" charset="-128"/>
          <a:cs typeface="Britannic Bold"/>
        </a:defRPr>
      </a:lvl2pPr>
      <a:lvl3pPr marL="857228" indent="-171446" algn="l" rtl="0" eaLnBrk="1" fontAlgn="base" hangingPunct="1">
        <a:spcBef>
          <a:spcPct val="20000"/>
        </a:spcBef>
        <a:spcAft>
          <a:spcPct val="0"/>
        </a:spcAft>
        <a:buChar char="•"/>
        <a:defRPr sz="1800" b="0" i="0">
          <a:solidFill>
            <a:schemeClr val="tx1"/>
          </a:solidFill>
          <a:latin typeface="Arial" charset="0"/>
          <a:ea typeface="ＭＳ Ｐゴシック" pitchFamily="-108" charset="-128"/>
          <a:cs typeface="Britannic Bold"/>
        </a:defRPr>
      </a:lvl3pPr>
      <a:lvl4pPr marL="1200120" indent="-171446" algn="l" rtl="0" eaLnBrk="1" fontAlgn="base" hangingPunct="1">
        <a:spcBef>
          <a:spcPct val="20000"/>
        </a:spcBef>
        <a:spcAft>
          <a:spcPct val="0"/>
        </a:spcAft>
        <a:buChar char="–"/>
        <a:defRPr sz="1500" b="0" i="0">
          <a:solidFill>
            <a:schemeClr val="tx1"/>
          </a:solidFill>
          <a:latin typeface="Arial" charset="0"/>
          <a:ea typeface="ＭＳ Ｐゴシック" pitchFamily="-108" charset="-128"/>
          <a:cs typeface="Britannic Bold"/>
        </a:defRPr>
      </a:lvl4pPr>
      <a:lvl5pPr marL="1543012" indent="-171446" algn="l" rtl="0" eaLnBrk="1" fontAlgn="base" hangingPunct="1">
        <a:spcBef>
          <a:spcPct val="20000"/>
        </a:spcBef>
        <a:spcAft>
          <a:spcPct val="0"/>
        </a:spcAft>
        <a:buChar char="»"/>
        <a:defRPr sz="1500" b="0" i="0">
          <a:solidFill>
            <a:schemeClr val="tx1"/>
          </a:solidFill>
          <a:latin typeface="Arial" charset="0"/>
          <a:ea typeface="ＭＳ Ｐゴシック" pitchFamily="-108" charset="-128"/>
          <a:cs typeface="Britannic Bold"/>
        </a:defRPr>
      </a:lvl5pPr>
      <a:lvl6pPr marL="1885903" indent="-171446" algn="l" rtl="0" eaLnBrk="1" fontAlgn="base" hangingPunct="1">
        <a:spcBef>
          <a:spcPct val="20000"/>
        </a:spcBef>
        <a:spcAft>
          <a:spcPct val="0"/>
        </a:spcAft>
        <a:buChar char="»"/>
        <a:defRPr sz="1500">
          <a:solidFill>
            <a:schemeClr val="tx1"/>
          </a:solidFill>
          <a:latin typeface="+mn-lt"/>
          <a:ea typeface="ＭＳ Ｐゴシック" pitchFamily="-108" charset="-128"/>
        </a:defRPr>
      </a:lvl6pPr>
      <a:lvl7pPr marL="2228795" indent="-171446" algn="l" rtl="0" eaLnBrk="1" fontAlgn="base" hangingPunct="1">
        <a:spcBef>
          <a:spcPct val="20000"/>
        </a:spcBef>
        <a:spcAft>
          <a:spcPct val="0"/>
        </a:spcAft>
        <a:buChar char="»"/>
        <a:defRPr sz="1500">
          <a:solidFill>
            <a:schemeClr val="tx1"/>
          </a:solidFill>
          <a:latin typeface="+mn-lt"/>
          <a:ea typeface="ＭＳ Ｐゴシック" pitchFamily="-108" charset="-128"/>
        </a:defRPr>
      </a:lvl7pPr>
      <a:lvl8pPr marL="2571686" indent="-171446" algn="l" rtl="0" eaLnBrk="1" fontAlgn="base" hangingPunct="1">
        <a:spcBef>
          <a:spcPct val="20000"/>
        </a:spcBef>
        <a:spcAft>
          <a:spcPct val="0"/>
        </a:spcAft>
        <a:buChar char="»"/>
        <a:defRPr sz="1500">
          <a:solidFill>
            <a:schemeClr val="tx1"/>
          </a:solidFill>
          <a:latin typeface="+mn-lt"/>
          <a:ea typeface="ＭＳ Ｐゴシック" pitchFamily="-108" charset="-128"/>
        </a:defRPr>
      </a:lvl8pPr>
      <a:lvl9pPr marL="2914577" indent="-171446" algn="l" rtl="0" eaLnBrk="1" fontAlgn="base" hangingPunct="1">
        <a:spcBef>
          <a:spcPct val="20000"/>
        </a:spcBef>
        <a:spcAft>
          <a:spcPct val="0"/>
        </a:spcAft>
        <a:buChar char="»"/>
        <a:defRPr sz="1500">
          <a:solidFill>
            <a:schemeClr val="tx1"/>
          </a:solidFill>
          <a:latin typeface="+mn-lt"/>
          <a:ea typeface="ＭＳ Ｐゴシック" pitchFamily="-108" charset="-128"/>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conn.edu/index.php" TargetMode="External"/><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wmf"/></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5" Type="http://schemas.openxmlformats.org/officeDocument/2006/relationships/image" Target="../media/image13.wmf"/><Relationship Id="rId1" Type="http://schemas.openxmlformats.org/officeDocument/2006/relationships/slideLayout" Target="../slideLayouts/slideLayout16.xml"/><Relationship Id="rId2" Type="http://schemas.openxmlformats.org/officeDocument/2006/relationships/image" Target="../media/image1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1.istockphoto.com/file_thumbview_approve/263559/2/istockphoto_263559_looking_for_food.jpg" TargetMode="External"/><Relationship Id="rId3"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pbis.org/pbis_newsletter/volume_4/issue4.aspx" TargetMode="External"/><Relationship Id="rId4" Type="http://schemas.openxmlformats.org/officeDocument/2006/relationships/hyperlink" Target="http://www.pbis.org/training/student.aspx" TargetMode="External"/><Relationship Id="rId1" Type="http://schemas.openxmlformats.org/officeDocument/2006/relationships/slideLayout" Target="../slideLayouts/slideLayout2.xml"/><Relationship Id="rId2" Type="http://schemas.openxmlformats.org/officeDocument/2006/relationships/hyperlink" Target="http://www.pbis.or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hyperlink" Target="http://www.cber.org/" TargetMode="External"/><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hyperlink" Target="http://www.pbis.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685800" y="685800"/>
            <a:ext cx="7772400" cy="2895600"/>
          </a:xfrm>
          <a:solidFill>
            <a:schemeClr val="accent6">
              <a:lumMod val="40000"/>
              <a:lumOff val="60000"/>
            </a:schemeClr>
          </a:solidFill>
        </p:spPr>
        <p:txBody>
          <a:bodyPr/>
          <a:lstStyle/>
          <a:p>
            <a:pPr eaLnBrk="1" hangingPunct="1">
              <a:defRPr/>
            </a:pPr>
            <a:r>
              <a:rPr lang="en-US" sz="4800" b="1" dirty="0" smtClean="0">
                <a:ea typeface="ＭＳ Ｐゴシック" pitchFamily="-107" charset="-128"/>
                <a:cs typeface="ＭＳ Ｐゴシック" pitchFamily="-107" charset="-128"/>
              </a:rPr>
              <a:t>Creating a Positive and Proactive Classroom to Support ALL Learners</a:t>
            </a:r>
            <a:endParaRPr lang="en-US" b="1" i="1" dirty="0" smtClean="0">
              <a:solidFill>
                <a:srgbClr val="990000"/>
              </a:solidFill>
              <a:ea typeface="ＭＳ Ｐゴシック" pitchFamily="-107" charset="-128"/>
              <a:cs typeface="ＭＳ Ｐゴシック" pitchFamily="-107" charset="-128"/>
            </a:endParaRPr>
          </a:p>
        </p:txBody>
      </p:sp>
      <p:sp>
        <p:nvSpPr>
          <p:cNvPr id="19459" name="Rectangle 5"/>
          <p:cNvSpPr>
            <a:spLocks noGrp="1" noChangeArrowheads="1"/>
          </p:cNvSpPr>
          <p:nvPr>
            <p:ph type="subTitle" idx="1"/>
          </p:nvPr>
        </p:nvSpPr>
        <p:spPr>
          <a:xfrm>
            <a:off x="0" y="4114800"/>
            <a:ext cx="9144000" cy="1752600"/>
          </a:xfrm>
        </p:spPr>
        <p:txBody>
          <a:bodyPr/>
          <a:lstStyle/>
          <a:p>
            <a:pPr eaLnBrk="1" hangingPunct="1"/>
            <a:r>
              <a:rPr lang="en-US">
                <a:ea typeface="ＭＳ Ｐゴシック" pitchFamily="-107" charset="-128"/>
                <a:cs typeface="ＭＳ Ｐゴシック" pitchFamily="-107" charset="-128"/>
              </a:rPr>
              <a:t>Brandi Simonsen, Ph.D.</a:t>
            </a:r>
          </a:p>
        </p:txBody>
      </p:sp>
      <p:pic>
        <p:nvPicPr>
          <p:cNvPr id="19460" name="Picture 10" descr="University of Connecticut">
            <a:hlinkClick r:id="rId3"/>
          </p:cNvPr>
          <p:cNvPicPr>
            <a:picLocks noChangeAspect="1" noChangeArrowheads="1"/>
          </p:cNvPicPr>
          <p:nvPr/>
        </p:nvPicPr>
        <p:blipFill>
          <a:blip r:embed="rId4"/>
          <a:srcRect/>
          <a:stretch>
            <a:fillRect/>
          </a:stretch>
        </p:blipFill>
        <p:spPr bwMode="auto">
          <a:xfrm>
            <a:off x="2438400" y="4876800"/>
            <a:ext cx="4360863" cy="685800"/>
          </a:xfrm>
          <a:prstGeom prst="rect">
            <a:avLst/>
          </a:prstGeom>
          <a:noFill/>
          <a:ln w="9525">
            <a:noFill/>
            <a:miter lim="800000"/>
            <a:headEnd/>
            <a:tailEnd/>
          </a:ln>
        </p:spPr>
      </p:pic>
      <p:pic>
        <p:nvPicPr>
          <p:cNvPr id="19461" name="Picture 9" descr="PBIS Logo"/>
          <p:cNvPicPr>
            <a:picLocks noChangeAspect="1" noChangeArrowheads="1"/>
          </p:cNvPicPr>
          <p:nvPr/>
        </p:nvPicPr>
        <p:blipFill>
          <a:blip r:embed="rId5"/>
          <a:srcRect/>
          <a:stretch>
            <a:fillRect/>
          </a:stretch>
        </p:blipFill>
        <p:spPr bwMode="auto">
          <a:xfrm>
            <a:off x="4343400" y="5638800"/>
            <a:ext cx="2438400" cy="690563"/>
          </a:xfrm>
          <a:prstGeom prst="rect">
            <a:avLst/>
          </a:prstGeom>
          <a:noFill/>
          <a:ln w="9525">
            <a:noFill/>
            <a:miter lim="800000"/>
            <a:headEnd/>
            <a:tailEnd/>
          </a:ln>
        </p:spPr>
      </p:pic>
      <p:pic>
        <p:nvPicPr>
          <p:cNvPr id="19462" name="Picture 2"/>
          <p:cNvPicPr>
            <a:picLocks noChangeAspect="1" noChangeArrowheads="1"/>
          </p:cNvPicPr>
          <p:nvPr/>
        </p:nvPicPr>
        <p:blipFill>
          <a:blip r:embed="rId6">
            <a:lum bright="-2000" contrast="-2000"/>
          </a:blip>
          <a:srcRect/>
          <a:stretch>
            <a:fillRect/>
          </a:stretch>
        </p:blipFill>
        <p:spPr bwMode="auto">
          <a:xfrm>
            <a:off x="2508250" y="5638800"/>
            <a:ext cx="1758950" cy="685800"/>
          </a:xfrm>
          <a:prstGeom prst="rect">
            <a:avLst/>
          </a:prstGeom>
          <a:noFill/>
          <a:ln w="9525">
            <a:noFill/>
            <a:miter lim="800000"/>
            <a:headEnd/>
            <a:tailEnd/>
          </a:ln>
        </p:spPr>
      </p:pic>
    </p:spTree>
    <p:extLst>
      <p:ext uri="{BB962C8B-B14F-4D97-AF65-F5344CB8AC3E}">
        <p14:creationId xmlns:p14="http://schemas.microsoft.com/office/powerpoint/2010/main" val="588479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28600" y="223838"/>
            <a:ext cx="8763000" cy="1071562"/>
          </a:xfrm>
          <a:solidFill>
            <a:srgbClr val="660066">
              <a:alpha val="35000"/>
            </a:srgbClr>
          </a:solidFill>
        </p:spPr>
        <p:txBody>
          <a:bodyPr/>
          <a:lstStyle/>
          <a:p>
            <a:pPr eaLnBrk="1" hangingPunct="1"/>
            <a:r>
              <a:rPr lang="en-US" i="1">
                <a:ea typeface="ＭＳ Ｐゴシック" pitchFamily="-107" charset="-128"/>
                <a:cs typeface="ＭＳ Ｐゴシック" pitchFamily="-107" charset="-128"/>
              </a:rPr>
              <a:t>“All for one”</a:t>
            </a:r>
            <a:r>
              <a:rPr lang="en-US">
                <a:ea typeface="ＭＳ Ｐゴシック" pitchFamily="-107" charset="-128"/>
                <a:cs typeface="ＭＳ Ｐゴシック" pitchFamily="-107" charset="-128"/>
              </a:rPr>
              <a:t> </a:t>
            </a:r>
            <a:br>
              <a:rPr lang="en-US">
                <a:ea typeface="ＭＳ Ｐゴシック" pitchFamily="-107" charset="-128"/>
                <a:cs typeface="ＭＳ Ｐゴシック" pitchFamily="-107" charset="-128"/>
              </a:rPr>
            </a:br>
            <a:r>
              <a:rPr lang="en-US" sz="3300">
                <a:ea typeface="ＭＳ Ｐゴシック" pitchFamily="-107" charset="-128"/>
                <a:cs typeface="ＭＳ Ｐゴシック" pitchFamily="-107" charset="-128"/>
              </a:rPr>
              <a:t>(Interdependent Group-Oriented Contingency)</a:t>
            </a:r>
          </a:p>
        </p:txBody>
      </p:sp>
      <p:sp>
        <p:nvSpPr>
          <p:cNvPr id="93187" name="Rectangle 3"/>
          <p:cNvSpPr>
            <a:spLocks noGrp="1" noChangeArrowheads="1"/>
          </p:cNvSpPr>
          <p:nvPr>
            <p:ph type="body" idx="1"/>
          </p:nvPr>
        </p:nvSpPr>
        <p:spPr>
          <a:xfrm>
            <a:off x="609600" y="1524000"/>
            <a:ext cx="8534400" cy="5334000"/>
          </a:xfrm>
        </p:spPr>
        <p:txBody>
          <a:bodyPr/>
          <a:lstStyle/>
          <a:p>
            <a:pPr eaLnBrk="1" hangingPunct="1"/>
            <a:r>
              <a:rPr lang="en-US" u="sng">
                <a:ea typeface="ＭＳ Ｐゴシック" pitchFamily="-107" charset="-128"/>
                <a:cs typeface="ＭＳ Ｐゴシック" pitchFamily="-107" charset="-128"/>
              </a:rPr>
              <a:t>Definition</a:t>
            </a:r>
            <a:r>
              <a:rPr lang="en-US">
                <a:ea typeface="ＭＳ Ｐゴシック" pitchFamily="-107" charset="-128"/>
                <a:cs typeface="ＭＳ Ｐゴシック" pitchFamily="-107" charset="-128"/>
              </a:rPr>
              <a:t>: Each client’s behavior is required for the whole group to reach some specified level of performance for the whole group to receive a consequence.</a:t>
            </a:r>
          </a:p>
          <a:p>
            <a:pPr eaLnBrk="1" hangingPunct="1"/>
            <a:endParaRPr lang="en-US">
              <a:ea typeface="ＭＳ Ｐゴシック" pitchFamily="-107" charset="-128"/>
              <a:cs typeface="ＭＳ Ｐゴシック" pitchFamily="-107" charset="-128"/>
            </a:endParaRPr>
          </a:p>
          <a:p>
            <a:pPr eaLnBrk="1" hangingPunct="1"/>
            <a:r>
              <a:rPr lang="en-US" u="sng">
                <a:ea typeface="ＭＳ Ｐゴシック" pitchFamily="-107" charset="-128"/>
                <a:cs typeface="ＭＳ Ｐゴシック" pitchFamily="-107" charset="-128"/>
              </a:rPr>
              <a:t>Example</a:t>
            </a:r>
            <a:r>
              <a:rPr lang="en-US">
                <a:ea typeface="ＭＳ Ｐゴシック" pitchFamily="-107" charset="-128"/>
                <a:cs typeface="ＭＳ Ｐゴシック" pitchFamily="-107" charset="-128"/>
              </a:rPr>
              <a:t>: If everyone participates respectfully in meal time, we will all go out for dinner on Friday. </a:t>
            </a:r>
          </a:p>
          <a:p>
            <a:pPr eaLnBrk="1" hangingPunct="1"/>
            <a:endParaRPr lang="en-US">
              <a:ea typeface="ＭＳ Ｐゴシック" pitchFamily="-107" charset="-128"/>
              <a:cs typeface="ＭＳ Ｐゴシック" pitchFamily="-107"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5"/>
          <p:cNvSpPr>
            <a:spLocks noChangeArrowheads="1"/>
          </p:cNvSpPr>
          <p:nvPr/>
        </p:nvSpPr>
        <p:spPr bwMode="auto">
          <a:xfrm>
            <a:off x="685800" y="5562600"/>
            <a:ext cx="8153400" cy="1295400"/>
          </a:xfrm>
          <a:prstGeom prst="bracketPair">
            <a:avLst>
              <a:gd name="adj" fmla="val 16667"/>
            </a:avLst>
          </a:prstGeom>
          <a:solidFill>
            <a:schemeClr val="accent1"/>
          </a:solidFill>
          <a:ln w="38100">
            <a:solidFill>
              <a:schemeClr val="tx1"/>
            </a:solidFill>
            <a:round/>
            <a:headEnd/>
            <a:tailEnd/>
          </a:ln>
        </p:spPr>
        <p:txBody>
          <a:bodyPr wrap="none" anchor="ctr">
            <a:prstTxWarp prst="textNoShape">
              <a:avLst/>
            </a:prstTxWarp>
          </a:bodyPr>
          <a:lstStyle/>
          <a:p>
            <a:endParaRPr lang="en-US" sz="4000"/>
          </a:p>
        </p:txBody>
      </p:sp>
      <p:sp>
        <p:nvSpPr>
          <p:cNvPr id="94211" name="Rectangle 2"/>
          <p:cNvSpPr>
            <a:spLocks noGrp="1" noChangeArrowheads="1"/>
          </p:cNvSpPr>
          <p:nvPr>
            <p:ph type="title"/>
          </p:nvPr>
        </p:nvSpPr>
        <p:spPr>
          <a:xfrm>
            <a:off x="228600" y="160338"/>
            <a:ext cx="8610600" cy="1135062"/>
          </a:xfrm>
          <a:solidFill>
            <a:srgbClr val="660066">
              <a:alpha val="35000"/>
            </a:srgbClr>
          </a:solidFill>
        </p:spPr>
        <p:txBody>
          <a:bodyPr/>
          <a:lstStyle/>
          <a:p>
            <a:pPr eaLnBrk="1" hangingPunct="1"/>
            <a:r>
              <a:rPr lang="en-US" sz="4200" i="1" dirty="0">
                <a:ea typeface="ＭＳ Ｐゴシック" pitchFamily="-107" charset="-128"/>
                <a:cs typeface="ＭＳ Ｐゴシック" pitchFamily="-107" charset="-128"/>
              </a:rPr>
              <a:t>“One for all”</a:t>
            </a:r>
            <a:r>
              <a:rPr lang="en-US" dirty="0">
                <a:ea typeface="ＭＳ Ｐゴシック" pitchFamily="-107" charset="-128"/>
                <a:cs typeface="ＭＳ Ｐゴシック" pitchFamily="-107" charset="-128"/>
              </a:rPr>
              <a:t> </a:t>
            </a:r>
            <a:br>
              <a:rPr lang="en-US" dirty="0">
                <a:ea typeface="ＭＳ Ｐゴシック" pitchFamily="-107" charset="-128"/>
                <a:cs typeface="ＭＳ Ｐゴシック" pitchFamily="-107" charset="-128"/>
              </a:rPr>
            </a:br>
            <a:r>
              <a:rPr lang="en-US" sz="3600" dirty="0">
                <a:ea typeface="ＭＳ Ｐゴシック" pitchFamily="-107" charset="-128"/>
                <a:cs typeface="ＭＳ Ｐゴシック" pitchFamily="-107" charset="-128"/>
              </a:rPr>
              <a:t>(Dependent Group Contingency)</a:t>
            </a:r>
          </a:p>
        </p:txBody>
      </p:sp>
      <p:sp>
        <p:nvSpPr>
          <p:cNvPr id="94212" name="Rectangle 3"/>
          <p:cNvSpPr>
            <a:spLocks noGrp="1" noChangeArrowheads="1"/>
          </p:cNvSpPr>
          <p:nvPr>
            <p:ph type="body" idx="1"/>
          </p:nvPr>
        </p:nvSpPr>
        <p:spPr>
          <a:xfrm>
            <a:off x="457200" y="1371600"/>
            <a:ext cx="8305800" cy="5486400"/>
          </a:xfrm>
        </p:spPr>
        <p:txBody>
          <a:bodyPr/>
          <a:lstStyle/>
          <a:p>
            <a:pPr eaLnBrk="1" hangingPunct="1"/>
            <a:r>
              <a:rPr lang="en-US" u="sng">
                <a:ea typeface="ＭＳ Ｐゴシック" pitchFamily="-107" charset="-128"/>
                <a:cs typeface="ＭＳ Ｐゴシック" pitchFamily="-107" charset="-128"/>
              </a:rPr>
              <a:t>Definition</a:t>
            </a:r>
            <a:r>
              <a:rPr lang="en-US">
                <a:ea typeface="ＭＳ Ｐゴシック" pitchFamily="-107" charset="-128"/>
                <a:cs typeface="ＭＳ Ｐゴシック" pitchFamily="-107" charset="-128"/>
              </a:rPr>
              <a:t>: Performance of an individual (or small group) results in consequences for the whole group.</a:t>
            </a:r>
          </a:p>
          <a:p>
            <a:pPr eaLnBrk="1" hangingPunct="1"/>
            <a:endParaRPr lang="en-US" sz="1200">
              <a:ea typeface="ＭＳ Ｐゴシック" pitchFamily="-107" charset="-128"/>
              <a:cs typeface="ＭＳ Ｐゴシック" pitchFamily="-107" charset="-128"/>
            </a:endParaRPr>
          </a:p>
          <a:p>
            <a:pPr eaLnBrk="1" hangingPunct="1"/>
            <a:r>
              <a:rPr lang="en-US" u="sng">
                <a:ea typeface="ＭＳ Ｐゴシック" pitchFamily="-107" charset="-128"/>
                <a:cs typeface="ＭＳ Ｐゴシック" pitchFamily="-107" charset="-128"/>
              </a:rPr>
              <a:t>Example</a:t>
            </a:r>
            <a:r>
              <a:rPr lang="en-US">
                <a:ea typeface="ＭＳ Ｐゴシック" pitchFamily="-107" charset="-128"/>
                <a:cs typeface="ＭＳ Ｐゴシック" pitchFamily="-107" charset="-128"/>
              </a:rPr>
              <a:t>: Brittany was able to earn a reinforcer for her entire class when she demonstrated a predetermined level of socially appropriate behavior.  </a:t>
            </a:r>
          </a:p>
          <a:p>
            <a:pPr eaLnBrk="1" hangingPunct="1">
              <a:buFont typeface="Wingdings" pitchFamily="-1" charset="2"/>
              <a:buNone/>
            </a:pPr>
            <a:r>
              <a:rPr lang="en-US" sz="1200">
                <a:ea typeface="ＭＳ Ｐゴシック" pitchFamily="-107" charset="-128"/>
                <a:cs typeface="ＭＳ Ｐゴシック" pitchFamily="-107" charset="-128"/>
              </a:rPr>
              <a:t>	</a:t>
            </a:r>
          </a:p>
          <a:p>
            <a:pPr eaLnBrk="1" hangingPunct="1">
              <a:buFont typeface="Wingdings" pitchFamily="-1" charset="2"/>
              <a:buNone/>
            </a:pPr>
            <a:r>
              <a:rPr lang="en-US">
                <a:ea typeface="ＭＳ Ｐゴシック" pitchFamily="-107" charset="-128"/>
                <a:cs typeface="ＭＳ Ｐゴシック" pitchFamily="-107" charset="-128"/>
              </a:rPr>
              <a:t>    </a:t>
            </a:r>
            <a:r>
              <a:rPr lang="en-US" sz="2800">
                <a:ea typeface="ＭＳ Ｐゴシック" pitchFamily="-107" charset="-128"/>
                <a:cs typeface="ＭＳ Ｐゴシック" pitchFamily="-107" charset="-128"/>
              </a:rPr>
              <a:t>We were careful to design this contingency so that it was no-fail—she would earn the reinforcer, it was just a matter of how long.</a:t>
            </a:r>
          </a:p>
        </p:txBody>
      </p:sp>
      <p:sp>
        <p:nvSpPr>
          <p:cNvPr id="94213" name="AutoShape 4"/>
          <p:cNvSpPr>
            <a:spLocks noChangeArrowheads="1"/>
          </p:cNvSpPr>
          <p:nvPr/>
        </p:nvSpPr>
        <p:spPr bwMode="auto">
          <a:xfrm>
            <a:off x="533400" y="5638800"/>
            <a:ext cx="8610600" cy="1600200"/>
          </a:xfrm>
          <a:prstGeom prst="bracketPair">
            <a:avLst>
              <a:gd name="adj" fmla="val 16667"/>
            </a:avLst>
          </a:prstGeom>
          <a:noFill/>
          <a:ln w="9525">
            <a:no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28600" y="171450"/>
            <a:ext cx="8596313" cy="1200150"/>
          </a:xfrm>
          <a:solidFill>
            <a:srgbClr val="660066">
              <a:alpha val="35000"/>
            </a:srgbClr>
          </a:solidFill>
        </p:spPr>
        <p:txBody>
          <a:bodyPr/>
          <a:lstStyle/>
          <a:p>
            <a:pPr eaLnBrk="1" hangingPunct="1"/>
            <a:r>
              <a:rPr lang="en-US" sz="4200" i="1" dirty="0">
                <a:ea typeface="ＭＳ Ｐゴシック" pitchFamily="-107" charset="-128"/>
                <a:cs typeface="ＭＳ Ｐゴシック" pitchFamily="-107" charset="-128"/>
              </a:rPr>
              <a:t>“</a:t>
            </a:r>
            <a:r>
              <a:rPr lang="en-US" i="1" dirty="0">
                <a:ea typeface="ＭＳ Ｐゴシック" pitchFamily="-107" charset="-128"/>
                <a:cs typeface="ＭＳ Ｐゴシック" pitchFamily="-107" charset="-128"/>
              </a:rPr>
              <a:t>To each his/her own”</a:t>
            </a:r>
            <a:r>
              <a:rPr lang="en-US" sz="4200" dirty="0">
                <a:ea typeface="ＭＳ Ｐゴシック" pitchFamily="-107" charset="-128"/>
                <a:cs typeface="ＭＳ Ｐゴシック" pitchFamily="-107" charset="-128"/>
              </a:rPr>
              <a:t> </a:t>
            </a:r>
            <a:br>
              <a:rPr lang="en-US" sz="4200" dirty="0">
                <a:ea typeface="ＭＳ Ｐゴシック" pitchFamily="-107" charset="-128"/>
                <a:cs typeface="ＭＳ Ｐゴシック" pitchFamily="-107" charset="-128"/>
              </a:rPr>
            </a:br>
            <a:r>
              <a:rPr lang="en-US" sz="3400" dirty="0">
                <a:ea typeface="ＭＳ Ｐゴシック" pitchFamily="-107" charset="-128"/>
                <a:cs typeface="ＭＳ Ｐゴシック" pitchFamily="-107" charset="-128"/>
              </a:rPr>
              <a:t>(Independent Group Contingency)</a:t>
            </a:r>
          </a:p>
        </p:txBody>
      </p:sp>
      <p:sp>
        <p:nvSpPr>
          <p:cNvPr id="95235" name="Rectangle 3"/>
          <p:cNvSpPr>
            <a:spLocks noGrp="1" noChangeArrowheads="1"/>
          </p:cNvSpPr>
          <p:nvPr>
            <p:ph type="body" idx="1"/>
          </p:nvPr>
        </p:nvSpPr>
        <p:spPr>
          <a:xfrm>
            <a:off x="609600" y="1600200"/>
            <a:ext cx="8534400" cy="5257800"/>
          </a:xfrm>
        </p:spPr>
        <p:txBody>
          <a:bodyPr/>
          <a:lstStyle/>
          <a:p>
            <a:pPr eaLnBrk="1" hangingPunct="1"/>
            <a:r>
              <a:rPr lang="en-US" u="sng">
                <a:ea typeface="ＭＳ Ｐゴシック" pitchFamily="-107" charset="-128"/>
                <a:cs typeface="ＭＳ Ｐゴシック" pitchFamily="-107" charset="-128"/>
              </a:rPr>
              <a:t>Definition</a:t>
            </a:r>
            <a:r>
              <a:rPr lang="en-US">
                <a:ea typeface="ＭＳ Ｐゴシック" pitchFamily="-107" charset="-128"/>
                <a:cs typeface="ＭＳ Ｐゴシック" pitchFamily="-107" charset="-128"/>
              </a:rPr>
              <a:t>: The same goal is set for all learners in the group; however, consequences are delivered individually—they are based on the performance of each individual rather than the group.</a:t>
            </a:r>
          </a:p>
          <a:p>
            <a:pPr eaLnBrk="1" hangingPunct="1"/>
            <a:endParaRPr lang="en-US">
              <a:ea typeface="ＭＳ Ｐゴシック" pitchFamily="-107" charset="-128"/>
              <a:cs typeface="ＭＳ Ｐゴシック" pitchFamily="-107" charset="-128"/>
            </a:endParaRPr>
          </a:p>
          <a:p>
            <a:pPr eaLnBrk="1" hangingPunct="1"/>
            <a:r>
              <a:rPr lang="en-US" u="sng">
                <a:ea typeface="ＭＳ Ｐゴシック" pitchFamily="-107" charset="-128"/>
                <a:cs typeface="ＭＳ Ｐゴシック" pitchFamily="-107" charset="-128"/>
              </a:rPr>
              <a:t>Example</a:t>
            </a:r>
            <a:r>
              <a:rPr lang="en-US">
                <a:ea typeface="ＭＳ Ｐゴシック" pitchFamily="-107" charset="-128"/>
                <a:cs typeface="ＭＳ Ｐゴシック" pitchFamily="-107" charset="-128"/>
              </a:rPr>
              <a:t>: When each of you finishes your homework, you may go outside and play basketball.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AutoShape 2"/>
          <p:cNvSpPr>
            <a:spLocks noGrp="1" noChangeArrowheads="1"/>
          </p:cNvSpPr>
          <p:nvPr>
            <p:ph type="title"/>
          </p:nvPr>
        </p:nvSpPr>
        <p:spPr>
          <a:xfrm>
            <a:off x="533400" y="304800"/>
            <a:ext cx="8077200" cy="838200"/>
          </a:xfrm>
          <a:solidFill>
            <a:srgbClr val="FFFF99"/>
          </a:solidFill>
        </p:spPr>
        <p:txBody>
          <a:bodyPr/>
          <a:lstStyle/>
          <a:p>
            <a:r>
              <a:rPr lang="en-US" b="1" dirty="0">
                <a:ea typeface="ＭＳ Ｐゴシック" pitchFamily="-107" charset="-128"/>
                <a:cs typeface="ＭＳ Ｐゴシック" pitchFamily="-107" charset="-128"/>
              </a:rPr>
              <a:t>Behavioral Contracts</a:t>
            </a:r>
          </a:p>
        </p:txBody>
      </p:sp>
      <p:sp>
        <p:nvSpPr>
          <p:cNvPr id="257027" name="Rectangle 3"/>
          <p:cNvSpPr>
            <a:spLocks noGrp="1" noChangeArrowheads="1"/>
          </p:cNvSpPr>
          <p:nvPr>
            <p:ph type="body" idx="1"/>
          </p:nvPr>
        </p:nvSpPr>
        <p:spPr>
          <a:xfrm>
            <a:off x="381000" y="1371600"/>
            <a:ext cx="8534400" cy="4495800"/>
          </a:xfrm>
        </p:spPr>
        <p:txBody>
          <a:bodyPr/>
          <a:lstStyle/>
          <a:p>
            <a:pPr>
              <a:spcAft>
                <a:spcPts val="600"/>
              </a:spcAft>
            </a:pPr>
            <a:r>
              <a:rPr lang="en-US" sz="2800" dirty="0">
                <a:ea typeface="ＭＳ Ｐゴシック" pitchFamily="-107" charset="-128"/>
                <a:cs typeface="ＭＳ Ｐゴシック" pitchFamily="-107" charset="-128"/>
              </a:rPr>
              <a:t>A written document that specifies a contingency for an individual student or in this case…whole class</a:t>
            </a:r>
          </a:p>
          <a:p>
            <a:pPr>
              <a:spcAft>
                <a:spcPts val="600"/>
              </a:spcAft>
            </a:pPr>
            <a:endParaRPr lang="en-US" sz="800" dirty="0">
              <a:ea typeface="ＭＳ Ｐゴシック" pitchFamily="-107" charset="-128"/>
              <a:cs typeface="ＭＳ Ｐゴシック" pitchFamily="-107" charset="-128"/>
            </a:endParaRPr>
          </a:p>
          <a:p>
            <a:pPr>
              <a:spcAft>
                <a:spcPts val="600"/>
              </a:spcAft>
            </a:pPr>
            <a:r>
              <a:rPr lang="en-US" sz="2800" dirty="0">
                <a:ea typeface="ＭＳ Ｐゴシック" pitchFamily="-107" charset="-128"/>
                <a:cs typeface="ＭＳ Ｐゴシック" pitchFamily="-107" charset="-128"/>
              </a:rPr>
              <a:t>Contains the following elements:</a:t>
            </a:r>
          </a:p>
          <a:p>
            <a:pPr lvl="1">
              <a:spcAft>
                <a:spcPts val="600"/>
              </a:spcAft>
            </a:pPr>
            <a:r>
              <a:rPr lang="en-US" sz="2400" dirty="0"/>
              <a:t>Operational definition of </a:t>
            </a:r>
            <a:r>
              <a:rPr lang="en-US" sz="2400" b="1" i="1" dirty="0"/>
              <a:t>BEHAVIOR</a:t>
            </a:r>
          </a:p>
          <a:p>
            <a:pPr lvl="1">
              <a:spcAft>
                <a:spcPts val="600"/>
              </a:spcAft>
            </a:pPr>
            <a:r>
              <a:rPr lang="en-US" sz="2400" dirty="0"/>
              <a:t>Clear descriptions of </a:t>
            </a:r>
            <a:r>
              <a:rPr lang="en-US" sz="2400" b="1" i="1" dirty="0"/>
              <a:t>REINFORCERS</a:t>
            </a:r>
          </a:p>
          <a:p>
            <a:pPr lvl="1">
              <a:spcAft>
                <a:spcPts val="600"/>
              </a:spcAft>
            </a:pPr>
            <a:r>
              <a:rPr lang="en-US" sz="2400" b="1" i="1" dirty="0"/>
              <a:t>OUTCOMES</a:t>
            </a:r>
            <a:r>
              <a:rPr lang="en-US" sz="2400" dirty="0"/>
              <a:t> if student fails to meet expectations.</a:t>
            </a:r>
          </a:p>
          <a:p>
            <a:pPr lvl="1">
              <a:spcAft>
                <a:spcPts val="600"/>
              </a:spcAft>
            </a:pPr>
            <a:r>
              <a:rPr lang="en-US" sz="2400" dirty="0"/>
              <a:t>Special </a:t>
            </a:r>
            <a:r>
              <a:rPr lang="en-US" sz="2400" b="1" i="1" dirty="0"/>
              <a:t>BONUSES</a:t>
            </a:r>
            <a:r>
              <a:rPr lang="en-US" sz="2400" dirty="0"/>
              <a:t> that may be used to increase motivation or participation.</a:t>
            </a:r>
          </a:p>
        </p:txBody>
      </p:sp>
      <p:sp>
        <p:nvSpPr>
          <p:cNvPr id="101380" name="Text Box 4"/>
          <p:cNvSpPr txBox="1">
            <a:spLocks noChangeArrowheads="1"/>
          </p:cNvSpPr>
          <p:nvPr/>
        </p:nvSpPr>
        <p:spPr bwMode="auto">
          <a:xfrm>
            <a:off x="2819400" y="6248400"/>
            <a:ext cx="4953000" cy="3968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000"/>
              <a:t>(Wolery, Bailey, &amp; Sugai, 1988)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02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702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702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70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52400" y="90488"/>
            <a:ext cx="8915400" cy="747712"/>
          </a:xfrm>
        </p:spPr>
        <p:txBody>
          <a:bodyPr/>
          <a:lstStyle/>
          <a:p>
            <a:pPr eaLnBrk="1" hangingPunct="1"/>
            <a:r>
              <a:rPr lang="en-US" b="1">
                <a:ea typeface="ヒラギノ角ゴ Pro W3" pitchFamily="-1" charset="-128"/>
                <a:cs typeface="ヒラギノ角ゴ Pro W3" pitchFamily="-1" charset="-128"/>
              </a:rPr>
              <a:t>Class Constitution</a:t>
            </a:r>
          </a:p>
        </p:txBody>
      </p:sp>
      <p:sp>
        <p:nvSpPr>
          <p:cNvPr id="79875" name="Vertical Scroll 14"/>
          <p:cNvSpPr>
            <a:spLocks noChangeArrowheads="1"/>
          </p:cNvSpPr>
          <p:nvPr/>
        </p:nvSpPr>
        <p:spPr bwMode="auto">
          <a:xfrm>
            <a:off x="152400" y="838200"/>
            <a:ext cx="8839200" cy="5791200"/>
          </a:xfrm>
          <a:prstGeom prst="verticalScroll">
            <a:avLst>
              <a:gd name="adj" fmla="val 6819"/>
            </a:avLst>
          </a:prstGeom>
          <a:solidFill>
            <a:schemeClr val="accent1"/>
          </a:solidFill>
          <a:ln w="9525">
            <a:solidFill>
              <a:schemeClr val="tx1"/>
            </a:solidFill>
            <a:round/>
            <a:headEnd/>
            <a:tailEnd/>
          </a:ln>
        </p:spPr>
        <p:txBody>
          <a:bodyPr>
            <a:prstTxWarp prst="textNoShape">
              <a:avLst/>
            </a:prstTxWarp>
          </a:bodyPr>
          <a:lstStyle/>
          <a:p>
            <a:r>
              <a:rPr lang="en-US" sz="2400">
                <a:latin typeface="Centaur" pitchFamily="18" charset="0"/>
              </a:rPr>
              <a:t>In Mrs. Gaines’ class, we are </a:t>
            </a:r>
            <a:r>
              <a:rPr lang="en-US" sz="2400" b="1" i="1">
                <a:latin typeface="Centaur" pitchFamily="18" charset="0"/>
              </a:rPr>
              <a:t>respectful</a:t>
            </a:r>
            <a:r>
              <a:rPr lang="en-US" sz="2400" i="1">
                <a:latin typeface="Centaur" pitchFamily="18" charset="0"/>
              </a:rPr>
              <a:t> </a:t>
            </a:r>
            <a:r>
              <a:rPr lang="en-US" sz="2400">
                <a:latin typeface="Centaur" pitchFamily="18" charset="0"/>
              </a:rPr>
              <a:t>to others, </a:t>
            </a:r>
            <a:r>
              <a:rPr lang="en-US" sz="2400" b="1" i="1">
                <a:latin typeface="Centaur" pitchFamily="18" charset="0"/>
              </a:rPr>
              <a:t>responsible </a:t>
            </a:r>
            <a:r>
              <a:rPr lang="en-US" sz="2400">
                <a:latin typeface="Centaur" pitchFamily="18" charset="0"/>
              </a:rPr>
              <a:t>for our selves, and create a </a:t>
            </a:r>
            <a:r>
              <a:rPr lang="en-US" sz="2400" b="1" i="1">
                <a:latin typeface="Centaur" pitchFamily="18" charset="0"/>
              </a:rPr>
              <a:t>safe</a:t>
            </a:r>
            <a:r>
              <a:rPr lang="en-US" sz="2400">
                <a:latin typeface="Centaur" pitchFamily="18" charset="0"/>
              </a:rPr>
              <a:t> environment.  </a:t>
            </a:r>
          </a:p>
          <a:p>
            <a:endParaRPr lang="en-US" sz="1200">
              <a:latin typeface="Centaur" pitchFamily="18" charset="0"/>
            </a:endParaRPr>
          </a:p>
          <a:p>
            <a:r>
              <a:rPr lang="en-US" sz="2400">
                <a:latin typeface="Centaur" pitchFamily="18" charset="0"/>
              </a:rPr>
              <a:t>We will be recognized (with kind words and points) by Mrs. Gaines when we demonstrate these behaviors.  When we forget, we will be reminded.</a:t>
            </a:r>
          </a:p>
          <a:p>
            <a:endParaRPr lang="en-US" sz="1200">
              <a:latin typeface="Centaur" pitchFamily="18" charset="0"/>
            </a:endParaRPr>
          </a:p>
          <a:p>
            <a:r>
              <a:rPr lang="en-US" sz="2400">
                <a:latin typeface="Centaur" pitchFamily="18" charset="0"/>
              </a:rPr>
              <a:t>If the whole class demonstrates these behaviors most of the time (earns X% of points) for X days, we will be able to choose a fun activity for Friday Fun. </a:t>
            </a:r>
          </a:p>
          <a:p>
            <a:endParaRPr lang="en-US" sz="1200">
              <a:latin typeface="Centaur" pitchFamily="18" charset="0"/>
            </a:endParaRPr>
          </a:p>
          <a:p>
            <a:r>
              <a:rPr lang="en-US" sz="2400">
                <a:latin typeface="Centaur" pitchFamily="18" charset="0"/>
              </a:rPr>
              <a:t>My signature shows that I understand and agree.</a:t>
            </a:r>
          </a:p>
          <a:p>
            <a:endParaRPr lang="en-US" sz="2400">
              <a:latin typeface="Centaur" pitchFamily="18" charset="0"/>
            </a:endParaRPr>
          </a:p>
          <a:p>
            <a:r>
              <a:rPr lang="en-US" sz="2200">
                <a:latin typeface="Handwriting - Dakota" pitchFamily="-1" charset="0"/>
                <a:ea typeface="Handwriting - Dakota" pitchFamily="-1" charset="0"/>
                <a:cs typeface="Handwriting - Dakota" pitchFamily="-1" charset="0"/>
              </a:rPr>
              <a:t>Mrs. Gaines   	Abby   		Jacob  </a:t>
            </a:r>
          </a:p>
          <a:p>
            <a:r>
              <a:rPr lang="en-US" sz="2200">
                <a:latin typeface="Handwriting - Dakota" pitchFamily="-1" charset="0"/>
                <a:ea typeface="Handwriting - Dakota" pitchFamily="-1" charset="0"/>
                <a:cs typeface="Handwriting - Dakota" pitchFamily="-1" charset="0"/>
              </a:rPr>
              <a:t>Luis			Roisin			Caleb</a:t>
            </a:r>
            <a:r>
              <a:rPr lang="en-US" sz="2400">
                <a:latin typeface="Freestyle Script" pitchFamily="66"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0" y="304800"/>
            <a:ext cx="9144000" cy="930275"/>
          </a:xfrm>
          <a:solidFill>
            <a:srgbClr val="660066">
              <a:alpha val="35000"/>
            </a:srgbClr>
          </a:solidFill>
        </p:spPr>
        <p:txBody>
          <a:bodyPr/>
          <a:lstStyle/>
          <a:p>
            <a:pPr eaLnBrk="1" hangingPunct="1"/>
            <a:r>
              <a:rPr lang="en-US" sz="3600" dirty="0">
                <a:ea typeface="ＭＳ Ｐゴシック" pitchFamily="-107" charset="-128"/>
                <a:cs typeface="ＭＳ Ｐゴシック" pitchFamily="-107" charset="-128"/>
              </a:rPr>
              <a:t>Ten Basic Rules for Behavioral Contracting</a:t>
            </a:r>
            <a:br>
              <a:rPr lang="en-US" sz="3600" dirty="0">
                <a:ea typeface="ＭＳ Ｐゴシック" pitchFamily="-107" charset="-128"/>
                <a:cs typeface="ＭＳ Ｐゴシック" pitchFamily="-107" charset="-128"/>
              </a:rPr>
            </a:br>
            <a:r>
              <a:rPr lang="en-US" sz="2400" dirty="0">
                <a:ea typeface="ＭＳ Ｐゴシック" pitchFamily="-107" charset="-128"/>
                <a:cs typeface="ＭＳ Ｐゴシック" pitchFamily="-107" charset="-128"/>
              </a:rPr>
              <a:t>(</a:t>
            </a:r>
            <a:r>
              <a:rPr lang="en-US" sz="2400" dirty="0" err="1">
                <a:ea typeface="ＭＳ Ｐゴシック" pitchFamily="-107" charset="-128"/>
                <a:cs typeface="ＭＳ Ｐゴシック" pitchFamily="-107" charset="-128"/>
              </a:rPr>
              <a:t>Homme</a:t>
            </a:r>
            <a:r>
              <a:rPr lang="en-US" sz="2400" dirty="0">
                <a:ea typeface="ＭＳ Ｐゴシック" pitchFamily="-107" charset="-128"/>
                <a:cs typeface="ＭＳ Ｐゴシック" pitchFamily="-107" charset="-128"/>
              </a:rPr>
              <a:t>, </a:t>
            </a:r>
            <a:r>
              <a:rPr lang="en-US" sz="2400" dirty="0" err="1">
                <a:ea typeface="ＭＳ Ｐゴシック" pitchFamily="-107" charset="-128"/>
                <a:cs typeface="ＭＳ Ｐゴシック" pitchFamily="-107" charset="-128"/>
              </a:rPr>
              <a:t>Csanyi</a:t>
            </a:r>
            <a:r>
              <a:rPr lang="en-US" sz="2400" dirty="0">
                <a:ea typeface="ＭＳ Ｐゴシック" pitchFamily="-107" charset="-128"/>
                <a:cs typeface="ＭＳ Ｐゴシック" pitchFamily="-107" charset="-128"/>
              </a:rPr>
              <a:t>, Gonzales, &amp; </a:t>
            </a:r>
            <a:r>
              <a:rPr lang="en-US" sz="2400" dirty="0" err="1">
                <a:ea typeface="ＭＳ Ｐゴシック" pitchFamily="-107" charset="-128"/>
                <a:cs typeface="ＭＳ Ｐゴシック" pitchFamily="-107" charset="-128"/>
              </a:rPr>
              <a:t>Rechs</a:t>
            </a:r>
            <a:r>
              <a:rPr lang="en-US" sz="2400" dirty="0">
                <a:ea typeface="ＭＳ Ｐゴシック" pitchFamily="-107" charset="-128"/>
                <a:cs typeface="ＭＳ Ｐゴシック" pitchFamily="-107" charset="-128"/>
              </a:rPr>
              <a:t>, 1970)</a:t>
            </a:r>
            <a:endParaRPr lang="en-US" sz="3600" dirty="0">
              <a:ea typeface="ＭＳ Ｐゴシック" pitchFamily="-107" charset="-128"/>
              <a:cs typeface="ＭＳ Ｐゴシック" pitchFamily="-107" charset="-128"/>
            </a:endParaRPr>
          </a:p>
        </p:txBody>
      </p:sp>
      <p:sp>
        <p:nvSpPr>
          <p:cNvPr id="493571" name="Rectangle 3"/>
          <p:cNvSpPr>
            <a:spLocks noGrp="1" noChangeArrowheads="1"/>
          </p:cNvSpPr>
          <p:nvPr>
            <p:ph type="body" idx="1"/>
          </p:nvPr>
        </p:nvSpPr>
        <p:spPr>
          <a:xfrm>
            <a:off x="606425" y="1758950"/>
            <a:ext cx="7931150" cy="3983038"/>
          </a:xfrm>
        </p:spPr>
        <p:txBody>
          <a:bodyPr/>
          <a:lstStyle/>
          <a:p>
            <a:pPr marL="609600" indent="-609600" eaLnBrk="1" hangingPunct="1">
              <a:buFontTx/>
              <a:buAutoNum type="arabicPeriod"/>
            </a:pPr>
            <a:r>
              <a:rPr lang="en-US" sz="2800">
                <a:ea typeface="ＭＳ Ｐゴシック" pitchFamily="-107" charset="-128"/>
                <a:cs typeface="ＭＳ Ｐゴシック" pitchFamily="-107" charset="-128"/>
              </a:rPr>
              <a:t>Payoff (reward) should be immediate.</a:t>
            </a:r>
          </a:p>
          <a:p>
            <a:pPr marL="609600" indent="-609600" eaLnBrk="1" hangingPunct="1">
              <a:buFontTx/>
              <a:buAutoNum type="arabicPeriod"/>
            </a:pPr>
            <a:endParaRPr lang="en-US" sz="900">
              <a:ea typeface="ＭＳ Ｐゴシック" pitchFamily="-107" charset="-128"/>
              <a:cs typeface="ＭＳ Ｐゴシック" pitchFamily="-107" charset="-128"/>
            </a:endParaRPr>
          </a:p>
          <a:p>
            <a:pPr marL="609600" indent="-609600" eaLnBrk="1" hangingPunct="1">
              <a:buFontTx/>
              <a:buAutoNum type="arabicPeriod"/>
            </a:pPr>
            <a:r>
              <a:rPr lang="en-US" sz="2800">
                <a:ea typeface="ＭＳ Ｐゴシック" pitchFamily="-107" charset="-128"/>
                <a:cs typeface="ＭＳ Ｐゴシック" pitchFamily="-107" charset="-128"/>
              </a:rPr>
              <a:t>Initially call for and reward successful approximations.</a:t>
            </a:r>
          </a:p>
          <a:p>
            <a:pPr marL="609600" indent="-609600" eaLnBrk="1" hangingPunct="1">
              <a:buFontTx/>
              <a:buAutoNum type="arabicPeriod"/>
            </a:pPr>
            <a:endParaRPr lang="en-US" sz="900">
              <a:ea typeface="ＭＳ Ｐゴシック" pitchFamily="-107" charset="-128"/>
              <a:cs typeface="ＭＳ Ｐゴシック" pitchFamily="-107" charset="-128"/>
            </a:endParaRPr>
          </a:p>
          <a:p>
            <a:pPr marL="609600" indent="-609600" eaLnBrk="1" hangingPunct="1">
              <a:buFontTx/>
              <a:buAutoNum type="arabicPeriod"/>
            </a:pPr>
            <a:r>
              <a:rPr lang="en-US" sz="2800">
                <a:ea typeface="ＭＳ Ｐゴシック" pitchFamily="-107" charset="-128"/>
                <a:cs typeface="ＭＳ Ｐゴシック" pitchFamily="-107" charset="-128"/>
              </a:rPr>
              <a:t>Reward frequently with small amounts.</a:t>
            </a:r>
          </a:p>
          <a:p>
            <a:pPr marL="609600" indent="-609600" eaLnBrk="1" hangingPunct="1">
              <a:buFontTx/>
              <a:buAutoNum type="arabicPeriod"/>
            </a:pPr>
            <a:endParaRPr lang="en-US" sz="900">
              <a:ea typeface="ＭＳ Ｐゴシック" pitchFamily="-107" charset="-128"/>
              <a:cs typeface="ＭＳ Ｐゴシック" pitchFamily="-107" charset="-128"/>
            </a:endParaRPr>
          </a:p>
          <a:p>
            <a:pPr marL="609600" indent="-609600" eaLnBrk="1" hangingPunct="1">
              <a:buFontTx/>
              <a:buAutoNum type="arabicPeriod"/>
            </a:pPr>
            <a:r>
              <a:rPr lang="en-US" sz="2800">
                <a:ea typeface="ＭＳ Ｐゴシック" pitchFamily="-107" charset="-128"/>
                <a:cs typeface="ＭＳ Ｐゴシック" pitchFamily="-107" charset="-128"/>
              </a:rPr>
              <a:t>Call for and reward accomplishments.</a:t>
            </a:r>
          </a:p>
          <a:p>
            <a:pPr marL="609600" indent="-609600" eaLnBrk="1" hangingPunct="1">
              <a:buFontTx/>
              <a:buAutoNum type="arabicPeriod"/>
            </a:pPr>
            <a:endParaRPr lang="en-US" sz="900">
              <a:ea typeface="ＭＳ Ｐゴシック" pitchFamily="-107" charset="-128"/>
              <a:cs typeface="ＭＳ Ｐゴシック" pitchFamily="-107" charset="-128"/>
            </a:endParaRPr>
          </a:p>
          <a:p>
            <a:pPr marL="609600" indent="-609600" eaLnBrk="1" hangingPunct="1">
              <a:buFontTx/>
              <a:buAutoNum type="arabicPeriod"/>
            </a:pPr>
            <a:r>
              <a:rPr lang="en-US" sz="2800">
                <a:ea typeface="ＭＳ Ｐゴシック" pitchFamily="-107" charset="-128"/>
                <a:cs typeface="ＭＳ Ｐゴシック" pitchFamily="-107" charset="-128"/>
              </a:rPr>
              <a:t>Reward the performance after it occurs (i.e., do not bribe the learner).</a:t>
            </a:r>
          </a:p>
        </p:txBody>
      </p:sp>
      <p:sp>
        <p:nvSpPr>
          <p:cNvPr id="103428" name="Text Box 4"/>
          <p:cNvSpPr txBox="1">
            <a:spLocks noChangeArrowheads="1"/>
          </p:cNvSpPr>
          <p:nvPr/>
        </p:nvSpPr>
        <p:spPr bwMode="auto">
          <a:xfrm>
            <a:off x="0" y="6461125"/>
            <a:ext cx="79248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t>(As stated in Alberto &amp; Troutman, 1999, pp. 249-250)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3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35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35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357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35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71"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4594" name="Rectangle 2"/>
          <p:cNvSpPr>
            <a:spLocks noGrp="1" noChangeArrowheads="1"/>
          </p:cNvSpPr>
          <p:nvPr>
            <p:ph type="body" idx="1"/>
          </p:nvPr>
        </p:nvSpPr>
        <p:spPr>
          <a:xfrm>
            <a:off x="533400" y="1828800"/>
            <a:ext cx="8229600" cy="4572000"/>
          </a:xfrm>
        </p:spPr>
        <p:txBody>
          <a:bodyPr/>
          <a:lstStyle/>
          <a:p>
            <a:pPr marL="609600" indent="-609600" eaLnBrk="1" hangingPunct="1">
              <a:buFontTx/>
              <a:buAutoNum type="arabicPeriod" startAt="6"/>
            </a:pPr>
            <a:r>
              <a:rPr lang="en-US" sz="2800">
                <a:ea typeface="ＭＳ Ｐゴシック" pitchFamily="-107" charset="-128"/>
                <a:cs typeface="ＭＳ Ｐゴシック" pitchFamily="-107" charset="-128"/>
              </a:rPr>
              <a:t>The contract must be fair.</a:t>
            </a:r>
          </a:p>
          <a:p>
            <a:pPr marL="609600" indent="-609600" eaLnBrk="1" hangingPunct="1">
              <a:buFontTx/>
              <a:buAutoNum type="arabicPeriod" startAt="6"/>
            </a:pPr>
            <a:endParaRPr lang="en-US" sz="900">
              <a:ea typeface="ＭＳ Ｐゴシック" pitchFamily="-107" charset="-128"/>
              <a:cs typeface="ＭＳ Ｐゴシック" pitchFamily="-107" charset="-128"/>
            </a:endParaRPr>
          </a:p>
          <a:p>
            <a:pPr marL="609600" indent="-609600" eaLnBrk="1" hangingPunct="1">
              <a:buFontTx/>
              <a:buAutoNum type="arabicPeriod" startAt="6"/>
            </a:pPr>
            <a:r>
              <a:rPr lang="en-US" sz="2800">
                <a:ea typeface="ＭＳ Ｐゴシック" pitchFamily="-107" charset="-128"/>
                <a:cs typeface="ＭＳ Ｐゴシック" pitchFamily="-107" charset="-128"/>
              </a:rPr>
              <a:t>The terms must be clear.</a:t>
            </a:r>
          </a:p>
          <a:p>
            <a:pPr marL="609600" indent="-609600" eaLnBrk="1" hangingPunct="1">
              <a:buFontTx/>
              <a:buAutoNum type="arabicPeriod" startAt="6"/>
            </a:pPr>
            <a:endParaRPr lang="en-US" sz="900">
              <a:ea typeface="ＭＳ Ｐゴシック" pitchFamily="-107" charset="-128"/>
              <a:cs typeface="ＭＳ Ｐゴシック" pitchFamily="-107" charset="-128"/>
            </a:endParaRPr>
          </a:p>
          <a:p>
            <a:pPr marL="609600" indent="-609600" eaLnBrk="1" hangingPunct="1">
              <a:buFontTx/>
              <a:buAutoNum type="arabicPeriod" startAt="6"/>
            </a:pPr>
            <a:r>
              <a:rPr lang="en-US" sz="2800">
                <a:ea typeface="ＭＳ Ｐゴシック" pitchFamily="-107" charset="-128"/>
                <a:cs typeface="ＭＳ Ｐゴシック" pitchFamily="-107" charset="-128"/>
              </a:rPr>
              <a:t>The contract must be honest.</a:t>
            </a:r>
          </a:p>
          <a:p>
            <a:pPr marL="609600" indent="-609600" eaLnBrk="1" hangingPunct="1">
              <a:buFontTx/>
              <a:buAutoNum type="arabicPeriod" startAt="6"/>
            </a:pPr>
            <a:endParaRPr lang="en-US" sz="900">
              <a:ea typeface="ＭＳ Ｐゴシック" pitchFamily="-107" charset="-128"/>
              <a:cs typeface="ＭＳ Ｐゴシック" pitchFamily="-107" charset="-128"/>
            </a:endParaRPr>
          </a:p>
          <a:p>
            <a:pPr marL="609600" indent="-609600" eaLnBrk="1" hangingPunct="1">
              <a:buFontTx/>
              <a:buAutoNum type="arabicPeriod" startAt="6"/>
            </a:pPr>
            <a:r>
              <a:rPr lang="en-US" sz="2800">
                <a:ea typeface="ＭＳ Ｐゴシック" pitchFamily="-107" charset="-128"/>
                <a:cs typeface="ＭＳ Ｐゴシック" pitchFamily="-107" charset="-128"/>
              </a:rPr>
              <a:t>The contract must be positive.</a:t>
            </a:r>
          </a:p>
          <a:p>
            <a:pPr marL="609600" indent="-609600" eaLnBrk="1" hangingPunct="1">
              <a:buFontTx/>
              <a:buAutoNum type="arabicPeriod" startAt="6"/>
            </a:pPr>
            <a:endParaRPr lang="en-US" sz="900">
              <a:ea typeface="ＭＳ Ｐゴシック" pitchFamily="-107" charset="-128"/>
              <a:cs typeface="ＭＳ Ｐゴシック" pitchFamily="-107" charset="-128"/>
            </a:endParaRPr>
          </a:p>
          <a:p>
            <a:pPr marL="609600" indent="-609600" eaLnBrk="1" hangingPunct="1">
              <a:buFontTx/>
              <a:buAutoNum type="arabicPeriod" startAt="6"/>
            </a:pPr>
            <a:r>
              <a:rPr lang="en-US" sz="2800">
                <a:ea typeface="ＭＳ Ｐゴシック" pitchFamily="-107" charset="-128"/>
                <a:cs typeface="ＭＳ Ｐゴシック" pitchFamily="-107" charset="-128"/>
              </a:rPr>
              <a:t>Contracting must be used systematically (and consistently).</a:t>
            </a:r>
          </a:p>
        </p:txBody>
      </p:sp>
      <p:sp>
        <p:nvSpPr>
          <p:cNvPr id="104451" name="Text Box 3"/>
          <p:cNvSpPr txBox="1">
            <a:spLocks noChangeArrowheads="1"/>
          </p:cNvSpPr>
          <p:nvPr/>
        </p:nvSpPr>
        <p:spPr bwMode="auto">
          <a:xfrm>
            <a:off x="0" y="6400800"/>
            <a:ext cx="79248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t>(As stated in Alberto &amp; Troutman, 1999, pp. 249-250)</a:t>
            </a:r>
          </a:p>
        </p:txBody>
      </p:sp>
      <p:sp>
        <p:nvSpPr>
          <p:cNvPr id="104452" name="AutoShape 4"/>
          <p:cNvSpPr>
            <a:spLocks noGrp="1" noChangeArrowheads="1"/>
          </p:cNvSpPr>
          <p:nvPr>
            <p:ph type="title"/>
          </p:nvPr>
        </p:nvSpPr>
        <p:spPr>
          <a:xfrm>
            <a:off x="0" y="304800"/>
            <a:ext cx="9144000" cy="930275"/>
          </a:xfrm>
          <a:prstGeom prst="roundRect">
            <a:avLst>
              <a:gd name="adj" fmla="val 0"/>
            </a:avLst>
          </a:prstGeom>
          <a:solidFill>
            <a:srgbClr val="660066">
              <a:alpha val="35000"/>
            </a:srgbClr>
          </a:solidFill>
        </p:spPr>
        <p:txBody>
          <a:bodyPr anchor="b"/>
          <a:lstStyle/>
          <a:p>
            <a:pPr eaLnBrk="1" hangingPunct="1"/>
            <a:r>
              <a:rPr lang="en-US" sz="2800">
                <a:ea typeface="ＭＳ Ｐゴシック" pitchFamily="-107" charset="-128"/>
                <a:cs typeface="ＭＳ Ｐゴシック" pitchFamily="-107" charset="-128"/>
              </a:rPr>
              <a:t>Ten Basic Rules for Behavioral Contracting Continued</a:t>
            </a:r>
            <a:br>
              <a:rPr lang="en-US" sz="2800">
                <a:ea typeface="ＭＳ Ｐゴシック" pitchFamily="-107" charset="-128"/>
                <a:cs typeface="ＭＳ Ｐゴシック" pitchFamily="-107" charset="-128"/>
              </a:rPr>
            </a:br>
            <a:r>
              <a:rPr lang="en-US" sz="2000">
                <a:ea typeface="ＭＳ Ｐゴシック" pitchFamily="-107" charset="-128"/>
                <a:cs typeface="ＭＳ Ｐゴシック" pitchFamily="-107" charset="-128"/>
              </a:rPr>
              <a:t>(Homme, Csanyi, Gonzales, &amp; Rechs, 1970)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45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459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459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459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459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4"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AutoShape 2"/>
          <p:cNvSpPr>
            <a:spLocks noGrp="1" noChangeArrowheads="1"/>
          </p:cNvSpPr>
          <p:nvPr>
            <p:ph type="title"/>
          </p:nvPr>
        </p:nvSpPr>
        <p:spPr>
          <a:xfrm>
            <a:off x="304800" y="228600"/>
            <a:ext cx="7924800" cy="914400"/>
          </a:xfrm>
          <a:solidFill>
            <a:srgbClr val="FFFF99"/>
          </a:solidFill>
        </p:spPr>
        <p:txBody>
          <a:bodyPr/>
          <a:lstStyle/>
          <a:p>
            <a:r>
              <a:rPr lang="en-US" sz="3600" b="1">
                <a:ea typeface="ＭＳ Ｐゴシック" pitchFamily="-107" charset="-128"/>
                <a:cs typeface="ＭＳ Ｐゴシック" pitchFamily="-107" charset="-128"/>
              </a:rPr>
              <a:t>Establishing a Token Economy</a:t>
            </a:r>
          </a:p>
        </p:txBody>
      </p:sp>
      <p:pic>
        <p:nvPicPr>
          <p:cNvPr id="107523" name="Picture 5" descr="MPj01754870000[1]"/>
          <p:cNvPicPr>
            <a:picLocks noChangeAspect="1" noChangeArrowheads="1"/>
          </p:cNvPicPr>
          <p:nvPr/>
        </p:nvPicPr>
        <p:blipFill>
          <a:blip r:embed="rId2"/>
          <a:srcRect/>
          <a:stretch>
            <a:fillRect/>
          </a:stretch>
        </p:blipFill>
        <p:spPr bwMode="auto">
          <a:xfrm>
            <a:off x="-228600" y="5410200"/>
            <a:ext cx="2514600" cy="1668463"/>
          </a:xfrm>
          <a:prstGeom prst="rect">
            <a:avLst/>
          </a:prstGeom>
          <a:noFill/>
          <a:ln w="9525">
            <a:noFill/>
            <a:miter lim="800000"/>
            <a:headEnd/>
            <a:tailEnd/>
          </a:ln>
        </p:spPr>
      </p:pic>
      <p:sp>
        <p:nvSpPr>
          <p:cNvPr id="260099" name="Rectangle 3"/>
          <p:cNvSpPr>
            <a:spLocks noGrp="1" noChangeArrowheads="1"/>
          </p:cNvSpPr>
          <p:nvPr>
            <p:ph type="body" idx="1"/>
          </p:nvPr>
        </p:nvSpPr>
        <p:spPr>
          <a:xfrm>
            <a:off x="685800" y="1219200"/>
            <a:ext cx="8153400" cy="5181600"/>
          </a:xfrm>
        </p:spPr>
        <p:txBody>
          <a:bodyPr/>
          <a:lstStyle/>
          <a:p>
            <a:pPr marL="609600" indent="-609600" algn="ctr">
              <a:lnSpc>
                <a:spcPct val="90000"/>
              </a:lnSpc>
              <a:buFontTx/>
              <a:buNone/>
            </a:pPr>
            <a:endParaRPr lang="en-US" sz="2000" dirty="0">
              <a:ea typeface="ＭＳ Ｐゴシック" pitchFamily="-107" charset="-128"/>
              <a:cs typeface="ＭＳ Ｐゴシック" pitchFamily="-107" charset="-128"/>
            </a:endParaRPr>
          </a:p>
          <a:p>
            <a:pPr marL="609600" indent="-609600">
              <a:lnSpc>
                <a:spcPct val="90000"/>
              </a:lnSpc>
            </a:pPr>
            <a:r>
              <a:rPr lang="en-US" sz="2800" dirty="0">
                <a:ea typeface="ＭＳ Ｐゴシック" pitchFamily="-107" charset="-128"/>
                <a:cs typeface="ＭＳ Ｐゴシック" pitchFamily="-107" charset="-128"/>
              </a:rPr>
              <a:t>Determine and teach the target skills </a:t>
            </a:r>
          </a:p>
          <a:p>
            <a:pPr marL="609600" indent="-609600">
              <a:lnSpc>
                <a:spcPct val="90000"/>
              </a:lnSpc>
            </a:pPr>
            <a:r>
              <a:rPr lang="en-US" sz="2800" dirty="0">
                <a:ea typeface="ＭＳ Ｐゴシック" pitchFamily="-107" charset="-128"/>
                <a:cs typeface="ＭＳ Ｐゴシック" pitchFamily="-107" charset="-128"/>
              </a:rPr>
              <a:t>Select tokens </a:t>
            </a:r>
          </a:p>
          <a:p>
            <a:pPr marL="609600" indent="-609600">
              <a:lnSpc>
                <a:spcPct val="90000"/>
              </a:lnSpc>
            </a:pPr>
            <a:r>
              <a:rPr lang="en-US" sz="2800" dirty="0">
                <a:ea typeface="ＭＳ Ｐゴシック" pitchFamily="-107" charset="-128"/>
                <a:cs typeface="ＭＳ Ｐゴシック" pitchFamily="-107" charset="-128"/>
              </a:rPr>
              <a:t>Identify what will be back-up </a:t>
            </a:r>
            <a:r>
              <a:rPr lang="en-US" sz="2800" dirty="0" err="1">
                <a:ea typeface="ＭＳ Ｐゴシック" pitchFamily="-107" charset="-128"/>
                <a:cs typeface="ＭＳ Ｐゴシック" pitchFamily="-107" charset="-128"/>
              </a:rPr>
              <a:t>reinforcers</a:t>
            </a:r>
            <a:endParaRPr lang="en-US" sz="2800" dirty="0">
              <a:ea typeface="ＭＳ Ｐゴシック" pitchFamily="-107" charset="-128"/>
              <a:cs typeface="ＭＳ Ｐゴシック" pitchFamily="-107" charset="-128"/>
            </a:endParaRPr>
          </a:p>
          <a:p>
            <a:pPr marL="609600" indent="-609600">
              <a:lnSpc>
                <a:spcPct val="90000"/>
              </a:lnSpc>
            </a:pPr>
            <a:r>
              <a:rPr lang="en-US" sz="2800" dirty="0">
                <a:ea typeface="ＭＳ Ｐゴシック" pitchFamily="-107" charset="-128"/>
                <a:cs typeface="ＭＳ Ｐゴシック" pitchFamily="-107" charset="-128"/>
              </a:rPr>
              <a:t>Identify the number of tokens required to receive back-up </a:t>
            </a:r>
            <a:r>
              <a:rPr lang="en-US" sz="2800" dirty="0" err="1">
                <a:ea typeface="ＭＳ Ｐゴシック" pitchFamily="-107" charset="-128"/>
                <a:cs typeface="ＭＳ Ｐゴシック" pitchFamily="-107" charset="-128"/>
              </a:rPr>
              <a:t>reinforcers</a:t>
            </a:r>
            <a:endParaRPr lang="en-US" sz="2800" dirty="0">
              <a:ea typeface="ＭＳ Ｐゴシック" pitchFamily="-107" charset="-128"/>
              <a:cs typeface="ＭＳ Ｐゴシック" pitchFamily="-107" charset="-128"/>
            </a:endParaRPr>
          </a:p>
          <a:p>
            <a:pPr marL="609600" indent="-609600">
              <a:lnSpc>
                <a:spcPct val="90000"/>
              </a:lnSpc>
            </a:pPr>
            <a:r>
              <a:rPr lang="en-US" sz="2800" dirty="0">
                <a:ea typeface="ＭＳ Ｐゴシック" pitchFamily="-107" charset="-128"/>
                <a:cs typeface="ＭＳ Ｐゴシック" pitchFamily="-107" charset="-128"/>
              </a:rPr>
              <a:t>Define and teach the exchange and token delivery system</a:t>
            </a:r>
          </a:p>
          <a:p>
            <a:pPr marL="609600" indent="-609600">
              <a:lnSpc>
                <a:spcPct val="90000"/>
              </a:lnSpc>
            </a:pPr>
            <a:r>
              <a:rPr lang="en-US" sz="2800" dirty="0">
                <a:ea typeface="ＭＳ Ｐゴシック" pitchFamily="-107" charset="-128"/>
                <a:cs typeface="ＭＳ Ｐゴシック" pitchFamily="-107" charset="-128"/>
              </a:rPr>
              <a:t>Define decision rules to change/fade the plan</a:t>
            </a:r>
          </a:p>
          <a:p>
            <a:pPr marL="609600" indent="-609600">
              <a:lnSpc>
                <a:spcPct val="90000"/>
              </a:lnSpc>
            </a:pPr>
            <a:r>
              <a:rPr lang="en-US" sz="2800" dirty="0">
                <a:ea typeface="ＭＳ Ｐゴシック" pitchFamily="-107" charset="-128"/>
                <a:cs typeface="ＭＳ Ｐゴシック" pitchFamily="-107" charset="-128"/>
              </a:rPr>
              <a:t>Determine how the plan will be monitored</a:t>
            </a:r>
          </a:p>
          <a:p>
            <a:pPr marL="609600" indent="-609600" algn="r">
              <a:lnSpc>
                <a:spcPct val="90000"/>
              </a:lnSpc>
              <a:buFontTx/>
              <a:buNone/>
            </a:pPr>
            <a:endParaRPr lang="en-US" sz="1200" dirty="0">
              <a:ea typeface="ＭＳ Ｐゴシック" pitchFamily="-107" charset="-128"/>
              <a:cs typeface="ＭＳ Ｐゴシック" pitchFamily="-107" charset="-128"/>
            </a:endParaRPr>
          </a:p>
          <a:p>
            <a:pPr marL="609600" indent="-609600" algn="r">
              <a:lnSpc>
                <a:spcPct val="90000"/>
              </a:lnSpc>
              <a:buFontTx/>
              <a:buNone/>
            </a:pPr>
            <a:r>
              <a:rPr lang="en-US" sz="2000" dirty="0">
                <a:ea typeface="ＭＳ Ｐゴシック" pitchFamily="-107" charset="-128"/>
                <a:cs typeface="ＭＳ Ｐゴシック" pitchFamily="-107" charset="-128"/>
              </a:rPr>
              <a:t>(Guidelines from </a:t>
            </a:r>
            <a:r>
              <a:rPr lang="en-US" sz="2000" dirty="0" err="1">
                <a:ea typeface="ＭＳ Ｐゴシック" pitchFamily="-107" charset="-128"/>
                <a:cs typeface="ＭＳ Ｐゴシック" pitchFamily="-107" charset="-128"/>
              </a:rPr>
              <a:t>Sulzer-Azaroff</a:t>
            </a:r>
            <a:r>
              <a:rPr lang="en-US" sz="2000" dirty="0">
                <a:ea typeface="ＭＳ Ｐゴシック" pitchFamily="-107" charset="-128"/>
                <a:cs typeface="ＭＳ Ｐゴシック" pitchFamily="-107" charset="-128"/>
              </a:rPr>
              <a:t> &amp; Mayer, 1991)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0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0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00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00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00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009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0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01762" name="Rectangle 2"/>
          <p:cNvSpPr>
            <a:spLocks noChangeArrowheads="1"/>
          </p:cNvSpPr>
          <p:nvPr/>
        </p:nvSpPr>
        <p:spPr bwMode="auto">
          <a:xfrm>
            <a:off x="6248400" y="3505200"/>
            <a:ext cx="2895600" cy="2895600"/>
          </a:xfrm>
          <a:prstGeom prst="rect">
            <a:avLst/>
          </a:prstGeom>
          <a:solidFill>
            <a:srgbClr val="EBF6F7"/>
          </a:solidFill>
          <a:ln w="9525">
            <a:solidFill>
              <a:schemeClr val="tx1"/>
            </a:solidFill>
            <a:miter lim="800000"/>
            <a:headEnd/>
            <a:tailEnd/>
          </a:ln>
        </p:spPr>
        <p:txBody>
          <a:bodyPr wrap="none" anchor="ctr">
            <a:prstTxWarp prst="textNoShape">
              <a:avLst/>
            </a:prstTxWarp>
          </a:bodyPr>
          <a:lstStyle/>
          <a:p>
            <a:endParaRPr lang="en-US"/>
          </a:p>
        </p:txBody>
      </p:sp>
      <p:sp>
        <p:nvSpPr>
          <p:cNvPr id="501763" name="Rectangle 3"/>
          <p:cNvSpPr>
            <a:spLocks noChangeArrowheads="1"/>
          </p:cNvSpPr>
          <p:nvPr/>
        </p:nvSpPr>
        <p:spPr bwMode="auto">
          <a:xfrm>
            <a:off x="3124200" y="3505200"/>
            <a:ext cx="2895600" cy="2895600"/>
          </a:xfrm>
          <a:prstGeom prst="rect">
            <a:avLst/>
          </a:prstGeom>
          <a:solidFill>
            <a:srgbClr val="EBF6F7"/>
          </a:solidFill>
          <a:ln w="9525">
            <a:solidFill>
              <a:schemeClr val="tx1"/>
            </a:solidFill>
            <a:miter lim="800000"/>
            <a:headEnd/>
            <a:tailEnd/>
          </a:ln>
        </p:spPr>
        <p:txBody>
          <a:bodyPr wrap="none" anchor="ctr">
            <a:prstTxWarp prst="textNoShape">
              <a:avLst/>
            </a:prstTxWarp>
          </a:bodyPr>
          <a:lstStyle/>
          <a:p>
            <a:endParaRPr lang="en-US"/>
          </a:p>
        </p:txBody>
      </p:sp>
      <p:sp>
        <p:nvSpPr>
          <p:cNvPr id="501764" name="Rectangle 4"/>
          <p:cNvSpPr>
            <a:spLocks noChangeArrowheads="1"/>
          </p:cNvSpPr>
          <p:nvPr/>
        </p:nvSpPr>
        <p:spPr bwMode="auto">
          <a:xfrm>
            <a:off x="0" y="3505200"/>
            <a:ext cx="2895600" cy="2895600"/>
          </a:xfrm>
          <a:prstGeom prst="rect">
            <a:avLst/>
          </a:prstGeom>
          <a:solidFill>
            <a:srgbClr val="EBF6F7"/>
          </a:solidFill>
          <a:ln w="9525">
            <a:solidFill>
              <a:schemeClr val="tx1"/>
            </a:solidFill>
            <a:miter lim="800000"/>
            <a:headEnd/>
            <a:tailEnd/>
          </a:ln>
        </p:spPr>
        <p:txBody>
          <a:bodyPr wrap="none" anchor="ctr">
            <a:prstTxWarp prst="textNoShape">
              <a:avLst/>
            </a:prstTxWarp>
          </a:bodyPr>
          <a:lstStyle/>
          <a:p>
            <a:endParaRPr lang="en-US"/>
          </a:p>
        </p:txBody>
      </p:sp>
      <p:sp>
        <p:nvSpPr>
          <p:cNvPr id="108549" name="Rectangle 5"/>
          <p:cNvSpPr>
            <a:spLocks noGrp="1" noChangeArrowheads="1"/>
          </p:cNvSpPr>
          <p:nvPr>
            <p:ph type="title"/>
          </p:nvPr>
        </p:nvSpPr>
        <p:spPr>
          <a:xfrm>
            <a:off x="152400" y="152400"/>
            <a:ext cx="8596313" cy="1038225"/>
          </a:xfrm>
        </p:spPr>
        <p:txBody>
          <a:bodyPr/>
          <a:lstStyle/>
          <a:p>
            <a:pPr eaLnBrk="1" hangingPunct="1"/>
            <a:r>
              <a:rPr lang="en-US" sz="3400">
                <a:ea typeface="ＭＳ Ｐゴシック" pitchFamily="-107" charset="-128"/>
                <a:cs typeface="ＭＳ Ｐゴシック" pitchFamily="-107" charset="-128"/>
              </a:rPr>
              <a:t>How we used a </a:t>
            </a:r>
            <a:r>
              <a:rPr lang="en-US" sz="3400" i="1">
                <a:ea typeface="ＭＳ Ｐゴシック" pitchFamily="-107" charset="-128"/>
                <a:cs typeface="ＭＳ Ｐゴシック" pitchFamily="-107" charset="-128"/>
              </a:rPr>
              <a:t>Token Economy</a:t>
            </a:r>
            <a:r>
              <a:rPr lang="en-US" sz="3400">
                <a:ea typeface="ＭＳ Ｐゴシック" pitchFamily="-107" charset="-128"/>
                <a:cs typeface="ＭＳ Ｐゴシック" pitchFamily="-107" charset="-128"/>
              </a:rPr>
              <a:t> with a whole class:</a:t>
            </a:r>
          </a:p>
        </p:txBody>
      </p:sp>
      <p:sp>
        <p:nvSpPr>
          <p:cNvPr id="501766" name="Rectangle 6"/>
          <p:cNvSpPr>
            <a:spLocks noGrp="1" noChangeArrowheads="1"/>
          </p:cNvSpPr>
          <p:nvPr>
            <p:ph type="body" sz="half" idx="1"/>
          </p:nvPr>
        </p:nvSpPr>
        <p:spPr>
          <a:xfrm>
            <a:off x="457200" y="1371600"/>
            <a:ext cx="8305800" cy="1981200"/>
          </a:xfrm>
        </p:spPr>
        <p:txBody>
          <a:bodyPr/>
          <a:lstStyle/>
          <a:p>
            <a:pPr marL="609600" indent="-609600" eaLnBrk="1" hangingPunct="1">
              <a:buFontTx/>
              <a:buAutoNum type="arabicPeriod"/>
            </a:pPr>
            <a:r>
              <a:rPr lang="en-US" sz="2800">
                <a:ea typeface="ＭＳ Ｐゴシック" pitchFamily="-107" charset="-128"/>
                <a:cs typeface="ＭＳ Ｐゴシック" pitchFamily="-107" charset="-128"/>
              </a:rPr>
              <a:t>We directly and explicitly taught the expected behaviors (be safe, be respectful, be responsible).</a:t>
            </a:r>
          </a:p>
          <a:p>
            <a:pPr marL="609600" indent="-609600" eaLnBrk="1" hangingPunct="1">
              <a:buFontTx/>
              <a:buAutoNum type="arabicPeriod"/>
            </a:pPr>
            <a:r>
              <a:rPr lang="en-US" sz="2800">
                <a:ea typeface="ＭＳ Ｐゴシック" pitchFamily="-107" charset="-128"/>
                <a:cs typeface="ＭＳ Ｐゴシック" pitchFamily="-107" charset="-128"/>
              </a:rPr>
              <a:t>We defined the tokens:</a:t>
            </a:r>
          </a:p>
          <a:p>
            <a:pPr marL="609600" indent="-609600" eaLnBrk="1" hangingPunct="1">
              <a:buFontTx/>
              <a:buAutoNum type="arabicPeriod"/>
            </a:pPr>
            <a:endParaRPr lang="en-US" sz="2800">
              <a:ea typeface="ＭＳ Ｐゴシック" pitchFamily="-107" charset="-128"/>
              <a:cs typeface="ＭＳ Ｐゴシック" pitchFamily="-107" charset="-128"/>
            </a:endParaRPr>
          </a:p>
        </p:txBody>
      </p:sp>
      <p:pic>
        <p:nvPicPr>
          <p:cNvPr id="501767" name="Picture 7" descr="MCj02322470000[1]"/>
          <p:cNvPicPr>
            <a:picLocks noGrp="1" noChangeAspect="1" noChangeArrowheads="1"/>
          </p:cNvPicPr>
          <p:nvPr>
            <p:ph sz="half" idx="2"/>
          </p:nvPr>
        </p:nvPicPr>
        <p:blipFill>
          <a:blip r:embed="rId2"/>
          <a:srcRect/>
          <a:stretch>
            <a:fillRect/>
          </a:stretch>
        </p:blipFill>
        <p:spPr>
          <a:xfrm>
            <a:off x="6553200" y="3865563"/>
            <a:ext cx="2041525" cy="1377950"/>
          </a:xfrm>
          <a:noFill/>
        </p:spPr>
      </p:pic>
      <p:sp>
        <p:nvSpPr>
          <p:cNvPr id="501768" name="AutoShape 8"/>
          <p:cNvSpPr>
            <a:spLocks noChangeArrowheads="1"/>
          </p:cNvSpPr>
          <p:nvPr/>
        </p:nvSpPr>
        <p:spPr bwMode="auto">
          <a:xfrm>
            <a:off x="914400" y="3886200"/>
            <a:ext cx="1219200" cy="1066800"/>
          </a:xfrm>
          <a:prstGeom prst="smileyFace">
            <a:avLst>
              <a:gd name="adj" fmla="val 4653"/>
            </a:avLst>
          </a:prstGeom>
          <a:solidFill>
            <a:schemeClr val="accent2">
              <a:alpha val="25098"/>
            </a:schemeClr>
          </a:solidFill>
          <a:ln w="9525">
            <a:solidFill>
              <a:schemeClr val="tx1"/>
            </a:solidFill>
            <a:round/>
            <a:headEnd/>
            <a:tailEnd/>
          </a:ln>
        </p:spPr>
        <p:txBody>
          <a:bodyPr wrap="none" anchor="ctr">
            <a:prstTxWarp prst="textNoShape">
              <a:avLst/>
            </a:prstTxWarp>
          </a:bodyPr>
          <a:lstStyle/>
          <a:p>
            <a:endParaRPr lang="en-US"/>
          </a:p>
        </p:txBody>
      </p:sp>
      <p:grpSp>
        <p:nvGrpSpPr>
          <p:cNvPr id="2" name="Group 9"/>
          <p:cNvGrpSpPr>
            <a:grpSpLocks/>
          </p:cNvGrpSpPr>
          <p:nvPr/>
        </p:nvGrpSpPr>
        <p:grpSpPr bwMode="auto">
          <a:xfrm>
            <a:off x="4267200" y="3733800"/>
            <a:ext cx="758825" cy="1447800"/>
            <a:chOff x="2878" y="2448"/>
            <a:chExt cx="288" cy="720"/>
          </a:xfrm>
        </p:grpSpPr>
        <p:sp>
          <p:nvSpPr>
            <p:cNvPr id="108557" name="Line 10"/>
            <p:cNvSpPr>
              <a:spLocks noChangeShapeType="1"/>
            </p:cNvSpPr>
            <p:nvPr/>
          </p:nvSpPr>
          <p:spPr bwMode="auto">
            <a:xfrm>
              <a:off x="2878" y="2550"/>
              <a:ext cx="0" cy="528"/>
            </a:xfrm>
            <a:prstGeom prst="line">
              <a:avLst/>
            </a:prstGeom>
            <a:noFill/>
            <a:ln w="76200">
              <a:solidFill>
                <a:schemeClr val="tx1"/>
              </a:solidFill>
              <a:round/>
              <a:headEnd/>
              <a:tailEnd/>
            </a:ln>
          </p:spPr>
          <p:txBody>
            <a:bodyPr>
              <a:prstTxWarp prst="textNoShape">
                <a:avLst/>
              </a:prstTxWarp>
            </a:bodyPr>
            <a:lstStyle/>
            <a:p>
              <a:endParaRPr lang="en-US"/>
            </a:p>
          </p:txBody>
        </p:sp>
        <p:sp>
          <p:nvSpPr>
            <p:cNvPr id="108558" name="Line 11"/>
            <p:cNvSpPr>
              <a:spLocks noChangeShapeType="1"/>
            </p:cNvSpPr>
            <p:nvPr/>
          </p:nvSpPr>
          <p:spPr bwMode="auto">
            <a:xfrm>
              <a:off x="2974" y="2550"/>
              <a:ext cx="0" cy="528"/>
            </a:xfrm>
            <a:prstGeom prst="line">
              <a:avLst/>
            </a:prstGeom>
            <a:noFill/>
            <a:ln w="76200">
              <a:solidFill>
                <a:schemeClr val="tx1"/>
              </a:solidFill>
              <a:round/>
              <a:headEnd/>
              <a:tailEnd/>
            </a:ln>
          </p:spPr>
          <p:txBody>
            <a:bodyPr>
              <a:prstTxWarp prst="textNoShape">
                <a:avLst/>
              </a:prstTxWarp>
            </a:bodyPr>
            <a:lstStyle/>
            <a:p>
              <a:endParaRPr lang="en-US"/>
            </a:p>
          </p:txBody>
        </p:sp>
        <p:sp>
          <p:nvSpPr>
            <p:cNvPr id="108559" name="Line 12"/>
            <p:cNvSpPr>
              <a:spLocks noChangeShapeType="1"/>
            </p:cNvSpPr>
            <p:nvPr/>
          </p:nvSpPr>
          <p:spPr bwMode="auto">
            <a:xfrm>
              <a:off x="3070" y="2550"/>
              <a:ext cx="0" cy="528"/>
            </a:xfrm>
            <a:prstGeom prst="line">
              <a:avLst/>
            </a:prstGeom>
            <a:noFill/>
            <a:ln w="76200">
              <a:solidFill>
                <a:schemeClr val="tx1"/>
              </a:solidFill>
              <a:round/>
              <a:headEnd/>
              <a:tailEnd/>
            </a:ln>
          </p:spPr>
          <p:txBody>
            <a:bodyPr>
              <a:prstTxWarp prst="textNoShape">
                <a:avLst/>
              </a:prstTxWarp>
            </a:bodyPr>
            <a:lstStyle/>
            <a:p>
              <a:endParaRPr lang="en-US"/>
            </a:p>
          </p:txBody>
        </p:sp>
        <p:sp>
          <p:nvSpPr>
            <p:cNvPr id="108560" name="Line 13"/>
            <p:cNvSpPr>
              <a:spLocks noChangeShapeType="1"/>
            </p:cNvSpPr>
            <p:nvPr/>
          </p:nvSpPr>
          <p:spPr bwMode="auto">
            <a:xfrm>
              <a:off x="3166" y="2550"/>
              <a:ext cx="0" cy="528"/>
            </a:xfrm>
            <a:prstGeom prst="line">
              <a:avLst/>
            </a:prstGeom>
            <a:noFill/>
            <a:ln w="76200">
              <a:solidFill>
                <a:schemeClr val="tx1"/>
              </a:solidFill>
              <a:round/>
              <a:headEnd/>
              <a:tailEnd/>
            </a:ln>
          </p:spPr>
          <p:txBody>
            <a:bodyPr>
              <a:prstTxWarp prst="textNoShape">
                <a:avLst/>
              </a:prstTxWarp>
            </a:bodyPr>
            <a:lstStyle/>
            <a:p>
              <a:endParaRPr lang="en-US"/>
            </a:p>
          </p:txBody>
        </p:sp>
        <p:sp>
          <p:nvSpPr>
            <p:cNvPr id="108561" name="Line 14"/>
            <p:cNvSpPr>
              <a:spLocks noChangeShapeType="1"/>
            </p:cNvSpPr>
            <p:nvPr/>
          </p:nvSpPr>
          <p:spPr bwMode="auto">
            <a:xfrm rot="-2401923">
              <a:off x="2976" y="2448"/>
              <a:ext cx="96" cy="720"/>
            </a:xfrm>
            <a:prstGeom prst="line">
              <a:avLst/>
            </a:prstGeom>
            <a:noFill/>
            <a:ln w="76200">
              <a:solidFill>
                <a:schemeClr val="tx1"/>
              </a:solidFill>
              <a:round/>
              <a:headEnd/>
              <a:tailEnd/>
            </a:ln>
          </p:spPr>
          <p:txBody>
            <a:bodyPr>
              <a:prstTxWarp prst="textNoShape">
                <a:avLst/>
              </a:prstTxWarp>
            </a:bodyPr>
            <a:lstStyle/>
            <a:p>
              <a:endParaRPr lang="en-US"/>
            </a:p>
          </p:txBody>
        </p:sp>
      </p:grpSp>
      <p:sp>
        <p:nvSpPr>
          <p:cNvPr id="501775" name="Text Box 15"/>
          <p:cNvSpPr txBox="1">
            <a:spLocks noChangeArrowheads="1"/>
          </p:cNvSpPr>
          <p:nvPr/>
        </p:nvSpPr>
        <p:spPr bwMode="auto">
          <a:xfrm>
            <a:off x="0" y="5334000"/>
            <a:ext cx="30480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t>Stickers for a few</a:t>
            </a:r>
          </a:p>
        </p:txBody>
      </p:sp>
      <p:sp>
        <p:nvSpPr>
          <p:cNvPr id="501776" name="Text Box 16"/>
          <p:cNvSpPr txBox="1">
            <a:spLocks noChangeArrowheads="1"/>
          </p:cNvSpPr>
          <p:nvPr/>
        </p:nvSpPr>
        <p:spPr bwMode="auto">
          <a:xfrm>
            <a:off x="3048000" y="5334000"/>
            <a:ext cx="30480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t>Points for a some</a:t>
            </a:r>
          </a:p>
        </p:txBody>
      </p:sp>
      <p:sp>
        <p:nvSpPr>
          <p:cNvPr id="501777" name="Text Box 17"/>
          <p:cNvSpPr txBox="1">
            <a:spLocks noChangeArrowheads="1"/>
          </p:cNvSpPr>
          <p:nvPr/>
        </p:nvSpPr>
        <p:spPr bwMode="auto">
          <a:xfrm>
            <a:off x="6096000" y="5334000"/>
            <a:ext cx="30480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t>Tokens for a most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6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7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17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17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17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176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17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17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17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2" grpId="0" animBg="1"/>
      <p:bldP spid="501763" grpId="0" animBg="1"/>
      <p:bldP spid="501764" grpId="0" animBg="1"/>
      <p:bldP spid="501766" grpId="0" build="p"/>
      <p:bldP spid="501768" grpId="0" animBg="1"/>
      <p:bldP spid="501775" grpId="0"/>
      <p:bldP spid="501776" grpId="0"/>
      <p:bldP spid="50177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0" y="2895600"/>
            <a:ext cx="2209800" cy="3962400"/>
          </a:xfrm>
          <a:prstGeom prst="rect">
            <a:avLst/>
          </a:prstGeom>
          <a:solidFill>
            <a:srgbClr val="EBF6F7">
              <a:alpha val="50195"/>
            </a:srgbClr>
          </a:solidFill>
          <a:ln w="9525">
            <a:solidFill>
              <a:schemeClr val="tx1"/>
            </a:solidFill>
            <a:miter lim="800000"/>
            <a:headEnd/>
            <a:tailEnd/>
          </a:ln>
        </p:spPr>
        <p:txBody>
          <a:bodyPr wrap="none" anchor="ctr">
            <a:prstTxWarp prst="textNoShape">
              <a:avLst/>
            </a:prstTxWarp>
          </a:bodyPr>
          <a:lstStyle/>
          <a:p>
            <a:endParaRPr lang="en-US"/>
          </a:p>
        </p:txBody>
      </p:sp>
      <p:sp>
        <p:nvSpPr>
          <p:cNvPr id="109571" name="Rectangle 3"/>
          <p:cNvSpPr>
            <a:spLocks noChangeArrowheads="1"/>
          </p:cNvSpPr>
          <p:nvPr/>
        </p:nvSpPr>
        <p:spPr bwMode="auto">
          <a:xfrm>
            <a:off x="2286000" y="2895600"/>
            <a:ext cx="2209800" cy="3962400"/>
          </a:xfrm>
          <a:prstGeom prst="rect">
            <a:avLst/>
          </a:prstGeom>
          <a:solidFill>
            <a:srgbClr val="EBF6F7">
              <a:alpha val="50195"/>
            </a:srgbClr>
          </a:solidFill>
          <a:ln w="9525">
            <a:solidFill>
              <a:schemeClr val="tx1"/>
            </a:solidFill>
            <a:miter lim="800000"/>
            <a:headEnd/>
            <a:tailEnd/>
          </a:ln>
        </p:spPr>
        <p:txBody>
          <a:bodyPr wrap="none" anchor="ctr">
            <a:prstTxWarp prst="textNoShape">
              <a:avLst/>
            </a:prstTxWarp>
          </a:bodyPr>
          <a:lstStyle/>
          <a:p>
            <a:endParaRPr lang="en-US"/>
          </a:p>
        </p:txBody>
      </p:sp>
      <p:sp>
        <p:nvSpPr>
          <p:cNvPr id="109572" name="Rectangle 4"/>
          <p:cNvSpPr>
            <a:spLocks noChangeArrowheads="1"/>
          </p:cNvSpPr>
          <p:nvPr/>
        </p:nvSpPr>
        <p:spPr bwMode="auto">
          <a:xfrm>
            <a:off x="4572000" y="2895600"/>
            <a:ext cx="2209800" cy="3962400"/>
          </a:xfrm>
          <a:prstGeom prst="rect">
            <a:avLst/>
          </a:prstGeom>
          <a:solidFill>
            <a:srgbClr val="EBF6F7">
              <a:alpha val="50195"/>
            </a:srgbClr>
          </a:solidFill>
          <a:ln w="9525">
            <a:solidFill>
              <a:schemeClr val="tx1"/>
            </a:solidFill>
            <a:miter lim="800000"/>
            <a:headEnd/>
            <a:tailEnd/>
          </a:ln>
        </p:spPr>
        <p:txBody>
          <a:bodyPr wrap="none" anchor="ctr">
            <a:prstTxWarp prst="textNoShape">
              <a:avLst/>
            </a:prstTxWarp>
          </a:bodyPr>
          <a:lstStyle/>
          <a:p>
            <a:endParaRPr lang="en-US"/>
          </a:p>
        </p:txBody>
      </p:sp>
      <p:sp>
        <p:nvSpPr>
          <p:cNvPr id="109573" name="Rectangle 5"/>
          <p:cNvSpPr>
            <a:spLocks noChangeArrowheads="1"/>
          </p:cNvSpPr>
          <p:nvPr/>
        </p:nvSpPr>
        <p:spPr bwMode="auto">
          <a:xfrm>
            <a:off x="6934200" y="2895600"/>
            <a:ext cx="2209800" cy="3962400"/>
          </a:xfrm>
          <a:prstGeom prst="rect">
            <a:avLst/>
          </a:prstGeom>
          <a:solidFill>
            <a:srgbClr val="EBF6F7">
              <a:alpha val="50195"/>
            </a:srgbClr>
          </a:solidFill>
          <a:ln w="9525">
            <a:solidFill>
              <a:schemeClr val="tx1"/>
            </a:solidFill>
            <a:miter lim="800000"/>
            <a:headEnd/>
            <a:tailEnd/>
          </a:ln>
        </p:spPr>
        <p:txBody>
          <a:bodyPr wrap="none" anchor="ctr">
            <a:prstTxWarp prst="textNoShape">
              <a:avLst/>
            </a:prstTxWarp>
          </a:bodyPr>
          <a:lstStyle/>
          <a:p>
            <a:endParaRPr lang="en-US"/>
          </a:p>
        </p:txBody>
      </p:sp>
      <p:sp>
        <p:nvSpPr>
          <p:cNvPr id="109574" name="Rectangle 6"/>
          <p:cNvSpPr>
            <a:spLocks noGrp="1" noChangeArrowheads="1"/>
          </p:cNvSpPr>
          <p:nvPr>
            <p:ph type="title"/>
          </p:nvPr>
        </p:nvSpPr>
        <p:spPr>
          <a:xfrm>
            <a:off x="457200" y="381000"/>
            <a:ext cx="8229600" cy="242888"/>
          </a:xfrm>
        </p:spPr>
        <p:txBody>
          <a:bodyPr/>
          <a:lstStyle/>
          <a:p>
            <a:pPr eaLnBrk="1" hangingPunct="1"/>
            <a:r>
              <a:rPr lang="en-US" sz="3400">
                <a:ea typeface="ＭＳ Ｐゴシック" pitchFamily="-107" charset="-128"/>
                <a:cs typeface="ＭＳ Ｐゴシック" pitchFamily="-107" charset="-128"/>
              </a:rPr>
              <a:t>Token Economy Continued</a:t>
            </a:r>
          </a:p>
        </p:txBody>
      </p:sp>
      <p:sp>
        <p:nvSpPr>
          <p:cNvPr id="109575" name="Rectangle 7"/>
          <p:cNvSpPr>
            <a:spLocks noGrp="1" noChangeArrowheads="1"/>
          </p:cNvSpPr>
          <p:nvPr>
            <p:ph type="body" sz="half" idx="1"/>
          </p:nvPr>
        </p:nvSpPr>
        <p:spPr>
          <a:xfrm>
            <a:off x="685800" y="1371600"/>
            <a:ext cx="7696200" cy="1447800"/>
          </a:xfrm>
        </p:spPr>
        <p:txBody>
          <a:bodyPr/>
          <a:lstStyle/>
          <a:p>
            <a:pPr marL="609600" indent="-609600" eaLnBrk="1" hangingPunct="1">
              <a:buFontTx/>
              <a:buAutoNum type="arabicPeriod" startAt="3"/>
            </a:pPr>
            <a:r>
              <a:rPr lang="en-US" sz="2800">
                <a:ea typeface="ＭＳ Ｐゴシック" pitchFamily="-107" charset="-128"/>
                <a:cs typeface="ＭＳ Ｐゴシック" pitchFamily="-107" charset="-128"/>
              </a:rPr>
              <a:t>We identified back-up reinforcers by (a) considering students preferences and (b) talking with students.  Items range from:</a:t>
            </a:r>
          </a:p>
        </p:txBody>
      </p:sp>
      <p:pic>
        <p:nvPicPr>
          <p:cNvPr id="109576" name="Picture 8" descr="MCj03478550000[1]"/>
          <p:cNvPicPr>
            <a:picLocks noGrp="1" noChangeAspect="1" noChangeArrowheads="1"/>
          </p:cNvPicPr>
          <p:nvPr>
            <p:ph sz="quarter" idx="2"/>
          </p:nvPr>
        </p:nvPicPr>
        <p:blipFill>
          <a:blip r:embed="rId2"/>
          <a:srcRect/>
          <a:stretch>
            <a:fillRect/>
          </a:stretch>
        </p:blipFill>
        <p:spPr>
          <a:xfrm>
            <a:off x="4648200" y="3203575"/>
            <a:ext cx="2057400" cy="898525"/>
          </a:xfrm>
          <a:noFill/>
        </p:spPr>
      </p:pic>
      <p:pic>
        <p:nvPicPr>
          <p:cNvPr id="109577" name="Picture 9" descr="MCj02320570000[1]"/>
          <p:cNvPicPr>
            <a:picLocks noGrp="1" noChangeAspect="1" noChangeArrowheads="1"/>
          </p:cNvPicPr>
          <p:nvPr>
            <p:ph sz="quarter" idx="3"/>
          </p:nvPr>
        </p:nvPicPr>
        <p:blipFill>
          <a:blip r:embed="rId3"/>
          <a:srcRect/>
          <a:stretch>
            <a:fillRect/>
          </a:stretch>
        </p:blipFill>
        <p:spPr>
          <a:xfrm>
            <a:off x="7239000" y="4991100"/>
            <a:ext cx="1658938" cy="1866900"/>
          </a:xfrm>
          <a:noFill/>
        </p:spPr>
      </p:pic>
      <p:pic>
        <p:nvPicPr>
          <p:cNvPr id="109578" name="Picture 10" descr="MCj03002510000[1]"/>
          <p:cNvPicPr>
            <a:picLocks noChangeAspect="1" noChangeArrowheads="1"/>
          </p:cNvPicPr>
          <p:nvPr/>
        </p:nvPicPr>
        <p:blipFill>
          <a:blip r:embed="rId4"/>
          <a:srcRect/>
          <a:stretch>
            <a:fillRect/>
          </a:stretch>
        </p:blipFill>
        <p:spPr bwMode="auto">
          <a:xfrm>
            <a:off x="2438400" y="5157788"/>
            <a:ext cx="1811338" cy="1700212"/>
          </a:xfrm>
          <a:prstGeom prst="rect">
            <a:avLst/>
          </a:prstGeom>
          <a:noFill/>
          <a:ln w="9525">
            <a:noFill/>
            <a:miter lim="800000"/>
            <a:headEnd/>
            <a:tailEnd/>
          </a:ln>
        </p:spPr>
      </p:pic>
      <p:pic>
        <p:nvPicPr>
          <p:cNvPr id="109579" name="Picture 11" descr="MCFD00245_0000[1]"/>
          <p:cNvPicPr>
            <a:picLocks noChangeAspect="1" noChangeArrowheads="1"/>
          </p:cNvPicPr>
          <p:nvPr/>
        </p:nvPicPr>
        <p:blipFill>
          <a:blip r:embed="rId5"/>
          <a:srcRect/>
          <a:stretch>
            <a:fillRect/>
          </a:stretch>
        </p:blipFill>
        <p:spPr bwMode="auto">
          <a:xfrm>
            <a:off x="152400" y="3124200"/>
            <a:ext cx="1997075" cy="1406525"/>
          </a:xfrm>
          <a:prstGeom prst="rect">
            <a:avLst/>
          </a:prstGeom>
          <a:noFill/>
          <a:ln w="9525">
            <a:noFill/>
            <a:miter lim="800000"/>
            <a:headEnd/>
            <a:tailEnd/>
          </a:ln>
        </p:spPr>
      </p:pic>
      <p:sp>
        <p:nvSpPr>
          <p:cNvPr id="109580" name="Text Box 12"/>
          <p:cNvSpPr txBox="1">
            <a:spLocks noChangeArrowheads="1"/>
          </p:cNvSpPr>
          <p:nvPr/>
        </p:nvSpPr>
        <p:spPr bwMode="auto">
          <a:xfrm>
            <a:off x="0" y="5486400"/>
            <a:ext cx="21336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t>SNACKS   $50</a:t>
            </a:r>
          </a:p>
        </p:txBody>
      </p:sp>
      <p:sp>
        <p:nvSpPr>
          <p:cNvPr id="109581" name="Text Box 13"/>
          <p:cNvSpPr txBox="1">
            <a:spLocks noChangeArrowheads="1"/>
          </p:cNvSpPr>
          <p:nvPr/>
        </p:nvSpPr>
        <p:spPr bwMode="auto">
          <a:xfrm>
            <a:off x="4572000" y="5486400"/>
            <a:ext cx="21336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sz="2000"/>
              <a:t>CATCHING LIZZARDS   $20</a:t>
            </a:r>
          </a:p>
        </p:txBody>
      </p:sp>
      <p:sp>
        <p:nvSpPr>
          <p:cNvPr id="109582" name="Text Box 14"/>
          <p:cNvSpPr txBox="1">
            <a:spLocks noChangeArrowheads="1"/>
          </p:cNvSpPr>
          <p:nvPr/>
        </p:nvSpPr>
        <p:spPr bwMode="auto">
          <a:xfrm>
            <a:off x="2286000" y="3505200"/>
            <a:ext cx="21336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t>MOVIE   $100</a:t>
            </a:r>
          </a:p>
        </p:txBody>
      </p:sp>
      <p:sp>
        <p:nvSpPr>
          <p:cNvPr id="109583" name="Text Box 15"/>
          <p:cNvSpPr txBox="1">
            <a:spLocks noChangeArrowheads="1"/>
          </p:cNvSpPr>
          <p:nvPr/>
        </p:nvSpPr>
        <p:spPr bwMode="auto">
          <a:xfrm>
            <a:off x="7010400" y="3505200"/>
            <a:ext cx="21336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t>SPORTS   $25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819400"/>
            <a:ext cx="8839200"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8" name="Rectangle 2"/>
          <p:cNvSpPr>
            <a:spLocks noGrp="1" noChangeArrowheads="1"/>
          </p:cNvSpPr>
          <p:nvPr>
            <p:ph type="title"/>
          </p:nvPr>
        </p:nvSpPr>
        <p:spPr>
          <a:solidFill>
            <a:schemeClr val="accent6">
              <a:lumMod val="40000"/>
              <a:lumOff val="60000"/>
            </a:schemeClr>
          </a:solidFill>
        </p:spPr>
        <p:txBody>
          <a:bodyPr/>
          <a:lstStyle/>
          <a:p>
            <a:pPr eaLnBrk="1" hangingPunct="1">
              <a:defRPr/>
            </a:pPr>
            <a:r>
              <a:rPr lang="en-US" b="1" dirty="0" smtClean="0"/>
              <a:t>Workshop Overview</a:t>
            </a:r>
          </a:p>
        </p:txBody>
      </p:sp>
      <p:graphicFrame>
        <p:nvGraphicFramePr>
          <p:cNvPr id="5" name="Table 4"/>
          <p:cNvGraphicFramePr>
            <a:graphicFrameLocks noGrp="1"/>
          </p:cNvGraphicFramePr>
          <p:nvPr>
            <p:extLst/>
          </p:nvPr>
        </p:nvGraphicFramePr>
        <p:xfrm>
          <a:off x="152400" y="1600200"/>
          <a:ext cx="8839200" cy="4953000"/>
        </p:xfrm>
        <a:graphic>
          <a:graphicData uri="http://schemas.openxmlformats.org/drawingml/2006/table">
            <a:tbl>
              <a:tblPr/>
              <a:tblGrid>
                <a:gridCol w="1586523"/>
                <a:gridCol w="7252677"/>
              </a:tblGrid>
              <a:tr h="12382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107" charset="0"/>
                          <a:ea typeface="Calibri" pitchFamily="-107" charset="0"/>
                          <a:cs typeface="Times New Roman" pitchFamily="-107" charset="0"/>
                        </a:rPr>
                        <a:t>Mon</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107" charset="0"/>
                          <a:ea typeface="Calibri" pitchFamily="-107" charset="0"/>
                          <a:cs typeface="Times New Roman" pitchFamily="-107" charset="0"/>
                        </a:rPr>
                        <a:t>(9:30-12:30)</a:t>
                      </a:r>
                      <a:endParaRPr kumimoji="0" lang="en-US" sz="2000" b="0" i="0" u="none" strike="noStrike" cap="none" normalizeH="0" baseline="0" dirty="0">
                        <a:ln>
                          <a:noFill/>
                        </a:ln>
                        <a:solidFill>
                          <a:schemeClr val="tx1"/>
                        </a:solidFill>
                        <a:effectLst/>
                        <a:latin typeface="Calibri" pitchFamily="-107" charset="0"/>
                        <a:ea typeface="Calibri" pitchFamily="-107" charset="0"/>
                        <a:cs typeface="Times New Roman" pitchFamily="-107"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107" charset="0"/>
                          <a:ea typeface="Calibri" pitchFamily="-107" charset="0"/>
                          <a:cs typeface="Times New Roman" pitchFamily="-107" charset="0"/>
                        </a:rPr>
                        <a:t>Class-wide Antecedent and Teaching Behavior Strategies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Calibri" pitchFamily="-107" charset="0"/>
                          <a:ea typeface="Calibri" pitchFamily="-107" charset="0"/>
                          <a:cs typeface="Times New Roman" pitchFamily="-107" charset="0"/>
                        </a:rPr>
                        <a:t>Maximizing Structure, Classroom Expectations, &amp; Active Engagement</a:t>
                      </a:r>
                      <a:endParaRPr kumimoji="0" lang="en-US" sz="2000" b="0" i="1" u="none" strike="noStrike" cap="none" normalizeH="0" baseline="0" dirty="0">
                        <a:ln>
                          <a:noFill/>
                        </a:ln>
                        <a:solidFill>
                          <a:schemeClr val="tx1"/>
                        </a:solidFill>
                        <a:effectLst/>
                        <a:latin typeface="Calibri" pitchFamily="-107" charset="0"/>
                        <a:ea typeface="Calibri" pitchFamily="-107" charset="0"/>
                        <a:cs typeface="Times New Roman" pitchFamily="-107"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382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107" charset="0"/>
                          <a:ea typeface="Calibri" pitchFamily="-107" charset="0"/>
                          <a:cs typeface="Times New Roman" pitchFamily="-107" charset="0"/>
                        </a:rPr>
                        <a:t>Tue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107" charset="0"/>
                          <a:ea typeface="Calibri" pitchFamily="-107" charset="0"/>
                          <a:cs typeface="Times New Roman" pitchFamily="-107" charset="0"/>
                        </a:rPr>
                        <a:t>(9:30-12:30)</a:t>
                      </a:r>
                      <a:endParaRPr kumimoji="0" lang="en-US" sz="2000" b="0" i="0" u="none" strike="noStrike" cap="none" normalizeH="0" baseline="0" dirty="0">
                        <a:ln>
                          <a:noFill/>
                        </a:ln>
                        <a:solidFill>
                          <a:schemeClr val="tx1"/>
                        </a:solidFill>
                        <a:effectLst/>
                        <a:latin typeface="Calibri" pitchFamily="-107" charset="0"/>
                        <a:ea typeface="Calibri" pitchFamily="-107" charset="0"/>
                        <a:cs typeface="Times New Roman" pitchFamily="-107"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107" charset="0"/>
                          <a:ea typeface="Calibri" pitchFamily="-107" charset="0"/>
                          <a:cs typeface="Times New Roman" pitchFamily="-107" charset="0"/>
                        </a:rPr>
                        <a:t>Class-wide Consequence Strategies</a:t>
                      </a:r>
                      <a:endParaRPr kumimoji="0" lang="en-US" sz="2000" b="0" i="0" u="none" strike="noStrike" cap="none" normalizeH="0" baseline="0" dirty="0" smtClean="0">
                        <a:ln>
                          <a:noFill/>
                        </a:ln>
                        <a:solidFill>
                          <a:schemeClr val="tx1"/>
                        </a:solidFill>
                        <a:effectLst/>
                        <a:latin typeface="Calibri" pitchFamily="-107" charset="0"/>
                        <a:ea typeface="Calibri" pitchFamily="-107" charset="0"/>
                        <a:cs typeface="Times New Roman" pitchFamily="-107"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Calibri" pitchFamily="-107" charset="0"/>
                          <a:ea typeface="Calibri" pitchFamily="-107" charset="0"/>
                          <a:cs typeface="Times New Roman" pitchFamily="-107" charset="0"/>
                        </a:rPr>
                        <a:t>Acknowledging Appropriate and Responding to Inappropriate Behavior</a:t>
                      </a:r>
                      <a:endParaRPr kumimoji="0" lang="en-US" sz="2000" b="0" i="1" u="none" strike="noStrike" cap="none" normalizeH="0" baseline="0" dirty="0">
                        <a:ln>
                          <a:noFill/>
                        </a:ln>
                        <a:solidFill>
                          <a:schemeClr val="tx1"/>
                        </a:solidFill>
                        <a:effectLst/>
                        <a:latin typeface="Calibri" pitchFamily="-107" charset="0"/>
                        <a:ea typeface="Calibri" pitchFamily="-107" charset="0"/>
                        <a:cs typeface="Times New Roman" pitchFamily="-107"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382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107" charset="0"/>
                          <a:ea typeface="Calibri" pitchFamily="-107" charset="0"/>
                          <a:cs typeface="Times New Roman" pitchFamily="-107" charset="0"/>
                        </a:rPr>
                        <a:t>Wed</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107" charset="0"/>
                          <a:ea typeface="Calibri" pitchFamily="-107" charset="0"/>
                          <a:cs typeface="Times New Roman" pitchFamily="-107" charset="0"/>
                        </a:rPr>
                        <a:t>(9:45-12:30)</a:t>
                      </a:r>
                      <a:endParaRPr kumimoji="0" lang="en-US" sz="2000" b="0" i="0" u="none" strike="noStrike" cap="none" normalizeH="0" baseline="0" dirty="0">
                        <a:ln>
                          <a:noFill/>
                        </a:ln>
                        <a:solidFill>
                          <a:schemeClr val="tx1"/>
                        </a:solidFill>
                        <a:effectLst/>
                        <a:latin typeface="Calibri" pitchFamily="-107" charset="0"/>
                        <a:ea typeface="Calibri" pitchFamily="-107" charset="0"/>
                        <a:cs typeface="Times New Roman" pitchFamily="-107"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107" charset="0"/>
                          <a:ea typeface="Calibri" pitchFamily="-107" charset="0"/>
                          <a:cs typeface="Times New Roman" pitchFamily="-107" charset="0"/>
                        </a:rPr>
                        <a:t>Positive and Proactive Supports for ALL and Action Planning</a:t>
                      </a:r>
                      <a:endParaRPr kumimoji="0" lang="en-US" sz="2000" b="0" i="0" u="none" strike="noStrike" cap="none" normalizeH="0" baseline="0" dirty="0" smtClean="0">
                        <a:ln>
                          <a:noFill/>
                        </a:ln>
                        <a:solidFill>
                          <a:schemeClr val="tx1"/>
                        </a:solidFill>
                        <a:effectLst/>
                        <a:latin typeface="Calibri" pitchFamily="-107" charset="0"/>
                        <a:ea typeface="Calibri" pitchFamily="-107" charset="0"/>
                        <a:cs typeface="Times New Roman" pitchFamily="-107"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Calibri" pitchFamily="-107" charset="0"/>
                          <a:ea typeface="Calibri" pitchFamily="-107" charset="0"/>
                          <a:cs typeface="Times New Roman" pitchFamily="-107" charset="0"/>
                        </a:rPr>
                        <a:t>Applying Knowledge of Strategies to An Individual Classroom</a:t>
                      </a:r>
                      <a:endParaRPr kumimoji="0" lang="en-US" sz="2000" b="0" i="0" u="none" strike="noStrike" cap="none" normalizeH="0" baseline="0" dirty="0" smtClean="0">
                        <a:ln>
                          <a:noFill/>
                        </a:ln>
                        <a:solidFill>
                          <a:schemeClr val="tx1"/>
                        </a:solidFill>
                        <a:effectLst/>
                        <a:latin typeface="Calibri" pitchFamily="-107" charset="0"/>
                        <a:ea typeface="Calibri" pitchFamily="-107" charset="0"/>
                        <a:cs typeface="Times New Roman" pitchFamily="-107"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382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107" charset="0"/>
                          <a:ea typeface="Calibri" pitchFamily="-107" charset="0"/>
                          <a:cs typeface="Times New Roman" pitchFamily="-107" charset="0"/>
                        </a:rPr>
                        <a:t>Thurs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107" charset="0"/>
                          <a:ea typeface="Calibri" pitchFamily="-107" charset="0"/>
                          <a:cs typeface="Times New Roman" pitchFamily="-107" charset="0"/>
                        </a:rPr>
                        <a:t>(8:45-10:00,</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107" charset="0"/>
                          <a:ea typeface="Calibri" pitchFamily="-107" charset="0"/>
                          <a:cs typeface="Times New Roman" pitchFamily="-107" charset="0"/>
                        </a:rPr>
                        <a:t>10:30-12:30)</a:t>
                      </a:r>
                      <a:endParaRPr kumimoji="0" lang="en-US" sz="2000" b="0" i="0" u="none" strike="noStrike" cap="none" normalizeH="0" baseline="0" dirty="0">
                        <a:ln>
                          <a:noFill/>
                        </a:ln>
                        <a:solidFill>
                          <a:schemeClr val="tx1"/>
                        </a:solidFill>
                        <a:effectLst/>
                        <a:latin typeface="Calibri" pitchFamily="-107" charset="0"/>
                        <a:ea typeface="Calibri" pitchFamily="-107" charset="0"/>
                        <a:cs typeface="Times New Roman" pitchFamily="-107"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107" charset="0"/>
                          <a:ea typeface="Calibri" pitchFamily="-107" charset="0"/>
                          <a:cs typeface="Times New Roman" pitchFamily="-107" charset="0"/>
                        </a:rPr>
                        <a:t>Developing Systems to Support Class-wide Support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Calibri" pitchFamily="-107" charset="0"/>
                          <a:ea typeface="Calibri" pitchFamily="-107" charset="0"/>
                          <a:cs typeface="Times New Roman" pitchFamily="-107" charset="0"/>
                        </a:rPr>
                        <a:t>Taking your knowledge to scale (from one classroom to all classrooms)</a:t>
                      </a:r>
                      <a:endParaRPr kumimoji="0" lang="en-US" sz="2000" b="0" i="1" u="none" strike="noStrike" cap="none" normalizeH="0" baseline="0" dirty="0">
                        <a:ln>
                          <a:noFill/>
                        </a:ln>
                        <a:solidFill>
                          <a:schemeClr val="tx1"/>
                        </a:solidFill>
                        <a:effectLst/>
                        <a:latin typeface="Calibri" pitchFamily="-107" charset="0"/>
                        <a:ea typeface="Calibri" pitchFamily="-107" charset="0"/>
                        <a:cs typeface="Times New Roman" pitchFamily="-107"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473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52400" y="217488"/>
            <a:ext cx="7404100" cy="773112"/>
          </a:xfrm>
        </p:spPr>
        <p:txBody>
          <a:bodyPr/>
          <a:lstStyle/>
          <a:p>
            <a:pPr eaLnBrk="1" hangingPunct="1"/>
            <a:r>
              <a:rPr lang="en-US">
                <a:ea typeface="ＭＳ Ｐゴシック" pitchFamily="-107" charset="-128"/>
                <a:cs typeface="ＭＳ Ｐゴシック" pitchFamily="-107" charset="-128"/>
              </a:rPr>
              <a:t>Token Economy Continued</a:t>
            </a:r>
          </a:p>
        </p:txBody>
      </p:sp>
      <p:sp>
        <p:nvSpPr>
          <p:cNvPr id="503811" name="Rectangle 3"/>
          <p:cNvSpPr>
            <a:spLocks noGrp="1" noChangeArrowheads="1"/>
          </p:cNvSpPr>
          <p:nvPr>
            <p:ph type="body" idx="1"/>
          </p:nvPr>
        </p:nvSpPr>
        <p:spPr>
          <a:xfrm>
            <a:off x="609600" y="1143000"/>
            <a:ext cx="8534400" cy="5715000"/>
          </a:xfrm>
        </p:spPr>
        <p:txBody>
          <a:bodyPr/>
          <a:lstStyle/>
          <a:p>
            <a:pPr marL="609600" indent="-609600" eaLnBrk="1" hangingPunct="1">
              <a:buFontTx/>
              <a:buAutoNum type="arabicPeriod" startAt="4"/>
            </a:pPr>
            <a:r>
              <a:rPr lang="en-US" sz="2800">
                <a:ea typeface="ＭＳ Ｐゴシック" pitchFamily="-107" charset="-128"/>
                <a:cs typeface="ＭＳ Ｐゴシック" pitchFamily="-107" charset="-128"/>
              </a:rPr>
              <a:t>We taught the system:</a:t>
            </a:r>
          </a:p>
          <a:p>
            <a:pPr marL="990600" lvl="1" indent="-533400" eaLnBrk="1" hangingPunct="1">
              <a:buFontTx/>
              <a:buBlip>
                <a:blip r:embed="rId2"/>
              </a:buBlip>
            </a:pPr>
            <a:r>
              <a:rPr lang="en-US" sz="2300"/>
              <a:t>Who would have the “tokens.”</a:t>
            </a:r>
          </a:p>
          <a:p>
            <a:pPr marL="990600" lvl="1" indent="-533400" eaLnBrk="1" hangingPunct="1">
              <a:buFontTx/>
              <a:buBlip>
                <a:blip r:embed="rId2"/>
              </a:buBlip>
            </a:pPr>
            <a:r>
              <a:rPr lang="en-US" sz="2300"/>
              <a:t>How to demonstrate they’d earned the tokens.</a:t>
            </a:r>
          </a:p>
          <a:p>
            <a:pPr marL="990600" lvl="1" indent="-533400" eaLnBrk="1" hangingPunct="1">
              <a:buFontTx/>
              <a:buBlip>
                <a:blip r:embed="rId2"/>
              </a:buBlip>
            </a:pPr>
            <a:r>
              <a:rPr lang="en-US" sz="2300"/>
              <a:t>When they could “cash-in” for a menu item.</a:t>
            </a:r>
          </a:p>
          <a:p>
            <a:pPr marL="609600" indent="-609600" eaLnBrk="1" hangingPunct="1">
              <a:buFontTx/>
              <a:buAutoNum type="arabicPeriod" startAt="5"/>
            </a:pPr>
            <a:r>
              <a:rPr lang="en-US" sz="2800">
                <a:ea typeface="ＭＳ Ｐゴシック" pitchFamily="-107" charset="-128"/>
                <a:cs typeface="ＭＳ Ｐゴシック" pitchFamily="-107" charset="-128"/>
              </a:rPr>
              <a:t>Teachers and staff provide immediate positive and corrective feedback.</a:t>
            </a:r>
          </a:p>
          <a:p>
            <a:pPr marL="609600" indent="-609600" eaLnBrk="1" hangingPunct="1">
              <a:buFontTx/>
              <a:buAutoNum type="arabicPeriod" startAt="5"/>
            </a:pPr>
            <a:r>
              <a:rPr lang="en-US" sz="2800">
                <a:ea typeface="ＭＳ Ｐゴシック" pitchFamily="-107" charset="-128"/>
                <a:cs typeface="ＭＳ Ｐゴシック" pitchFamily="-107" charset="-128"/>
              </a:rPr>
              <a:t>We have weekly meetings where we address issues of (a) how well system was working and (b) when to fade reinforcers.</a:t>
            </a:r>
          </a:p>
          <a:p>
            <a:pPr marL="609600" indent="-609600" eaLnBrk="1" hangingPunct="1">
              <a:buFontTx/>
              <a:buAutoNum type="arabicPeriod" startAt="5"/>
            </a:pPr>
            <a:r>
              <a:rPr lang="en-US" sz="2800">
                <a:ea typeface="ＭＳ Ｐゴシック" pitchFamily="-107" charset="-128"/>
                <a:cs typeface="ＭＳ Ｐゴシック" pitchFamily="-107" charset="-128"/>
              </a:rPr>
              <a:t>We keep data on each student’s behavior and review them with the rest of the team at the weekly meetings.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38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38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38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38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38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38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38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304800"/>
            <a:ext cx="8153400" cy="685800"/>
          </a:xfrm>
          <a:solidFill>
            <a:srgbClr val="660066">
              <a:alpha val="35000"/>
            </a:srgbClr>
          </a:solidFill>
        </p:spPr>
        <p:txBody>
          <a:bodyPr/>
          <a:lstStyle/>
          <a:p>
            <a:pPr eaLnBrk="1" hangingPunct="1"/>
            <a:r>
              <a:rPr lang="en-US" sz="3600">
                <a:ea typeface="ＭＳ Ｐゴシック" pitchFamily="-107" charset="-128"/>
                <a:cs typeface="ＭＳ Ｐゴシック" pitchFamily="-107" charset="-128"/>
              </a:rPr>
              <a:t>Considerations for Token Economies</a:t>
            </a:r>
          </a:p>
        </p:txBody>
      </p:sp>
      <p:sp>
        <p:nvSpPr>
          <p:cNvPr id="504835" name="Rectangle 3"/>
          <p:cNvSpPr>
            <a:spLocks noGrp="1" noChangeArrowheads="1"/>
          </p:cNvSpPr>
          <p:nvPr>
            <p:ph type="body" idx="1"/>
          </p:nvPr>
        </p:nvSpPr>
        <p:spPr>
          <a:xfrm>
            <a:off x="533400" y="1524000"/>
            <a:ext cx="8610600" cy="4572000"/>
          </a:xfrm>
        </p:spPr>
        <p:txBody>
          <a:bodyPr/>
          <a:lstStyle/>
          <a:p>
            <a:pPr eaLnBrk="1" hangingPunct="1">
              <a:lnSpc>
                <a:spcPct val="90000"/>
              </a:lnSpc>
            </a:pPr>
            <a:r>
              <a:rPr lang="en-US" sz="2800">
                <a:ea typeface="ＭＳ Ｐゴシック" pitchFamily="-107" charset="-128"/>
                <a:cs typeface="ＭＳ Ｐゴシック" pitchFamily="-107" charset="-128"/>
              </a:rPr>
              <a:t>A token can easily provide </a:t>
            </a:r>
            <a:r>
              <a:rPr lang="en-US" sz="2800" b="1">
                <a:ea typeface="ＭＳ Ｐゴシック" pitchFamily="-107" charset="-128"/>
                <a:cs typeface="ＭＳ Ｐゴシック" pitchFamily="-107" charset="-128"/>
              </a:rPr>
              <a:t>immediate feedback</a:t>
            </a:r>
            <a:r>
              <a:rPr lang="en-US" sz="2800">
                <a:ea typeface="ＭＳ Ｐゴシック" pitchFamily="-107" charset="-128"/>
                <a:cs typeface="ＭＳ Ｐゴシック" pitchFamily="-107" charset="-128"/>
              </a:rPr>
              <a:t> about student behavior, while delaying the presentation of the back-up reinforcer.</a:t>
            </a:r>
          </a:p>
          <a:p>
            <a:pPr eaLnBrk="1" hangingPunct="1">
              <a:lnSpc>
                <a:spcPct val="90000"/>
              </a:lnSpc>
            </a:pPr>
            <a:endParaRPr lang="en-US" sz="900">
              <a:ea typeface="ＭＳ Ｐゴシック" pitchFamily="-107" charset="-128"/>
              <a:cs typeface="ＭＳ Ｐゴシック" pitchFamily="-107" charset="-128"/>
            </a:endParaRPr>
          </a:p>
          <a:p>
            <a:pPr eaLnBrk="1" hangingPunct="1">
              <a:lnSpc>
                <a:spcPct val="90000"/>
              </a:lnSpc>
            </a:pPr>
            <a:r>
              <a:rPr lang="en-US" sz="2800">
                <a:ea typeface="ＭＳ Ｐゴシック" pitchFamily="-107" charset="-128"/>
                <a:cs typeface="ＭＳ Ｐゴシック" pitchFamily="-107" charset="-128"/>
              </a:rPr>
              <a:t>Allows you to </a:t>
            </a:r>
            <a:r>
              <a:rPr lang="en-US" sz="2800" b="1">
                <a:ea typeface="ＭＳ Ｐゴシック" pitchFamily="-107" charset="-128"/>
                <a:cs typeface="ＭＳ Ｐゴシック" pitchFamily="-107" charset="-128"/>
              </a:rPr>
              <a:t>avoid </a:t>
            </a:r>
            <a:r>
              <a:rPr lang="en-US" sz="2800" b="1" i="1">
                <a:ea typeface="ＭＳ Ｐゴシック" pitchFamily="-107" charset="-128"/>
                <a:cs typeface="ＭＳ Ｐゴシック" pitchFamily="-107" charset="-128"/>
              </a:rPr>
              <a:t>satiation</a:t>
            </a:r>
            <a:r>
              <a:rPr lang="en-US" sz="2800">
                <a:ea typeface="ＭＳ Ｐゴシック" pitchFamily="-107" charset="-128"/>
                <a:cs typeface="ＭＳ Ｐゴシック" pitchFamily="-107" charset="-128"/>
              </a:rPr>
              <a:t> of reinforcers.</a:t>
            </a:r>
          </a:p>
          <a:p>
            <a:pPr eaLnBrk="1" hangingPunct="1">
              <a:lnSpc>
                <a:spcPct val="90000"/>
              </a:lnSpc>
            </a:pPr>
            <a:endParaRPr lang="en-US" sz="900">
              <a:ea typeface="ＭＳ Ｐゴシック" pitchFamily="-107" charset="-128"/>
              <a:cs typeface="ＭＳ Ｐゴシック" pitchFamily="-107" charset="-128"/>
            </a:endParaRPr>
          </a:p>
          <a:p>
            <a:pPr eaLnBrk="1" hangingPunct="1">
              <a:lnSpc>
                <a:spcPct val="90000"/>
              </a:lnSpc>
            </a:pPr>
            <a:r>
              <a:rPr lang="en-US" sz="2800">
                <a:ea typeface="ＭＳ Ｐゴシック" pitchFamily="-107" charset="-128"/>
                <a:cs typeface="ＭＳ Ｐゴシック" pitchFamily="-107" charset="-128"/>
              </a:rPr>
              <a:t>Beware of </a:t>
            </a:r>
            <a:r>
              <a:rPr lang="en-US" sz="2800" b="1">
                <a:ea typeface="ＭＳ Ｐゴシック" pitchFamily="-107" charset="-128"/>
                <a:cs typeface="ＭＳ Ｐゴシック" pitchFamily="-107" charset="-128"/>
              </a:rPr>
              <a:t>counterfeiters</a:t>
            </a:r>
            <a:r>
              <a:rPr lang="en-US" sz="2800">
                <a:ea typeface="ＭＳ Ｐゴシック" pitchFamily="-107" charset="-128"/>
                <a:cs typeface="ＭＳ Ｐゴシック" pitchFamily="-107" charset="-128"/>
              </a:rPr>
              <a:t>.</a:t>
            </a:r>
          </a:p>
          <a:p>
            <a:pPr eaLnBrk="1" hangingPunct="1">
              <a:lnSpc>
                <a:spcPct val="90000"/>
              </a:lnSpc>
            </a:pPr>
            <a:endParaRPr lang="en-US" sz="900">
              <a:ea typeface="ＭＳ Ｐゴシック" pitchFamily="-107" charset="-128"/>
              <a:cs typeface="ＭＳ Ｐゴシック" pitchFamily="-107" charset="-128"/>
            </a:endParaRPr>
          </a:p>
          <a:p>
            <a:pPr eaLnBrk="1" hangingPunct="1">
              <a:lnSpc>
                <a:spcPct val="90000"/>
              </a:lnSpc>
            </a:pPr>
            <a:r>
              <a:rPr lang="en-US" sz="2800">
                <a:ea typeface="ＭＳ Ｐゴシック" pitchFamily="-107" charset="-128"/>
                <a:cs typeface="ＭＳ Ｐゴシック" pitchFamily="-107" charset="-128"/>
              </a:rPr>
              <a:t>Do you plan on only giving tokens for appropriate behavior? Or, will you implement a </a:t>
            </a:r>
            <a:r>
              <a:rPr lang="en-US" sz="2800" b="1" i="1">
                <a:ea typeface="ＭＳ Ｐゴシック" pitchFamily="-107" charset="-128"/>
                <a:cs typeface="ＭＳ Ｐゴシック" pitchFamily="-107" charset="-128"/>
              </a:rPr>
              <a:t>response cost</a:t>
            </a:r>
            <a:r>
              <a:rPr lang="en-US" sz="2800">
                <a:ea typeface="ＭＳ Ｐゴシック" pitchFamily="-107" charset="-128"/>
                <a:cs typeface="ＭＳ Ｐゴシック" pitchFamily="-107" charset="-128"/>
              </a:rPr>
              <a:t> procedure?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4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48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48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48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5"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5714" name="Picture 2" descr="George 4"/>
          <p:cNvPicPr>
            <a:picLocks noGrp="1" noChangeAspect="1" noChangeArrowheads="1"/>
          </p:cNvPicPr>
          <p:nvPr>
            <p:ph idx="1"/>
          </p:nvPr>
        </p:nvPicPr>
        <p:blipFill>
          <a:blip r:embed="rId2"/>
          <a:srcRect/>
          <a:stretch>
            <a:fillRect/>
          </a:stretch>
        </p:blipFill>
        <p:spPr>
          <a:xfrm>
            <a:off x="4343400" y="1371600"/>
            <a:ext cx="4800600" cy="5761038"/>
          </a:xfrm>
          <a:noFill/>
        </p:spPr>
      </p:pic>
      <p:sp>
        <p:nvSpPr>
          <p:cNvPr id="264195" name="Text Box 3"/>
          <p:cNvSpPr txBox="1">
            <a:spLocks noChangeArrowheads="1"/>
          </p:cNvSpPr>
          <p:nvPr/>
        </p:nvSpPr>
        <p:spPr bwMode="auto">
          <a:xfrm>
            <a:off x="457200" y="1828800"/>
            <a:ext cx="4953000" cy="4524375"/>
          </a:xfrm>
          <a:prstGeom prst="rect">
            <a:avLst/>
          </a:prstGeom>
          <a:noFill/>
          <a:ln w="9525">
            <a:noFill/>
            <a:miter lim="800000"/>
            <a:headEnd/>
            <a:tailEnd/>
          </a:ln>
        </p:spPr>
        <p:txBody>
          <a:bodyPr>
            <a:prstTxWarp prst="textNoShape">
              <a:avLst/>
            </a:prstTxWarp>
            <a:spAutoFit/>
          </a:bodyPr>
          <a:lstStyle/>
          <a:p>
            <a:pPr marL="457200" indent="-457200">
              <a:spcBef>
                <a:spcPct val="50000"/>
              </a:spcBef>
              <a:buFontTx/>
              <a:buChar char="•"/>
            </a:pPr>
            <a:r>
              <a:rPr lang="en-US" sz="3200" b="1">
                <a:latin typeface="Arial" charset="0"/>
                <a:ea typeface="Arial" charset="0"/>
                <a:cs typeface="Arial" charset="0"/>
              </a:rPr>
              <a:t>Error Corrections</a:t>
            </a:r>
          </a:p>
          <a:p>
            <a:pPr marL="457200" indent="-457200">
              <a:spcBef>
                <a:spcPct val="50000"/>
              </a:spcBef>
              <a:buFontTx/>
              <a:buChar char="•"/>
            </a:pPr>
            <a:r>
              <a:rPr lang="en-US" sz="3200" b="1" dirty="0">
                <a:latin typeface="Arial" charset="0"/>
                <a:ea typeface="Arial" charset="0"/>
                <a:cs typeface="Arial" charset="0"/>
              </a:rPr>
              <a:t>Differential Reinforcement</a:t>
            </a:r>
          </a:p>
          <a:p>
            <a:pPr marL="457200" indent="-457200">
              <a:spcBef>
                <a:spcPct val="50000"/>
              </a:spcBef>
              <a:buFontTx/>
              <a:buChar char="•"/>
            </a:pPr>
            <a:r>
              <a:rPr lang="en-US" sz="3200" b="1" dirty="0">
                <a:latin typeface="Arial" charset="0"/>
                <a:ea typeface="Arial" charset="0"/>
                <a:cs typeface="Arial" charset="0"/>
              </a:rPr>
              <a:t>Planned ignoring</a:t>
            </a:r>
          </a:p>
          <a:p>
            <a:pPr marL="457200" indent="-457200">
              <a:spcBef>
                <a:spcPct val="50000"/>
              </a:spcBef>
              <a:buFontTx/>
              <a:buChar char="•"/>
            </a:pPr>
            <a:r>
              <a:rPr lang="en-US" sz="3200" b="1" dirty="0">
                <a:latin typeface="Arial" charset="0"/>
                <a:ea typeface="Arial" charset="0"/>
                <a:cs typeface="Arial" charset="0"/>
              </a:rPr>
              <a:t>Response Cost</a:t>
            </a:r>
          </a:p>
          <a:p>
            <a:pPr marL="457200" indent="-457200">
              <a:spcBef>
                <a:spcPct val="50000"/>
              </a:spcBef>
              <a:buFontTx/>
              <a:buChar char="•"/>
            </a:pPr>
            <a:r>
              <a:rPr lang="en-US" sz="3200" b="1" dirty="0">
                <a:latin typeface="Arial" charset="0"/>
                <a:ea typeface="Arial" charset="0"/>
                <a:cs typeface="Arial" charset="0"/>
              </a:rPr>
              <a:t>Time out from reinforcement</a:t>
            </a:r>
          </a:p>
        </p:txBody>
      </p:sp>
      <p:sp>
        <p:nvSpPr>
          <p:cNvPr id="264196" name="AutoShape 4"/>
          <p:cNvSpPr>
            <a:spLocks noChangeArrowheads="1"/>
          </p:cNvSpPr>
          <p:nvPr/>
        </p:nvSpPr>
        <p:spPr bwMode="auto">
          <a:xfrm>
            <a:off x="5257800" y="2667000"/>
            <a:ext cx="3124200" cy="3200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247" y="17875"/>
                </a:moveTo>
                <a:cubicBezTo>
                  <a:pt x="20061" y="15966"/>
                  <a:pt x="21073" y="13433"/>
                  <a:pt x="21073" y="10800"/>
                </a:cubicBezTo>
                <a:cubicBezTo>
                  <a:pt x="21073" y="5126"/>
                  <a:pt x="16473" y="527"/>
                  <a:pt x="10800" y="527"/>
                </a:cubicBezTo>
                <a:cubicBezTo>
                  <a:pt x="8166" y="526"/>
                  <a:pt x="5633" y="1538"/>
                  <a:pt x="3724" y="3352"/>
                </a:cubicBezTo>
                <a:close/>
                <a:moveTo>
                  <a:pt x="3352" y="3724"/>
                </a:moveTo>
                <a:cubicBezTo>
                  <a:pt x="1538" y="5633"/>
                  <a:pt x="526" y="8166"/>
                  <a:pt x="526" y="10799"/>
                </a:cubicBezTo>
                <a:cubicBezTo>
                  <a:pt x="527" y="16473"/>
                  <a:pt x="5126" y="21073"/>
                  <a:pt x="10800" y="21073"/>
                </a:cubicBezTo>
                <a:cubicBezTo>
                  <a:pt x="13433" y="21073"/>
                  <a:pt x="15966" y="20061"/>
                  <a:pt x="17875" y="18247"/>
                </a:cubicBezTo>
                <a:close/>
              </a:path>
            </a:pathLst>
          </a:cu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115717" name="AutoShape 5"/>
          <p:cNvSpPr>
            <a:spLocks noGrp="1" noChangeArrowheads="1"/>
          </p:cNvSpPr>
          <p:nvPr>
            <p:ph type="title"/>
          </p:nvPr>
        </p:nvSpPr>
        <p:spPr>
          <a:xfrm>
            <a:off x="0" y="0"/>
            <a:ext cx="9144000" cy="1447800"/>
          </a:xfrm>
          <a:solidFill>
            <a:srgbClr val="3366FF">
              <a:alpha val="30196"/>
            </a:srgbClr>
          </a:solidFill>
        </p:spPr>
        <p:txBody>
          <a:bodyPr/>
          <a:lstStyle/>
          <a:p>
            <a:pPr marL="914400" indent="-914400" algn="l" eaLnBrk="1" hangingPunct="1"/>
            <a:r>
              <a:rPr lang="en-US" sz="3200" b="1">
                <a:ea typeface="ＭＳ Ｐゴシック" pitchFamily="-107" charset="-128"/>
                <a:cs typeface="ＭＳ Ｐゴシック" pitchFamily="-107" charset="-128"/>
              </a:rPr>
              <a:t>5.     Establish a </a:t>
            </a:r>
            <a:r>
              <a:rPr lang="en-US" sz="3200" b="1">
                <a:solidFill>
                  <a:srgbClr val="3366FF"/>
                </a:solidFill>
                <a:ea typeface="ＭＳ Ｐゴシック" pitchFamily="-107" charset="-128"/>
                <a:cs typeface="ＭＳ Ｐゴシック" pitchFamily="-107" charset="-128"/>
              </a:rPr>
              <a:t>continuum of strategies </a:t>
            </a:r>
            <a:r>
              <a:rPr lang="en-US" sz="3200" b="1">
                <a:ea typeface="ＭＳ Ｐゴシック" pitchFamily="-107" charset="-128"/>
                <a:cs typeface="ＭＳ Ｐゴシック" pitchFamily="-107" charset="-128"/>
              </a:rPr>
              <a:t>to </a:t>
            </a:r>
            <a:r>
              <a:rPr lang="en-US" sz="3200" b="1">
                <a:solidFill>
                  <a:srgbClr val="3366FF"/>
                </a:solidFill>
                <a:ea typeface="ＭＳ Ｐゴシック" pitchFamily="-107" charset="-128"/>
                <a:cs typeface="ＭＳ Ｐゴシック" pitchFamily="-107" charset="-128"/>
              </a:rPr>
              <a:t>respond to inappropriate behavior</a:t>
            </a:r>
            <a:r>
              <a:rPr lang="en-US" sz="3200" b="1">
                <a:ea typeface="ＭＳ Ｐゴシック" pitchFamily="-107" charset="-128"/>
                <a:cs typeface="ＭＳ Ｐゴシック" pitchFamily="-107" charset="-1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4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419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419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419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419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4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AutoShape 2"/>
          <p:cNvSpPr>
            <a:spLocks noGrp="1" noChangeArrowheads="1"/>
          </p:cNvSpPr>
          <p:nvPr>
            <p:ph type="title"/>
          </p:nvPr>
        </p:nvSpPr>
        <p:spPr>
          <a:xfrm>
            <a:off x="381000" y="381000"/>
            <a:ext cx="8305800" cy="1143000"/>
          </a:xfrm>
          <a:solidFill>
            <a:srgbClr val="FFFF99"/>
          </a:solidFill>
        </p:spPr>
        <p:txBody>
          <a:bodyPr/>
          <a:lstStyle/>
          <a:p>
            <a:r>
              <a:rPr lang="en-US" b="1">
                <a:ea typeface="ＭＳ Ｐゴシック" pitchFamily="-107" charset="-128"/>
                <a:cs typeface="ＭＳ Ｐゴシック" pitchFamily="-107" charset="-128"/>
              </a:rPr>
              <a:t>Quick Error Corrections</a:t>
            </a:r>
          </a:p>
        </p:txBody>
      </p:sp>
      <p:sp>
        <p:nvSpPr>
          <p:cNvPr id="265219" name="Rectangle 3"/>
          <p:cNvSpPr>
            <a:spLocks noGrp="1" noChangeArrowheads="1"/>
          </p:cNvSpPr>
          <p:nvPr>
            <p:ph type="body" idx="1"/>
          </p:nvPr>
        </p:nvSpPr>
        <p:spPr>
          <a:xfrm>
            <a:off x="609600" y="1752600"/>
            <a:ext cx="8077200" cy="5105400"/>
          </a:xfrm>
        </p:spPr>
        <p:txBody>
          <a:bodyPr/>
          <a:lstStyle/>
          <a:p>
            <a:pPr>
              <a:lnSpc>
                <a:spcPct val="80000"/>
              </a:lnSpc>
            </a:pPr>
            <a:r>
              <a:rPr lang="en-US">
                <a:ea typeface="ＭＳ Ｐゴシック" pitchFamily="-107" charset="-128"/>
                <a:cs typeface="ＭＳ Ｐゴシック" pitchFamily="-107" charset="-128"/>
              </a:rPr>
              <a:t>Error corrections should be…</a:t>
            </a:r>
            <a:r>
              <a:rPr lang="en-US" sz="3600">
                <a:ea typeface="ＭＳ Ｐゴシック" pitchFamily="-107" charset="-128"/>
                <a:cs typeface="ＭＳ Ｐゴシック" pitchFamily="-107" charset="-128"/>
              </a:rPr>
              <a:t> </a:t>
            </a:r>
            <a:endParaRPr lang="en-US">
              <a:ea typeface="ＭＳ Ｐゴシック" pitchFamily="-107" charset="-128"/>
              <a:cs typeface="ＭＳ Ｐゴシック" pitchFamily="-107" charset="-128"/>
            </a:endParaRPr>
          </a:p>
          <a:p>
            <a:pPr lvl="1">
              <a:lnSpc>
                <a:spcPct val="80000"/>
              </a:lnSpc>
            </a:pPr>
            <a:endParaRPr lang="en-US" sz="1000"/>
          </a:p>
          <a:p>
            <a:pPr lvl="1">
              <a:lnSpc>
                <a:spcPct val="80000"/>
              </a:lnSpc>
            </a:pPr>
            <a:r>
              <a:rPr lang="en-US" sz="3200"/>
              <a:t>…</a:t>
            </a:r>
            <a:r>
              <a:rPr lang="en-US" sz="3200" b="1">
                <a:solidFill>
                  <a:srgbClr val="0070C0"/>
                </a:solidFill>
              </a:rPr>
              <a:t>contingent</a:t>
            </a:r>
            <a:r>
              <a:rPr lang="en-US" sz="3200"/>
              <a:t>: occur immediately after the undesired behavior</a:t>
            </a:r>
          </a:p>
          <a:p>
            <a:pPr lvl="1">
              <a:lnSpc>
                <a:spcPct val="80000"/>
              </a:lnSpc>
            </a:pPr>
            <a:endParaRPr lang="en-US" sz="1000"/>
          </a:p>
          <a:p>
            <a:pPr lvl="1">
              <a:lnSpc>
                <a:spcPct val="80000"/>
              </a:lnSpc>
            </a:pPr>
            <a:r>
              <a:rPr lang="en-US" sz="3200"/>
              <a:t>…</a:t>
            </a:r>
            <a:r>
              <a:rPr lang="en-US" sz="3200" b="1">
                <a:solidFill>
                  <a:srgbClr val="0070C0"/>
                </a:solidFill>
              </a:rPr>
              <a:t>specific</a:t>
            </a:r>
            <a:r>
              <a:rPr lang="en-US" sz="3200"/>
              <a:t>: tell learner exactly what they are doing </a:t>
            </a:r>
            <a:r>
              <a:rPr lang="en-US" sz="3200" i="1"/>
              <a:t>incorrectly</a:t>
            </a:r>
            <a:r>
              <a:rPr lang="en-US" sz="3200"/>
              <a:t> and what they should do differently in the future</a:t>
            </a:r>
          </a:p>
          <a:p>
            <a:pPr lvl="1">
              <a:lnSpc>
                <a:spcPct val="80000"/>
              </a:lnSpc>
            </a:pPr>
            <a:endParaRPr lang="en-US" sz="1000"/>
          </a:p>
          <a:p>
            <a:pPr lvl="1">
              <a:lnSpc>
                <a:spcPct val="80000"/>
              </a:lnSpc>
            </a:pPr>
            <a:r>
              <a:rPr lang="en-US" sz="3200"/>
              <a:t>…</a:t>
            </a:r>
            <a:r>
              <a:rPr lang="en-US" sz="3200" b="1">
                <a:solidFill>
                  <a:srgbClr val="0070C0"/>
                </a:solidFill>
              </a:rPr>
              <a:t>brief</a:t>
            </a:r>
            <a:r>
              <a:rPr lang="en-US" sz="3200"/>
              <a:t>: after redirecting back to appropriate behavior, move on</a:t>
            </a:r>
          </a:p>
          <a:p>
            <a:pPr>
              <a:lnSpc>
                <a:spcPct val="80000"/>
              </a:lnSpc>
            </a:pPr>
            <a:endParaRPr lang="en-US">
              <a:ea typeface="ＭＳ Ｐゴシック" pitchFamily="-107" charset="-128"/>
              <a:cs typeface="ＭＳ Ｐゴシック" pitchFamily="-107"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2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521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5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AutoShape 2"/>
          <p:cNvSpPr>
            <a:spLocks noGrp="1" noChangeArrowheads="1"/>
          </p:cNvSpPr>
          <p:nvPr>
            <p:ph type="title"/>
          </p:nvPr>
        </p:nvSpPr>
        <p:spPr>
          <a:xfrm>
            <a:off x="228600" y="381000"/>
            <a:ext cx="8534400" cy="1143000"/>
          </a:xfrm>
          <a:solidFill>
            <a:srgbClr val="FFFF99"/>
          </a:solidFill>
        </p:spPr>
        <p:txBody>
          <a:bodyPr/>
          <a:lstStyle/>
          <a:p>
            <a:r>
              <a:rPr lang="en-US" sz="4000" b="1">
                <a:ea typeface="ＭＳ Ｐゴシック" pitchFamily="-107" charset="-128"/>
                <a:cs typeface="ＭＳ Ｐゴシック" pitchFamily="-107" charset="-128"/>
              </a:rPr>
              <a:t>Types of Differential Reinforcement</a:t>
            </a:r>
          </a:p>
        </p:txBody>
      </p:sp>
      <p:pic>
        <p:nvPicPr>
          <p:cNvPr id="267302" name="Picture 38" descr="istockphoto_263559_looking_for_food">
            <a:hlinkClick r:id="rId2"/>
          </p:cNvPr>
          <p:cNvPicPr>
            <a:picLocks noChangeAspect="1" noChangeArrowheads="1"/>
          </p:cNvPicPr>
          <p:nvPr/>
        </p:nvPicPr>
        <p:blipFill>
          <a:blip r:embed="rId3"/>
          <a:srcRect/>
          <a:stretch>
            <a:fillRect/>
          </a:stretch>
        </p:blipFill>
        <p:spPr bwMode="auto">
          <a:xfrm>
            <a:off x="6781800" y="5562600"/>
            <a:ext cx="2362200" cy="1782763"/>
          </a:xfrm>
          <a:prstGeom prst="rect">
            <a:avLst/>
          </a:prstGeom>
          <a:noFill/>
          <a:ln w="9525">
            <a:noFill/>
            <a:miter lim="800000"/>
            <a:headEnd/>
            <a:tailEnd/>
          </a:ln>
        </p:spPr>
      </p:pic>
      <p:sp>
        <p:nvSpPr>
          <p:cNvPr id="119812" name="AutoShape 40"/>
          <p:cNvSpPr>
            <a:spLocks noChangeArrowheads="1"/>
          </p:cNvSpPr>
          <p:nvPr/>
        </p:nvSpPr>
        <p:spPr bwMode="auto">
          <a:xfrm>
            <a:off x="6400800" y="5181600"/>
            <a:ext cx="3124200" cy="1981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444" y="10800"/>
                </a:moveTo>
                <a:cubicBezTo>
                  <a:pt x="4444" y="14310"/>
                  <a:pt x="7290" y="17156"/>
                  <a:pt x="10800" y="17156"/>
                </a:cubicBezTo>
                <a:cubicBezTo>
                  <a:pt x="14310" y="17156"/>
                  <a:pt x="17156" y="14310"/>
                  <a:pt x="17156" y="10800"/>
                </a:cubicBezTo>
                <a:cubicBezTo>
                  <a:pt x="17156" y="7290"/>
                  <a:pt x="14310" y="4444"/>
                  <a:pt x="10800" y="4444"/>
                </a:cubicBezTo>
                <a:cubicBezTo>
                  <a:pt x="7290" y="4444"/>
                  <a:pt x="4444" y="7290"/>
                  <a:pt x="4444" y="10800"/>
                </a:cubicBezTo>
                <a:close/>
              </a:path>
            </a:pathLst>
          </a:custGeom>
          <a:solidFill>
            <a:schemeClr val="bg1"/>
          </a:solidFill>
          <a:ln w="9525">
            <a:solidFill>
              <a:schemeClr val="bg1"/>
            </a:solidFill>
            <a:round/>
            <a:headEnd/>
            <a:tailEnd/>
          </a:ln>
        </p:spPr>
        <p:txBody>
          <a:bodyPr wrap="none" anchor="ctr">
            <a:prstTxWarp prst="textNoShape">
              <a:avLst/>
            </a:prstTxWarp>
          </a:bodyPr>
          <a:lstStyle/>
          <a:p>
            <a:endParaRPr lang="en-US"/>
          </a:p>
        </p:txBody>
      </p:sp>
      <p:sp>
        <p:nvSpPr>
          <p:cNvPr id="119813" name="Rectangle 41"/>
          <p:cNvSpPr>
            <a:spLocks noChangeArrowheads="1"/>
          </p:cNvSpPr>
          <p:nvPr/>
        </p:nvSpPr>
        <p:spPr bwMode="auto">
          <a:xfrm>
            <a:off x="6629400" y="6762750"/>
            <a:ext cx="2590800" cy="24765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267267" name="Rectangle 3"/>
          <p:cNvSpPr>
            <a:spLocks noGrp="1" noChangeArrowheads="1"/>
          </p:cNvSpPr>
          <p:nvPr>
            <p:ph type="body" idx="1"/>
          </p:nvPr>
        </p:nvSpPr>
        <p:spPr>
          <a:xfrm>
            <a:off x="609600" y="2362200"/>
            <a:ext cx="8077200" cy="4343400"/>
          </a:xfrm>
        </p:spPr>
        <p:txBody>
          <a:bodyPr/>
          <a:lstStyle/>
          <a:p>
            <a:pPr>
              <a:lnSpc>
                <a:spcPct val="80000"/>
              </a:lnSpc>
            </a:pPr>
            <a:r>
              <a:rPr lang="en-US">
                <a:ea typeface="ＭＳ Ｐゴシック" pitchFamily="-107" charset="-128"/>
                <a:cs typeface="ＭＳ Ｐゴシック" pitchFamily="-107" charset="-128"/>
              </a:rPr>
              <a:t>DR…of </a:t>
            </a:r>
            <a:r>
              <a:rPr lang="en-US" b="1" i="1">
                <a:solidFill>
                  <a:srgbClr val="0070C0"/>
                </a:solidFill>
                <a:ea typeface="ＭＳ Ｐゴシック" pitchFamily="-107" charset="-128"/>
                <a:cs typeface="ＭＳ Ｐゴシック" pitchFamily="-107" charset="-128"/>
              </a:rPr>
              <a:t>lower</a:t>
            </a:r>
            <a:r>
              <a:rPr lang="en-US">
                <a:ea typeface="ＭＳ Ｐゴシック" pitchFamily="-107" charset="-128"/>
                <a:cs typeface="ＭＳ Ｐゴシック" pitchFamily="-107" charset="-128"/>
              </a:rPr>
              <a:t> rates of behavior (</a:t>
            </a:r>
            <a:r>
              <a:rPr lang="en-US">
                <a:solidFill>
                  <a:srgbClr val="0070C0"/>
                </a:solidFill>
                <a:ea typeface="ＭＳ Ｐゴシック" pitchFamily="-107" charset="-128"/>
                <a:cs typeface="ＭＳ Ｐゴシック" pitchFamily="-107" charset="-128"/>
              </a:rPr>
              <a:t>DRL</a:t>
            </a:r>
            <a:r>
              <a:rPr lang="en-US">
                <a:ea typeface="ＭＳ Ｐゴシック" pitchFamily="-107" charset="-128"/>
                <a:cs typeface="ＭＳ Ｐゴシック" pitchFamily="-107" charset="-128"/>
              </a:rPr>
              <a:t>)</a:t>
            </a:r>
          </a:p>
          <a:p>
            <a:pPr lvl="1">
              <a:lnSpc>
                <a:spcPct val="80000"/>
              </a:lnSpc>
              <a:buFontTx/>
              <a:buNone/>
            </a:pPr>
            <a:endParaRPr lang="en-US"/>
          </a:p>
          <a:p>
            <a:pPr>
              <a:lnSpc>
                <a:spcPct val="80000"/>
              </a:lnSpc>
            </a:pPr>
            <a:r>
              <a:rPr lang="en-US">
                <a:ea typeface="ＭＳ Ｐゴシック" pitchFamily="-107" charset="-128"/>
                <a:cs typeface="ＭＳ Ｐゴシック" pitchFamily="-107" charset="-128"/>
              </a:rPr>
              <a:t>DR…of </a:t>
            </a:r>
            <a:r>
              <a:rPr lang="en-US" b="1" i="1">
                <a:solidFill>
                  <a:srgbClr val="0070C0"/>
                </a:solidFill>
                <a:ea typeface="ＭＳ Ｐゴシック" pitchFamily="-107" charset="-128"/>
                <a:cs typeface="ＭＳ Ｐゴシック" pitchFamily="-107" charset="-128"/>
              </a:rPr>
              <a:t>other</a:t>
            </a:r>
            <a:r>
              <a:rPr lang="en-US">
                <a:ea typeface="ＭＳ Ｐゴシック" pitchFamily="-107" charset="-128"/>
                <a:cs typeface="ＭＳ Ｐゴシック" pitchFamily="-107" charset="-128"/>
              </a:rPr>
              <a:t> behaviors (</a:t>
            </a:r>
            <a:r>
              <a:rPr lang="en-US">
                <a:solidFill>
                  <a:srgbClr val="0070C0"/>
                </a:solidFill>
                <a:ea typeface="ＭＳ Ｐゴシック" pitchFamily="-107" charset="-128"/>
                <a:cs typeface="ＭＳ Ｐゴシック" pitchFamily="-107" charset="-128"/>
              </a:rPr>
              <a:t>DRO</a:t>
            </a:r>
            <a:r>
              <a:rPr lang="en-US">
                <a:ea typeface="ＭＳ Ｐゴシック" pitchFamily="-107" charset="-128"/>
                <a:cs typeface="ＭＳ Ｐゴシック" pitchFamily="-107" charset="-128"/>
              </a:rPr>
              <a:t>)</a:t>
            </a:r>
          </a:p>
          <a:p>
            <a:pPr lvl="1">
              <a:lnSpc>
                <a:spcPct val="80000"/>
              </a:lnSpc>
              <a:buFontTx/>
              <a:buNone/>
            </a:pPr>
            <a:endParaRPr lang="en-US"/>
          </a:p>
          <a:p>
            <a:pPr>
              <a:lnSpc>
                <a:spcPct val="80000"/>
              </a:lnSpc>
            </a:pPr>
            <a:r>
              <a:rPr lang="en-US">
                <a:ea typeface="ＭＳ Ｐゴシック" pitchFamily="-107" charset="-128"/>
                <a:cs typeface="ＭＳ Ｐゴシック" pitchFamily="-107" charset="-128"/>
              </a:rPr>
              <a:t>DR…of </a:t>
            </a:r>
            <a:r>
              <a:rPr lang="en-US" b="1" i="1">
                <a:solidFill>
                  <a:srgbClr val="0070C0"/>
                </a:solidFill>
                <a:ea typeface="ＭＳ Ｐゴシック" pitchFamily="-107" charset="-128"/>
                <a:cs typeface="ＭＳ Ｐゴシック" pitchFamily="-107" charset="-128"/>
              </a:rPr>
              <a:t>alternative</a:t>
            </a:r>
            <a:r>
              <a:rPr lang="en-US">
                <a:ea typeface="ＭＳ Ｐゴシック" pitchFamily="-107" charset="-128"/>
                <a:cs typeface="ＭＳ Ｐゴシック" pitchFamily="-107" charset="-128"/>
              </a:rPr>
              <a:t> behavior (</a:t>
            </a:r>
            <a:r>
              <a:rPr lang="en-US">
                <a:solidFill>
                  <a:srgbClr val="0070C0"/>
                </a:solidFill>
                <a:ea typeface="ＭＳ Ｐゴシック" pitchFamily="-107" charset="-128"/>
                <a:cs typeface="ＭＳ Ｐゴシック" pitchFamily="-107" charset="-128"/>
              </a:rPr>
              <a:t>DRA</a:t>
            </a:r>
            <a:r>
              <a:rPr lang="en-US">
                <a:ea typeface="ＭＳ Ｐゴシック" pitchFamily="-107" charset="-128"/>
                <a:cs typeface="ＭＳ Ｐゴシック" pitchFamily="-107" charset="-128"/>
              </a:rPr>
              <a:t>)</a:t>
            </a:r>
          </a:p>
          <a:p>
            <a:pPr lvl="1">
              <a:lnSpc>
                <a:spcPct val="80000"/>
              </a:lnSpc>
              <a:buFontTx/>
              <a:buNone/>
            </a:pPr>
            <a:endParaRPr lang="en-US"/>
          </a:p>
          <a:p>
            <a:pPr>
              <a:lnSpc>
                <a:spcPct val="80000"/>
              </a:lnSpc>
            </a:pPr>
            <a:r>
              <a:rPr lang="en-US">
                <a:ea typeface="ＭＳ Ｐゴシック" pitchFamily="-107" charset="-128"/>
                <a:cs typeface="ＭＳ Ｐゴシック" pitchFamily="-107" charset="-128"/>
              </a:rPr>
              <a:t>DR…of </a:t>
            </a:r>
            <a:r>
              <a:rPr lang="en-US" b="1" i="1">
                <a:solidFill>
                  <a:srgbClr val="0070C0"/>
                </a:solidFill>
                <a:ea typeface="ＭＳ Ｐゴシック" pitchFamily="-107" charset="-128"/>
                <a:cs typeface="ＭＳ Ｐゴシック" pitchFamily="-107" charset="-128"/>
              </a:rPr>
              <a:t>incompatible</a:t>
            </a:r>
            <a:r>
              <a:rPr lang="en-US">
                <a:ea typeface="ＭＳ Ｐゴシック" pitchFamily="-107" charset="-128"/>
                <a:cs typeface="ＭＳ Ｐゴシック" pitchFamily="-107" charset="-128"/>
              </a:rPr>
              <a:t> behavior (</a:t>
            </a:r>
            <a:r>
              <a:rPr lang="en-US">
                <a:solidFill>
                  <a:srgbClr val="0070C0"/>
                </a:solidFill>
                <a:ea typeface="ＭＳ Ｐゴシック" pitchFamily="-107" charset="-128"/>
                <a:cs typeface="ＭＳ Ｐゴシック" pitchFamily="-107" charset="-128"/>
              </a:rPr>
              <a:t>DRI</a:t>
            </a:r>
            <a:r>
              <a:rPr lang="en-US">
                <a:ea typeface="ＭＳ Ｐゴシック" pitchFamily="-107" charset="-128"/>
                <a:cs typeface="ＭＳ Ｐゴシック" pitchFamily="-107" charset="-128"/>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7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7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72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726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7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AutoShape 2"/>
          <p:cNvSpPr>
            <a:spLocks noGrp="1" noChangeArrowheads="1"/>
          </p:cNvSpPr>
          <p:nvPr>
            <p:ph type="title"/>
          </p:nvPr>
        </p:nvSpPr>
        <p:spPr>
          <a:xfrm>
            <a:off x="762000" y="304800"/>
            <a:ext cx="7772400" cy="1143000"/>
          </a:xfrm>
          <a:solidFill>
            <a:srgbClr val="FFFF99"/>
          </a:solidFill>
        </p:spPr>
        <p:txBody>
          <a:bodyPr/>
          <a:lstStyle/>
          <a:p>
            <a:r>
              <a:rPr lang="en-US" sz="4800" b="1">
                <a:ea typeface="ＭＳ Ｐゴシック" pitchFamily="-107" charset="-128"/>
                <a:cs typeface="ＭＳ Ｐゴシック" pitchFamily="-107" charset="-128"/>
              </a:rPr>
              <a:t>Planned Ignoring</a:t>
            </a:r>
          </a:p>
        </p:txBody>
      </p:sp>
      <p:sp>
        <p:nvSpPr>
          <p:cNvPr id="268291" name="Rectangle 3"/>
          <p:cNvSpPr>
            <a:spLocks noGrp="1" noChangeArrowheads="1"/>
          </p:cNvSpPr>
          <p:nvPr>
            <p:ph type="body" idx="1"/>
          </p:nvPr>
        </p:nvSpPr>
        <p:spPr>
          <a:xfrm>
            <a:off x="609600" y="1600200"/>
            <a:ext cx="7848600" cy="4114800"/>
          </a:xfrm>
        </p:spPr>
        <p:txBody>
          <a:bodyPr/>
          <a:lstStyle/>
          <a:p>
            <a:pPr>
              <a:lnSpc>
                <a:spcPct val="80000"/>
              </a:lnSpc>
              <a:buFont typeface="Wingdings" pitchFamily="-1" charset="2"/>
              <a:buNone/>
            </a:pPr>
            <a:r>
              <a:rPr lang="en-US" sz="2800" u="sng">
                <a:ea typeface="ＭＳ Ｐゴシック" pitchFamily="-107" charset="-128"/>
                <a:cs typeface="ＭＳ Ｐゴシック" pitchFamily="-107" charset="-128"/>
              </a:rPr>
              <a:t>Definition</a:t>
            </a:r>
            <a:r>
              <a:rPr lang="en-US" sz="2800">
                <a:ea typeface="ＭＳ Ｐゴシック" pitchFamily="-107" charset="-128"/>
                <a:cs typeface="ＭＳ Ｐゴシック" pitchFamily="-107" charset="-128"/>
              </a:rPr>
              <a:t>:</a:t>
            </a:r>
            <a:r>
              <a:rPr lang="en-US" sz="1800">
                <a:ea typeface="ＭＳ Ｐゴシック" pitchFamily="-107" charset="-128"/>
                <a:cs typeface="ＭＳ Ｐゴシック" pitchFamily="-107" charset="-128"/>
              </a:rPr>
              <a:t> </a:t>
            </a:r>
          </a:p>
          <a:p>
            <a:pPr>
              <a:lnSpc>
                <a:spcPct val="80000"/>
              </a:lnSpc>
            </a:pPr>
            <a:r>
              <a:rPr lang="en-US" sz="2800">
                <a:ea typeface="ＭＳ Ｐゴシック" pitchFamily="-107" charset="-128"/>
                <a:cs typeface="ＭＳ Ｐゴシック" pitchFamily="-107" charset="-128"/>
              </a:rPr>
              <a:t>If a behavior is maintained by adult attention …consider planned ignoring (e.g., ignore behavior of interest)</a:t>
            </a:r>
          </a:p>
          <a:p>
            <a:pPr>
              <a:lnSpc>
                <a:spcPct val="80000"/>
              </a:lnSpc>
              <a:buFont typeface="Wingdings" pitchFamily="-1" charset="2"/>
              <a:buNone/>
            </a:pPr>
            <a:r>
              <a:rPr lang="en-US" sz="1200">
                <a:ea typeface="ＭＳ Ｐゴシック" pitchFamily="-107" charset="-128"/>
                <a:cs typeface="ＭＳ Ｐゴシック" pitchFamily="-107" charset="-128"/>
              </a:rPr>
              <a:t>	</a:t>
            </a:r>
          </a:p>
          <a:p>
            <a:pPr>
              <a:lnSpc>
                <a:spcPct val="80000"/>
              </a:lnSpc>
              <a:buFont typeface="Wingdings" pitchFamily="-1" charset="2"/>
              <a:buNone/>
            </a:pPr>
            <a:r>
              <a:rPr lang="en-US" sz="2800" u="sng">
                <a:ea typeface="ＭＳ Ｐゴシック" pitchFamily="-107" charset="-128"/>
                <a:cs typeface="ＭＳ Ｐゴシック" pitchFamily="-107" charset="-128"/>
              </a:rPr>
              <a:t>Examples</a:t>
            </a:r>
            <a:r>
              <a:rPr lang="en-US" sz="2800">
                <a:ea typeface="ＭＳ Ｐゴシック" pitchFamily="-107" charset="-128"/>
                <a:cs typeface="ＭＳ Ｐゴシック" pitchFamily="-107" charset="-128"/>
              </a:rPr>
              <a:t>:</a:t>
            </a:r>
            <a:r>
              <a:rPr lang="en-US" sz="1800">
                <a:ea typeface="ＭＳ Ｐゴシック" pitchFamily="-107" charset="-128"/>
                <a:cs typeface="ＭＳ Ｐゴシック" pitchFamily="-107" charset="-128"/>
              </a:rPr>
              <a:t> </a:t>
            </a:r>
          </a:p>
          <a:p>
            <a:pPr>
              <a:lnSpc>
                <a:spcPct val="80000"/>
              </a:lnSpc>
            </a:pPr>
            <a:r>
              <a:rPr lang="en-US" sz="2800">
                <a:ea typeface="ＭＳ Ｐゴシック" pitchFamily="-107" charset="-128"/>
                <a:cs typeface="ＭＳ Ｐゴシック" pitchFamily="-107" charset="-128"/>
              </a:rPr>
              <a:t>Taylor talks out in class and his teacher currently responds to him approximately 60% in the time (either + or -). </a:t>
            </a:r>
          </a:p>
          <a:p>
            <a:pPr>
              <a:lnSpc>
                <a:spcPct val="80000"/>
              </a:lnSpc>
            </a:pPr>
            <a:r>
              <a:rPr lang="en-US" sz="2800">
                <a:ea typeface="ＭＳ Ｐゴシック" pitchFamily="-107" charset="-128"/>
                <a:cs typeface="ＭＳ Ｐゴシック" pitchFamily="-107" charset="-128"/>
              </a:rPr>
              <a:t>The teacher decides to ignore all talk outs and instead only call on him when his hand is raised.</a:t>
            </a:r>
            <a:r>
              <a:rPr lang="en-US" sz="2000">
                <a:ea typeface="ＭＳ Ｐゴシック" pitchFamily="-107" charset="-128"/>
                <a:cs typeface="ＭＳ Ｐゴシック" pitchFamily="-107" charset="-128"/>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8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8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82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82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8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AutoShape 2"/>
          <p:cNvSpPr>
            <a:spLocks noGrp="1" noChangeArrowheads="1"/>
          </p:cNvSpPr>
          <p:nvPr>
            <p:ph type="title"/>
          </p:nvPr>
        </p:nvSpPr>
        <p:spPr>
          <a:xfrm>
            <a:off x="609600" y="381000"/>
            <a:ext cx="7772400" cy="1143000"/>
          </a:xfrm>
          <a:solidFill>
            <a:srgbClr val="FFFF99"/>
          </a:solidFill>
        </p:spPr>
        <p:txBody>
          <a:bodyPr/>
          <a:lstStyle/>
          <a:p>
            <a:r>
              <a:rPr lang="en-US" sz="5400" b="1">
                <a:ea typeface="ＭＳ Ｐゴシック" pitchFamily="-107" charset="-128"/>
                <a:cs typeface="ＭＳ Ｐゴシック" pitchFamily="-107" charset="-128"/>
              </a:rPr>
              <a:t>Response Cost</a:t>
            </a:r>
          </a:p>
        </p:txBody>
      </p:sp>
      <p:sp>
        <p:nvSpPr>
          <p:cNvPr id="269315" name="Rectangle 3"/>
          <p:cNvSpPr>
            <a:spLocks noGrp="1" noChangeArrowheads="1"/>
          </p:cNvSpPr>
          <p:nvPr>
            <p:ph type="body" idx="1"/>
          </p:nvPr>
        </p:nvSpPr>
        <p:spPr>
          <a:xfrm>
            <a:off x="533400" y="1600200"/>
            <a:ext cx="8382000" cy="5029200"/>
          </a:xfrm>
        </p:spPr>
        <p:txBody>
          <a:bodyPr/>
          <a:lstStyle/>
          <a:p>
            <a:pPr>
              <a:buFont typeface="Wingdings" pitchFamily="-1" charset="2"/>
              <a:buNone/>
            </a:pPr>
            <a:r>
              <a:rPr lang="en-US" u="sng">
                <a:ea typeface="ＭＳ Ｐゴシック" pitchFamily="-107" charset="-128"/>
                <a:cs typeface="ＭＳ Ｐゴシック" pitchFamily="-107" charset="-128"/>
              </a:rPr>
              <a:t>Definition</a:t>
            </a:r>
            <a:r>
              <a:rPr lang="en-US">
                <a:ea typeface="ＭＳ Ｐゴシック" pitchFamily="-107" charset="-128"/>
                <a:cs typeface="ＭＳ Ｐゴシック" pitchFamily="-107" charset="-128"/>
              </a:rPr>
              <a:t>: </a:t>
            </a:r>
          </a:p>
          <a:p>
            <a:r>
              <a:rPr lang="en-US">
                <a:ea typeface="ＭＳ Ｐゴシック" pitchFamily="-107" charset="-128"/>
                <a:cs typeface="ＭＳ Ｐゴシック" pitchFamily="-107" charset="-128"/>
              </a:rPr>
              <a:t>The withdrawal of specific amounts of a reinforcer contingent upon inappropriate behavior.  </a:t>
            </a:r>
          </a:p>
          <a:p>
            <a:endParaRPr lang="en-US" u="sng">
              <a:ea typeface="ＭＳ Ｐゴシック" pitchFamily="-107" charset="-128"/>
              <a:cs typeface="ＭＳ Ｐゴシック" pitchFamily="-107" charset="-128"/>
            </a:endParaRPr>
          </a:p>
          <a:p>
            <a:pPr>
              <a:buFont typeface="Wingdings" pitchFamily="-1" charset="2"/>
              <a:buNone/>
            </a:pPr>
            <a:r>
              <a:rPr lang="en-US" u="sng">
                <a:ea typeface="ＭＳ Ｐゴシック" pitchFamily="-107" charset="-128"/>
                <a:cs typeface="ＭＳ Ｐゴシック" pitchFamily="-107" charset="-128"/>
              </a:rPr>
              <a:t>Examples</a:t>
            </a:r>
            <a:r>
              <a:rPr lang="en-US">
                <a:ea typeface="ＭＳ Ｐゴシック" pitchFamily="-107" charset="-128"/>
                <a:cs typeface="ＭＳ Ｐゴシック" pitchFamily="-107" charset="-128"/>
              </a:rPr>
              <a:t>:</a:t>
            </a:r>
          </a:p>
          <a:p>
            <a:r>
              <a:rPr lang="en-US">
                <a:ea typeface="ＭＳ Ｐゴシック" pitchFamily="-107" charset="-128"/>
                <a:cs typeface="ＭＳ Ｐゴシック" pitchFamily="-107" charset="-128"/>
              </a:rPr>
              <a:t>A wrong answer results in a loss of points.</a:t>
            </a:r>
          </a:p>
          <a:p>
            <a:r>
              <a:rPr lang="en-US">
                <a:ea typeface="ＭＳ Ｐゴシック" pitchFamily="-107" charset="-128"/>
                <a:cs typeface="ＭＳ Ｐゴシック" pitchFamily="-107" charset="-128"/>
              </a:rPr>
              <a:t>Come to class without a pencil, buy one for 5 points.</a:t>
            </a:r>
          </a:p>
          <a:p>
            <a:endParaRPr lang="en-US">
              <a:ea typeface="ＭＳ Ｐゴシック" pitchFamily="-107" charset="-128"/>
              <a:cs typeface="ＭＳ Ｐゴシック" pitchFamily="-107" charset="-128"/>
            </a:endParaRPr>
          </a:p>
          <a:p>
            <a:endParaRPr lang="en-US" sz="1000">
              <a:ea typeface="ＭＳ Ｐゴシック" pitchFamily="-107" charset="-128"/>
              <a:cs typeface="ＭＳ Ｐゴシック" pitchFamily="-107"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93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93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931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9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body" idx="1"/>
          </p:nvPr>
        </p:nvSpPr>
        <p:spPr>
          <a:xfrm>
            <a:off x="609600" y="1752600"/>
            <a:ext cx="8534400" cy="5105400"/>
          </a:xfrm>
        </p:spPr>
        <p:txBody>
          <a:bodyPr/>
          <a:lstStyle/>
          <a:p>
            <a:pPr eaLnBrk="1" hangingPunct="1">
              <a:lnSpc>
                <a:spcPct val="90000"/>
              </a:lnSpc>
            </a:pPr>
            <a:r>
              <a:rPr lang="en-US" sz="2800">
                <a:ea typeface="ＭＳ Ｐゴシック" pitchFamily="-107" charset="-128"/>
                <a:cs typeface="ＭＳ Ｐゴシック" pitchFamily="-107" charset="-128"/>
              </a:rPr>
              <a:t>Response cost procedures fit best within a token economy.</a:t>
            </a:r>
          </a:p>
          <a:p>
            <a:pPr eaLnBrk="1" hangingPunct="1">
              <a:lnSpc>
                <a:spcPct val="90000"/>
              </a:lnSpc>
            </a:pPr>
            <a:endParaRPr lang="en-US" sz="2800">
              <a:ea typeface="ＭＳ Ｐゴシック" pitchFamily="-107" charset="-128"/>
              <a:cs typeface="ＭＳ Ｐゴシック" pitchFamily="-107" charset="-128"/>
            </a:endParaRPr>
          </a:p>
          <a:p>
            <a:pPr eaLnBrk="1" hangingPunct="1">
              <a:lnSpc>
                <a:spcPct val="90000"/>
              </a:lnSpc>
            </a:pPr>
            <a:r>
              <a:rPr lang="en-US" sz="2800">
                <a:ea typeface="ＭＳ Ｐゴシック" pitchFamily="-107" charset="-128"/>
                <a:cs typeface="ＭＳ Ｐゴシック" pitchFamily="-107" charset="-128"/>
              </a:rPr>
              <a:t>Generally, better to stick to the positives...</a:t>
            </a:r>
          </a:p>
          <a:p>
            <a:pPr lvl="1" eaLnBrk="1" hangingPunct="1">
              <a:lnSpc>
                <a:spcPct val="90000"/>
              </a:lnSpc>
            </a:pPr>
            <a:r>
              <a:rPr lang="en-US" sz="2300"/>
              <a:t>What happens if you continue to take away points?</a:t>
            </a:r>
          </a:p>
          <a:p>
            <a:pPr lvl="1" eaLnBrk="1" hangingPunct="1">
              <a:lnSpc>
                <a:spcPct val="90000"/>
              </a:lnSpc>
            </a:pPr>
            <a:r>
              <a:rPr lang="en-US" sz="2300"/>
              <a:t>How do you retrieve tokens once they have been given?</a:t>
            </a:r>
          </a:p>
          <a:p>
            <a:pPr eaLnBrk="1" hangingPunct="1">
              <a:lnSpc>
                <a:spcPct val="90000"/>
              </a:lnSpc>
            </a:pPr>
            <a:endParaRPr lang="en-US" sz="2800">
              <a:ea typeface="ＭＳ Ｐゴシック" pitchFamily="-107" charset="-128"/>
              <a:cs typeface="ＭＳ Ｐゴシック" pitchFamily="-107" charset="-128"/>
            </a:endParaRPr>
          </a:p>
          <a:p>
            <a:pPr eaLnBrk="1" hangingPunct="1">
              <a:lnSpc>
                <a:spcPct val="90000"/>
              </a:lnSpc>
            </a:pPr>
            <a:r>
              <a:rPr lang="en-US" sz="2800" u="sng">
                <a:ea typeface="ＭＳ Ｐゴシック" pitchFamily="-107" charset="-128"/>
                <a:cs typeface="ＭＳ Ｐゴシック" pitchFamily="-107" charset="-128"/>
              </a:rPr>
              <a:t>REMEMBER</a:t>
            </a:r>
            <a:r>
              <a:rPr lang="en-US" sz="2800">
                <a:ea typeface="ＭＳ Ｐゴシック" pitchFamily="-107" charset="-128"/>
                <a:cs typeface="ＭＳ Ｐゴシック" pitchFamily="-107" charset="-128"/>
              </a:rPr>
              <a:t> we always want a </a:t>
            </a:r>
            <a:r>
              <a:rPr lang="en-US" sz="2800" b="1">
                <a:ea typeface="ＭＳ Ｐゴシック" pitchFamily="-107" charset="-128"/>
                <a:cs typeface="ＭＳ Ｐゴシック" pitchFamily="-107" charset="-128"/>
              </a:rPr>
              <a:t>higher ratio</a:t>
            </a:r>
            <a:r>
              <a:rPr lang="en-US" sz="2800">
                <a:ea typeface="ＭＳ Ｐゴシック" pitchFamily="-107" charset="-128"/>
                <a:cs typeface="ＭＳ Ｐゴシック" pitchFamily="-107" charset="-128"/>
              </a:rPr>
              <a:t> of positives to negatives!!!!!</a:t>
            </a:r>
          </a:p>
          <a:p>
            <a:pPr eaLnBrk="1" hangingPunct="1">
              <a:lnSpc>
                <a:spcPct val="90000"/>
              </a:lnSpc>
              <a:buFont typeface="Wingdings" pitchFamily="-1" charset="2"/>
              <a:buNone/>
            </a:pPr>
            <a:r>
              <a:rPr lang="en-US" sz="6600">
                <a:ea typeface="ＭＳ Ｐゴシック" pitchFamily="-107" charset="-128"/>
                <a:cs typeface="ＭＳ Ｐゴシック" pitchFamily="-107" charset="-128"/>
                <a:sym typeface="Wingdings" pitchFamily="-1" charset="2"/>
              </a:rPr>
              <a:t> </a:t>
            </a:r>
            <a:r>
              <a:rPr lang="en-US" sz="6600">
                <a:solidFill>
                  <a:srgbClr val="660066"/>
                </a:solidFill>
                <a:ea typeface="ＭＳ Ｐゴシック" pitchFamily="-107" charset="-128"/>
                <a:cs typeface="ＭＳ Ｐゴシック" pitchFamily="-107" charset="-128"/>
                <a:sym typeface="Wingdings" pitchFamily="-1" charset="2"/>
              </a:rPr>
              <a:t>            :   </a:t>
            </a:r>
            <a:endParaRPr lang="en-US" sz="6600">
              <a:solidFill>
                <a:srgbClr val="660066"/>
              </a:solidFill>
              <a:ea typeface="ＭＳ Ｐゴシック" pitchFamily="-107" charset="-128"/>
              <a:cs typeface="ＭＳ Ｐゴシック" pitchFamily="-107" charset="-128"/>
            </a:endParaRPr>
          </a:p>
        </p:txBody>
      </p:sp>
      <p:sp>
        <p:nvSpPr>
          <p:cNvPr id="124931" name="AutoShape 2"/>
          <p:cNvSpPr>
            <a:spLocks noGrp="1" noChangeArrowheads="1"/>
          </p:cNvSpPr>
          <p:nvPr>
            <p:ph type="title"/>
          </p:nvPr>
        </p:nvSpPr>
        <p:spPr>
          <a:xfrm>
            <a:off x="609600" y="381000"/>
            <a:ext cx="7772400" cy="1143000"/>
          </a:xfrm>
          <a:solidFill>
            <a:srgbClr val="FFFF99"/>
          </a:solidFill>
        </p:spPr>
        <p:txBody>
          <a:bodyPr/>
          <a:lstStyle/>
          <a:p>
            <a:r>
              <a:rPr lang="en-US" sz="5400" b="1">
                <a:ea typeface="ＭＳ Ｐゴシック" pitchFamily="-107" charset="-128"/>
                <a:cs typeface="ＭＳ Ｐゴシック" pitchFamily="-107" charset="-128"/>
              </a:rPr>
              <a:t>Response Cost Cont’d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AutoShape 2"/>
          <p:cNvSpPr>
            <a:spLocks noGrp="1" noChangeArrowheads="1"/>
          </p:cNvSpPr>
          <p:nvPr>
            <p:ph type="title"/>
          </p:nvPr>
        </p:nvSpPr>
        <p:spPr>
          <a:xfrm>
            <a:off x="381000" y="381000"/>
            <a:ext cx="7772400" cy="1143000"/>
          </a:xfrm>
          <a:solidFill>
            <a:srgbClr val="FFFF99"/>
          </a:solidFill>
        </p:spPr>
        <p:txBody>
          <a:bodyPr/>
          <a:lstStyle/>
          <a:p>
            <a:r>
              <a:rPr lang="en-US" sz="5400" b="1">
                <a:ea typeface="ＭＳ Ｐゴシック" pitchFamily="-107" charset="-128"/>
                <a:cs typeface="ＭＳ Ｐゴシック" pitchFamily="-107" charset="-128"/>
              </a:rPr>
              <a:t>Time-out</a:t>
            </a:r>
          </a:p>
        </p:txBody>
      </p:sp>
      <p:sp>
        <p:nvSpPr>
          <p:cNvPr id="270339" name="Rectangle 3"/>
          <p:cNvSpPr>
            <a:spLocks noGrp="1" noChangeArrowheads="1"/>
          </p:cNvSpPr>
          <p:nvPr>
            <p:ph type="body" idx="1"/>
          </p:nvPr>
        </p:nvSpPr>
        <p:spPr>
          <a:xfrm>
            <a:off x="533400" y="1752600"/>
            <a:ext cx="8153400" cy="4876800"/>
          </a:xfrm>
        </p:spPr>
        <p:txBody>
          <a:bodyPr/>
          <a:lstStyle/>
          <a:p>
            <a:pPr>
              <a:lnSpc>
                <a:spcPct val="80000"/>
              </a:lnSpc>
              <a:buFont typeface="Wingdings" pitchFamily="-1" charset="2"/>
              <a:buNone/>
            </a:pPr>
            <a:r>
              <a:rPr lang="en-US" sz="2800" u="sng">
                <a:ea typeface="ＭＳ Ｐゴシック" pitchFamily="-107" charset="-128"/>
                <a:cs typeface="ＭＳ Ｐゴシック" pitchFamily="-107" charset="-128"/>
              </a:rPr>
              <a:t>Definition</a:t>
            </a:r>
            <a:r>
              <a:rPr lang="en-US" sz="2800">
                <a:ea typeface="ＭＳ Ｐゴシック" pitchFamily="-107" charset="-128"/>
                <a:cs typeface="ＭＳ Ｐゴシック" pitchFamily="-107" charset="-128"/>
              </a:rPr>
              <a:t>:  </a:t>
            </a:r>
          </a:p>
          <a:p>
            <a:pPr>
              <a:lnSpc>
                <a:spcPct val="80000"/>
              </a:lnSpc>
            </a:pPr>
            <a:r>
              <a:rPr lang="en-US" sz="2800">
                <a:ea typeface="ＭＳ Ｐゴシック" pitchFamily="-107" charset="-128"/>
                <a:cs typeface="ＭＳ Ｐゴシック" pitchFamily="-107" charset="-128"/>
              </a:rPr>
              <a:t>A child (or class) is removed from a previously reinforcing environment or setting, to one that is not reinforcing</a:t>
            </a:r>
          </a:p>
          <a:p>
            <a:pPr>
              <a:lnSpc>
                <a:spcPct val="80000"/>
              </a:lnSpc>
            </a:pPr>
            <a:endParaRPr lang="en-US" sz="1000">
              <a:ea typeface="ＭＳ Ｐゴシック" pitchFamily="-107" charset="-128"/>
              <a:cs typeface="ＭＳ Ｐゴシック" pitchFamily="-107" charset="-128"/>
            </a:endParaRPr>
          </a:p>
          <a:p>
            <a:pPr>
              <a:lnSpc>
                <a:spcPct val="80000"/>
              </a:lnSpc>
              <a:buFont typeface="Wingdings" pitchFamily="-1" charset="2"/>
              <a:buNone/>
            </a:pPr>
            <a:r>
              <a:rPr lang="en-US" sz="2800" u="sng">
                <a:ea typeface="ＭＳ Ｐゴシック" pitchFamily="-107" charset="-128"/>
                <a:cs typeface="ＭＳ Ｐゴシック" pitchFamily="-107" charset="-128"/>
              </a:rPr>
              <a:t>Example</a:t>
            </a:r>
            <a:r>
              <a:rPr lang="en-US" sz="2800">
                <a:ea typeface="ＭＳ Ｐゴシック" pitchFamily="-107" charset="-128"/>
                <a:cs typeface="ＭＳ Ｐゴシック" pitchFamily="-107" charset="-128"/>
              </a:rPr>
              <a:t>:</a:t>
            </a:r>
          </a:p>
          <a:p>
            <a:pPr>
              <a:lnSpc>
                <a:spcPct val="80000"/>
              </a:lnSpc>
            </a:pPr>
            <a:r>
              <a:rPr lang="en-US" sz="2800">
                <a:ea typeface="ＭＳ Ｐゴシック" pitchFamily="-107" charset="-128"/>
                <a:cs typeface="ＭＳ Ｐゴシック" pitchFamily="-107" charset="-128"/>
              </a:rPr>
              <a:t>Child throws a rock at another child on the playground. The child is removed to the office….</a:t>
            </a:r>
          </a:p>
          <a:p>
            <a:pPr>
              <a:lnSpc>
                <a:spcPct val="80000"/>
              </a:lnSpc>
            </a:pPr>
            <a:endParaRPr lang="en-US" sz="1000">
              <a:ea typeface="ＭＳ Ｐゴシック" pitchFamily="-107" charset="-128"/>
              <a:cs typeface="ＭＳ Ｐゴシック" pitchFamily="-107" charset="-128"/>
            </a:endParaRPr>
          </a:p>
          <a:p>
            <a:pPr>
              <a:lnSpc>
                <a:spcPct val="80000"/>
              </a:lnSpc>
            </a:pPr>
            <a:r>
              <a:rPr lang="en-US" sz="2800">
                <a:ea typeface="ＭＳ Ｐゴシック" pitchFamily="-107" charset="-128"/>
                <a:cs typeface="ＭＳ Ｐゴシック" pitchFamily="-107" charset="-128"/>
              </a:rPr>
              <a:t>REMEMBER the environment the child is removed to cannot be reinforcing!!! So, if the child receives adult attention in the office, which they find reinforcing, YOU have NOT put the child on time out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033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033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03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0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AutoShape 2"/>
          <p:cNvSpPr>
            <a:spLocks noGrp="1" noChangeArrowheads="1"/>
          </p:cNvSpPr>
          <p:nvPr>
            <p:ph type="title"/>
          </p:nvPr>
        </p:nvSpPr>
        <p:spPr>
          <a:xfrm>
            <a:off x="304800" y="0"/>
            <a:ext cx="8610600" cy="1524000"/>
          </a:xfrm>
        </p:spPr>
        <p:txBody>
          <a:bodyPr/>
          <a:lstStyle/>
          <a:p>
            <a:pPr eaLnBrk="1" hangingPunct="1"/>
            <a:r>
              <a:rPr lang="en-US" sz="4000" b="1">
                <a:ea typeface="ＭＳ Ｐゴシック" pitchFamily="-107" charset="-128"/>
                <a:cs typeface="ＭＳ Ｐゴシック" pitchFamily="-107" charset="-128"/>
              </a:rPr>
              <a:t>Recap: Evidence Based Practices in Classroom Management</a:t>
            </a:r>
          </a:p>
        </p:txBody>
      </p:sp>
      <p:sp>
        <p:nvSpPr>
          <p:cNvPr id="218115" name="Rectangle 3"/>
          <p:cNvSpPr>
            <a:spLocks noGrp="1" noChangeArrowheads="1"/>
          </p:cNvSpPr>
          <p:nvPr>
            <p:ph type="body" idx="1"/>
          </p:nvPr>
        </p:nvSpPr>
        <p:spPr>
          <a:xfrm>
            <a:off x="609600" y="1905000"/>
            <a:ext cx="8534400" cy="4953000"/>
          </a:xfrm>
          <a:noFill/>
        </p:spPr>
        <p:txBody>
          <a:bodyPr/>
          <a:lstStyle/>
          <a:p>
            <a:pPr marL="762000" indent="-762000" eaLnBrk="1" hangingPunct="1">
              <a:lnSpc>
                <a:spcPct val="80000"/>
              </a:lnSpc>
              <a:buClr>
                <a:srgbClr val="0000FF"/>
              </a:buClr>
              <a:buFontTx/>
              <a:buAutoNum type="arabicPeriod"/>
            </a:pPr>
            <a:r>
              <a:rPr lang="en-US" sz="2900">
                <a:solidFill>
                  <a:srgbClr val="0000FF"/>
                </a:solidFill>
                <a:ea typeface="ＭＳ Ｐゴシック" pitchFamily="-107" charset="-128"/>
                <a:cs typeface="ＭＳ Ｐゴシック" pitchFamily="-107" charset="-128"/>
              </a:rPr>
              <a:t>Maximize structure </a:t>
            </a:r>
            <a:r>
              <a:rPr lang="en-US" sz="2900">
                <a:ea typeface="ＭＳ Ｐゴシック" pitchFamily="-107" charset="-128"/>
                <a:cs typeface="ＭＳ Ｐゴシック" pitchFamily="-107" charset="-128"/>
              </a:rPr>
              <a:t>in your classroom. </a:t>
            </a:r>
          </a:p>
          <a:p>
            <a:pPr marL="762000" indent="-762000" eaLnBrk="1" hangingPunct="1">
              <a:lnSpc>
                <a:spcPct val="80000"/>
              </a:lnSpc>
              <a:buClr>
                <a:srgbClr val="0000FF"/>
              </a:buClr>
              <a:buFontTx/>
              <a:buAutoNum type="arabicPeriod"/>
            </a:pPr>
            <a:endParaRPr lang="en-US" sz="900">
              <a:ea typeface="ＭＳ Ｐゴシック" pitchFamily="-107" charset="-128"/>
              <a:cs typeface="ＭＳ Ｐゴシック" pitchFamily="-107" charset="-128"/>
            </a:endParaRPr>
          </a:p>
          <a:p>
            <a:pPr marL="762000" indent="-762000" eaLnBrk="1" hangingPunct="1">
              <a:lnSpc>
                <a:spcPct val="80000"/>
              </a:lnSpc>
              <a:buClr>
                <a:srgbClr val="0000FF"/>
              </a:buClr>
              <a:buFontTx/>
              <a:buAutoNum type="arabicPeriod"/>
            </a:pPr>
            <a:r>
              <a:rPr lang="en-US" sz="2900">
                <a:ea typeface="ＭＳ Ｐゴシック" pitchFamily="-107" charset="-128"/>
                <a:cs typeface="ＭＳ Ｐゴシック" pitchFamily="-107" charset="-128"/>
              </a:rPr>
              <a:t>Post, teach, review, monitor, and reinforce a small number of positively stated </a:t>
            </a:r>
            <a:r>
              <a:rPr lang="en-US" sz="2900">
                <a:solidFill>
                  <a:srgbClr val="0000FF"/>
                </a:solidFill>
                <a:ea typeface="ＭＳ Ｐゴシック" pitchFamily="-107" charset="-128"/>
                <a:cs typeface="ＭＳ Ｐゴシック" pitchFamily="-107" charset="-128"/>
              </a:rPr>
              <a:t>expectations</a:t>
            </a:r>
            <a:r>
              <a:rPr lang="en-US" sz="2900">
                <a:ea typeface="ＭＳ Ｐゴシック" pitchFamily="-107" charset="-128"/>
                <a:cs typeface="ＭＳ Ｐゴシック" pitchFamily="-107" charset="-128"/>
              </a:rPr>
              <a:t>.</a:t>
            </a:r>
          </a:p>
          <a:p>
            <a:pPr marL="762000" indent="-762000" eaLnBrk="1" hangingPunct="1">
              <a:lnSpc>
                <a:spcPct val="80000"/>
              </a:lnSpc>
              <a:buClr>
                <a:srgbClr val="0000FF"/>
              </a:buClr>
              <a:buFontTx/>
              <a:buAutoNum type="arabicPeriod"/>
            </a:pPr>
            <a:endParaRPr lang="en-US" sz="900">
              <a:ea typeface="ＭＳ Ｐゴシック" pitchFamily="-107" charset="-128"/>
              <a:cs typeface="ＭＳ Ｐゴシック" pitchFamily="-107" charset="-128"/>
            </a:endParaRPr>
          </a:p>
          <a:p>
            <a:pPr marL="762000" indent="-762000" eaLnBrk="1" hangingPunct="1">
              <a:lnSpc>
                <a:spcPct val="80000"/>
              </a:lnSpc>
              <a:buClr>
                <a:srgbClr val="0000FF"/>
              </a:buClr>
              <a:buFontTx/>
              <a:buAutoNum type="arabicPeriod"/>
            </a:pPr>
            <a:r>
              <a:rPr lang="en-US" sz="2900">
                <a:solidFill>
                  <a:srgbClr val="0000FF"/>
                </a:solidFill>
                <a:ea typeface="ＭＳ Ｐゴシック" pitchFamily="-107" charset="-128"/>
                <a:cs typeface="ＭＳ Ｐゴシック" pitchFamily="-107" charset="-128"/>
              </a:rPr>
              <a:t>Actively engage </a:t>
            </a:r>
            <a:r>
              <a:rPr lang="en-US" sz="2900">
                <a:ea typeface="ＭＳ Ｐゴシック" pitchFamily="-107" charset="-128"/>
                <a:cs typeface="ＭＳ Ｐゴシック" pitchFamily="-107" charset="-128"/>
              </a:rPr>
              <a:t>students in observable ways.</a:t>
            </a:r>
          </a:p>
          <a:p>
            <a:pPr marL="762000" indent="-762000" eaLnBrk="1" hangingPunct="1">
              <a:lnSpc>
                <a:spcPct val="80000"/>
              </a:lnSpc>
              <a:buClr>
                <a:srgbClr val="0000FF"/>
              </a:buClr>
              <a:buFontTx/>
              <a:buAutoNum type="arabicPeriod"/>
            </a:pPr>
            <a:endParaRPr lang="en-US" sz="900">
              <a:ea typeface="ＭＳ Ｐゴシック" pitchFamily="-107" charset="-128"/>
              <a:cs typeface="ＭＳ Ｐゴシック" pitchFamily="-107" charset="-128"/>
            </a:endParaRPr>
          </a:p>
          <a:p>
            <a:pPr marL="762000" indent="-762000" eaLnBrk="1" hangingPunct="1">
              <a:lnSpc>
                <a:spcPct val="80000"/>
              </a:lnSpc>
              <a:buClr>
                <a:srgbClr val="0000FF"/>
              </a:buClr>
              <a:buFontTx/>
              <a:buAutoNum type="arabicPeriod"/>
            </a:pPr>
            <a:r>
              <a:rPr lang="en-US" sz="2900">
                <a:ea typeface="ＭＳ Ｐゴシック" pitchFamily="-107" charset="-128"/>
                <a:cs typeface="ＭＳ Ｐゴシック" pitchFamily="-107" charset="-128"/>
              </a:rPr>
              <a:t>Establish a </a:t>
            </a:r>
            <a:r>
              <a:rPr lang="en-US" sz="2900">
                <a:solidFill>
                  <a:srgbClr val="0000FF"/>
                </a:solidFill>
                <a:ea typeface="ＭＳ Ｐゴシック" pitchFamily="-107" charset="-128"/>
                <a:cs typeface="ＭＳ Ｐゴシック" pitchFamily="-107" charset="-128"/>
              </a:rPr>
              <a:t>continuum of strategies </a:t>
            </a:r>
            <a:r>
              <a:rPr lang="en-US" sz="2900">
                <a:ea typeface="ＭＳ Ｐゴシック" pitchFamily="-107" charset="-128"/>
                <a:cs typeface="ＭＳ Ｐゴシック" pitchFamily="-107" charset="-128"/>
              </a:rPr>
              <a:t>to </a:t>
            </a:r>
            <a:r>
              <a:rPr lang="en-US" sz="2900">
                <a:solidFill>
                  <a:srgbClr val="0000FF"/>
                </a:solidFill>
                <a:ea typeface="ＭＳ Ｐゴシック" pitchFamily="-107" charset="-128"/>
                <a:cs typeface="ＭＳ Ｐゴシック" pitchFamily="-107" charset="-128"/>
              </a:rPr>
              <a:t>acknowledge appropriate behavior</a:t>
            </a:r>
            <a:r>
              <a:rPr lang="en-US" sz="2900">
                <a:ea typeface="ＭＳ Ｐゴシック" pitchFamily="-107" charset="-128"/>
                <a:cs typeface="ＭＳ Ｐゴシック" pitchFamily="-107" charset="-128"/>
              </a:rPr>
              <a:t>.</a:t>
            </a:r>
          </a:p>
          <a:p>
            <a:pPr marL="762000" indent="-762000" eaLnBrk="1" hangingPunct="1">
              <a:lnSpc>
                <a:spcPct val="80000"/>
              </a:lnSpc>
              <a:buClr>
                <a:srgbClr val="0000FF"/>
              </a:buClr>
              <a:buFontTx/>
              <a:buAutoNum type="arabicPeriod"/>
            </a:pPr>
            <a:endParaRPr lang="en-US" sz="900">
              <a:ea typeface="ＭＳ Ｐゴシック" pitchFamily="-107" charset="-128"/>
              <a:cs typeface="ＭＳ Ｐゴシック" pitchFamily="-107" charset="-128"/>
            </a:endParaRPr>
          </a:p>
          <a:p>
            <a:pPr marL="762000" indent="-762000" eaLnBrk="1" hangingPunct="1">
              <a:lnSpc>
                <a:spcPct val="80000"/>
              </a:lnSpc>
              <a:buClr>
                <a:srgbClr val="0000FF"/>
              </a:buClr>
              <a:buFontTx/>
              <a:buAutoNum type="arabicPeriod"/>
            </a:pPr>
            <a:r>
              <a:rPr lang="en-US" sz="2900">
                <a:ea typeface="ＭＳ Ｐゴシック" pitchFamily="-107" charset="-128"/>
                <a:cs typeface="ＭＳ Ｐゴシック" pitchFamily="-107" charset="-128"/>
              </a:rPr>
              <a:t>Establish a </a:t>
            </a:r>
            <a:r>
              <a:rPr lang="en-US" sz="2900">
                <a:solidFill>
                  <a:srgbClr val="0000FF"/>
                </a:solidFill>
                <a:ea typeface="ＭＳ Ｐゴシック" pitchFamily="-107" charset="-128"/>
                <a:cs typeface="ＭＳ Ｐゴシック" pitchFamily="-107" charset="-128"/>
              </a:rPr>
              <a:t>continuum of strategies </a:t>
            </a:r>
            <a:r>
              <a:rPr lang="en-US" sz="2900">
                <a:ea typeface="ＭＳ Ｐゴシック" pitchFamily="-107" charset="-128"/>
                <a:cs typeface="ＭＳ Ｐゴシック" pitchFamily="-107" charset="-128"/>
              </a:rPr>
              <a:t>to </a:t>
            </a:r>
            <a:r>
              <a:rPr lang="en-US" sz="2900">
                <a:solidFill>
                  <a:srgbClr val="0000FF"/>
                </a:solidFill>
                <a:ea typeface="ＭＳ Ｐゴシック" pitchFamily="-107" charset="-128"/>
                <a:cs typeface="ＭＳ Ｐゴシック" pitchFamily="-107" charset="-128"/>
              </a:rPr>
              <a:t>respond to inappropriate behavior</a:t>
            </a:r>
            <a:r>
              <a:rPr lang="en-US" sz="2900">
                <a:ea typeface="ＭＳ Ｐゴシック" pitchFamily="-107" charset="-128"/>
                <a:cs typeface="ＭＳ Ｐゴシック" pitchFamily="-107" charset="-128"/>
              </a:rPr>
              <a:t>.</a:t>
            </a:r>
          </a:p>
          <a:p>
            <a:pPr marL="762000" indent="-762000" eaLnBrk="1" hangingPunct="1">
              <a:lnSpc>
                <a:spcPct val="80000"/>
              </a:lnSpc>
            </a:pPr>
            <a:endParaRPr lang="en-US" sz="2900">
              <a:ea typeface="ＭＳ Ｐゴシック" pitchFamily="-107" charset="-128"/>
              <a:cs typeface="ＭＳ Ｐゴシック" pitchFamily="-107" charset="-128"/>
            </a:endParaRPr>
          </a:p>
        </p:txBody>
      </p:sp>
      <p:sp>
        <p:nvSpPr>
          <p:cNvPr id="45060" name="Text Box 5"/>
          <p:cNvSpPr txBox="1">
            <a:spLocks noChangeArrowheads="1"/>
          </p:cNvSpPr>
          <p:nvPr/>
        </p:nvSpPr>
        <p:spPr bwMode="auto">
          <a:xfrm>
            <a:off x="2590800" y="6477000"/>
            <a:ext cx="6553200" cy="400110"/>
          </a:xfrm>
          <a:prstGeom prst="rect">
            <a:avLst/>
          </a:prstGeom>
          <a:noFill/>
          <a:ln w="9525">
            <a:noFill/>
            <a:miter lim="800000"/>
            <a:headEnd/>
            <a:tailEnd/>
          </a:ln>
        </p:spPr>
        <p:txBody>
          <a:bodyPr>
            <a:spAutoFit/>
          </a:bodyPr>
          <a:lstStyle/>
          <a:p>
            <a:pPr algn="r">
              <a:spcBef>
                <a:spcPct val="50000"/>
              </a:spcBef>
              <a:defRPr/>
            </a:pPr>
            <a:r>
              <a:rPr lang="en-US" sz="2000" dirty="0">
                <a:latin typeface="Arial" charset="0"/>
                <a:ea typeface="Arial" charset="0"/>
                <a:cs typeface="Arial" charset="0"/>
              </a:rPr>
              <a:t>(Simonsen, Fairbanks, </a:t>
            </a:r>
            <a:r>
              <a:rPr lang="en-US" sz="2000" dirty="0" err="1">
                <a:latin typeface="Arial" charset="0"/>
                <a:ea typeface="Arial" charset="0"/>
                <a:cs typeface="Arial" charset="0"/>
              </a:rPr>
              <a:t>Briesch</a:t>
            </a:r>
            <a:r>
              <a:rPr lang="en-US" sz="2000" dirty="0">
                <a:latin typeface="Arial" charset="0"/>
                <a:ea typeface="Arial" charset="0"/>
                <a:cs typeface="Arial" charset="0"/>
              </a:rPr>
              <a:t>, Myers, &amp; Sugai, 2008)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81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811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81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chemeClr val="accent6">
              <a:lumMod val="40000"/>
              <a:lumOff val="60000"/>
            </a:schemeClr>
          </a:solidFill>
        </p:spPr>
        <p:txBody>
          <a:bodyPr/>
          <a:lstStyle/>
          <a:p>
            <a:pPr eaLnBrk="1" hangingPunct="1">
              <a:defRPr/>
            </a:pPr>
            <a:r>
              <a:rPr lang="en-US" b="1" dirty="0" smtClean="0"/>
              <a:t>Advance Organizer: Day 2</a:t>
            </a:r>
          </a:p>
        </p:txBody>
      </p:sp>
      <p:graphicFrame>
        <p:nvGraphicFramePr>
          <p:cNvPr id="5" name="Table 4"/>
          <p:cNvGraphicFramePr>
            <a:graphicFrameLocks noGrp="1"/>
          </p:cNvGraphicFramePr>
          <p:nvPr>
            <p:extLst>
              <p:ext uri="{D42A27DB-BD31-4B8C-83A1-F6EECF244321}">
                <p14:modId xmlns:p14="http://schemas.microsoft.com/office/powerpoint/2010/main" val="720981042"/>
              </p:ext>
            </p:extLst>
          </p:nvPr>
        </p:nvGraphicFramePr>
        <p:xfrm>
          <a:off x="0" y="2286000"/>
          <a:ext cx="9144000" cy="3530600"/>
        </p:xfrm>
        <a:graphic>
          <a:graphicData uri="http://schemas.openxmlformats.org/drawingml/2006/table">
            <a:tbl>
              <a:tblPr/>
              <a:tblGrid>
                <a:gridCol w="1524000"/>
                <a:gridCol w="7620000"/>
              </a:tblGrid>
              <a:tr h="304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107" charset="0"/>
                          <a:ea typeface="Calibri" pitchFamily="-107" charset="0"/>
                          <a:cs typeface="Times New Roman" pitchFamily="-1" charset="0"/>
                        </a:rPr>
                        <a:t>9:30-9:40</a:t>
                      </a:r>
                      <a:endParaRPr kumimoji="0" lang="en-US" sz="2000" b="0" i="0" u="none" strike="noStrike" cap="none" normalizeH="0" baseline="0" dirty="0">
                        <a:ln>
                          <a:noFill/>
                        </a:ln>
                        <a:solidFill>
                          <a:schemeClr val="tx1"/>
                        </a:solidFill>
                        <a:effectLst/>
                        <a:latin typeface="Calibri" pitchFamily="-107" charset="0"/>
                        <a:ea typeface="Calibri" pitchFamily="-107" charset="0"/>
                        <a:cs typeface="Times New Roman" pitchFamily="-1"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107" charset="0"/>
                          <a:ea typeface="Calibri" pitchFamily="-107" charset="0"/>
                          <a:cs typeface="Times New Roman" pitchFamily="-1" charset="0"/>
                        </a:rPr>
                        <a:t>Overview of </a:t>
                      </a:r>
                      <a:r>
                        <a:rPr kumimoji="0" lang="en-US" sz="2000" b="0" i="0" u="none" strike="noStrike" cap="none" normalizeH="0" baseline="0">
                          <a:ln>
                            <a:noFill/>
                          </a:ln>
                          <a:solidFill>
                            <a:schemeClr val="tx1"/>
                          </a:solidFill>
                          <a:effectLst/>
                          <a:latin typeface="Calibri" pitchFamily="-107" charset="0"/>
                          <a:ea typeface="Calibri" pitchFamily="-107" charset="0"/>
                          <a:cs typeface="Times New Roman" pitchFamily="-1" charset="0"/>
                        </a:rPr>
                        <a:t>the </a:t>
                      </a:r>
                      <a:r>
                        <a:rPr kumimoji="0" lang="en-US" sz="2000" b="0" i="0" u="none" strike="noStrike" cap="none" normalizeH="0" baseline="0" smtClean="0">
                          <a:ln>
                            <a:noFill/>
                          </a:ln>
                          <a:solidFill>
                            <a:schemeClr val="tx1"/>
                          </a:solidFill>
                          <a:effectLst/>
                          <a:latin typeface="Calibri" pitchFamily="-107" charset="0"/>
                          <a:ea typeface="Calibri" pitchFamily="-107" charset="0"/>
                          <a:cs typeface="Times New Roman" pitchFamily="-1" charset="0"/>
                        </a:rPr>
                        <a:t>day &amp; Brief Review </a:t>
                      </a:r>
                      <a:endParaRPr kumimoji="0" lang="en-US" sz="2000" b="0" i="0" u="none" strike="noStrike" cap="none" normalizeH="0" baseline="0">
                        <a:ln>
                          <a:noFill/>
                        </a:ln>
                        <a:solidFill>
                          <a:schemeClr val="tx1"/>
                        </a:solidFill>
                        <a:effectLst/>
                        <a:latin typeface="Calibri" pitchFamily="-107" charset="0"/>
                        <a:ea typeface="Calibri" pitchFamily="-107" charset="0"/>
                        <a:cs typeface="Times New Roman" pitchFamily="-1"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107" charset="0"/>
                          <a:ea typeface="Calibri" pitchFamily="-107" charset="0"/>
                          <a:cs typeface="Times New Roman" pitchFamily="-1" charset="0"/>
                        </a:rPr>
                        <a:t>9:40-10:30</a:t>
                      </a:r>
                      <a:endParaRPr kumimoji="0" lang="en-US" sz="2000" b="0" i="0" u="none" strike="noStrike" cap="none" normalizeH="0" baseline="0" dirty="0">
                        <a:ln>
                          <a:noFill/>
                        </a:ln>
                        <a:solidFill>
                          <a:schemeClr val="tx1"/>
                        </a:solidFill>
                        <a:effectLst/>
                        <a:latin typeface="Calibri" pitchFamily="-107" charset="0"/>
                        <a:ea typeface="Calibri" pitchFamily="-107" charset="0"/>
                        <a:cs typeface="Times New Roman" pitchFamily="-1"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107" charset="0"/>
                          <a:ea typeface="Calibri" pitchFamily="-107" charset="0"/>
                          <a:cs typeface="Times New Roman" pitchFamily="-1" charset="0"/>
                        </a:rPr>
                        <a:t>Lecture, Discussion, &amp; Activities: Critical Features Part 4</a:t>
                      </a:r>
                      <a:endParaRPr kumimoji="0" lang="en-US" sz="2000" b="0" i="0" u="none" strike="noStrike" cap="none" normalizeH="0" baseline="0" smtClean="0">
                        <a:ln>
                          <a:noFill/>
                        </a:ln>
                        <a:solidFill>
                          <a:schemeClr val="tx1"/>
                        </a:solidFill>
                        <a:effectLst/>
                        <a:latin typeface="Calibri" pitchFamily="-107" charset="0"/>
                        <a:ea typeface="Calibri" pitchFamily="-107" charset="0"/>
                        <a:cs typeface="Times New Roman" pitchFamily="-1"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smtClean="0">
                          <a:ln>
                            <a:noFill/>
                          </a:ln>
                          <a:solidFill>
                            <a:schemeClr val="tx1"/>
                          </a:solidFill>
                          <a:effectLst/>
                          <a:latin typeface="Calibri" pitchFamily="-107" charset="0"/>
                          <a:ea typeface="Calibri" pitchFamily="-107" charset="0"/>
                          <a:cs typeface="Times New Roman" pitchFamily="-1" charset="0"/>
                        </a:rPr>
                        <a:t>Strategies to increase appropriate behavior</a:t>
                      </a:r>
                      <a:endParaRPr kumimoji="0" lang="en-US" sz="2000" b="0" i="0" u="none" strike="noStrike" cap="none" normalizeH="0" baseline="0">
                        <a:ln>
                          <a:noFill/>
                        </a:ln>
                        <a:solidFill>
                          <a:schemeClr val="tx1"/>
                        </a:solidFill>
                        <a:effectLst/>
                        <a:latin typeface="Calibri" pitchFamily="-107" charset="0"/>
                        <a:ea typeface="Calibri" pitchFamily="-107" charset="0"/>
                        <a:cs typeface="Times New Roman" pitchFamily="-1"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107" charset="0"/>
                          <a:ea typeface="Calibri" pitchFamily="-107" charset="0"/>
                          <a:cs typeface="Times New Roman" pitchFamily="-1" charset="0"/>
                        </a:rPr>
                        <a:t>10:30-10:45</a:t>
                      </a:r>
                      <a:endParaRPr kumimoji="0" lang="en-US" sz="2000" b="0" i="0" u="none" strike="noStrike" cap="none" normalizeH="0" baseline="0" dirty="0">
                        <a:ln>
                          <a:noFill/>
                        </a:ln>
                        <a:solidFill>
                          <a:schemeClr val="tx1"/>
                        </a:solidFill>
                        <a:effectLst/>
                        <a:latin typeface="Calibri" pitchFamily="-107" charset="0"/>
                        <a:ea typeface="Calibri" pitchFamily="-107" charset="0"/>
                        <a:cs typeface="Times New Roman" pitchFamily="-1"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107" charset="0"/>
                          <a:ea typeface="Calibri" pitchFamily="-107" charset="0"/>
                          <a:cs typeface="Times New Roman" pitchFamily="-1" charset="0"/>
                        </a:rPr>
                        <a:t>BREAK</a:t>
                      </a:r>
                      <a:endParaRPr kumimoji="0" lang="en-US" sz="2000" b="1" i="0" u="none" strike="noStrike" cap="none" normalizeH="0" baseline="0" dirty="0">
                        <a:ln>
                          <a:noFill/>
                        </a:ln>
                        <a:solidFill>
                          <a:schemeClr val="tx1"/>
                        </a:solidFill>
                        <a:effectLst/>
                        <a:latin typeface="Calibri" pitchFamily="-107" charset="0"/>
                        <a:ea typeface="Calibri" pitchFamily="-107" charset="0"/>
                        <a:cs typeface="Times New Roman" pitchFamily="-1"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685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107" charset="0"/>
                          <a:ea typeface="Calibri" pitchFamily="-107" charset="0"/>
                          <a:cs typeface="Times New Roman" pitchFamily="-1" charset="0"/>
                        </a:rPr>
                        <a:t>10:45-11:15</a:t>
                      </a:r>
                      <a:endParaRPr kumimoji="0" lang="en-US" sz="2000" b="0" i="0" u="none" strike="noStrike" cap="none" normalizeH="0" baseline="0" dirty="0">
                        <a:ln>
                          <a:noFill/>
                        </a:ln>
                        <a:solidFill>
                          <a:schemeClr val="tx1"/>
                        </a:solidFill>
                        <a:effectLst/>
                        <a:latin typeface="Calibri" pitchFamily="-107" charset="0"/>
                        <a:ea typeface="Calibri" pitchFamily="-107" charset="0"/>
                        <a:cs typeface="Times New Roman" pitchFamily="-1"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107" charset="0"/>
                          <a:ea typeface="Calibri" pitchFamily="-107" charset="0"/>
                          <a:cs typeface="Times New Roman" pitchFamily="-1" charset="0"/>
                        </a:rPr>
                        <a:t>Lecture &amp; Discussion: Critical Features Part 5</a:t>
                      </a:r>
                      <a:endParaRPr kumimoji="0" lang="en-US" sz="2000" b="0" i="0" u="none" strike="noStrike" cap="none" normalizeH="0" baseline="0" smtClean="0">
                        <a:ln>
                          <a:noFill/>
                        </a:ln>
                        <a:solidFill>
                          <a:schemeClr val="tx1"/>
                        </a:solidFill>
                        <a:effectLst/>
                        <a:latin typeface="Calibri" pitchFamily="-107" charset="0"/>
                        <a:ea typeface="Calibri" pitchFamily="-107" charset="0"/>
                        <a:cs typeface="Times New Roman" pitchFamily="-1"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smtClean="0">
                          <a:ln>
                            <a:noFill/>
                          </a:ln>
                          <a:solidFill>
                            <a:schemeClr val="tx1"/>
                          </a:solidFill>
                          <a:effectLst/>
                          <a:latin typeface="Calibri" pitchFamily="-107" charset="0"/>
                          <a:ea typeface="Calibri" pitchFamily="-107" charset="0"/>
                          <a:cs typeface="Times New Roman" pitchFamily="-1" charset="0"/>
                        </a:rPr>
                        <a:t>Strategies to decrease inappropriate behavior</a:t>
                      </a:r>
                      <a:endParaRPr kumimoji="0" lang="en-US" sz="2000" b="0" i="0" u="none" strike="noStrike" cap="none" normalizeH="0" baseline="0">
                        <a:ln>
                          <a:noFill/>
                        </a:ln>
                        <a:solidFill>
                          <a:schemeClr val="tx1"/>
                        </a:solidFill>
                        <a:effectLst/>
                        <a:latin typeface="Calibri" pitchFamily="-107" charset="0"/>
                        <a:ea typeface="Calibri" pitchFamily="-107" charset="0"/>
                        <a:cs typeface="Times New Roman" pitchFamily="-1"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107" charset="0"/>
                          <a:ea typeface="Calibri" pitchFamily="-107" charset="0"/>
                          <a:cs typeface="Times New Roman" pitchFamily="-1" charset="0"/>
                        </a:rPr>
                        <a:t>11:15-11:30</a:t>
                      </a:r>
                      <a:endParaRPr kumimoji="0" lang="en-US" sz="2000" b="0" i="0" u="none" strike="noStrike" cap="none" normalizeH="0" baseline="0" dirty="0">
                        <a:ln>
                          <a:noFill/>
                        </a:ln>
                        <a:solidFill>
                          <a:schemeClr val="tx1"/>
                        </a:solidFill>
                        <a:effectLst/>
                        <a:latin typeface="Calibri" pitchFamily="-107" charset="0"/>
                        <a:ea typeface="Calibri" pitchFamily="-107" charset="0"/>
                        <a:cs typeface="Times New Roman" pitchFamily="-1"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pitchFamily="-107" charset="0"/>
                          <a:ea typeface="Calibri" pitchFamily="-107" charset="0"/>
                          <a:cs typeface="Times New Roman" pitchFamily="-1" charset="0"/>
                        </a:rPr>
                        <a:t>Table Activity</a:t>
                      </a:r>
                      <a:r>
                        <a:rPr kumimoji="0" lang="en-US" sz="2000" b="0" i="0" u="none" strike="noStrike" cap="none" normalizeH="0" baseline="0" dirty="0">
                          <a:ln>
                            <a:noFill/>
                          </a:ln>
                          <a:solidFill>
                            <a:schemeClr val="tx1"/>
                          </a:solidFill>
                          <a:effectLst/>
                          <a:latin typeface="Calibri" pitchFamily="-107" charset="0"/>
                          <a:ea typeface="Calibri" pitchFamily="-107" charset="0"/>
                          <a:cs typeface="Times New Roman" pitchFamily="-1" charset="0"/>
                        </a:rPr>
                        <a:t>:</a:t>
                      </a:r>
                      <a:r>
                        <a:rPr kumimoji="0" lang="en-US" sz="2000" b="0" i="0" u="none" strike="noStrike" cap="none" normalizeH="0" baseline="0" dirty="0" smtClean="0">
                          <a:ln>
                            <a:noFill/>
                          </a:ln>
                          <a:solidFill>
                            <a:schemeClr val="tx1"/>
                          </a:solidFill>
                          <a:effectLst/>
                          <a:latin typeface="Calibri" pitchFamily="-107" charset="0"/>
                          <a:ea typeface="Calibri" pitchFamily="-107" charset="0"/>
                          <a:cs typeface="Times New Roman" pitchFamily="-1" charset="0"/>
                        </a:rPr>
                        <a:t> </a:t>
                      </a:r>
                      <a:r>
                        <a:rPr kumimoji="0" lang="en-US" sz="2000" b="1" i="0" u="none" strike="noStrike" cap="none" normalizeH="0" baseline="0" dirty="0" smtClean="0">
                          <a:ln>
                            <a:noFill/>
                          </a:ln>
                          <a:solidFill>
                            <a:schemeClr val="tx1"/>
                          </a:solidFill>
                          <a:effectLst/>
                          <a:latin typeface="Calibri" pitchFamily="-107" charset="0"/>
                          <a:ea typeface="Calibri" pitchFamily="-107" charset="0"/>
                          <a:cs typeface="Times New Roman" pitchFamily="-1" charset="0"/>
                        </a:rPr>
                        <a:t>Discussion</a:t>
                      </a:r>
                      <a:endParaRPr kumimoji="0" lang="en-US" sz="2000" b="0" i="0" u="none" strike="noStrike" cap="none" normalizeH="0" baseline="0" dirty="0" smtClean="0">
                        <a:ln>
                          <a:noFill/>
                        </a:ln>
                        <a:solidFill>
                          <a:schemeClr val="tx1"/>
                        </a:solidFill>
                        <a:effectLst/>
                        <a:latin typeface="Calibri" pitchFamily="-107" charset="0"/>
                        <a:ea typeface="Calibri" pitchFamily="-107" charset="0"/>
                        <a:cs typeface="Times New Roman" pitchFamily="-1"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Calibri" pitchFamily="-107" charset="0"/>
                          <a:ea typeface="Calibri" pitchFamily="-107" charset="0"/>
                          <a:cs typeface="Times New Roman" pitchFamily="-1" charset="0"/>
                        </a:rPr>
                        <a:t>Review critical features and identify questions about strategies</a:t>
                      </a:r>
                      <a:endParaRPr kumimoji="0" lang="en-US" sz="2000" b="0" i="1" u="none" strike="noStrike" cap="none" normalizeH="0" baseline="0" dirty="0">
                        <a:ln>
                          <a:noFill/>
                        </a:ln>
                        <a:solidFill>
                          <a:schemeClr val="tx1"/>
                        </a:solidFill>
                        <a:effectLst/>
                        <a:latin typeface="Calibri" pitchFamily="-107" charset="0"/>
                        <a:ea typeface="Calibri" pitchFamily="-107" charset="0"/>
                        <a:cs typeface="Times New Roman" pitchFamily="-1"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06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107" charset="0"/>
                          <a:ea typeface="Calibri" pitchFamily="-107" charset="0"/>
                          <a:cs typeface="Times New Roman" pitchFamily="-1" charset="0"/>
                        </a:rPr>
                        <a:t>11:30-12:30</a:t>
                      </a:r>
                      <a:endParaRPr kumimoji="0" lang="en-US" sz="2000" b="0" i="0" u="none" strike="noStrike" cap="none" normalizeH="0" baseline="0" dirty="0">
                        <a:ln>
                          <a:noFill/>
                        </a:ln>
                        <a:solidFill>
                          <a:schemeClr val="tx1"/>
                        </a:solidFill>
                        <a:effectLst/>
                        <a:latin typeface="Calibri" pitchFamily="-107" charset="0"/>
                        <a:ea typeface="Calibri" pitchFamily="-107" charset="0"/>
                        <a:cs typeface="Times New Roman" pitchFamily="-1"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107" charset="0"/>
                          <a:ea typeface="Calibri" pitchFamily="-107" charset="0"/>
                          <a:cs typeface="Times New Roman" pitchFamily="-1" charset="0"/>
                        </a:rPr>
                        <a:t>Self-Assess and Action Plan</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Calibri" pitchFamily="-107" charset="0"/>
                          <a:ea typeface="Calibri" pitchFamily="-107" charset="0"/>
                          <a:cs typeface="Times New Roman" pitchFamily="-1" charset="0"/>
                        </a:rPr>
                        <a:t>Complete Self-Assessment and Develop Action Plan</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Calibri" pitchFamily="-107" charset="0"/>
                          <a:ea typeface="Calibri" pitchFamily="-107" charset="0"/>
                          <a:cs typeface="Times New Roman" pitchFamily="-1" charset="0"/>
                        </a:rPr>
                        <a:t>Review and look toward tomorrow</a:t>
                      </a:r>
                      <a:endParaRPr kumimoji="0" lang="en-US" sz="2000" b="0" i="1" u="none" strike="noStrike" cap="none" normalizeH="0" baseline="0" dirty="0">
                        <a:ln>
                          <a:noFill/>
                        </a:ln>
                        <a:solidFill>
                          <a:schemeClr val="tx1"/>
                        </a:solidFill>
                        <a:effectLst/>
                        <a:latin typeface="Calibri" pitchFamily="-107" charset="0"/>
                        <a:ea typeface="Calibri" pitchFamily="-107" charset="0"/>
                        <a:cs typeface="Times New Roman" pitchFamily="-1"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Tree>
    <p:extLst>
      <p:ext uri="{BB962C8B-B14F-4D97-AF65-F5344CB8AC3E}">
        <p14:creationId xmlns:p14="http://schemas.microsoft.com/office/powerpoint/2010/main" val="29030660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838200"/>
            <a:ext cx="7772400" cy="4724400"/>
          </a:xfrm>
          <a:solidFill>
            <a:schemeClr val="accent6">
              <a:lumMod val="40000"/>
              <a:lumOff val="60000"/>
            </a:schemeClr>
          </a:solidFill>
        </p:spPr>
        <p:txBody>
          <a:bodyPr/>
          <a:lstStyle/>
          <a:p>
            <a:pPr eaLnBrk="1" hangingPunct="1">
              <a:defRPr/>
            </a:pPr>
            <a:r>
              <a:rPr lang="en-US" b="1" dirty="0" smtClean="0"/>
              <a:t>Critical Features of</a:t>
            </a:r>
            <a:br>
              <a:rPr lang="en-US" b="1" dirty="0" smtClean="0"/>
            </a:br>
            <a:r>
              <a:rPr lang="en-US" b="1" dirty="0" smtClean="0"/>
              <a:t>Positive and Proactive Classroom Management</a:t>
            </a:r>
            <a:br>
              <a:rPr lang="en-US" b="1" dirty="0" smtClean="0"/>
            </a:br>
            <a:r>
              <a:rPr lang="en-US" b="1" dirty="0" smtClean="0"/>
              <a:t/>
            </a:r>
            <a:br>
              <a:rPr lang="en-US" b="1" dirty="0" smtClean="0"/>
            </a:br>
            <a:r>
              <a:rPr lang="en-US" sz="3600" i="1" dirty="0" smtClean="0"/>
              <a:t>Self-Assess and Action Plan</a:t>
            </a:r>
            <a:endParaRPr lang="en-US" sz="3000" i="1" dirty="0" smtClean="0"/>
          </a:p>
        </p:txBody>
      </p:sp>
    </p:spTree>
    <p:extLst>
      <p:ext uri="{BB962C8B-B14F-4D97-AF65-F5344CB8AC3E}">
        <p14:creationId xmlns:p14="http://schemas.microsoft.com/office/powerpoint/2010/main" val="10686469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a:solidFill>
            <a:srgbClr val="6666FF">
              <a:alpha val="50195"/>
            </a:srgbClr>
          </a:solidFill>
        </p:spPr>
        <p:txBody>
          <a:bodyPr/>
          <a:lstStyle/>
          <a:p>
            <a:r>
              <a:rPr lang="en-US" sz="4000" smtClean="0">
                <a:ea typeface="ＭＳ Ｐゴシック" pitchFamily="-107" charset="-128"/>
                <a:cs typeface="ＭＳ Ｐゴシック" pitchFamily="-107" charset="-128"/>
              </a:rPr>
              <a:t>Free Classroom Management Tools</a:t>
            </a:r>
          </a:p>
        </p:txBody>
      </p:sp>
      <p:sp>
        <p:nvSpPr>
          <p:cNvPr id="165891" name="Content Placeholder 2"/>
          <p:cNvSpPr>
            <a:spLocks noGrp="1"/>
          </p:cNvSpPr>
          <p:nvPr>
            <p:ph idx="1"/>
          </p:nvPr>
        </p:nvSpPr>
        <p:spPr>
          <a:xfrm>
            <a:off x="457200" y="1600200"/>
            <a:ext cx="8686800" cy="4525963"/>
          </a:xfrm>
        </p:spPr>
        <p:txBody>
          <a:bodyPr/>
          <a:lstStyle/>
          <a:p>
            <a:r>
              <a:rPr lang="en-US" sz="2400" smtClean="0">
                <a:ea typeface="ＭＳ Ｐゴシック" pitchFamily="-107" charset="-128"/>
                <a:cs typeface="ＭＳ Ｐゴシック" pitchFamily="-107" charset="-128"/>
              </a:rPr>
              <a:t>Resources</a:t>
            </a:r>
          </a:p>
          <a:p>
            <a:pPr lvl="1"/>
            <a:r>
              <a:rPr lang="en-US" sz="2000" smtClean="0"/>
              <a:t>Search “Classroom” on </a:t>
            </a:r>
            <a:r>
              <a:rPr lang="en-US" sz="2000" u="sng" smtClean="0">
                <a:hlinkClick r:id="rId2"/>
              </a:rPr>
              <a:t>www.pbis.org</a:t>
            </a:r>
            <a:r>
              <a:rPr lang="en-US" sz="2000" smtClean="0"/>
              <a:t> and you will find over 500 presentations, tools, etc.</a:t>
            </a:r>
          </a:p>
          <a:p>
            <a:pPr lvl="1"/>
            <a:r>
              <a:rPr lang="en-US" sz="2000" smtClean="0"/>
              <a:t>Newsletter: Universal positive behavior support for the classroom (Newcomer, 2009) </a:t>
            </a:r>
            <a:r>
              <a:rPr lang="en-US" sz="2000" u="sng" smtClean="0">
                <a:hlinkClick r:id="rId3"/>
              </a:rPr>
              <a:t>http://www.pbis.org/pbis_newsletter/volume_4/issue4.aspx</a:t>
            </a:r>
            <a:r>
              <a:rPr lang="en-US" sz="2000" smtClean="0"/>
              <a:t> </a:t>
            </a:r>
          </a:p>
          <a:p>
            <a:pPr lvl="1"/>
            <a:r>
              <a:rPr lang="en-US" sz="2000" smtClean="0"/>
              <a:t>Sample lesson plans and reinforcement examples (most are school-wide but can be adapted for class-wide): </a:t>
            </a:r>
            <a:r>
              <a:rPr lang="en-US" sz="2000" u="sng" smtClean="0">
                <a:hlinkClick r:id="rId4"/>
              </a:rPr>
              <a:t>http://www.pbis.org/training/student.aspx</a:t>
            </a:r>
            <a:r>
              <a:rPr lang="en-US" sz="2000" smtClean="0"/>
              <a:t> </a:t>
            </a:r>
          </a:p>
          <a:p>
            <a:endParaRPr lang="en-US" sz="2400" smtClean="0">
              <a:ea typeface="ＭＳ Ｐゴシック" pitchFamily="-107" charset="-128"/>
              <a:cs typeface="ＭＳ Ｐゴシック" pitchFamily="-107" charset="-128"/>
            </a:endParaRPr>
          </a:p>
          <a:p>
            <a:r>
              <a:rPr lang="en-US" sz="2400" smtClean="0">
                <a:ea typeface="ＭＳ Ｐゴシック" pitchFamily="-107" charset="-128"/>
                <a:cs typeface="ＭＳ Ｐゴシック" pitchFamily="-107" charset="-128"/>
              </a:rPr>
              <a:t>Checklists (in your packet)</a:t>
            </a:r>
          </a:p>
          <a:p>
            <a:pPr lvl="1"/>
            <a:r>
              <a:rPr lang="en-US" sz="2000" smtClean="0"/>
              <a:t>Classroom Self Assessment (in Simonsen et al., 2008)</a:t>
            </a:r>
          </a:p>
          <a:p>
            <a:pPr lvl="1"/>
            <a:r>
              <a:rPr lang="en-US" sz="2000" smtClean="0"/>
              <a:t>10 item Self Assessment (PBIS Training Workbook)</a:t>
            </a:r>
          </a:p>
          <a:p>
            <a:pPr lvl="1"/>
            <a:r>
              <a:rPr lang="en-US" sz="2000" smtClean="0"/>
              <a:t>Let’s review one checklist as an example…</a:t>
            </a:r>
          </a:p>
          <a:p>
            <a:pPr lvl="1"/>
            <a:endParaRPr lang="en-US" sz="2000" smtClean="0"/>
          </a:p>
          <a:p>
            <a:endParaRPr lang="en-US" sz="2400" smtClean="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9016205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5"/>
          <p:cNvSpPr>
            <a:spLocks noChangeArrowheads="1"/>
          </p:cNvSpPr>
          <p:nvPr/>
        </p:nvSpPr>
        <p:spPr bwMode="auto">
          <a:xfrm>
            <a:off x="0" y="1808163"/>
            <a:ext cx="9144000" cy="0"/>
          </a:xfrm>
          <a:prstGeom prst="rect">
            <a:avLst/>
          </a:prstGeom>
          <a:noFill/>
          <a:ln w="9525">
            <a:noFill/>
            <a:miter lim="800000"/>
            <a:headEnd/>
            <a:tailEnd/>
          </a:ln>
        </p:spPr>
        <p:txBody>
          <a:bodyPr wrap="none" anchor="ctr">
            <a:prstTxWarp prst="textNoShape">
              <a:avLst/>
            </a:prstTxWarp>
            <a:spAutoFit/>
          </a:bodyPr>
          <a:lstStyle/>
          <a:p>
            <a:endParaRPr lang="en-US">
              <a:solidFill>
                <a:srgbClr val="000000"/>
              </a:solidFill>
            </a:endParaRPr>
          </a:p>
        </p:txBody>
      </p:sp>
      <p:sp>
        <p:nvSpPr>
          <p:cNvPr id="184323" name="Text Box 4"/>
          <p:cNvSpPr txBox="1">
            <a:spLocks noChangeArrowheads="1"/>
          </p:cNvSpPr>
          <p:nvPr/>
        </p:nvSpPr>
        <p:spPr bwMode="auto">
          <a:xfrm>
            <a:off x="7848600" y="1054100"/>
            <a:ext cx="1066800" cy="1295400"/>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n-US" sz="7800">
                <a:solidFill>
                  <a:srgbClr val="000000"/>
                </a:solidFill>
                <a:latin typeface="Times New Roman" pitchFamily="-1" charset="0"/>
                <a:ea typeface="Times New Roman" pitchFamily="-1" charset="0"/>
                <a:cs typeface="Times New Roman" pitchFamily="-1" charset="0"/>
              </a:rPr>
              <a:t>7r</a:t>
            </a:r>
            <a:endParaRPr lang="en-US" sz="2400">
              <a:solidFill>
                <a:srgbClr val="000000"/>
              </a:solidFill>
              <a:latin typeface="Times New Roman" pitchFamily="-1" charset="0"/>
            </a:endParaRPr>
          </a:p>
        </p:txBody>
      </p:sp>
      <p:sp>
        <p:nvSpPr>
          <p:cNvPr id="184324" name="Rectangle 6"/>
          <p:cNvSpPr>
            <a:spLocks noChangeArrowheads="1"/>
          </p:cNvSpPr>
          <p:nvPr/>
        </p:nvSpPr>
        <p:spPr bwMode="auto">
          <a:xfrm>
            <a:off x="0" y="1160463"/>
            <a:ext cx="9144000" cy="5632450"/>
          </a:xfrm>
          <a:prstGeom prst="rect">
            <a:avLst/>
          </a:prstGeom>
          <a:noFill/>
          <a:ln w="9525">
            <a:noFill/>
            <a:miter lim="800000"/>
            <a:headEnd/>
            <a:tailEnd/>
          </a:ln>
        </p:spPr>
        <p:txBody>
          <a:bodyPr lIns="0" tIns="0" rIns="0" bIns="0" anchor="ctr">
            <a:prstTxWarp prst="textNoShape">
              <a:avLst/>
            </a:prstTxWarp>
            <a:spAutoFit/>
          </a:bodyPr>
          <a:lstStyle/>
          <a:p>
            <a:pPr algn="ctr"/>
            <a:r>
              <a:rPr lang="en-US">
                <a:solidFill>
                  <a:srgbClr val="000000"/>
                </a:solidFill>
                <a:latin typeface="Times New Roman" pitchFamily="-1" charset="0"/>
              </a:rPr>
              <a:t/>
            </a:r>
            <a:br>
              <a:rPr lang="en-US">
                <a:solidFill>
                  <a:srgbClr val="000000"/>
                </a:solidFill>
                <a:latin typeface="Times New Roman" pitchFamily="-1" charset="0"/>
              </a:rPr>
            </a:br>
            <a:r>
              <a:rPr lang="en-US" sz="4800">
                <a:solidFill>
                  <a:srgbClr val="000000"/>
                </a:solidFill>
                <a:latin typeface="Times New Roman" pitchFamily="-1" charset="0"/>
                <a:ea typeface="Times New Roman" pitchFamily="-1" charset="0"/>
                <a:cs typeface="Times New Roman" pitchFamily="-1" charset="0"/>
              </a:rPr>
              <a:t>Positive Behavior Support</a:t>
            </a:r>
            <a:endParaRPr lang="en-US">
              <a:solidFill>
                <a:srgbClr val="000000"/>
              </a:solidFill>
              <a:latin typeface="Times New Roman" pitchFamily="-1" charset="0"/>
            </a:endParaRPr>
          </a:p>
          <a:p>
            <a:pPr algn="ctr"/>
            <a:r>
              <a:rPr lang="en-US" sz="5400">
                <a:solidFill>
                  <a:srgbClr val="000000"/>
                </a:solidFill>
                <a:latin typeface="Times New Roman" pitchFamily="-1" charset="0"/>
                <a:ea typeface="Times New Roman" pitchFamily="-1" charset="0"/>
                <a:cs typeface="Times New Roman" pitchFamily="-1" charset="0"/>
              </a:rPr>
              <a:t>Classroom Management:</a:t>
            </a:r>
            <a:endParaRPr lang="en-US">
              <a:solidFill>
                <a:srgbClr val="000000"/>
              </a:solidFill>
              <a:latin typeface="Times New Roman" pitchFamily="-1" charset="0"/>
            </a:endParaRPr>
          </a:p>
          <a:p>
            <a:pPr algn="ctr"/>
            <a:r>
              <a:rPr lang="en-US" sz="5400">
                <a:solidFill>
                  <a:srgbClr val="000000"/>
                </a:solidFill>
                <a:latin typeface="Times New Roman" pitchFamily="-1" charset="0"/>
                <a:ea typeface="Times New Roman" pitchFamily="-1" charset="0"/>
                <a:cs typeface="Times New Roman" pitchFamily="-1" charset="0"/>
              </a:rPr>
              <a:t>Self-Assessment Revised</a:t>
            </a:r>
            <a:endParaRPr lang="en-US">
              <a:solidFill>
                <a:srgbClr val="000000"/>
              </a:solidFill>
              <a:latin typeface="Times New Roman" pitchFamily="-1" charset="0"/>
            </a:endParaRPr>
          </a:p>
          <a:p>
            <a:pPr algn="ctr"/>
            <a:endParaRPr lang="en-US" sz="2800">
              <a:solidFill>
                <a:srgbClr val="000000"/>
              </a:solidFill>
              <a:latin typeface="Times New Roman" pitchFamily="-1" charset="0"/>
              <a:ea typeface="Times New Roman" pitchFamily="-1" charset="0"/>
              <a:cs typeface="Times New Roman" pitchFamily="-1" charset="0"/>
            </a:endParaRPr>
          </a:p>
          <a:p>
            <a:pPr algn="ctr"/>
            <a:r>
              <a:rPr lang="en-US" sz="2400">
                <a:solidFill>
                  <a:srgbClr val="000000"/>
                </a:solidFill>
                <a:latin typeface="Times New Roman" pitchFamily="-1" charset="0"/>
                <a:ea typeface="Times New Roman" pitchFamily="-1" charset="0"/>
                <a:cs typeface="Times New Roman" pitchFamily="-1" charset="0"/>
              </a:rPr>
              <a:t>Brandi Simonsen, Sarah Fairbanks, Amy Briesch, &amp; George Sugai</a:t>
            </a:r>
          </a:p>
          <a:p>
            <a:pPr algn="ctr"/>
            <a:endParaRPr lang="en-US" sz="2400">
              <a:solidFill>
                <a:srgbClr val="000000"/>
              </a:solidFill>
              <a:latin typeface="Times New Roman" pitchFamily="-1" charset="0"/>
              <a:ea typeface="Times New Roman" pitchFamily="-1" charset="0"/>
              <a:cs typeface="Times New Roman" pitchFamily="-1" charset="0"/>
            </a:endParaRPr>
          </a:p>
          <a:p>
            <a:pPr algn="ctr"/>
            <a:r>
              <a:rPr lang="en-US" sz="2400">
                <a:solidFill>
                  <a:srgbClr val="000000"/>
                </a:solidFill>
                <a:latin typeface="Times New Roman" pitchFamily="-1" charset="0"/>
                <a:ea typeface="Times New Roman" pitchFamily="-1" charset="0"/>
                <a:cs typeface="Times New Roman" pitchFamily="-1" charset="0"/>
              </a:rPr>
              <a:t>Center on Positive Behavioral Interventions and Supports</a:t>
            </a:r>
            <a:endParaRPr lang="en-US" sz="2800">
              <a:solidFill>
                <a:srgbClr val="000000"/>
              </a:solidFill>
              <a:latin typeface="Times New Roman" pitchFamily="-1" charset="0"/>
              <a:ea typeface="Times New Roman" pitchFamily="-1" charset="0"/>
              <a:cs typeface="Times New Roman" pitchFamily="-1" charset="0"/>
            </a:endParaRPr>
          </a:p>
          <a:p>
            <a:pPr algn="ctr"/>
            <a:r>
              <a:rPr lang="en-US" sz="2400">
                <a:solidFill>
                  <a:srgbClr val="000000"/>
                </a:solidFill>
                <a:latin typeface="Times New Roman" pitchFamily="-1" charset="0"/>
                <a:ea typeface="Times New Roman" pitchFamily="-1" charset="0"/>
                <a:cs typeface="Times New Roman" pitchFamily="-1" charset="0"/>
              </a:rPr>
              <a:t>University of Connecticut</a:t>
            </a:r>
            <a:endParaRPr lang="en-US">
              <a:solidFill>
                <a:srgbClr val="000000"/>
              </a:solidFill>
              <a:latin typeface="Times New Roman" pitchFamily="-1" charset="0"/>
            </a:endParaRPr>
          </a:p>
          <a:p>
            <a:pPr algn="ctr"/>
            <a:r>
              <a:rPr lang="en-US" sz="2400">
                <a:solidFill>
                  <a:srgbClr val="000000"/>
                </a:solidFill>
                <a:latin typeface="Times New Roman" pitchFamily="-1" charset="0"/>
                <a:ea typeface="Times New Roman" pitchFamily="-1" charset="0"/>
                <a:cs typeface="Times New Roman" pitchFamily="-1" charset="0"/>
              </a:rPr>
              <a:t>Version: April 7, 2006</a:t>
            </a:r>
            <a:endParaRPr lang="en-US">
              <a:solidFill>
                <a:srgbClr val="000000"/>
              </a:solidFill>
              <a:latin typeface="Times New Roman" pitchFamily="-1" charset="0"/>
            </a:endParaRPr>
          </a:p>
          <a:p>
            <a:pPr algn="ctr"/>
            <a:endParaRPr lang="en-US" sz="4400">
              <a:solidFill>
                <a:srgbClr val="000000"/>
              </a:solidFill>
              <a:latin typeface="Times New Roman" pitchFamily="-1" charset="0"/>
            </a:endParaRPr>
          </a:p>
        </p:txBody>
      </p:sp>
      <p:sp>
        <p:nvSpPr>
          <p:cNvPr id="5" name="Title 1"/>
          <p:cNvSpPr txBox="1">
            <a:spLocks/>
          </p:cNvSpPr>
          <p:nvPr/>
        </p:nvSpPr>
        <p:spPr>
          <a:xfrm>
            <a:off x="0" y="0"/>
            <a:ext cx="9144000" cy="762000"/>
          </a:xfrm>
          <a:prstGeom prst="rect">
            <a:avLst/>
          </a:prstGeom>
          <a:solidFill>
            <a:schemeClr val="accent2">
              <a:lumMod val="20000"/>
              <a:lumOff val="80000"/>
            </a:schemeClr>
          </a:solidFill>
        </p:spPr>
        <p:txBody>
          <a:bodyPr>
            <a:prstTxWarp prst="textNoShape">
              <a:avLst/>
            </a:prstTxWarp>
          </a:bodyPr>
          <a:lstStyle/>
          <a:p>
            <a:pPr algn="ctr" eaLnBrk="0" hangingPunct="0">
              <a:defRPr/>
            </a:pPr>
            <a:r>
              <a:rPr lang="en-US" sz="4400">
                <a:solidFill>
                  <a:srgbClr val="000000"/>
                </a:solidFill>
                <a:latin typeface="Britannic Bold" pitchFamily="-107" charset="0"/>
              </a:rPr>
              <a:t>To help teachers self-evaluate…</a:t>
            </a:r>
          </a:p>
        </p:txBody>
      </p:sp>
    </p:spTree>
    <p:extLst>
      <p:ext uri="{BB962C8B-B14F-4D97-AF65-F5344CB8AC3E}">
        <p14:creationId xmlns:p14="http://schemas.microsoft.com/office/powerpoint/2010/main" val="125116485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685800" y="2133600"/>
            <a:ext cx="7772400" cy="2590800"/>
          </a:xfrm>
          <a:solidFill>
            <a:schemeClr val="accent6">
              <a:lumMod val="40000"/>
              <a:lumOff val="60000"/>
            </a:schemeClr>
          </a:solidFill>
        </p:spPr>
        <p:txBody>
          <a:bodyPr/>
          <a:lstStyle/>
          <a:p>
            <a:pPr eaLnBrk="1" hangingPunct="1"/>
            <a:r>
              <a:rPr lang="en-US" sz="4800" b="1" smtClean="0">
                <a:ea typeface="ＭＳ Ｐゴシック" pitchFamily="-107" charset="-128"/>
                <a:cs typeface="ＭＳ Ｐゴシック" pitchFamily="-107" charset="-128"/>
              </a:rPr>
              <a:t>Wrap-up of Day 2</a:t>
            </a:r>
            <a:br>
              <a:rPr lang="en-US" sz="4800" b="1" smtClean="0">
                <a:ea typeface="ＭＳ Ｐゴシック" pitchFamily="-107" charset="-128"/>
                <a:cs typeface="ＭＳ Ｐゴシック" pitchFamily="-107" charset="-128"/>
              </a:rPr>
            </a:br>
            <a:r>
              <a:rPr lang="en-US" sz="4800" b="1" smtClean="0">
                <a:ea typeface="ＭＳ Ｐゴシック" pitchFamily="-107" charset="-128"/>
                <a:cs typeface="ＭＳ Ｐゴシック" pitchFamily="-107" charset="-128"/>
              </a:rPr>
              <a:t>&amp; Look Toward Day 3</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AutoShape 2"/>
          <p:cNvSpPr>
            <a:spLocks noGrp="1" noChangeArrowheads="1"/>
          </p:cNvSpPr>
          <p:nvPr>
            <p:ph type="title"/>
          </p:nvPr>
        </p:nvSpPr>
        <p:spPr>
          <a:xfrm>
            <a:off x="0" y="0"/>
            <a:ext cx="9144000" cy="1371600"/>
          </a:xfrm>
          <a:solidFill>
            <a:srgbClr val="3366FF">
              <a:alpha val="30196"/>
            </a:srgbClr>
          </a:solidFill>
        </p:spPr>
        <p:txBody>
          <a:bodyPr/>
          <a:lstStyle/>
          <a:p>
            <a:pPr marL="1028700" indent="-1028700" algn="l" eaLnBrk="1" hangingPunct="1"/>
            <a:r>
              <a:rPr lang="en-US" sz="3200" b="1">
                <a:ea typeface="ＭＳ Ｐゴシック" pitchFamily="-107" charset="-128"/>
                <a:cs typeface="ＭＳ Ｐゴシック" pitchFamily="-107" charset="-128"/>
              </a:rPr>
              <a:t>4.      Establish a </a:t>
            </a:r>
            <a:r>
              <a:rPr lang="en-US" sz="3200" b="1">
                <a:solidFill>
                  <a:srgbClr val="3366FF"/>
                </a:solidFill>
                <a:ea typeface="ＭＳ Ｐゴシック" pitchFamily="-107" charset="-128"/>
                <a:cs typeface="ＭＳ Ｐゴシック" pitchFamily="-107" charset="-128"/>
              </a:rPr>
              <a:t>continuum of strategies </a:t>
            </a:r>
            <a:r>
              <a:rPr lang="en-US" sz="3200" b="1">
                <a:ea typeface="ＭＳ Ｐゴシック" pitchFamily="-107" charset="-128"/>
                <a:cs typeface="ＭＳ Ｐゴシック" pitchFamily="-107" charset="-128"/>
              </a:rPr>
              <a:t>to </a:t>
            </a:r>
            <a:r>
              <a:rPr lang="en-US" sz="3200" b="1">
                <a:solidFill>
                  <a:srgbClr val="3366FF"/>
                </a:solidFill>
                <a:ea typeface="ＭＳ Ｐゴシック" pitchFamily="-107" charset="-128"/>
                <a:cs typeface="ＭＳ Ｐゴシック" pitchFamily="-107" charset="-128"/>
              </a:rPr>
              <a:t>acknowledge appropriate behavior</a:t>
            </a:r>
            <a:r>
              <a:rPr lang="en-US" sz="3200" b="1">
                <a:ea typeface="ＭＳ Ｐゴシック" pitchFamily="-107" charset="-128"/>
                <a:cs typeface="ＭＳ Ｐゴシック" pitchFamily="-107" charset="-128"/>
              </a:rPr>
              <a:t>.</a:t>
            </a:r>
          </a:p>
        </p:txBody>
      </p:sp>
      <p:sp>
        <p:nvSpPr>
          <p:cNvPr id="248835" name="Rectangle 3"/>
          <p:cNvSpPr>
            <a:spLocks noGrp="1" noChangeArrowheads="1"/>
          </p:cNvSpPr>
          <p:nvPr>
            <p:ph type="body" idx="1"/>
          </p:nvPr>
        </p:nvSpPr>
        <p:spPr>
          <a:xfrm>
            <a:off x="457200" y="1752600"/>
            <a:ext cx="7620000" cy="4343400"/>
          </a:xfrm>
        </p:spPr>
        <p:txBody>
          <a:bodyPr/>
          <a:lstStyle/>
          <a:p>
            <a:pPr eaLnBrk="1" hangingPunct="1"/>
            <a:r>
              <a:rPr lang="en-US">
                <a:ea typeface="ＭＳ Ｐゴシック" pitchFamily="-107" charset="-128"/>
                <a:cs typeface="ＭＳ Ｐゴシック" pitchFamily="-107" charset="-128"/>
              </a:rPr>
              <a:t>Specific and Contingent Praise</a:t>
            </a:r>
          </a:p>
          <a:p>
            <a:pPr eaLnBrk="1" hangingPunct="1"/>
            <a:endParaRPr lang="en-US">
              <a:ea typeface="ＭＳ Ｐゴシック" pitchFamily="-107" charset="-128"/>
              <a:cs typeface="ＭＳ Ｐゴシック" pitchFamily="-107" charset="-128"/>
            </a:endParaRPr>
          </a:p>
          <a:p>
            <a:pPr eaLnBrk="1" hangingPunct="1"/>
            <a:r>
              <a:rPr lang="en-US">
                <a:ea typeface="ＭＳ Ｐゴシック" pitchFamily="-107" charset="-128"/>
                <a:cs typeface="ＭＳ Ｐゴシック" pitchFamily="-107" charset="-128"/>
              </a:rPr>
              <a:t>Group Contingencies</a:t>
            </a:r>
          </a:p>
          <a:p>
            <a:pPr eaLnBrk="1" hangingPunct="1"/>
            <a:endParaRPr lang="en-US">
              <a:ea typeface="ＭＳ Ｐゴシック" pitchFamily="-107" charset="-128"/>
              <a:cs typeface="ＭＳ Ｐゴシック" pitchFamily="-107" charset="-128"/>
            </a:endParaRPr>
          </a:p>
          <a:p>
            <a:pPr eaLnBrk="1" hangingPunct="1"/>
            <a:r>
              <a:rPr lang="en-US">
                <a:ea typeface="ＭＳ Ｐゴシック" pitchFamily="-107" charset="-128"/>
                <a:cs typeface="ＭＳ Ｐゴシック" pitchFamily="-107" charset="-128"/>
              </a:rPr>
              <a:t>Behavior Contracts</a:t>
            </a:r>
          </a:p>
          <a:p>
            <a:pPr eaLnBrk="1" hangingPunct="1"/>
            <a:endParaRPr lang="en-US">
              <a:ea typeface="ＭＳ Ｐゴシック" pitchFamily="-107" charset="-128"/>
              <a:cs typeface="ＭＳ Ｐゴシック" pitchFamily="-107" charset="-128"/>
            </a:endParaRPr>
          </a:p>
          <a:p>
            <a:pPr eaLnBrk="1" hangingPunct="1"/>
            <a:r>
              <a:rPr lang="en-US">
                <a:ea typeface="ＭＳ Ｐゴシック" pitchFamily="-107" charset="-128"/>
                <a:cs typeface="ＭＳ Ｐゴシック" pitchFamily="-107" charset="-128"/>
              </a:rPr>
              <a:t>Token Economies</a:t>
            </a:r>
          </a:p>
          <a:p>
            <a:pPr eaLnBrk="1" hangingPunct="1"/>
            <a:endParaRPr lang="en-US">
              <a:ea typeface="ＭＳ Ｐゴシック" pitchFamily="-107" charset="-128"/>
              <a:cs typeface="ＭＳ Ｐゴシック" pitchFamily="-107" charset="-128"/>
            </a:endParaRPr>
          </a:p>
        </p:txBody>
      </p:sp>
      <p:pic>
        <p:nvPicPr>
          <p:cNvPr id="132100" name="Picture 4" descr="100_0646"/>
          <p:cNvPicPr>
            <a:picLocks noChangeAspect="1" noChangeArrowheads="1"/>
          </p:cNvPicPr>
          <p:nvPr/>
        </p:nvPicPr>
        <p:blipFill>
          <a:blip r:embed="rId3"/>
          <a:srcRect/>
          <a:stretch>
            <a:fillRect/>
          </a:stretch>
        </p:blipFill>
        <p:spPr bwMode="auto">
          <a:xfrm rot="-1285142">
            <a:off x="4800600" y="3048000"/>
            <a:ext cx="3810000" cy="2735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88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88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88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4146" name="Picture 2" descr="George 4"/>
          <p:cNvPicPr>
            <a:picLocks noGrp="1" noChangeAspect="1" noChangeArrowheads="1"/>
          </p:cNvPicPr>
          <p:nvPr>
            <p:ph idx="1"/>
          </p:nvPr>
        </p:nvPicPr>
        <p:blipFill>
          <a:blip r:embed="rId2"/>
          <a:srcRect/>
          <a:stretch>
            <a:fillRect/>
          </a:stretch>
        </p:blipFill>
        <p:spPr>
          <a:xfrm>
            <a:off x="4343400" y="1371600"/>
            <a:ext cx="4800600" cy="5761038"/>
          </a:xfrm>
          <a:noFill/>
        </p:spPr>
      </p:pic>
      <p:sp>
        <p:nvSpPr>
          <p:cNvPr id="264195" name="Text Box 3"/>
          <p:cNvSpPr txBox="1">
            <a:spLocks noChangeArrowheads="1"/>
          </p:cNvSpPr>
          <p:nvPr/>
        </p:nvSpPr>
        <p:spPr bwMode="auto">
          <a:xfrm>
            <a:off x="457200" y="1828800"/>
            <a:ext cx="4953000" cy="4524375"/>
          </a:xfrm>
          <a:prstGeom prst="rect">
            <a:avLst/>
          </a:prstGeom>
          <a:noFill/>
          <a:ln w="9525">
            <a:noFill/>
            <a:miter lim="800000"/>
            <a:headEnd/>
            <a:tailEnd/>
          </a:ln>
        </p:spPr>
        <p:txBody>
          <a:bodyPr>
            <a:prstTxWarp prst="textNoShape">
              <a:avLst/>
            </a:prstTxWarp>
            <a:spAutoFit/>
          </a:bodyPr>
          <a:lstStyle/>
          <a:p>
            <a:pPr marL="457200" indent="-457200">
              <a:spcBef>
                <a:spcPct val="50000"/>
              </a:spcBef>
              <a:buFontTx/>
              <a:buChar char="•"/>
            </a:pPr>
            <a:r>
              <a:rPr lang="en-US" sz="3200" b="1" dirty="0">
                <a:latin typeface="Arial" charset="0"/>
                <a:ea typeface="Arial" charset="0"/>
                <a:cs typeface="Arial" charset="0"/>
              </a:rPr>
              <a:t>Error Corrections</a:t>
            </a:r>
          </a:p>
          <a:p>
            <a:pPr marL="457200" indent="-457200">
              <a:spcBef>
                <a:spcPct val="50000"/>
              </a:spcBef>
              <a:buFontTx/>
              <a:buChar char="•"/>
            </a:pPr>
            <a:r>
              <a:rPr lang="en-US" sz="3200" b="1" dirty="0">
                <a:latin typeface="Arial" charset="0"/>
                <a:ea typeface="Arial" charset="0"/>
                <a:cs typeface="Arial" charset="0"/>
              </a:rPr>
              <a:t>Differential Reinforcement</a:t>
            </a:r>
          </a:p>
          <a:p>
            <a:pPr marL="457200" indent="-457200">
              <a:spcBef>
                <a:spcPct val="50000"/>
              </a:spcBef>
              <a:buFontTx/>
              <a:buChar char="•"/>
            </a:pPr>
            <a:r>
              <a:rPr lang="en-US" sz="3200" b="1" dirty="0">
                <a:latin typeface="Arial" charset="0"/>
                <a:ea typeface="Arial" charset="0"/>
                <a:cs typeface="Arial" charset="0"/>
              </a:rPr>
              <a:t>Planned ignoring</a:t>
            </a:r>
          </a:p>
          <a:p>
            <a:pPr marL="457200" indent="-457200">
              <a:spcBef>
                <a:spcPct val="50000"/>
              </a:spcBef>
              <a:buFontTx/>
              <a:buChar char="•"/>
            </a:pPr>
            <a:r>
              <a:rPr lang="en-US" sz="3200" b="1" dirty="0">
                <a:latin typeface="Arial" charset="0"/>
                <a:ea typeface="Arial" charset="0"/>
                <a:cs typeface="Arial" charset="0"/>
              </a:rPr>
              <a:t>Response Cost</a:t>
            </a:r>
          </a:p>
          <a:p>
            <a:pPr marL="457200" indent="-457200">
              <a:spcBef>
                <a:spcPct val="50000"/>
              </a:spcBef>
              <a:buFontTx/>
              <a:buChar char="•"/>
            </a:pPr>
            <a:r>
              <a:rPr lang="en-US" sz="3200" b="1" dirty="0">
                <a:latin typeface="Arial" charset="0"/>
                <a:ea typeface="Arial" charset="0"/>
                <a:cs typeface="Arial" charset="0"/>
              </a:rPr>
              <a:t>Time out from reinforcement</a:t>
            </a:r>
          </a:p>
        </p:txBody>
      </p:sp>
      <p:sp>
        <p:nvSpPr>
          <p:cNvPr id="264196" name="AutoShape 4"/>
          <p:cNvSpPr>
            <a:spLocks noChangeArrowheads="1"/>
          </p:cNvSpPr>
          <p:nvPr/>
        </p:nvSpPr>
        <p:spPr bwMode="auto">
          <a:xfrm>
            <a:off x="5257800" y="2667000"/>
            <a:ext cx="3124200" cy="3200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247" y="17875"/>
                </a:moveTo>
                <a:cubicBezTo>
                  <a:pt x="20061" y="15966"/>
                  <a:pt x="21073" y="13433"/>
                  <a:pt x="21073" y="10800"/>
                </a:cubicBezTo>
                <a:cubicBezTo>
                  <a:pt x="21073" y="5126"/>
                  <a:pt x="16473" y="527"/>
                  <a:pt x="10800" y="527"/>
                </a:cubicBezTo>
                <a:cubicBezTo>
                  <a:pt x="8166" y="526"/>
                  <a:pt x="5633" y="1538"/>
                  <a:pt x="3724" y="3352"/>
                </a:cubicBezTo>
                <a:close/>
                <a:moveTo>
                  <a:pt x="3352" y="3724"/>
                </a:moveTo>
                <a:cubicBezTo>
                  <a:pt x="1538" y="5633"/>
                  <a:pt x="526" y="8166"/>
                  <a:pt x="526" y="10799"/>
                </a:cubicBezTo>
                <a:cubicBezTo>
                  <a:pt x="527" y="16473"/>
                  <a:pt x="5126" y="21073"/>
                  <a:pt x="10800" y="21073"/>
                </a:cubicBezTo>
                <a:cubicBezTo>
                  <a:pt x="13433" y="21073"/>
                  <a:pt x="15966" y="20061"/>
                  <a:pt x="17875" y="18247"/>
                </a:cubicBezTo>
                <a:close/>
              </a:path>
            </a:pathLst>
          </a:cu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134149" name="AutoShape 5"/>
          <p:cNvSpPr>
            <a:spLocks noGrp="1" noChangeArrowheads="1"/>
          </p:cNvSpPr>
          <p:nvPr>
            <p:ph type="title"/>
          </p:nvPr>
        </p:nvSpPr>
        <p:spPr>
          <a:xfrm>
            <a:off x="0" y="0"/>
            <a:ext cx="9144000" cy="1447800"/>
          </a:xfrm>
          <a:solidFill>
            <a:srgbClr val="3366FF">
              <a:alpha val="30196"/>
            </a:srgbClr>
          </a:solidFill>
        </p:spPr>
        <p:txBody>
          <a:bodyPr/>
          <a:lstStyle/>
          <a:p>
            <a:pPr marL="914400" indent="-914400" algn="l" eaLnBrk="1" hangingPunct="1"/>
            <a:r>
              <a:rPr lang="en-US" sz="3200" b="1">
                <a:ea typeface="ＭＳ Ｐゴシック" pitchFamily="-107" charset="-128"/>
                <a:cs typeface="ＭＳ Ｐゴシック" pitchFamily="-107" charset="-128"/>
              </a:rPr>
              <a:t>5.     Establish a </a:t>
            </a:r>
            <a:r>
              <a:rPr lang="en-US" sz="3200" b="1">
                <a:solidFill>
                  <a:srgbClr val="3366FF"/>
                </a:solidFill>
                <a:ea typeface="ＭＳ Ｐゴシック" pitchFamily="-107" charset="-128"/>
                <a:cs typeface="ＭＳ Ｐゴシック" pitchFamily="-107" charset="-128"/>
              </a:rPr>
              <a:t>continuum of strategies </a:t>
            </a:r>
            <a:r>
              <a:rPr lang="en-US" sz="3200" b="1">
                <a:ea typeface="ＭＳ Ｐゴシック" pitchFamily="-107" charset="-128"/>
                <a:cs typeface="ＭＳ Ｐゴシック" pitchFamily="-107" charset="-128"/>
              </a:rPr>
              <a:t>to </a:t>
            </a:r>
            <a:r>
              <a:rPr lang="en-US" sz="3200" b="1">
                <a:solidFill>
                  <a:srgbClr val="3366FF"/>
                </a:solidFill>
                <a:ea typeface="ＭＳ Ｐゴシック" pitchFamily="-107" charset="-128"/>
                <a:cs typeface="ＭＳ Ｐゴシック" pitchFamily="-107" charset="-128"/>
              </a:rPr>
              <a:t>respond to inappropriate behavior</a:t>
            </a:r>
            <a:r>
              <a:rPr lang="en-US" sz="3200" b="1">
                <a:ea typeface="ＭＳ Ｐゴシック" pitchFamily="-107" charset="-128"/>
                <a:cs typeface="ＭＳ Ｐゴシック" pitchFamily="-107" charset="-1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4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419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419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419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419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4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0" y="0"/>
            <a:ext cx="9144000" cy="1143000"/>
          </a:xfrm>
        </p:spPr>
        <p:txBody>
          <a:bodyPr/>
          <a:lstStyle/>
          <a:p>
            <a:pPr eaLnBrk="1" hangingPunct="1"/>
            <a:r>
              <a:rPr lang="en-US" sz="8800">
                <a:solidFill>
                  <a:schemeClr val="accent2"/>
                </a:solidFill>
                <a:ea typeface="ＭＳ Ｐゴシック" pitchFamily="-107" charset="-128"/>
                <a:cs typeface="ＭＳ Ｐゴシック" pitchFamily="-107" charset="-128"/>
              </a:rPr>
              <a:t>Thank you!</a:t>
            </a:r>
          </a:p>
        </p:txBody>
      </p:sp>
      <p:sp>
        <p:nvSpPr>
          <p:cNvPr id="136195" name="Text Box 11"/>
          <p:cNvSpPr txBox="1">
            <a:spLocks noChangeArrowheads="1"/>
          </p:cNvSpPr>
          <p:nvPr/>
        </p:nvSpPr>
        <p:spPr bwMode="auto">
          <a:xfrm>
            <a:off x="1524000" y="4572000"/>
            <a:ext cx="55626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hlinkClick r:id="rId2"/>
              </a:rPr>
              <a:t>www.pbis.org</a:t>
            </a:r>
            <a:r>
              <a:rPr lang="en-US"/>
              <a:t>  </a:t>
            </a:r>
          </a:p>
        </p:txBody>
      </p:sp>
      <p:pic>
        <p:nvPicPr>
          <p:cNvPr id="136196" name="Picture 2"/>
          <p:cNvPicPr>
            <a:picLocks noChangeAspect="1" noChangeArrowheads="1"/>
          </p:cNvPicPr>
          <p:nvPr/>
        </p:nvPicPr>
        <p:blipFill>
          <a:blip r:embed="rId3">
            <a:lum bright="-2000" contrast="-2000"/>
          </a:blip>
          <a:srcRect/>
          <a:stretch>
            <a:fillRect/>
          </a:stretch>
        </p:blipFill>
        <p:spPr bwMode="auto">
          <a:xfrm>
            <a:off x="4876800" y="4967288"/>
            <a:ext cx="4191000" cy="1633537"/>
          </a:xfrm>
          <a:prstGeom prst="rect">
            <a:avLst/>
          </a:prstGeom>
          <a:noFill/>
          <a:ln w="9525">
            <a:noFill/>
            <a:miter lim="800000"/>
            <a:headEnd/>
            <a:tailEnd/>
          </a:ln>
        </p:spPr>
      </p:pic>
      <p:sp>
        <p:nvSpPr>
          <p:cNvPr id="136197" name="Text Box 14"/>
          <p:cNvSpPr txBox="1">
            <a:spLocks noChangeArrowheads="1"/>
          </p:cNvSpPr>
          <p:nvPr/>
        </p:nvSpPr>
        <p:spPr bwMode="auto">
          <a:xfrm>
            <a:off x="4876800" y="6491288"/>
            <a:ext cx="4267200" cy="366712"/>
          </a:xfrm>
          <a:prstGeom prst="rect">
            <a:avLst/>
          </a:prstGeom>
          <a:noFill/>
          <a:ln w="9525">
            <a:noFill/>
            <a:miter lim="800000"/>
            <a:headEnd/>
            <a:tailEnd/>
          </a:ln>
        </p:spPr>
        <p:txBody>
          <a:bodyPr>
            <a:prstTxWarp prst="textNoShape">
              <a:avLst/>
            </a:prstTxWarp>
            <a:spAutoFit/>
          </a:bodyPr>
          <a:lstStyle/>
          <a:p>
            <a:pPr algn="ctr">
              <a:spcBef>
                <a:spcPct val="50000"/>
              </a:spcBef>
            </a:pPr>
            <a:r>
              <a:rPr lang="en-US">
                <a:hlinkClick r:id="rId4"/>
              </a:rPr>
              <a:t>www.cber.org</a:t>
            </a:r>
            <a:r>
              <a:rPr lang="en-US"/>
              <a:t> </a:t>
            </a:r>
          </a:p>
        </p:txBody>
      </p:sp>
      <p:sp>
        <p:nvSpPr>
          <p:cNvPr id="136198" name="Rectangle 15"/>
          <p:cNvSpPr>
            <a:spLocks noChangeArrowheads="1"/>
          </p:cNvSpPr>
          <p:nvPr/>
        </p:nvSpPr>
        <p:spPr bwMode="auto">
          <a:xfrm>
            <a:off x="0" y="1524000"/>
            <a:ext cx="5486400" cy="1143000"/>
          </a:xfrm>
          <a:prstGeom prst="rect">
            <a:avLst/>
          </a:prstGeom>
          <a:solidFill>
            <a:schemeClr val="accent1"/>
          </a:solidFill>
          <a:ln w="9525">
            <a:noFill/>
            <a:miter lim="800000"/>
            <a:headEnd/>
            <a:tailEnd/>
          </a:ln>
        </p:spPr>
        <p:txBody>
          <a:bodyPr anchor="ctr">
            <a:prstTxWarp prst="textNoShape">
              <a:avLst/>
            </a:prstTxWarp>
          </a:bodyPr>
          <a:lstStyle/>
          <a:p>
            <a:pPr algn="ctr"/>
            <a:r>
              <a:rPr lang="en-US" sz="3200">
                <a:solidFill>
                  <a:schemeClr val="tx2"/>
                </a:solidFill>
                <a:latin typeface="Arial" charset="0"/>
                <a:ea typeface="Arial" charset="0"/>
                <a:cs typeface="Arial" charset="0"/>
              </a:rPr>
              <a:t>brandi.simonsen@uconn.edu</a:t>
            </a:r>
            <a:endParaRPr lang="en-US" sz="2400">
              <a:solidFill>
                <a:schemeClr val="tx2"/>
              </a:solidFill>
              <a:latin typeface="Arial" charset="0"/>
              <a:ea typeface="Arial" charset="0"/>
              <a:cs typeface="Arial" charset="0"/>
            </a:endParaRPr>
          </a:p>
        </p:txBody>
      </p:sp>
      <p:pic>
        <p:nvPicPr>
          <p:cNvPr id="136199" name="Picture 9" descr="PBIS Logo"/>
          <p:cNvPicPr>
            <a:picLocks noChangeAspect="1" noChangeArrowheads="1"/>
          </p:cNvPicPr>
          <p:nvPr/>
        </p:nvPicPr>
        <p:blipFill>
          <a:blip r:embed="rId5"/>
          <a:srcRect/>
          <a:stretch>
            <a:fillRect/>
          </a:stretch>
        </p:blipFill>
        <p:spPr bwMode="auto">
          <a:xfrm>
            <a:off x="1524000" y="3124200"/>
            <a:ext cx="5208588" cy="147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p:cNvSpPr>
            <a:spLocks noGrp="1" noChangeArrowheads="1"/>
          </p:cNvSpPr>
          <p:nvPr>
            <p:ph type="title"/>
          </p:nvPr>
        </p:nvSpPr>
        <p:spPr>
          <a:xfrm>
            <a:off x="533400" y="457200"/>
            <a:ext cx="8305800" cy="609600"/>
          </a:xfrm>
        </p:spPr>
        <p:txBody>
          <a:bodyPr/>
          <a:lstStyle/>
          <a:p>
            <a:pPr eaLnBrk="1" hangingPunct="1"/>
            <a:r>
              <a:rPr lang="en-US" b="1" dirty="0">
                <a:ea typeface="ＭＳ Ｐゴシック" pitchFamily="-107" charset="-128"/>
                <a:cs typeface="ＭＳ Ｐゴシック" pitchFamily="-107" charset="-128"/>
              </a:rPr>
              <a:t>Evidence Based Practices in Classroom Management</a:t>
            </a:r>
          </a:p>
        </p:txBody>
      </p:sp>
      <p:sp>
        <p:nvSpPr>
          <p:cNvPr id="218115" name="Rectangle 3"/>
          <p:cNvSpPr>
            <a:spLocks noGrp="1" noChangeArrowheads="1"/>
          </p:cNvSpPr>
          <p:nvPr>
            <p:ph type="body" idx="1"/>
          </p:nvPr>
        </p:nvSpPr>
        <p:spPr>
          <a:xfrm>
            <a:off x="609600" y="1905000"/>
            <a:ext cx="8534400" cy="4953000"/>
          </a:xfrm>
          <a:noFill/>
        </p:spPr>
        <p:txBody>
          <a:bodyPr/>
          <a:lstStyle/>
          <a:p>
            <a:pPr marL="762000" indent="-762000" eaLnBrk="1" hangingPunct="1">
              <a:lnSpc>
                <a:spcPct val="80000"/>
              </a:lnSpc>
              <a:buClr>
                <a:srgbClr val="0000FF"/>
              </a:buClr>
              <a:buFontTx/>
              <a:buAutoNum type="arabicPeriod"/>
            </a:pPr>
            <a:r>
              <a:rPr lang="en-US" sz="2900">
                <a:solidFill>
                  <a:srgbClr val="0000FF"/>
                </a:solidFill>
                <a:ea typeface="ＭＳ Ｐゴシック" pitchFamily="-107" charset="-128"/>
                <a:cs typeface="ＭＳ Ｐゴシック" pitchFamily="-107" charset="-128"/>
              </a:rPr>
              <a:t>Maximize structure </a:t>
            </a:r>
            <a:r>
              <a:rPr lang="en-US" sz="2900">
                <a:ea typeface="ＭＳ Ｐゴシック" pitchFamily="-107" charset="-128"/>
                <a:cs typeface="ＭＳ Ｐゴシック" pitchFamily="-107" charset="-128"/>
              </a:rPr>
              <a:t>in your classroom. </a:t>
            </a:r>
          </a:p>
          <a:p>
            <a:pPr marL="762000" indent="-762000" eaLnBrk="1" hangingPunct="1">
              <a:lnSpc>
                <a:spcPct val="80000"/>
              </a:lnSpc>
              <a:buClr>
                <a:srgbClr val="0000FF"/>
              </a:buClr>
              <a:buFontTx/>
              <a:buAutoNum type="arabicPeriod"/>
            </a:pPr>
            <a:endParaRPr lang="en-US" sz="900">
              <a:ea typeface="ＭＳ Ｐゴシック" pitchFamily="-107" charset="-128"/>
              <a:cs typeface="ＭＳ Ｐゴシック" pitchFamily="-107" charset="-128"/>
            </a:endParaRPr>
          </a:p>
          <a:p>
            <a:pPr marL="762000" indent="-762000" eaLnBrk="1" hangingPunct="1">
              <a:lnSpc>
                <a:spcPct val="80000"/>
              </a:lnSpc>
              <a:buClr>
                <a:srgbClr val="0000FF"/>
              </a:buClr>
              <a:buFontTx/>
              <a:buAutoNum type="arabicPeriod"/>
            </a:pPr>
            <a:r>
              <a:rPr lang="en-US" sz="2900">
                <a:ea typeface="ＭＳ Ｐゴシック" pitchFamily="-107" charset="-128"/>
                <a:cs typeface="ＭＳ Ｐゴシック" pitchFamily="-107" charset="-128"/>
              </a:rPr>
              <a:t>Post, teach, review, monitor, and reinforce a small number of positively stated </a:t>
            </a:r>
            <a:r>
              <a:rPr lang="en-US" sz="2900">
                <a:solidFill>
                  <a:srgbClr val="0000FF"/>
                </a:solidFill>
                <a:ea typeface="ＭＳ Ｐゴシック" pitchFamily="-107" charset="-128"/>
                <a:cs typeface="ＭＳ Ｐゴシック" pitchFamily="-107" charset="-128"/>
              </a:rPr>
              <a:t>expectations</a:t>
            </a:r>
            <a:r>
              <a:rPr lang="en-US" sz="2900">
                <a:ea typeface="ＭＳ Ｐゴシック" pitchFamily="-107" charset="-128"/>
                <a:cs typeface="ＭＳ Ｐゴシック" pitchFamily="-107" charset="-128"/>
              </a:rPr>
              <a:t>.</a:t>
            </a:r>
          </a:p>
          <a:p>
            <a:pPr marL="762000" indent="-762000" eaLnBrk="1" hangingPunct="1">
              <a:lnSpc>
                <a:spcPct val="80000"/>
              </a:lnSpc>
              <a:buClr>
                <a:srgbClr val="0000FF"/>
              </a:buClr>
              <a:buFontTx/>
              <a:buAutoNum type="arabicPeriod"/>
            </a:pPr>
            <a:endParaRPr lang="en-US" sz="900">
              <a:ea typeface="ＭＳ Ｐゴシック" pitchFamily="-107" charset="-128"/>
              <a:cs typeface="ＭＳ Ｐゴシック" pitchFamily="-107" charset="-128"/>
            </a:endParaRPr>
          </a:p>
          <a:p>
            <a:pPr marL="762000" indent="-762000" eaLnBrk="1" hangingPunct="1">
              <a:lnSpc>
                <a:spcPct val="80000"/>
              </a:lnSpc>
              <a:buClr>
                <a:srgbClr val="0000FF"/>
              </a:buClr>
              <a:buFontTx/>
              <a:buAutoNum type="arabicPeriod"/>
            </a:pPr>
            <a:r>
              <a:rPr lang="en-US" sz="2900">
                <a:solidFill>
                  <a:srgbClr val="0000FF"/>
                </a:solidFill>
                <a:ea typeface="ＭＳ Ｐゴシック" pitchFamily="-107" charset="-128"/>
                <a:cs typeface="ＭＳ Ｐゴシック" pitchFamily="-107" charset="-128"/>
              </a:rPr>
              <a:t>Actively engage </a:t>
            </a:r>
            <a:r>
              <a:rPr lang="en-US" sz="2900">
                <a:ea typeface="ＭＳ Ｐゴシック" pitchFamily="-107" charset="-128"/>
                <a:cs typeface="ＭＳ Ｐゴシック" pitchFamily="-107" charset="-128"/>
              </a:rPr>
              <a:t>students in observable ways.</a:t>
            </a:r>
          </a:p>
          <a:p>
            <a:pPr marL="762000" indent="-762000" eaLnBrk="1" hangingPunct="1">
              <a:lnSpc>
                <a:spcPct val="80000"/>
              </a:lnSpc>
              <a:buClr>
                <a:srgbClr val="0000FF"/>
              </a:buClr>
              <a:buFontTx/>
              <a:buAutoNum type="arabicPeriod"/>
            </a:pPr>
            <a:endParaRPr lang="en-US" sz="900">
              <a:ea typeface="ＭＳ Ｐゴシック" pitchFamily="-107" charset="-128"/>
              <a:cs typeface="ＭＳ Ｐゴシック" pitchFamily="-107" charset="-128"/>
            </a:endParaRPr>
          </a:p>
          <a:p>
            <a:pPr marL="762000" indent="-762000" eaLnBrk="1" hangingPunct="1">
              <a:lnSpc>
                <a:spcPct val="80000"/>
              </a:lnSpc>
              <a:buClr>
                <a:srgbClr val="0000FF"/>
              </a:buClr>
              <a:buFontTx/>
              <a:buAutoNum type="arabicPeriod"/>
            </a:pPr>
            <a:r>
              <a:rPr lang="en-US" sz="2900">
                <a:ea typeface="ＭＳ Ｐゴシック" pitchFamily="-107" charset="-128"/>
                <a:cs typeface="ＭＳ Ｐゴシック" pitchFamily="-107" charset="-128"/>
              </a:rPr>
              <a:t>Establish a </a:t>
            </a:r>
            <a:r>
              <a:rPr lang="en-US" sz="2900">
                <a:solidFill>
                  <a:srgbClr val="0000FF"/>
                </a:solidFill>
                <a:ea typeface="ＭＳ Ｐゴシック" pitchFamily="-107" charset="-128"/>
                <a:cs typeface="ＭＳ Ｐゴシック" pitchFamily="-107" charset="-128"/>
              </a:rPr>
              <a:t>continuum of strategies </a:t>
            </a:r>
            <a:r>
              <a:rPr lang="en-US" sz="2900">
                <a:ea typeface="ＭＳ Ｐゴシック" pitchFamily="-107" charset="-128"/>
                <a:cs typeface="ＭＳ Ｐゴシック" pitchFamily="-107" charset="-128"/>
              </a:rPr>
              <a:t>to </a:t>
            </a:r>
            <a:r>
              <a:rPr lang="en-US" sz="2900">
                <a:solidFill>
                  <a:srgbClr val="0000FF"/>
                </a:solidFill>
                <a:ea typeface="ＭＳ Ｐゴシック" pitchFamily="-107" charset="-128"/>
                <a:cs typeface="ＭＳ Ｐゴシック" pitchFamily="-107" charset="-128"/>
              </a:rPr>
              <a:t>acknowledge appropriate behavior</a:t>
            </a:r>
            <a:r>
              <a:rPr lang="en-US" sz="2900">
                <a:ea typeface="ＭＳ Ｐゴシック" pitchFamily="-107" charset="-128"/>
                <a:cs typeface="ＭＳ Ｐゴシック" pitchFamily="-107" charset="-128"/>
              </a:rPr>
              <a:t>.</a:t>
            </a:r>
          </a:p>
          <a:p>
            <a:pPr marL="762000" indent="-762000" eaLnBrk="1" hangingPunct="1">
              <a:lnSpc>
                <a:spcPct val="80000"/>
              </a:lnSpc>
              <a:buClr>
                <a:srgbClr val="0000FF"/>
              </a:buClr>
              <a:buFontTx/>
              <a:buAutoNum type="arabicPeriod"/>
            </a:pPr>
            <a:endParaRPr lang="en-US" sz="900">
              <a:ea typeface="ＭＳ Ｐゴシック" pitchFamily="-107" charset="-128"/>
              <a:cs typeface="ＭＳ Ｐゴシック" pitchFamily="-107" charset="-128"/>
            </a:endParaRPr>
          </a:p>
          <a:p>
            <a:pPr marL="762000" indent="-762000" eaLnBrk="1" hangingPunct="1">
              <a:lnSpc>
                <a:spcPct val="80000"/>
              </a:lnSpc>
              <a:buClr>
                <a:srgbClr val="0000FF"/>
              </a:buClr>
              <a:buFontTx/>
              <a:buAutoNum type="arabicPeriod"/>
            </a:pPr>
            <a:r>
              <a:rPr lang="en-US" sz="2900">
                <a:ea typeface="ＭＳ Ｐゴシック" pitchFamily="-107" charset="-128"/>
                <a:cs typeface="ＭＳ Ｐゴシック" pitchFamily="-107" charset="-128"/>
              </a:rPr>
              <a:t>Establish a </a:t>
            </a:r>
            <a:r>
              <a:rPr lang="en-US" sz="2900">
                <a:solidFill>
                  <a:srgbClr val="0000FF"/>
                </a:solidFill>
                <a:ea typeface="ＭＳ Ｐゴシック" pitchFamily="-107" charset="-128"/>
                <a:cs typeface="ＭＳ Ｐゴシック" pitchFamily="-107" charset="-128"/>
              </a:rPr>
              <a:t>continuum of strategies </a:t>
            </a:r>
            <a:r>
              <a:rPr lang="en-US" sz="2900">
                <a:ea typeface="ＭＳ Ｐゴシック" pitchFamily="-107" charset="-128"/>
                <a:cs typeface="ＭＳ Ｐゴシック" pitchFamily="-107" charset="-128"/>
              </a:rPr>
              <a:t>to </a:t>
            </a:r>
            <a:r>
              <a:rPr lang="en-US" sz="2900">
                <a:solidFill>
                  <a:srgbClr val="0000FF"/>
                </a:solidFill>
                <a:ea typeface="ＭＳ Ｐゴシック" pitchFamily="-107" charset="-128"/>
                <a:cs typeface="ＭＳ Ｐゴシック" pitchFamily="-107" charset="-128"/>
              </a:rPr>
              <a:t>respond to inappropriate behavior</a:t>
            </a:r>
            <a:r>
              <a:rPr lang="en-US" sz="2900">
                <a:ea typeface="ＭＳ Ｐゴシック" pitchFamily="-107" charset="-128"/>
                <a:cs typeface="ＭＳ Ｐゴシック" pitchFamily="-107" charset="-128"/>
              </a:rPr>
              <a:t>.</a:t>
            </a:r>
          </a:p>
          <a:p>
            <a:pPr marL="762000" indent="-762000" eaLnBrk="1" hangingPunct="1">
              <a:lnSpc>
                <a:spcPct val="80000"/>
              </a:lnSpc>
            </a:pPr>
            <a:endParaRPr lang="en-US" sz="2900">
              <a:ea typeface="ＭＳ Ｐゴシック" pitchFamily="-107" charset="-128"/>
              <a:cs typeface="ＭＳ Ｐゴシック" pitchFamily="-107" charset="-128"/>
            </a:endParaRPr>
          </a:p>
        </p:txBody>
      </p:sp>
      <p:sp>
        <p:nvSpPr>
          <p:cNvPr id="12292" name="Text Box 5"/>
          <p:cNvSpPr txBox="1">
            <a:spLocks noChangeArrowheads="1"/>
          </p:cNvSpPr>
          <p:nvPr/>
        </p:nvSpPr>
        <p:spPr bwMode="auto">
          <a:xfrm>
            <a:off x="2590800" y="6457950"/>
            <a:ext cx="6553200" cy="400050"/>
          </a:xfrm>
          <a:prstGeom prst="rect">
            <a:avLst/>
          </a:prstGeom>
          <a:noFill/>
          <a:ln w="9525">
            <a:noFill/>
            <a:miter lim="800000"/>
            <a:headEnd/>
            <a:tailEnd/>
          </a:ln>
        </p:spPr>
        <p:txBody>
          <a:bodyPr>
            <a:spAutoFit/>
          </a:bodyPr>
          <a:lstStyle/>
          <a:p>
            <a:pPr>
              <a:spcBef>
                <a:spcPct val="50000"/>
              </a:spcBef>
              <a:defRPr/>
            </a:pPr>
            <a:r>
              <a:rPr lang="en-US" sz="2000" dirty="0">
                <a:latin typeface="Arial" charset="0"/>
                <a:ea typeface="Arial" charset="0"/>
                <a:cs typeface="Arial" charset="0"/>
              </a:rPr>
              <a:t>(Simonsen, Fairbanks, </a:t>
            </a:r>
            <a:r>
              <a:rPr lang="en-US" sz="2000" dirty="0" err="1">
                <a:latin typeface="Arial" charset="0"/>
                <a:ea typeface="Arial" charset="0"/>
                <a:cs typeface="Arial" charset="0"/>
              </a:rPr>
              <a:t>Briesch</a:t>
            </a:r>
            <a:r>
              <a:rPr lang="en-US" sz="2000" dirty="0">
                <a:latin typeface="Arial" charset="0"/>
                <a:ea typeface="Arial" charset="0"/>
                <a:cs typeface="Arial" charset="0"/>
              </a:rPr>
              <a:t>, Myers, &amp; Sugai, 2008)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81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811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81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838200"/>
            <a:ext cx="7772400" cy="4724400"/>
          </a:xfrm>
          <a:solidFill>
            <a:schemeClr val="accent6">
              <a:lumMod val="40000"/>
              <a:lumOff val="60000"/>
            </a:schemeClr>
          </a:solidFill>
        </p:spPr>
        <p:txBody>
          <a:bodyPr/>
          <a:lstStyle/>
          <a:p>
            <a:pPr eaLnBrk="1" hangingPunct="1">
              <a:defRPr/>
            </a:pPr>
            <a:r>
              <a:rPr lang="en-US" b="1" dirty="0" smtClean="0"/>
              <a:t>Critical Features of</a:t>
            </a:r>
            <a:br>
              <a:rPr lang="en-US" b="1" dirty="0" smtClean="0"/>
            </a:br>
            <a:r>
              <a:rPr lang="en-US" b="1" dirty="0" smtClean="0"/>
              <a:t>Positive and Proactive Classroom Management</a:t>
            </a:r>
            <a:r>
              <a:rPr lang="en-US" dirty="0" smtClean="0"/>
              <a:t/>
            </a:r>
            <a:br>
              <a:rPr lang="en-US" dirty="0" smtClean="0"/>
            </a:br>
            <a:r>
              <a:rPr lang="en-US" dirty="0" smtClean="0"/>
              <a:t/>
            </a:r>
            <a:br>
              <a:rPr lang="en-US" dirty="0" smtClean="0"/>
            </a:br>
            <a:r>
              <a:rPr lang="en-US" sz="3600" dirty="0" smtClean="0"/>
              <a:t>PART 2: </a:t>
            </a:r>
            <a:r>
              <a:rPr lang="en-US" sz="3600" i="1" dirty="0" smtClean="0"/>
              <a:t>Consequence Strategies</a:t>
            </a:r>
            <a:endParaRPr lang="en-US" sz="3000" dirty="0" smtClean="0"/>
          </a:p>
        </p:txBody>
      </p:sp>
    </p:spTree>
    <p:extLst>
      <p:ext uri="{BB962C8B-B14F-4D97-AF65-F5344CB8AC3E}">
        <p14:creationId xmlns:p14="http://schemas.microsoft.com/office/powerpoint/2010/main" val="5777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solidFill>
            <a:schemeClr val="accent2">
              <a:lumMod val="40000"/>
              <a:lumOff val="60000"/>
            </a:schemeClr>
          </a:solidFill>
        </p:spPr>
        <p:txBody>
          <a:bodyPr/>
          <a:lstStyle/>
          <a:p>
            <a:pPr eaLnBrk="1" hangingPunct="1"/>
            <a:r>
              <a:rPr lang="en-US">
                <a:ea typeface="ＭＳ Ｐゴシック" pitchFamily="-107" charset="-128"/>
                <a:cs typeface="ＭＳ Ｐゴシック" pitchFamily="-107" charset="-128"/>
              </a:rPr>
              <a:t>Reinforcement vs. Punishment</a:t>
            </a:r>
          </a:p>
        </p:txBody>
      </p:sp>
      <p:sp>
        <p:nvSpPr>
          <p:cNvPr id="86019" name="Rectangle 3"/>
          <p:cNvSpPr>
            <a:spLocks noGrp="1" noChangeArrowheads="1"/>
          </p:cNvSpPr>
          <p:nvPr>
            <p:ph type="body" idx="1"/>
          </p:nvPr>
        </p:nvSpPr>
        <p:spPr/>
        <p:txBody>
          <a:bodyPr/>
          <a:lstStyle/>
          <a:p>
            <a:pPr eaLnBrk="1" hangingPunct="1"/>
            <a:r>
              <a:rPr lang="en-US" b="1" u="sng">
                <a:ea typeface="ＭＳ Ｐゴシック" pitchFamily="-107" charset="-128"/>
                <a:cs typeface="ＭＳ Ｐゴシック" pitchFamily="-107" charset="-128"/>
              </a:rPr>
              <a:t>Reinforcement</a:t>
            </a:r>
            <a:r>
              <a:rPr lang="en-US">
                <a:ea typeface="ＭＳ Ｐゴシック" pitchFamily="-107" charset="-128"/>
                <a:cs typeface="ＭＳ Ｐゴシック" pitchFamily="-107" charset="-128"/>
              </a:rPr>
              <a:t>: when a consequence of a behavior functions to </a:t>
            </a:r>
            <a:r>
              <a:rPr lang="en-US" b="1" i="1">
                <a:ea typeface="ＭＳ Ｐゴシック" pitchFamily="-107" charset="-128"/>
                <a:cs typeface="ＭＳ Ｐゴシック" pitchFamily="-107" charset="-128"/>
              </a:rPr>
              <a:t>increase the likelihood</a:t>
            </a:r>
            <a:r>
              <a:rPr lang="en-US">
                <a:ea typeface="ＭＳ Ｐゴシック" pitchFamily="-107" charset="-128"/>
                <a:cs typeface="ＭＳ Ｐゴシック" pitchFamily="-107" charset="-128"/>
              </a:rPr>
              <a:t> of future occurrences of that behavior</a:t>
            </a:r>
          </a:p>
          <a:p>
            <a:pPr eaLnBrk="1" hangingPunct="1"/>
            <a:endParaRPr lang="en-US">
              <a:ea typeface="ＭＳ Ｐゴシック" pitchFamily="-107" charset="-128"/>
              <a:cs typeface="ＭＳ Ｐゴシック" pitchFamily="-107" charset="-128"/>
            </a:endParaRPr>
          </a:p>
          <a:p>
            <a:pPr eaLnBrk="1" hangingPunct="1"/>
            <a:r>
              <a:rPr lang="en-US" b="1" u="sng">
                <a:ea typeface="ＭＳ Ｐゴシック" pitchFamily="-107" charset="-128"/>
                <a:cs typeface="ＭＳ Ｐゴシック" pitchFamily="-107" charset="-128"/>
              </a:rPr>
              <a:t>Punishment</a:t>
            </a:r>
            <a:r>
              <a:rPr lang="en-US">
                <a:ea typeface="ＭＳ Ｐゴシック" pitchFamily="-107" charset="-128"/>
                <a:cs typeface="ＭＳ Ｐゴシック" pitchFamily="-107" charset="-128"/>
              </a:rPr>
              <a:t>: when a consequence of a behavior functions to </a:t>
            </a:r>
            <a:r>
              <a:rPr lang="en-US" b="1" i="1">
                <a:ea typeface="ＭＳ Ｐゴシック" pitchFamily="-107" charset="-128"/>
                <a:cs typeface="ＭＳ Ｐゴシック" pitchFamily="-107" charset="-128"/>
              </a:rPr>
              <a:t>decrease the likelihood</a:t>
            </a:r>
            <a:r>
              <a:rPr lang="en-US">
                <a:ea typeface="ＭＳ Ｐゴシック" pitchFamily="-107" charset="-128"/>
                <a:cs typeface="ＭＳ Ｐゴシック" pitchFamily="-107" charset="-128"/>
              </a:rPr>
              <a:t> of future occurrences of that behavior</a:t>
            </a:r>
          </a:p>
          <a:p>
            <a:pPr eaLnBrk="1" hangingPunct="1"/>
            <a:endParaRPr lang="en-US">
              <a:ea typeface="ＭＳ Ｐゴシック" pitchFamily="-107" charset="-128"/>
              <a:cs typeface="ＭＳ Ｐゴシック" pitchFamily="-107"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p:cNvSpPr>
            <a:spLocks noGrp="1" noChangeArrowheads="1"/>
          </p:cNvSpPr>
          <p:nvPr>
            <p:ph type="title"/>
          </p:nvPr>
        </p:nvSpPr>
        <p:spPr>
          <a:xfrm>
            <a:off x="0" y="0"/>
            <a:ext cx="9144000" cy="1371600"/>
          </a:xfrm>
          <a:solidFill>
            <a:srgbClr val="3366FF">
              <a:alpha val="30196"/>
            </a:srgbClr>
          </a:solidFill>
        </p:spPr>
        <p:txBody>
          <a:bodyPr/>
          <a:lstStyle/>
          <a:p>
            <a:pPr marL="1028700" indent="-1028700" algn="l" eaLnBrk="1" hangingPunct="1"/>
            <a:r>
              <a:rPr lang="en-US" sz="3200" b="1">
                <a:ea typeface="ＭＳ Ｐゴシック" pitchFamily="-107" charset="-128"/>
                <a:cs typeface="ＭＳ Ｐゴシック" pitchFamily="-107" charset="-128"/>
              </a:rPr>
              <a:t>4.      Establish a </a:t>
            </a:r>
            <a:r>
              <a:rPr lang="en-US" sz="3200" b="1">
                <a:solidFill>
                  <a:srgbClr val="3366FF"/>
                </a:solidFill>
                <a:ea typeface="ＭＳ Ｐゴシック" pitchFamily="-107" charset="-128"/>
                <a:cs typeface="ＭＳ Ｐゴシック" pitchFamily="-107" charset="-128"/>
              </a:rPr>
              <a:t>continuum of strategies </a:t>
            </a:r>
            <a:r>
              <a:rPr lang="en-US" sz="3200" b="1">
                <a:ea typeface="ＭＳ Ｐゴシック" pitchFamily="-107" charset="-128"/>
                <a:cs typeface="ＭＳ Ｐゴシック" pitchFamily="-107" charset="-128"/>
              </a:rPr>
              <a:t>to </a:t>
            </a:r>
            <a:r>
              <a:rPr lang="en-US" sz="3200" b="1">
                <a:solidFill>
                  <a:srgbClr val="3366FF"/>
                </a:solidFill>
                <a:ea typeface="ＭＳ Ｐゴシック" pitchFamily="-107" charset="-128"/>
                <a:cs typeface="ＭＳ Ｐゴシック" pitchFamily="-107" charset="-128"/>
              </a:rPr>
              <a:t>acknowledge appropriate behavior</a:t>
            </a:r>
            <a:r>
              <a:rPr lang="en-US" sz="3200" b="1">
                <a:ea typeface="ＭＳ Ｐゴシック" pitchFamily="-107" charset="-128"/>
                <a:cs typeface="ＭＳ Ｐゴシック" pitchFamily="-107" charset="-128"/>
              </a:rPr>
              <a:t>.</a:t>
            </a:r>
          </a:p>
        </p:txBody>
      </p:sp>
      <p:sp>
        <p:nvSpPr>
          <p:cNvPr id="248835" name="Rectangle 3"/>
          <p:cNvSpPr>
            <a:spLocks noGrp="1" noChangeArrowheads="1"/>
          </p:cNvSpPr>
          <p:nvPr>
            <p:ph type="body" idx="1"/>
          </p:nvPr>
        </p:nvSpPr>
        <p:spPr>
          <a:xfrm>
            <a:off x="457200" y="1752600"/>
            <a:ext cx="7620000" cy="4343400"/>
          </a:xfrm>
        </p:spPr>
        <p:txBody>
          <a:bodyPr/>
          <a:lstStyle/>
          <a:p>
            <a:pPr eaLnBrk="1" hangingPunct="1"/>
            <a:r>
              <a:rPr lang="en-US">
                <a:ea typeface="ＭＳ Ｐゴシック" pitchFamily="-107" charset="-128"/>
                <a:cs typeface="ＭＳ Ｐゴシック" pitchFamily="-107" charset="-128"/>
              </a:rPr>
              <a:t>Specific and Contingent Praise</a:t>
            </a:r>
          </a:p>
          <a:p>
            <a:pPr eaLnBrk="1" hangingPunct="1"/>
            <a:endParaRPr lang="en-US">
              <a:ea typeface="ＭＳ Ｐゴシック" pitchFamily="-107" charset="-128"/>
              <a:cs typeface="ＭＳ Ｐゴシック" pitchFamily="-107" charset="-128"/>
            </a:endParaRPr>
          </a:p>
          <a:p>
            <a:pPr eaLnBrk="1" hangingPunct="1"/>
            <a:r>
              <a:rPr lang="en-US">
                <a:ea typeface="ＭＳ Ｐゴシック" pitchFamily="-107" charset="-128"/>
                <a:cs typeface="ＭＳ Ｐゴシック" pitchFamily="-107" charset="-128"/>
              </a:rPr>
              <a:t>Group Contingencies</a:t>
            </a:r>
          </a:p>
          <a:p>
            <a:pPr eaLnBrk="1" hangingPunct="1"/>
            <a:endParaRPr lang="en-US">
              <a:ea typeface="ＭＳ Ｐゴシック" pitchFamily="-107" charset="-128"/>
              <a:cs typeface="ＭＳ Ｐゴシック" pitchFamily="-107" charset="-128"/>
            </a:endParaRPr>
          </a:p>
          <a:p>
            <a:pPr eaLnBrk="1" hangingPunct="1"/>
            <a:r>
              <a:rPr lang="en-US">
                <a:ea typeface="ＭＳ Ｐゴシック" pitchFamily="-107" charset="-128"/>
                <a:cs typeface="ＭＳ Ｐゴシック" pitchFamily="-107" charset="-128"/>
              </a:rPr>
              <a:t>Behavior Contracts</a:t>
            </a:r>
          </a:p>
          <a:p>
            <a:pPr eaLnBrk="1" hangingPunct="1"/>
            <a:endParaRPr lang="en-US">
              <a:ea typeface="ＭＳ Ｐゴシック" pitchFamily="-107" charset="-128"/>
              <a:cs typeface="ＭＳ Ｐゴシック" pitchFamily="-107" charset="-128"/>
            </a:endParaRPr>
          </a:p>
          <a:p>
            <a:pPr eaLnBrk="1" hangingPunct="1"/>
            <a:r>
              <a:rPr lang="en-US">
                <a:ea typeface="ＭＳ Ｐゴシック" pitchFamily="-107" charset="-128"/>
                <a:cs typeface="ＭＳ Ｐゴシック" pitchFamily="-107" charset="-128"/>
              </a:rPr>
              <a:t>Token Economies</a:t>
            </a:r>
          </a:p>
          <a:p>
            <a:pPr eaLnBrk="1" hangingPunct="1"/>
            <a:endParaRPr lang="en-US">
              <a:ea typeface="ＭＳ Ｐゴシック" pitchFamily="-107" charset="-128"/>
              <a:cs typeface="ＭＳ Ｐゴシック" pitchFamily="-107" charset="-128"/>
            </a:endParaRPr>
          </a:p>
        </p:txBody>
      </p:sp>
      <p:pic>
        <p:nvPicPr>
          <p:cNvPr id="87044" name="Picture 4" descr="100_0646"/>
          <p:cNvPicPr>
            <a:picLocks noChangeAspect="1" noChangeArrowheads="1"/>
          </p:cNvPicPr>
          <p:nvPr/>
        </p:nvPicPr>
        <p:blipFill>
          <a:blip r:embed="rId3"/>
          <a:srcRect/>
          <a:stretch>
            <a:fillRect/>
          </a:stretch>
        </p:blipFill>
        <p:spPr bwMode="auto">
          <a:xfrm rot="-1285142">
            <a:off x="4800600" y="3048000"/>
            <a:ext cx="3810000" cy="2735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88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88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88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p:cNvSpPr>
            <a:spLocks noGrp="1" noChangeArrowheads="1"/>
          </p:cNvSpPr>
          <p:nvPr>
            <p:ph type="title"/>
          </p:nvPr>
        </p:nvSpPr>
        <p:spPr>
          <a:xfrm>
            <a:off x="304800" y="381000"/>
            <a:ext cx="8458200" cy="652463"/>
          </a:xfrm>
          <a:solidFill>
            <a:srgbClr val="FFFF99"/>
          </a:solidFill>
        </p:spPr>
        <p:txBody>
          <a:bodyPr/>
          <a:lstStyle/>
          <a:p>
            <a:r>
              <a:rPr lang="en-US" b="1" dirty="0">
                <a:ea typeface="ＭＳ Ｐゴシック" pitchFamily="-107" charset="-128"/>
                <a:cs typeface="ＭＳ Ｐゴシック" pitchFamily="-107" charset="-128"/>
              </a:rPr>
              <a:t>Specific and Contingent Praise</a:t>
            </a:r>
          </a:p>
        </p:txBody>
      </p:sp>
      <p:sp>
        <p:nvSpPr>
          <p:cNvPr id="89091" name="Rectangle 3"/>
          <p:cNvSpPr>
            <a:spLocks noGrp="1" noChangeArrowheads="1"/>
          </p:cNvSpPr>
          <p:nvPr>
            <p:ph type="body" idx="1"/>
          </p:nvPr>
        </p:nvSpPr>
        <p:spPr>
          <a:xfrm>
            <a:off x="457200" y="1219200"/>
            <a:ext cx="8305800" cy="4267200"/>
          </a:xfrm>
        </p:spPr>
        <p:txBody>
          <a:bodyPr/>
          <a:lstStyle/>
          <a:p>
            <a:r>
              <a:rPr lang="en-US">
                <a:ea typeface="ＭＳ Ｐゴシック" pitchFamily="-107" charset="-128"/>
                <a:cs typeface="ＭＳ Ｐゴシック" pitchFamily="-107" charset="-128"/>
              </a:rPr>
              <a:t>Praise should be…</a:t>
            </a:r>
            <a:r>
              <a:rPr lang="en-US" sz="3600">
                <a:ea typeface="ＭＳ Ｐゴシック" pitchFamily="-107" charset="-128"/>
                <a:cs typeface="ＭＳ Ｐゴシック" pitchFamily="-107" charset="-128"/>
              </a:rPr>
              <a:t> </a:t>
            </a:r>
            <a:endParaRPr lang="en-US">
              <a:ea typeface="ＭＳ Ｐゴシック" pitchFamily="-107" charset="-128"/>
              <a:cs typeface="ＭＳ Ｐゴシック" pitchFamily="-107" charset="-128"/>
            </a:endParaRPr>
          </a:p>
          <a:p>
            <a:pPr lvl="1"/>
            <a:r>
              <a:rPr lang="en-US"/>
              <a:t>…</a:t>
            </a:r>
            <a:r>
              <a:rPr lang="en-US" b="1">
                <a:solidFill>
                  <a:srgbClr val="0070C0"/>
                </a:solidFill>
              </a:rPr>
              <a:t>contingent</a:t>
            </a:r>
            <a:r>
              <a:rPr lang="en-US"/>
              <a:t>: occur immediately following desired behavior</a:t>
            </a:r>
          </a:p>
          <a:p>
            <a:pPr lvl="1"/>
            <a:endParaRPr lang="en-US"/>
          </a:p>
          <a:p>
            <a:pPr lvl="1"/>
            <a:r>
              <a:rPr lang="en-US"/>
              <a:t>…</a:t>
            </a:r>
            <a:r>
              <a:rPr lang="en-US" b="1">
                <a:solidFill>
                  <a:srgbClr val="0070C0"/>
                </a:solidFill>
              </a:rPr>
              <a:t>specific</a:t>
            </a:r>
            <a:r>
              <a:rPr lang="en-US"/>
              <a:t>: tell learner exactly what they are doing </a:t>
            </a:r>
            <a:r>
              <a:rPr lang="en-US" i="1"/>
              <a:t>correctly </a:t>
            </a:r>
            <a:r>
              <a:rPr lang="en-US"/>
              <a:t>and continue to do in the future</a:t>
            </a:r>
          </a:p>
          <a:p>
            <a:pPr lvl="2"/>
            <a:r>
              <a:rPr lang="en-US"/>
              <a:t>“Good job” (not very specific)</a:t>
            </a:r>
          </a:p>
          <a:p>
            <a:pPr lvl="2"/>
            <a:r>
              <a:rPr lang="en-US"/>
              <a:t>“I like how you are showing me active listening by having quiet hands and feet and eyes on me” (specific)</a:t>
            </a:r>
          </a:p>
          <a:p>
            <a:endParaRPr lang="en-US" sz="2400">
              <a:ea typeface="ＭＳ Ｐゴシック" pitchFamily="-107" charset="-128"/>
              <a:cs typeface="ＭＳ Ｐゴシック" pitchFamily="-107" charset="-128"/>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Grp="1" noChangeArrowheads="1"/>
          </p:cNvSpPr>
          <p:nvPr>
            <p:ph type="title"/>
          </p:nvPr>
        </p:nvSpPr>
        <p:spPr>
          <a:xfrm>
            <a:off x="609600" y="381000"/>
            <a:ext cx="7772400" cy="652463"/>
          </a:xfrm>
          <a:solidFill>
            <a:srgbClr val="FFFF99"/>
          </a:solidFill>
        </p:spPr>
        <p:txBody>
          <a:bodyPr/>
          <a:lstStyle/>
          <a:p>
            <a:r>
              <a:rPr lang="en-US" b="1" dirty="0">
                <a:ea typeface="ＭＳ Ｐゴシック" pitchFamily="-107" charset="-128"/>
                <a:cs typeface="ＭＳ Ｐゴシック" pitchFamily="-107" charset="-128"/>
              </a:rPr>
              <a:t>Group Contingencies</a:t>
            </a:r>
          </a:p>
        </p:txBody>
      </p:sp>
      <p:sp>
        <p:nvSpPr>
          <p:cNvPr id="252931" name="Rectangle 3"/>
          <p:cNvSpPr>
            <a:spLocks noGrp="1" noChangeArrowheads="1"/>
          </p:cNvSpPr>
          <p:nvPr>
            <p:ph type="body" idx="1"/>
          </p:nvPr>
        </p:nvSpPr>
        <p:spPr>
          <a:xfrm>
            <a:off x="1828800" y="1219200"/>
            <a:ext cx="7315200" cy="4038600"/>
          </a:xfrm>
        </p:spPr>
        <p:txBody>
          <a:bodyPr/>
          <a:lstStyle/>
          <a:p>
            <a:r>
              <a:rPr lang="en-US">
                <a:ea typeface="ＭＳ Ｐゴシック" pitchFamily="-107" charset="-128"/>
                <a:cs typeface="ＭＳ Ｐゴシック" pitchFamily="-107" charset="-128"/>
              </a:rPr>
              <a:t>Three types:</a:t>
            </a:r>
          </a:p>
          <a:p>
            <a:endParaRPr lang="en-US" sz="1000">
              <a:ea typeface="ＭＳ Ｐゴシック" pitchFamily="-107" charset="-128"/>
              <a:cs typeface="ＭＳ Ｐゴシック" pitchFamily="-107" charset="-128"/>
            </a:endParaRPr>
          </a:p>
          <a:p>
            <a:pPr lvl="1"/>
            <a:r>
              <a:rPr lang="en-US" b="1" i="1"/>
              <a:t>“All for one”</a:t>
            </a:r>
            <a:r>
              <a:rPr lang="en-US"/>
              <a:t> </a:t>
            </a:r>
          </a:p>
          <a:p>
            <a:pPr lvl="1">
              <a:buFontTx/>
              <a:buNone/>
            </a:pPr>
            <a:r>
              <a:rPr lang="en-US">
                <a:solidFill>
                  <a:srgbClr val="0070C0"/>
                </a:solidFill>
              </a:rPr>
              <a:t>	</a:t>
            </a:r>
            <a:r>
              <a:rPr lang="en-US"/>
              <a:t>(</a:t>
            </a:r>
            <a:r>
              <a:rPr lang="en-US">
                <a:solidFill>
                  <a:srgbClr val="0070C0"/>
                </a:solidFill>
              </a:rPr>
              <a:t>Interdependent</a:t>
            </a:r>
            <a:r>
              <a:rPr lang="en-US"/>
              <a:t> Group Contingency) </a:t>
            </a:r>
          </a:p>
          <a:p>
            <a:pPr lvl="1"/>
            <a:endParaRPr lang="en-US" b="1" i="1"/>
          </a:p>
          <a:p>
            <a:pPr lvl="1"/>
            <a:r>
              <a:rPr lang="en-US" b="1" i="1"/>
              <a:t>“One for all”</a:t>
            </a:r>
            <a:r>
              <a:rPr lang="en-US"/>
              <a:t>  </a:t>
            </a:r>
          </a:p>
          <a:p>
            <a:pPr lvl="1">
              <a:buFontTx/>
              <a:buNone/>
            </a:pPr>
            <a:r>
              <a:rPr lang="en-US"/>
              <a:t>	(</a:t>
            </a:r>
            <a:r>
              <a:rPr lang="en-US">
                <a:solidFill>
                  <a:srgbClr val="0070C0"/>
                </a:solidFill>
              </a:rPr>
              <a:t>Dependent</a:t>
            </a:r>
            <a:r>
              <a:rPr lang="en-US">
                <a:solidFill>
                  <a:srgbClr val="CCFF66"/>
                </a:solidFill>
              </a:rPr>
              <a:t> </a:t>
            </a:r>
            <a:r>
              <a:rPr lang="en-US"/>
              <a:t>Group Contingency </a:t>
            </a:r>
          </a:p>
          <a:p>
            <a:pPr lvl="1"/>
            <a:endParaRPr lang="en-US"/>
          </a:p>
          <a:p>
            <a:pPr lvl="1"/>
            <a:r>
              <a:rPr lang="en-US" b="1" i="1"/>
              <a:t>“To each his/her own”</a:t>
            </a:r>
            <a:r>
              <a:rPr lang="en-US"/>
              <a:t>  </a:t>
            </a:r>
          </a:p>
          <a:p>
            <a:pPr lvl="1">
              <a:buFontTx/>
              <a:buNone/>
            </a:pPr>
            <a:r>
              <a:rPr lang="en-US"/>
              <a:t>	(</a:t>
            </a:r>
            <a:r>
              <a:rPr lang="en-US">
                <a:solidFill>
                  <a:srgbClr val="0070C0"/>
                </a:solidFill>
              </a:rPr>
              <a:t>Independent</a:t>
            </a:r>
            <a:r>
              <a:rPr lang="en-US"/>
              <a:t> Group Contingency)</a:t>
            </a:r>
          </a:p>
          <a:p>
            <a:endParaRPr lang="en-US" sz="2000">
              <a:ea typeface="ＭＳ Ｐゴシック" pitchFamily="-107" charset="-128"/>
              <a:cs typeface="ＭＳ Ｐゴシック" pitchFamily="-107" charset="-128"/>
            </a:endParaRPr>
          </a:p>
        </p:txBody>
      </p:sp>
      <p:pic>
        <p:nvPicPr>
          <p:cNvPr id="92164" name="Picture 4" descr="MPj02896820000[1]"/>
          <p:cNvPicPr>
            <a:picLocks noChangeAspect="1" noChangeArrowheads="1"/>
          </p:cNvPicPr>
          <p:nvPr/>
        </p:nvPicPr>
        <p:blipFill>
          <a:blip r:embed="rId2"/>
          <a:srcRect/>
          <a:stretch>
            <a:fillRect/>
          </a:stretch>
        </p:blipFill>
        <p:spPr bwMode="auto">
          <a:xfrm>
            <a:off x="0" y="3352800"/>
            <a:ext cx="2347913" cy="3505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Effect transition="in" filter="blinds(horizontal)">
                                      <p:cBhvr>
                                        <p:cTn id="7" dur="500"/>
                                        <p:tgtEl>
                                          <p:spTgt spid="2529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52931">
                                            <p:txEl>
                                              <p:pRg st="2" end="2"/>
                                            </p:txEl>
                                          </p:spTgt>
                                        </p:tgtEl>
                                        <p:attrNameLst>
                                          <p:attrName>style.visibility</p:attrName>
                                        </p:attrNameLst>
                                      </p:cBhvr>
                                      <p:to>
                                        <p:strVal val="visible"/>
                                      </p:to>
                                    </p:set>
                                    <p:animEffect transition="in" filter="blinds(horizontal)">
                                      <p:cBhvr>
                                        <p:cTn id="12" dur="500"/>
                                        <p:tgtEl>
                                          <p:spTgt spid="2529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1" nodeType="clickEffect">
                                  <p:stCondLst>
                                    <p:cond delay="0"/>
                                  </p:stCondLst>
                                  <p:childTnLst>
                                    <p:set>
                                      <p:cBhvr>
                                        <p:cTn id="16" dur="1" fill="hold">
                                          <p:stCondLst>
                                            <p:cond delay="0"/>
                                          </p:stCondLst>
                                        </p:cTn>
                                        <p:tgtEl>
                                          <p:spTgt spid="252931">
                                            <p:txEl>
                                              <p:pRg st="3" end="3"/>
                                            </p:txEl>
                                          </p:spTgt>
                                        </p:tgtEl>
                                        <p:attrNameLst>
                                          <p:attrName>style.visibility</p:attrName>
                                        </p:attrNameLst>
                                      </p:cBhvr>
                                      <p:to>
                                        <p:strVal val="visible"/>
                                      </p:to>
                                    </p:set>
                                    <p:animEffect transition="in" filter="blinds(horizontal)">
                                      <p:cBhvr>
                                        <p:cTn id="17" dur="500"/>
                                        <p:tgtEl>
                                          <p:spTgt spid="2529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1" nodeType="clickEffect">
                                  <p:stCondLst>
                                    <p:cond delay="0"/>
                                  </p:stCondLst>
                                  <p:childTnLst>
                                    <p:set>
                                      <p:cBhvr>
                                        <p:cTn id="21" dur="1" fill="hold">
                                          <p:stCondLst>
                                            <p:cond delay="0"/>
                                          </p:stCondLst>
                                        </p:cTn>
                                        <p:tgtEl>
                                          <p:spTgt spid="252931">
                                            <p:txEl>
                                              <p:pRg st="5" end="5"/>
                                            </p:txEl>
                                          </p:spTgt>
                                        </p:tgtEl>
                                        <p:attrNameLst>
                                          <p:attrName>style.visibility</p:attrName>
                                        </p:attrNameLst>
                                      </p:cBhvr>
                                      <p:to>
                                        <p:strVal val="visible"/>
                                      </p:to>
                                    </p:set>
                                    <p:animEffect transition="in" filter="blinds(horizontal)">
                                      <p:cBhvr>
                                        <p:cTn id="22" dur="500"/>
                                        <p:tgtEl>
                                          <p:spTgt spid="25293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1" nodeType="clickEffect">
                                  <p:stCondLst>
                                    <p:cond delay="0"/>
                                  </p:stCondLst>
                                  <p:childTnLst>
                                    <p:set>
                                      <p:cBhvr>
                                        <p:cTn id="26" dur="1" fill="hold">
                                          <p:stCondLst>
                                            <p:cond delay="0"/>
                                          </p:stCondLst>
                                        </p:cTn>
                                        <p:tgtEl>
                                          <p:spTgt spid="252931">
                                            <p:txEl>
                                              <p:pRg st="6" end="6"/>
                                            </p:txEl>
                                          </p:spTgt>
                                        </p:tgtEl>
                                        <p:attrNameLst>
                                          <p:attrName>style.visibility</p:attrName>
                                        </p:attrNameLst>
                                      </p:cBhvr>
                                      <p:to>
                                        <p:strVal val="visible"/>
                                      </p:to>
                                    </p:set>
                                    <p:animEffect transition="in" filter="blinds(horizontal)">
                                      <p:cBhvr>
                                        <p:cTn id="27" dur="500"/>
                                        <p:tgtEl>
                                          <p:spTgt spid="25293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1" nodeType="clickEffect">
                                  <p:stCondLst>
                                    <p:cond delay="0"/>
                                  </p:stCondLst>
                                  <p:childTnLst>
                                    <p:set>
                                      <p:cBhvr>
                                        <p:cTn id="31" dur="1" fill="hold">
                                          <p:stCondLst>
                                            <p:cond delay="0"/>
                                          </p:stCondLst>
                                        </p:cTn>
                                        <p:tgtEl>
                                          <p:spTgt spid="252931">
                                            <p:txEl>
                                              <p:pRg st="8" end="8"/>
                                            </p:txEl>
                                          </p:spTgt>
                                        </p:tgtEl>
                                        <p:attrNameLst>
                                          <p:attrName>style.visibility</p:attrName>
                                        </p:attrNameLst>
                                      </p:cBhvr>
                                      <p:to>
                                        <p:strVal val="visible"/>
                                      </p:to>
                                    </p:set>
                                    <p:animEffect transition="in" filter="blinds(horizontal)">
                                      <p:cBhvr>
                                        <p:cTn id="32" dur="500"/>
                                        <p:tgtEl>
                                          <p:spTgt spid="252931">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1" nodeType="clickEffect">
                                  <p:stCondLst>
                                    <p:cond delay="0"/>
                                  </p:stCondLst>
                                  <p:childTnLst>
                                    <p:set>
                                      <p:cBhvr>
                                        <p:cTn id="36" dur="1" fill="hold">
                                          <p:stCondLst>
                                            <p:cond delay="0"/>
                                          </p:stCondLst>
                                        </p:cTn>
                                        <p:tgtEl>
                                          <p:spTgt spid="252931">
                                            <p:txEl>
                                              <p:pRg st="9" end="9"/>
                                            </p:txEl>
                                          </p:spTgt>
                                        </p:tgtEl>
                                        <p:attrNameLst>
                                          <p:attrName>style.visibility</p:attrName>
                                        </p:attrNameLst>
                                      </p:cBhvr>
                                      <p:to>
                                        <p:strVal val="visible"/>
                                      </p:to>
                                    </p:set>
                                    <p:animEffect transition="in" filter="blinds(horizontal)">
                                      <p:cBhvr>
                                        <p:cTn id="37" dur="500"/>
                                        <p:tgtEl>
                                          <p:spTgt spid="252931">
                                            <p:txEl>
                                              <p:pRg st="9" end="9"/>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52931">
                                            <p:txEl>
                                              <p:pRg st="8" end="8"/>
                                            </p:txEl>
                                          </p:spTgt>
                                        </p:tgtEl>
                                        <p:attrNameLst>
                                          <p:attrName>style.visibility</p:attrName>
                                        </p:attrNameLst>
                                      </p:cBhvr>
                                      <p:to>
                                        <p:strVal val="visible"/>
                                      </p:to>
                                    </p:set>
                                    <p:animEffect transition="in" filter="blinds(horizontal)">
                                      <p:cBhvr>
                                        <p:cTn id="40" dur="500"/>
                                        <p:tgtEl>
                                          <p:spTgt spid="252931">
                                            <p:txEl>
                                              <p:pRg st="8" end="8"/>
                                            </p:txEl>
                                          </p:spTgt>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52931">
                                            <p:txEl>
                                              <p:pRg st="9" end="9"/>
                                            </p:txEl>
                                          </p:spTgt>
                                        </p:tgtEl>
                                        <p:attrNameLst>
                                          <p:attrName>style.visibility</p:attrName>
                                        </p:attrNameLst>
                                      </p:cBhvr>
                                      <p:to>
                                        <p:strVal val="visible"/>
                                      </p:to>
                                    </p:set>
                                    <p:animEffect transition="in" filter="blinds(horizontal)">
                                      <p:cBhvr>
                                        <p:cTn id="43" dur="500"/>
                                        <p:tgtEl>
                                          <p:spTgt spid="2529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build="p"/>
      <p:bldP spid="252931" grpId="1"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ritannic Bold"/>
        <a:ea typeface=""/>
        <a:cs typeface=""/>
      </a:majorFont>
      <a:minorFont>
        <a:latin typeface="Britannic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 DES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7041</TotalTime>
  <Words>1694</Words>
  <Application>Microsoft Macintosh PowerPoint</Application>
  <PresentationFormat>On-screen Show (4:3)</PresentationFormat>
  <Paragraphs>286</Paragraphs>
  <Slides>36</Slides>
  <Notes>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36</vt:i4>
      </vt:variant>
    </vt:vector>
  </HeadingPairs>
  <TitlesOfParts>
    <vt:vector size="50" baseType="lpstr">
      <vt:lpstr>Britannic Bold</vt:lpstr>
      <vt:lpstr>Calibri</vt:lpstr>
      <vt:lpstr>Centaur</vt:lpstr>
      <vt:lpstr>Franklin Gothic Book</vt:lpstr>
      <vt:lpstr>Franklin Gothic Medium</vt:lpstr>
      <vt:lpstr>Freestyle Script</vt:lpstr>
      <vt:lpstr>Handwriting - Dakota</vt:lpstr>
      <vt:lpstr>ＭＳ Ｐゴシック</vt:lpstr>
      <vt:lpstr>Times New Roman</vt:lpstr>
      <vt:lpstr>Wingdings</vt:lpstr>
      <vt:lpstr>ヒラギノ角ゴ Pro W3</vt:lpstr>
      <vt:lpstr>Arial</vt:lpstr>
      <vt:lpstr>Default Design</vt:lpstr>
      <vt:lpstr>MA DESE</vt:lpstr>
      <vt:lpstr>Creating a Positive and Proactive Classroom to Support ALL Learners</vt:lpstr>
      <vt:lpstr>Workshop Overview</vt:lpstr>
      <vt:lpstr>Advance Organizer: Day 2</vt:lpstr>
      <vt:lpstr>Evidence Based Practices in Classroom Management</vt:lpstr>
      <vt:lpstr>Critical Features of Positive and Proactive Classroom Management  PART 2: Consequence Strategies</vt:lpstr>
      <vt:lpstr>Reinforcement vs. Punishment</vt:lpstr>
      <vt:lpstr>4.      Establish a continuum of strategies to acknowledge appropriate behavior.</vt:lpstr>
      <vt:lpstr>Specific and Contingent Praise</vt:lpstr>
      <vt:lpstr>Group Contingencies</vt:lpstr>
      <vt:lpstr>“All for one”  (Interdependent Group-Oriented Contingency)</vt:lpstr>
      <vt:lpstr>“One for all”  (Dependent Group Contingency)</vt:lpstr>
      <vt:lpstr>“To each his/her own”  (Independent Group Contingency)</vt:lpstr>
      <vt:lpstr>Behavioral Contracts</vt:lpstr>
      <vt:lpstr>Class Constitution</vt:lpstr>
      <vt:lpstr>Ten Basic Rules for Behavioral Contracting (Homme, Csanyi, Gonzales, &amp; Rechs, 1970)</vt:lpstr>
      <vt:lpstr>Ten Basic Rules for Behavioral Contracting Continued (Homme, Csanyi, Gonzales, &amp; Rechs, 1970)</vt:lpstr>
      <vt:lpstr>Establishing a Token Economy</vt:lpstr>
      <vt:lpstr>How we used a Token Economy with a whole class:</vt:lpstr>
      <vt:lpstr>Token Economy Continued</vt:lpstr>
      <vt:lpstr>Token Economy Continued</vt:lpstr>
      <vt:lpstr>Considerations for Token Economies</vt:lpstr>
      <vt:lpstr>5.     Establish a continuum of strategies to respond to inappropriate behavior.</vt:lpstr>
      <vt:lpstr>Quick Error Corrections</vt:lpstr>
      <vt:lpstr>Types of Differential Reinforcement</vt:lpstr>
      <vt:lpstr>Planned Ignoring</vt:lpstr>
      <vt:lpstr>Response Cost</vt:lpstr>
      <vt:lpstr>Response Cost Cont’d</vt:lpstr>
      <vt:lpstr>Time-out</vt:lpstr>
      <vt:lpstr>Recap: Evidence Based Practices in Classroom Management</vt:lpstr>
      <vt:lpstr>Critical Features of Positive and Proactive Classroom Management  Self-Assess and Action Plan</vt:lpstr>
      <vt:lpstr>Free Classroom Management Tools</vt:lpstr>
      <vt:lpstr>PowerPoint Presentation</vt:lpstr>
      <vt:lpstr>Wrap-up of Day 2 &amp; Look Toward Day 3</vt:lpstr>
      <vt:lpstr>4.      Establish a continuum of strategies to acknowledge appropriate behavior.</vt:lpstr>
      <vt:lpstr>5.     Establish a continuum of strategies to respond to inappropriate behavior.</vt:lpstr>
      <vt:lpstr>Thank you!</vt:lpstr>
    </vt:vector>
  </TitlesOfParts>
  <Company>University of Connecticut</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dc:title>
  <dc:creator>Brandi Simonsen</dc:creator>
  <cp:lastModifiedBy>Brandi Simonsen</cp:lastModifiedBy>
  <cp:revision>274</cp:revision>
  <dcterms:created xsi:type="dcterms:W3CDTF">2013-06-13T14:22:53Z</dcterms:created>
  <dcterms:modified xsi:type="dcterms:W3CDTF">2017-06-21T18:20:27Z</dcterms:modified>
</cp:coreProperties>
</file>