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3" r:id="rId2"/>
    <p:sldMasterId id="2147483690" r:id="rId3"/>
    <p:sldMasterId id="2147483702" r:id="rId4"/>
  </p:sldMasterIdLst>
  <p:notesMasterIdLst>
    <p:notesMasterId r:id="rId32"/>
  </p:notesMasterIdLst>
  <p:sldIdLst>
    <p:sldId id="280" r:id="rId5"/>
    <p:sldId id="838" r:id="rId6"/>
    <p:sldId id="933" r:id="rId7"/>
    <p:sldId id="963" r:id="rId8"/>
    <p:sldId id="756" r:id="rId9"/>
    <p:sldId id="958" r:id="rId10"/>
    <p:sldId id="874" r:id="rId11"/>
    <p:sldId id="877" r:id="rId12"/>
    <p:sldId id="876" r:id="rId13"/>
    <p:sldId id="965" r:id="rId14"/>
    <p:sldId id="831" r:id="rId15"/>
    <p:sldId id="959" r:id="rId16"/>
    <p:sldId id="950" r:id="rId17"/>
    <p:sldId id="943" r:id="rId18"/>
    <p:sldId id="951" r:id="rId19"/>
    <p:sldId id="955" r:id="rId20"/>
    <p:sldId id="956" r:id="rId21"/>
    <p:sldId id="961" r:id="rId22"/>
    <p:sldId id="962" r:id="rId23"/>
    <p:sldId id="925" r:id="rId24"/>
    <p:sldId id="942" r:id="rId25"/>
    <p:sldId id="870" r:id="rId26"/>
    <p:sldId id="840" r:id="rId27"/>
    <p:sldId id="952" r:id="rId28"/>
    <p:sldId id="964" r:id="rId29"/>
    <p:sldId id="960" r:id="rId30"/>
    <p:sldId id="541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ＭＳ Ｐゴシック" pitchFamily="34" charset="-128"/>
        <a:cs typeface="ＭＳ Ｐゴシック" pitchFamily="34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ＭＳ Ｐゴシック" pitchFamily="34" charset="-128"/>
        <a:cs typeface="ＭＳ Ｐゴシック" pitchFamily="34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ＭＳ Ｐゴシック" pitchFamily="34" charset="-128"/>
        <a:cs typeface="ＭＳ Ｐゴシック" pitchFamily="34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ＭＳ Ｐゴシック" pitchFamily="34" charset="-128"/>
        <a:cs typeface="ＭＳ Ｐゴシック" pitchFamily="34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ＭＳ Ｐゴシック" pitchFamily="34" charset="-128"/>
        <a:cs typeface="ＭＳ Ｐゴシック" pitchFamily="34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ＭＳ Ｐゴシック" pitchFamily="34" charset="-128"/>
        <a:cs typeface="ＭＳ Ｐゴシック" pitchFamily="34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ＭＳ Ｐゴシック" pitchFamily="34" charset="-128"/>
        <a:cs typeface="ＭＳ Ｐゴシック" pitchFamily="34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ＭＳ Ｐゴシック" pitchFamily="34" charset="-128"/>
        <a:cs typeface="ＭＳ Ｐゴシック" pitchFamily="34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ＭＳ Ｐゴシック" pitchFamily="34" charset="-128"/>
        <a:cs typeface="ＭＳ Ｐゴシック" pitchFamily="3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B9DFF0"/>
    <a:srgbClr val="FFCC00"/>
    <a:srgbClr val="7ACAFF"/>
    <a:srgbClr val="FFC8F0"/>
    <a:srgbClr val="E0E14A"/>
    <a:srgbClr val="FFFFCC"/>
    <a:srgbClr val="3366FF"/>
    <a:srgbClr val="00804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8415" autoAdjust="0"/>
    <p:restoredTop sz="92992" autoAdjust="0"/>
  </p:normalViewPr>
  <p:slideViewPr>
    <p:cSldViewPr>
      <p:cViewPr>
        <p:scale>
          <a:sx n="43" d="100"/>
          <a:sy n="43" d="100"/>
        </p:scale>
        <p:origin x="592" y="9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879B3B-8945-8C4D-BB5E-24FD2541BC85}" type="doc">
      <dgm:prSet loTypeId="urn:microsoft.com/office/officeart/2005/8/layout/hierarchy1" loCatId="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19F93EBA-D9C0-4C47-B7BE-0B44A0DDADBF}">
      <dgm:prSet phldrT="[Text]" custT="1"/>
      <dgm:spPr/>
      <dgm:t>
        <a:bodyPr/>
        <a:lstStyle/>
        <a:p>
          <a:r>
            <a:rPr lang="en-US" sz="1800" dirty="0" smtClean="0"/>
            <a:t>Are staff implementing PCBS with fidelity?</a:t>
          </a:r>
          <a:endParaRPr lang="en-US" sz="1800" dirty="0"/>
        </a:p>
      </dgm:t>
    </dgm:pt>
    <dgm:pt modelId="{1BDD40A1-7435-B848-A092-9953001214EE}" type="parTrans" cxnId="{B783C317-0C42-8541-B481-5F11E55539F2}">
      <dgm:prSet/>
      <dgm:spPr/>
      <dgm:t>
        <a:bodyPr/>
        <a:lstStyle/>
        <a:p>
          <a:endParaRPr lang="en-US" sz="2000"/>
        </a:p>
      </dgm:t>
    </dgm:pt>
    <dgm:pt modelId="{8DDA6EC0-74EC-C748-A62C-37B1267E369D}" type="sibTrans" cxnId="{B783C317-0C42-8541-B481-5F11E55539F2}">
      <dgm:prSet/>
      <dgm:spPr/>
      <dgm:t>
        <a:bodyPr/>
        <a:lstStyle/>
        <a:p>
          <a:endParaRPr lang="en-US" sz="2000"/>
        </a:p>
      </dgm:t>
    </dgm:pt>
    <dgm:pt modelId="{2CD788E8-8170-8C4B-A06A-0CFB8AE8CA01}" type="asst">
      <dgm:prSet phldrT="[Text]" custT="1"/>
      <dgm:spPr/>
      <dgm:t>
        <a:bodyPr/>
        <a:lstStyle/>
        <a:p>
          <a:r>
            <a:rPr lang="en-US" sz="1800" dirty="0" smtClean="0"/>
            <a:t>Determine the number of classrooms needing support (many or a few)</a:t>
          </a:r>
          <a:endParaRPr lang="en-US" sz="1800" dirty="0"/>
        </a:p>
      </dgm:t>
    </dgm:pt>
    <dgm:pt modelId="{916A5F52-697C-A947-BF9E-97258BA6FD0C}" type="parTrans" cxnId="{849EB0F7-EF54-5B4C-8954-81A5FE8E4D3A}">
      <dgm:prSet/>
      <dgm:spPr/>
      <dgm:t>
        <a:bodyPr/>
        <a:lstStyle/>
        <a:p>
          <a:endParaRPr lang="en-US" sz="2000"/>
        </a:p>
      </dgm:t>
    </dgm:pt>
    <dgm:pt modelId="{69159D2A-03FE-E84B-B3ED-4D21485F7CC6}" type="sibTrans" cxnId="{849EB0F7-EF54-5B4C-8954-81A5FE8E4D3A}">
      <dgm:prSet/>
      <dgm:spPr/>
      <dgm:t>
        <a:bodyPr/>
        <a:lstStyle/>
        <a:p>
          <a:endParaRPr lang="en-US" sz="2000"/>
        </a:p>
      </dgm:t>
    </dgm:pt>
    <dgm:pt modelId="{BCB4E948-63F6-AB42-A878-162B6CD84C1F}" type="asst">
      <dgm:prSet custT="1"/>
      <dgm:spPr/>
      <dgm:t>
        <a:bodyPr/>
        <a:lstStyle/>
        <a:p>
          <a:r>
            <a:rPr lang="en-US" sz="1800" dirty="0" smtClean="0"/>
            <a:t>Review and adjust universal support</a:t>
          </a:r>
          <a:endParaRPr lang="en-US" sz="1800" dirty="0"/>
        </a:p>
      </dgm:t>
    </dgm:pt>
    <dgm:pt modelId="{4BA679D7-597C-6A4D-90D4-EEA40A33BBE0}" type="parTrans" cxnId="{A1B9981C-D7ED-9A4D-B005-1DD6EA95B6B0}">
      <dgm:prSet/>
      <dgm:spPr/>
      <dgm:t>
        <a:bodyPr/>
        <a:lstStyle/>
        <a:p>
          <a:endParaRPr lang="en-US" sz="2000"/>
        </a:p>
      </dgm:t>
    </dgm:pt>
    <dgm:pt modelId="{C903977C-175D-314B-809E-C59BC26E998A}" type="sibTrans" cxnId="{A1B9981C-D7ED-9A4D-B005-1DD6EA95B6B0}">
      <dgm:prSet/>
      <dgm:spPr/>
      <dgm:t>
        <a:bodyPr/>
        <a:lstStyle/>
        <a:p>
          <a:endParaRPr lang="en-US" sz="2000"/>
        </a:p>
      </dgm:t>
    </dgm:pt>
    <dgm:pt modelId="{9651EB0D-39B8-224A-946A-B2358C067B70}" type="asst">
      <dgm:prSet custT="1"/>
      <dgm:spPr/>
      <dgm:t>
        <a:bodyPr/>
        <a:lstStyle/>
        <a:p>
          <a:r>
            <a:rPr lang="en-US" sz="1800" dirty="0" smtClean="0"/>
            <a:t>Determine type and severity of implementation changes (minor or major)</a:t>
          </a:r>
          <a:endParaRPr lang="en-US" sz="1800" dirty="0"/>
        </a:p>
      </dgm:t>
    </dgm:pt>
    <dgm:pt modelId="{D3EA955C-41D1-2A49-A8FA-0299FEB514EE}" type="parTrans" cxnId="{7412D4BB-AF84-EA47-A925-C04B60ED8C02}">
      <dgm:prSet/>
      <dgm:spPr/>
      <dgm:t>
        <a:bodyPr/>
        <a:lstStyle/>
        <a:p>
          <a:endParaRPr lang="en-US" sz="2000"/>
        </a:p>
      </dgm:t>
    </dgm:pt>
    <dgm:pt modelId="{85FB3BCF-4B2C-3A47-867A-864953FF6229}" type="sibTrans" cxnId="{7412D4BB-AF84-EA47-A925-C04B60ED8C02}">
      <dgm:prSet/>
      <dgm:spPr/>
      <dgm:t>
        <a:bodyPr/>
        <a:lstStyle/>
        <a:p>
          <a:endParaRPr lang="en-US" sz="2000"/>
        </a:p>
      </dgm:t>
    </dgm:pt>
    <dgm:pt modelId="{9C2BE76E-5378-C54D-9D1B-5F3D82FBE835}" type="asst">
      <dgm:prSet custT="1"/>
      <dgm:spPr/>
      <dgm:t>
        <a:bodyPr/>
        <a:lstStyle/>
        <a:p>
          <a:r>
            <a:rPr lang="en-US" sz="1800" b="0" dirty="0" smtClean="0"/>
            <a:t>Provide supplemental support to small groups of staff needing support</a:t>
          </a:r>
          <a:endParaRPr lang="en-US" sz="1800" dirty="0"/>
        </a:p>
      </dgm:t>
    </dgm:pt>
    <dgm:pt modelId="{3FB02DE8-BD52-C34D-8DB2-3D441D26D454}" type="parTrans" cxnId="{883B8AE1-E3C6-8E4B-8AE5-B14364C2A0F5}">
      <dgm:prSet/>
      <dgm:spPr/>
      <dgm:t>
        <a:bodyPr/>
        <a:lstStyle/>
        <a:p>
          <a:endParaRPr lang="en-US" sz="2000"/>
        </a:p>
      </dgm:t>
    </dgm:pt>
    <dgm:pt modelId="{0EEEB716-8B9F-0447-949A-8E709E4DDC3F}" type="sibTrans" cxnId="{883B8AE1-E3C6-8E4B-8AE5-B14364C2A0F5}">
      <dgm:prSet/>
      <dgm:spPr/>
      <dgm:t>
        <a:bodyPr/>
        <a:lstStyle/>
        <a:p>
          <a:endParaRPr lang="en-US" sz="2000"/>
        </a:p>
      </dgm:t>
    </dgm:pt>
    <dgm:pt modelId="{F2743140-4095-1B4E-881E-8C0CDB649211}" type="asst">
      <dgm:prSet custT="1"/>
      <dgm:spPr/>
      <dgm:t>
        <a:bodyPr/>
        <a:lstStyle/>
        <a:p>
          <a:r>
            <a:rPr lang="en-US" sz="1800" dirty="0" smtClean="0"/>
            <a:t>Consider individualized supports and other strategies for staff members needing </a:t>
          </a:r>
          <a:r>
            <a:rPr lang="en-US" sz="1800" smtClean="0"/>
            <a:t>intensified support. </a:t>
          </a:r>
          <a:endParaRPr lang="en-US" sz="1800" dirty="0"/>
        </a:p>
      </dgm:t>
    </dgm:pt>
    <dgm:pt modelId="{DE9D23E2-91AE-504F-B7E2-DCBD691272F7}" type="parTrans" cxnId="{51345165-BAF0-B341-A841-6F5A02AF8D87}">
      <dgm:prSet/>
      <dgm:spPr/>
      <dgm:t>
        <a:bodyPr/>
        <a:lstStyle/>
        <a:p>
          <a:endParaRPr lang="en-US" sz="2000"/>
        </a:p>
      </dgm:t>
    </dgm:pt>
    <dgm:pt modelId="{C7CC0452-6FCC-4A4A-94AD-43D0E2A81D1A}" type="sibTrans" cxnId="{51345165-BAF0-B341-A841-6F5A02AF8D87}">
      <dgm:prSet/>
      <dgm:spPr/>
      <dgm:t>
        <a:bodyPr/>
        <a:lstStyle/>
        <a:p>
          <a:endParaRPr lang="en-US" sz="2000"/>
        </a:p>
      </dgm:t>
    </dgm:pt>
    <dgm:pt modelId="{3C3D2C5E-775D-A04C-BBC2-AF7750B981C6}" type="asst">
      <dgm:prSet custT="1"/>
      <dgm:spPr/>
      <dgm:t>
        <a:bodyPr/>
        <a:lstStyle/>
        <a:p>
          <a:r>
            <a:rPr lang="en-US" sz="1800" dirty="0" smtClean="0"/>
            <a:t>Well done! Monitor outcomes and adjust as needed</a:t>
          </a:r>
          <a:endParaRPr lang="en-US" sz="1800" dirty="0"/>
        </a:p>
      </dgm:t>
    </dgm:pt>
    <dgm:pt modelId="{560C94EE-5B84-5448-99EB-BE3D318A9050}" type="parTrans" cxnId="{4DFE2C4B-E091-EA4B-B072-1EEDEAD10D1A}">
      <dgm:prSet/>
      <dgm:spPr/>
      <dgm:t>
        <a:bodyPr/>
        <a:lstStyle/>
        <a:p>
          <a:endParaRPr lang="en-US"/>
        </a:p>
      </dgm:t>
    </dgm:pt>
    <dgm:pt modelId="{0E606A7C-A824-D545-AF97-B68F8E53A1A5}" type="sibTrans" cxnId="{4DFE2C4B-E091-EA4B-B072-1EEDEAD10D1A}">
      <dgm:prSet/>
      <dgm:spPr/>
      <dgm:t>
        <a:bodyPr/>
        <a:lstStyle/>
        <a:p>
          <a:endParaRPr lang="en-US"/>
        </a:p>
      </dgm:t>
    </dgm:pt>
    <dgm:pt modelId="{525DECA4-2B3D-564E-9111-B18B72B87AAC}" type="pres">
      <dgm:prSet presAssocID="{93879B3B-8945-8C4D-BB5E-24FD2541BC8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259DDE7-D492-CE49-B945-E9E98812B2A2}" type="pres">
      <dgm:prSet presAssocID="{19F93EBA-D9C0-4C47-B7BE-0B44A0DDADBF}" presName="hierRoot1" presStyleCnt="0"/>
      <dgm:spPr/>
      <dgm:t>
        <a:bodyPr/>
        <a:lstStyle/>
        <a:p>
          <a:endParaRPr lang="en-US"/>
        </a:p>
      </dgm:t>
    </dgm:pt>
    <dgm:pt modelId="{2A79DFBF-5DAD-8042-BFC0-887F8F85DB90}" type="pres">
      <dgm:prSet presAssocID="{19F93EBA-D9C0-4C47-B7BE-0B44A0DDADBF}" presName="composite" presStyleCnt="0"/>
      <dgm:spPr/>
      <dgm:t>
        <a:bodyPr/>
        <a:lstStyle/>
        <a:p>
          <a:endParaRPr lang="en-US"/>
        </a:p>
      </dgm:t>
    </dgm:pt>
    <dgm:pt modelId="{626D55D9-C3F1-4E40-BAA3-842EECDA1E65}" type="pres">
      <dgm:prSet presAssocID="{19F93EBA-D9C0-4C47-B7BE-0B44A0DDADBF}" presName="background" presStyleLbl="node0" presStyleIdx="0" presStyleCnt="1"/>
      <dgm:spPr/>
      <dgm:t>
        <a:bodyPr/>
        <a:lstStyle/>
        <a:p>
          <a:endParaRPr lang="en-US"/>
        </a:p>
      </dgm:t>
    </dgm:pt>
    <dgm:pt modelId="{3F71AA5E-DB92-5241-8683-550A3668A98A}" type="pres">
      <dgm:prSet presAssocID="{19F93EBA-D9C0-4C47-B7BE-0B44A0DDADBF}" presName="text" presStyleLbl="fgAcc0" presStyleIdx="0" presStyleCnt="1" custScaleX="1623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4DFAF3-1E04-7844-B174-521460069BB8}" type="pres">
      <dgm:prSet presAssocID="{19F93EBA-D9C0-4C47-B7BE-0B44A0DDADBF}" presName="hierChild2" presStyleCnt="0"/>
      <dgm:spPr/>
      <dgm:t>
        <a:bodyPr/>
        <a:lstStyle/>
        <a:p>
          <a:endParaRPr lang="en-US"/>
        </a:p>
      </dgm:t>
    </dgm:pt>
    <dgm:pt modelId="{3CA51067-4626-A242-B466-B8914FAC3103}" type="pres">
      <dgm:prSet presAssocID="{560C94EE-5B84-5448-99EB-BE3D318A9050}" presName="Name10" presStyleLbl="parChTrans1D2" presStyleIdx="0" presStyleCnt="2"/>
      <dgm:spPr/>
      <dgm:t>
        <a:bodyPr/>
        <a:lstStyle/>
        <a:p>
          <a:endParaRPr lang="en-US"/>
        </a:p>
      </dgm:t>
    </dgm:pt>
    <dgm:pt modelId="{B90FEF87-A99D-FC47-8EA1-87F622F333DD}" type="pres">
      <dgm:prSet presAssocID="{3C3D2C5E-775D-A04C-BBC2-AF7750B981C6}" presName="hierRoot2" presStyleCnt="0"/>
      <dgm:spPr/>
    </dgm:pt>
    <dgm:pt modelId="{5BF793F4-0C65-8647-91C6-562D6D8B17F2}" type="pres">
      <dgm:prSet presAssocID="{3C3D2C5E-775D-A04C-BBC2-AF7750B981C6}" presName="composite2" presStyleCnt="0"/>
      <dgm:spPr/>
    </dgm:pt>
    <dgm:pt modelId="{FF22CE34-A717-0A40-A8AA-2B31ECFFF628}" type="pres">
      <dgm:prSet presAssocID="{3C3D2C5E-775D-A04C-BBC2-AF7750B981C6}" presName="background2" presStyleLbl="asst1" presStyleIdx="0" presStyleCnt="6"/>
      <dgm:spPr/>
    </dgm:pt>
    <dgm:pt modelId="{A68B0684-C8C1-E743-BC4C-0480863FAEE6}" type="pres">
      <dgm:prSet presAssocID="{3C3D2C5E-775D-A04C-BBC2-AF7750B981C6}" presName="text2" presStyleLbl="fgAcc2" presStyleIdx="0" presStyleCnt="2" custScaleX="1623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79858E7-2102-F349-BD31-EBC691D133F3}" type="pres">
      <dgm:prSet presAssocID="{3C3D2C5E-775D-A04C-BBC2-AF7750B981C6}" presName="hierChild3" presStyleCnt="0"/>
      <dgm:spPr/>
    </dgm:pt>
    <dgm:pt modelId="{9452356D-D5F9-024D-8E0A-B11E01C245D2}" type="pres">
      <dgm:prSet presAssocID="{916A5F52-697C-A947-BF9E-97258BA6FD0C}" presName="Name10" presStyleLbl="parChTrans1D2" presStyleIdx="1" presStyleCnt="2"/>
      <dgm:spPr/>
      <dgm:t>
        <a:bodyPr/>
        <a:lstStyle/>
        <a:p>
          <a:endParaRPr lang="en-US"/>
        </a:p>
      </dgm:t>
    </dgm:pt>
    <dgm:pt modelId="{A0453A65-687B-A841-AABE-186D8FB7A05C}" type="pres">
      <dgm:prSet presAssocID="{2CD788E8-8170-8C4B-A06A-0CFB8AE8CA01}" presName="hierRoot2" presStyleCnt="0"/>
      <dgm:spPr/>
      <dgm:t>
        <a:bodyPr/>
        <a:lstStyle/>
        <a:p>
          <a:endParaRPr lang="en-US"/>
        </a:p>
      </dgm:t>
    </dgm:pt>
    <dgm:pt modelId="{48B82FA4-6866-6B4A-AD80-F0A28DE4558E}" type="pres">
      <dgm:prSet presAssocID="{2CD788E8-8170-8C4B-A06A-0CFB8AE8CA01}" presName="composite2" presStyleCnt="0"/>
      <dgm:spPr/>
      <dgm:t>
        <a:bodyPr/>
        <a:lstStyle/>
        <a:p>
          <a:endParaRPr lang="en-US"/>
        </a:p>
      </dgm:t>
    </dgm:pt>
    <dgm:pt modelId="{7D0CC7AF-14B2-8E4E-902B-184FB1986E9D}" type="pres">
      <dgm:prSet presAssocID="{2CD788E8-8170-8C4B-A06A-0CFB8AE8CA01}" presName="background2" presStyleLbl="asst1" presStyleIdx="1" presStyleCnt="6"/>
      <dgm:spPr/>
      <dgm:t>
        <a:bodyPr/>
        <a:lstStyle/>
        <a:p>
          <a:endParaRPr lang="en-US"/>
        </a:p>
      </dgm:t>
    </dgm:pt>
    <dgm:pt modelId="{D8E45DDC-3E8E-3243-8D1B-361551FA462D}" type="pres">
      <dgm:prSet presAssocID="{2CD788E8-8170-8C4B-A06A-0CFB8AE8CA01}" presName="text2" presStyleLbl="fgAcc2" presStyleIdx="1" presStyleCnt="2" custScaleX="1623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6A0661-807E-8040-BDFD-1202C064A6EE}" type="pres">
      <dgm:prSet presAssocID="{2CD788E8-8170-8C4B-A06A-0CFB8AE8CA01}" presName="hierChild3" presStyleCnt="0"/>
      <dgm:spPr/>
      <dgm:t>
        <a:bodyPr/>
        <a:lstStyle/>
        <a:p>
          <a:endParaRPr lang="en-US"/>
        </a:p>
      </dgm:t>
    </dgm:pt>
    <dgm:pt modelId="{E85188AF-6B0B-2842-9981-C8A370795369}" type="pres">
      <dgm:prSet presAssocID="{4BA679D7-597C-6A4D-90D4-EEA40A33BBE0}" presName="Name17" presStyleLbl="parChTrans1D3" presStyleIdx="0" presStyleCnt="2"/>
      <dgm:spPr/>
      <dgm:t>
        <a:bodyPr/>
        <a:lstStyle/>
        <a:p>
          <a:endParaRPr lang="en-US"/>
        </a:p>
      </dgm:t>
    </dgm:pt>
    <dgm:pt modelId="{C0DCC7C4-6928-0743-AA1A-A49D69C599BF}" type="pres">
      <dgm:prSet presAssocID="{BCB4E948-63F6-AB42-A878-162B6CD84C1F}" presName="hierRoot3" presStyleCnt="0"/>
      <dgm:spPr/>
      <dgm:t>
        <a:bodyPr/>
        <a:lstStyle/>
        <a:p>
          <a:endParaRPr lang="en-US"/>
        </a:p>
      </dgm:t>
    </dgm:pt>
    <dgm:pt modelId="{4FC3C838-3032-934D-A3B6-0E71CF1057C1}" type="pres">
      <dgm:prSet presAssocID="{BCB4E948-63F6-AB42-A878-162B6CD84C1F}" presName="composite3" presStyleCnt="0"/>
      <dgm:spPr/>
      <dgm:t>
        <a:bodyPr/>
        <a:lstStyle/>
        <a:p>
          <a:endParaRPr lang="en-US"/>
        </a:p>
      </dgm:t>
    </dgm:pt>
    <dgm:pt modelId="{9A7EFB90-34EE-DF49-BB36-14528FB2A414}" type="pres">
      <dgm:prSet presAssocID="{BCB4E948-63F6-AB42-A878-162B6CD84C1F}" presName="background3" presStyleLbl="asst1" presStyleIdx="2" presStyleCnt="6"/>
      <dgm:spPr/>
      <dgm:t>
        <a:bodyPr/>
        <a:lstStyle/>
        <a:p>
          <a:endParaRPr lang="en-US"/>
        </a:p>
      </dgm:t>
    </dgm:pt>
    <dgm:pt modelId="{B78A597E-23B3-1049-A01A-9F535DCF17C1}" type="pres">
      <dgm:prSet presAssocID="{BCB4E948-63F6-AB42-A878-162B6CD84C1F}" presName="text3" presStyleLbl="fgAcc3" presStyleIdx="0" presStyleCnt="2" custScaleX="1623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0EDD2F8-521D-B74D-BBBE-4AE1C201791B}" type="pres">
      <dgm:prSet presAssocID="{BCB4E948-63F6-AB42-A878-162B6CD84C1F}" presName="hierChild4" presStyleCnt="0"/>
      <dgm:spPr/>
      <dgm:t>
        <a:bodyPr/>
        <a:lstStyle/>
        <a:p>
          <a:endParaRPr lang="en-US"/>
        </a:p>
      </dgm:t>
    </dgm:pt>
    <dgm:pt modelId="{AEA16479-9E7F-A941-9B3F-EA82653ABA15}" type="pres">
      <dgm:prSet presAssocID="{D3EA955C-41D1-2A49-A8FA-0299FEB514EE}" presName="Name17" presStyleLbl="parChTrans1D3" presStyleIdx="1" presStyleCnt="2"/>
      <dgm:spPr/>
      <dgm:t>
        <a:bodyPr/>
        <a:lstStyle/>
        <a:p>
          <a:endParaRPr lang="en-US"/>
        </a:p>
      </dgm:t>
    </dgm:pt>
    <dgm:pt modelId="{A2CAC864-72D1-024F-ADD1-9896D3528A0E}" type="pres">
      <dgm:prSet presAssocID="{9651EB0D-39B8-224A-946A-B2358C067B70}" presName="hierRoot3" presStyleCnt="0"/>
      <dgm:spPr/>
      <dgm:t>
        <a:bodyPr/>
        <a:lstStyle/>
        <a:p>
          <a:endParaRPr lang="en-US"/>
        </a:p>
      </dgm:t>
    </dgm:pt>
    <dgm:pt modelId="{14B523CA-8775-864B-9396-41EAE5665CB4}" type="pres">
      <dgm:prSet presAssocID="{9651EB0D-39B8-224A-946A-B2358C067B70}" presName="composite3" presStyleCnt="0"/>
      <dgm:spPr/>
      <dgm:t>
        <a:bodyPr/>
        <a:lstStyle/>
        <a:p>
          <a:endParaRPr lang="en-US"/>
        </a:p>
      </dgm:t>
    </dgm:pt>
    <dgm:pt modelId="{199B6F96-2AA2-4B4C-AB7F-FC2B87FD9AB7}" type="pres">
      <dgm:prSet presAssocID="{9651EB0D-39B8-224A-946A-B2358C067B70}" presName="background3" presStyleLbl="asst1" presStyleIdx="3" presStyleCnt="6"/>
      <dgm:spPr/>
      <dgm:t>
        <a:bodyPr/>
        <a:lstStyle/>
        <a:p>
          <a:endParaRPr lang="en-US"/>
        </a:p>
      </dgm:t>
    </dgm:pt>
    <dgm:pt modelId="{66131503-63ED-4540-8502-6A48CD18ED03}" type="pres">
      <dgm:prSet presAssocID="{9651EB0D-39B8-224A-946A-B2358C067B70}" presName="text3" presStyleLbl="fgAcc3" presStyleIdx="1" presStyleCnt="2" custScaleX="1623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0DFB2EC-C181-E74B-9261-895F5A4F3C49}" type="pres">
      <dgm:prSet presAssocID="{9651EB0D-39B8-224A-946A-B2358C067B70}" presName="hierChild4" presStyleCnt="0"/>
      <dgm:spPr/>
      <dgm:t>
        <a:bodyPr/>
        <a:lstStyle/>
        <a:p>
          <a:endParaRPr lang="en-US"/>
        </a:p>
      </dgm:t>
    </dgm:pt>
    <dgm:pt modelId="{95DD8796-C1D6-EE44-9869-F5661F3F8B5F}" type="pres">
      <dgm:prSet presAssocID="{3FB02DE8-BD52-C34D-8DB2-3D441D26D454}" presName="Name23" presStyleLbl="parChTrans1D4" presStyleIdx="0" presStyleCnt="2"/>
      <dgm:spPr/>
      <dgm:t>
        <a:bodyPr/>
        <a:lstStyle/>
        <a:p>
          <a:endParaRPr lang="en-US"/>
        </a:p>
      </dgm:t>
    </dgm:pt>
    <dgm:pt modelId="{3A5D0533-E7CB-A94C-AF30-F3A4138E152E}" type="pres">
      <dgm:prSet presAssocID="{9C2BE76E-5378-C54D-9D1B-5F3D82FBE835}" presName="hierRoot4" presStyleCnt="0"/>
      <dgm:spPr/>
      <dgm:t>
        <a:bodyPr/>
        <a:lstStyle/>
        <a:p>
          <a:endParaRPr lang="en-US"/>
        </a:p>
      </dgm:t>
    </dgm:pt>
    <dgm:pt modelId="{B9D77B5F-DBD7-B04E-B6D4-A72D0100499F}" type="pres">
      <dgm:prSet presAssocID="{9C2BE76E-5378-C54D-9D1B-5F3D82FBE835}" presName="composite4" presStyleCnt="0"/>
      <dgm:spPr/>
      <dgm:t>
        <a:bodyPr/>
        <a:lstStyle/>
        <a:p>
          <a:endParaRPr lang="en-US"/>
        </a:p>
      </dgm:t>
    </dgm:pt>
    <dgm:pt modelId="{1C657837-9A36-1543-B1A8-F6D9F73C8C9E}" type="pres">
      <dgm:prSet presAssocID="{9C2BE76E-5378-C54D-9D1B-5F3D82FBE835}" presName="background4" presStyleLbl="asst1" presStyleIdx="4" presStyleCnt="6"/>
      <dgm:spPr/>
      <dgm:t>
        <a:bodyPr/>
        <a:lstStyle/>
        <a:p>
          <a:endParaRPr lang="en-US"/>
        </a:p>
      </dgm:t>
    </dgm:pt>
    <dgm:pt modelId="{D8FD5D50-6D6C-0E4C-A837-1DDE12D05237}" type="pres">
      <dgm:prSet presAssocID="{9C2BE76E-5378-C54D-9D1B-5F3D82FBE835}" presName="text4" presStyleLbl="fgAcc4" presStyleIdx="0" presStyleCnt="2" custScaleX="1623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167922-A674-3E4B-8329-8977C1C70261}" type="pres">
      <dgm:prSet presAssocID="{9C2BE76E-5378-C54D-9D1B-5F3D82FBE835}" presName="hierChild5" presStyleCnt="0"/>
      <dgm:spPr/>
      <dgm:t>
        <a:bodyPr/>
        <a:lstStyle/>
        <a:p>
          <a:endParaRPr lang="en-US"/>
        </a:p>
      </dgm:t>
    </dgm:pt>
    <dgm:pt modelId="{EBB4544C-E271-6147-A92D-0ADE93C75EA4}" type="pres">
      <dgm:prSet presAssocID="{DE9D23E2-91AE-504F-B7E2-DCBD691272F7}" presName="Name23" presStyleLbl="parChTrans1D4" presStyleIdx="1" presStyleCnt="2"/>
      <dgm:spPr/>
      <dgm:t>
        <a:bodyPr/>
        <a:lstStyle/>
        <a:p>
          <a:endParaRPr lang="en-US"/>
        </a:p>
      </dgm:t>
    </dgm:pt>
    <dgm:pt modelId="{36A0543A-0C06-6241-91D2-32DDADFCD5CB}" type="pres">
      <dgm:prSet presAssocID="{F2743140-4095-1B4E-881E-8C0CDB649211}" presName="hierRoot4" presStyleCnt="0"/>
      <dgm:spPr/>
      <dgm:t>
        <a:bodyPr/>
        <a:lstStyle/>
        <a:p>
          <a:endParaRPr lang="en-US"/>
        </a:p>
      </dgm:t>
    </dgm:pt>
    <dgm:pt modelId="{295F20D4-BAC6-9E42-91A0-BB8437343909}" type="pres">
      <dgm:prSet presAssocID="{F2743140-4095-1B4E-881E-8C0CDB649211}" presName="composite4" presStyleCnt="0"/>
      <dgm:spPr/>
      <dgm:t>
        <a:bodyPr/>
        <a:lstStyle/>
        <a:p>
          <a:endParaRPr lang="en-US"/>
        </a:p>
      </dgm:t>
    </dgm:pt>
    <dgm:pt modelId="{F0E6C605-BADA-1343-A6E2-E52B58011A2C}" type="pres">
      <dgm:prSet presAssocID="{F2743140-4095-1B4E-881E-8C0CDB649211}" presName="background4" presStyleLbl="asst1" presStyleIdx="5" presStyleCnt="6"/>
      <dgm:spPr/>
      <dgm:t>
        <a:bodyPr/>
        <a:lstStyle/>
        <a:p>
          <a:endParaRPr lang="en-US"/>
        </a:p>
      </dgm:t>
    </dgm:pt>
    <dgm:pt modelId="{FF8013DE-F65B-334C-BBDB-3A4601909784}" type="pres">
      <dgm:prSet presAssocID="{F2743140-4095-1B4E-881E-8C0CDB649211}" presName="text4" presStyleLbl="fgAcc4" presStyleIdx="1" presStyleCnt="2" custScaleX="1623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9C53159-24CB-D847-B68E-51F48598A66F}" type="pres">
      <dgm:prSet presAssocID="{F2743140-4095-1B4E-881E-8C0CDB649211}" presName="hierChild5" presStyleCnt="0"/>
      <dgm:spPr/>
      <dgm:t>
        <a:bodyPr/>
        <a:lstStyle/>
        <a:p>
          <a:endParaRPr lang="en-US"/>
        </a:p>
      </dgm:t>
    </dgm:pt>
  </dgm:ptLst>
  <dgm:cxnLst>
    <dgm:cxn modelId="{8D90903A-7B97-A543-B863-FE4BB4C906C4}" type="presOf" srcId="{19F93EBA-D9C0-4C47-B7BE-0B44A0DDADBF}" destId="{3F71AA5E-DB92-5241-8683-550A3668A98A}" srcOrd="0" destOrd="0" presId="urn:microsoft.com/office/officeart/2005/8/layout/hierarchy1"/>
    <dgm:cxn modelId="{A1B9981C-D7ED-9A4D-B005-1DD6EA95B6B0}" srcId="{2CD788E8-8170-8C4B-A06A-0CFB8AE8CA01}" destId="{BCB4E948-63F6-AB42-A878-162B6CD84C1F}" srcOrd="0" destOrd="0" parTransId="{4BA679D7-597C-6A4D-90D4-EEA40A33BBE0}" sibTransId="{C903977C-175D-314B-809E-C59BC26E998A}"/>
    <dgm:cxn modelId="{AD36D3C5-B115-4446-9CA2-1846CCD08979}" type="presOf" srcId="{560C94EE-5B84-5448-99EB-BE3D318A9050}" destId="{3CA51067-4626-A242-B466-B8914FAC3103}" srcOrd="0" destOrd="0" presId="urn:microsoft.com/office/officeart/2005/8/layout/hierarchy1"/>
    <dgm:cxn modelId="{4DFE2C4B-E091-EA4B-B072-1EEDEAD10D1A}" srcId="{19F93EBA-D9C0-4C47-B7BE-0B44A0DDADBF}" destId="{3C3D2C5E-775D-A04C-BBC2-AF7750B981C6}" srcOrd="0" destOrd="0" parTransId="{560C94EE-5B84-5448-99EB-BE3D318A9050}" sibTransId="{0E606A7C-A824-D545-AF97-B68F8E53A1A5}"/>
    <dgm:cxn modelId="{EE69CCE1-74DB-2540-97B0-C5EC0AD3D2CE}" type="presOf" srcId="{3C3D2C5E-775D-A04C-BBC2-AF7750B981C6}" destId="{A68B0684-C8C1-E743-BC4C-0480863FAEE6}" srcOrd="0" destOrd="0" presId="urn:microsoft.com/office/officeart/2005/8/layout/hierarchy1"/>
    <dgm:cxn modelId="{6AFD51BC-93DD-5144-87AF-D5365C43D834}" type="presOf" srcId="{916A5F52-697C-A947-BF9E-97258BA6FD0C}" destId="{9452356D-D5F9-024D-8E0A-B11E01C245D2}" srcOrd="0" destOrd="0" presId="urn:microsoft.com/office/officeart/2005/8/layout/hierarchy1"/>
    <dgm:cxn modelId="{62792E7A-564E-C441-AF5F-51A950B1E424}" type="presOf" srcId="{F2743140-4095-1B4E-881E-8C0CDB649211}" destId="{FF8013DE-F65B-334C-BBDB-3A4601909784}" srcOrd="0" destOrd="0" presId="urn:microsoft.com/office/officeart/2005/8/layout/hierarchy1"/>
    <dgm:cxn modelId="{981901F2-F16C-0849-A5C4-D282F2DD576A}" type="presOf" srcId="{9651EB0D-39B8-224A-946A-B2358C067B70}" destId="{66131503-63ED-4540-8502-6A48CD18ED03}" srcOrd="0" destOrd="0" presId="urn:microsoft.com/office/officeart/2005/8/layout/hierarchy1"/>
    <dgm:cxn modelId="{51345165-BAF0-B341-A841-6F5A02AF8D87}" srcId="{9651EB0D-39B8-224A-946A-B2358C067B70}" destId="{F2743140-4095-1B4E-881E-8C0CDB649211}" srcOrd="1" destOrd="0" parTransId="{DE9D23E2-91AE-504F-B7E2-DCBD691272F7}" sibTransId="{C7CC0452-6FCC-4A4A-94AD-43D0E2A81D1A}"/>
    <dgm:cxn modelId="{BAD660EB-5F25-3A4F-8453-1EFC88924AA1}" type="presOf" srcId="{3FB02DE8-BD52-C34D-8DB2-3D441D26D454}" destId="{95DD8796-C1D6-EE44-9869-F5661F3F8B5F}" srcOrd="0" destOrd="0" presId="urn:microsoft.com/office/officeart/2005/8/layout/hierarchy1"/>
    <dgm:cxn modelId="{09E0D8DA-E65C-4245-932A-751FE23B298C}" type="presOf" srcId="{BCB4E948-63F6-AB42-A878-162B6CD84C1F}" destId="{B78A597E-23B3-1049-A01A-9F535DCF17C1}" srcOrd="0" destOrd="0" presId="urn:microsoft.com/office/officeart/2005/8/layout/hierarchy1"/>
    <dgm:cxn modelId="{7412D4BB-AF84-EA47-A925-C04B60ED8C02}" srcId="{2CD788E8-8170-8C4B-A06A-0CFB8AE8CA01}" destId="{9651EB0D-39B8-224A-946A-B2358C067B70}" srcOrd="1" destOrd="0" parTransId="{D3EA955C-41D1-2A49-A8FA-0299FEB514EE}" sibTransId="{85FB3BCF-4B2C-3A47-867A-864953FF6229}"/>
    <dgm:cxn modelId="{F1500AA1-C8A2-B041-84AB-20B5A905D089}" type="presOf" srcId="{D3EA955C-41D1-2A49-A8FA-0299FEB514EE}" destId="{AEA16479-9E7F-A941-9B3F-EA82653ABA15}" srcOrd="0" destOrd="0" presId="urn:microsoft.com/office/officeart/2005/8/layout/hierarchy1"/>
    <dgm:cxn modelId="{849EB0F7-EF54-5B4C-8954-81A5FE8E4D3A}" srcId="{19F93EBA-D9C0-4C47-B7BE-0B44A0DDADBF}" destId="{2CD788E8-8170-8C4B-A06A-0CFB8AE8CA01}" srcOrd="1" destOrd="0" parTransId="{916A5F52-697C-A947-BF9E-97258BA6FD0C}" sibTransId="{69159D2A-03FE-E84B-B3ED-4D21485F7CC6}"/>
    <dgm:cxn modelId="{2764EF07-F728-6342-AAB3-4A303FCA199C}" type="presOf" srcId="{DE9D23E2-91AE-504F-B7E2-DCBD691272F7}" destId="{EBB4544C-E271-6147-A92D-0ADE93C75EA4}" srcOrd="0" destOrd="0" presId="urn:microsoft.com/office/officeart/2005/8/layout/hierarchy1"/>
    <dgm:cxn modelId="{98B5D609-D355-EA4E-940F-4A784CEA5C45}" type="presOf" srcId="{4BA679D7-597C-6A4D-90D4-EEA40A33BBE0}" destId="{E85188AF-6B0B-2842-9981-C8A370795369}" srcOrd="0" destOrd="0" presId="urn:microsoft.com/office/officeart/2005/8/layout/hierarchy1"/>
    <dgm:cxn modelId="{176E1E65-622C-9B42-8AD5-0C604A2162B1}" type="presOf" srcId="{93879B3B-8945-8C4D-BB5E-24FD2541BC85}" destId="{525DECA4-2B3D-564E-9111-B18B72B87AAC}" srcOrd="0" destOrd="0" presId="urn:microsoft.com/office/officeart/2005/8/layout/hierarchy1"/>
    <dgm:cxn modelId="{B783C317-0C42-8541-B481-5F11E55539F2}" srcId="{93879B3B-8945-8C4D-BB5E-24FD2541BC85}" destId="{19F93EBA-D9C0-4C47-B7BE-0B44A0DDADBF}" srcOrd="0" destOrd="0" parTransId="{1BDD40A1-7435-B848-A092-9953001214EE}" sibTransId="{8DDA6EC0-74EC-C748-A62C-37B1267E369D}"/>
    <dgm:cxn modelId="{0E9CFD5C-3CFE-494A-8D06-60320E501341}" type="presOf" srcId="{2CD788E8-8170-8C4B-A06A-0CFB8AE8CA01}" destId="{D8E45DDC-3E8E-3243-8D1B-361551FA462D}" srcOrd="0" destOrd="0" presId="urn:microsoft.com/office/officeart/2005/8/layout/hierarchy1"/>
    <dgm:cxn modelId="{883B8AE1-E3C6-8E4B-8AE5-B14364C2A0F5}" srcId="{9651EB0D-39B8-224A-946A-B2358C067B70}" destId="{9C2BE76E-5378-C54D-9D1B-5F3D82FBE835}" srcOrd="0" destOrd="0" parTransId="{3FB02DE8-BD52-C34D-8DB2-3D441D26D454}" sibTransId="{0EEEB716-8B9F-0447-949A-8E709E4DDC3F}"/>
    <dgm:cxn modelId="{A8F3BF4F-9F32-E445-9C50-1D491E3D1E4C}" type="presOf" srcId="{9C2BE76E-5378-C54D-9D1B-5F3D82FBE835}" destId="{D8FD5D50-6D6C-0E4C-A837-1DDE12D05237}" srcOrd="0" destOrd="0" presId="urn:microsoft.com/office/officeart/2005/8/layout/hierarchy1"/>
    <dgm:cxn modelId="{9A66DF42-A89E-714A-9591-3C24AEA96701}" type="presParOf" srcId="{525DECA4-2B3D-564E-9111-B18B72B87AAC}" destId="{3259DDE7-D492-CE49-B945-E9E98812B2A2}" srcOrd="0" destOrd="0" presId="urn:microsoft.com/office/officeart/2005/8/layout/hierarchy1"/>
    <dgm:cxn modelId="{6B8A08B4-E157-744B-BF93-ED241BAFEE3D}" type="presParOf" srcId="{3259DDE7-D492-CE49-B945-E9E98812B2A2}" destId="{2A79DFBF-5DAD-8042-BFC0-887F8F85DB90}" srcOrd="0" destOrd="0" presId="urn:microsoft.com/office/officeart/2005/8/layout/hierarchy1"/>
    <dgm:cxn modelId="{E82D3D46-F036-AF44-96D3-BFB8C223F36F}" type="presParOf" srcId="{2A79DFBF-5DAD-8042-BFC0-887F8F85DB90}" destId="{626D55D9-C3F1-4E40-BAA3-842EECDA1E65}" srcOrd="0" destOrd="0" presId="urn:microsoft.com/office/officeart/2005/8/layout/hierarchy1"/>
    <dgm:cxn modelId="{5614F196-1083-B941-ADD4-5C4517E7E0A3}" type="presParOf" srcId="{2A79DFBF-5DAD-8042-BFC0-887F8F85DB90}" destId="{3F71AA5E-DB92-5241-8683-550A3668A98A}" srcOrd="1" destOrd="0" presId="urn:microsoft.com/office/officeart/2005/8/layout/hierarchy1"/>
    <dgm:cxn modelId="{52C48257-858F-8945-AF16-A2C19C4AEF1A}" type="presParOf" srcId="{3259DDE7-D492-CE49-B945-E9E98812B2A2}" destId="{8A4DFAF3-1E04-7844-B174-521460069BB8}" srcOrd="1" destOrd="0" presId="urn:microsoft.com/office/officeart/2005/8/layout/hierarchy1"/>
    <dgm:cxn modelId="{058D0032-56A1-3846-AFA7-1279E68C3F70}" type="presParOf" srcId="{8A4DFAF3-1E04-7844-B174-521460069BB8}" destId="{3CA51067-4626-A242-B466-B8914FAC3103}" srcOrd="0" destOrd="0" presId="urn:microsoft.com/office/officeart/2005/8/layout/hierarchy1"/>
    <dgm:cxn modelId="{A73569CE-D36B-B942-8672-66E47E71FF52}" type="presParOf" srcId="{8A4DFAF3-1E04-7844-B174-521460069BB8}" destId="{B90FEF87-A99D-FC47-8EA1-87F622F333DD}" srcOrd="1" destOrd="0" presId="urn:microsoft.com/office/officeart/2005/8/layout/hierarchy1"/>
    <dgm:cxn modelId="{4C67984B-69CC-F844-B540-97E68B14396C}" type="presParOf" srcId="{B90FEF87-A99D-FC47-8EA1-87F622F333DD}" destId="{5BF793F4-0C65-8647-91C6-562D6D8B17F2}" srcOrd="0" destOrd="0" presId="urn:microsoft.com/office/officeart/2005/8/layout/hierarchy1"/>
    <dgm:cxn modelId="{FE327FD9-5D76-3F45-BE85-E74649E913FC}" type="presParOf" srcId="{5BF793F4-0C65-8647-91C6-562D6D8B17F2}" destId="{FF22CE34-A717-0A40-A8AA-2B31ECFFF628}" srcOrd="0" destOrd="0" presId="urn:microsoft.com/office/officeart/2005/8/layout/hierarchy1"/>
    <dgm:cxn modelId="{938D51DC-337B-B34C-8A49-6407FEFB74C0}" type="presParOf" srcId="{5BF793F4-0C65-8647-91C6-562D6D8B17F2}" destId="{A68B0684-C8C1-E743-BC4C-0480863FAEE6}" srcOrd="1" destOrd="0" presId="urn:microsoft.com/office/officeart/2005/8/layout/hierarchy1"/>
    <dgm:cxn modelId="{DE895A17-286A-8242-A38C-AF24B7776184}" type="presParOf" srcId="{B90FEF87-A99D-FC47-8EA1-87F622F333DD}" destId="{779858E7-2102-F349-BD31-EBC691D133F3}" srcOrd="1" destOrd="0" presId="urn:microsoft.com/office/officeart/2005/8/layout/hierarchy1"/>
    <dgm:cxn modelId="{585C596A-4942-1E45-AEA8-4E30B1981061}" type="presParOf" srcId="{8A4DFAF3-1E04-7844-B174-521460069BB8}" destId="{9452356D-D5F9-024D-8E0A-B11E01C245D2}" srcOrd="2" destOrd="0" presId="urn:microsoft.com/office/officeart/2005/8/layout/hierarchy1"/>
    <dgm:cxn modelId="{5C98016B-729C-924C-898E-649E0844ABB0}" type="presParOf" srcId="{8A4DFAF3-1E04-7844-B174-521460069BB8}" destId="{A0453A65-687B-A841-AABE-186D8FB7A05C}" srcOrd="3" destOrd="0" presId="urn:microsoft.com/office/officeart/2005/8/layout/hierarchy1"/>
    <dgm:cxn modelId="{592EC43D-83D9-E449-84DE-92137EB63D69}" type="presParOf" srcId="{A0453A65-687B-A841-AABE-186D8FB7A05C}" destId="{48B82FA4-6866-6B4A-AD80-F0A28DE4558E}" srcOrd="0" destOrd="0" presId="urn:microsoft.com/office/officeart/2005/8/layout/hierarchy1"/>
    <dgm:cxn modelId="{E9A61244-4D2D-2E4D-B9DB-97D45D034C28}" type="presParOf" srcId="{48B82FA4-6866-6B4A-AD80-F0A28DE4558E}" destId="{7D0CC7AF-14B2-8E4E-902B-184FB1986E9D}" srcOrd="0" destOrd="0" presId="urn:microsoft.com/office/officeart/2005/8/layout/hierarchy1"/>
    <dgm:cxn modelId="{BCBF34B0-EE58-564D-A8CC-753BBA6446E4}" type="presParOf" srcId="{48B82FA4-6866-6B4A-AD80-F0A28DE4558E}" destId="{D8E45DDC-3E8E-3243-8D1B-361551FA462D}" srcOrd="1" destOrd="0" presId="urn:microsoft.com/office/officeart/2005/8/layout/hierarchy1"/>
    <dgm:cxn modelId="{4CDC944F-5849-6F40-88D9-99F3FB5514D4}" type="presParOf" srcId="{A0453A65-687B-A841-AABE-186D8FB7A05C}" destId="{C86A0661-807E-8040-BDFD-1202C064A6EE}" srcOrd="1" destOrd="0" presId="urn:microsoft.com/office/officeart/2005/8/layout/hierarchy1"/>
    <dgm:cxn modelId="{4185C52C-563F-3B49-B3C1-BD81681DF204}" type="presParOf" srcId="{C86A0661-807E-8040-BDFD-1202C064A6EE}" destId="{E85188AF-6B0B-2842-9981-C8A370795369}" srcOrd="0" destOrd="0" presId="urn:microsoft.com/office/officeart/2005/8/layout/hierarchy1"/>
    <dgm:cxn modelId="{08F9E95A-04FF-104D-AAF8-10A8EF80A652}" type="presParOf" srcId="{C86A0661-807E-8040-BDFD-1202C064A6EE}" destId="{C0DCC7C4-6928-0743-AA1A-A49D69C599BF}" srcOrd="1" destOrd="0" presId="urn:microsoft.com/office/officeart/2005/8/layout/hierarchy1"/>
    <dgm:cxn modelId="{069CF683-C396-5F4B-9D01-7F2CB33FDD73}" type="presParOf" srcId="{C0DCC7C4-6928-0743-AA1A-A49D69C599BF}" destId="{4FC3C838-3032-934D-A3B6-0E71CF1057C1}" srcOrd="0" destOrd="0" presId="urn:microsoft.com/office/officeart/2005/8/layout/hierarchy1"/>
    <dgm:cxn modelId="{56A4C532-A195-8E4C-8F85-6566DE3D61D0}" type="presParOf" srcId="{4FC3C838-3032-934D-A3B6-0E71CF1057C1}" destId="{9A7EFB90-34EE-DF49-BB36-14528FB2A414}" srcOrd="0" destOrd="0" presId="urn:microsoft.com/office/officeart/2005/8/layout/hierarchy1"/>
    <dgm:cxn modelId="{B36A977D-C464-0440-9048-E698C043BF31}" type="presParOf" srcId="{4FC3C838-3032-934D-A3B6-0E71CF1057C1}" destId="{B78A597E-23B3-1049-A01A-9F535DCF17C1}" srcOrd="1" destOrd="0" presId="urn:microsoft.com/office/officeart/2005/8/layout/hierarchy1"/>
    <dgm:cxn modelId="{46318C35-9885-014A-BB85-B6DDD3AF56E9}" type="presParOf" srcId="{C0DCC7C4-6928-0743-AA1A-A49D69C599BF}" destId="{B0EDD2F8-521D-B74D-BBBE-4AE1C201791B}" srcOrd="1" destOrd="0" presId="urn:microsoft.com/office/officeart/2005/8/layout/hierarchy1"/>
    <dgm:cxn modelId="{DD90A69F-B185-064D-87A1-C5DE4549634E}" type="presParOf" srcId="{C86A0661-807E-8040-BDFD-1202C064A6EE}" destId="{AEA16479-9E7F-A941-9B3F-EA82653ABA15}" srcOrd="2" destOrd="0" presId="urn:microsoft.com/office/officeart/2005/8/layout/hierarchy1"/>
    <dgm:cxn modelId="{D8C6627F-5FE8-BA4C-8E63-5D81BA6B30A0}" type="presParOf" srcId="{C86A0661-807E-8040-BDFD-1202C064A6EE}" destId="{A2CAC864-72D1-024F-ADD1-9896D3528A0E}" srcOrd="3" destOrd="0" presId="urn:microsoft.com/office/officeart/2005/8/layout/hierarchy1"/>
    <dgm:cxn modelId="{B4F6001F-7857-8046-BDE8-7B5F6342C49F}" type="presParOf" srcId="{A2CAC864-72D1-024F-ADD1-9896D3528A0E}" destId="{14B523CA-8775-864B-9396-41EAE5665CB4}" srcOrd="0" destOrd="0" presId="urn:microsoft.com/office/officeart/2005/8/layout/hierarchy1"/>
    <dgm:cxn modelId="{D0AE8BA2-9AE1-DB46-A7FE-6031D59B71F5}" type="presParOf" srcId="{14B523CA-8775-864B-9396-41EAE5665CB4}" destId="{199B6F96-2AA2-4B4C-AB7F-FC2B87FD9AB7}" srcOrd="0" destOrd="0" presId="urn:microsoft.com/office/officeart/2005/8/layout/hierarchy1"/>
    <dgm:cxn modelId="{57D97560-BBC0-5D4A-8A9B-74B0A3C9C3DA}" type="presParOf" srcId="{14B523CA-8775-864B-9396-41EAE5665CB4}" destId="{66131503-63ED-4540-8502-6A48CD18ED03}" srcOrd="1" destOrd="0" presId="urn:microsoft.com/office/officeart/2005/8/layout/hierarchy1"/>
    <dgm:cxn modelId="{17048924-1F55-3347-8702-86BA6EAE5338}" type="presParOf" srcId="{A2CAC864-72D1-024F-ADD1-9896D3528A0E}" destId="{50DFB2EC-C181-E74B-9261-895F5A4F3C49}" srcOrd="1" destOrd="0" presId="urn:microsoft.com/office/officeart/2005/8/layout/hierarchy1"/>
    <dgm:cxn modelId="{7E446DA1-8C66-C945-BF2F-B10EF7321C30}" type="presParOf" srcId="{50DFB2EC-C181-E74B-9261-895F5A4F3C49}" destId="{95DD8796-C1D6-EE44-9869-F5661F3F8B5F}" srcOrd="0" destOrd="0" presId="urn:microsoft.com/office/officeart/2005/8/layout/hierarchy1"/>
    <dgm:cxn modelId="{AF72F61B-7E30-E64E-B2F3-800A976E8DEB}" type="presParOf" srcId="{50DFB2EC-C181-E74B-9261-895F5A4F3C49}" destId="{3A5D0533-E7CB-A94C-AF30-F3A4138E152E}" srcOrd="1" destOrd="0" presId="urn:microsoft.com/office/officeart/2005/8/layout/hierarchy1"/>
    <dgm:cxn modelId="{9F3841E2-7008-E547-AC65-94C9CB52890E}" type="presParOf" srcId="{3A5D0533-E7CB-A94C-AF30-F3A4138E152E}" destId="{B9D77B5F-DBD7-B04E-B6D4-A72D0100499F}" srcOrd="0" destOrd="0" presId="urn:microsoft.com/office/officeart/2005/8/layout/hierarchy1"/>
    <dgm:cxn modelId="{A8509464-00E0-8B4E-B356-99692F8762E8}" type="presParOf" srcId="{B9D77B5F-DBD7-B04E-B6D4-A72D0100499F}" destId="{1C657837-9A36-1543-B1A8-F6D9F73C8C9E}" srcOrd="0" destOrd="0" presId="urn:microsoft.com/office/officeart/2005/8/layout/hierarchy1"/>
    <dgm:cxn modelId="{AB8E9F76-9108-2247-A02E-A9815FB98FB6}" type="presParOf" srcId="{B9D77B5F-DBD7-B04E-B6D4-A72D0100499F}" destId="{D8FD5D50-6D6C-0E4C-A837-1DDE12D05237}" srcOrd="1" destOrd="0" presId="urn:microsoft.com/office/officeart/2005/8/layout/hierarchy1"/>
    <dgm:cxn modelId="{5576FB1B-E205-8442-8110-740A107C26DB}" type="presParOf" srcId="{3A5D0533-E7CB-A94C-AF30-F3A4138E152E}" destId="{8A167922-A674-3E4B-8329-8977C1C70261}" srcOrd="1" destOrd="0" presId="urn:microsoft.com/office/officeart/2005/8/layout/hierarchy1"/>
    <dgm:cxn modelId="{A89FBDE6-E74C-4046-BF3F-09F5020B5E46}" type="presParOf" srcId="{50DFB2EC-C181-E74B-9261-895F5A4F3C49}" destId="{EBB4544C-E271-6147-A92D-0ADE93C75EA4}" srcOrd="2" destOrd="0" presId="urn:microsoft.com/office/officeart/2005/8/layout/hierarchy1"/>
    <dgm:cxn modelId="{64BB4696-47D6-AA47-997C-3A2BF371ECE6}" type="presParOf" srcId="{50DFB2EC-C181-E74B-9261-895F5A4F3C49}" destId="{36A0543A-0C06-6241-91D2-32DDADFCD5CB}" srcOrd="3" destOrd="0" presId="urn:microsoft.com/office/officeart/2005/8/layout/hierarchy1"/>
    <dgm:cxn modelId="{3C75BB35-B968-3B47-B3E2-AEF3F027B1CF}" type="presParOf" srcId="{36A0543A-0C06-6241-91D2-32DDADFCD5CB}" destId="{295F20D4-BAC6-9E42-91A0-BB8437343909}" srcOrd="0" destOrd="0" presId="urn:microsoft.com/office/officeart/2005/8/layout/hierarchy1"/>
    <dgm:cxn modelId="{FA62D1A9-28FF-2643-B1BF-C641120E3C32}" type="presParOf" srcId="{295F20D4-BAC6-9E42-91A0-BB8437343909}" destId="{F0E6C605-BADA-1343-A6E2-E52B58011A2C}" srcOrd="0" destOrd="0" presId="urn:microsoft.com/office/officeart/2005/8/layout/hierarchy1"/>
    <dgm:cxn modelId="{8A1DB420-7D96-074D-A8EA-8D8A9B85F8D3}" type="presParOf" srcId="{295F20D4-BAC6-9E42-91A0-BB8437343909}" destId="{FF8013DE-F65B-334C-BBDB-3A4601909784}" srcOrd="1" destOrd="0" presId="urn:microsoft.com/office/officeart/2005/8/layout/hierarchy1"/>
    <dgm:cxn modelId="{6DB76A00-5A19-7844-944C-049C508FD525}" type="presParOf" srcId="{36A0543A-0C06-6241-91D2-32DDADFCD5CB}" destId="{09C53159-24CB-D847-B68E-51F48598A66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260AF8-92A3-5244-B018-BA95A978BAE1}" type="doc">
      <dgm:prSet loTypeId="urn:microsoft.com/office/officeart/2005/8/layout/pyramid2" loCatId="pyramid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74A15F-A633-EF47-A235-9997D2982056}">
      <dgm:prSet phldrT="[Text]" custT="1"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en-US" sz="2000" b="1" dirty="0">
              <a:latin typeface="+mj-lt"/>
            </a:rPr>
            <a:t>Tier </a:t>
          </a:r>
          <a:r>
            <a:rPr lang="en-US" sz="2000" b="1" dirty="0" smtClean="0">
              <a:latin typeface="+mj-lt"/>
            </a:rPr>
            <a:t>3</a:t>
          </a:r>
        </a:p>
        <a:p>
          <a:r>
            <a:rPr lang="en-US" sz="2000" b="0" dirty="0" smtClean="0">
              <a:latin typeface="+mj-lt"/>
            </a:rPr>
            <a:t>Intensive PD: Data-driven Consultation </a:t>
          </a:r>
          <a:endParaRPr lang="en-US" sz="2000" b="0" dirty="0">
            <a:latin typeface="+mj-lt"/>
          </a:endParaRPr>
        </a:p>
      </dgm:t>
    </dgm:pt>
    <dgm:pt modelId="{01E1C779-481C-214D-ADEE-5F8503C95D1D}" type="parTrans" cxnId="{22042F22-2EF3-9B49-A96D-40868E8056DA}">
      <dgm:prSet/>
      <dgm:spPr/>
      <dgm:t>
        <a:bodyPr/>
        <a:lstStyle/>
        <a:p>
          <a:endParaRPr lang="en-US"/>
        </a:p>
      </dgm:t>
    </dgm:pt>
    <dgm:pt modelId="{F2A3D8A8-7E13-3E40-BB50-ED3355C1707B}" type="sibTrans" cxnId="{22042F22-2EF3-9B49-A96D-40868E8056DA}">
      <dgm:prSet/>
      <dgm:spPr/>
      <dgm:t>
        <a:bodyPr/>
        <a:lstStyle/>
        <a:p>
          <a:endParaRPr lang="en-US"/>
        </a:p>
      </dgm:t>
    </dgm:pt>
    <dgm:pt modelId="{582164AB-1FCE-2746-B3EF-7F536957B164}">
      <dgm:prSet phldrT="[Text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n-US" sz="2000" b="1" dirty="0">
              <a:latin typeface="+mj-lt"/>
            </a:rPr>
            <a:t>Tier </a:t>
          </a:r>
          <a:r>
            <a:rPr lang="en-US" sz="2000" b="1" dirty="0" smtClean="0">
              <a:latin typeface="+mj-lt"/>
            </a:rPr>
            <a:t>2</a:t>
          </a:r>
        </a:p>
        <a:p>
          <a:r>
            <a:rPr lang="en-US" sz="2000" dirty="0" smtClean="0">
              <a:latin typeface="+mj-lt"/>
            </a:rPr>
            <a:t>Targeted PD: Self-Management with Peer or Coaching Supports</a:t>
          </a:r>
          <a:endParaRPr lang="en-US" sz="2000" dirty="0">
            <a:latin typeface="+mj-lt"/>
          </a:endParaRPr>
        </a:p>
      </dgm:t>
    </dgm:pt>
    <dgm:pt modelId="{F5420C68-DE72-4745-ABDB-79403E2C16E7}" type="parTrans" cxnId="{411E5ABE-A970-134B-8BE3-B4F9B54A5ABF}">
      <dgm:prSet/>
      <dgm:spPr/>
      <dgm:t>
        <a:bodyPr/>
        <a:lstStyle/>
        <a:p>
          <a:endParaRPr lang="en-US"/>
        </a:p>
      </dgm:t>
    </dgm:pt>
    <dgm:pt modelId="{825ADA63-5E97-3549-95BB-685C3D203D54}" type="sibTrans" cxnId="{411E5ABE-A970-134B-8BE3-B4F9B54A5ABF}">
      <dgm:prSet/>
      <dgm:spPr/>
      <dgm:t>
        <a:bodyPr/>
        <a:lstStyle/>
        <a:p>
          <a:endParaRPr lang="en-US"/>
        </a:p>
      </dgm:t>
    </dgm:pt>
    <dgm:pt modelId="{E102CEA4-8E78-D64B-A65A-58122364E7D6}">
      <dgm:prSet phldrT="[Text]" custT="1"/>
      <dgm:spPr>
        <a:solidFill>
          <a:srgbClr val="008000">
            <a:alpha val="50000"/>
          </a:srgbClr>
        </a:solidFill>
      </dgm:spPr>
      <dgm:t>
        <a:bodyPr/>
        <a:lstStyle/>
        <a:p>
          <a:r>
            <a:rPr lang="en-US" sz="2000" b="1" dirty="0">
              <a:latin typeface="+mj-lt"/>
            </a:rPr>
            <a:t>Tier </a:t>
          </a:r>
          <a:r>
            <a:rPr lang="en-US" sz="2000" b="1" dirty="0" smtClean="0">
              <a:latin typeface="+mj-lt"/>
            </a:rPr>
            <a:t>1</a:t>
          </a:r>
          <a:endParaRPr lang="en-US" sz="2000" dirty="0" smtClean="0">
            <a:latin typeface="+mj-lt"/>
          </a:endParaRPr>
        </a:p>
        <a:p>
          <a:r>
            <a:rPr lang="en-US" sz="2000" dirty="0" smtClean="0">
              <a:latin typeface="+mj-lt"/>
            </a:rPr>
            <a:t>Universal PD: Training &amp; Self-Management</a:t>
          </a:r>
          <a:endParaRPr lang="en-US" sz="2000" dirty="0">
            <a:latin typeface="+mj-lt"/>
          </a:endParaRPr>
        </a:p>
      </dgm:t>
    </dgm:pt>
    <dgm:pt modelId="{F52B804A-1735-7348-9D97-84374D082C16}" type="parTrans" cxnId="{B10C4018-D6B4-0144-838C-67DBC02B3852}">
      <dgm:prSet/>
      <dgm:spPr/>
      <dgm:t>
        <a:bodyPr/>
        <a:lstStyle/>
        <a:p>
          <a:endParaRPr lang="en-US"/>
        </a:p>
      </dgm:t>
    </dgm:pt>
    <dgm:pt modelId="{C4F15C56-AAAC-9E4C-ADE8-F04D7F6C91C2}" type="sibTrans" cxnId="{B10C4018-D6B4-0144-838C-67DBC02B3852}">
      <dgm:prSet/>
      <dgm:spPr/>
      <dgm:t>
        <a:bodyPr/>
        <a:lstStyle/>
        <a:p>
          <a:endParaRPr lang="en-US"/>
        </a:p>
      </dgm:t>
    </dgm:pt>
    <dgm:pt modelId="{30B93ACE-7A45-AD42-9A35-90431675EB91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FCE35C"/>
        </a:solidFill>
      </dgm:spPr>
      <dgm:t>
        <a:bodyPr/>
        <a:lstStyle/>
        <a:p>
          <a:r>
            <a:rPr lang="en-US" sz="2000" b="1" dirty="0" smtClean="0">
              <a:latin typeface="+mj-lt"/>
            </a:rPr>
            <a:t>Progress Monitoring </a:t>
          </a:r>
        </a:p>
        <a:p>
          <a:r>
            <a:rPr lang="en-US" sz="2000" dirty="0" smtClean="0">
              <a:latin typeface="+mj-lt"/>
            </a:rPr>
            <a:t>Walk-through, Student Data Review, Teacher Collected Data</a:t>
          </a:r>
          <a:endParaRPr lang="en-US" sz="2000" dirty="0">
            <a:latin typeface="+mj-lt"/>
          </a:endParaRPr>
        </a:p>
      </dgm:t>
    </dgm:pt>
    <dgm:pt modelId="{A4162002-70C6-4644-A8CF-D3E5077513A1}" type="parTrans" cxnId="{1E5B7D2E-CC96-1847-BDC2-688B5A077D22}">
      <dgm:prSet/>
      <dgm:spPr/>
      <dgm:t>
        <a:bodyPr/>
        <a:lstStyle/>
        <a:p>
          <a:endParaRPr lang="en-US"/>
        </a:p>
      </dgm:t>
    </dgm:pt>
    <dgm:pt modelId="{2FE70267-EE60-844F-9EC2-B1025C33FA0F}" type="sibTrans" cxnId="{1E5B7D2E-CC96-1847-BDC2-688B5A077D22}">
      <dgm:prSet/>
      <dgm:spPr/>
      <dgm:t>
        <a:bodyPr/>
        <a:lstStyle/>
        <a:p>
          <a:endParaRPr lang="en-US"/>
        </a:p>
      </dgm:t>
    </dgm:pt>
    <dgm:pt modelId="{B2005BDF-F532-404C-8CEC-044B7A398F71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>
              <a:latin typeface="+mj-lt"/>
            </a:rPr>
            <a:t>Universal </a:t>
          </a:r>
          <a:r>
            <a:rPr lang="en-US" sz="2000" b="1" dirty="0" smtClean="0">
              <a:latin typeface="+mj-lt"/>
            </a:rPr>
            <a:t>Screening</a:t>
          </a:r>
        </a:p>
        <a:p>
          <a:r>
            <a:rPr lang="en-US" sz="2000" dirty="0" smtClean="0">
              <a:latin typeface="+mj-lt"/>
            </a:rPr>
            <a:t>Walk-through &amp; Student Data Review</a:t>
          </a:r>
          <a:endParaRPr lang="en-US" sz="2000" dirty="0">
            <a:latin typeface="+mj-lt"/>
          </a:endParaRPr>
        </a:p>
      </dgm:t>
    </dgm:pt>
    <dgm:pt modelId="{E885063B-2A23-FB47-AC0B-1E4708BF8FC8}" type="parTrans" cxnId="{3CB7134A-5AFB-0345-89B5-199FED026E1B}">
      <dgm:prSet/>
      <dgm:spPr/>
      <dgm:t>
        <a:bodyPr/>
        <a:lstStyle/>
        <a:p>
          <a:endParaRPr lang="en-US"/>
        </a:p>
      </dgm:t>
    </dgm:pt>
    <dgm:pt modelId="{A55E2A3A-1F1B-E742-B2BB-3F13A7B9C1F5}" type="sibTrans" cxnId="{3CB7134A-5AFB-0345-89B5-199FED026E1B}">
      <dgm:prSet/>
      <dgm:spPr/>
      <dgm:t>
        <a:bodyPr/>
        <a:lstStyle/>
        <a:p>
          <a:endParaRPr lang="en-US"/>
        </a:p>
      </dgm:t>
    </dgm:pt>
    <dgm:pt modelId="{FFA665EF-1025-F64B-8CB6-28DC40305B4A}" type="pres">
      <dgm:prSet presAssocID="{92260AF8-92A3-5244-B018-BA95A978BAE1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FD826A8F-2EC0-CF40-9613-FAB377CF63D0}" type="pres">
      <dgm:prSet presAssocID="{92260AF8-92A3-5244-B018-BA95A978BAE1}" presName="pyramid" presStyleLbl="node1" presStyleIdx="0" presStyleCnt="1" custScaleX="117953" custScaleY="99880" custLinFactNeighborX="3792"/>
      <dgm:spPr>
        <a:gradFill rotWithShape="0">
          <a:gsLst>
            <a:gs pos="35000">
              <a:srgbClr val="008000"/>
            </a:gs>
            <a:gs pos="100000">
              <a:srgbClr val="FF0000"/>
            </a:gs>
            <a:gs pos="73000">
              <a:srgbClr val="FFFF00"/>
            </a:gs>
            <a:gs pos="87000">
              <a:srgbClr val="FFFF00"/>
            </a:gs>
          </a:gsLst>
        </a:gradFill>
      </dgm:spPr>
      <dgm:t>
        <a:bodyPr/>
        <a:lstStyle/>
        <a:p>
          <a:endParaRPr lang="en-US"/>
        </a:p>
      </dgm:t>
    </dgm:pt>
    <dgm:pt modelId="{F6B3C4C1-D38F-E640-ACA6-6E2D73BD0A81}" type="pres">
      <dgm:prSet presAssocID="{92260AF8-92A3-5244-B018-BA95A978BAE1}" presName="theList" presStyleCnt="0"/>
      <dgm:spPr/>
    </dgm:pt>
    <dgm:pt modelId="{55D9A6DE-B76F-1546-852E-96CC55172117}" type="pres">
      <dgm:prSet presAssocID="{8974A15F-A633-EF47-A235-9997D2982056}" presName="aNode" presStyleLbl="fgAcc1" presStyleIdx="0" presStyleCnt="5" custScaleX="110851" custScaleY="2000000" custLinFactY="-1110609" custLinFactNeighborX="18948" custLinFactNeighborY="-1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68063B-044D-4342-A97E-B309A401D815}" type="pres">
      <dgm:prSet presAssocID="{8974A15F-A633-EF47-A235-9997D2982056}" presName="aSpace" presStyleCnt="0"/>
      <dgm:spPr/>
    </dgm:pt>
    <dgm:pt modelId="{3447A895-48A6-234B-BB6C-93922AB473CF}" type="pres">
      <dgm:prSet presAssocID="{582164AB-1FCE-2746-B3EF-7F536957B164}" presName="aNode" presStyleLbl="fgAcc1" presStyleIdx="1" presStyleCnt="5" custScaleX="110851" custScaleY="2000000" custLinFactY="-874034" custLinFactNeighborX="18944" custLinFactNeighborY="-9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5A757C-611E-9345-9AB5-398174AF47E8}" type="pres">
      <dgm:prSet presAssocID="{582164AB-1FCE-2746-B3EF-7F536957B164}" presName="aSpace" presStyleCnt="0"/>
      <dgm:spPr/>
    </dgm:pt>
    <dgm:pt modelId="{CDD35B63-0B75-E041-9422-B7D4B9057E29}" type="pres">
      <dgm:prSet presAssocID="{E102CEA4-8E78-D64B-A65A-58122364E7D6}" presName="aNode" presStyleLbl="fgAcc1" presStyleIdx="2" presStyleCnt="5" custScaleX="110851" custScaleY="2000000" custLinFactY="333710" custLinFactNeighborX="19343" custLinFactNeighborY="4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43E22A-CC63-C843-B126-DCEF7D4564EC}" type="pres">
      <dgm:prSet presAssocID="{E102CEA4-8E78-D64B-A65A-58122364E7D6}" presName="aSpace" presStyleCnt="0"/>
      <dgm:spPr/>
    </dgm:pt>
    <dgm:pt modelId="{A684EC7D-5222-484E-BDEE-84BEDC0EC621}" type="pres">
      <dgm:prSet presAssocID="{30B93ACE-7A45-AD42-9A35-90431675EB91}" presName="aNode" presStyleLbl="fgAcc1" presStyleIdx="3" presStyleCnt="5" custScaleX="110851" custScaleY="2000000" custLinFactX="-6140" custLinFactY="-5284641" custLinFactNeighborX="-100000" custLinFactNeighborY="-53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AC1044-A8C9-C94A-BDA5-271254F164ED}" type="pres">
      <dgm:prSet presAssocID="{30B93ACE-7A45-AD42-9A35-90431675EB91}" presName="aSpace" presStyleCnt="0"/>
      <dgm:spPr/>
    </dgm:pt>
    <dgm:pt modelId="{10924AC1-132E-1048-B929-023E0F8229BB}" type="pres">
      <dgm:prSet presAssocID="{B2005BDF-F532-404C-8CEC-044B7A398F71}" presName="aNode" presStyleLbl="fgAcc1" presStyleIdx="4" presStyleCnt="5" custScaleX="110851" custScaleY="2000000" custLinFactX="-6138" custLinFactY="-4066215" custLinFactNeighborX="-100000" custLinFactNeighborY="-4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271458-3F40-B843-9094-ACE5293A96C1}" type="pres">
      <dgm:prSet presAssocID="{B2005BDF-F532-404C-8CEC-044B7A398F71}" presName="aSpace" presStyleCnt="0"/>
      <dgm:spPr/>
    </dgm:pt>
  </dgm:ptLst>
  <dgm:cxnLst>
    <dgm:cxn modelId="{9A296245-7BAE-7444-A36E-F9212AE97B5A}" type="presOf" srcId="{B2005BDF-F532-404C-8CEC-044B7A398F71}" destId="{10924AC1-132E-1048-B929-023E0F8229BB}" srcOrd="0" destOrd="0" presId="urn:microsoft.com/office/officeart/2005/8/layout/pyramid2"/>
    <dgm:cxn modelId="{1E5B7D2E-CC96-1847-BDC2-688B5A077D22}" srcId="{92260AF8-92A3-5244-B018-BA95A978BAE1}" destId="{30B93ACE-7A45-AD42-9A35-90431675EB91}" srcOrd="3" destOrd="0" parTransId="{A4162002-70C6-4644-A8CF-D3E5077513A1}" sibTransId="{2FE70267-EE60-844F-9EC2-B1025C33FA0F}"/>
    <dgm:cxn modelId="{B10C4018-D6B4-0144-838C-67DBC02B3852}" srcId="{92260AF8-92A3-5244-B018-BA95A978BAE1}" destId="{E102CEA4-8E78-D64B-A65A-58122364E7D6}" srcOrd="2" destOrd="0" parTransId="{F52B804A-1735-7348-9D97-84374D082C16}" sibTransId="{C4F15C56-AAAC-9E4C-ADE8-F04D7F6C91C2}"/>
    <dgm:cxn modelId="{3CB7134A-5AFB-0345-89B5-199FED026E1B}" srcId="{92260AF8-92A3-5244-B018-BA95A978BAE1}" destId="{B2005BDF-F532-404C-8CEC-044B7A398F71}" srcOrd="4" destOrd="0" parTransId="{E885063B-2A23-FB47-AC0B-1E4708BF8FC8}" sibTransId="{A55E2A3A-1F1B-E742-B2BB-3F13A7B9C1F5}"/>
    <dgm:cxn modelId="{7BCBF9BE-5B4B-A149-9296-CC7ECFDE7895}" type="presOf" srcId="{92260AF8-92A3-5244-B018-BA95A978BAE1}" destId="{FFA665EF-1025-F64B-8CB6-28DC40305B4A}" srcOrd="0" destOrd="0" presId="urn:microsoft.com/office/officeart/2005/8/layout/pyramid2"/>
    <dgm:cxn modelId="{76CA3389-F19A-8641-8575-A3B9087E2CDC}" type="presOf" srcId="{E102CEA4-8E78-D64B-A65A-58122364E7D6}" destId="{CDD35B63-0B75-E041-9422-B7D4B9057E29}" srcOrd="0" destOrd="0" presId="urn:microsoft.com/office/officeart/2005/8/layout/pyramid2"/>
    <dgm:cxn modelId="{CFD3DEEB-FC70-3145-8512-0215C2179730}" type="presOf" srcId="{30B93ACE-7A45-AD42-9A35-90431675EB91}" destId="{A684EC7D-5222-484E-BDEE-84BEDC0EC621}" srcOrd="0" destOrd="0" presId="urn:microsoft.com/office/officeart/2005/8/layout/pyramid2"/>
    <dgm:cxn modelId="{A3DBA553-6971-9948-8DB0-64BB3B28189A}" type="presOf" srcId="{8974A15F-A633-EF47-A235-9997D2982056}" destId="{55D9A6DE-B76F-1546-852E-96CC55172117}" srcOrd="0" destOrd="0" presId="urn:microsoft.com/office/officeart/2005/8/layout/pyramid2"/>
    <dgm:cxn modelId="{411E5ABE-A970-134B-8BE3-B4F9B54A5ABF}" srcId="{92260AF8-92A3-5244-B018-BA95A978BAE1}" destId="{582164AB-1FCE-2746-B3EF-7F536957B164}" srcOrd="1" destOrd="0" parTransId="{F5420C68-DE72-4745-ABDB-79403E2C16E7}" sibTransId="{825ADA63-5E97-3549-95BB-685C3D203D54}"/>
    <dgm:cxn modelId="{5C2D0290-80FC-294C-AABE-CEB0CDB9E5B6}" type="presOf" srcId="{582164AB-1FCE-2746-B3EF-7F536957B164}" destId="{3447A895-48A6-234B-BB6C-93922AB473CF}" srcOrd="0" destOrd="0" presId="urn:microsoft.com/office/officeart/2005/8/layout/pyramid2"/>
    <dgm:cxn modelId="{22042F22-2EF3-9B49-A96D-40868E8056DA}" srcId="{92260AF8-92A3-5244-B018-BA95A978BAE1}" destId="{8974A15F-A633-EF47-A235-9997D2982056}" srcOrd="0" destOrd="0" parTransId="{01E1C779-481C-214D-ADEE-5F8503C95D1D}" sibTransId="{F2A3D8A8-7E13-3E40-BB50-ED3355C1707B}"/>
    <dgm:cxn modelId="{A88070E1-AD1A-C049-ADDD-D20C92C21E31}" type="presParOf" srcId="{FFA665EF-1025-F64B-8CB6-28DC40305B4A}" destId="{FD826A8F-2EC0-CF40-9613-FAB377CF63D0}" srcOrd="0" destOrd="0" presId="urn:microsoft.com/office/officeart/2005/8/layout/pyramid2"/>
    <dgm:cxn modelId="{475D767B-8BCD-1A49-BA60-A3EEC4C5D2C3}" type="presParOf" srcId="{FFA665EF-1025-F64B-8CB6-28DC40305B4A}" destId="{F6B3C4C1-D38F-E640-ACA6-6E2D73BD0A81}" srcOrd="1" destOrd="0" presId="urn:microsoft.com/office/officeart/2005/8/layout/pyramid2"/>
    <dgm:cxn modelId="{BE983287-9071-AB47-80A7-00DD1FB39038}" type="presParOf" srcId="{F6B3C4C1-D38F-E640-ACA6-6E2D73BD0A81}" destId="{55D9A6DE-B76F-1546-852E-96CC55172117}" srcOrd="0" destOrd="0" presId="urn:microsoft.com/office/officeart/2005/8/layout/pyramid2"/>
    <dgm:cxn modelId="{E83B3EB3-2E2A-1A49-B91A-9757A20C7A6E}" type="presParOf" srcId="{F6B3C4C1-D38F-E640-ACA6-6E2D73BD0A81}" destId="{2668063B-044D-4342-A97E-B309A401D815}" srcOrd="1" destOrd="0" presId="urn:microsoft.com/office/officeart/2005/8/layout/pyramid2"/>
    <dgm:cxn modelId="{A213F049-5E8A-954A-B40F-70F9A4D4FBB0}" type="presParOf" srcId="{F6B3C4C1-D38F-E640-ACA6-6E2D73BD0A81}" destId="{3447A895-48A6-234B-BB6C-93922AB473CF}" srcOrd="2" destOrd="0" presId="urn:microsoft.com/office/officeart/2005/8/layout/pyramid2"/>
    <dgm:cxn modelId="{59F67BC8-21A9-6B4E-9F67-443AF6B03C46}" type="presParOf" srcId="{F6B3C4C1-D38F-E640-ACA6-6E2D73BD0A81}" destId="{A25A757C-611E-9345-9AB5-398174AF47E8}" srcOrd="3" destOrd="0" presId="urn:microsoft.com/office/officeart/2005/8/layout/pyramid2"/>
    <dgm:cxn modelId="{66D4ED33-ABA9-F545-9523-A9EBB5A81FA2}" type="presParOf" srcId="{F6B3C4C1-D38F-E640-ACA6-6E2D73BD0A81}" destId="{CDD35B63-0B75-E041-9422-B7D4B9057E29}" srcOrd="4" destOrd="0" presId="urn:microsoft.com/office/officeart/2005/8/layout/pyramid2"/>
    <dgm:cxn modelId="{6B1A4F6E-951B-A940-9370-16699BF1922B}" type="presParOf" srcId="{F6B3C4C1-D38F-E640-ACA6-6E2D73BD0A81}" destId="{9B43E22A-CC63-C843-B126-DCEF7D4564EC}" srcOrd="5" destOrd="0" presId="urn:microsoft.com/office/officeart/2005/8/layout/pyramid2"/>
    <dgm:cxn modelId="{C52899A6-086E-4E46-B709-E44D67446512}" type="presParOf" srcId="{F6B3C4C1-D38F-E640-ACA6-6E2D73BD0A81}" destId="{A684EC7D-5222-484E-BDEE-84BEDC0EC621}" srcOrd="6" destOrd="0" presId="urn:microsoft.com/office/officeart/2005/8/layout/pyramid2"/>
    <dgm:cxn modelId="{CC765622-E4FA-6D42-9788-FBF19185F0DD}" type="presParOf" srcId="{F6B3C4C1-D38F-E640-ACA6-6E2D73BD0A81}" destId="{0CAC1044-A8C9-C94A-BDA5-271254F164ED}" srcOrd="7" destOrd="0" presId="urn:microsoft.com/office/officeart/2005/8/layout/pyramid2"/>
    <dgm:cxn modelId="{5D72F785-EA75-B34B-BF0A-AD470C96CF75}" type="presParOf" srcId="{F6B3C4C1-D38F-E640-ACA6-6E2D73BD0A81}" destId="{10924AC1-132E-1048-B929-023E0F8229BB}" srcOrd="8" destOrd="0" presId="urn:microsoft.com/office/officeart/2005/8/layout/pyramid2"/>
    <dgm:cxn modelId="{9942C2A1-DC4F-DD47-94F2-44568D1955D5}" type="presParOf" srcId="{F6B3C4C1-D38F-E640-ACA6-6E2D73BD0A81}" destId="{DF271458-3F40-B843-9094-ACE5293A96C1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B4544C-E271-6147-A92D-0ADE93C75EA4}">
      <dsp:nvSpPr>
        <dsp:cNvPr id="0" name=""/>
        <dsp:cNvSpPr/>
      </dsp:nvSpPr>
      <dsp:spPr>
        <a:xfrm>
          <a:off x="6815196" y="4308484"/>
          <a:ext cx="1598857" cy="5038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3331"/>
              </a:lnTo>
              <a:lnTo>
                <a:pt x="1598857" y="343331"/>
              </a:lnTo>
              <a:lnTo>
                <a:pt x="1598857" y="503809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DD8796-C1D6-EE44-9869-F5661F3F8B5F}">
      <dsp:nvSpPr>
        <dsp:cNvPr id="0" name=""/>
        <dsp:cNvSpPr/>
      </dsp:nvSpPr>
      <dsp:spPr>
        <a:xfrm>
          <a:off x="5216338" y="4308484"/>
          <a:ext cx="1598857" cy="503809"/>
        </a:xfrm>
        <a:custGeom>
          <a:avLst/>
          <a:gdLst/>
          <a:ahLst/>
          <a:cxnLst/>
          <a:rect l="0" t="0" r="0" b="0"/>
          <a:pathLst>
            <a:path>
              <a:moveTo>
                <a:pt x="1598857" y="0"/>
              </a:moveTo>
              <a:lnTo>
                <a:pt x="1598857" y="343331"/>
              </a:lnTo>
              <a:lnTo>
                <a:pt x="0" y="343331"/>
              </a:lnTo>
              <a:lnTo>
                <a:pt x="0" y="503809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A16479-9E7F-A941-9B3F-EA82653ABA15}">
      <dsp:nvSpPr>
        <dsp:cNvPr id="0" name=""/>
        <dsp:cNvSpPr/>
      </dsp:nvSpPr>
      <dsp:spPr>
        <a:xfrm>
          <a:off x="5216338" y="2704668"/>
          <a:ext cx="1598857" cy="5038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3331"/>
              </a:lnTo>
              <a:lnTo>
                <a:pt x="1598857" y="343331"/>
              </a:lnTo>
              <a:lnTo>
                <a:pt x="1598857" y="503809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5188AF-6B0B-2842-9981-C8A370795369}">
      <dsp:nvSpPr>
        <dsp:cNvPr id="0" name=""/>
        <dsp:cNvSpPr/>
      </dsp:nvSpPr>
      <dsp:spPr>
        <a:xfrm>
          <a:off x="3617481" y="2704668"/>
          <a:ext cx="1598857" cy="503809"/>
        </a:xfrm>
        <a:custGeom>
          <a:avLst/>
          <a:gdLst/>
          <a:ahLst/>
          <a:cxnLst/>
          <a:rect l="0" t="0" r="0" b="0"/>
          <a:pathLst>
            <a:path>
              <a:moveTo>
                <a:pt x="1598857" y="0"/>
              </a:moveTo>
              <a:lnTo>
                <a:pt x="1598857" y="343331"/>
              </a:lnTo>
              <a:lnTo>
                <a:pt x="0" y="343331"/>
              </a:lnTo>
              <a:lnTo>
                <a:pt x="0" y="503809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52356D-D5F9-024D-8E0A-B11E01C245D2}">
      <dsp:nvSpPr>
        <dsp:cNvPr id="0" name=""/>
        <dsp:cNvSpPr/>
      </dsp:nvSpPr>
      <dsp:spPr>
        <a:xfrm>
          <a:off x="3617481" y="1100852"/>
          <a:ext cx="1598857" cy="5038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3331"/>
              </a:lnTo>
              <a:lnTo>
                <a:pt x="1598857" y="343331"/>
              </a:lnTo>
              <a:lnTo>
                <a:pt x="1598857" y="503809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A51067-4626-A242-B466-B8914FAC3103}">
      <dsp:nvSpPr>
        <dsp:cNvPr id="0" name=""/>
        <dsp:cNvSpPr/>
      </dsp:nvSpPr>
      <dsp:spPr>
        <a:xfrm>
          <a:off x="2018623" y="1100852"/>
          <a:ext cx="1598857" cy="503809"/>
        </a:xfrm>
        <a:custGeom>
          <a:avLst/>
          <a:gdLst/>
          <a:ahLst/>
          <a:cxnLst/>
          <a:rect l="0" t="0" r="0" b="0"/>
          <a:pathLst>
            <a:path>
              <a:moveTo>
                <a:pt x="1598857" y="0"/>
              </a:moveTo>
              <a:lnTo>
                <a:pt x="1598857" y="343331"/>
              </a:lnTo>
              <a:lnTo>
                <a:pt x="0" y="343331"/>
              </a:lnTo>
              <a:lnTo>
                <a:pt x="0" y="503809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6D55D9-C3F1-4E40-BAA3-842EECDA1E65}">
      <dsp:nvSpPr>
        <dsp:cNvPr id="0" name=""/>
        <dsp:cNvSpPr/>
      </dsp:nvSpPr>
      <dsp:spPr>
        <a:xfrm>
          <a:off x="2211100" y="845"/>
          <a:ext cx="2812761" cy="1100007"/>
        </a:xfrm>
        <a:prstGeom prst="roundRect">
          <a:avLst>
            <a:gd name="adj" fmla="val 10000"/>
          </a:avLst>
        </a:prstGeom>
        <a:solidFill>
          <a:schemeClr val="accent1">
            <a:alpha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71AA5E-DB92-5241-8683-550A3668A98A}">
      <dsp:nvSpPr>
        <dsp:cNvPr id="0" name=""/>
        <dsp:cNvSpPr/>
      </dsp:nvSpPr>
      <dsp:spPr>
        <a:xfrm>
          <a:off x="2403577" y="183699"/>
          <a:ext cx="2812761" cy="11000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Are staff implementing PCBS with fidelity?</a:t>
          </a:r>
          <a:endParaRPr lang="en-US" sz="1800" kern="1200" dirty="0"/>
        </a:p>
      </dsp:txBody>
      <dsp:txXfrm>
        <a:off x="2435795" y="215917"/>
        <a:ext cx="2748325" cy="1035571"/>
      </dsp:txXfrm>
    </dsp:sp>
    <dsp:sp modelId="{FF22CE34-A717-0A40-A8AA-2B31ECFFF628}">
      <dsp:nvSpPr>
        <dsp:cNvPr id="0" name=""/>
        <dsp:cNvSpPr/>
      </dsp:nvSpPr>
      <dsp:spPr>
        <a:xfrm>
          <a:off x="612242" y="1604661"/>
          <a:ext cx="2812761" cy="110000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8B0684-C8C1-E743-BC4C-0480863FAEE6}">
      <dsp:nvSpPr>
        <dsp:cNvPr id="0" name=""/>
        <dsp:cNvSpPr/>
      </dsp:nvSpPr>
      <dsp:spPr>
        <a:xfrm>
          <a:off x="804719" y="1787515"/>
          <a:ext cx="2812761" cy="11000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Well done! Monitor outcomes and adjust as needed</a:t>
          </a:r>
          <a:endParaRPr lang="en-US" sz="1800" kern="1200" dirty="0"/>
        </a:p>
      </dsp:txBody>
      <dsp:txXfrm>
        <a:off x="836937" y="1819733"/>
        <a:ext cx="2748325" cy="1035571"/>
      </dsp:txXfrm>
    </dsp:sp>
    <dsp:sp modelId="{7D0CC7AF-14B2-8E4E-902B-184FB1986E9D}">
      <dsp:nvSpPr>
        <dsp:cNvPr id="0" name=""/>
        <dsp:cNvSpPr/>
      </dsp:nvSpPr>
      <dsp:spPr>
        <a:xfrm>
          <a:off x="3809958" y="1604661"/>
          <a:ext cx="2812761" cy="110000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E45DDC-3E8E-3243-8D1B-361551FA462D}">
      <dsp:nvSpPr>
        <dsp:cNvPr id="0" name=""/>
        <dsp:cNvSpPr/>
      </dsp:nvSpPr>
      <dsp:spPr>
        <a:xfrm>
          <a:off x="4002435" y="1787515"/>
          <a:ext cx="2812761" cy="11000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Determine the number of classrooms needing support (many or a few)</a:t>
          </a:r>
          <a:endParaRPr lang="en-US" sz="1800" kern="1200" dirty="0"/>
        </a:p>
      </dsp:txBody>
      <dsp:txXfrm>
        <a:off x="4034653" y="1819733"/>
        <a:ext cx="2748325" cy="1035571"/>
      </dsp:txXfrm>
    </dsp:sp>
    <dsp:sp modelId="{9A7EFB90-34EE-DF49-BB36-14528FB2A414}">
      <dsp:nvSpPr>
        <dsp:cNvPr id="0" name=""/>
        <dsp:cNvSpPr/>
      </dsp:nvSpPr>
      <dsp:spPr>
        <a:xfrm>
          <a:off x="2211100" y="3208477"/>
          <a:ext cx="2812761" cy="110000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8A597E-23B3-1049-A01A-9F535DCF17C1}">
      <dsp:nvSpPr>
        <dsp:cNvPr id="0" name=""/>
        <dsp:cNvSpPr/>
      </dsp:nvSpPr>
      <dsp:spPr>
        <a:xfrm>
          <a:off x="2403577" y="3391331"/>
          <a:ext cx="2812761" cy="11000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Review and adjust universal support</a:t>
          </a:r>
          <a:endParaRPr lang="en-US" sz="1800" kern="1200" dirty="0"/>
        </a:p>
      </dsp:txBody>
      <dsp:txXfrm>
        <a:off x="2435795" y="3423549"/>
        <a:ext cx="2748325" cy="1035571"/>
      </dsp:txXfrm>
    </dsp:sp>
    <dsp:sp modelId="{199B6F96-2AA2-4B4C-AB7F-FC2B87FD9AB7}">
      <dsp:nvSpPr>
        <dsp:cNvPr id="0" name=""/>
        <dsp:cNvSpPr/>
      </dsp:nvSpPr>
      <dsp:spPr>
        <a:xfrm>
          <a:off x="5408816" y="3208477"/>
          <a:ext cx="2812761" cy="110000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131503-63ED-4540-8502-6A48CD18ED03}">
      <dsp:nvSpPr>
        <dsp:cNvPr id="0" name=""/>
        <dsp:cNvSpPr/>
      </dsp:nvSpPr>
      <dsp:spPr>
        <a:xfrm>
          <a:off x="5601293" y="3391331"/>
          <a:ext cx="2812761" cy="11000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Determine type and severity of implementation changes (minor or major)</a:t>
          </a:r>
          <a:endParaRPr lang="en-US" sz="1800" kern="1200" dirty="0"/>
        </a:p>
      </dsp:txBody>
      <dsp:txXfrm>
        <a:off x="5633511" y="3423549"/>
        <a:ext cx="2748325" cy="1035571"/>
      </dsp:txXfrm>
    </dsp:sp>
    <dsp:sp modelId="{1C657837-9A36-1543-B1A8-F6D9F73C8C9E}">
      <dsp:nvSpPr>
        <dsp:cNvPr id="0" name=""/>
        <dsp:cNvSpPr/>
      </dsp:nvSpPr>
      <dsp:spPr>
        <a:xfrm>
          <a:off x="3809958" y="4812293"/>
          <a:ext cx="2812761" cy="110000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FD5D50-6D6C-0E4C-A837-1DDE12D05237}">
      <dsp:nvSpPr>
        <dsp:cNvPr id="0" name=""/>
        <dsp:cNvSpPr/>
      </dsp:nvSpPr>
      <dsp:spPr>
        <a:xfrm>
          <a:off x="4002435" y="4995147"/>
          <a:ext cx="2812761" cy="11000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/>
            <a:t>Provide supplemental support to small groups of staff needing support</a:t>
          </a:r>
          <a:endParaRPr lang="en-US" sz="1800" kern="1200" dirty="0"/>
        </a:p>
      </dsp:txBody>
      <dsp:txXfrm>
        <a:off x="4034653" y="5027365"/>
        <a:ext cx="2748325" cy="1035571"/>
      </dsp:txXfrm>
    </dsp:sp>
    <dsp:sp modelId="{F0E6C605-BADA-1343-A6E2-E52B58011A2C}">
      <dsp:nvSpPr>
        <dsp:cNvPr id="0" name=""/>
        <dsp:cNvSpPr/>
      </dsp:nvSpPr>
      <dsp:spPr>
        <a:xfrm>
          <a:off x="7007673" y="4812293"/>
          <a:ext cx="2812761" cy="110000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8013DE-F65B-334C-BBDB-3A4601909784}">
      <dsp:nvSpPr>
        <dsp:cNvPr id="0" name=""/>
        <dsp:cNvSpPr/>
      </dsp:nvSpPr>
      <dsp:spPr>
        <a:xfrm>
          <a:off x="7200151" y="4995147"/>
          <a:ext cx="2812761" cy="11000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Consider individualized supports and other strategies for staff members needing </a:t>
          </a:r>
          <a:r>
            <a:rPr lang="en-US" sz="1800" kern="1200" smtClean="0"/>
            <a:t>intensified support. </a:t>
          </a:r>
          <a:endParaRPr lang="en-US" sz="1800" kern="1200" dirty="0"/>
        </a:p>
      </dsp:txBody>
      <dsp:txXfrm>
        <a:off x="7232369" y="5027365"/>
        <a:ext cx="2748325" cy="10355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826A8F-2EC0-CF40-9613-FAB377CF63D0}">
      <dsp:nvSpPr>
        <dsp:cNvPr id="0" name=""/>
        <dsp:cNvSpPr/>
      </dsp:nvSpPr>
      <dsp:spPr>
        <a:xfrm>
          <a:off x="1084393" y="3489"/>
          <a:ext cx="6860854" cy="5809620"/>
        </a:xfrm>
        <a:prstGeom prst="triangle">
          <a:avLst/>
        </a:prstGeom>
        <a:gradFill rotWithShape="0">
          <a:gsLst>
            <a:gs pos="35000">
              <a:srgbClr val="008000"/>
            </a:gs>
            <a:gs pos="100000">
              <a:srgbClr val="FF0000"/>
            </a:gs>
            <a:gs pos="73000">
              <a:srgbClr val="FFFF00"/>
            </a:gs>
            <a:gs pos="87000">
              <a:srgbClr val="FFFF00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D9A6DE-B76F-1546-852E-96CC55172117}">
      <dsp:nvSpPr>
        <dsp:cNvPr id="0" name=""/>
        <dsp:cNvSpPr/>
      </dsp:nvSpPr>
      <dsp:spPr>
        <a:xfrm>
          <a:off x="4805512" y="0"/>
          <a:ext cx="4191043" cy="924464"/>
        </a:xfrm>
        <a:prstGeom prst="roundRect">
          <a:avLst/>
        </a:prstGeom>
        <a:solidFill>
          <a:srgbClr val="FF0000">
            <a:alpha val="5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latin typeface="+mj-lt"/>
            </a:rPr>
            <a:t>Tier </a:t>
          </a:r>
          <a:r>
            <a:rPr lang="en-US" sz="2000" b="1" kern="1200" dirty="0" smtClean="0">
              <a:latin typeface="+mj-lt"/>
            </a:rPr>
            <a:t>3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latin typeface="+mj-lt"/>
            </a:rPr>
            <a:t>Intensive PD: Data-driven Consultation </a:t>
          </a:r>
          <a:endParaRPr lang="en-US" sz="2000" b="0" kern="1200" dirty="0">
            <a:latin typeface="+mj-lt"/>
          </a:endParaRPr>
        </a:p>
      </dsp:txBody>
      <dsp:txXfrm>
        <a:off x="4850641" y="45129"/>
        <a:ext cx="4100785" cy="834206"/>
      </dsp:txXfrm>
    </dsp:sp>
    <dsp:sp modelId="{3447A895-48A6-234B-BB6C-93922AB473CF}">
      <dsp:nvSpPr>
        <dsp:cNvPr id="0" name=""/>
        <dsp:cNvSpPr/>
      </dsp:nvSpPr>
      <dsp:spPr>
        <a:xfrm>
          <a:off x="4805361" y="1056928"/>
          <a:ext cx="4191043" cy="924464"/>
        </a:xfrm>
        <a:prstGeom prst="roundRect">
          <a:avLst/>
        </a:prstGeom>
        <a:solidFill>
          <a:srgbClr val="FFFF00">
            <a:alpha val="9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latin typeface="+mj-lt"/>
            </a:rPr>
            <a:t>Tier </a:t>
          </a:r>
          <a:r>
            <a:rPr lang="en-US" sz="2000" b="1" kern="1200" dirty="0" smtClean="0">
              <a:latin typeface="+mj-lt"/>
            </a:rPr>
            <a:t>2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+mj-lt"/>
            </a:rPr>
            <a:t>Targeted PD: Self-Management with Peer or Coaching Supports</a:t>
          </a:r>
          <a:endParaRPr lang="en-US" sz="2000" kern="1200" dirty="0">
            <a:latin typeface="+mj-lt"/>
          </a:endParaRPr>
        </a:p>
      </dsp:txBody>
      <dsp:txXfrm>
        <a:off x="4850490" y="1102057"/>
        <a:ext cx="4100785" cy="834206"/>
      </dsp:txXfrm>
    </dsp:sp>
    <dsp:sp modelId="{CDD35B63-0B75-E041-9422-B7D4B9057E29}">
      <dsp:nvSpPr>
        <dsp:cNvPr id="0" name=""/>
        <dsp:cNvSpPr/>
      </dsp:nvSpPr>
      <dsp:spPr>
        <a:xfrm>
          <a:off x="4820446" y="2620541"/>
          <a:ext cx="4191043" cy="924464"/>
        </a:xfrm>
        <a:prstGeom prst="roundRect">
          <a:avLst/>
        </a:prstGeom>
        <a:solidFill>
          <a:srgbClr val="008000">
            <a:alpha val="5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latin typeface="+mj-lt"/>
            </a:rPr>
            <a:t>Tier </a:t>
          </a:r>
          <a:r>
            <a:rPr lang="en-US" sz="2000" b="1" kern="1200" dirty="0" smtClean="0">
              <a:latin typeface="+mj-lt"/>
            </a:rPr>
            <a:t>1</a:t>
          </a:r>
          <a:endParaRPr lang="en-US" sz="2000" kern="1200" dirty="0" smtClean="0">
            <a:latin typeface="+mj-lt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+mj-lt"/>
            </a:rPr>
            <a:t>Universal PD: Training &amp; Self-Management</a:t>
          </a:r>
          <a:endParaRPr lang="en-US" sz="2000" kern="1200" dirty="0">
            <a:latin typeface="+mj-lt"/>
          </a:endParaRPr>
        </a:p>
      </dsp:txBody>
      <dsp:txXfrm>
        <a:off x="4865575" y="2665670"/>
        <a:ext cx="4100785" cy="834206"/>
      </dsp:txXfrm>
    </dsp:sp>
    <dsp:sp modelId="{A684EC7D-5222-484E-BDEE-84BEDC0EC621}">
      <dsp:nvSpPr>
        <dsp:cNvPr id="0" name=""/>
        <dsp:cNvSpPr/>
      </dsp:nvSpPr>
      <dsp:spPr>
        <a:xfrm>
          <a:off x="76197" y="624460"/>
          <a:ext cx="4191043" cy="924464"/>
        </a:xfrm>
        <a:prstGeom prst="roundRect">
          <a:avLst/>
        </a:prstGeom>
        <a:solidFill>
          <a:srgbClr val="FCE35C"/>
        </a:soli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+mj-lt"/>
            </a:rPr>
            <a:t>Progress Monitoring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+mj-lt"/>
            </a:rPr>
            <a:t>Walk-through, Student Data Review, Teacher Collected Data</a:t>
          </a:r>
          <a:endParaRPr lang="en-US" sz="2000" kern="1200" dirty="0">
            <a:latin typeface="+mj-lt"/>
          </a:endParaRPr>
        </a:p>
      </dsp:txBody>
      <dsp:txXfrm>
        <a:off x="121326" y="669589"/>
        <a:ext cx="4100785" cy="834206"/>
      </dsp:txXfrm>
    </dsp:sp>
    <dsp:sp modelId="{10924AC1-132E-1048-B929-023E0F8229BB}">
      <dsp:nvSpPr>
        <dsp:cNvPr id="0" name=""/>
        <dsp:cNvSpPr/>
      </dsp:nvSpPr>
      <dsp:spPr>
        <a:xfrm>
          <a:off x="76273" y="2187233"/>
          <a:ext cx="4191043" cy="924464"/>
        </a:xfrm>
        <a:prstGeom prst="round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latin typeface="+mj-lt"/>
            </a:rPr>
            <a:t>Universal </a:t>
          </a:r>
          <a:r>
            <a:rPr lang="en-US" sz="2000" b="1" kern="1200" dirty="0" smtClean="0">
              <a:latin typeface="+mj-lt"/>
            </a:rPr>
            <a:t>Screening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+mj-lt"/>
            </a:rPr>
            <a:t>Walk-through &amp; Student Data Review</a:t>
          </a:r>
          <a:endParaRPr lang="en-US" sz="2000" kern="1200" dirty="0">
            <a:latin typeface="+mj-lt"/>
          </a:endParaRPr>
        </a:p>
      </dsp:txBody>
      <dsp:txXfrm>
        <a:off x="121402" y="2232362"/>
        <a:ext cx="4100785" cy="834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1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-11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11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fld id="{6B494DFA-F14B-D046-A3D0-662D0F8CA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9401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ヒラギノ角ゴ Pro W3" charset="-128"/>
        <a:cs typeface="ヒラギノ角ゴ Pro W3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ヒラギノ角ゴ Pro W3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ヒラギノ角ゴ Pro W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gif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gif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C5008-AB7B-AB42-A727-CE4E608DB9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E6862-2909-4148-9CB5-8581C50A68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9C427-717D-2C4F-95E6-C204D63E6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FE738-DA74-0149-BD41-C64EA94499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50C34-BE1A-0641-974D-4003F06303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2DE0C-A8AB-0D44-9A83-211C075679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C5008-AB7B-AB42-A727-CE4E608DB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5684B-C5FE-3446-BC1F-1B99D80330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D6432-C01D-AC47-9AD7-6EB8FE9939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87D02-3003-D544-A5CF-13AFB0358E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A37F6-BE4F-F943-9A78-246F72295F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5684B-C5FE-3446-BC1F-1B99D80330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2E826-4B12-9942-9467-14B24F585C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00A63-6074-C244-9241-979DE5C1A9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E357E-D949-3041-A7D0-5950807E33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2EC21-B75A-8641-A7FF-27B7A4760A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E6862-2909-4148-9CB5-8581C50A68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9C427-717D-2C4F-95E6-C204D63E61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FE738-DA74-0149-BD41-C64EA94499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50C34-BE1A-0641-974D-4003F06303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2DE0C-A8AB-0D44-9A83-211C075679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D6432-C01D-AC47-9AD7-6EB8FE9939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5213" y="365126"/>
            <a:ext cx="7160137" cy="1325563"/>
          </a:xfrm>
        </p:spPr>
        <p:txBody>
          <a:bodyPr>
            <a:normAutofit/>
          </a:bodyPr>
          <a:lstStyle>
            <a:lvl1pPr>
              <a:defRPr sz="45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5741" y="1825625"/>
            <a:ext cx="7739609" cy="4351338"/>
          </a:xfrm>
        </p:spPr>
        <p:txBody>
          <a:bodyPr>
            <a:norm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355213" cy="248087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46285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87D02-3003-D544-A5CF-13AFB0358E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B3A5D-3D01-8448-AEC5-F564034571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B00D1-14FC-7445-A8AE-5CFE439C4D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2C802-6F11-404A-A79B-16FD3CCAA8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185CF6-92E3-E340-BFDA-CDCA7819CB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FEEE5-F730-9840-A2D8-6F1315655A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2253F-1BAD-6F4E-8DC6-7D6A24E99C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0CEFC-98DF-2747-9626-DF3E1785DF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C1DE72-EAF9-8044-8B48-5F81F29BFC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C60C6-036D-A24D-A0CF-1DB8CF8724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E5BB1-8CB3-C043-B22F-A7C891E422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A37F6-BE4F-F943-9A78-246F72295F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80344-F612-504D-BCAC-7478876668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27775-88F9-D444-887C-C8CB486BE2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D74AA-C7E4-B548-86A0-485035B49F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F531C-CE09-8540-845C-085754A4FA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2E826-4B12-9942-9467-14B24F585C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00A63-6074-C244-9241-979DE5C1A9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E357E-D949-3041-A7D0-5950807E3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2EC21-B75A-8641-A7FF-27B7A4760A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8.xml"/><Relationship Id="rId15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Relationship Id="rId9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3.xml"/><Relationship Id="rId15" Type="http://schemas.openxmlformats.org/officeDocument/2006/relationships/theme" Target="../theme/theme4.xml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Relationship Id="rId9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-11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-11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fld id="{2923FEAF-BF7F-2441-94EA-649A365A96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>
          <a:solidFill>
            <a:schemeClr val="tx2"/>
          </a:solidFill>
          <a:latin typeface="Arial"/>
          <a:ea typeface="ＭＳ Ｐゴシック" pitchFamily="-111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11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ヒラギノ角ゴ Pro W3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ヒラギノ角ゴ Pro W3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ヒラギノ角ゴ Pro W3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-111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-111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fld id="{2923FEAF-BF7F-2441-94EA-649A365A96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233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>
          <a:solidFill>
            <a:schemeClr val="tx2"/>
          </a:solidFill>
          <a:latin typeface="Arial"/>
          <a:ea typeface="ＭＳ Ｐゴシック" pitchFamily="-111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11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ヒラギノ角ゴ Pro W3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ヒラギノ角ゴ Pro W3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ヒラギノ角ゴ Pro W3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"/>
                <a:cs typeface="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5/30/17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"/>
                <a:cs typeface="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22463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pitchFamily="-111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pitchFamily="-111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fld id="{8D14FD4C-7F8A-A344-8568-3601F6090E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619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11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1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1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1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1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11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ヒラギノ角ゴ Pro W3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ヒラギノ角ゴ Pro W3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ヒラギノ角ゴ Pro W3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.tiff"/><Relationship Id="rId3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0.xml"/><Relationship Id="rId2" Type="http://schemas.openxmlformats.org/officeDocument/2006/relationships/diagramData" Target="../diagrams/data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2.tiff"/><Relationship Id="rId5" Type="http://schemas.openxmlformats.org/officeDocument/2006/relationships/image" Target="../media/image23.tiff"/><Relationship Id="rId6" Type="http://schemas.openxmlformats.org/officeDocument/2006/relationships/image" Target="../media/image24.emf"/><Relationship Id="rId7" Type="http://schemas.openxmlformats.org/officeDocument/2006/relationships/image" Target="../media/image5.tiff"/><Relationship Id="rId8" Type="http://schemas.openxmlformats.org/officeDocument/2006/relationships/image" Target="../media/image10.png"/><Relationship Id="rId9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6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5.tiff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2.tiff"/><Relationship Id="rId5" Type="http://schemas.openxmlformats.org/officeDocument/2006/relationships/image" Target="../media/image23.tiff"/><Relationship Id="rId6" Type="http://schemas.openxmlformats.org/officeDocument/2006/relationships/image" Target="../media/image5.tiff"/><Relationship Id="rId7" Type="http://schemas.openxmlformats.org/officeDocument/2006/relationships/image" Target="../media/image10.png"/><Relationship Id="rId8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hyperlink" Target="http://www.cber.org/" TargetMode="External"/><Relationship Id="rId5" Type="http://schemas.openxmlformats.org/officeDocument/2006/relationships/hyperlink" Target="mailto:brandi.simonsen@uconn.edu" TargetMode="External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pbis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6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5.tiff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698675"/>
            <a:ext cx="8382000" cy="28956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 smtClean="0"/>
              <a:t>VTPBiS</a:t>
            </a:r>
            <a:r>
              <a:rPr lang="en-US" sz="2800" b="1" dirty="0" smtClean="0"/>
              <a:t> Classroom Behavior Practice Coaching:</a:t>
            </a:r>
            <a:br>
              <a:rPr lang="en-US" sz="2800" b="1" dirty="0" smtClean="0"/>
            </a:br>
            <a:r>
              <a:rPr lang="en-US" sz="2800" i="1" dirty="0" smtClean="0"/>
              <a:t>Intensive Focus on Practices and Systems</a:t>
            </a:r>
            <a:endParaRPr lang="en-US" sz="3200" i="1" dirty="0">
              <a:solidFill>
                <a:srgbClr val="990000"/>
              </a:solidFill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1741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0" y="4343400"/>
            <a:ext cx="9144000" cy="1752600"/>
          </a:xfrm>
        </p:spPr>
        <p:txBody>
          <a:bodyPr/>
          <a:lstStyle/>
          <a:p>
            <a:pPr eaLnBrk="1" hangingPunct="1"/>
            <a:r>
              <a:rPr lang="en-US" b="1" dirty="0" smtClean="0">
                <a:ea typeface="ＭＳ Ｐゴシック" pitchFamily="34" charset="-128"/>
                <a:cs typeface="ＭＳ Ｐゴシック" pitchFamily="34" charset="-128"/>
              </a:rPr>
              <a:t>Brandi Simonsen </a:t>
            </a:r>
            <a:endParaRPr lang="en-US" b="1" dirty="0" smtClean="0">
              <a:solidFill>
                <a:srgbClr val="808080"/>
              </a:solidFill>
              <a:ea typeface="ＭＳ Ｐゴシック" pitchFamily="34" charset="-128"/>
              <a:cs typeface="ＭＳ Ｐゴシック" pitchFamily="34" charset="-12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6199" y="5848864"/>
            <a:ext cx="9067801" cy="1009136"/>
            <a:chOff x="152399" y="5848864"/>
            <a:chExt cx="9067801" cy="1009136"/>
          </a:xfrm>
        </p:grpSpPr>
        <p:pic>
          <p:nvPicPr>
            <p:cNvPr id="17414" name="Picture 2"/>
            <p:cNvPicPr>
              <a:picLocks noChangeAspect="1" noChangeArrowheads="1"/>
            </p:cNvPicPr>
            <p:nvPr/>
          </p:nvPicPr>
          <p:blipFill>
            <a:blip r:embed="rId2">
              <a:lum bright="-2000" contrast="-2000"/>
            </a:blip>
            <a:srcRect/>
            <a:stretch>
              <a:fillRect/>
            </a:stretch>
          </p:blipFill>
          <p:spPr bwMode="auto">
            <a:xfrm>
              <a:off x="2743200" y="5859960"/>
              <a:ext cx="2559785" cy="998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2399" y="5941695"/>
              <a:ext cx="2333625" cy="916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86400" y="5848864"/>
              <a:ext cx="3733800" cy="1009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Training Resources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143000"/>
            <a:ext cx="5995320" cy="525780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0" y="1143000"/>
            <a:ext cx="3200400" cy="175260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Classroom Tab</a:t>
            </a:r>
            <a:endParaRPr lang="en-US" sz="2400" dirty="0"/>
          </a:p>
        </p:txBody>
      </p:sp>
      <p:sp>
        <p:nvSpPr>
          <p:cNvPr id="6" name="Right Arrow 5"/>
          <p:cNvSpPr/>
          <p:nvPr/>
        </p:nvSpPr>
        <p:spPr>
          <a:xfrm>
            <a:off x="0" y="4392930"/>
            <a:ext cx="3200400" cy="175260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PCBS Overview</a:t>
            </a:r>
            <a:endParaRPr lang="en-US" sz="2400" dirty="0"/>
          </a:p>
        </p:txBody>
      </p:sp>
      <p:sp>
        <p:nvSpPr>
          <p:cNvPr id="8" name="Left Arrow 7"/>
          <p:cNvSpPr/>
          <p:nvPr/>
        </p:nvSpPr>
        <p:spPr>
          <a:xfrm>
            <a:off x="6006112" y="4800600"/>
            <a:ext cx="3198848" cy="1752600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PCBS Skill-Specific Trainings</a:t>
            </a:r>
            <a:endParaRPr lang="en-US" sz="2400" dirty="0"/>
          </a:p>
        </p:txBody>
      </p:sp>
      <p:sp>
        <p:nvSpPr>
          <p:cNvPr id="9" name="Right Arrow 8"/>
          <p:cNvSpPr/>
          <p:nvPr/>
        </p:nvSpPr>
        <p:spPr>
          <a:xfrm>
            <a:off x="0" y="5396865"/>
            <a:ext cx="3200400" cy="175260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Data Tools</a:t>
            </a:r>
            <a:endParaRPr lang="en-US" sz="2400" dirty="0"/>
          </a:p>
        </p:txBody>
      </p:sp>
      <p:sp>
        <p:nvSpPr>
          <p:cNvPr id="10" name="Left Arrow 9"/>
          <p:cNvSpPr/>
          <p:nvPr/>
        </p:nvSpPr>
        <p:spPr>
          <a:xfrm>
            <a:off x="6006112" y="2670810"/>
            <a:ext cx="3198848" cy="1752600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Anchored to </a:t>
            </a:r>
            <a:r>
              <a:rPr lang="en-US" sz="1400" dirty="0" smtClean="0"/>
              <a:t>“Supporting and Responding to Student Behavior”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8153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/>
              <a:t>Now, turning our attention to supporting teachers.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2400"/>
              </a:spcAft>
              <a:buNone/>
            </a:pPr>
            <a:r>
              <a:rPr lang="en-US" sz="2200" dirty="0" smtClean="0">
                <a:ea typeface="ＭＳ Ｐゴシック" pitchFamily="34" charset="-128"/>
                <a:cs typeface="ＭＳ Ｐゴシック" pitchFamily="34" charset="-128"/>
              </a:rPr>
              <a:t>As a result of attending this training, you will be able to </a:t>
            </a:r>
          </a:p>
          <a:p>
            <a:pPr>
              <a:spcAft>
                <a:spcPts val="2400"/>
              </a:spcAft>
            </a:pPr>
            <a:r>
              <a:rPr lang="en-US" sz="22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Present</a:t>
            </a:r>
            <a:r>
              <a:rPr lang="en-US" sz="2200" dirty="0"/>
              <a:t> the </a:t>
            </a:r>
            <a:r>
              <a:rPr lang="en-US" sz="2200" b="1" dirty="0"/>
              <a:t>context</a:t>
            </a:r>
            <a:r>
              <a:rPr lang="en-US" sz="2200" dirty="0"/>
              <a:t> in which positive classroom behavioral support (PCBS) practices are implemented.</a:t>
            </a:r>
          </a:p>
          <a:p>
            <a:pPr lvl="0">
              <a:spcAft>
                <a:spcPts val="2400"/>
              </a:spcAft>
            </a:pPr>
            <a:r>
              <a:rPr lang="en-US" sz="22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Train</a:t>
            </a:r>
            <a:r>
              <a:rPr lang="en-US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200" dirty="0"/>
              <a:t>critical positive classroom behavior support (PCBS) </a:t>
            </a:r>
            <a:r>
              <a:rPr lang="en-US" sz="2200" b="1" dirty="0"/>
              <a:t>practices</a:t>
            </a:r>
            <a:r>
              <a:rPr lang="en-US" sz="2200" dirty="0"/>
              <a:t>.</a:t>
            </a:r>
          </a:p>
          <a:p>
            <a:pPr>
              <a:spcAft>
                <a:spcPts val="2400"/>
              </a:spcAft>
            </a:pPr>
            <a:r>
              <a:rPr lang="en-US" sz="22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Implement</a:t>
            </a:r>
            <a:r>
              <a:rPr lang="en-US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200" dirty="0"/>
              <a:t>the key elements of effective </a:t>
            </a:r>
            <a:r>
              <a:rPr lang="en-US" sz="2200" b="1" dirty="0" smtClean="0"/>
              <a:t>systems</a:t>
            </a:r>
            <a:r>
              <a:rPr lang="en-US" sz="2200" dirty="0" smtClean="0"/>
              <a:t> </a:t>
            </a:r>
            <a:r>
              <a:rPr lang="en-US" sz="2200" dirty="0"/>
              <a:t>to support </a:t>
            </a:r>
            <a:r>
              <a:rPr lang="en-US" sz="2200" dirty="0" smtClean="0"/>
              <a:t>teachers’ implementation of practices. </a:t>
            </a:r>
            <a:endParaRPr lang="en-US" sz="2200" i="1" dirty="0"/>
          </a:p>
          <a:p>
            <a:pPr>
              <a:spcAft>
                <a:spcPts val="2400"/>
              </a:spcAft>
            </a:pPr>
            <a:r>
              <a:rPr lang="en-US" sz="22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Develop </a:t>
            </a:r>
            <a:r>
              <a:rPr lang="en-US" sz="2200" dirty="0"/>
              <a:t>an </a:t>
            </a:r>
            <a:r>
              <a:rPr lang="en-US" sz="2200" b="1" dirty="0"/>
              <a:t>action plan </a:t>
            </a:r>
            <a:r>
              <a:rPr lang="en-US" sz="2200" dirty="0"/>
              <a:t>to support your implementation of VT Classroom Behavior Practice Coaching Model.</a:t>
            </a:r>
          </a:p>
        </p:txBody>
      </p:sp>
      <p:sp>
        <p:nvSpPr>
          <p:cNvPr id="5" name="Right Arrow 4"/>
          <p:cNvSpPr/>
          <p:nvPr/>
        </p:nvSpPr>
        <p:spPr bwMode="auto">
          <a:xfrm>
            <a:off x="0" y="4191000"/>
            <a:ext cx="914400" cy="838200"/>
          </a:xfrm>
          <a:prstGeom prst="rightArrow">
            <a:avLst>
              <a:gd name="adj1" fmla="val 50000"/>
              <a:gd name="adj2" fmla="val 24545"/>
            </a:avLst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100" dirty="0" smtClean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REVIEW</a:t>
            </a:r>
            <a:endParaRPr lang="en-US" sz="1000" dirty="0">
              <a:solidFill>
                <a:schemeClr val="bg1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09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010399" y="-15066"/>
            <a:ext cx="2102053" cy="2148666"/>
            <a:chOff x="6853327" y="-15066"/>
            <a:chExt cx="2259126" cy="2080727"/>
          </a:xfrm>
        </p:grpSpPr>
        <p:grpSp>
          <p:nvGrpSpPr>
            <p:cNvPr id="4" name="Group 3"/>
            <p:cNvGrpSpPr/>
            <p:nvPr/>
          </p:nvGrpSpPr>
          <p:grpSpPr>
            <a:xfrm>
              <a:off x="6853327" y="-15066"/>
              <a:ext cx="2259126" cy="2080727"/>
              <a:chOff x="4546600" y="2663825"/>
              <a:chExt cx="2209800" cy="2209800"/>
            </a:xfrm>
          </p:grpSpPr>
          <p:sp>
            <p:nvSpPr>
              <p:cNvPr id="5" name="Oval 6"/>
              <p:cNvSpPr>
                <a:spLocks noChangeArrowheads="1"/>
              </p:cNvSpPr>
              <p:nvPr/>
            </p:nvSpPr>
            <p:spPr bwMode="auto">
              <a:xfrm>
                <a:off x="4546600" y="2663825"/>
                <a:ext cx="2209800" cy="2209800"/>
              </a:xfrm>
              <a:prstGeom prst="ellipse">
                <a:avLst/>
              </a:prstGeom>
              <a:solidFill>
                <a:srgbClr val="FF99CC">
                  <a:alpha val="50195"/>
                </a:srgbClr>
              </a:solidFill>
              <a:ln w="63500">
                <a:solidFill>
                  <a:srgbClr val="FF99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500" b="1"/>
              </a:p>
            </p:txBody>
          </p:sp>
          <p:sp>
            <p:nvSpPr>
              <p:cNvPr id="6" name="Text Box 7"/>
              <p:cNvSpPr txBox="1">
                <a:spLocks noChangeArrowheads="1"/>
              </p:cNvSpPr>
              <p:nvPr/>
            </p:nvSpPr>
            <p:spPr bwMode="auto">
              <a:xfrm rot="18341135">
                <a:off x="5110555" y="3774383"/>
                <a:ext cx="1171621" cy="316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500" b="1" dirty="0">
                    <a:ea typeface="Arial" pitchFamily="-1" charset="0"/>
                    <a:cs typeface="Arial" pitchFamily="-1" charset="0"/>
                  </a:rPr>
                  <a:t>SYSTEMS</a:t>
                </a: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04795" y="328963"/>
              <a:ext cx="610316" cy="78683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76" y="1810974"/>
            <a:ext cx="3686747" cy="4742226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accent5">
                <a:lumMod val="50000"/>
              </a:schemeClr>
            </a:solidFill>
          </a:ln>
        </p:spPr>
      </p:pic>
      <p:sp>
        <p:nvSpPr>
          <p:cNvPr id="9" name="Title 5"/>
          <p:cNvSpPr txBox="1">
            <a:spLocks/>
          </p:cNvSpPr>
          <p:nvPr/>
        </p:nvSpPr>
        <p:spPr>
          <a:xfrm>
            <a:off x="4943475" y="3705685"/>
            <a:ext cx="4200525" cy="170925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68580" tIns="34290" rIns="68580" bIns="3429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cap="small">
                <a:solidFill>
                  <a:schemeClr val="bg1"/>
                </a:solidFill>
                <a:latin typeface="+mn-lt"/>
              </a:rPr>
              <a:t>PBIS Technical Brief</a:t>
            </a:r>
            <a:r>
              <a:rPr lang="en-US" sz="240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cap="small">
                <a:solidFill>
                  <a:schemeClr val="bg1"/>
                </a:solidFill>
                <a:latin typeface="+mn-lt"/>
              </a:rPr>
              <a:t>on Systems to Support Teachers’ Implementation of Positive Classroom Behavior Support 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5280" y="5415709"/>
            <a:ext cx="4208720" cy="1137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46376" y="122411"/>
            <a:ext cx="7160137" cy="1325563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Systems: </a:t>
            </a:r>
            <a:br>
              <a:rPr lang="en-US" dirty="0" smtClean="0"/>
            </a:br>
            <a:r>
              <a:rPr lang="en-US" sz="3100" i="1" dirty="0"/>
              <a:t>B</a:t>
            </a:r>
            <a:r>
              <a:rPr lang="en-US" sz="3100" i="1" dirty="0" smtClean="0"/>
              <a:t>uilding a Framework to Support Staff</a:t>
            </a:r>
            <a:endParaRPr lang="en-US" sz="3100" i="1" dirty="0"/>
          </a:p>
        </p:txBody>
      </p:sp>
    </p:spTree>
    <p:extLst>
      <p:ext uri="{BB962C8B-B14F-4D97-AF65-F5344CB8AC3E}">
        <p14:creationId xmlns:p14="http://schemas.microsoft.com/office/powerpoint/2010/main" val="48388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685" y="152400"/>
            <a:ext cx="4724400" cy="6485313"/>
          </a:xfrm>
          <a:prstGeom prst="rect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 rot="16200000">
            <a:off x="-2898518" y="3044280"/>
            <a:ext cx="6858004" cy="76944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chemeClr val="bg1"/>
                </a:solidFill>
              </a:rPr>
              <a:t>Guiding </a:t>
            </a:r>
            <a:r>
              <a:rPr lang="en-US" sz="4400" b="1" dirty="0" smtClean="0">
                <a:solidFill>
                  <a:schemeClr val="bg1"/>
                </a:solidFill>
              </a:rPr>
              <a:t>Questions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6" name="Left Arrow 5"/>
          <p:cNvSpPr/>
          <p:nvPr/>
        </p:nvSpPr>
        <p:spPr>
          <a:xfrm rot="18900000">
            <a:off x="6684567" y="643725"/>
            <a:ext cx="1756894" cy="990600"/>
          </a:xfrm>
          <a:prstGeom prst="leftArrow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2"/>
                </a:solidFill>
              </a:rPr>
              <a:t>Hyperlink</a:t>
            </a:r>
            <a:endParaRPr lang="en-US" sz="2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55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6200000">
            <a:off x="-2898518" y="3044280"/>
            <a:ext cx="6858004" cy="76944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Tables with Details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045" y="838200"/>
            <a:ext cx="7646955" cy="487680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5895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6200000">
            <a:off x="-2898518" y="3044280"/>
            <a:ext cx="6858004" cy="76944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FF"/>
                </a:solidFill>
              </a:rPr>
              <a:t>School-Level Scenario</a:t>
            </a:r>
            <a:endParaRPr lang="en-US" sz="4400" b="1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28600"/>
            <a:ext cx="4953000" cy="6422239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430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5" name="Group 3"/>
          <p:cNvGrpSpPr>
            <a:grpSpLocks/>
          </p:cNvGrpSpPr>
          <p:nvPr/>
        </p:nvGrpSpPr>
        <p:grpSpPr bwMode="auto">
          <a:xfrm>
            <a:off x="457200" y="1600200"/>
            <a:ext cx="7099300" cy="1441450"/>
            <a:chOff x="0" y="0"/>
            <a:chExt cx="7099919" cy="1441443"/>
          </a:xfrm>
        </p:grpSpPr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0" y="0"/>
              <a:ext cx="7099919" cy="1441443"/>
            </a:xfrm>
            <a:prstGeom prst="roundRect">
              <a:avLst>
                <a:gd name="adj" fmla="val 10000"/>
              </a:avLst>
            </a:prstGeom>
            <a:gradFill rotWithShape="1">
              <a:gsLst>
                <a:gs pos="0">
                  <a:srgbClr val="F0FFFF"/>
                </a:gs>
                <a:gs pos="64999">
                  <a:srgbClr val="DDFEFF"/>
                </a:gs>
                <a:gs pos="100000">
                  <a:srgbClr val="CFFFFF"/>
                </a:gs>
              </a:gsLst>
              <a:lin ang="5400000" scaled="1"/>
            </a:gradFill>
            <a:ln w="9525">
              <a:solidFill>
                <a:srgbClr val="B6DCDF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ounded Rectangle 4"/>
            <p:cNvSpPr/>
            <p:nvPr/>
          </p:nvSpPr>
          <p:spPr>
            <a:xfrm>
              <a:off x="42867" y="42863"/>
              <a:ext cx="5544033" cy="13557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2870" tIns="102870" rIns="102870" bIns="102870" spcCol="1270" anchor="ctr"/>
            <a:lstStyle/>
            <a:p>
              <a:pPr defTabSz="120015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700" dirty="0">
                  <a:solidFill>
                    <a:srgbClr val="000000"/>
                  </a:solidFill>
                  <a:cs typeface="Arial"/>
                </a:rPr>
                <a:t>Are </a:t>
              </a:r>
              <a:r>
                <a:rPr lang="en-US" sz="2700">
                  <a:solidFill>
                    <a:srgbClr val="000000"/>
                  </a:solidFill>
                  <a:cs typeface="Arial"/>
                </a:rPr>
                <a:t>the </a:t>
              </a:r>
              <a:r>
                <a:rPr lang="en-US" sz="2700" b="1" smtClean="0">
                  <a:solidFill>
                    <a:srgbClr val="000000"/>
                  </a:solidFill>
                  <a:cs typeface="Arial"/>
                </a:rPr>
                <a:t>foundational</a:t>
              </a:r>
              <a:r>
                <a:rPr lang="en-US" sz="2700" smtClean="0">
                  <a:solidFill>
                    <a:srgbClr val="000000"/>
                  </a:solidFill>
                  <a:cs typeface="Arial"/>
                </a:rPr>
                <a:t> </a:t>
              </a:r>
              <a:r>
                <a:rPr lang="en-US" sz="2700" dirty="0" smtClean="0">
                  <a:solidFill>
                    <a:srgbClr val="000000"/>
                  </a:solidFill>
                  <a:cs typeface="Arial"/>
                </a:rPr>
                <a:t>systems </a:t>
              </a:r>
              <a:r>
                <a:rPr lang="en-US" sz="2700" dirty="0">
                  <a:solidFill>
                    <a:srgbClr val="000000"/>
                  </a:solidFill>
                  <a:cs typeface="Arial"/>
                </a:rPr>
                <a:t>in place to support PCBS practice implementation by all staff?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914400" y="3352800"/>
            <a:ext cx="7099300" cy="1441450"/>
            <a:chOff x="626463" y="1681683"/>
            <a:chExt cx="7099919" cy="1441443"/>
          </a:xfrm>
        </p:grpSpPr>
        <p:sp>
          <p:nvSpPr>
            <p:cNvPr id="8" name="Rounded Rectangle 7"/>
            <p:cNvSpPr>
              <a:spLocks noChangeArrowheads="1"/>
            </p:cNvSpPr>
            <p:nvPr/>
          </p:nvSpPr>
          <p:spPr bwMode="auto">
            <a:xfrm>
              <a:off x="626463" y="1681683"/>
              <a:ext cx="7099919" cy="1441443"/>
            </a:xfrm>
            <a:prstGeom prst="roundRect">
              <a:avLst>
                <a:gd name="adj" fmla="val 10000"/>
              </a:avLst>
            </a:prstGeom>
            <a:gradFill rotWithShape="1">
              <a:gsLst>
                <a:gs pos="0">
                  <a:srgbClr val="CBFFFF"/>
                </a:gs>
                <a:gs pos="100000">
                  <a:srgbClr val="B5E5E9"/>
                </a:gs>
              </a:gsLst>
              <a:lin ang="5400000"/>
            </a:gradFill>
            <a:ln w="9525">
              <a:solidFill>
                <a:srgbClr val="B6DCD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Rounded Rectangle 4"/>
            <p:cNvSpPr/>
            <p:nvPr/>
          </p:nvSpPr>
          <p:spPr>
            <a:xfrm>
              <a:off x="669330" y="1724546"/>
              <a:ext cx="5451950" cy="13557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2870" tIns="102870" rIns="102870" bIns="102870" spcCol="1270" anchor="ctr"/>
            <a:lstStyle/>
            <a:p>
              <a:pPr defTabSz="120015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700" dirty="0">
                  <a:solidFill>
                    <a:srgbClr val="000000"/>
                  </a:solidFill>
                  <a:cs typeface="Arial"/>
                </a:rPr>
                <a:t>Do all staff know what PCBS practices to implement and if they’re doing it </a:t>
              </a:r>
              <a:r>
                <a:rPr lang="en-US" sz="2700" b="1" dirty="0">
                  <a:solidFill>
                    <a:srgbClr val="000000"/>
                  </a:solidFill>
                  <a:cs typeface="Arial"/>
                </a:rPr>
                <a:t>accurately</a:t>
              </a:r>
              <a:r>
                <a:rPr lang="en-US" sz="2700" dirty="0">
                  <a:solidFill>
                    <a:srgbClr val="000000"/>
                  </a:solidFill>
                  <a:cs typeface="Arial"/>
                </a:rPr>
                <a:t>?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447800" y="5111750"/>
            <a:ext cx="7099300" cy="1441450"/>
            <a:chOff x="1252927" y="3363366"/>
            <a:chExt cx="7099919" cy="1441443"/>
          </a:xfrm>
        </p:grpSpPr>
        <p:sp>
          <p:nvSpPr>
            <p:cNvPr id="11" name="Rounded Rectangle 10"/>
            <p:cNvSpPr>
              <a:spLocks noChangeArrowheads="1"/>
            </p:cNvSpPr>
            <p:nvPr/>
          </p:nvSpPr>
          <p:spPr bwMode="auto">
            <a:xfrm>
              <a:off x="1252927" y="3363366"/>
              <a:ext cx="7099919" cy="1441443"/>
            </a:xfrm>
            <a:prstGeom prst="roundRect">
              <a:avLst>
                <a:gd name="adj" fmla="val 10000"/>
              </a:avLst>
            </a:prstGeom>
            <a:gradFill rotWithShape="1">
              <a:gsLst>
                <a:gs pos="0">
                  <a:srgbClr val="CBFFFF"/>
                </a:gs>
                <a:gs pos="100000">
                  <a:srgbClr val="B5E5E9"/>
                </a:gs>
              </a:gsLst>
              <a:lin ang="5400000"/>
            </a:gradFill>
            <a:ln w="9525">
              <a:solidFill>
                <a:srgbClr val="B6DCD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Rounded Rectangle 4"/>
            <p:cNvSpPr/>
            <p:nvPr/>
          </p:nvSpPr>
          <p:spPr>
            <a:xfrm>
              <a:off x="1295794" y="3406229"/>
              <a:ext cx="5451950" cy="13557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2870" tIns="102870" rIns="102870" bIns="102870" spcCol="1270" anchor="ctr"/>
            <a:lstStyle/>
            <a:p>
              <a:pPr defTabSz="120015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700" dirty="0">
                  <a:solidFill>
                    <a:srgbClr val="000000"/>
                  </a:solidFill>
                  <a:cs typeface="Arial"/>
                </a:rPr>
                <a:t>Do data indicate that staff are </a:t>
              </a:r>
              <a:r>
                <a:rPr lang="en-US" sz="2700" b="1" dirty="0">
                  <a:solidFill>
                    <a:srgbClr val="000000"/>
                  </a:solidFill>
                  <a:cs typeface="Arial"/>
                </a:rPr>
                <a:t>implementing</a:t>
              </a:r>
              <a:r>
                <a:rPr lang="en-US" sz="2700" dirty="0">
                  <a:solidFill>
                    <a:srgbClr val="000000"/>
                  </a:solidFill>
                  <a:cs typeface="Arial"/>
                </a:rPr>
                <a:t> PCBS practices effectively?</a:t>
              </a:r>
            </a:p>
          </p:txBody>
        </p:sp>
      </p:grpSp>
      <p:grpSp>
        <p:nvGrpSpPr>
          <p:cNvPr id="7" name="Group 12"/>
          <p:cNvGrpSpPr/>
          <p:nvPr/>
        </p:nvGrpSpPr>
        <p:grpSpPr>
          <a:xfrm>
            <a:off x="6477000" y="2819400"/>
            <a:ext cx="936937" cy="936937"/>
            <a:chOff x="6162982" y="1093094"/>
            <a:chExt cx="936937" cy="936937"/>
          </a:xfrm>
          <a:solidFill>
            <a:schemeClr val="accent1">
              <a:lumMod val="50000"/>
            </a:schemeClr>
          </a:solidFill>
        </p:grpSpPr>
        <p:sp>
          <p:nvSpPr>
            <p:cNvPr id="14" name="Down Arrow 13"/>
            <p:cNvSpPr/>
            <p:nvPr/>
          </p:nvSpPr>
          <p:spPr>
            <a:xfrm>
              <a:off x="6162982" y="1093094"/>
              <a:ext cx="936937" cy="936937"/>
            </a:xfrm>
            <a:prstGeom prst="downArrow">
              <a:avLst>
                <a:gd name="adj1" fmla="val 55000"/>
                <a:gd name="adj2" fmla="val 45000"/>
              </a:avLst>
            </a:prstGeom>
            <a:grpFill/>
          </p:spPr>
          <p:style>
            <a:ln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Down Arrow 4"/>
            <p:cNvSpPr/>
            <p:nvPr/>
          </p:nvSpPr>
          <p:spPr>
            <a:xfrm>
              <a:off x="6373793" y="1093094"/>
              <a:ext cx="515315" cy="705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45720" rIns="4572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3600">
                <a:solidFill>
                  <a:schemeClr val="bg1"/>
                </a:solidFill>
                <a:cs typeface="Arial"/>
              </a:endParaRPr>
            </a:p>
          </p:txBody>
        </p:sp>
      </p:grpSp>
      <p:grpSp>
        <p:nvGrpSpPr>
          <p:cNvPr id="10" name="Group 15"/>
          <p:cNvGrpSpPr/>
          <p:nvPr/>
        </p:nvGrpSpPr>
        <p:grpSpPr>
          <a:xfrm>
            <a:off x="7010400" y="4495800"/>
            <a:ext cx="936937" cy="936937"/>
            <a:chOff x="0" y="1676399"/>
            <a:chExt cx="936937" cy="936937"/>
          </a:xfrm>
          <a:solidFill>
            <a:schemeClr val="accent1">
              <a:lumMod val="50000"/>
            </a:schemeClr>
          </a:solidFill>
        </p:grpSpPr>
        <p:sp>
          <p:nvSpPr>
            <p:cNvPr id="17" name="Down Arrow 16"/>
            <p:cNvSpPr/>
            <p:nvPr/>
          </p:nvSpPr>
          <p:spPr>
            <a:xfrm>
              <a:off x="0" y="1676399"/>
              <a:ext cx="936937" cy="936937"/>
            </a:xfrm>
            <a:prstGeom prst="downArrow">
              <a:avLst>
                <a:gd name="adj1" fmla="val 55000"/>
                <a:gd name="adj2" fmla="val 45000"/>
              </a:avLst>
            </a:prstGeom>
            <a:grpFill/>
          </p:spPr>
          <p:style>
            <a:ln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Down Arrow 4"/>
            <p:cNvSpPr/>
            <p:nvPr/>
          </p:nvSpPr>
          <p:spPr>
            <a:xfrm>
              <a:off x="210811" y="1676399"/>
              <a:ext cx="515315" cy="705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45720" rIns="4572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3600">
                <a:solidFill>
                  <a:schemeClr val="bg1"/>
                </a:solidFill>
                <a:cs typeface="Arial"/>
              </a:endParaRPr>
            </a:p>
          </p:txBody>
        </p:sp>
      </p:grp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304800" y="228600"/>
            <a:ext cx="8458200" cy="990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 b="1" kern="0" dirty="0">
                <a:solidFill>
                  <a:schemeClr val="bg1"/>
                </a:solidFill>
                <a:latin typeface="Arial"/>
                <a:ea typeface="ＭＳ Ｐゴシック" pitchFamily="-111" charset="-128"/>
                <a:cs typeface="Arial"/>
              </a:rPr>
              <a:t>PCBS Systems Action Planning Guide: </a:t>
            </a:r>
          </a:p>
          <a:p>
            <a:pPr algn="ctr" eaLnBrk="1" hangingPunct="1">
              <a:defRPr/>
            </a:pPr>
            <a:r>
              <a:rPr lang="en-US" sz="3200" b="1" kern="0" dirty="0">
                <a:solidFill>
                  <a:schemeClr val="bg1"/>
                </a:solidFill>
                <a:latin typeface="Arial"/>
                <a:ea typeface="ＭＳ Ｐゴシック" pitchFamily="-111" charset="-128"/>
                <a:cs typeface="Arial"/>
              </a:rPr>
              <a:t>3 Key Questions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80963" y="3036888"/>
            <a:ext cx="2819400" cy="1682750"/>
          </a:xfrm>
          <a:prstGeom prst="rect">
            <a:avLst/>
          </a:prstGeom>
          <a:solidFill>
            <a:schemeClr val="accent1"/>
          </a:solidFill>
          <a:ln w="9525">
            <a:solidFill>
              <a:srgbClr val="3C8C93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120015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PCPS implementation is a clear school and district 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priority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3128963" y="3036888"/>
            <a:ext cx="2819400" cy="1682750"/>
          </a:xfrm>
          <a:prstGeom prst="rect">
            <a:avLst/>
          </a:prstGeom>
          <a:solidFill>
            <a:schemeClr val="accent1"/>
          </a:solidFill>
          <a:ln w="9525">
            <a:solidFill>
              <a:srgbClr val="3C8C93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120015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School and district 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resources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are available to support PCBS implementation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6253163" y="3036888"/>
            <a:ext cx="2819400" cy="1682750"/>
          </a:xfrm>
          <a:prstGeom prst="rect">
            <a:avLst/>
          </a:prstGeom>
          <a:solidFill>
            <a:schemeClr val="accent1"/>
          </a:solidFill>
          <a:ln w="9525">
            <a:solidFill>
              <a:srgbClr val="3C8C93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120015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School and district teams have considered 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alignment and integration 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of PCBS with other district priorities and initiatives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71763" y="3132138"/>
            <a:ext cx="723900" cy="12001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200" dirty="0">
                <a:solidFill>
                  <a:schemeClr val="accent1">
                    <a:lumMod val="50000"/>
                  </a:schemeClr>
                </a:solidFill>
                <a:latin typeface="Arial"/>
                <a:ea typeface="ＭＳ Ｐゴシック" pitchFamily="34" charset="-128"/>
                <a:cs typeface="Arial"/>
              </a:rPr>
              <a:t>+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757863" y="3132138"/>
            <a:ext cx="723900" cy="12001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200" dirty="0">
                <a:solidFill>
                  <a:schemeClr val="accent1">
                    <a:lumMod val="50000"/>
                  </a:schemeClr>
                </a:solidFill>
                <a:latin typeface="Arial"/>
                <a:ea typeface="ＭＳ Ｐゴシック" pitchFamily="34" charset="-128"/>
                <a:cs typeface="Arial"/>
              </a:rPr>
              <a:t>+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457200" y="4935538"/>
            <a:ext cx="3717925" cy="14478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3C8C93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120015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000" dirty="0">
                <a:latin typeface="+mn-lt"/>
                <a:ea typeface="+mn-ea"/>
                <a:cs typeface="+mn-cs"/>
              </a:rPr>
              <a:t>Clear </a:t>
            </a:r>
            <a:r>
              <a:rPr lang="en-US" sz="2000" b="1" dirty="0">
                <a:latin typeface="+mn-lt"/>
                <a:ea typeface="+mn-ea"/>
                <a:cs typeface="+mn-cs"/>
              </a:rPr>
              <a:t>expectations</a:t>
            </a:r>
            <a:r>
              <a:rPr lang="en-US" sz="2000" dirty="0">
                <a:latin typeface="+mn-lt"/>
                <a:ea typeface="+mn-ea"/>
                <a:cs typeface="+mn-cs"/>
              </a:rPr>
              <a:t> and explicit </a:t>
            </a:r>
            <a:r>
              <a:rPr lang="en-US" sz="2000" b="1" dirty="0">
                <a:latin typeface="+mn-lt"/>
                <a:ea typeface="+mn-ea"/>
                <a:cs typeface="+mn-cs"/>
              </a:rPr>
              <a:t>training</a:t>
            </a:r>
            <a:r>
              <a:rPr lang="en-US" sz="2000" dirty="0">
                <a:latin typeface="+mn-lt"/>
                <a:ea typeface="+mn-ea"/>
                <a:cs typeface="+mn-cs"/>
              </a:rPr>
              <a:t> about practices that should be implemented by all staff </a:t>
            </a:r>
            <a:endParaRPr lang="en-US" sz="2000" dirty="0">
              <a:latin typeface="Arial"/>
              <a:ea typeface="+mn-ea"/>
              <a:cs typeface="Arial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4419600" y="4935538"/>
            <a:ext cx="3717925" cy="14478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3C8C93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sz="2000" b="1" dirty="0">
                <a:latin typeface="+mn-lt"/>
                <a:ea typeface="+mn-ea"/>
                <a:cs typeface="+mn-cs"/>
              </a:rPr>
              <a:t>Coaching</a:t>
            </a:r>
            <a:r>
              <a:rPr lang="en-US" sz="2000" dirty="0">
                <a:latin typeface="+mn-lt"/>
                <a:ea typeface="+mn-ea"/>
                <a:cs typeface="+mn-cs"/>
              </a:rPr>
              <a:t> and/or regularly available </a:t>
            </a:r>
            <a:r>
              <a:rPr lang="en-US" sz="2000" b="1" dirty="0">
                <a:latin typeface="+mn-lt"/>
                <a:ea typeface="+mn-ea"/>
                <a:cs typeface="+mn-cs"/>
              </a:rPr>
              <a:t>performance feedback</a:t>
            </a:r>
            <a:r>
              <a:rPr lang="en-US" sz="2000" dirty="0">
                <a:latin typeface="+mn-lt"/>
                <a:ea typeface="+mn-ea"/>
                <a:cs typeface="+mn-cs"/>
              </a:rPr>
              <a:t> on the use of PCBS practices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62400" y="5030788"/>
            <a:ext cx="723900" cy="12001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200" dirty="0">
                <a:solidFill>
                  <a:schemeClr val="accent1">
                    <a:lumMod val="50000"/>
                  </a:schemeClr>
                </a:solidFill>
                <a:latin typeface="Arial"/>
                <a:ea typeface="ＭＳ Ｐゴシック" pitchFamily="34" charset="-128"/>
                <a:cs typeface="Arial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23664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2" grpId="0" animBg="1"/>
      <p:bldP spid="23" grpId="0"/>
      <p:bldP spid="23" grpId="1"/>
      <p:bldP spid="24" grpId="0"/>
      <p:bldP spid="25" grpId="0" animBg="1"/>
      <p:bldP spid="25" grpId="1" animBg="1"/>
      <p:bldP spid="26" grpId="0" animBg="1"/>
      <p:bldP spid="27" grpId="0"/>
      <p:bldP spid="2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ontent Placeholder 3"/>
          <p:cNvGraphicFramePr>
            <a:graphicFrameLocks noGrp="1"/>
          </p:cNvGraphicFramePr>
          <p:nvPr>
            <p:ph idx="1"/>
          </p:nvPr>
        </p:nvGraphicFramePr>
        <p:xfrm>
          <a:off x="-795355" y="304800"/>
          <a:ext cx="10625155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447800" y="5111750"/>
            <a:ext cx="7099300" cy="1441450"/>
            <a:chOff x="1252927" y="3363366"/>
            <a:chExt cx="7099919" cy="1441443"/>
          </a:xfrm>
        </p:grpSpPr>
        <p:sp>
          <p:nvSpPr>
            <p:cNvPr id="11" name="Rounded Rectangle 10"/>
            <p:cNvSpPr>
              <a:spLocks noChangeArrowheads="1"/>
            </p:cNvSpPr>
            <p:nvPr/>
          </p:nvSpPr>
          <p:spPr bwMode="auto">
            <a:xfrm>
              <a:off x="1252927" y="3363366"/>
              <a:ext cx="7099919" cy="1441443"/>
            </a:xfrm>
            <a:prstGeom prst="roundRect">
              <a:avLst>
                <a:gd name="adj" fmla="val 10000"/>
              </a:avLst>
            </a:prstGeom>
            <a:gradFill rotWithShape="1">
              <a:gsLst>
                <a:gs pos="0">
                  <a:srgbClr val="CBFFFF"/>
                </a:gs>
                <a:gs pos="100000">
                  <a:srgbClr val="B5E5E9"/>
                </a:gs>
              </a:gsLst>
              <a:lin ang="5400000"/>
            </a:gradFill>
            <a:ln w="9525">
              <a:solidFill>
                <a:srgbClr val="B6DCD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Rounded Rectangle 4"/>
            <p:cNvSpPr/>
            <p:nvPr/>
          </p:nvSpPr>
          <p:spPr>
            <a:xfrm>
              <a:off x="1295794" y="3406229"/>
              <a:ext cx="5451950" cy="13557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2870" tIns="102870" rIns="102870" bIns="102870" spcCol="1270" anchor="ctr"/>
            <a:lstStyle/>
            <a:p>
              <a:pPr defTabSz="12001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700" dirty="0">
                  <a:solidFill>
                    <a:srgbClr val="000000"/>
                  </a:solidFill>
                  <a:cs typeface="Arial"/>
                </a:rPr>
                <a:t>Do data indicate that staff are </a:t>
              </a:r>
              <a:r>
                <a:rPr lang="en-US" sz="2700" b="1" dirty="0">
                  <a:solidFill>
                    <a:srgbClr val="000000"/>
                  </a:solidFill>
                  <a:cs typeface="Arial"/>
                </a:rPr>
                <a:t>implementing</a:t>
              </a:r>
              <a:r>
                <a:rPr lang="en-US" sz="2700" dirty="0">
                  <a:solidFill>
                    <a:srgbClr val="000000"/>
                  </a:solidFill>
                  <a:cs typeface="Arial"/>
                </a:rPr>
                <a:t> PCBS practices effectively?</a:t>
              </a:r>
            </a:p>
          </p:txBody>
        </p:sp>
      </p:grp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3838575" y="1524000"/>
            <a:ext cx="809625" cy="279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No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219200" y="1493838"/>
            <a:ext cx="809625" cy="279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Yes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2511425" y="3057525"/>
            <a:ext cx="1069975" cy="279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Minor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254625" y="3073400"/>
            <a:ext cx="1069975" cy="279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Major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3883025" y="4673600"/>
            <a:ext cx="1069975" cy="279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Many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6778625" y="4673600"/>
            <a:ext cx="1069975" cy="279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Few</a:t>
            </a:r>
          </a:p>
        </p:txBody>
      </p:sp>
    </p:spTree>
    <p:extLst>
      <p:ext uri="{BB962C8B-B14F-4D97-AF65-F5344CB8AC3E}">
        <p14:creationId xmlns:p14="http://schemas.microsoft.com/office/powerpoint/2010/main" val="95146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96296E-6 L 2.22222E-6 -0.7282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4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3871" y="1615885"/>
            <a:ext cx="7160137" cy="3774281"/>
          </a:xfrm>
        </p:spPr>
        <p:txBody>
          <a:bodyPr>
            <a:noAutofit/>
          </a:bodyPr>
          <a:lstStyle/>
          <a:p>
            <a:r>
              <a:rPr lang="en-US" sz="2800" dirty="0"/>
              <a:t>Existing Data</a:t>
            </a:r>
          </a:p>
          <a:p>
            <a:pPr lvl="1"/>
            <a:r>
              <a:rPr lang="en-US" sz="2400" dirty="0"/>
              <a:t>Classroom Office Discipline Referrals (ODR)</a:t>
            </a:r>
          </a:p>
          <a:p>
            <a:pPr lvl="1"/>
            <a:r>
              <a:rPr lang="en-US" sz="2400" dirty="0"/>
              <a:t>Classroom Item on Tiered Fidelity Inventory (TFI)</a:t>
            </a:r>
          </a:p>
          <a:p>
            <a:endParaRPr lang="en-US" sz="2800" dirty="0"/>
          </a:p>
          <a:p>
            <a:r>
              <a:rPr lang="en-US" sz="2800" dirty="0"/>
              <a:t>Checklists During Training</a:t>
            </a:r>
          </a:p>
          <a:p>
            <a:pPr lvl="1"/>
            <a:r>
              <a:rPr lang="en-US" sz="2400" dirty="0"/>
              <a:t>Classroom Management Assessment (CMA)</a:t>
            </a:r>
          </a:p>
          <a:p>
            <a:pPr lvl="1"/>
            <a:r>
              <a:rPr lang="en-US" sz="2400" dirty="0"/>
              <a:t>Classroom Systems Assessment (CSA)</a:t>
            </a:r>
          </a:p>
          <a:p>
            <a:pPr lvl="1"/>
            <a:endParaRPr lang="en-US" sz="1800" dirty="0"/>
          </a:p>
          <a:p>
            <a:r>
              <a:rPr lang="en-US" sz="2800" dirty="0"/>
              <a:t>Possible Additional Sources of Data</a:t>
            </a:r>
          </a:p>
          <a:p>
            <a:pPr lvl="1"/>
            <a:r>
              <a:rPr lang="en-US" sz="2400" dirty="0"/>
              <a:t>School Climate </a:t>
            </a:r>
            <a:r>
              <a:rPr lang="en-US" sz="2400" dirty="0"/>
              <a:t>Survey</a:t>
            </a:r>
          </a:p>
          <a:p>
            <a:pPr lvl="1"/>
            <a:r>
              <a:rPr lang="en-US" sz="2400" dirty="0"/>
              <a:t>Direct Observations (by self, peer, coach, etc</a:t>
            </a:r>
            <a:r>
              <a:rPr lang="en-US" sz="2400" dirty="0" smtClean="0"/>
              <a:t>.)</a:t>
            </a:r>
          </a:p>
          <a:p>
            <a:pPr lvl="1"/>
            <a:r>
              <a:rPr lang="en-US" sz="2400" dirty="0" smtClean="0"/>
              <a:t>Additional Checklists</a:t>
            </a:r>
            <a:endParaRPr lang="en-US" sz="2400" dirty="0"/>
          </a:p>
          <a:p>
            <a:endParaRPr lang="en-US" sz="36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6934200" y="41378"/>
            <a:ext cx="2178253" cy="2168422"/>
            <a:chOff x="6849538" y="41378"/>
            <a:chExt cx="2262915" cy="2080727"/>
          </a:xfrm>
        </p:grpSpPr>
        <p:grpSp>
          <p:nvGrpSpPr>
            <p:cNvPr id="4" name="Group 3"/>
            <p:cNvGrpSpPr/>
            <p:nvPr/>
          </p:nvGrpSpPr>
          <p:grpSpPr>
            <a:xfrm>
              <a:off x="6849538" y="41378"/>
              <a:ext cx="2262915" cy="2080727"/>
              <a:chOff x="5842000" y="2663825"/>
              <a:chExt cx="2286000" cy="2209800"/>
            </a:xfrm>
          </p:grpSpPr>
          <p:sp>
            <p:nvSpPr>
              <p:cNvPr id="5" name="Oval 5"/>
              <p:cNvSpPr>
                <a:spLocks noChangeArrowheads="1"/>
              </p:cNvSpPr>
              <p:nvPr/>
            </p:nvSpPr>
            <p:spPr bwMode="auto">
              <a:xfrm>
                <a:off x="5842000" y="2663825"/>
                <a:ext cx="2286000" cy="220980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 w="63500">
                <a:solidFill>
                  <a:schemeClr val="accent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500" b="1">
                  <a:solidFill>
                    <a:prstClr val="black"/>
                  </a:solidFill>
                  <a:latin typeface="Calibri" panose="020F0502020204030204"/>
                  <a:ea typeface=""/>
                  <a:cs typeface=""/>
                </a:endParaRPr>
              </a:p>
            </p:txBody>
          </p:sp>
          <p:sp>
            <p:nvSpPr>
              <p:cNvPr id="6" name="Text Box 9"/>
              <p:cNvSpPr txBox="1">
                <a:spLocks noChangeArrowheads="1"/>
              </p:cNvSpPr>
              <p:nvPr/>
            </p:nvSpPr>
            <p:spPr bwMode="auto">
              <a:xfrm rot="2905354">
                <a:off x="6607977" y="3716679"/>
                <a:ext cx="637939" cy="3264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defTabSz="342900" eaLnBrk="0" fontAlgn="auto" hangingPunct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500" b="1" dirty="0">
                    <a:solidFill>
                      <a:prstClr val="black"/>
                    </a:solidFill>
                    <a:latin typeface="Calibri" panose="020F0502020204030204"/>
                    <a:ea typeface="Arial" pitchFamily="-1" charset="0"/>
                    <a:cs typeface="Arial" pitchFamily="-1" charset="0"/>
                  </a:rPr>
                  <a:t>DATA</a:t>
                </a: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85849" y="209289"/>
              <a:ext cx="611862" cy="738382"/>
            </a:xfrm>
            <a:prstGeom prst="rect">
              <a:avLst/>
            </a:prstGeom>
          </p:spPr>
        </p:pic>
        <p:pic>
          <p:nvPicPr>
            <p:cNvPr id="8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316454" y="918216"/>
              <a:ext cx="480596" cy="480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46376" y="122411"/>
            <a:ext cx="7160137" cy="1325563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Data: </a:t>
            </a:r>
            <a:br>
              <a:rPr lang="en-US" dirty="0" smtClean="0"/>
            </a:br>
            <a:r>
              <a:rPr lang="en-US" sz="3100" i="1" dirty="0" smtClean="0"/>
              <a:t>Guiding Decisions within Framework</a:t>
            </a:r>
            <a:endParaRPr lang="en-US" sz="3100" i="1" dirty="0"/>
          </a:p>
        </p:txBody>
      </p:sp>
    </p:spTree>
    <p:extLst>
      <p:ext uri="{BB962C8B-B14F-4D97-AF65-F5344CB8AC3E}">
        <p14:creationId xmlns:p14="http://schemas.microsoft.com/office/powerpoint/2010/main" val="213338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0"/>
            <a:ext cx="8177212" cy="739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extBox 4"/>
          <p:cNvSpPr txBox="1">
            <a:spLocks noChangeArrowheads="1"/>
          </p:cNvSpPr>
          <p:nvPr/>
        </p:nvSpPr>
        <p:spPr bwMode="auto">
          <a:xfrm rot="-5400000">
            <a:off x="-2967831" y="3044031"/>
            <a:ext cx="6858000" cy="7699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altLang="x-none" sz="4400" smtClean="0">
                <a:solidFill>
                  <a:srgbClr val="000000"/>
                </a:solidFill>
              </a:rPr>
              <a:t>See Systems Brief</a:t>
            </a:r>
          </a:p>
        </p:txBody>
      </p:sp>
    </p:spTree>
    <p:extLst>
      <p:ext uri="{BB962C8B-B14F-4D97-AF65-F5344CB8AC3E}">
        <p14:creationId xmlns:p14="http://schemas.microsoft.com/office/powerpoint/2010/main" val="9806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b="1" dirty="0" smtClean="0"/>
              <a:t>Objectives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105400"/>
          </a:xfrm>
        </p:spPr>
        <p:txBody>
          <a:bodyPr/>
          <a:lstStyle/>
          <a:p>
            <a:pPr>
              <a:spcAft>
                <a:spcPts val="2400"/>
              </a:spcAft>
              <a:buNone/>
            </a:pPr>
            <a:r>
              <a:rPr lang="en-US" sz="2200" dirty="0" smtClean="0">
                <a:ea typeface="ＭＳ Ｐゴシック" pitchFamily="34" charset="-128"/>
                <a:cs typeface="ＭＳ Ｐゴシック" pitchFamily="34" charset="-128"/>
              </a:rPr>
              <a:t>As a result of attending this </a:t>
            </a:r>
            <a:r>
              <a:rPr lang="en-US" sz="2200" dirty="0" smtClean="0">
                <a:ea typeface="ＭＳ Ｐゴシック" pitchFamily="34" charset="-128"/>
                <a:cs typeface="ＭＳ Ｐゴシック" pitchFamily="34" charset="-128"/>
              </a:rPr>
              <a:t>webinar, </a:t>
            </a:r>
            <a:r>
              <a:rPr lang="en-US" sz="2200" dirty="0" smtClean="0">
                <a:ea typeface="ＭＳ Ｐゴシック" pitchFamily="34" charset="-128"/>
                <a:cs typeface="ＭＳ Ｐゴシック" pitchFamily="34" charset="-128"/>
              </a:rPr>
              <a:t>you will be able to </a:t>
            </a:r>
          </a:p>
          <a:p>
            <a:pPr>
              <a:spcAft>
                <a:spcPts val="2400"/>
              </a:spcAft>
            </a:pPr>
            <a:r>
              <a:rPr lang="en-US" sz="22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Present</a:t>
            </a:r>
            <a:r>
              <a:rPr lang="en-US" sz="2200" dirty="0" smtClean="0"/>
              <a:t> the </a:t>
            </a:r>
            <a:r>
              <a:rPr lang="en-US" sz="2200" b="1" dirty="0"/>
              <a:t>context</a:t>
            </a:r>
            <a:r>
              <a:rPr lang="en-US" sz="2200" dirty="0"/>
              <a:t> in which positive classroom behavioral support (PCBS) practices are implemented.</a:t>
            </a:r>
          </a:p>
          <a:p>
            <a:pPr lvl="0">
              <a:spcAft>
                <a:spcPts val="2400"/>
              </a:spcAft>
            </a:pPr>
            <a:r>
              <a:rPr lang="en-US" sz="22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Train</a:t>
            </a:r>
            <a:r>
              <a:rPr lang="en-US" sz="2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200" dirty="0" smtClean="0"/>
              <a:t>critical positive classroom behavior support (PCBS) </a:t>
            </a:r>
            <a:r>
              <a:rPr lang="en-US" sz="2200" b="1" dirty="0" smtClean="0"/>
              <a:t>practices</a:t>
            </a:r>
            <a:r>
              <a:rPr lang="en-US" sz="2200" dirty="0" smtClean="0"/>
              <a:t>.</a:t>
            </a:r>
            <a:endParaRPr lang="en-US" sz="2200" dirty="0"/>
          </a:p>
          <a:p>
            <a:pPr>
              <a:spcAft>
                <a:spcPts val="2400"/>
              </a:spcAft>
            </a:pPr>
            <a:r>
              <a:rPr lang="en-US" sz="22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Implement</a:t>
            </a:r>
            <a:r>
              <a:rPr lang="en-US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200" dirty="0"/>
              <a:t>the key elements of effective </a:t>
            </a:r>
            <a:r>
              <a:rPr lang="en-US" sz="2200" b="1" dirty="0"/>
              <a:t>systems</a:t>
            </a:r>
            <a:r>
              <a:rPr lang="en-US" sz="2200" dirty="0"/>
              <a:t> to support teachers’ implementation of practices. </a:t>
            </a:r>
            <a:endParaRPr lang="en-US" sz="2200" i="1" dirty="0"/>
          </a:p>
          <a:p>
            <a:pPr>
              <a:spcAft>
                <a:spcPts val="2400"/>
              </a:spcAft>
            </a:pPr>
            <a:r>
              <a:rPr lang="en-US" sz="22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Develop </a:t>
            </a:r>
            <a:r>
              <a:rPr lang="en-US" sz="2200" dirty="0"/>
              <a:t>an </a:t>
            </a:r>
            <a:r>
              <a:rPr lang="en-US" sz="2200" b="1" dirty="0"/>
              <a:t>action plan </a:t>
            </a:r>
            <a:r>
              <a:rPr lang="en-US" sz="2200" dirty="0"/>
              <a:t>to support your implementation of VT Classroom Behavior Practice Coaching Model.</a:t>
            </a:r>
          </a:p>
        </p:txBody>
      </p:sp>
    </p:spTree>
    <p:extLst>
      <p:ext uri="{BB962C8B-B14F-4D97-AF65-F5344CB8AC3E}">
        <p14:creationId xmlns:p14="http://schemas.microsoft.com/office/powerpoint/2010/main" val="188171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 1"/>
          <p:cNvGraphicFramePr/>
          <p:nvPr>
            <p:extLst/>
          </p:nvPr>
        </p:nvGraphicFramePr>
        <p:xfrm>
          <a:off x="0" y="685800"/>
          <a:ext cx="9144000" cy="581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7108" name="Text Box 5"/>
          <p:cNvSpPr txBox="1">
            <a:spLocks noChangeArrowheads="1"/>
          </p:cNvSpPr>
          <p:nvPr/>
        </p:nvSpPr>
        <p:spPr bwMode="auto">
          <a:xfrm>
            <a:off x="0" y="6488112"/>
            <a:ext cx="914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rgbClr val="7575D1"/>
                </a:solidFill>
                <a:latin typeface="Arial"/>
                <a:cs typeface="Arial"/>
              </a:rPr>
              <a:t>(adapted from Simonsen</a:t>
            </a:r>
            <a:r>
              <a:rPr lang="en-US" dirty="0">
                <a:solidFill>
                  <a:srgbClr val="7575D1"/>
                </a:solidFill>
                <a:latin typeface="Arial"/>
                <a:cs typeface="Arial"/>
              </a:rPr>
              <a:t>, </a:t>
            </a:r>
            <a:r>
              <a:rPr lang="en-US" dirty="0" err="1">
                <a:solidFill>
                  <a:srgbClr val="7575D1"/>
                </a:solidFill>
                <a:latin typeface="Arial"/>
                <a:cs typeface="Arial"/>
              </a:rPr>
              <a:t>MasSuga</a:t>
            </a:r>
            <a:r>
              <a:rPr lang="en-US" dirty="0">
                <a:solidFill>
                  <a:srgbClr val="7575D1"/>
                </a:solidFill>
                <a:latin typeface="Arial"/>
                <a:cs typeface="Arial"/>
              </a:rPr>
              <a:t>, </a:t>
            </a:r>
            <a:r>
              <a:rPr lang="en-US" dirty="0" err="1">
                <a:solidFill>
                  <a:srgbClr val="7575D1"/>
                </a:solidFill>
                <a:latin typeface="Arial"/>
                <a:cs typeface="Arial"/>
              </a:rPr>
              <a:t>Briere</a:t>
            </a:r>
            <a:r>
              <a:rPr lang="en-US" dirty="0">
                <a:solidFill>
                  <a:srgbClr val="7575D1"/>
                </a:solidFill>
                <a:latin typeface="Arial"/>
                <a:cs typeface="Arial"/>
              </a:rPr>
              <a:t>, Freeman, Myers, Scott, &amp; </a:t>
            </a:r>
            <a:r>
              <a:rPr lang="en-US" dirty="0" err="1">
                <a:solidFill>
                  <a:srgbClr val="7575D1"/>
                </a:solidFill>
                <a:latin typeface="Arial"/>
                <a:cs typeface="Arial"/>
              </a:rPr>
              <a:t>Sugai</a:t>
            </a:r>
            <a:r>
              <a:rPr lang="en-US" dirty="0">
                <a:solidFill>
                  <a:srgbClr val="7575D1"/>
                </a:solidFill>
                <a:latin typeface="Arial"/>
                <a:cs typeface="Arial"/>
              </a:rPr>
              <a:t>,</a:t>
            </a:r>
            <a:r>
              <a:rPr lang="en-US" dirty="0" smtClean="0">
                <a:solidFill>
                  <a:srgbClr val="7575D1"/>
                </a:solidFill>
                <a:latin typeface="Arial"/>
                <a:cs typeface="Arial"/>
              </a:rPr>
              <a:t> 2013)</a:t>
            </a:r>
            <a:endParaRPr lang="en-US" dirty="0">
              <a:solidFill>
                <a:srgbClr val="7575D1"/>
              </a:solidFill>
              <a:latin typeface="Arial"/>
              <a:cs typeface="Arial"/>
            </a:endParaRPr>
          </a:p>
        </p:txBody>
      </p:sp>
      <p:sp>
        <p:nvSpPr>
          <p:cNvPr id="47109" name="Title 4"/>
          <p:cNvSpPr>
            <a:spLocks noGrp="1"/>
          </p:cNvSpPr>
          <p:nvPr>
            <p:ph type="title"/>
          </p:nvPr>
        </p:nvSpPr>
        <p:spPr>
          <a:xfrm>
            <a:off x="-152400" y="0"/>
            <a:ext cx="9448800" cy="533400"/>
          </a:xfrm>
        </p:spPr>
        <p:txBody>
          <a:bodyPr/>
          <a:lstStyle/>
          <a:p>
            <a:r>
              <a:rPr lang="en-US" sz="2400" b="1" dirty="0" smtClean="0">
                <a:ea typeface="ＭＳ Ｐゴシック" pitchFamily="34" charset="-128"/>
              </a:rPr>
              <a:t>Multi-tiered Framework of Professional Development Support</a:t>
            </a:r>
          </a:p>
        </p:txBody>
      </p:sp>
      <p:sp>
        <p:nvSpPr>
          <p:cNvPr id="5" name="Oval 4"/>
          <p:cNvSpPr/>
          <p:nvPr/>
        </p:nvSpPr>
        <p:spPr>
          <a:xfrm>
            <a:off x="2611755" y="4343400"/>
            <a:ext cx="3920490" cy="175259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Arial"/>
                <a:cs typeface="Arial"/>
              </a:rPr>
              <a:t>Self-management</a:t>
            </a:r>
            <a:r>
              <a:rPr lang="en-US" sz="2000" b="1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2000" b="1" smtClean="0">
                <a:solidFill>
                  <a:srgbClr val="000000"/>
                </a:solidFill>
                <a:latin typeface="Arial"/>
                <a:cs typeface="Arial"/>
              </a:rPr>
              <a:t>coaching/mentoring, and/or peer supports 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may be ways to approach this!</a:t>
            </a: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4035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/>
              <a:t>Now, turning our attention to supporting teachers.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2400"/>
              </a:spcAft>
              <a:buNone/>
            </a:pPr>
            <a:r>
              <a:rPr lang="en-US" sz="2200" dirty="0" smtClean="0">
                <a:ea typeface="ＭＳ Ｐゴシック" pitchFamily="34" charset="-128"/>
                <a:cs typeface="ＭＳ Ｐゴシック" pitchFamily="34" charset="-128"/>
              </a:rPr>
              <a:t>As a result of attending this training, you will be able to </a:t>
            </a:r>
          </a:p>
          <a:p>
            <a:pPr>
              <a:spcAft>
                <a:spcPts val="2400"/>
              </a:spcAft>
            </a:pPr>
            <a:r>
              <a:rPr lang="en-US" sz="22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Present</a:t>
            </a:r>
            <a:r>
              <a:rPr lang="en-US" sz="2200" dirty="0"/>
              <a:t> the </a:t>
            </a:r>
            <a:r>
              <a:rPr lang="en-US" sz="2200" b="1" dirty="0"/>
              <a:t>context</a:t>
            </a:r>
            <a:r>
              <a:rPr lang="en-US" sz="2200" dirty="0"/>
              <a:t> in which positive classroom behavioral support (PCBS) practices are implemented.</a:t>
            </a:r>
          </a:p>
          <a:p>
            <a:pPr lvl="0">
              <a:spcAft>
                <a:spcPts val="2400"/>
              </a:spcAft>
            </a:pPr>
            <a:r>
              <a:rPr lang="en-US" sz="22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Train</a:t>
            </a:r>
            <a:r>
              <a:rPr lang="en-US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200" dirty="0"/>
              <a:t>critical positive classroom behavior support (PCBS) </a:t>
            </a:r>
            <a:r>
              <a:rPr lang="en-US" sz="2200" b="1" dirty="0"/>
              <a:t>practices</a:t>
            </a:r>
            <a:r>
              <a:rPr lang="en-US" sz="2200" dirty="0"/>
              <a:t>.</a:t>
            </a:r>
          </a:p>
          <a:p>
            <a:pPr>
              <a:spcAft>
                <a:spcPts val="2400"/>
              </a:spcAft>
            </a:pPr>
            <a:r>
              <a:rPr lang="en-US" sz="22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Implement</a:t>
            </a:r>
            <a:r>
              <a:rPr lang="en-US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200" dirty="0"/>
              <a:t>the key elements of effective </a:t>
            </a:r>
            <a:r>
              <a:rPr lang="en-US" sz="2200" b="1" dirty="0"/>
              <a:t>systems</a:t>
            </a:r>
            <a:r>
              <a:rPr lang="en-US" sz="2200" dirty="0"/>
              <a:t> to support teachers’ implementation of practices. </a:t>
            </a:r>
            <a:endParaRPr lang="en-US" sz="2200" i="1" dirty="0"/>
          </a:p>
          <a:p>
            <a:pPr>
              <a:spcAft>
                <a:spcPts val="2400"/>
              </a:spcAft>
            </a:pPr>
            <a:r>
              <a:rPr lang="en-US" sz="22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Develop </a:t>
            </a:r>
            <a:r>
              <a:rPr lang="en-US" sz="2200" dirty="0"/>
              <a:t>an </a:t>
            </a:r>
            <a:r>
              <a:rPr lang="en-US" sz="2200" b="1" dirty="0"/>
              <a:t>action plan </a:t>
            </a:r>
            <a:r>
              <a:rPr lang="en-US" sz="2200" dirty="0"/>
              <a:t>to support your implementation of VT Classroom Behavior Practice Coaching Model.</a:t>
            </a:r>
          </a:p>
        </p:txBody>
      </p:sp>
      <p:sp>
        <p:nvSpPr>
          <p:cNvPr id="5" name="Right Arrow 4"/>
          <p:cNvSpPr/>
          <p:nvPr/>
        </p:nvSpPr>
        <p:spPr bwMode="auto">
          <a:xfrm>
            <a:off x="0" y="5410200"/>
            <a:ext cx="914400" cy="838200"/>
          </a:xfrm>
          <a:prstGeom prst="rightArrow">
            <a:avLst>
              <a:gd name="adj1" fmla="val 50000"/>
              <a:gd name="adj2" fmla="val 24545"/>
            </a:avLst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100" dirty="0" smtClean="0">
                <a:solidFill>
                  <a:srgbClr val="FFFFFF"/>
                </a:solidFill>
                <a:latin typeface="Arial" charset="0"/>
                <a:ea typeface=""/>
                <a:cs typeface=""/>
              </a:rPr>
              <a:t>FOUCS</a:t>
            </a:r>
            <a:endParaRPr lang="en-US" sz="1000" dirty="0">
              <a:solidFill>
                <a:srgbClr val="FFFFFF"/>
              </a:solidFill>
              <a:latin typeface="Arial" charset="0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2301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marL="1209675" algn="l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Discussion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Action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Plan to Support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Classroom Behavior Practice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38"/>
            <a:ext cx="1021080" cy="111606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0" y="1752600"/>
            <a:ext cx="2971704" cy="5029200"/>
            <a:chOff x="0" y="1752600"/>
            <a:chExt cx="2971704" cy="50292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752600"/>
              <a:ext cx="2836267" cy="368958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09600" y="4876800"/>
              <a:ext cx="2362104" cy="1905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solidFill>
                    <a:schemeClr val="tx1"/>
                  </a:solidFill>
                </a:rPr>
                <a:t>1</a:t>
              </a:r>
              <a:r>
                <a:rPr lang="en-US" sz="2000" b="1" baseline="30000" dirty="0" smtClean="0">
                  <a:solidFill>
                    <a:schemeClr val="tx1"/>
                  </a:solidFill>
                </a:rPr>
                <a:t>st</a:t>
              </a:r>
              <a:r>
                <a:rPr lang="en-US" sz="2000" b="1" dirty="0" smtClean="0">
                  <a:solidFill>
                    <a:schemeClr val="tx1"/>
                  </a:solidFill>
                </a:rPr>
                <a:t> page </a:t>
              </a:r>
              <a:r>
                <a:rPr lang="en-US" sz="2000" b="1" dirty="0">
                  <a:solidFill>
                    <a:schemeClr val="tx1"/>
                  </a:solidFill>
                </a:rPr>
                <a:t>sets norms and aligns this action plan with PBIS action plan for </a:t>
              </a:r>
              <a:r>
                <a:rPr lang="en-US" sz="2000" b="1" dirty="0" smtClean="0">
                  <a:solidFill>
                    <a:schemeClr val="tx1"/>
                  </a:solidFill>
                </a:rPr>
                <a:t>school.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971800" y="1752600"/>
            <a:ext cx="3008616" cy="5029200"/>
            <a:chOff x="2971800" y="1752600"/>
            <a:chExt cx="3008616" cy="50292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71800" y="1752600"/>
              <a:ext cx="2877562" cy="3689585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3618312" y="4876800"/>
              <a:ext cx="2362104" cy="1905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solidFill>
                    <a:schemeClr val="tx1"/>
                  </a:solidFill>
                </a:rPr>
                <a:t>2</a:t>
              </a:r>
              <a:r>
                <a:rPr lang="en-US" sz="2000" b="1" baseline="30000" dirty="0" smtClean="0">
                  <a:solidFill>
                    <a:schemeClr val="tx1"/>
                  </a:solidFill>
                </a:rPr>
                <a:t>nd</a:t>
              </a:r>
              <a:r>
                <a:rPr lang="en-US" sz="2000" b="1" dirty="0" smtClean="0">
                  <a:solidFill>
                    <a:schemeClr val="tx1"/>
                  </a:solidFill>
                </a:rPr>
                <a:t> page prompts foundations, explicit training, and coaching.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019800" y="1752600"/>
            <a:ext cx="3129073" cy="5029200"/>
            <a:chOff x="6019800" y="1752600"/>
            <a:chExt cx="3129073" cy="50292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19800" y="1752600"/>
              <a:ext cx="2958315" cy="368958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6786769" y="4876800"/>
              <a:ext cx="2362104" cy="1905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solidFill>
                    <a:schemeClr val="tx1"/>
                  </a:solidFill>
                </a:rPr>
                <a:t>3</a:t>
              </a:r>
              <a:r>
                <a:rPr lang="en-US" sz="2000" b="1" baseline="30000" dirty="0" smtClean="0">
                  <a:solidFill>
                    <a:schemeClr val="tx1"/>
                  </a:solidFill>
                </a:rPr>
                <a:t>rd</a:t>
              </a:r>
              <a:r>
                <a:rPr lang="en-US" sz="2000" b="1" dirty="0" smtClean="0">
                  <a:solidFill>
                    <a:schemeClr val="tx1"/>
                  </a:solidFill>
                </a:rPr>
                <a:t> page prompts performance feedback, data, and differentiation.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477000" y="975075"/>
            <a:ext cx="2209800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</a:rPr>
              <a:t>Due June 30</a:t>
            </a:r>
            <a:r>
              <a:rPr lang="en-US" sz="2400" b="1" baseline="30000" smtClean="0">
                <a:solidFill>
                  <a:schemeClr val="bg1"/>
                </a:solidFill>
              </a:rPr>
              <a:t>th</a:t>
            </a:r>
            <a:endParaRPr lang="en-US" sz="2400" b="1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0974" y="1752600"/>
            <a:ext cx="4419600" cy="430530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34" name="Group 33"/>
          <p:cNvGrpSpPr/>
          <p:nvPr/>
        </p:nvGrpSpPr>
        <p:grpSpPr>
          <a:xfrm>
            <a:off x="813769" y="1481545"/>
            <a:ext cx="1067072" cy="1080104"/>
            <a:chOff x="-8094376" y="16353607"/>
            <a:chExt cx="4362450" cy="4248149"/>
          </a:xfrm>
          <a:solidFill>
            <a:schemeClr val="bg1"/>
          </a:solidFill>
        </p:grpSpPr>
        <p:sp>
          <p:nvSpPr>
            <p:cNvPr id="19" name="Oval 3"/>
            <p:cNvSpPr>
              <a:spLocks noChangeArrowheads="1"/>
            </p:cNvSpPr>
            <p:nvPr/>
          </p:nvSpPr>
          <p:spPr bwMode="auto">
            <a:xfrm>
              <a:off x="-8094376" y="16353607"/>
              <a:ext cx="4362450" cy="4248149"/>
            </a:xfrm>
            <a:prstGeom prst="ellipse">
              <a:avLst/>
            </a:prstGeom>
            <a:grpFill/>
            <a:ln w="6350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700" b="1">
                <a:solidFill>
                  <a:prstClr val="black"/>
                </a:solidFill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29" name="Text Box 12"/>
            <p:cNvSpPr txBox="1">
              <a:spLocks noChangeArrowheads="1"/>
            </p:cNvSpPr>
            <p:nvPr/>
          </p:nvSpPr>
          <p:spPr bwMode="auto">
            <a:xfrm>
              <a:off x="-7381052" y="17569916"/>
              <a:ext cx="2706258" cy="84350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3429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>
                  <a:solidFill>
                    <a:prstClr val="black"/>
                  </a:solidFill>
                  <a:latin typeface="Calibri" panose="020F0502020204030204"/>
                  <a:ea typeface="Arial" pitchFamily="-1" charset="0"/>
                  <a:cs typeface="Arial" pitchFamily="-1" charset="0"/>
                </a:rPr>
                <a:t>OUTCOMES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012518" y="1459442"/>
            <a:ext cx="1066800" cy="1074156"/>
            <a:chOff x="6849538" y="41378"/>
            <a:chExt cx="2262915" cy="2080727"/>
          </a:xfrm>
        </p:grpSpPr>
        <p:grpSp>
          <p:nvGrpSpPr>
            <p:cNvPr id="47" name="Group 46"/>
            <p:cNvGrpSpPr/>
            <p:nvPr/>
          </p:nvGrpSpPr>
          <p:grpSpPr>
            <a:xfrm>
              <a:off x="6849538" y="41378"/>
              <a:ext cx="2262915" cy="2080727"/>
              <a:chOff x="5842000" y="2663825"/>
              <a:chExt cx="2286000" cy="2209800"/>
            </a:xfrm>
          </p:grpSpPr>
          <p:sp>
            <p:nvSpPr>
              <p:cNvPr id="50" name="Oval 49"/>
              <p:cNvSpPr>
                <a:spLocks noChangeArrowheads="1"/>
              </p:cNvSpPr>
              <p:nvPr/>
            </p:nvSpPr>
            <p:spPr bwMode="auto">
              <a:xfrm>
                <a:off x="5842000" y="2663825"/>
                <a:ext cx="2286000" cy="2209800"/>
              </a:xfrm>
              <a:prstGeom prst="ellipse">
                <a:avLst/>
              </a:prstGeom>
              <a:solidFill>
                <a:srgbClr val="70AD47">
                  <a:lumMod val="60000"/>
                  <a:lumOff val="40000"/>
                  <a:alpha val="50000"/>
                </a:srgbClr>
              </a:solidFill>
              <a:ln w="63500">
                <a:solidFill>
                  <a:srgbClr val="70AD47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ctr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endParaRPr>
              </a:p>
            </p:txBody>
          </p:sp>
          <p:sp>
            <p:nvSpPr>
              <p:cNvPr id="51" name="Text Box 9"/>
              <p:cNvSpPr txBox="1">
                <a:spLocks noChangeArrowheads="1"/>
              </p:cNvSpPr>
              <p:nvPr/>
            </p:nvSpPr>
            <p:spPr bwMode="auto">
              <a:xfrm rot="2905354">
                <a:off x="6398973" y="3599612"/>
                <a:ext cx="1055944" cy="5605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3429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Arial" pitchFamily="-1" charset="0"/>
                    <a:cs typeface="Arial" pitchFamily="-1" charset="0"/>
                  </a:rPr>
                  <a:t>DATA</a:t>
                </a:r>
              </a:p>
            </p:txBody>
          </p:sp>
        </p:grp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85849" y="209289"/>
              <a:ext cx="611862" cy="738382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316454" y="918216"/>
              <a:ext cx="480596" cy="480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2" name="Group 51"/>
          <p:cNvGrpSpPr/>
          <p:nvPr/>
        </p:nvGrpSpPr>
        <p:grpSpPr>
          <a:xfrm>
            <a:off x="3870853" y="1491955"/>
            <a:ext cx="1057988" cy="1069694"/>
            <a:chOff x="6853327" y="-15066"/>
            <a:chExt cx="2259126" cy="2080727"/>
          </a:xfrm>
        </p:grpSpPr>
        <p:grpSp>
          <p:nvGrpSpPr>
            <p:cNvPr id="53" name="Group 52"/>
            <p:cNvGrpSpPr/>
            <p:nvPr/>
          </p:nvGrpSpPr>
          <p:grpSpPr>
            <a:xfrm>
              <a:off x="6853327" y="-15066"/>
              <a:ext cx="2259126" cy="2080727"/>
              <a:chOff x="4546600" y="2663825"/>
              <a:chExt cx="2209800" cy="2209800"/>
            </a:xfrm>
          </p:grpSpPr>
          <p:sp>
            <p:nvSpPr>
              <p:cNvPr id="55" name="Oval 6"/>
              <p:cNvSpPr>
                <a:spLocks noChangeArrowheads="1"/>
              </p:cNvSpPr>
              <p:nvPr/>
            </p:nvSpPr>
            <p:spPr bwMode="auto">
              <a:xfrm>
                <a:off x="4546600" y="2663825"/>
                <a:ext cx="2209800" cy="2209800"/>
              </a:xfrm>
              <a:prstGeom prst="ellipse">
                <a:avLst/>
              </a:prstGeom>
              <a:solidFill>
                <a:srgbClr val="FF99CC">
                  <a:alpha val="50195"/>
                </a:srgbClr>
              </a:solidFill>
              <a:ln w="63500">
                <a:solidFill>
                  <a:srgbClr val="FF99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100" b="1"/>
              </a:p>
            </p:txBody>
          </p:sp>
          <p:sp>
            <p:nvSpPr>
              <p:cNvPr id="56" name="Text Box 7"/>
              <p:cNvSpPr txBox="1">
                <a:spLocks noChangeArrowheads="1"/>
              </p:cNvSpPr>
              <p:nvPr/>
            </p:nvSpPr>
            <p:spPr bwMode="auto">
              <a:xfrm rot="18341135">
                <a:off x="4806889" y="3659226"/>
                <a:ext cx="1778950" cy="546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100" b="1" dirty="0">
                    <a:ea typeface="Arial" pitchFamily="-1" charset="0"/>
                    <a:cs typeface="Arial" pitchFamily="-1" charset="0"/>
                  </a:rPr>
                  <a:t>SYSTEMS</a:t>
                </a:r>
              </a:p>
            </p:txBody>
          </p:sp>
        </p:grp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04795" y="328963"/>
              <a:ext cx="610316" cy="786830"/>
            </a:xfrm>
            <a:prstGeom prst="rect">
              <a:avLst/>
            </a:prstGeom>
          </p:spPr>
        </p:pic>
      </p:grpSp>
      <p:sp>
        <p:nvSpPr>
          <p:cNvPr id="13" name="Cloud Callout 12"/>
          <p:cNvSpPr/>
          <p:nvPr/>
        </p:nvSpPr>
        <p:spPr>
          <a:xfrm>
            <a:off x="2377439" y="3276601"/>
            <a:ext cx="4389121" cy="1752599"/>
          </a:xfrm>
          <a:prstGeom prst="cloudCallout">
            <a:avLst>
              <a:gd name="adj1" fmla="val 904"/>
              <a:gd name="adj2" fmla="val -1310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chemeClr val="tx1"/>
                </a:solidFill>
              </a:rPr>
              <a:t>How is it going?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solidFill>
                <a:schemeClr val="tx1"/>
              </a:solidFill>
            </a:endParaRP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chemeClr val="tx1"/>
                </a:solidFill>
              </a:rPr>
              <a:t>What questions do you have?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15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/>
              <a:t>Quick Recap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2400"/>
              </a:spcAft>
              <a:buNone/>
            </a:pPr>
            <a:r>
              <a:rPr lang="en-US" sz="2000" dirty="0" smtClean="0">
                <a:ea typeface="ＭＳ Ｐゴシック" pitchFamily="34" charset="-128"/>
                <a:cs typeface="ＭＳ Ｐゴシック" pitchFamily="34" charset="-128"/>
              </a:rPr>
              <a:t>As a result of attending this training, you should now be able to: </a:t>
            </a:r>
          </a:p>
          <a:p>
            <a:pPr>
              <a:spcAft>
                <a:spcPts val="2400"/>
              </a:spcAft>
            </a:pPr>
            <a:r>
              <a:rPr lang="en-US" sz="20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Present</a:t>
            </a:r>
            <a:r>
              <a:rPr lang="en-US" sz="2000" dirty="0"/>
              <a:t> the </a:t>
            </a:r>
            <a:r>
              <a:rPr lang="en-US" sz="2000" b="1" dirty="0"/>
              <a:t>context</a:t>
            </a:r>
            <a:r>
              <a:rPr lang="en-US" sz="2000" dirty="0"/>
              <a:t> in which positive classroom behavioral support (PCBS) practices are implemented.</a:t>
            </a:r>
          </a:p>
          <a:p>
            <a:pPr lvl="0">
              <a:spcAft>
                <a:spcPts val="2400"/>
              </a:spcAft>
            </a:pPr>
            <a:r>
              <a:rPr lang="en-US" sz="20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Train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dirty="0"/>
              <a:t>critical positive classroom behavior support (PCBS) </a:t>
            </a:r>
            <a:r>
              <a:rPr lang="en-US" sz="2000" b="1" dirty="0"/>
              <a:t>practices</a:t>
            </a:r>
            <a:r>
              <a:rPr lang="en-US" sz="2000" dirty="0"/>
              <a:t>.</a:t>
            </a:r>
          </a:p>
          <a:p>
            <a:pPr>
              <a:spcAft>
                <a:spcPts val="2400"/>
              </a:spcAft>
            </a:pPr>
            <a:r>
              <a:rPr lang="en-US" sz="20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Implement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dirty="0"/>
              <a:t>the key elements of effective </a:t>
            </a:r>
            <a:r>
              <a:rPr lang="en-US" sz="2000" b="1" dirty="0"/>
              <a:t>systems</a:t>
            </a:r>
            <a:r>
              <a:rPr lang="en-US" sz="2000" dirty="0"/>
              <a:t> to support teachers’ implementation of practices. </a:t>
            </a:r>
            <a:endParaRPr lang="en-US" sz="2000" i="1" dirty="0"/>
          </a:p>
          <a:p>
            <a:pPr>
              <a:spcAft>
                <a:spcPts val="2400"/>
              </a:spcAft>
            </a:pPr>
            <a:r>
              <a:rPr lang="en-US" sz="20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Develop </a:t>
            </a:r>
            <a:r>
              <a:rPr lang="en-US" sz="2000" dirty="0"/>
              <a:t>an </a:t>
            </a:r>
            <a:r>
              <a:rPr lang="en-US" sz="2000" b="1" dirty="0"/>
              <a:t>action plan </a:t>
            </a:r>
            <a:r>
              <a:rPr lang="en-US" sz="2000" dirty="0"/>
              <a:t>to support your implementation of VT Classroom Behavior Practice Coaching Model.</a:t>
            </a:r>
          </a:p>
        </p:txBody>
      </p:sp>
    </p:spTree>
    <p:extLst>
      <p:ext uri="{BB962C8B-B14F-4D97-AF65-F5344CB8AC3E}">
        <p14:creationId xmlns:p14="http://schemas.microsoft.com/office/powerpoint/2010/main" val="87309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599"/>
            <a:ext cx="2895600" cy="707463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20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Supporting and Responding to Student Behavior</a:t>
            </a:r>
            <a:endParaRPr lang="en-US" sz="2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022" y="1143000"/>
            <a:ext cx="1904822" cy="229870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/>
          <a:srcRect t="14703" b="14703"/>
          <a:stretch>
            <a:fillRect/>
          </a:stretch>
        </p:blipFill>
        <p:spPr bwMode="auto">
          <a:xfrm>
            <a:off x="3116046" y="1371599"/>
            <a:ext cx="1828800" cy="1005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051704" y="1292297"/>
            <a:ext cx="2551988" cy="786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111" charset="-128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111" charset="-128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2000" b="1" i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Classroom Management Practice Checklist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022" y="2974172"/>
            <a:ext cx="2841904" cy="2075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111" charset="-128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111" charset="-128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2000" b="1" i="1" kern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PBIS Technical Brief on Systems to Support Teachers’ Implementation of Positive Classroom Behavior Support </a:t>
            </a:r>
            <a:endParaRPr lang="is-IS" sz="2000" b="1" i="1" kern="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051704" y="3352800"/>
            <a:ext cx="2073854" cy="984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111" charset="-128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111" charset="-128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9pPr>
          </a:lstStyle>
          <a:p>
            <a:pPr>
              <a:spcAft>
                <a:spcPts val="2400"/>
              </a:spcAft>
            </a:pPr>
            <a:r>
              <a:rPr lang="is-IS" sz="2000" b="1" i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Self-Assessment of Systems to Support PCBS</a:t>
            </a:r>
            <a:endParaRPr lang="en-US" sz="2000" kern="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926" y="2974172"/>
            <a:ext cx="1752778" cy="22597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5558" y="3526370"/>
            <a:ext cx="1591722" cy="2056176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57200" y="5900390"/>
            <a:ext cx="2895600" cy="1099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111" charset="-128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111" charset="-128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9pPr>
          </a:lstStyle>
          <a:p>
            <a:pPr>
              <a:spcAft>
                <a:spcPts val="2400"/>
              </a:spcAft>
            </a:pPr>
            <a:r>
              <a:rPr lang="is-IS" sz="2000" b="1" i="1" kern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Action Plan</a:t>
            </a:r>
            <a:endParaRPr lang="en-US" sz="2000" kern="0" dirty="0" smtClean="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78056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b="1" dirty="0" smtClean="0"/>
              <a:t>Remember Your Resources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800" y="5410200"/>
            <a:ext cx="1698904" cy="2509007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5486400" y="5667216"/>
            <a:ext cx="3200400" cy="878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>
                <a:solidFill>
                  <a:schemeClr val="tx2"/>
                </a:solidFill>
                <a:latin typeface="Arial"/>
                <a:ea typeface="ＭＳ Ｐゴシック" pitchFamily="-111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ritannic Bold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ritannic Bold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ritannic Bold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ritannic Bold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ritannic Bold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ritannic Bold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ritannic Bold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Britannic Bold" pitchFamily="-111" charset="0"/>
              </a:defRPr>
            </a:lvl9pPr>
          </a:lstStyle>
          <a:p>
            <a:pPr algn="l" eaLnBrk="1" hangingPunct="1">
              <a:defRPr/>
            </a:pPr>
            <a:r>
              <a:rPr lang="en-US" sz="2000" b="1" i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Email, Discussion Board, &amp; Webinar June 1</a:t>
            </a:r>
          </a:p>
        </p:txBody>
      </p:sp>
    </p:spTree>
    <p:extLst>
      <p:ext uri="{BB962C8B-B14F-4D97-AF65-F5344CB8AC3E}">
        <p14:creationId xmlns:p14="http://schemas.microsoft.com/office/powerpoint/2010/main" val="75984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3682" y="-31021"/>
            <a:ext cx="9187682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accent2"/>
                </a:solidFill>
              </a:rPr>
              <a:t>Critical Elements of VT </a:t>
            </a:r>
            <a:r>
              <a:rPr lang="en-US" sz="3600" b="1" dirty="0" err="1" smtClean="0">
                <a:solidFill>
                  <a:schemeClr val="accent2"/>
                </a:solidFill>
              </a:rPr>
              <a:t>PBiS</a:t>
            </a:r>
            <a:r>
              <a:rPr lang="en-US" sz="3600" b="1" dirty="0" smtClean="0">
                <a:solidFill>
                  <a:schemeClr val="accent2"/>
                </a:solidFill>
              </a:rPr>
              <a:t> Classroom Behavior Practice Coaching Model</a:t>
            </a:r>
            <a:endParaRPr lang="en-US" sz="3600" b="1" dirty="0">
              <a:solidFill>
                <a:schemeClr val="accent2"/>
              </a:solidFill>
            </a:endParaRPr>
          </a:p>
        </p:txBody>
      </p:sp>
      <p:sp>
        <p:nvSpPr>
          <p:cNvPr id="43" name="Oval 3"/>
          <p:cNvSpPr>
            <a:spLocks noChangeArrowheads="1"/>
          </p:cNvSpPr>
          <p:nvPr/>
        </p:nvSpPr>
        <p:spPr bwMode="auto">
          <a:xfrm>
            <a:off x="1752600" y="1178561"/>
            <a:ext cx="5816600" cy="5664199"/>
          </a:xfrm>
          <a:prstGeom prst="ellipse">
            <a:avLst/>
          </a:prstGeom>
          <a:solidFill>
            <a:sysClr val="window" lastClr="FFFFFF">
              <a:alpha val="50195"/>
            </a:sysClr>
          </a:solidFill>
          <a:ln w="63500">
            <a:solidFill>
              <a:srgbClr val="333399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2134682" y="1996220"/>
            <a:ext cx="3012168" cy="2774302"/>
            <a:chOff x="4546600" y="2663825"/>
            <a:chExt cx="2209800" cy="2209800"/>
          </a:xfrm>
        </p:grpSpPr>
        <p:sp>
          <p:nvSpPr>
            <p:cNvPr id="45" name="Oval 6"/>
            <p:cNvSpPr>
              <a:spLocks noChangeArrowheads="1"/>
            </p:cNvSpPr>
            <p:nvPr/>
          </p:nvSpPr>
          <p:spPr bwMode="auto">
            <a:xfrm>
              <a:off x="4546600" y="2663825"/>
              <a:ext cx="2209800" cy="2209800"/>
            </a:xfrm>
            <a:prstGeom prst="ellipse">
              <a:avLst/>
            </a:prstGeom>
            <a:solidFill>
              <a:srgbClr val="FF99CC">
                <a:alpha val="50195"/>
              </a:srgbClr>
            </a:solidFill>
            <a:ln w="63500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 b="1">
                <a:solidFill>
                  <a:prstClr val="black"/>
                </a:solidFill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46" name="Text Box 7"/>
            <p:cNvSpPr txBox="1">
              <a:spLocks noChangeArrowheads="1"/>
            </p:cNvSpPr>
            <p:nvPr/>
          </p:nvSpPr>
          <p:spPr bwMode="auto">
            <a:xfrm rot="18341135">
              <a:off x="5161909" y="3763092"/>
              <a:ext cx="1068912" cy="338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prstClr val="black"/>
                  </a:solidFill>
                  <a:latin typeface="Calibri" panose="020F0502020204030204"/>
                  <a:ea typeface="Arial" pitchFamily="-1" charset="0"/>
                  <a:cs typeface="Arial" pitchFamily="-1" charset="0"/>
                </a:rPr>
                <a:t>SYSTEMS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173362" y="3804638"/>
            <a:ext cx="3034998" cy="2795039"/>
            <a:chOff x="5156200" y="3806825"/>
            <a:chExt cx="2362200" cy="2209800"/>
          </a:xfrm>
        </p:grpSpPr>
        <p:sp>
          <p:nvSpPr>
            <p:cNvPr id="48" name="Oval 4"/>
            <p:cNvSpPr>
              <a:spLocks noChangeArrowheads="1"/>
            </p:cNvSpPr>
            <p:nvPr/>
          </p:nvSpPr>
          <p:spPr bwMode="auto">
            <a:xfrm>
              <a:off x="5156200" y="3806825"/>
              <a:ext cx="2362200" cy="2209800"/>
            </a:xfrm>
            <a:prstGeom prst="ellipse">
              <a:avLst/>
            </a:prstGeom>
            <a:solidFill>
              <a:srgbClr val="4472C4">
                <a:lumMod val="60000"/>
                <a:lumOff val="40000"/>
                <a:alpha val="50000"/>
              </a:srgbClr>
            </a:solidFill>
            <a:ln w="63500">
              <a:solidFill>
                <a:srgbClr val="4472C4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" pitchFamily="-1" charset="0"/>
                <a:cs typeface="Arial" pitchFamily="-1" charset="0"/>
              </a:endParaRPr>
            </a:p>
          </p:txBody>
        </p:sp>
        <p:sp>
          <p:nvSpPr>
            <p:cNvPr id="49" name="Text Box 8"/>
            <p:cNvSpPr txBox="1">
              <a:spLocks noChangeArrowheads="1"/>
            </p:cNvSpPr>
            <p:nvPr/>
          </p:nvSpPr>
          <p:spPr bwMode="auto">
            <a:xfrm>
              <a:off x="5728322" y="4521618"/>
              <a:ext cx="1217956" cy="364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Arial" pitchFamily="-1" charset="0"/>
                  <a:cs typeface="Arial" pitchFamily="-1" charset="0"/>
                </a:rPr>
                <a:t>PRACTICES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110830" y="1982149"/>
            <a:ext cx="3017220" cy="2774302"/>
            <a:chOff x="5842000" y="2663825"/>
            <a:chExt cx="2286000" cy="2209800"/>
          </a:xfrm>
        </p:grpSpPr>
        <p:sp>
          <p:nvSpPr>
            <p:cNvPr id="51" name="Oval 5"/>
            <p:cNvSpPr>
              <a:spLocks noChangeArrowheads="1"/>
            </p:cNvSpPr>
            <p:nvPr/>
          </p:nvSpPr>
          <p:spPr bwMode="auto">
            <a:xfrm>
              <a:off x="5842000" y="2663825"/>
              <a:ext cx="2286000" cy="2209800"/>
            </a:xfrm>
            <a:prstGeom prst="ellipse">
              <a:avLst/>
            </a:prstGeom>
            <a:solidFill>
              <a:srgbClr val="70AD47">
                <a:lumMod val="60000"/>
                <a:lumOff val="40000"/>
                <a:alpha val="50000"/>
              </a:srgbClr>
            </a:solidFill>
            <a:ln w="63500">
              <a:solidFill>
                <a:srgbClr val="70AD47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52" name="Text Box 9"/>
            <p:cNvSpPr txBox="1">
              <a:spLocks noChangeArrowheads="1"/>
            </p:cNvSpPr>
            <p:nvPr/>
          </p:nvSpPr>
          <p:spPr bwMode="auto">
            <a:xfrm rot="2905354">
              <a:off x="6567391" y="3705021"/>
              <a:ext cx="719111" cy="349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Arial" pitchFamily="-1" charset="0"/>
                  <a:cs typeface="Arial" pitchFamily="-1" charset="0"/>
                </a:rPr>
                <a:t>DATA</a:t>
              </a:r>
            </a:p>
          </p:txBody>
        </p:sp>
      </p:grpSp>
      <p:pic>
        <p:nvPicPr>
          <p:cNvPr id="53" name="Content Placeholder 3"/>
          <p:cNvPicPr>
            <a:picLocks noChangeAspect="1"/>
          </p:cNvPicPr>
          <p:nvPr/>
        </p:nvPicPr>
        <p:blipFill>
          <a:blip r:embed="rId2"/>
          <a:srcRect t="14703" b="14703"/>
          <a:stretch>
            <a:fillRect/>
          </a:stretch>
        </p:blipFill>
        <p:spPr bwMode="auto">
          <a:xfrm>
            <a:off x="3832314" y="5217924"/>
            <a:ext cx="1755513" cy="965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306" y="2454925"/>
            <a:ext cx="813755" cy="104910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2578" y="2206030"/>
            <a:ext cx="815816" cy="984509"/>
          </a:xfrm>
          <a:prstGeom prst="rect">
            <a:avLst/>
          </a:prstGeom>
        </p:spPr>
      </p:pic>
      <p:pic>
        <p:nvPicPr>
          <p:cNvPr id="56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66718" y="3151266"/>
            <a:ext cx="640794" cy="640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895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marL="1209675" algn="l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SUBMIT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Action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Plan to Support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Classroom Behavior Practice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38"/>
            <a:ext cx="1021080" cy="11160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2600"/>
            <a:ext cx="2836267" cy="36895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1752600"/>
            <a:ext cx="2877562" cy="36895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1752600"/>
            <a:ext cx="2958315" cy="368958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09600" y="4876800"/>
            <a:ext cx="2362104" cy="1905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1</a:t>
            </a:r>
            <a:r>
              <a:rPr lang="en-US" sz="2000" b="1" baseline="30000" dirty="0" smtClean="0">
                <a:solidFill>
                  <a:srgbClr val="000000"/>
                </a:solidFill>
              </a:rPr>
              <a:t>st</a:t>
            </a:r>
            <a:r>
              <a:rPr lang="en-US" sz="2000" b="1" dirty="0" smtClean="0">
                <a:solidFill>
                  <a:srgbClr val="000000"/>
                </a:solidFill>
              </a:rPr>
              <a:t> page </a:t>
            </a:r>
            <a:r>
              <a:rPr lang="en-US" sz="2000" b="1" dirty="0">
                <a:solidFill>
                  <a:srgbClr val="000000"/>
                </a:solidFill>
              </a:rPr>
              <a:t>sets norms and aligns this action plan with PBIS action plan for </a:t>
            </a:r>
            <a:r>
              <a:rPr lang="en-US" sz="2000" b="1" dirty="0" smtClean="0">
                <a:solidFill>
                  <a:srgbClr val="000000"/>
                </a:solidFill>
              </a:rPr>
              <a:t>school.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18312" y="4876800"/>
            <a:ext cx="2362104" cy="1905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2</a:t>
            </a:r>
            <a:r>
              <a:rPr lang="en-US" sz="2000" b="1" baseline="30000" dirty="0" smtClean="0">
                <a:solidFill>
                  <a:srgbClr val="000000"/>
                </a:solidFill>
              </a:rPr>
              <a:t>nd</a:t>
            </a:r>
            <a:r>
              <a:rPr lang="en-US" sz="2000" b="1" dirty="0" smtClean="0">
                <a:solidFill>
                  <a:srgbClr val="000000"/>
                </a:solidFill>
              </a:rPr>
              <a:t> page prompts foundations, explicit training, and coaching.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86769" y="4876800"/>
            <a:ext cx="2362104" cy="1905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3</a:t>
            </a:r>
            <a:r>
              <a:rPr lang="en-US" sz="2000" b="1" baseline="30000" dirty="0" smtClean="0">
                <a:solidFill>
                  <a:srgbClr val="000000"/>
                </a:solidFill>
              </a:rPr>
              <a:t>rd</a:t>
            </a:r>
            <a:r>
              <a:rPr lang="en-US" sz="2000" b="1" dirty="0" smtClean="0">
                <a:solidFill>
                  <a:srgbClr val="000000"/>
                </a:solidFill>
              </a:rPr>
              <a:t> page prompts performance feedback, data, and differentiation.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77000" y="975075"/>
            <a:ext cx="2209800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</a:rPr>
              <a:t>Due June 30</a:t>
            </a:r>
            <a:r>
              <a:rPr lang="en-US" sz="2400" b="1" baseline="30000" smtClean="0">
                <a:solidFill>
                  <a:schemeClr val="bg1"/>
                </a:solidFill>
              </a:rPr>
              <a:t>th</a:t>
            </a:r>
            <a:endParaRPr lang="en-US" sz="2400" b="1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13769" y="1481545"/>
            <a:ext cx="1067072" cy="1080104"/>
            <a:chOff x="-8094376" y="16353607"/>
            <a:chExt cx="4362450" cy="4248149"/>
          </a:xfrm>
          <a:solidFill>
            <a:schemeClr val="bg1"/>
          </a:solidFill>
        </p:grpSpPr>
        <p:sp>
          <p:nvSpPr>
            <p:cNvPr id="15" name="Oval 3"/>
            <p:cNvSpPr>
              <a:spLocks noChangeArrowheads="1"/>
            </p:cNvSpPr>
            <p:nvPr/>
          </p:nvSpPr>
          <p:spPr bwMode="auto">
            <a:xfrm>
              <a:off x="-8094376" y="16353607"/>
              <a:ext cx="4362450" cy="4248149"/>
            </a:xfrm>
            <a:prstGeom prst="ellipse">
              <a:avLst/>
            </a:prstGeom>
            <a:grpFill/>
            <a:ln w="6350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700" b="1">
                <a:solidFill>
                  <a:prstClr val="black"/>
                </a:solidFill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-7381052" y="17569916"/>
              <a:ext cx="2706258" cy="84350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3429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>
                  <a:solidFill>
                    <a:prstClr val="black"/>
                  </a:solidFill>
                  <a:latin typeface="Calibri" panose="020F0502020204030204"/>
                  <a:ea typeface="Arial" pitchFamily="-1" charset="0"/>
                  <a:cs typeface="Arial" pitchFamily="-1" charset="0"/>
                </a:rPr>
                <a:t>OUTCOMES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012518" y="1459442"/>
            <a:ext cx="1066800" cy="1074156"/>
            <a:chOff x="6849538" y="41378"/>
            <a:chExt cx="2262915" cy="2080727"/>
          </a:xfrm>
        </p:grpSpPr>
        <p:grpSp>
          <p:nvGrpSpPr>
            <p:cNvPr id="18" name="Group 17"/>
            <p:cNvGrpSpPr/>
            <p:nvPr/>
          </p:nvGrpSpPr>
          <p:grpSpPr>
            <a:xfrm>
              <a:off x="6849538" y="41378"/>
              <a:ext cx="2262915" cy="2080727"/>
              <a:chOff x="5842000" y="2663825"/>
              <a:chExt cx="2286000" cy="2209800"/>
            </a:xfrm>
          </p:grpSpPr>
          <p:sp>
            <p:nvSpPr>
              <p:cNvPr id="21" name="Oval 20"/>
              <p:cNvSpPr>
                <a:spLocks noChangeArrowheads="1"/>
              </p:cNvSpPr>
              <p:nvPr/>
            </p:nvSpPr>
            <p:spPr bwMode="auto">
              <a:xfrm>
                <a:off x="5842000" y="2663825"/>
                <a:ext cx="2286000" cy="2209800"/>
              </a:xfrm>
              <a:prstGeom prst="ellipse">
                <a:avLst/>
              </a:prstGeom>
              <a:solidFill>
                <a:srgbClr val="70AD47">
                  <a:lumMod val="60000"/>
                  <a:lumOff val="40000"/>
                  <a:alpha val="50000"/>
                </a:srgbClr>
              </a:solidFill>
              <a:ln w="63500">
                <a:solidFill>
                  <a:srgbClr val="70AD47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ctr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endParaRPr>
              </a:p>
            </p:txBody>
          </p:sp>
          <p:sp>
            <p:nvSpPr>
              <p:cNvPr id="22" name="Text Box 9"/>
              <p:cNvSpPr txBox="1">
                <a:spLocks noChangeArrowheads="1"/>
              </p:cNvSpPr>
              <p:nvPr/>
            </p:nvSpPr>
            <p:spPr bwMode="auto">
              <a:xfrm rot="2905354">
                <a:off x="6398973" y="3599612"/>
                <a:ext cx="1055944" cy="5605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3429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Arial" pitchFamily="-1" charset="0"/>
                    <a:cs typeface="Arial" pitchFamily="-1" charset="0"/>
                  </a:rPr>
                  <a:t>DATA</a:t>
                </a:r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85849" y="209289"/>
              <a:ext cx="611862" cy="73838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316454" y="918216"/>
              <a:ext cx="480596" cy="480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Group 22"/>
          <p:cNvGrpSpPr/>
          <p:nvPr/>
        </p:nvGrpSpPr>
        <p:grpSpPr>
          <a:xfrm>
            <a:off x="3870853" y="1491955"/>
            <a:ext cx="1057988" cy="1069694"/>
            <a:chOff x="6853327" y="-15066"/>
            <a:chExt cx="2259126" cy="2080727"/>
          </a:xfrm>
        </p:grpSpPr>
        <p:grpSp>
          <p:nvGrpSpPr>
            <p:cNvPr id="24" name="Group 23"/>
            <p:cNvGrpSpPr/>
            <p:nvPr/>
          </p:nvGrpSpPr>
          <p:grpSpPr>
            <a:xfrm>
              <a:off x="6853327" y="-15066"/>
              <a:ext cx="2259126" cy="2080727"/>
              <a:chOff x="4546600" y="2663825"/>
              <a:chExt cx="2209800" cy="2209800"/>
            </a:xfrm>
          </p:grpSpPr>
          <p:sp>
            <p:nvSpPr>
              <p:cNvPr id="26" name="Oval 6"/>
              <p:cNvSpPr>
                <a:spLocks noChangeArrowheads="1"/>
              </p:cNvSpPr>
              <p:nvPr/>
            </p:nvSpPr>
            <p:spPr bwMode="auto">
              <a:xfrm>
                <a:off x="4546600" y="2663825"/>
                <a:ext cx="2209800" cy="2209800"/>
              </a:xfrm>
              <a:prstGeom prst="ellipse">
                <a:avLst/>
              </a:prstGeom>
              <a:solidFill>
                <a:srgbClr val="FF99CC">
                  <a:alpha val="50195"/>
                </a:srgbClr>
              </a:solidFill>
              <a:ln w="63500">
                <a:solidFill>
                  <a:srgbClr val="FF99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100" b="1"/>
              </a:p>
            </p:txBody>
          </p:sp>
          <p:sp>
            <p:nvSpPr>
              <p:cNvPr id="27" name="Text Box 7"/>
              <p:cNvSpPr txBox="1">
                <a:spLocks noChangeArrowheads="1"/>
              </p:cNvSpPr>
              <p:nvPr/>
            </p:nvSpPr>
            <p:spPr bwMode="auto">
              <a:xfrm rot="18341135">
                <a:off x="4806889" y="3659226"/>
                <a:ext cx="1778950" cy="546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100" b="1" dirty="0">
                    <a:ea typeface="Arial" pitchFamily="-1" charset="0"/>
                    <a:cs typeface="Arial" pitchFamily="-1" charset="0"/>
                  </a:rPr>
                  <a:t>SYSTEMS</a:t>
                </a:r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04795" y="328963"/>
              <a:ext cx="610316" cy="7868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701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8800">
                <a:solidFill>
                  <a:schemeClr val="accent2"/>
                </a:solidFill>
                <a:ea typeface="ＭＳ Ｐゴシック" pitchFamily="34" charset="-128"/>
                <a:cs typeface="ＭＳ Ｐゴシック" pitchFamily="34" charset="-128"/>
              </a:rPr>
              <a:t>Thank you!</a:t>
            </a:r>
          </a:p>
        </p:txBody>
      </p:sp>
      <p:sp>
        <p:nvSpPr>
          <p:cNvPr id="56323" name="Text Box 11"/>
          <p:cNvSpPr txBox="1">
            <a:spLocks noChangeArrowheads="1"/>
          </p:cNvSpPr>
          <p:nvPr/>
        </p:nvSpPr>
        <p:spPr bwMode="auto">
          <a:xfrm>
            <a:off x="1524000" y="4572000"/>
            <a:ext cx="556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hlinkClick r:id="rId2"/>
              </a:rPr>
              <a:t>www.pbis.org</a:t>
            </a:r>
            <a:r>
              <a:rPr lang="en-US"/>
              <a:t>  </a:t>
            </a:r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3">
            <a:lum bright="-2000" contrast="-2000"/>
          </a:blip>
          <a:srcRect/>
          <a:stretch>
            <a:fillRect/>
          </a:stretch>
        </p:blipFill>
        <p:spPr bwMode="auto">
          <a:xfrm>
            <a:off x="4876800" y="4967288"/>
            <a:ext cx="4191000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Text Box 14"/>
          <p:cNvSpPr txBox="1">
            <a:spLocks noChangeArrowheads="1"/>
          </p:cNvSpPr>
          <p:nvPr/>
        </p:nvSpPr>
        <p:spPr bwMode="auto">
          <a:xfrm>
            <a:off x="4876800" y="6491288"/>
            <a:ext cx="426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hlinkClick r:id="rId4"/>
              </a:rPr>
              <a:t>www.cber.org</a:t>
            </a:r>
            <a:r>
              <a:rPr lang="en-US"/>
              <a:t> </a:t>
            </a:r>
          </a:p>
        </p:txBody>
      </p:sp>
      <p:sp>
        <p:nvSpPr>
          <p:cNvPr id="56326" name="Rectangle 15"/>
          <p:cNvSpPr>
            <a:spLocks noChangeArrowheads="1"/>
          </p:cNvSpPr>
          <p:nvPr/>
        </p:nvSpPr>
        <p:spPr bwMode="auto">
          <a:xfrm>
            <a:off x="0" y="1524000"/>
            <a:ext cx="5791200" cy="1143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smtClean="0">
                <a:solidFill>
                  <a:schemeClr val="tx2"/>
                </a:solidFill>
                <a:hlinkClick r:id="rId5"/>
              </a:rPr>
              <a:t>brandi.simonsen@uconn.edu</a:t>
            </a:r>
            <a:endParaRPr lang="en-US" sz="3200" dirty="0" smtClean="0">
              <a:solidFill>
                <a:schemeClr val="tx2"/>
              </a:solidFill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0" y="3048000"/>
            <a:ext cx="5638802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599"/>
            <a:ext cx="2895600" cy="707463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20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Supporting and Responding to Student Behavior</a:t>
            </a:r>
            <a:endParaRPr lang="en-US" sz="2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022" y="1143000"/>
            <a:ext cx="1904822" cy="229870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/>
          <a:srcRect t="14703" b="14703"/>
          <a:stretch>
            <a:fillRect/>
          </a:stretch>
        </p:blipFill>
        <p:spPr bwMode="auto">
          <a:xfrm>
            <a:off x="3116046" y="1371599"/>
            <a:ext cx="1828800" cy="1005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051704" y="1292297"/>
            <a:ext cx="2551988" cy="786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111" charset="-128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111" charset="-128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2000" b="1" i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Classroom Management Practice Checklist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022" y="2974172"/>
            <a:ext cx="2841904" cy="2075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111" charset="-128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111" charset="-128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2000" b="1" i="1" kern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PBIS Technical Brief on Systems to Support Teachers’ Implementation of Positive Classroom Behavior Support </a:t>
            </a:r>
            <a:endParaRPr lang="is-IS" sz="2000" b="1" i="1" kern="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051704" y="3352800"/>
            <a:ext cx="2073854" cy="984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111" charset="-128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111" charset="-128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9pPr>
          </a:lstStyle>
          <a:p>
            <a:pPr>
              <a:spcAft>
                <a:spcPts val="2400"/>
              </a:spcAft>
            </a:pPr>
            <a:r>
              <a:rPr lang="is-IS" sz="2000" b="1" i="1" kern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Self-Assessment of Systems to Support PCBS</a:t>
            </a:r>
            <a:endParaRPr lang="en-US" sz="2000" kern="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926" y="2974172"/>
            <a:ext cx="1752778" cy="22597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5558" y="3526370"/>
            <a:ext cx="1591722" cy="2056176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57200" y="5900390"/>
            <a:ext cx="2895600" cy="1099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/>
                <a:ea typeface="ＭＳ Ｐゴシック" pitchFamily="-111" charset="-128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/>
                <a:ea typeface="ＭＳ Ｐゴシック" pitchFamily="-111" charset="-128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9pPr>
          </a:lstStyle>
          <a:p>
            <a:pPr>
              <a:spcAft>
                <a:spcPts val="2400"/>
              </a:spcAft>
            </a:pPr>
            <a:r>
              <a:rPr lang="is-IS" sz="2000" b="1" i="1" kern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Action Plan</a:t>
            </a:r>
            <a:endParaRPr lang="en-US" sz="2000" kern="0" dirty="0" smtClean="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78056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b="1" dirty="0" smtClean="0"/>
              <a:t>Overview of Materials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800" y="5410200"/>
            <a:ext cx="1698904" cy="250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4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  <p:bldP spid="6" grpId="0"/>
      <p:bldP spid="7" grpId="0"/>
      <p:bldP spid="8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3682" y="-31021"/>
            <a:ext cx="9187682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accent2"/>
                </a:solidFill>
              </a:rPr>
              <a:t>Critical Elements of VT </a:t>
            </a:r>
            <a:r>
              <a:rPr lang="en-US" sz="3600" b="1" dirty="0" err="1" smtClean="0">
                <a:solidFill>
                  <a:schemeClr val="accent2"/>
                </a:solidFill>
              </a:rPr>
              <a:t>PBiS</a:t>
            </a:r>
            <a:r>
              <a:rPr lang="en-US" sz="3600" b="1" dirty="0" smtClean="0">
                <a:solidFill>
                  <a:schemeClr val="accent2"/>
                </a:solidFill>
              </a:rPr>
              <a:t> Classroom Behavior Practice Coaching Model</a:t>
            </a:r>
            <a:endParaRPr lang="en-US" sz="3600" b="1" dirty="0">
              <a:solidFill>
                <a:schemeClr val="accent2"/>
              </a:solidFill>
            </a:endParaRPr>
          </a:p>
        </p:txBody>
      </p:sp>
      <p:sp>
        <p:nvSpPr>
          <p:cNvPr id="43" name="Oval 3"/>
          <p:cNvSpPr>
            <a:spLocks noChangeArrowheads="1"/>
          </p:cNvSpPr>
          <p:nvPr/>
        </p:nvSpPr>
        <p:spPr bwMode="auto">
          <a:xfrm>
            <a:off x="1752600" y="1178561"/>
            <a:ext cx="5816600" cy="5664199"/>
          </a:xfrm>
          <a:prstGeom prst="ellipse">
            <a:avLst/>
          </a:prstGeom>
          <a:solidFill>
            <a:sysClr val="window" lastClr="FFFFFF">
              <a:alpha val="50195"/>
            </a:sysClr>
          </a:solidFill>
          <a:ln w="63500">
            <a:solidFill>
              <a:srgbClr val="333399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2134682" y="1996220"/>
            <a:ext cx="3012168" cy="2774302"/>
            <a:chOff x="4546600" y="2663825"/>
            <a:chExt cx="2209800" cy="2209800"/>
          </a:xfrm>
        </p:grpSpPr>
        <p:sp>
          <p:nvSpPr>
            <p:cNvPr id="45" name="Oval 6"/>
            <p:cNvSpPr>
              <a:spLocks noChangeArrowheads="1"/>
            </p:cNvSpPr>
            <p:nvPr/>
          </p:nvSpPr>
          <p:spPr bwMode="auto">
            <a:xfrm>
              <a:off x="4546600" y="2663825"/>
              <a:ext cx="2209800" cy="2209800"/>
            </a:xfrm>
            <a:prstGeom prst="ellipse">
              <a:avLst/>
            </a:prstGeom>
            <a:solidFill>
              <a:srgbClr val="FF99CC">
                <a:alpha val="50195"/>
              </a:srgbClr>
            </a:solidFill>
            <a:ln w="63500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 b="1">
                <a:solidFill>
                  <a:prstClr val="black"/>
                </a:solidFill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46" name="Text Box 7"/>
            <p:cNvSpPr txBox="1">
              <a:spLocks noChangeArrowheads="1"/>
            </p:cNvSpPr>
            <p:nvPr/>
          </p:nvSpPr>
          <p:spPr bwMode="auto">
            <a:xfrm rot="18341135">
              <a:off x="5161909" y="3763092"/>
              <a:ext cx="1068912" cy="338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prstClr val="black"/>
                  </a:solidFill>
                  <a:latin typeface="Calibri" panose="020F0502020204030204"/>
                  <a:ea typeface="Arial" pitchFamily="-1" charset="0"/>
                  <a:cs typeface="Arial" pitchFamily="-1" charset="0"/>
                </a:rPr>
                <a:t>SYSTEMS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173362" y="3804638"/>
            <a:ext cx="3034998" cy="2795039"/>
            <a:chOff x="5156200" y="3806825"/>
            <a:chExt cx="2362200" cy="2209800"/>
          </a:xfrm>
        </p:grpSpPr>
        <p:sp>
          <p:nvSpPr>
            <p:cNvPr id="48" name="Oval 4"/>
            <p:cNvSpPr>
              <a:spLocks noChangeArrowheads="1"/>
            </p:cNvSpPr>
            <p:nvPr/>
          </p:nvSpPr>
          <p:spPr bwMode="auto">
            <a:xfrm>
              <a:off x="5156200" y="3806825"/>
              <a:ext cx="2362200" cy="2209800"/>
            </a:xfrm>
            <a:prstGeom prst="ellipse">
              <a:avLst/>
            </a:prstGeom>
            <a:solidFill>
              <a:srgbClr val="4472C4">
                <a:lumMod val="60000"/>
                <a:lumOff val="40000"/>
                <a:alpha val="50000"/>
              </a:srgbClr>
            </a:solidFill>
            <a:ln w="63500">
              <a:solidFill>
                <a:srgbClr val="4472C4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" pitchFamily="-1" charset="0"/>
                <a:cs typeface="Arial" pitchFamily="-1" charset="0"/>
              </a:endParaRPr>
            </a:p>
          </p:txBody>
        </p:sp>
        <p:sp>
          <p:nvSpPr>
            <p:cNvPr id="49" name="Text Box 8"/>
            <p:cNvSpPr txBox="1">
              <a:spLocks noChangeArrowheads="1"/>
            </p:cNvSpPr>
            <p:nvPr/>
          </p:nvSpPr>
          <p:spPr bwMode="auto">
            <a:xfrm>
              <a:off x="5728322" y="4521618"/>
              <a:ext cx="1217956" cy="364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Arial" pitchFamily="-1" charset="0"/>
                  <a:cs typeface="Arial" pitchFamily="-1" charset="0"/>
                </a:rPr>
                <a:t>PRACTICES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110830" y="1982149"/>
            <a:ext cx="3017220" cy="2774302"/>
            <a:chOff x="5842000" y="2663825"/>
            <a:chExt cx="2286000" cy="2209800"/>
          </a:xfrm>
        </p:grpSpPr>
        <p:sp>
          <p:nvSpPr>
            <p:cNvPr id="51" name="Oval 5"/>
            <p:cNvSpPr>
              <a:spLocks noChangeArrowheads="1"/>
            </p:cNvSpPr>
            <p:nvPr/>
          </p:nvSpPr>
          <p:spPr bwMode="auto">
            <a:xfrm>
              <a:off x="5842000" y="2663825"/>
              <a:ext cx="2286000" cy="2209800"/>
            </a:xfrm>
            <a:prstGeom prst="ellipse">
              <a:avLst/>
            </a:prstGeom>
            <a:solidFill>
              <a:srgbClr val="70AD47">
                <a:lumMod val="60000"/>
                <a:lumOff val="40000"/>
                <a:alpha val="50000"/>
              </a:srgbClr>
            </a:solidFill>
            <a:ln w="63500">
              <a:solidFill>
                <a:srgbClr val="70AD47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52" name="Text Box 9"/>
            <p:cNvSpPr txBox="1">
              <a:spLocks noChangeArrowheads="1"/>
            </p:cNvSpPr>
            <p:nvPr/>
          </p:nvSpPr>
          <p:spPr bwMode="auto">
            <a:xfrm rot="2905354">
              <a:off x="6567391" y="3705021"/>
              <a:ext cx="719111" cy="349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Arial" pitchFamily="-1" charset="0"/>
                  <a:cs typeface="Arial" pitchFamily="-1" charset="0"/>
                </a:rPr>
                <a:t>DATA</a:t>
              </a:r>
            </a:p>
          </p:txBody>
        </p:sp>
      </p:grpSp>
      <p:pic>
        <p:nvPicPr>
          <p:cNvPr id="53" name="Content Placeholder 3"/>
          <p:cNvPicPr>
            <a:picLocks noChangeAspect="1"/>
          </p:cNvPicPr>
          <p:nvPr/>
        </p:nvPicPr>
        <p:blipFill>
          <a:blip r:embed="rId2"/>
          <a:srcRect t="14703" b="14703"/>
          <a:stretch>
            <a:fillRect/>
          </a:stretch>
        </p:blipFill>
        <p:spPr bwMode="auto">
          <a:xfrm>
            <a:off x="3832314" y="5217924"/>
            <a:ext cx="1755513" cy="965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306" y="2454925"/>
            <a:ext cx="813755" cy="104910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2578" y="2206030"/>
            <a:ext cx="815816" cy="984509"/>
          </a:xfrm>
          <a:prstGeom prst="rect">
            <a:avLst/>
          </a:prstGeom>
        </p:spPr>
      </p:pic>
      <p:pic>
        <p:nvPicPr>
          <p:cNvPr id="56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66718" y="3151266"/>
            <a:ext cx="640794" cy="640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Text Box 12"/>
          <p:cNvSpPr txBox="1">
            <a:spLocks noChangeArrowheads="1"/>
          </p:cNvSpPr>
          <p:nvPr/>
        </p:nvSpPr>
        <p:spPr bwMode="auto">
          <a:xfrm>
            <a:off x="3505200" y="1472834"/>
            <a:ext cx="22867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400" b="1" dirty="0">
                <a:ea typeface="Arial" pitchFamily="-1" charset="0"/>
                <a:cs typeface="Arial" pitchFamily="-1" charset="0"/>
              </a:rPr>
              <a:t>OUTCOMES</a:t>
            </a:r>
          </a:p>
        </p:txBody>
      </p:sp>
    </p:spTree>
    <p:extLst>
      <p:ext uri="{BB962C8B-B14F-4D97-AF65-F5344CB8AC3E}">
        <p14:creationId xmlns:p14="http://schemas.microsoft.com/office/powerpoint/2010/main" val="70233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b="1" dirty="0" smtClean="0"/>
              <a:t>Let’s get started!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2400"/>
              </a:spcAft>
              <a:buNone/>
            </a:pPr>
            <a:r>
              <a:rPr lang="en-US" sz="2200" dirty="0" smtClean="0">
                <a:ea typeface="ＭＳ Ｐゴシック" pitchFamily="34" charset="-128"/>
                <a:cs typeface="ＭＳ Ｐゴシック" pitchFamily="34" charset="-128"/>
              </a:rPr>
              <a:t>As a result of attending this training, you will be able to </a:t>
            </a:r>
          </a:p>
          <a:p>
            <a:pPr>
              <a:spcAft>
                <a:spcPts val="2400"/>
              </a:spcAft>
            </a:pPr>
            <a:r>
              <a:rPr lang="en-US" sz="22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Present</a:t>
            </a:r>
            <a:r>
              <a:rPr lang="en-US" sz="2200" dirty="0"/>
              <a:t> the </a:t>
            </a:r>
            <a:r>
              <a:rPr lang="en-US" sz="2200" b="1" dirty="0"/>
              <a:t>context</a:t>
            </a:r>
            <a:r>
              <a:rPr lang="en-US" sz="2200" dirty="0"/>
              <a:t> in which positive classroom behavioral support (PCBS) practices are implemented.</a:t>
            </a:r>
          </a:p>
          <a:p>
            <a:pPr lvl="0">
              <a:spcAft>
                <a:spcPts val="2400"/>
              </a:spcAft>
            </a:pPr>
            <a:r>
              <a:rPr lang="en-US" sz="22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Train</a:t>
            </a:r>
            <a:r>
              <a:rPr lang="en-US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200" dirty="0"/>
              <a:t>critical positive classroom behavior support (PCBS) </a:t>
            </a:r>
            <a:r>
              <a:rPr lang="en-US" sz="2200" b="1" dirty="0"/>
              <a:t>practices</a:t>
            </a:r>
            <a:r>
              <a:rPr lang="en-US" sz="2200" dirty="0"/>
              <a:t>.</a:t>
            </a:r>
          </a:p>
          <a:p>
            <a:pPr>
              <a:spcAft>
                <a:spcPts val="2400"/>
              </a:spcAft>
            </a:pPr>
            <a:r>
              <a:rPr lang="en-US" sz="22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Implement</a:t>
            </a:r>
            <a:r>
              <a:rPr lang="en-US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200" dirty="0"/>
              <a:t>the key elements of effective </a:t>
            </a:r>
            <a:r>
              <a:rPr lang="en-US" sz="2200" b="1" dirty="0"/>
              <a:t>systems</a:t>
            </a:r>
            <a:r>
              <a:rPr lang="en-US" sz="2200" dirty="0"/>
              <a:t> to support teachers’ implementation of practices. </a:t>
            </a:r>
            <a:endParaRPr lang="en-US" sz="2200" i="1" dirty="0"/>
          </a:p>
          <a:p>
            <a:pPr>
              <a:spcAft>
                <a:spcPts val="2400"/>
              </a:spcAft>
            </a:pPr>
            <a:r>
              <a:rPr lang="en-US" sz="22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Develop </a:t>
            </a:r>
            <a:r>
              <a:rPr lang="en-US" sz="2200" dirty="0"/>
              <a:t>an </a:t>
            </a:r>
            <a:r>
              <a:rPr lang="en-US" sz="2200" b="1" dirty="0"/>
              <a:t>action plan </a:t>
            </a:r>
            <a:r>
              <a:rPr lang="en-US" sz="2200" dirty="0"/>
              <a:t>to support your implementation of VT Classroom Behavior Practice Coaching Model.</a:t>
            </a:r>
          </a:p>
        </p:txBody>
      </p:sp>
      <p:sp>
        <p:nvSpPr>
          <p:cNvPr id="5" name="Right Arrow 4"/>
          <p:cNvSpPr/>
          <p:nvPr/>
        </p:nvSpPr>
        <p:spPr bwMode="auto">
          <a:xfrm>
            <a:off x="0" y="3276600"/>
            <a:ext cx="914400" cy="838200"/>
          </a:xfrm>
          <a:prstGeom prst="rightArrow">
            <a:avLst>
              <a:gd name="adj1" fmla="val 50000"/>
              <a:gd name="adj2" fmla="val 24545"/>
            </a:avLst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100" b="1" dirty="0" smtClean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REVIEW</a:t>
            </a:r>
            <a:endParaRPr lang="en-US" sz="1000" b="1" dirty="0">
              <a:solidFill>
                <a:schemeClr val="bg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376" y="122411"/>
            <a:ext cx="7160137" cy="1325563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Practices: </a:t>
            </a:r>
            <a:br>
              <a:rPr lang="en-US" dirty="0" smtClean="0"/>
            </a:br>
            <a:r>
              <a:rPr lang="en-US" sz="3100" i="1" dirty="0" smtClean="0"/>
              <a:t>Focus of Your Training for School Teams</a:t>
            </a:r>
            <a:endParaRPr lang="en-US" sz="3100" i="1" dirty="0"/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4703" b="14703"/>
          <a:stretch>
            <a:fillRect/>
          </a:stretch>
        </p:blipFill>
        <p:spPr>
          <a:xfrm>
            <a:off x="594880" y="1494398"/>
            <a:ext cx="7812915" cy="4296802"/>
          </a:xfrm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6101355"/>
            <a:ext cx="2743200" cy="741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7239000" y="0"/>
            <a:ext cx="1905000" cy="1963199"/>
            <a:chOff x="5156200" y="3806825"/>
            <a:chExt cx="2362200" cy="2209800"/>
          </a:xfrm>
        </p:grpSpPr>
        <p:sp>
          <p:nvSpPr>
            <p:cNvPr id="11" name="Oval 4"/>
            <p:cNvSpPr>
              <a:spLocks noChangeArrowheads="1"/>
            </p:cNvSpPr>
            <p:nvPr/>
          </p:nvSpPr>
          <p:spPr bwMode="auto">
            <a:xfrm>
              <a:off x="5156200" y="3806825"/>
              <a:ext cx="2362200" cy="2209800"/>
            </a:xfrm>
            <a:prstGeom prst="ellipse">
              <a:avLst/>
            </a:prstGeom>
            <a:solidFill>
              <a:srgbClr val="4472C4">
                <a:lumMod val="60000"/>
                <a:lumOff val="40000"/>
                <a:alpha val="50000"/>
              </a:srgbClr>
            </a:solidFill>
            <a:ln w="63500">
              <a:solidFill>
                <a:srgbClr val="4472C4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ctr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" pitchFamily="-1" charset="0"/>
                <a:cs typeface="Arial" pitchFamily="-1" charset="0"/>
              </a:endParaRP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5728322" y="4521618"/>
              <a:ext cx="1217956" cy="364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4572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Arial" pitchFamily="-1" charset="0"/>
                  <a:cs typeface="Arial" pitchFamily="-1" charset="0"/>
                </a:rPr>
                <a:t>PRACTICES</a:t>
              </a:r>
            </a:p>
          </p:txBody>
        </p:sp>
      </p:grpSp>
      <p:pic>
        <p:nvPicPr>
          <p:cNvPr id="13" name="Content Placeholder 3"/>
          <p:cNvPicPr>
            <a:picLocks noChangeAspect="1"/>
          </p:cNvPicPr>
          <p:nvPr/>
        </p:nvPicPr>
        <p:blipFill>
          <a:blip r:embed="rId2"/>
          <a:srcRect t="14703" b="14703"/>
          <a:stretch>
            <a:fillRect/>
          </a:stretch>
        </p:blipFill>
        <p:spPr bwMode="auto">
          <a:xfrm>
            <a:off x="7693183" y="1088041"/>
            <a:ext cx="1069817" cy="588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578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2287" b="12287"/>
          <a:stretch>
            <a:fillRect/>
          </a:stretch>
        </p:blipFill>
        <p:spPr>
          <a:xfrm>
            <a:off x="-152400" y="1128124"/>
            <a:ext cx="9448800" cy="519647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/>
              <a:t>Interactive Map of Core Features</a:t>
            </a:r>
            <a:endParaRPr lang="en-US" dirty="0"/>
          </a:p>
        </p:txBody>
      </p:sp>
      <p:sp>
        <p:nvSpPr>
          <p:cNvPr id="3" name="Left Arrow 2"/>
          <p:cNvSpPr/>
          <p:nvPr/>
        </p:nvSpPr>
        <p:spPr>
          <a:xfrm rot="18900000">
            <a:off x="1083538" y="1170121"/>
            <a:ext cx="1756894" cy="9906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accent2"/>
                </a:solidFill>
              </a:rPr>
              <a:t>Hyperlink</a:t>
            </a:r>
            <a:endParaRPr lang="en-US" sz="2000" b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79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 sz="4000" dirty="0" smtClean="0"/>
              <a:t>Tables with Definitions, Examples, Non-Examples, and Resources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4337" r="4337"/>
          <a:stretch>
            <a:fillRect/>
          </a:stretch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0910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38200"/>
            <a:ext cx="8089900" cy="5511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Decision Making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25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Britannic Bold"/>
        <a:ea typeface=""/>
        <a:cs typeface=""/>
      </a:majorFont>
      <a:minorFont>
        <a:latin typeface="Britannic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18022</TotalTime>
  <Words>1034</Words>
  <Application>Microsoft Macintosh PowerPoint</Application>
  <PresentationFormat>On-screen Show (4:3)</PresentationFormat>
  <Paragraphs>154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Britannic Bold</vt:lpstr>
      <vt:lpstr>Calibri</vt:lpstr>
      <vt:lpstr>Calibri Light</vt:lpstr>
      <vt:lpstr>Arial</vt:lpstr>
      <vt:lpstr>ＭＳ Ｐゴシック</vt:lpstr>
      <vt:lpstr>ヒラギノ角ゴ Pro W3</vt:lpstr>
      <vt:lpstr>Default Design</vt:lpstr>
      <vt:lpstr>1_Default Design</vt:lpstr>
      <vt:lpstr>1_Office Theme</vt:lpstr>
      <vt:lpstr>2_Default Design</vt:lpstr>
      <vt:lpstr>VTPBiS Classroom Behavior Practice Coaching: Intensive Focus on Practices and Systems</vt:lpstr>
      <vt:lpstr>Objectives</vt:lpstr>
      <vt:lpstr>Overview of Materials</vt:lpstr>
      <vt:lpstr>Critical Elements of VT PBiS Classroom Behavior Practice Coaching Model</vt:lpstr>
      <vt:lpstr>Let’s get started!</vt:lpstr>
      <vt:lpstr>Practices:  Focus of Your Training for School Teams</vt:lpstr>
      <vt:lpstr>Interactive Map of Core Features</vt:lpstr>
      <vt:lpstr>Tables with Definitions, Examples, Non-Examples, and Resources</vt:lpstr>
      <vt:lpstr>Decision Making Chart</vt:lpstr>
      <vt:lpstr>Training Resources</vt:lpstr>
      <vt:lpstr>Now, turning our attention to supporting teachers.</vt:lpstr>
      <vt:lpstr>Systems:  Building a Framework to Support Staff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Data:  Guiding Decisions within Framework</vt:lpstr>
      <vt:lpstr>PowerPoint Presentation</vt:lpstr>
      <vt:lpstr>Multi-tiered Framework of Professional Development Support</vt:lpstr>
      <vt:lpstr>Now, turning our attention to supporting teachers.</vt:lpstr>
      <vt:lpstr>Discussion: Action Plan to Support Classroom Behavior Practice</vt:lpstr>
      <vt:lpstr>Quick Recap</vt:lpstr>
      <vt:lpstr>Remember Your Resources</vt:lpstr>
      <vt:lpstr>Critical Elements of VT PBiS Classroom Behavior Practice Coaching Model</vt:lpstr>
      <vt:lpstr>SUBMIT: Action Plan to Support Classroom Behavior Practice</vt:lpstr>
      <vt:lpstr>Thank you!</vt:lpstr>
    </vt:vector>
  </TitlesOfParts>
  <Company>University of Connecticut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Positive</dc:title>
  <dc:creator>Brandi Simonsen</dc:creator>
  <cp:lastModifiedBy>Brandi Simonsen</cp:lastModifiedBy>
  <cp:revision>517</cp:revision>
  <dcterms:created xsi:type="dcterms:W3CDTF">2015-05-16T13:17:16Z</dcterms:created>
  <dcterms:modified xsi:type="dcterms:W3CDTF">2017-05-30T23:38:01Z</dcterms:modified>
</cp:coreProperties>
</file>