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8" r:id="rId3"/>
  </p:sldMasterIdLst>
  <p:notesMasterIdLst>
    <p:notesMasterId r:id="rId105"/>
  </p:notesMasterIdLst>
  <p:sldIdLst>
    <p:sldId id="280" r:id="rId4"/>
    <p:sldId id="838" r:id="rId5"/>
    <p:sldId id="933" r:id="rId6"/>
    <p:sldId id="675" r:id="rId7"/>
    <p:sldId id="758" r:id="rId8"/>
    <p:sldId id="759" r:id="rId9"/>
    <p:sldId id="760" r:id="rId10"/>
    <p:sldId id="761" r:id="rId11"/>
    <p:sldId id="881" r:id="rId12"/>
    <p:sldId id="880" r:id="rId13"/>
    <p:sldId id="845" r:id="rId14"/>
    <p:sldId id="846" r:id="rId15"/>
    <p:sldId id="847" r:id="rId16"/>
    <p:sldId id="756" r:id="rId17"/>
    <p:sldId id="854" r:id="rId18"/>
    <p:sldId id="844" r:id="rId19"/>
    <p:sldId id="874" r:id="rId20"/>
    <p:sldId id="875" r:id="rId21"/>
    <p:sldId id="876" r:id="rId22"/>
    <p:sldId id="877" r:id="rId23"/>
    <p:sldId id="878" r:id="rId24"/>
    <p:sldId id="879" r:id="rId25"/>
    <p:sldId id="851" r:id="rId26"/>
    <p:sldId id="786" r:id="rId27"/>
    <p:sldId id="783" r:id="rId28"/>
    <p:sldId id="932" r:id="rId29"/>
    <p:sldId id="784" r:id="rId30"/>
    <p:sldId id="787" r:id="rId31"/>
    <p:sldId id="934" r:id="rId32"/>
    <p:sldId id="789" r:id="rId33"/>
    <p:sldId id="790" r:id="rId34"/>
    <p:sldId id="788" r:id="rId35"/>
    <p:sldId id="791" r:id="rId36"/>
    <p:sldId id="935" r:id="rId37"/>
    <p:sldId id="792" r:id="rId38"/>
    <p:sldId id="929" r:id="rId39"/>
    <p:sldId id="831" r:id="rId40"/>
    <p:sldId id="816" r:id="rId41"/>
    <p:sldId id="817" r:id="rId42"/>
    <p:sldId id="818" r:id="rId43"/>
    <p:sldId id="823" r:id="rId44"/>
    <p:sldId id="822" r:id="rId45"/>
    <p:sldId id="936" r:id="rId46"/>
    <p:sldId id="856" r:id="rId47"/>
    <p:sldId id="857" r:id="rId48"/>
    <p:sldId id="826" r:id="rId49"/>
    <p:sldId id="828" r:id="rId50"/>
    <p:sldId id="937" r:id="rId51"/>
    <p:sldId id="829" r:id="rId52"/>
    <p:sldId id="872" r:id="rId53"/>
    <p:sldId id="938" r:id="rId54"/>
    <p:sldId id="830" r:id="rId55"/>
    <p:sldId id="873" r:id="rId56"/>
    <p:sldId id="939" r:id="rId57"/>
    <p:sldId id="824" r:id="rId58"/>
    <p:sldId id="871" r:id="rId59"/>
    <p:sldId id="869" r:id="rId60"/>
    <p:sldId id="914" r:id="rId61"/>
    <p:sldId id="882" r:id="rId62"/>
    <p:sldId id="915" r:id="rId63"/>
    <p:sldId id="921" r:id="rId64"/>
    <p:sldId id="910" r:id="rId65"/>
    <p:sldId id="884" r:id="rId66"/>
    <p:sldId id="885" r:id="rId67"/>
    <p:sldId id="886" r:id="rId68"/>
    <p:sldId id="887" r:id="rId69"/>
    <p:sldId id="888" r:id="rId70"/>
    <p:sldId id="889" r:id="rId71"/>
    <p:sldId id="890" r:id="rId72"/>
    <p:sldId id="891" r:id="rId73"/>
    <p:sldId id="892" r:id="rId74"/>
    <p:sldId id="893" r:id="rId75"/>
    <p:sldId id="894" r:id="rId76"/>
    <p:sldId id="895" r:id="rId77"/>
    <p:sldId id="896" r:id="rId78"/>
    <p:sldId id="897" r:id="rId79"/>
    <p:sldId id="898" r:id="rId80"/>
    <p:sldId id="899" r:id="rId81"/>
    <p:sldId id="900" r:id="rId82"/>
    <p:sldId id="901" r:id="rId83"/>
    <p:sldId id="902" r:id="rId84"/>
    <p:sldId id="903" r:id="rId85"/>
    <p:sldId id="904" r:id="rId86"/>
    <p:sldId id="905" r:id="rId87"/>
    <p:sldId id="906" r:id="rId88"/>
    <p:sldId id="907" r:id="rId89"/>
    <p:sldId id="908" r:id="rId90"/>
    <p:sldId id="924" r:id="rId91"/>
    <p:sldId id="922" r:id="rId92"/>
    <p:sldId id="925" r:id="rId93"/>
    <p:sldId id="870" r:id="rId94"/>
    <p:sldId id="834" r:id="rId95"/>
    <p:sldId id="848" r:id="rId96"/>
    <p:sldId id="850" r:id="rId97"/>
    <p:sldId id="849" r:id="rId98"/>
    <p:sldId id="840" r:id="rId99"/>
    <p:sldId id="793" r:id="rId100"/>
    <p:sldId id="794" r:id="rId101"/>
    <p:sldId id="852" r:id="rId102"/>
    <p:sldId id="853" r:id="rId103"/>
    <p:sldId id="541" r:id="rId10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34" charset="-128"/>
        <a:cs typeface="ＭＳ Ｐゴシック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34" charset="-128"/>
        <a:cs typeface="ＭＳ Ｐゴシック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34" charset="-128"/>
        <a:cs typeface="ＭＳ Ｐゴシック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34" charset="-128"/>
        <a:cs typeface="ＭＳ Ｐゴシック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34" charset="-128"/>
        <a:cs typeface="ＭＳ Ｐゴシック" pitchFamily="3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34" charset="-128"/>
        <a:cs typeface="ＭＳ Ｐゴシック" pitchFamily="3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34" charset="-128"/>
        <a:cs typeface="ＭＳ Ｐゴシック" pitchFamily="3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34" charset="-128"/>
        <a:cs typeface="ＭＳ Ｐゴシック" pitchFamily="3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34" charset="-128"/>
        <a:cs typeface="ＭＳ Ｐゴシック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B9DFF0"/>
    <a:srgbClr val="FFCC00"/>
    <a:srgbClr val="7ACAFF"/>
    <a:srgbClr val="FFC8F0"/>
    <a:srgbClr val="E0E14A"/>
    <a:srgbClr val="FFFFCC"/>
    <a:srgbClr val="3366FF"/>
    <a:srgbClr val="00804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43018" autoAdjust="0"/>
    <p:restoredTop sz="95280" autoAdjust="0"/>
  </p:normalViewPr>
  <p:slideViewPr>
    <p:cSldViewPr>
      <p:cViewPr>
        <p:scale>
          <a:sx n="43" d="100"/>
          <a:sy n="43" d="100"/>
        </p:scale>
        <p:origin x="1016" y="1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98.xml"/><Relationship Id="rId102" Type="http://schemas.openxmlformats.org/officeDocument/2006/relationships/slide" Target="slides/slide99.xml"/><Relationship Id="rId103" Type="http://schemas.openxmlformats.org/officeDocument/2006/relationships/slide" Target="slides/slide100.xml"/><Relationship Id="rId104" Type="http://schemas.openxmlformats.org/officeDocument/2006/relationships/slide" Target="slides/slide101.xml"/><Relationship Id="rId105" Type="http://schemas.openxmlformats.org/officeDocument/2006/relationships/notesMaster" Target="notesMasters/notesMaster1.xml"/><Relationship Id="rId106" Type="http://schemas.openxmlformats.org/officeDocument/2006/relationships/presProps" Target="presProps.xml"/><Relationship Id="rId10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8" Type="http://schemas.openxmlformats.org/officeDocument/2006/relationships/theme" Target="theme/theme1.xml"/><Relationship Id="rId109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<Relationship Id="rId95" Type="http://schemas.openxmlformats.org/officeDocument/2006/relationships/slide" Target="slides/slide92.xml"/><Relationship Id="rId96" Type="http://schemas.openxmlformats.org/officeDocument/2006/relationships/slide" Target="slides/slide93.xml"/><Relationship Id="rId97" Type="http://schemas.openxmlformats.org/officeDocument/2006/relationships/slide" Target="slides/slide94.xml"/><Relationship Id="rId98" Type="http://schemas.openxmlformats.org/officeDocument/2006/relationships/slide" Target="slides/slide95.xml"/><Relationship Id="rId99" Type="http://schemas.openxmlformats.org/officeDocument/2006/relationships/slide" Target="slides/slide9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100" Type="http://schemas.openxmlformats.org/officeDocument/2006/relationships/slide" Target="slides/slide97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9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9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jenniferfreeman\Dropbox\Brandi%20and%20Jen%20GA%20File%202014-2015\PD%20lit%20search\Final%20graphs-%20revised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3.xml"/><Relationship Id="rId2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pieChart>
        <c:varyColors val="1"/>
        <c:ser>
          <c:idx val="0"/>
          <c:order val="0"/>
          <c:val>
            <c:numRef>
              <c:f>Sheet1!$C$1:$C$2</c:f>
              <c:numCache>
                <c:formatCode>General</c:formatCode>
                <c:ptCount val="2"/>
                <c:pt idx="0">
                  <c:v>12.0</c:v>
                </c:pt>
                <c:pt idx="1">
                  <c:v>88.0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pieChart>
        <c:varyColors val="1"/>
        <c:ser>
          <c:idx val="0"/>
          <c:order val="0"/>
          <c:val>
            <c:numRef>
              <c:f>Sheet1!$E$1:$E$2</c:f>
              <c:numCache>
                <c:formatCode>General</c:formatCode>
                <c:ptCount val="2"/>
                <c:pt idx="0">
                  <c:v>50.0</c:v>
                </c:pt>
                <c:pt idx="1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4000" baseline="0" dirty="0">
                <a:solidFill>
                  <a:schemeClr val="tx1"/>
                </a:solidFill>
              </a:rPr>
              <a:t>Strategies Used to Change </a:t>
            </a:r>
          </a:p>
          <a:p>
            <a:pPr>
              <a:defRPr sz="4000">
                <a:solidFill>
                  <a:schemeClr val="tx1"/>
                </a:solidFill>
              </a:defRPr>
            </a:pPr>
            <a:r>
              <a:rPr lang="en-US" sz="4000" baseline="0" dirty="0">
                <a:solidFill>
                  <a:schemeClr val="tx1"/>
                </a:solidFill>
              </a:rPr>
              <a:t>Teacher Behavior*</a:t>
            </a:r>
          </a:p>
        </c:rich>
      </c:tx>
      <c:layout>
        <c:manualLayout>
          <c:xMode val="edge"/>
          <c:yMode val="edge"/>
          <c:x val="0.203994489246684"/>
          <c:y val="0.09638077096682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Sheet1!$A$27:$A$36</c:f>
              <c:strCache>
                <c:ptCount val="10"/>
                <c:pt idx="0">
                  <c:v>Outside Expert Coaching</c:v>
                </c:pt>
                <c:pt idx="1">
                  <c:v>Performance Feedback</c:v>
                </c:pt>
                <c:pt idx="2">
                  <c:v>Didactic Training</c:v>
                </c:pt>
                <c:pt idx="3">
                  <c:v>Generic Inservice/PD</c:v>
                </c:pt>
                <c:pt idx="4">
                  <c:v>Modeling by Trainer</c:v>
                </c:pt>
                <c:pt idx="5">
                  <c:v>Self-Management</c:v>
                </c:pt>
                <c:pt idx="6">
                  <c:v>Other</c:v>
                </c:pt>
                <c:pt idx="7">
                  <c:v>Inside Expert Coaching</c:v>
                </c:pt>
                <c:pt idx="8">
                  <c:v>Peer Coaching</c:v>
                </c:pt>
                <c:pt idx="9">
                  <c:v>Video Modeling</c:v>
                </c:pt>
              </c:strCache>
            </c:strRef>
          </c:cat>
          <c:val>
            <c:numRef>
              <c:f>Sheet1!$B$27:$B$36</c:f>
              <c:numCache>
                <c:formatCode>0%</c:formatCode>
                <c:ptCount val="10"/>
                <c:pt idx="0">
                  <c:v>0.4629</c:v>
                </c:pt>
                <c:pt idx="1">
                  <c:v>0.4352</c:v>
                </c:pt>
                <c:pt idx="2">
                  <c:v>0.3703</c:v>
                </c:pt>
                <c:pt idx="3">
                  <c:v>0.2407</c:v>
                </c:pt>
                <c:pt idx="4">
                  <c:v>0.1111</c:v>
                </c:pt>
                <c:pt idx="5">
                  <c:v>0.1111</c:v>
                </c:pt>
                <c:pt idx="6">
                  <c:v>0.1111</c:v>
                </c:pt>
                <c:pt idx="7">
                  <c:v>0.0555</c:v>
                </c:pt>
                <c:pt idx="8">
                  <c:v>0.037</c:v>
                </c:pt>
                <c:pt idx="9">
                  <c:v>0.037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5B-49D5-B49A-AB4F28D3F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88382880"/>
        <c:axId val="-588424624"/>
      </c:barChart>
      <c:catAx>
        <c:axId val="-588382880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8424624"/>
        <c:crosses val="autoZero"/>
        <c:auto val="1"/>
        <c:lblAlgn val="ctr"/>
        <c:lblOffset val="100"/>
        <c:noMultiLvlLbl val="0"/>
      </c:catAx>
      <c:valAx>
        <c:axId val="-588424624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838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4000" baseline="0" dirty="0">
                <a:solidFill>
                  <a:schemeClr val="tx1"/>
                </a:solidFill>
              </a:rPr>
              <a:t>Strategies Used to Change </a:t>
            </a:r>
          </a:p>
          <a:p>
            <a:pPr>
              <a:defRPr sz="4000">
                <a:solidFill>
                  <a:schemeClr val="tx1"/>
                </a:solidFill>
              </a:defRPr>
            </a:pPr>
            <a:r>
              <a:rPr lang="en-US" sz="4000" baseline="0" dirty="0">
                <a:solidFill>
                  <a:schemeClr val="tx1"/>
                </a:solidFill>
              </a:rPr>
              <a:t>Teacher Behavior*</a:t>
            </a:r>
          </a:p>
        </c:rich>
      </c:tx>
      <c:layout>
        <c:manualLayout>
          <c:xMode val="edge"/>
          <c:yMode val="edge"/>
          <c:x val="0.203994489246684"/>
          <c:y val="0.09638077096682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Sheet1!$A$27:$A$36</c:f>
              <c:strCache>
                <c:ptCount val="10"/>
                <c:pt idx="0">
                  <c:v>Outside Expert Coaching</c:v>
                </c:pt>
                <c:pt idx="1">
                  <c:v>Performance Feedback</c:v>
                </c:pt>
                <c:pt idx="2">
                  <c:v>Didactic Training</c:v>
                </c:pt>
                <c:pt idx="3">
                  <c:v>Generic Inservice/PD</c:v>
                </c:pt>
                <c:pt idx="4">
                  <c:v>Modeling by Trainer</c:v>
                </c:pt>
                <c:pt idx="5">
                  <c:v>Self-Management</c:v>
                </c:pt>
                <c:pt idx="6">
                  <c:v>Other</c:v>
                </c:pt>
                <c:pt idx="7">
                  <c:v>Inside Expert Coaching</c:v>
                </c:pt>
                <c:pt idx="8">
                  <c:v>Peer Coaching</c:v>
                </c:pt>
                <c:pt idx="9">
                  <c:v>Video Modeling</c:v>
                </c:pt>
              </c:strCache>
            </c:strRef>
          </c:cat>
          <c:val>
            <c:numRef>
              <c:f>Sheet1!$B$27:$B$36</c:f>
              <c:numCache>
                <c:formatCode>0%</c:formatCode>
                <c:ptCount val="10"/>
                <c:pt idx="0">
                  <c:v>0.4629</c:v>
                </c:pt>
                <c:pt idx="1">
                  <c:v>0.4352</c:v>
                </c:pt>
                <c:pt idx="2">
                  <c:v>0.3703</c:v>
                </c:pt>
                <c:pt idx="3">
                  <c:v>0.2407</c:v>
                </c:pt>
                <c:pt idx="4">
                  <c:v>0.1111</c:v>
                </c:pt>
                <c:pt idx="5">
                  <c:v>0.1111</c:v>
                </c:pt>
                <c:pt idx="6">
                  <c:v>0.1111</c:v>
                </c:pt>
                <c:pt idx="7">
                  <c:v>0.0555</c:v>
                </c:pt>
                <c:pt idx="8">
                  <c:v>0.037</c:v>
                </c:pt>
                <c:pt idx="9">
                  <c:v>0.037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5B-49D5-B49A-AB4F28D3F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88531696"/>
        <c:axId val="-588636016"/>
      </c:barChart>
      <c:catAx>
        <c:axId val="-588531696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8636016"/>
        <c:crosses val="autoZero"/>
        <c:auto val="1"/>
        <c:lblAlgn val="ctr"/>
        <c:lblOffset val="100"/>
        <c:noMultiLvlLbl val="0"/>
      </c:catAx>
      <c:valAx>
        <c:axId val="-588636016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853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Strategies</a:t>
            </a:r>
            <a:r>
              <a:rPr lang="en-US" sz="1800" baseline="0" dirty="0">
                <a:solidFill>
                  <a:schemeClr val="tx1"/>
                </a:solidFill>
              </a:rPr>
              <a:t> Used to Change Teacher </a:t>
            </a:r>
            <a:r>
              <a:rPr lang="en-US" sz="1800" baseline="0" dirty="0" smtClean="0">
                <a:solidFill>
                  <a:schemeClr val="tx1"/>
                </a:solidFill>
              </a:rPr>
              <a:t>Behavior*</a:t>
            </a:r>
            <a:endParaRPr lang="en-US" sz="18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Sheet1!$A$27:$A$36</c:f>
              <c:strCache>
                <c:ptCount val="10"/>
                <c:pt idx="0">
                  <c:v>Outside Expert Coaching</c:v>
                </c:pt>
                <c:pt idx="1">
                  <c:v>Performance Feedback</c:v>
                </c:pt>
                <c:pt idx="2">
                  <c:v>Didactic Training</c:v>
                </c:pt>
                <c:pt idx="3">
                  <c:v>Generic Inservice/PD</c:v>
                </c:pt>
                <c:pt idx="4">
                  <c:v>Modeling by Trainer</c:v>
                </c:pt>
                <c:pt idx="5">
                  <c:v>Self-Management</c:v>
                </c:pt>
                <c:pt idx="6">
                  <c:v>Other</c:v>
                </c:pt>
                <c:pt idx="7">
                  <c:v>Inside Expert Coaching</c:v>
                </c:pt>
                <c:pt idx="8">
                  <c:v>Peer Coaching</c:v>
                </c:pt>
                <c:pt idx="9">
                  <c:v>Video Modeling</c:v>
                </c:pt>
              </c:strCache>
            </c:strRef>
          </c:cat>
          <c:val>
            <c:numRef>
              <c:f>Sheet1!$B$27:$B$36</c:f>
              <c:numCache>
                <c:formatCode>0.00%</c:formatCode>
                <c:ptCount val="10"/>
                <c:pt idx="0">
                  <c:v>0.4629</c:v>
                </c:pt>
                <c:pt idx="1">
                  <c:v>0.4352</c:v>
                </c:pt>
                <c:pt idx="2">
                  <c:v>0.3703</c:v>
                </c:pt>
                <c:pt idx="3">
                  <c:v>0.2407</c:v>
                </c:pt>
                <c:pt idx="4">
                  <c:v>0.1111</c:v>
                </c:pt>
                <c:pt idx="5">
                  <c:v>0.1111</c:v>
                </c:pt>
                <c:pt idx="6">
                  <c:v>0.1111</c:v>
                </c:pt>
                <c:pt idx="7">
                  <c:v>0.0555</c:v>
                </c:pt>
                <c:pt idx="8">
                  <c:v>0.037</c:v>
                </c:pt>
                <c:pt idx="9">
                  <c:v>0.037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66-4459-898A-695F2322F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13198416"/>
        <c:axId val="-592360208"/>
      </c:barChart>
      <c:catAx>
        <c:axId val="-713198416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92360208"/>
        <c:crosses val="autoZero"/>
        <c:auto val="1"/>
        <c:lblAlgn val="ctr"/>
        <c:lblOffset val="100"/>
        <c:noMultiLvlLbl val="0"/>
      </c:catAx>
      <c:valAx>
        <c:axId val="-592360208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1319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79B3B-8945-8C4D-BB5E-24FD2541BC85}" type="doc">
      <dgm:prSet loTypeId="urn:microsoft.com/office/officeart/2005/8/layout/hierarchy1" loCatId="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9F93EBA-D9C0-4C47-B7BE-0B44A0DDADBF}">
      <dgm:prSet phldrT="[Text]" custT="1"/>
      <dgm:spPr/>
      <dgm:t>
        <a:bodyPr/>
        <a:lstStyle/>
        <a:p>
          <a:r>
            <a:rPr lang="en-US" sz="2000" dirty="0" smtClean="0"/>
            <a:t>Are students still engaging in </a:t>
          </a:r>
          <a:r>
            <a:rPr lang="en-US" sz="2000" b="1" u="sng" dirty="0" smtClean="0"/>
            <a:t>problem behavior</a:t>
          </a:r>
          <a:r>
            <a:rPr lang="en-US" sz="2000" dirty="0" smtClean="0"/>
            <a:t>?</a:t>
          </a:r>
          <a:endParaRPr lang="en-US" sz="2000" dirty="0"/>
        </a:p>
      </dgm:t>
    </dgm:pt>
    <dgm:pt modelId="{1BDD40A1-7435-B848-A092-9953001214EE}" type="parTrans" cxnId="{B783C317-0C42-8541-B481-5F11E55539F2}">
      <dgm:prSet/>
      <dgm:spPr/>
      <dgm:t>
        <a:bodyPr/>
        <a:lstStyle/>
        <a:p>
          <a:endParaRPr lang="en-US" sz="2000"/>
        </a:p>
      </dgm:t>
    </dgm:pt>
    <dgm:pt modelId="{8DDA6EC0-74EC-C748-A62C-37B1267E369D}" type="sibTrans" cxnId="{B783C317-0C42-8541-B481-5F11E55539F2}">
      <dgm:prSet/>
      <dgm:spPr/>
      <dgm:t>
        <a:bodyPr/>
        <a:lstStyle/>
        <a:p>
          <a:endParaRPr lang="en-US" sz="2000"/>
        </a:p>
      </dgm:t>
    </dgm:pt>
    <dgm:pt modelId="{2CD788E8-8170-8C4B-A06A-0CFB8AE8CA01}" type="asst">
      <dgm:prSet phldrT="[Text]" custT="1"/>
      <dgm:spPr/>
      <dgm:t>
        <a:bodyPr/>
        <a:lstStyle/>
        <a:p>
          <a:r>
            <a:rPr lang="en-US" sz="2000" dirty="0" smtClean="0"/>
            <a:t>Are behaviors minor or major expectation violations?</a:t>
          </a:r>
          <a:endParaRPr lang="en-US" sz="2000" dirty="0"/>
        </a:p>
      </dgm:t>
    </dgm:pt>
    <dgm:pt modelId="{916A5F52-697C-A947-BF9E-97258BA6FD0C}" type="parTrans" cxnId="{849EB0F7-EF54-5B4C-8954-81A5FE8E4D3A}">
      <dgm:prSet/>
      <dgm:spPr/>
      <dgm:t>
        <a:bodyPr/>
        <a:lstStyle/>
        <a:p>
          <a:endParaRPr lang="en-US" sz="2000"/>
        </a:p>
      </dgm:t>
    </dgm:pt>
    <dgm:pt modelId="{69159D2A-03FE-E84B-B3ED-4D21485F7CC6}" type="sibTrans" cxnId="{849EB0F7-EF54-5B4C-8954-81A5FE8E4D3A}">
      <dgm:prSet/>
      <dgm:spPr/>
      <dgm:t>
        <a:bodyPr/>
        <a:lstStyle/>
        <a:p>
          <a:endParaRPr lang="en-US" sz="2000"/>
        </a:p>
      </dgm:t>
    </dgm:pt>
    <dgm:pt modelId="{91C8EBFC-32C7-8741-94A4-034004011149}" type="asst">
      <dgm:prSet custT="1"/>
      <dgm:spPr/>
      <dgm:t>
        <a:bodyPr/>
        <a:lstStyle/>
        <a:p>
          <a:r>
            <a:rPr lang="en-US" sz="2000" dirty="0" smtClean="0"/>
            <a:t>Well done! Monitor outcomes and adjust as needed</a:t>
          </a:r>
          <a:endParaRPr lang="en-US" sz="2000" dirty="0"/>
        </a:p>
      </dgm:t>
    </dgm:pt>
    <dgm:pt modelId="{E9748A2C-5DD3-5A41-872D-2D2ABEE2F42E}" type="parTrans" cxnId="{F5A54F98-FA8E-8143-BFC9-E70C7C83DF59}">
      <dgm:prSet/>
      <dgm:spPr/>
      <dgm:t>
        <a:bodyPr/>
        <a:lstStyle/>
        <a:p>
          <a:endParaRPr lang="en-US" sz="2000"/>
        </a:p>
      </dgm:t>
    </dgm:pt>
    <dgm:pt modelId="{5873B1AA-7D42-1F42-AD3F-AAFB9D1D4E83}" type="sibTrans" cxnId="{F5A54F98-FA8E-8143-BFC9-E70C7C83DF59}">
      <dgm:prSet/>
      <dgm:spPr/>
      <dgm:t>
        <a:bodyPr/>
        <a:lstStyle/>
        <a:p>
          <a:endParaRPr lang="en-US" sz="2000"/>
        </a:p>
      </dgm:t>
    </dgm:pt>
    <dgm:pt modelId="{BCB4E948-63F6-AB42-A878-162B6CD84C1F}" type="asst">
      <dgm:prSet custT="1"/>
      <dgm:spPr/>
      <dgm:t>
        <a:bodyPr/>
        <a:lstStyle/>
        <a:p>
          <a:r>
            <a:rPr lang="en-US" sz="2000" dirty="0" smtClean="0"/>
            <a:t>Use brief, specific error correction &amp; other strategies</a:t>
          </a:r>
          <a:endParaRPr lang="en-US" sz="2000" dirty="0"/>
        </a:p>
      </dgm:t>
    </dgm:pt>
    <dgm:pt modelId="{4BA679D7-597C-6A4D-90D4-EEA40A33BBE0}" type="parTrans" cxnId="{A1B9981C-D7ED-9A4D-B005-1DD6EA95B6B0}">
      <dgm:prSet/>
      <dgm:spPr/>
      <dgm:t>
        <a:bodyPr/>
        <a:lstStyle/>
        <a:p>
          <a:endParaRPr lang="en-US" sz="2000"/>
        </a:p>
      </dgm:t>
    </dgm:pt>
    <dgm:pt modelId="{C903977C-175D-314B-809E-C59BC26E998A}" type="sibTrans" cxnId="{A1B9981C-D7ED-9A4D-B005-1DD6EA95B6B0}">
      <dgm:prSet/>
      <dgm:spPr/>
      <dgm:t>
        <a:bodyPr/>
        <a:lstStyle/>
        <a:p>
          <a:endParaRPr lang="en-US" sz="2000"/>
        </a:p>
      </dgm:t>
    </dgm:pt>
    <dgm:pt modelId="{9651EB0D-39B8-224A-946A-B2358C067B70}" type="asst">
      <dgm:prSet custT="1"/>
      <dgm:spPr/>
      <dgm:t>
        <a:bodyPr/>
        <a:lstStyle/>
        <a:p>
          <a:r>
            <a:rPr lang="en-US" sz="2000" dirty="0" smtClean="0"/>
            <a:t>How many students are involved (many or few)?</a:t>
          </a:r>
          <a:endParaRPr lang="en-US" sz="2000" dirty="0"/>
        </a:p>
      </dgm:t>
    </dgm:pt>
    <dgm:pt modelId="{D3EA955C-41D1-2A49-A8FA-0299FEB514EE}" type="parTrans" cxnId="{7412D4BB-AF84-EA47-A925-C04B60ED8C02}">
      <dgm:prSet/>
      <dgm:spPr/>
      <dgm:t>
        <a:bodyPr/>
        <a:lstStyle/>
        <a:p>
          <a:endParaRPr lang="en-US" sz="2000"/>
        </a:p>
      </dgm:t>
    </dgm:pt>
    <dgm:pt modelId="{85FB3BCF-4B2C-3A47-867A-864953FF6229}" type="sibTrans" cxnId="{7412D4BB-AF84-EA47-A925-C04B60ED8C02}">
      <dgm:prSet/>
      <dgm:spPr/>
      <dgm:t>
        <a:bodyPr/>
        <a:lstStyle/>
        <a:p>
          <a:endParaRPr lang="en-US" sz="2000"/>
        </a:p>
      </dgm:t>
    </dgm:pt>
    <dgm:pt modelId="{9C2BE76E-5378-C54D-9D1B-5F3D82FBE835}" type="asst">
      <dgm:prSet custT="1"/>
      <dgm:spPr/>
      <dgm:t>
        <a:bodyPr/>
        <a:lstStyle/>
        <a:p>
          <a:r>
            <a:rPr lang="en-US" sz="2000" dirty="0" smtClean="0"/>
            <a:t>Review, adjust &amp; intensify CWPBIS. Ask for help!</a:t>
          </a:r>
          <a:endParaRPr lang="en-US" sz="2000" dirty="0"/>
        </a:p>
      </dgm:t>
    </dgm:pt>
    <dgm:pt modelId="{3FB02DE8-BD52-C34D-8DB2-3D441D26D454}" type="parTrans" cxnId="{883B8AE1-E3C6-8E4B-8AE5-B14364C2A0F5}">
      <dgm:prSet/>
      <dgm:spPr/>
      <dgm:t>
        <a:bodyPr/>
        <a:lstStyle/>
        <a:p>
          <a:endParaRPr lang="en-US" sz="2000"/>
        </a:p>
      </dgm:t>
    </dgm:pt>
    <dgm:pt modelId="{0EEEB716-8B9F-0447-949A-8E709E4DDC3F}" type="sibTrans" cxnId="{883B8AE1-E3C6-8E4B-8AE5-B14364C2A0F5}">
      <dgm:prSet/>
      <dgm:spPr/>
      <dgm:t>
        <a:bodyPr/>
        <a:lstStyle/>
        <a:p>
          <a:endParaRPr lang="en-US" sz="2000"/>
        </a:p>
      </dgm:t>
    </dgm:pt>
    <dgm:pt modelId="{F2743140-4095-1B4E-881E-8C0CDB649211}" type="asst">
      <dgm:prSet custT="1"/>
      <dgm:spPr/>
      <dgm:t>
        <a:bodyPr/>
        <a:lstStyle/>
        <a:p>
          <a:r>
            <a:rPr lang="en-US" sz="2000" dirty="0" smtClean="0"/>
            <a:t>Request additional (tier 2 &amp; 3) support for students. </a:t>
          </a:r>
          <a:endParaRPr lang="en-US" sz="2000" dirty="0"/>
        </a:p>
      </dgm:t>
    </dgm:pt>
    <dgm:pt modelId="{DE9D23E2-91AE-504F-B7E2-DCBD691272F7}" type="parTrans" cxnId="{51345165-BAF0-B341-A841-6F5A02AF8D87}">
      <dgm:prSet/>
      <dgm:spPr/>
      <dgm:t>
        <a:bodyPr/>
        <a:lstStyle/>
        <a:p>
          <a:endParaRPr lang="en-US" sz="2000"/>
        </a:p>
      </dgm:t>
    </dgm:pt>
    <dgm:pt modelId="{C7CC0452-6FCC-4A4A-94AD-43D0E2A81D1A}" type="sibTrans" cxnId="{51345165-BAF0-B341-A841-6F5A02AF8D87}">
      <dgm:prSet/>
      <dgm:spPr/>
      <dgm:t>
        <a:bodyPr/>
        <a:lstStyle/>
        <a:p>
          <a:endParaRPr lang="en-US" sz="2000"/>
        </a:p>
      </dgm:t>
    </dgm:pt>
    <dgm:pt modelId="{525DECA4-2B3D-564E-9111-B18B72B87AAC}" type="pres">
      <dgm:prSet presAssocID="{93879B3B-8945-8C4D-BB5E-24FD2541BC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59DDE7-D492-CE49-B945-E9E98812B2A2}" type="pres">
      <dgm:prSet presAssocID="{19F93EBA-D9C0-4C47-B7BE-0B44A0DDADBF}" presName="hierRoot1" presStyleCnt="0"/>
      <dgm:spPr/>
      <dgm:t>
        <a:bodyPr/>
        <a:lstStyle/>
        <a:p>
          <a:endParaRPr lang="en-US"/>
        </a:p>
      </dgm:t>
    </dgm:pt>
    <dgm:pt modelId="{2A79DFBF-5DAD-8042-BFC0-887F8F85DB90}" type="pres">
      <dgm:prSet presAssocID="{19F93EBA-D9C0-4C47-B7BE-0B44A0DDADBF}" presName="composite" presStyleCnt="0"/>
      <dgm:spPr/>
      <dgm:t>
        <a:bodyPr/>
        <a:lstStyle/>
        <a:p>
          <a:endParaRPr lang="en-US"/>
        </a:p>
      </dgm:t>
    </dgm:pt>
    <dgm:pt modelId="{626D55D9-C3F1-4E40-BAA3-842EECDA1E65}" type="pres">
      <dgm:prSet presAssocID="{19F93EBA-D9C0-4C47-B7BE-0B44A0DDADBF}" presName="background" presStyleLbl="node0" presStyleIdx="0" presStyleCnt="1"/>
      <dgm:spPr/>
      <dgm:t>
        <a:bodyPr/>
        <a:lstStyle/>
        <a:p>
          <a:endParaRPr lang="en-US"/>
        </a:p>
      </dgm:t>
    </dgm:pt>
    <dgm:pt modelId="{3F71AA5E-DB92-5241-8683-550A3668A98A}" type="pres">
      <dgm:prSet presAssocID="{19F93EBA-D9C0-4C47-B7BE-0B44A0DDADBF}" presName="text" presStyleLbl="fgAcc0" presStyleIdx="0" presStyleCnt="1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4DFAF3-1E04-7844-B174-521460069BB8}" type="pres">
      <dgm:prSet presAssocID="{19F93EBA-D9C0-4C47-B7BE-0B44A0DDADBF}" presName="hierChild2" presStyleCnt="0"/>
      <dgm:spPr/>
      <dgm:t>
        <a:bodyPr/>
        <a:lstStyle/>
        <a:p>
          <a:endParaRPr lang="en-US"/>
        </a:p>
      </dgm:t>
    </dgm:pt>
    <dgm:pt modelId="{9452356D-D5F9-024D-8E0A-B11E01C245D2}" type="pres">
      <dgm:prSet presAssocID="{916A5F52-697C-A947-BF9E-97258BA6FD0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0453A65-687B-A841-AABE-186D8FB7A05C}" type="pres">
      <dgm:prSet presAssocID="{2CD788E8-8170-8C4B-A06A-0CFB8AE8CA01}" presName="hierRoot2" presStyleCnt="0"/>
      <dgm:spPr/>
      <dgm:t>
        <a:bodyPr/>
        <a:lstStyle/>
        <a:p>
          <a:endParaRPr lang="en-US"/>
        </a:p>
      </dgm:t>
    </dgm:pt>
    <dgm:pt modelId="{48B82FA4-6866-6B4A-AD80-F0A28DE4558E}" type="pres">
      <dgm:prSet presAssocID="{2CD788E8-8170-8C4B-A06A-0CFB8AE8CA01}" presName="composite2" presStyleCnt="0"/>
      <dgm:spPr/>
      <dgm:t>
        <a:bodyPr/>
        <a:lstStyle/>
        <a:p>
          <a:endParaRPr lang="en-US"/>
        </a:p>
      </dgm:t>
    </dgm:pt>
    <dgm:pt modelId="{7D0CC7AF-14B2-8E4E-902B-184FB1986E9D}" type="pres">
      <dgm:prSet presAssocID="{2CD788E8-8170-8C4B-A06A-0CFB8AE8CA01}" presName="background2" presStyleLbl="asst1" presStyleIdx="0" presStyleCnt="6"/>
      <dgm:spPr/>
      <dgm:t>
        <a:bodyPr/>
        <a:lstStyle/>
        <a:p>
          <a:endParaRPr lang="en-US"/>
        </a:p>
      </dgm:t>
    </dgm:pt>
    <dgm:pt modelId="{D8E45DDC-3E8E-3243-8D1B-361551FA462D}" type="pres">
      <dgm:prSet presAssocID="{2CD788E8-8170-8C4B-A06A-0CFB8AE8CA01}" presName="text2" presStyleLbl="fgAcc2" presStyleIdx="0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6A0661-807E-8040-BDFD-1202C064A6EE}" type="pres">
      <dgm:prSet presAssocID="{2CD788E8-8170-8C4B-A06A-0CFB8AE8CA01}" presName="hierChild3" presStyleCnt="0"/>
      <dgm:spPr/>
      <dgm:t>
        <a:bodyPr/>
        <a:lstStyle/>
        <a:p>
          <a:endParaRPr lang="en-US"/>
        </a:p>
      </dgm:t>
    </dgm:pt>
    <dgm:pt modelId="{E85188AF-6B0B-2842-9981-C8A370795369}" type="pres">
      <dgm:prSet presAssocID="{4BA679D7-597C-6A4D-90D4-EEA40A33BBE0}" presName="Name17" presStyleLbl="parChTrans1D3" presStyleIdx="0" presStyleCnt="2"/>
      <dgm:spPr/>
      <dgm:t>
        <a:bodyPr/>
        <a:lstStyle/>
        <a:p>
          <a:endParaRPr lang="en-US"/>
        </a:p>
      </dgm:t>
    </dgm:pt>
    <dgm:pt modelId="{C0DCC7C4-6928-0743-AA1A-A49D69C599BF}" type="pres">
      <dgm:prSet presAssocID="{BCB4E948-63F6-AB42-A878-162B6CD84C1F}" presName="hierRoot3" presStyleCnt="0"/>
      <dgm:spPr/>
      <dgm:t>
        <a:bodyPr/>
        <a:lstStyle/>
        <a:p>
          <a:endParaRPr lang="en-US"/>
        </a:p>
      </dgm:t>
    </dgm:pt>
    <dgm:pt modelId="{4FC3C838-3032-934D-A3B6-0E71CF1057C1}" type="pres">
      <dgm:prSet presAssocID="{BCB4E948-63F6-AB42-A878-162B6CD84C1F}" presName="composite3" presStyleCnt="0"/>
      <dgm:spPr/>
      <dgm:t>
        <a:bodyPr/>
        <a:lstStyle/>
        <a:p>
          <a:endParaRPr lang="en-US"/>
        </a:p>
      </dgm:t>
    </dgm:pt>
    <dgm:pt modelId="{9A7EFB90-34EE-DF49-BB36-14528FB2A414}" type="pres">
      <dgm:prSet presAssocID="{BCB4E948-63F6-AB42-A878-162B6CD84C1F}" presName="background3" presStyleLbl="asst1" presStyleIdx="1" presStyleCnt="6"/>
      <dgm:spPr/>
      <dgm:t>
        <a:bodyPr/>
        <a:lstStyle/>
        <a:p>
          <a:endParaRPr lang="en-US"/>
        </a:p>
      </dgm:t>
    </dgm:pt>
    <dgm:pt modelId="{B78A597E-23B3-1049-A01A-9F535DCF17C1}" type="pres">
      <dgm:prSet presAssocID="{BCB4E948-63F6-AB42-A878-162B6CD84C1F}" presName="text3" presStyleLbl="fgAcc3" presStyleIdx="0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EDD2F8-521D-B74D-BBBE-4AE1C201791B}" type="pres">
      <dgm:prSet presAssocID="{BCB4E948-63F6-AB42-A878-162B6CD84C1F}" presName="hierChild4" presStyleCnt="0"/>
      <dgm:spPr/>
      <dgm:t>
        <a:bodyPr/>
        <a:lstStyle/>
        <a:p>
          <a:endParaRPr lang="en-US"/>
        </a:p>
      </dgm:t>
    </dgm:pt>
    <dgm:pt modelId="{AEA16479-9E7F-A941-9B3F-EA82653ABA15}" type="pres">
      <dgm:prSet presAssocID="{D3EA955C-41D1-2A49-A8FA-0299FEB514E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A2CAC864-72D1-024F-ADD1-9896D3528A0E}" type="pres">
      <dgm:prSet presAssocID="{9651EB0D-39B8-224A-946A-B2358C067B70}" presName="hierRoot3" presStyleCnt="0"/>
      <dgm:spPr/>
      <dgm:t>
        <a:bodyPr/>
        <a:lstStyle/>
        <a:p>
          <a:endParaRPr lang="en-US"/>
        </a:p>
      </dgm:t>
    </dgm:pt>
    <dgm:pt modelId="{14B523CA-8775-864B-9396-41EAE5665CB4}" type="pres">
      <dgm:prSet presAssocID="{9651EB0D-39B8-224A-946A-B2358C067B70}" presName="composite3" presStyleCnt="0"/>
      <dgm:spPr/>
      <dgm:t>
        <a:bodyPr/>
        <a:lstStyle/>
        <a:p>
          <a:endParaRPr lang="en-US"/>
        </a:p>
      </dgm:t>
    </dgm:pt>
    <dgm:pt modelId="{199B6F96-2AA2-4B4C-AB7F-FC2B87FD9AB7}" type="pres">
      <dgm:prSet presAssocID="{9651EB0D-39B8-224A-946A-B2358C067B70}" presName="background3" presStyleLbl="asst1" presStyleIdx="2" presStyleCnt="6"/>
      <dgm:spPr/>
      <dgm:t>
        <a:bodyPr/>
        <a:lstStyle/>
        <a:p>
          <a:endParaRPr lang="en-US"/>
        </a:p>
      </dgm:t>
    </dgm:pt>
    <dgm:pt modelId="{66131503-63ED-4540-8502-6A48CD18ED03}" type="pres">
      <dgm:prSet presAssocID="{9651EB0D-39B8-224A-946A-B2358C067B70}" presName="text3" presStyleLbl="fgAcc3" presStyleIdx="1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DFB2EC-C181-E74B-9261-895F5A4F3C49}" type="pres">
      <dgm:prSet presAssocID="{9651EB0D-39B8-224A-946A-B2358C067B70}" presName="hierChild4" presStyleCnt="0"/>
      <dgm:spPr/>
      <dgm:t>
        <a:bodyPr/>
        <a:lstStyle/>
        <a:p>
          <a:endParaRPr lang="en-US"/>
        </a:p>
      </dgm:t>
    </dgm:pt>
    <dgm:pt modelId="{95DD8796-C1D6-EE44-9869-F5661F3F8B5F}" type="pres">
      <dgm:prSet presAssocID="{3FB02DE8-BD52-C34D-8DB2-3D441D26D454}" presName="Name23" presStyleLbl="parChTrans1D4" presStyleIdx="0" presStyleCnt="2"/>
      <dgm:spPr/>
      <dgm:t>
        <a:bodyPr/>
        <a:lstStyle/>
        <a:p>
          <a:endParaRPr lang="en-US"/>
        </a:p>
      </dgm:t>
    </dgm:pt>
    <dgm:pt modelId="{3A5D0533-E7CB-A94C-AF30-F3A4138E152E}" type="pres">
      <dgm:prSet presAssocID="{9C2BE76E-5378-C54D-9D1B-5F3D82FBE835}" presName="hierRoot4" presStyleCnt="0"/>
      <dgm:spPr/>
      <dgm:t>
        <a:bodyPr/>
        <a:lstStyle/>
        <a:p>
          <a:endParaRPr lang="en-US"/>
        </a:p>
      </dgm:t>
    </dgm:pt>
    <dgm:pt modelId="{B9D77B5F-DBD7-B04E-B6D4-A72D0100499F}" type="pres">
      <dgm:prSet presAssocID="{9C2BE76E-5378-C54D-9D1B-5F3D82FBE835}" presName="composite4" presStyleCnt="0"/>
      <dgm:spPr/>
      <dgm:t>
        <a:bodyPr/>
        <a:lstStyle/>
        <a:p>
          <a:endParaRPr lang="en-US"/>
        </a:p>
      </dgm:t>
    </dgm:pt>
    <dgm:pt modelId="{1C657837-9A36-1543-B1A8-F6D9F73C8C9E}" type="pres">
      <dgm:prSet presAssocID="{9C2BE76E-5378-C54D-9D1B-5F3D82FBE835}" presName="background4" presStyleLbl="asst1" presStyleIdx="3" presStyleCnt="6"/>
      <dgm:spPr/>
      <dgm:t>
        <a:bodyPr/>
        <a:lstStyle/>
        <a:p>
          <a:endParaRPr lang="en-US"/>
        </a:p>
      </dgm:t>
    </dgm:pt>
    <dgm:pt modelId="{D8FD5D50-6D6C-0E4C-A837-1DDE12D05237}" type="pres">
      <dgm:prSet presAssocID="{9C2BE76E-5378-C54D-9D1B-5F3D82FBE835}" presName="text4" presStyleLbl="fgAcc4" presStyleIdx="0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167922-A674-3E4B-8329-8977C1C70261}" type="pres">
      <dgm:prSet presAssocID="{9C2BE76E-5378-C54D-9D1B-5F3D82FBE835}" presName="hierChild5" presStyleCnt="0"/>
      <dgm:spPr/>
      <dgm:t>
        <a:bodyPr/>
        <a:lstStyle/>
        <a:p>
          <a:endParaRPr lang="en-US"/>
        </a:p>
      </dgm:t>
    </dgm:pt>
    <dgm:pt modelId="{EBB4544C-E271-6147-A92D-0ADE93C75EA4}" type="pres">
      <dgm:prSet presAssocID="{DE9D23E2-91AE-504F-B7E2-DCBD691272F7}" presName="Name23" presStyleLbl="parChTrans1D4" presStyleIdx="1" presStyleCnt="2"/>
      <dgm:spPr/>
      <dgm:t>
        <a:bodyPr/>
        <a:lstStyle/>
        <a:p>
          <a:endParaRPr lang="en-US"/>
        </a:p>
      </dgm:t>
    </dgm:pt>
    <dgm:pt modelId="{36A0543A-0C06-6241-91D2-32DDADFCD5CB}" type="pres">
      <dgm:prSet presAssocID="{F2743140-4095-1B4E-881E-8C0CDB649211}" presName="hierRoot4" presStyleCnt="0"/>
      <dgm:spPr/>
      <dgm:t>
        <a:bodyPr/>
        <a:lstStyle/>
        <a:p>
          <a:endParaRPr lang="en-US"/>
        </a:p>
      </dgm:t>
    </dgm:pt>
    <dgm:pt modelId="{295F20D4-BAC6-9E42-91A0-BB8437343909}" type="pres">
      <dgm:prSet presAssocID="{F2743140-4095-1B4E-881E-8C0CDB649211}" presName="composite4" presStyleCnt="0"/>
      <dgm:spPr/>
      <dgm:t>
        <a:bodyPr/>
        <a:lstStyle/>
        <a:p>
          <a:endParaRPr lang="en-US"/>
        </a:p>
      </dgm:t>
    </dgm:pt>
    <dgm:pt modelId="{F0E6C605-BADA-1343-A6E2-E52B58011A2C}" type="pres">
      <dgm:prSet presAssocID="{F2743140-4095-1B4E-881E-8C0CDB649211}" presName="background4" presStyleLbl="asst1" presStyleIdx="4" presStyleCnt="6"/>
      <dgm:spPr/>
      <dgm:t>
        <a:bodyPr/>
        <a:lstStyle/>
        <a:p>
          <a:endParaRPr lang="en-US"/>
        </a:p>
      </dgm:t>
    </dgm:pt>
    <dgm:pt modelId="{FF8013DE-F65B-334C-BBDB-3A4601909784}" type="pres">
      <dgm:prSet presAssocID="{F2743140-4095-1B4E-881E-8C0CDB649211}" presName="text4" presStyleLbl="fgAcc4" presStyleIdx="1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C53159-24CB-D847-B68E-51F48598A66F}" type="pres">
      <dgm:prSet presAssocID="{F2743140-4095-1B4E-881E-8C0CDB649211}" presName="hierChild5" presStyleCnt="0"/>
      <dgm:spPr/>
      <dgm:t>
        <a:bodyPr/>
        <a:lstStyle/>
        <a:p>
          <a:endParaRPr lang="en-US"/>
        </a:p>
      </dgm:t>
    </dgm:pt>
    <dgm:pt modelId="{3DBBDF6F-C2DC-AD43-BED1-60EC65646A92}" type="pres">
      <dgm:prSet presAssocID="{E9748A2C-5DD3-5A41-872D-2D2ABEE2F42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E696291-0DA0-D94D-86ED-29220D6E1D61}" type="pres">
      <dgm:prSet presAssocID="{91C8EBFC-32C7-8741-94A4-034004011149}" presName="hierRoot2" presStyleCnt="0"/>
      <dgm:spPr/>
      <dgm:t>
        <a:bodyPr/>
        <a:lstStyle/>
        <a:p>
          <a:endParaRPr lang="en-US"/>
        </a:p>
      </dgm:t>
    </dgm:pt>
    <dgm:pt modelId="{747E9B44-C870-734E-A85A-29073AF9B591}" type="pres">
      <dgm:prSet presAssocID="{91C8EBFC-32C7-8741-94A4-034004011149}" presName="composite2" presStyleCnt="0"/>
      <dgm:spPr/>
      <dgm:t>
        <a:bodyPr/>
        <a:lstStyle/>
        <a:p>
          <a:endParaRPr lang="en-US"/>
        </a:p>
      </dgm:t>
    </dgm:pt>
    <dgm:pt modelId="{6CB2321F-3DDB-4543-825E-40354EF730AD}" type="pres">
      <dgm:prSet presAssocID="{91C8EBFC-32C7-8741-94A4-034004011149}" presName="background2" presStyleLbl="asst1" presStyleIdx="5" presStyleCnt="6"/>
      <dgm:spPr/>
      <dgm:t>
        <a:bodyPr/>
        <a:lstStyle/>
        <a:p>
          <a:endParaRPr lang="en-US"/>
        </a:p>
      </dgm:t>
    </dgm:pt>
    <dgm:pt modelId="{8CE12734-27F4-AB4F-8D16-E30DF91E6BED}" type="pres">
      <dgm:prSet presAssocID="{91C8EBFC-32C7-8741-94A4-034004011149}" presName="text2" presStyleLbl="fgAcc2" presStyleIdx="1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D4B4D1-F1CD-8E4C-B1EF-67C96C83C598}" type="pres">
      <dgm:prSet presAssocID="{91C8EBFC-32C7-8741-94A4-034004011149}" presName="hierChild3" presStyleCnt="0"/>
      <dgm:spPr/>
      <dgm:t>
        <a:bodyPr/>
        <a:lstStyle/>
        <a:p>
          <a:endParaRPr lang="en-US"/>
        </a:p>
      </dgm:t>
    </dgm:pt>
  </dgm:ptLst>
  <dgm:cxnLst>
    <dgm:cxn modelId="{B783C317-0C42-8541-B481-5F11E55539F2}" srcId="{93879B3B-8945-8C4D-BB5E-24FD2541BC85}" destId="{19F93EBA-D9C0-4C47-B7BE-0B44A0DDADBF}" srcOrd="0" destOrd="0" parTransId="{1BDD40A1-7435-B848-A092-9953001214EE}" sibTransId="{8DDA6EC0-74EC-C748-A62C-37B1267E369D}"/>
    <dgm:cxn modelId="{1C32DABD-EB74-3F45-A3A9-3CC21A61003B}" type="presOf" srcId="{D3EA955C-41D1-2A49-A8FA-0299FEB514EE}" destId="{AEA16479-9E7F-A941-9B3F-EA82653ABA15}" srcOrd="0" destOrd="0" presId="urn:microsoft.com/office/officeart/2005/8/layout/hierarchy1"/>
    <dgm:cxn modelId="{A1B9981C-D7ED-9A4D-B005-1DD6EA95B6B0}" srcId="{2CD788E8-8170-8C4B-A06A-0CFB8AE8CA01}" destId="{BCB4E948-63F6-AB42-A878-162B6CD84C1F}" srcOrd="0" destOrd="0" parTransId="{4BA679D7-597C-6A4D-90D4-EEA40A33BBE0}" sibTransId="{C903977C-175D-314B-809E-C59BC26E998A}"/>
    <dgm:cxn modelId="{7412D4BB-AF84-EA47-A925-C04B60ED8C02}" srcId="{2CD788E8-8170-8C4B-A06A-0CFB8AE8CA01}" destId="{9651EB0D-39B8-224A-946A-B2358C067B70}" srcOrd="1" destOrd="0" parTransId="{D3EA955C-41D1-2A49-A8FA-0299FEB514EE}" sibTransId="{85FB3BCF-4B2C-3A47-867A-864953FF6229}"/>
    <dgm:cxn modelId="{883B8AE1-E3C6-8E4B-8AE5-B14364C2A0F5}" srcId="{9651EB0D-39B8-224A-946A-B2358C067B70}" destId="{9C2BE76E-5378-C54D-9D1B-5F3D82FBE835}" srcOrd="0" destOrd="0" parTransId="{3FB02DE8-BD52-C34D-8DB2-3D441D26D454}" sibTransId="{0EEEB716-8B9F-0447-949A-8E709E4DDC3F}"/>
    <dgm:cxn modelId="{60B62B7D-6324-194A-9FEA-576C8C25C648}" type="presOf" srcId="{2CD788E8-8170-8C4B-A06A-0CFB8AE8CA01}" destId="{D8E45DDC-3E8E-3243-8D1B-361551FA462D}" srcOrd="0" destOrd="0" presId="urn:microsoft.com/office/officeart/2005/8/layout/hierarchy1"/>
    <dgm:cxn modelId="{849EB0F7-EF54-5B4C-8954-81A5FE8E4D3A}" srcId="{19F93EBA-D9C0-4C47-B7BE-0B44A0DDADBF}" destId="{2CD788E8-8170-8C4B-A06A-0CFB8AE8CA01}" srcOrd="0" destOrd="0" parTransId="{916A5F52-697C-A947-BF9E-97258BA6FD0C}" sibTransId="{69159D2A-03FE-E84B-B3ED-4D21485F7CC6}"/>
    <dgm:cxn modelId="{9E1B8312-13A3-B349-A9BC-60778C20342A}" type="presOf" srcId="{DE9D23E2-91AE-504F-B7E2-DCBD691272F7}" destId="{EBB4544C-E271-6147-A92D-0ADE93C75EA4}" srcOrd="0" destOrd="0" presId="urn:microsoft.com/office/officeart/2005/8/layout/hierarchy1"/>
    <dgm:cxn modelId="{6142B8C8-C937-6340-B21E-8B579D273C90}" type="presOf" srcId="{9651EB0D-39B8-224A-946A-B2358C067B70}" destId="{66131503-63ED-4540-8502-6A48CD18ED03}" srcOrd="0" destOrd="0" presId="urn:microsoft.com/office/officeart/2005/8/layout/hierarchy1"/>
    <dgm:cxn modelId="{F5A54F98-FA8E-8143-BFC9-E70C7C83DF59}" srcId="{19F93EBA-D9C0-4C47-B7BE-0B44A0DDADBF}" destId="{91C8EBFC-32C7-8741-94A4-034004011149}" srcOrd="1" destOrd="0" parTransId="{E9748A2C-5DD3-5A41-872D-2D2ABEE2F42E}" sibTransId="{5873B1AA-7D42-1F42-AD3F-AAFB9D1D4E83}"/>
    <dgm:cxn modelId="{6191A3F9-D569-BD4D-AD06-45CD1DDA97A4}" type="presOf" srcId="{93879B3B-8945-8C4D-BB5E-24FD2541BC85}" destId="{525DECA4-2B3D-564E-9111-B18B72B87AAC}" srcOrd="0" destOrd="0" presId="urn:microsoft.com/office/officeart/2005/8/layout/hierarchy1"/>
    <dgm:cxn modelId="{9520A885-0C6C-CB44-A089-357DB4C9CEE3}" type="presOf" srcId="{91C8EBFC-32C7-8741-94A4-034004011149}" destId="{8CE12734-27F4-AB4F-8D16-E30DF91E6BED}" srcOrd="0" destOrd="0" presId="urn:microsoft.com/office/officeart/2005/8/layout/hierarchy1"/>
    <dgm:cxn modelId="{DEAFC185-0ADF-0D4B-9DD2-F04FC230DEEB}" type="presOf" srcId="{19F93EBA-D9C0-4C47-B7BE-0B44A0DDADBF}" destId="{3F71AA5E-DB92-5241-8683-550A3668A98A}" srcOrd="0" destOrd="0" presId="urn:microsoft.com/office/officeart/2005/8/layout/hierarchy1"/>
    <dgm:cxn modelId="{51345165-BAF0-B341-A841-6F5A02AF8D87}" srcId="{9651EB0D-39B8-224A-946A-B2358C067B70}" destId="{F2743140-4095-1B4E-881E-8C0CDB649211}" srcOrd="1" destOrd="0" parTransId="{DE9D23E2-91AE-504F-B7E2-DCBD691272F7}" sibTransId="{C7CC0452-6FCC-4A4A-94AD-43D0E2A81D1A}"/>
    <dgm:cxn modelId="{FEE55245-38BF-CA49-B8AE-384C8DD3797D}" type="presOf" srcId="{3FB02DE8-BD52-C34D-8DB2-3D441D26D454}" destId="{95DD8796-C1D6-EE44-9869-F5661F3F8B5F}" srcOrd="0" destOrd="0" presId="urn:microsoft.com/office/officeart/2005/8/layout/hierarchy1"/>
    <dgm:cxn modelId="{6B4D1F56-5126-AF40-9AB4-823C63FDFD7A}" type="presOf" srcId="{9C2BE76E-5378-C54D-9D1B-5F3D82FBE835}" destId="{D8FD5D50-6D6C-0E4C-A837-1DDE12D05237}" srcOrd="0" destOrd="0" presId="urn:microsoft.com/office/officeart/2005/8/layout/hierarchy1"/>
    <dgm:cxn modelId="{E15089F8-A810-574A-A2A6-92A84D06F666}" type="presOf" srcId="{916A5F52-697C-A947-BF9E-97258BA6FD0C}" destId="{9452356D-D5F9-024D-8E0A-B11E01C245D2}" srcOrd="0" destOrd="0" presId="urn:microsoft.com/office/officeart/2005/8/layout/hierarchy1"/>
    <dgm:cxn modelId="{28156B49-2011-5D48-BE76-5AD87A209200}" type="presOf" srcId="{F2743140-4095-1B4E-881E-8C0CDB649211}" destId="{FF8013DE-F65B-334C-BBDB-3A4601909784}" srcOrd="0" destOrd="0" presId="urn:microsoft.com/office/officeart/2005/8/layout/hierarchy1"/>
    <dgm:cxn modelId="{C40A171C-EF8E-B841-8D95-91E325D6673B}" type="presOf" srcId="{E9748A2C-5DD3-5A41-872D-2D2ABEE2F42E}" destId="{3DBBDF6F-C2DC-AD43-BED1-60EC65646A92}" srcOrd="0" destOrd="0" presId="urn:microsoft.com/office/officeart/2005/8/layout/hierarchy1"/>
    <dgm:cxn modelId="{6FDD0915-0C76-5A44-9D1A-DFBC7F2E0135}" type="presOf" srcId="{BCB4E948-63F6-AB42-A878-162B6CD84C1F}" destId="{B78A597E-23B3-1049-A01A-9F535DCF17C1}" srcOrd="0" destOrd="0" presId="urn:microsoft.com/office/officeart/2005/8/layout/hierarchy1"/>
    <dgm:cxn modelId="{D559515B-527A-7949-979B-2E19D464918D}" type="presOf" srcId="{4BA679D7-597C-6A4D-90D4-EEA40A33BBE0}" destId="{E85188AF-6B0B-2842-9981-C8A370795369}" srcOrd="0" destOrd="0" presId="urn:microsoft.com/office/officeart/2005/8/layout/hierarchy1"/>
    <dgm:cxn modelId="{CF2F2864-69E3-8F49-8DF8-501CDA4854B2}" type="presParOf" srcId="{525DECA4-2B3D-564E-9111-B18B72B87AAC}" destId="{3259DDE7-D492-CE49-B945-E9E98812B2A2}" srcOrd="0" destOrd="0" presId="urn:microsoft.com/office/officeart/2005/8/layout/hierarchy1"/>
    <dgm:cxn modelId="{3C5FDDDA-C155-B142-8CC9-45D0793A0D4E}" type="presParOf" srcId="{3259DDE7-D492-CE49-B945-E9E98812B2A2}" destId="{2A79DFBF-5DAD-8042-BFC0-887F8F85DB90}" srcOrd="0" destOrd="0" presId="urn:microsoft.com/office/officeart/2005/8/layout/hierarchy1"/>
    <dgm:cxn modelId="{3CA9D885-373B-394E-A55F-99769A6BA051}" type="presParOf" srcId="{2A79DFBF-5DAD-8042-BFC0-887F8F85DB90}" destId="{626D55D9-C3F1-4E40-BAA3-842EECDA1E65}" srcOrd="0" destOrd="0" presId="urn:microsoft.com/office/officeart/2005/8/layout/hierarchy1"/>
    <dgm:cxn modelId="{5BD2EC4B-99EF-D94A-90A8-5FAAA59E0150}" type="presParOf" srcId="{2A79DFBF-5DAD-8042-BFC0-887F8F85DB90}" destId="{3F71AA5E-DB92-5241-8683-550A3668A98A}" srcOrd="1" destOrd="0" presId="urn:microsoft.com/office/officeart/2005/8/layout/hierarchy1"/>
    <dgm:cxn modelId="{A8E56F60-D985-4845-8488-DB0C0B791DF3}" type="presParOf" srcId="{3259DDE7-D492-CE49-B945-E9E98812B2A2}" destId="{8A4DFAF3-1E04-7844-B174-521460069BB8}" srcOrd="1" destOrd="0" presId="urn:microsoft.com/office/officeart/2005/8/layout/hierarchy1"/>
    <dgm:cxn modelId="{B78ED073-9E06-2D4A-9780-D16EA981EF54}" type="presParOf" srcId="{8A4DFAF3-1E04-7844-B174-521460069BB8}" destId="{9452356D-D5F9-024D-8E0A-B11E01C245D2}" srcOrd="0" destOrd="0" presId="urn:microsoft.com/office/officeart/2005/8/layout/hierarchy1"/>
    <dgm:cxn modelId="{FF6EEBAA-2EDE-144D-8088-D4CB732AE262}" type="presParOf" srcId="{8A4DFAF3-1E04-7844-B174-521460069BB8}" destId="{A0453A65-687B-A841-AABE-186D8FB7A05C}" srcOrd="1" destOrd="0" presId="urn:microsoft.com/office/officeart/2005/8/layout/hierarchy1"/>
    <dgm:cxn modelId="{E7F2D741-439F-3241-9F79-2AF8000F5928}" type="presParOf" srcId="{A0453A65-687B-A841-AABE-186D8FB7A05C}" destId="{48B82FA4-6866-6B4A-AD80-F0A28DE4558E}" srcOrd="0" destOrd="0" presId="urn:microsoft.com/office/officeart/2005/8/layout/hierarchy1"/>
    <dgm:cxn modelId="{12BF5028-8919-CF4A-AD14-3059A8075BA4}" type="presParOf" srcId="{48B82FA4-6866-6B4A-AD80-F0A28DE4558E}" destId="{7D0CC7AF-14B2-8E4E-902B-184FB1986E9D}" srcOrd="0" destOrd="0" presId="urn:microsoft.com/office/officeart/2005/8/layout/hierarchy1"/>
    <dgm:cxn modelId="{857CA7E8-6653-5544-8BAC-58B8EBC9BAB2}" type="presParOf" srcId="{48B82FA4-6866-6B4A-AD80-F0A28DE4558E}" destId="{D8E45DDC-3E8E-3243-8D1B-361551FA462D}" srcOrd="1" destOrd="0" presId="urn:microsoft.com/office/officeart/2005/8/layout/hierarchy1"/>
    <dgm:cxn modelId="{393894E4-7B44-1143-B292-CCF37728BD41}" type="presParOf" srcId="{A0453A65-687B-A841-AABE-186D8FB7A05C}" destId="{C86A0661-807E-8040-BDFD-1202C064A6EE}" srcOrd="1" destOrd="0" presId="urn:microsoft.com/office/officeart/2005/8/layout/hierarchy1"/>
    <dgm:cxn modelId="{51C42E66-B28D-0A44-A5A9-2BD45EF0EB2D}" type="presParOf" srcId="{C86A0661-807E-8040-BDFD-1202C064A6EE}" destId="{E85188AF-6B0B-2842-9981-C8A370795369}" srcOrd="0" destOrd="0" presId="urn:microsoft.com/office/officeart/2005/8/layout/hierarchy1"/>
    <dgm:cxn modelId="{5FD70F9A-3F29-2045-BDE5-87FA5DB667C6}" type="presParOf" srcId="{C86A0661-807E-8040-BDFD-1202C064A6EE}" destId="{C0DCC7C4-6928-0743-AA1A-A49D69C599BF}" srcOrd="1" destOrd="0" presId="urn:microsoft.com/office/officeart/2005/8/layout/hierarchy1"/>
    <dgm:cxn modelId="{E54503CC-CDB1-AF49-8801-4CFD9B0ADACF}" type="presParOf" srcId="{C0DCC7C4-6928-0743-AA1A-A49D69C599BF}" destId="{4FC3C838-3032-934D-A3B6-0E71CF1057C1}" srcOrd="0" destOrd="0" presId="urn:microsoft.com/office/officeart/2005/8/layout/hierarchy1"/>
    <dgm:cxn modelId="{DA53ED38-68E9-0444-88CD-4868975165D2}" type="presParOf" srcId="{4FC3C838-3032-934D-A3B6-0E71CF1057C1}" destId="{9A7EFB90-34EE-DF49-BB36-14528FB2A414}" srcOrd="0" destOrd="0" presId="urn:microsoft.com/office/officeart/2005/8/layout/hierarchy1"/>
    <dgm:cxn modelId="{6A58B1B0-87E7-E24E-BB33-3A4B4C4AF124}" type="presParOf" srcId="{4FC3C838-3032-934D-A3B6-0E71CF1057C1}" destId="{B78A597E-23B3-1049-A01A-9F535DCF17C1}" srcOrd="1" destOrd="0" presId="urn:microsoft.com/office/officeart/2005/8/layout/hierarchy1"/>
    <dgm:cxn modelId="{0628A77F-C80B-0B49-BDEA-799EA6A2E578}" type="presParOf" srcId="{C0DCC7C4-6928-0743-AA1A-A49D69C599BF}" destId="{B0EDD2F8-521D-B74D-BBBE-4AE1C201791B}" srcOrd="1" destOrd="0" presId="urn:microsoft.com/office/officeart/2005/8/layout/hierarchy1"/>
    <dgm:cxn modelId="{10FC8B0B-05AC-B448-9575-29CEA60BD2C1}" type="presParOf" srcId="{C86A0661-807E-8040-BDFD-1202C064A6EE}" destId="{AEA16479-9E7F-A941-9B3F-EA82653ABA15}" srcOrd="2" destOrd="0" presId="urn:microsoft.com/office/officeart/2005/8/layout/hierarchy1"/>
    <dgm:cxn modelId="{D0E3A80D-46AB-0740-8263-21C356410770}" type="presParOf" srcId="{C86A0661-807E-8040-BDFD-1202C064A6EE}" destId="{A2CAC864-72D1-024F-ADD1-9896D3528A0E}" srcOrd="3" destOrd="0" presId="urn:microsoft.com/office/officeart/2005/8/layout/hierarchy1"/>
    <dgm:cxn modelId="{1FD2DA7D-718D-9D4C-A57C-6305723A60FF}" type="presParOf" srcId="{A2CAC864-72D1-024F-ADD1-9896D3528A0E}" destId="{14B523CA-8775-864B-9396-41EAE5665CB4}" srcOrd="0" destOrd="0" presId="urn:microsoft.com/office/officeart/2005/8/layout/hierarchy1"/>
    <dgm:cxn modelId="{4D685EE0-6F19-B240-AF31-89606E48B583}" type="presParOf" srcId="{14B523CA-8775-864B-9396-41EAE5665CB4}" destId="{199B6F96-2AA2-4B4C-AB7F-FC2B87FD9AB7}" srcOrd="0" destOrd="0" presId="urn:microsoft.com/office/officeart/2005/8/layout/hierarchy1"/>
    <dgm:cxn modelId="{5CFDD2C4-111E-ED42-9ED9-5D98086B9EB4}" type="presParOf" srcId="{14B523CA-8775-864B-9396-41EAE5665CB4}" destId="{66131503-63ED-4540-8502-6A48CD18ED03}" srcOrd="1" destOrd="0" presId="urn:microsoft.com/office/officeart/2005/8/layout/hierarchy1"/>
    <dgm:cxn modelId="{B3AB82A1-9B2F-234B-B35E-27A474F60DC6}" type="presParOf" srcId="{A2CAC864-72D1-024F-ADD1-9896D3528A0E}" destId="{50DFB2EC-C181-E74B-9261-895F5A4F3C49}" srcOrd="1" destOrd="0" presId="urn:microsoft.com/office/officeart/2005/8/layout/hierarchy1"/>
    <dgm:cxn modelId="{BC643397-29DA-E748-AF2F-328FBA9EB942}" type="presParOf" srcId="{50DFB2EC-C181-E74B-9261-895F5A4F3C49}" destId="{95DD8796-C1D6-EE44-9869-F5661F3F8B5F}" srcOrd="0" destOrd="0" presId="urn:microsoft.com/office/officeart/2005/8/layout/hierarchy1"/>
    <dgm:cxn modelId="{4EF519CF-C554-9643-9841-A97EF6D7C7DB}" type="presParOf" srcId="{50DFB2EC-C181-E74B-9261-895F5A4F3C49}" destId="{3A5D0533-E7CB-A94C-AF30-F3A4138E152E}" srcOrd="1" destOrd="0" presId="urn:microsoft.com/office/officeart/2005/8/layout/hierarchy1"/>
    <dgm:cxn modelId="{7746F27F-86F9-D044-A405-0D30C3379438}" type="presParOf" srcId="{3A5D0533-E7CB-A94C-AF30-F3A4138E152E}" destId="{B9D77B5F-DBD7-B04E-B6D4-A72D0100499F}" srcOrd="0" destOrd="0" presId="urn:microsoft.com/office/officeart/2005/8/layout/hierarchy1"/>
    <dgm:cxn modelId="{83F8A199-8C22-BF48-B5F2-8F4D6E6974AA}" type="presParOf" srcId="{B9D77B5F-DBD7-B04E-B6D4-A72D0100499F}" destId="{1C657837-9A36-1543-B1A8-F6D9F73C8C9E}" srcOrd="0" destOrd="0" presId="urn:microsoft.com/office/officeart/2005/8/layout/hierarchy1"/>
    <dgm:cxn modelId="{6FD31899-EF8E-AA46-8770-2E75B9BBA62E}" type="presParOf" srcId="{B9D77B5F-DBD7-B04E-B6D4-A72D0100499F}" destId="{D8FD5D50-6D6C-0E4C-A837-1DDE12D05237}" srcOrd="1" destOrd="0" presId="urn:microsoft.com/office/officeart/2005/8/layout/hierarchy1"/>
    <dgm:cxn modelId="{B089FC70-2B0C-1D44-8BAA-38DA5A607DA9}" type="presParOf" srcId="{3A5D0533-E7CB-A94C-AF30-F3A4138E152E}" destId="{8A167922-A674-3E4B-8329-8977C1C70261}" srcOrd="1" destOrd="0" presId="urn:microsoft.com/office/officeart/2005/8/layout/hierarchy1"/>
    <dgm:cxn modelId="{F52E52E2-7F0D-724A-A01D-DC9FE998A04D}" type="presParOf" srcId="{50DFB2EC-C181-E74B-9261-895F5A4F3C49}" destId="{EBB4544C-E271-6147-A92D-0ADE93C75EA4}" srcOrd="2" destOrd="0" presId="urn:microsoft.com/office/officeart/2005/8/layout/hierarchy1"/>
    <dgm:cxn modelId="{EBC89B52-44F7-8E49-840E-29B966967CC3}" type="presParOf" srcId="{50DFB2EC-C181-E74B-9261-895F5A4F3C49}" destId="{36A0543A-0C06-6241-91D2-32DDADFCD5CB}" srcOrd="3" destOrd="0" presId="urn:microsoft.com/office/officeart/2005/8/layout/hierarchy1"/>
    <dgm:cxn modelId="{03A5CF2A-3D18-5A45-89BE-1284EE006D7F}" type="presParOf" srcId="{36A0543A-0C06-6241-91D2-32DDADFCD5CB}" destId="{295F20D4-BAC6-9E42-91A0-BB8437343909}" srcOrd="0" destOrd="0" presId="urn:microsoft.com/office/officeart/2005/8/layout/hierarchy1"/>
    <dgm:cxn modelId="{C0596423-1DFA-B941-89C3-1C8DB221942B}" type="presParOf" srcId="{295F20D4-BAC6-9E42-91A0-BB8437343909}" destId="{F0E6C605-BADA-1343-A6E2-E52B58011A2C}" srcOrd="0" destOrd="0" presId="urn:microsoft.com/office/officeart/2005/8/layout/hierarchy1"/>
    <dgm:cxn modelId="{8FD24D47-D1DF-A94E-B61A-1CF020750AE1}" type="presParOf" srcId="{295F20D4-BAC6-9E42-91A0-BB8437343909}" destId="{FF8013DE-F65B-334C-BBDB-3A4601909784}" srcOrd="1" destOrd="0" presId="urn:microsoft.com/office/officeart/2005/8/layout/hierarchy1"/>
    <dgm:cxn modelId="{732DA7B5-8A19-E745-AA30-659C6E45817B}" type="presParOf" srcId="{36A0543A-0C06-6241-91D2-32DDADFCD5CB}" destId="{09C53159-24CB-D847-B68E-51F48598A66F}" srcOrd="1" destOrd="0" presId="urn:microsoft.com/office/officeart/2005/8/layout/hierarchy1"/>
    <dgm:cxn modelId="{0971ACE6-C9EE-0343-83AD-042880891AEF}" type="presParOf" srcId="{8A4DFAF3-1E04-7844-B174-521460069BB8}" destId="{3DBBDF6F-C2DC-AD43-BED1-60EC65646A92}" srcOrd="2" destOrd="0" presId="urn:microsoft.com/office/officeart/2005/8/layout/hierarchy1"/>
    <dgm:cxn modelId="{A6D57842-4227-8A43-9F80-1AAB78A4BB74}" type="presParOf" srcId="{8A4DFAF3-1E04-7844-B174-521460069BB8}" destId="{5E696291-0DA0-D94D-86ED-29220D6E1D61}" srcOrd="3" destOrd="0" presId="urn:microsoft.com/office/officeart/2005/8/layout/hierarchy1"/>
    <dgm:cxn modelId="{2CC2BB5C-0352-894B-84C9-C210758ED888}" type="presParOf" srcId="{5E696291-0DA0-D94D-86ED-29220D6E1D61}" destId="{747E9B44-C870-734E-A85A-29073AF9B591}" srcOrd="0" destOrd="0" presId="urn:microsoft.com/office/officeart/2005/8/layout/hierarchy1"/>
    <dgm:cxn modelId="{074DDC44-7D6D-194D-B622-42D6124730BD}" type="presParOf" srcId="{747E9B44-C870-734E-A85A-29073AF9B591}" destId="{6CB2321F-3DDB-4543-825E-40354EF730AD}" srcOrd="0" destOrd="0" presId="urn:microsoft.com/office/officeart/2005/8/layout/hierarchy1"/>
    <dgm:cxn modelId="{76088593-ED68-DD40-B749-5BC9CE8A78AE}" type="presParOf" srcId="{747E9B44-C870-734E-A85A-29073AF9B591}" destId="{8CE12734-27F4-AB4F-8D16-E30DF91E6BED}" srcOrd="1" destOrd="0" presId="urn:microsoft.com/office/officeart/2005/8/layout/hierarchy1"/>
    <dgm:cxn modelId="{9FF41EDA-7DD3-004D-B6A5-C222EFEB8C1C}" type="presParOf" srcId="{5E696291-0DA0-D94D-86ED-29220D6E1D61}" destId="{E6D4B4D1-F1CD-8E4C-B1EF-67C96C83C5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879B3B-8945-8C4D-BB5E-24FD2541BC85}" type="doc">
      <dgm:prSet loTypeId="urn:microsoft.com/office/officeart/2005/8/layout/hierarchy1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9F93EBA-D9C0-4C47-B7BE-0B44A0DDADBF}">
      <dgm:prSet phldrT="[Text]" custT="1"/>
      <dgm:spPr/>
      <dgm:t>
        <a:bodyPr/>
        <a:lstStyle/>
        <a:p>
          <a:r>
            <a:rPr lang="en-US" sz="1800" dirty="0" smtClean="0"/>
            <a:t>Are staff implementing PCBS with fidelity?</a:t>
          </a:r>
          <a:endParaRPr lang="en-US" sz="1800" dirty="0"/>
        </a:p>
      </dgm:t>
    </dgm:pt>
    <dgm:pt modelId="{1BDD40A1-7435-B848-A092-9953001214EE}" type="parTrans" cxnId="{B783C317-0C42-8541-B481-5F11E55539F2}">
      <dgm:prSet/>
      <dgm:spPr/>
      <dgm:t>
        <a:bodyPr/>
        <a:lstStyle/>
        <a:p>
          <a:endParaRPr lang="en-US" sz="2000"/>
        </a:p>
      </dgm:t>
    </dgm:pt>
    <dgm:pt modelId="{8DDA6EC0-74EC-C748-A62C-37B1267E369D}" type="sibTrans" cxnId="{B783C317-0C42-8541-B481-5F11E55539F2}">
      <dgm:prSet/>
      <dgm:spPr/>
      <dgm:t>
        <a:bodyPr/>
        <a:lstStyle/>
        <a:p>
          <a:endParaRPr lang="en-US" sz="2000"/>
        </a:p>
      </dgm:t>
    </dgm:pt>
    <dgm:pt modelId="{2CD788E8-8170-8C4B-A06A-0CFB8AE8CA01}" type="asst">
      <dgm:prSet phldrT="[Text]" custT="1"/>
      <dgm:spPr/>
      <dgm:t>
        <a:bodyPr/>
        <a:lstStyle/>
        <a:p>
          <a:r>
            <a:rPr lang="en-US" sz="1800" dirty="0" smtClean="0"/>
            <a:t>Determine the number of classrooms needing support (many or a few)</a:t>
          </a:r>
          <a:endParaRPr lang="en-US" sz="1800" dirty="0"/>
        </a:p>
      </dgm:t>
    </dgm:pt>
    <dgm:pt modelId="{916A5F52-697C-A947-BF9E-97258BA6FD0C}" type="parTrans" cxnId="{849EB0F7-EF54-5B4C-8954-81A5FE8E4D3A}">
      <dgm:prSet/>
      <dgm:spPr/>
      <dgm:t>
        <a:bodyPr/>
        <a:lstStyle/>
        <a:p>
          <a:endParaRPr lang="en-US" sz="2000"/>
        </a:p>
      </dgm:t>
    </dgm:pt>
    <dgm:pt modelId="{69159D2A-03FE-E84B-B3ED-4D21485F7CC6}" type="sibTrans" cxnId="{849EB0F7-EF54-5B4C-8954-81A5FE8E4D3A}">
      <dgm:prSet/>
      <dgm:spPr/>
      <dgm:t>
        <a:bodyPr/>
        <a:lstStyle/>
        <a:p>
          <a:endParaRPr lang="en-US" sz="2000"/>
        </a:p>
      </dgm:t>
    </dgm:pt>
    <dgm:pt modelId="{BCB4E948-63F6-AB42-A878-162B6CD84C1F}" type="asst">
      <dgm:prSet custT="1"/>
      <dgm:spPr/>
      <dgm:t>
        <a:bodyPr/>
        <a:lstStyle/>
        <a:p>
          <a:r>
            <a:rPr lang="en-US" sz="1800" dirty="0" smtClean="0"/>
            <a:t>Review and adjust universal support</a:t>
          </a:r>
          <a:endParaRPr lang="en-US" sz="1800" dirty="0"/>
        </a:p>
      </dgm:t>
    </dgm:pt>
    <dgm:pt modelId="{4BA679D7-597C-6A4D-90D4-EEA40A33BBE0}" type="parTrans" cxnId="{A1B9981C-D7ED-9A4D-B005-1DD6EA95B6B0}">
      <dgm:prSet/>
      <dgm:spPr/>
      <dgm:t>
        <a:bodyPr/>
        <a:lstStyle/>
        <a:p>
          <a:endParaRPr lang="en-US" sz="2000"/>
        </a:p>
      </dgm:t>
    </dgm:pt>
    <dgm:pt modelId="{C903977C-175D-314B-809E-C59BC26E998A}" type="sibTrans" cxnId="{A1B9981C-D7ED-9A4D-B005-1DD6EA95B6B0}">
      <dgm:prSet/>
      <dgm:spPr/>
      <dgm:t>
        <a:bodyPr/>
        <a:lstStyle/>
        <a:p>
          <a:endParaRPr lang="en-US" sz="2000"/>
        </a:p>
      </dgm:t>
    </dgm:pt>
    <dgm:pt modelId="{9651EB0D-39B8-224A-946A-B2358C067B70}" type="asst">
      <dgm:prSet custT="1"/>
      <dgm:spPr/>
      <dgm:t>
        <a:bodyPr/>
        <a:lstStyle/>
        <a:p>
          <a:r>
            <a:rPr lang="en-US" sz="1800" dirty="0" smtClean="0"/>
            <a:t>Determine type and severity of implementation changes (minor or major)</a:t>
          </a:r>
          <a:endParaRPr lang="en-US" sz="1800" dirty="0"/>
        </a:p>
      </dgm:t>
    </dgm:pt>
    <dgm:pt modelId="{D3EA955C-41D1-2A49-A8FA-0299FEB514EE}" type="parTrans" cxnId="{7412D4BB-AF84-EA47-A925-C04B60ED8C02}">
      <dgm:prSet/>
      <dgm:spPr/>
      <dgm:t>
        <a:bodyPr/>
        <a:lstStyle/>
        <a:p>
          <a:endParaRPr lang="en-US" sz="2000"/>
        </a:p>
      </dgm:t>
    </dgm:pt>
    <dgm:pt modelId="{85FB3BCF-4B2C-3A47-867A-864953FF6229}" type="sibTrans" cxnId="{7412D4BB-AF84-EA47-A925-C04B60ED8C02}">
      <dgm:prSet/>
      <dgm:spPr/>
      <dgm:t>
        <a:bodyPr/>
        <a:lstStyle/>
        <a:p>
          <a:endParaRPr lang="en-US" sz="2000"/>
        </a:p>
      </dgm:t>
    </dgm:pt>
    <dgm:pt modelId="{9C2BE76E-5378-C54D-9D1B-5F3D82FBE835}" type="asst">
      <dgm:prSet custT="1"/>
      <dgm:spPr/>
      <dgm:t>
        <a:bodyPr/>
        <a:lstStyle/>
        <a:p>
          <a:r>
            <a:rPr lang="en-US" sz="1800" b="0" dirty="0" smtClean="0"/>
            <a:t>Provide supplemental support to small groups of staff needing support</a:t>
          </a:r>
          <a:endParaRPr lang="en-US" sz="1800" dirty="0"/>
        </a:p>
      </dgm:t>
    </dgm:pt>
    <dgm:pt modelId="{3FB02DE8-BD52-C34D-8DB2-3D441D26D454}" type="parTrans" cxnId="{883B8AE1-E3C6-8E4B-8AE5-B14364C2A0F5}">
      <dgm:prSet/>
      <dgm:spPr/>
      <dgm:t>
        <a:bodyPr/>
        <a:lstStyle/>
        <a:p>
          <a:endParaRPr lang="en-US" sz="2000"/>
        </a:p>
      </dgm:t>
    </dgm:pt>
    <dgm:pt modelId="{0EEEB716-8B9F-0447-949A-8E709E4DDC3F}" type="sibTrans" cxnId="{883B8AE1-E3C6-8E4B-8AE5-B14364C2A0F5}">
      <dgm:prSet/>
      <dgm:spPr/>
      <dgm:t>
        <a:bodyPr/>
        <a:lstStyle/>
        <a:p>
          <a:endParaRPr lang="en-US" sz="2000"/>
        </a:p>
      </dgm:t>
    </dgm:pt>
    <dgm:pt modelId="{F2743140-4095-1B4E-881E-8C0CDB649211}" type="asst">
      <dgm:prSet custT="1"/>
      <dgm:spPr/>
      <dgm:t>
        <a:bodyPr/>
        <a:lstStyle/>
        <a:p>
          <a:r>
            <a:rPr lang="en-US" sz="1800" dirty="0" smtClean="0"/>
            <a:t>Consider individualized supports and other strategies for staff members needing </a:t>
          </a:r>
          <a:r>
            <a:rPr lang="en-US" sz="1800" smtClean="0"/>
            <a:t>intensified support. </a:t>
          </a:r>
          <a:endParaRPr lang="en-US" sz="1800" dirty="0"/>
        </a:p>
      </dgm:t>
    </dgm:pt>
    <dgm:pt modelId="{DE9D23E2-91AE-504F-B7E2-DCBD691272F7}" type="parTrans" cxnId="{51345165-BAF0-B341-A841-6F5A02AF8D87}">
      <dgm:prSet/>
      <dgm:spPr/>
      <dgm:t>
        <a:bodyPr/>
        <a:lstStyle/>
        <a:p>
          <a:endParaRPr lang="en-US" sz="2000"/>
        </a:p>
      </dgm:t>
    </dgm:pt>
    <dgm:pt modelId="{C7CC0452-6FCC-4A4A-94AD-43D0E2A81D1A}" type="sibTrans" cxnId="{51345165-BAF0-B341-A841-6F5A02AF8D87}">
      <dgm:prSet/>
      <dgm:spPr/>
      <dgm:t>
        <a:bodyPr/>
        <a:lstStyle/>
        <a:p>
          <a:endParaRPr lang="en-US" sz="2000"/>
        </a:p>
      </dgm:t>
    </dgm:pt>
    <dgm:pt modelId="{3C3D2C5E-775D-A04C-BBC2-AF7750B981C6}" type="asst">
      <dgm:prSet custT="1"/>
      <dgm:spPr/>
      <dgm:t>
        <a:bodyPr/>
        <a:lstStyle/>
        <a:p>
          <a:r>
            <a:rPr lang="en-US" sz="1800" dirty="0" smtClean="0"/>
            <a:t>Well done! Monitor outcomes and adjust as needed</a:t>
          </a:r>
          <a:endParaRPr lang="en-US" sz="1800" dirty="0"/>
        </a:p>
      </dgm:t>
    </dgm:pt>
    <dgm:pt modelId="{560C94EE-5B84-5448-99EB-BE3D318A9050}" type="parTrans" cxnId="{4DFE2C4B-E091-EA4B-B072-1EEDEAD10D1A}">
      <dgm:prSet/>
      <dgm:spPr/>
      <dgm:t>
        <a:bodyPr/>
        <a:lstStyle/>
        <a:p>
          <a:endParaRPr lang="en-US"/>
        </a:p>
      </dgm:t>
    </dgm:pt>
    <dgm:pt modelId="{0E606A7C-A824-D545-AF97-B68F8E53A1A5}" type="sibTrans" cxnId="{4DFE2C4B-E091-EA4B-B072-1EEDEAD10D1A}">
      <dgm:prSet/>
      <dgm:spPr/>
      <dgm:t>
        <a:bodyPr/>
        <a:lstStyle/>
        <a:p>
          <a:endParaRPr lang="en-US"/>
        </a:p>
      </dgm:t>
    </dgm:pt>
    <dgm:pt modelId="{525DECA4-2B3D-564E-9111-B18B72B87AAC}" type="pres">
      <dgm:prSet presAssocID="{93879B3B-8945-8C4D-BB5E-24FD2541BC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59DDE7-D492-CE49-B945-E9E98812B2A2}" type="pres">
      <dgm:prSet presAssocID="{19F93EBA-D9C0-4C47-B7BE-0B44A0DDADBF}" presName="hierRoot1" presStyleCnt="0"/>
      <dgm:spPr/>
      <dgm:t>
        <a:bodyPr/>
        <a:lstStyle/>
        <a:p>
          <a:endParaRPr lang="en-US"/>
        </a:p>
      </dgm:t>
    </dgm:pt>
    <dgm:pt modelId="{2A79DFBF-5DAD-8042-BFC0-887F8F85DB90}" type="pres">
      <dgm:prSet presAssocID="{19F93EBA-D9C0-4C47-B7BE-0B44A0DDADBF}" presName="composite" presStyleCnt="0"/>
      <dgm:spPr/>
      <dgm:t>
        <a:bodyPr/>
        <a:lstStyle/>
        <a:p>
          <a:endParaRPr lang="en-US"/>
        </a:p>
      </dgm:t>
    </dgm:pt>
    <dgm:pt modelId="{626D55D9-C3F1-4E40-BAA3-842EECDA1E65}" type="pres">
      <dgm:prSet presAssocID="{19F93EBA-D9C0-4C47-B7BE-0B44A0DDADBF}" presName="background" presStyleLbl="node0" presStyleIdx="0" presStyleCnt="1"/>
      <dgm:spPr/>
      <dgm:t>
        <a:bodyPr/>
        <a:lstStyle/>
        <a:p>
          <a:endParaRPr lang="en-US"/>
        </a:p>
      </dgm:t>
    </dgm:pt>
    <dgm:pt modelId="{3F71AA5E-DB92-5241-8683-550A3668A98A}" type="pres">
      <dgm:prSet presAssocID="{19F93EBA-D9C0-4C47-B7BE-0B44A0DDADBF}" presName="text" presStyleLbl="fgAcc0" presStyleIdx="0" presStyleCnt="1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4DFAF3-1E04-7844-B174-521460069BB8}" type="pres">
      <dgm:prSet presAssocID="{19F93EBA-D9C0-4C47-B7BE-0B44A0DDADBF}" presName="hierChild2" presStyleCnt="0"/>
      <dgm:spPr/>
      <dgm:t>
        <a:bodyPr/>
        <a:lstStyle/>
        <a:p>
          <a:endParaRPr lang="en-US"/>
        </a:p>
      </dgm:t>
    </dgm:pt>
    <dgm:pt modelId="{3CA51067-4626-A242-B466-B8914FAC3103}" type="pres">
      <dgm:prSet presAssocID="{560C94EE-5B84-5448-99EB-BE3D318A905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90FEF87-A99D-FC47-8EA1-87F622F333DD}" type="pres">
      <dgm:prSet presAssocID="{3C3D2C5E-775D-A04C-BBC2-AF7750B981C6}" presName="hierRoot2" presStyleCnt="0"/>
      <dgm:spPr/>
    </dgm:pt>
    <dgm:pt modelId="{5BF793F4-0C65-8647-91C6-562D6D8B17F2}" type="pres">
      <dgm:prSet presAssocID="{3C3D2C5E-775D-A04C-BBC2-AF7750B981C6}" presName="composite2" presStyleCnt="0"/>
      <dgm:spPr/>
    </dgm:pt>
    <dgm:pt modelId="{FF22CE34-A717-0A40-A8AA-2B31ECFFF628}" type="pres">
      <dgm:prSet presAssocID="{3C3D2C5E-775D-A04C-BBC2-AF7750B981C6}" presName="background2" presStyleLbl="asst1" presStyleIdx="0" presStyleCnt="6"/>
      <dgm:spPr/>
    </dgm:pt>
    <dgm:pt modelId="{A68B0684-C8C1-E743-BC4C-0480863FAEE6}" type="pres">
      <dgm:prSet presAssocID="{3C3D2C5E-775D-A04C-BBC2-AF7750B981C6}" presName="text2" presStyleLbl="fgAcc2" presStyleIdx="0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9858E7-2102-F349-BD31-EBC691D133F3}" type="pres">
      <dgm:prSet presAssocID="{3C3D2C5E-775D-A04C-BBC2-AF7750B981C6}" presName="hierChild3" presStyleCnt="0"/>
      <dgm:spPr/>
    </dgm:pt>
    <dgm:pt modelId="{9452356D-D5F9-024D-8E0A-B11E01C245D2}" type="pres">
      <dgm:prSet presAssocID="{916A5F52-697C-A947-BF9E-97258BA6FD0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0453A65-687B-A841-AABE-186D8FB7A05C}" type="pres">
      <dgm:prSet presAssocID="{2CD788E8-8170-8C4B-A06A-0CFB8AE8CA01}" presName="hierRoot2" presStyleCnt="0"/>
      <dgm:spPr/>
      <dgm:t>
        <a:bodyPr/>
        <a:lstStyle/>
        <a:p>
          <a:endParaRPr lang="en-US"/>
        </a:p>
      </dgm:t>
    </dgm:pt>
    <dgm:pt modelId="{48B82FA4-6866-6B4A-AD80-F0A28DE4558E}" type="pres">
      <dgm:prSet presAssocID="{2CD788E8-8170-8C4B-A06A-0CFB8AE8CA01}" presName="composite2" presStyleCnt="0"/>
      <dgm:spPr/>
      <dgm:t>
        <a:bodyPr/>
        <a:lstStyle/>
        <a:p>
          <a:endParaRPr lang="en-US"/>
        </a:p>
      </dgm:t>
    </dgm:pt>
    <dgm:pt modelId="{7D0CC7AF-14B2-8E4E-902B-184FB1986E9D}" type="pres">
      <dgm:prSet presAssocID="{2CD788E8-8170-8C4B-A06A-0CFB8AE8CA01}" presName="background2" presStyleLbl="asst1" presStyleIdx="1" presStyleCnt="6"/>
      <dgm:spPr/>
      <dgm:t>
        <a:bodyPr/>
        <a:lstStyle/>
        <a:p>
          <a:endParaRPr lang="en-US"/>
        </a:p>
      </dgm:t>
    </dgm:pt>
    <dgm:pt modelId="{D8E45DDC-3E8E-3243-8D1B-361551FA462D}" type="pres">
      <dgm:prSet presAssocID="{2CD788E8-8170-8C4B-A06A-0CFB8AE8CA01}" presName="text2" presStyleLbl="fgAcc2" presStyleIdx="1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6A0661-807E-8040-BDFD-1202C064A6EE}" type="pres">
      <dgm:prSet presAssocID="{2CD788E8-8170-8C4B-A06A-0CFB8AE8CA01}" presName="hierChild3" presStyleCnt="0"/>
      <dgm:spPr/>
      <dgm:t>
        <a:bodyPr/>
        <a:lstStyle/>
        <a:p>
          <a:endParaRPr lang="en-US"/>
        </a:p>
      </dgm:t>
    </dgm:pt>
    <dgm:pt modelId="{E85188AF-6B0B-2842-9981-C8A370795369}" type="pres">
      <dgm:prSet presAssocID="{4BA679D7-597C-6A4D-90D4-EEA40A33BBE0}" presName="Name17" presStyleLbl="parChTrans1D3" presStyleIdx="0" presStyleCnt="2"/>
      <dgm:spPr/>
      <dgm:t>
        <a:bodyPr/>
        <a:lstStyle/>
        <a:p>
          <a:endParaRPr lang="en-US"/>
        </a:p>
      </dgm:t>
    </dgm:pt>
    <dgm:pt modelId="{C0DCC7C4-6928-0743-AA1A-A49D69C599BF}" type="pres">
      <dgm:prSet presAssocID="{BCB4E948-63F6-AB42-A878-162B6CD84C1F}" presName="hierRoot3" presStyleCnt="0"/>
      <dgm:spPr/>
      <dgm:t>
        <a:bodyPr/>
        <a:lstStyle/>
        <a:p>
          <a:endParaRPr lang="en-US"/>
        </a:p>
      </dgm:t>
    </dgm:pt>
    <dgm:pt modelId="{4FC3C838-3032-934D-A3B6-0E71CF1057C1}" type="pres">
      <dgm:prSet presAssocID="{BCB4E948-63F6-AB42-A878-162B6CD84C1F}" presName="composite3" presStyleCnt="0"/>
      <dgm:spPr/>
      <dgm:t>
        <a:bodyPr/>
        <a:lstStyle/>
        <a:p>
          <a:endParaRPr lang="en-US"/>
        </a:p>
      </dgm:t>
    </dgm:pt>
    <dgm:pt modelId="{9A7EFB90-34EE-DF49-BB36-14528FB2A414}" type="pres">
      <dgm:prSet presAssocID="{BCB4E948-63F6-AB42-A878-162B6CD84C1F}" presName="background3" presStyleLbl="asst1" presStyleIdx="2" presStyleCnt="6"/>
      <dgm:spPr/>
      <dgm:t>
        <a:bodyPr/>
        <a:lstStyle/>
        <a:p>
          <a:endParaRPr lang="en-US"/>
        </a:p>
      </dgm:t>
    </dgm:pt>
    <dgm:pt modelId="{B78A597E-23B3-1049-A01A-9F535DCF17C1}" type="pres">
      <dgm:prSet presAssocID="{BCB4E948-63F6-AB42-A878-162B6CD84C1F}" presName="text3" presStyleLbl="fgAcc3" presStyleIdx="0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EDD2F8-521D-B74D-BBBE-4AE1C201791B}" type="pres">
      <dgm:prSet presAssocID="{BCB4E948-63F6-AB42-A878-162B6CD84C1F}" presName="hierChild4" presStyleCnt="0"/>
      <dgm:spPr/>
      <dgm:t>
        <a:bodyPr/>
        <a:lstStyle/>
        <a:p>
          <a:endParaRPr lang="en-US"/>
        </a:p>
      </dgm:t>
    </dgm:pt>
    <dgm:pt modelId="{AEA16479-9E7F-A941-9B3F-EA82653ABA15}" type="pres">
      <dgm:prSet presAssocID="{D3EA955C-41D1-2A49-A8FA-0299FEB514E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A2CAC864-72D1-024F-ADD1-9896D3528A0E}" type="pres">
      <dgm:prSet presAssocID="{9651EB0D-39B8-224A-946A-B2358C067B70}" presName="hierRoot3" presStyleCnt="0"/>
      <dgm:spPr/>
      <dgm:t>
        <a:bodyPr/>
        <a:lstStyle/>
        <a:p>
          <a:endParaRPr lang="en-US"/>
        </a:p>
      </dgm:t>
    </dgm:pt>
    <dgm:pt modelId="{14B523CA-8775-864B-9396-41EAE5665CB4}" type="pres">
      <dgm:prSet presAssocID="{9651EB0D-39B8-224A-946A-B2358C067B70}" presName="composite3" presStyleCnt="0"/>
      <dgm:spPr/>
      <dgm:t>
        <a:bodyPr/>
        <a:lstStyle/>
        <a:p>
          <a:endParaRPr lang="en-US"/>
        </a:p>
      </dgm:t>
    </dgm:pt>
    <dgm:pt modelId="{199B6F96-2AA2-4B4C-AB7F-FC2B87FD9AB7}" type="pres">
      <dgm:prSet presAssocID="{9651EB0D-39B8-224A-946A-B2358C067B70}" presName="background3" presStyleLbl="asst1" presStyleIdx="3" presStyleCnt="6"/>
      <dgm:spPr/>
      <dgm:t>
        <a:bodyPr/>
        <a:lstStyle/>
        <a:p>
          <a:endParaRPr lang="en-US"/>
        </a:p>
      </dgm:t>
    </dgm:pt>
    <dgm:pt modelId="{66131503-63ED-4540-8502-6A48CD18ED03}" type="pres">
      <dgm:prSet presAssocID="{9651EB0D-39B8-224A-946A-B2358C067B70}" presName="text3" presStyleLbl="fgAcc3" presStyleIdx="1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DFB2EC-C181-E74B-9261-895F5A4F3C49}" type="pres">
      <dgm:prSet presAssocID="{9651EB0D-39B8-224A-946A-B2358C067B70}" presName="hierChild4" presStyleCnt="0"/>
      <dgm:spPr/>
      <dgm:t>
        <a:bodyPr/>
        <a:lstStyle/>
        <a:p>
          <a:endParaRPr lang="en-US"/>
        </a:p>
      </dgm:t>
    </dgm:pt>
    <dgm:pt modelId="{95DD8796-C1D6-EE44-9869-F5661F3F8B5F}" type="pres">
      <dgm:prSet presAssocID="{3FB02DE8-BD52-C34D-8DB2-3D441D26D454}" presName="Name23" presStyleLbl="parChTrans1D4" presStyleIdx="0" presStyleCnt="2"/>
      <dgm:spPr/>
      <dgm:t>
        <a:bodyPr/>
        <a:lstStyle/>
        <a:p>
          <a:endParaRPr lang="en-US"/>
        </a:p>
      </dgm:t>
    </dgm:pt>
    <dgm:pt modelId="{3A5D0533-E7CB-A94C-AF30-F3A4138E152E}" type="pres">
      <dgm:prSet presAssocID="{9C2BE76E-5378-C54D-9D1B-5F3D82FBE835}" presName="hierRoot4" presStyleCnt="0"/>
      <dgm:spPr/>
      <dgm:t>
        <a:bodyPr/>
        <a:lstStyle/>
        <a:p>
          <a:endParaRPr lang="en-US"/>
        </a:p>
      </dgm:t>
    </dgm:pt>
    <dgm:pt modelId="{B9D77B5F-DBD7-B04E-B6D4-A72D0100499F}" type="pres">
      <dgm:prSet presAssocID="{9C2BE76E-5378-C54D-9D1B-5F3D82FBE835}" presName="composite4" presStyleCnt="0"/>
      <dgm:spPr/>
      <dgm:t>
        <a:bodyPr/>
        <a:lstStyle/>
        <a:p>
          <a:endParaRPr lang="en-US"/>
        </a:p>
      </dgm:t>
    </dgm:pt>
    <dgm:pt modelId="{1C657837-9A36-1543-B1A8-F6D9F73C8C9E}" type="pres">
      <dgm:prSet presAssocID="{9C2BE76E-5378-C54D-9D1B-5F3D82FBE835}" presName="background4" presStyleLbl="asst1" presStyleIdx="4" presStyleCnt="6"/>
      <dgm:spPr/>
      <dgm:t>
        <a:bodyPr/>
        <a:lstStyle/>
        <a:p>
          <a:endParaRPr lang="en-US"/>
        </a:p>
      </dgm:t>
    </dgm:pt>
    <dgm:pt modelId="{D8FD5D50-6D6C-0E4C-A837-1DDE12D05237}" type="pres">
      <dgm:prSet presAssocID="{9C2BE76E-5378-C54D-9D1B-5F3D82FBE835}" presName="text4" presStyleLbl="fgAcc4" presStyleIdx="0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167922-A674-3E4B-8329-8977C1C70261}" type="pres">
      <dgm:prSet presAssocID="{9C2BE76E-5378-C54D-9D1B-5F3D82FBE835}" presName="hierChild5" presStyleCnt="0"/>
      <dgm:spPr/>
      <dgm:t>
        <a:bodyPr/>
        <a:lstStyle/>
        <a:p>
          <a:endParaRPr lang="en-US"/>
        </a:p>
      </dgm:t>
    </dgm:pt>
    <dgm:pt modelId="{EBB4544C-E271-6147-A92D-0ADE93C75EA4}" type="pres">
      <dgm:prSet presAssocID="{DE9D23E2-91AE-504F-B7E2-DCBD691272F7}" presName="Name23" presStyleLbl="parChTrans1D4" presStyleIdx="1" presStyleCnt="2"/>
      <dgm:spPr/>
      <dgm:t>
        <a:bodyPr/>
        <a:lstStyle/>
        <a:p>
          <a:endParaRPr lang="en-US"/>
        </a:p>
      </dgm:t>
    </dgm:pt>
    <dgm:pt modelId="{36A0543A-0C06-6241-91D2-32DDADFCD5CB}" type="pres">
      <dgm:prSet presAssocID="{F2743140-4095-1B4E-881E-8C0CDB649211}" presName="hierRoot4" presStyleCnt="0"/>
      <dgm:spPr/>
      <dgm:t>
        <a:bodyPr/>
        <a:lstStyle/>
        <a:p>
          <a:endParaRPr lang="en-US"/>
        </a:p>
      </dgm:t>
    </dgm:pt>
    <dgm:pt modelId="{295F20D4-BAC6-9E42-91A0-BB8437343909}" type="pres">
      <dgm:prSet presAssocID="{F2743140-4095-1B4E-881E-8C0CDB649211}" presName="composite4" presStyleCnt="0"/>
      <dgm:spPr/>
      <dgm:t>
        <a:bodyPr/>
        <a:lstStyle/>
        <a:p>
          <a:endParaRPr lang="en-US"/>
        </a:p>
      </dgm:t>
    </dgm:pt>
    <dgm:pt modelId="{F0E6C605-BADA-1343-A6E2-E52B58011A2C}" type="pres">
      <dgm:prSet presAssocID="{F2743140-4095-1B4E-881E-8C0CDB649211}" presName="background4" presStyleLbl="asst1" presStyleIdx="5" presStyleCnt="6"/>
      <dgm:spPr/>
      <dgm:t>
        <a:bodyPr/>
        <a:lstStyle/>
        <a:p>
          <a:endParaRPr lang="en-US"/>
        </a:p>
      </dgm:t>
    </dgm:pt>
    <dgm:pt modelId="{FF8013DE-F65B-334C-BBDB-3A4601909784}" type="pres">
      <dgm:prSet presAssocID="{F2743140-4095-1B4E-881E-8C0CDB649211}" presName="text4" presStyleLbl="fgAcc4" presStyleIdx="1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C53159-24CB-D847-B68E-51F48598A66F}" type="pres">
      <dgm:prSet presAssocID="{F2743140-4095-1B4E-881E-8C0CDB649211}" presName="hierChild5" presStyleCnt="0"/>
      <dgm:spPr/>
      <dgm:t>
        <a:bodyPr/>
        <a:lstStyle/>
        <a:p>
          <a:endParaRPr lang="en-US"/>
        </a:p>
      </dgm:t>
    </dgm:pt>
  </dgm:ptLst>
  <dgm:cxnLst>
    <dgm:cxn modelId="{F7E5C324-9E4A-3B49-B67C-7194C0D3AC48}" type="presOf" srcId="{2CD788E8-8170-8C4B-A06A-0CFB8AE8CA01}" destId="{D8E45DDC-3E8E-3243-8D1B-361551FA462D}" srcOrd="0" destOrd="0" presId="urn:microsoft.com/office/officeart/2005/8/layout/hierarchy1"/>
    <dgm:cxn modelId="{51345165-BAF0-B341-A841-6F5A02AF8D87}" srcId="{9651EB0D-39B8-224A-946A-B2358C067B70}" destId="{F2743140-4095-1B4E-881E-8C0CDB649211}" srcOrd="1" destOrd="0" parTransId="{DE9D23E2-91AE-504F-B7E2-DCBD691272F7}" sibTransId="{C7CC0452-6FCC-4A4A-94AD-43D0E2A81D1A}"/>
    <dgm:cxn modelId="{7412D4BB-AF84-EA47-A925-C04B60ED8C02}" srcId="{2CD788E8-8170-8C4B-A06A-0CFB8AE8CA01}" destId="{9651EB0D-39B8-224A-946A-B2358C067B70}" srcOrd="1" destOrd="0" parTransId="{D3EA955C-41D1-2A49-A8FA-0299FEB514EE}" sibTransId="{85FB3BCF-4B2C-3A47-867A-864953FF6229}"/>
    <dgm:cxn modelId="{849EB0F7-EF54-5B4C-8954-81A5FE8E4D3A}" srcId="{19F93EBA-D9C0-4C47-B7BE-0B44A0DDADBF}" destId="{2CD788E8-8170-8C4B-A06A-0CFB8AE8CA01}" srcOrd="1" destOrd="0" parTransId="{916A5F52-697C-A947-BF9E-97258BA6FD0C}" sibTransId="{69159D2A-03FE-E84B-B3ED-4D21485F7CC6}"/>
    <dgm:cxn modelId="{E54D1A7A-E266-D64D-8A51-5CDFD5DAB3F0}" type="presOf" srcId="{BCB4E948-63F6-AB42-A878-162B6CD84C1F}" destId="{B78A597E-23B3-1049-A01A-9F535DCF17C1}" srcOrd="0" destOrd="0" presId="urn:microsoft.com/office/officeart/2005/8/layout/hierarchy1"/>
    <dgm:cxn modelId="{3C15EACC-A9FC-FF4E-9067-AB4C348127E3}" type="presOf" srcId="{9651EB0D-39B8-224A-946A-B2358C067B70}" destId="{66131503-63ED-4540-8502-6A48CD18ED03}" srcOrd="0" destOrd="0" presId="urn:microsoft.com/office/officeart/2005/8/layout/hierarchy1"/>
    <dgm:cxn modelId="{3E9E325C-94F2-F241-B952-4BCD738F26A4}" type="presOf" srcId="{D3EA955C-41D1-2A49-A8FA-0299FEB514EE}" destId="{AEA16479-9E7F-A941-9B3F-EA82653ABA15}" srcOrd="0" destOrd="0" presId="urn:microsoft.com/office/officeart/2005/8/layout/hierarchy1"/>
    <dgm:cxn modelId="{A50609E9-DA9E-084D-8D5A-8E8442F20F3D}" type="presOf" srcId="{560C94EE-5B84-5448-99EB-BE3D318A9050}" destId="{3CA51067-4626-A242-B466-B8914FAC3103}" srcOrd="0" destOrd="0" presId="urn:microsoft.com/office/officeart/2005/8/layout/hierarchy1"/>
    <dgm:cxn modelId="{FBF2268E-809F-4549-85D1-A2E2F9551805}" type="presOf" srcId="{F2743140-4095-1B4E-881E-8C0CDB649211}" destId="{FF8013DE-F65B-334C-BBDB-3A4601909784}" srcOrd="0" destOrd="0" presId="urn:microsoft.com/office/officeart/2005/8/layout/hierarchy1"/>
    <dgm:cxn modelId="{C9B70FA5-4CDF-E141-BFF0-8599973BF99D}" type="presOf" srcId="{916A5F52-697C-A947-BF9E-97258BA6FD0C}" destId="{9452356D-D5F9-024D-8E0A-B11E01C245D2}" srcOrd="0" destOrd="0" presId="urn:microsoft.com/office/officeart/2005/8/layout/hierarchy1"/>
    <dgm:cxn modelId="{A56A4443-DBC0-E147-BA60-5AB644DF7C14}" type="presOf" srcId="{19F93EBA-D9C0-4C47-B7BE-0B44A0DDADBF}" destId="{3F71AA5E-DB92-5241-8683-550A3668A98A}" srcOrd="0" destOrd="0" presId="urn:microsoft.com/office/officeart/2005/8/layout/hierarchy1"/>
    <dgm:cxn modelId="{B783C317-0C42-8541-B481-5F11E55539F2}" srcId="{93879B3B-8945-8C4D-BB5E-24FD2541BC85}" destId="{19F93EBA-D9C0-4C47-B7BE-0B44A0DDADBF}" srcOrd="0" destOrd="0" parTransId="{1BDD40A1-7435-B848-A092-9953001214EE}" sibTransId="{8DDA6EC0-74EC-C748-A62C-37B1267E369D}"/>
    <dgm:cxn modelId="{46CF2A99-BEC5-D54B-9F36-D6F1A04546B6}" type="presOf" srcId="{4BA679D7-597C-6A4D-90D4-EEA40A33BBE0}" destId="{E85188AF-6B0B-2842-9981-C8A370795369}" srcOrd="0" destOrd="0" presId="urn:microsoft.com/office/officeart/2005/8/layout/hierarchy1"/>
    <dgm:cxn modelId="{883B8AE1-E3C6-8E4B-8AE5-B14364C2A0F5}" srcId="{9651EB0D-39B8-224A-946A-B2358C067B70}" destId="{9C2BE76E-5378-C54D-9D1B-5F3D82FBE835}" srcOrd="0" destOrd="0" parTransId="{3FB02DE8-BD52-C34D-8DB2-3D441D26D454}" sibTransId="{0EEEB716-8B9F-0447-949A-8E709E4DDC3F}"/>
    <dgm:cxn modelId="{4DFE2C4B-E091-EA4B-B072-1EEDEAD10D1A}" srcId="{19F93EBA-D9C0-4C47-B7BE-0B44A0DDADBF}" destId="{3C3D2C5E-775D-A04C-BBC2-AF7750B981C6}" srcOrd="0" destOrd="0" parTransId="{560C94EE-5B84-5448-99EB-BE3D318A9050}" sibTransId="{0E606A7C-A824-D545-AF97-B68F8E53A1A5}"/>
    <dgm:cxn modelId="{2CDECFF8-FF21-4843-908E-70B1D22E1D82}" type="presOf" srcId="{DE9D23E2-91AE-504F-B7E2-DCBD691272F7}" destId="{EBB4544C-E271-6147-A92D-0ADE93C75EA4}" srcOrd="0" destOrd="0" presId="urn:microsoft.com/office/officeart/2005/8/layout/hierarchy1"/>
    <dgm:cxn modelId="{90C70A6C-120D-664B-A6D6-78AC8CBEE9FF}" type="presOf" srcId="{9C2BE76E-5378-C54D-9D1B-5F3D82FBE835}" destId="{D8FD5D50-6D6C-0E4C-A837-1DDE12D05237}" srcOrd="0" destOrd="0" presId="urn:microsoft.com/office/officeart/2005/8/layout/hierarchy1"/>
    <dgm:cxn modelId="{A1B9981C-D7ED-9A4D-B005-1DD6EA95B6B0}" srcId="{2CD788E8-8170-8C4B-A06A-0CFB8AE8CA01}" destId="{BCB4E948-63F6-AB42-A878-162B6CD84C1F}" srcOrd="0" destOrd="0" parTransId="{4BA679D7-597C-6A4D-90D4-EEA40A33BBE0}" sibTransId="{C903977C-175D-314B-809E-C59BC26E998A}"/>
    <dgm:cxn modelId="{7F7F6183-886D-2648-8FA6-AD21FCAD7F1D}" type="presOf" srcId="{93879B3B-8945-8C4D-BB5E-24FD2541BC85}" destId="{525DECA4-2B3D-564E-9111-B18B72B87AAC}" srcOrd="0" destOrd="0" presId="urn:microsoft.com/office/officeart/2005/8/layout/hierarchy1"/>
    <dgm:cxn modelId="{56EA547E-DC20-E446-8B6E-A74EB617A7CD}" type="presOf" srcId="{3FB02DE8-BD52-C34D-8DB2-3D441D26D454}" destId="{95DD8796-C1D6-EE44-9869-F5661F3F8B5F}" srcOrd="0" destOrd="0" presId="urn:microsoft.com/office/officeart/2005/8/layout/hierarchy1"/>
    <dgm:cxn modelId="{40E7927B-AB79-BF4E-B034-E891791940F2}" type="presOf" srcId="{3C3D2C5E-775D-A04C-BBC2-AF7750B981C6}" destId="{A68B0684-C8C1-E743-BC4C-0480863FAEE6}" srcOrd="0" destOrd="0" presId="urn:microsoft.com/office/officeart/2005/8/layout/hierarchy1"/>
    <dgm:cxn modelId="{44C62F01-FC37-4545-9A6A-211AD716D77C}" type="presParOf" srcId="{525DECA4-2B3D-564E-9111-B18B72B87AAC}" destId="{3259DDE7-D492-CE49-B945-E9E98812B2A2}" srcOrd="0" destOrd="0" presId="urn:microsoft.com/office/officeart/2005/8/layout/hierarchy1"/>
    <dgm:cxn modelId="{BDA15DAD-4A9A-D443-8CAD-501B527E1072}" type="presParOf" srcId="{3259DDE7-D492-CE49-B945-E9E98812B2A2}" destId="{2A79DFBF-5DAD-8042-BFC0-887F8F85DB90}" srcOrd="0" destOrd="0" presId="urn:microsoft.com/office/officeart/2005/8/layout/hierarchy1"/>
    <dgm:cxn modelId="{1FD8CB69-F8A3-7B49-93B1-A4C9472B7F36}" type="presParOf" srcId="{2A79DFBF-5DAD-8042-BFC0-887F8F85DB90}" destId="{626D55D9-C3F1-4E40-BAA3-842EECDA1E65}" srcOrd="0" destOrd="0" presId="urn:microsoft.com/office/officeart/2005/8/layout/hierarchy1"/>
    <dgm:cxn modelId="{4EDC40F2-7BE8-5044-B59F-F9D3D4F0BEAA}" type="presParOf" srcId="{2A79DFBF-5DAD-8042-BFC0-887F8F85DB90}" destId="{3F71AA5E-DB92-5241-8683-550A3668A98A}" srcOrd="1" destOrd="0" presId="urn:microsoft.com/office/officeart/2005/8/layout/hierarchy1"/>
    <dgm:cxn modelId="{CE04B540-D68F-6F45-8045-51A2A2E26842}" type="presParOf" srcId="{3259DDE7-D492-CE49-B945-E9E98812B2A2}" destId="{8A4DFAF3-1E04-7844-B174-521460069BB8}" srcOrd="1" destOrd="0" presId="urn:microsoft.com/office/officeart/2005/8/layout/hierarchy1"/>
    <dgm:cxn modelId="{4BB3586D-A5B9-6241-A249-EC4580370814}" type="presParOf" srcId="{8A4DFAF3-1E04-7844-B174-521460069BB8}" destId="{3CA51067-4626-A242-B466-B8914FAC3103}" srcOrd="0" destOrd="0" presId="urn:microsoft.com/office/officeart/2005/8/layout/hierarchy1"/>
    <dgm:cxn modelId="{6C8C5AF8-F0A7-094D-8BAF-ECA721A75130}" type="presParOf" srcId="{8A4DFAF3-1E04-7844-B174-521460069BB8}" destId="{B90FEF87-A99D-FC47-8EA1-87F622F333DD}" srcOrd="1" destOrd="0" presId="urn:microsoft.com/office/officeart/2005/8/layout/hierarchy1"/>
    <dgm:cxn modelId="{9D18B87E-2DC0-434F-B09F-9AE3E0C5D5C8}" type="presParOf" srcId="{B90FEF87-A99D-FC47-8EA1-87F622F333DD}" destId="{5BF793F4-0C65-8647-91C6-562D6D8B17F2}" srcOrd="0" destOrd="0" presId="urn:microsoft.com/office/officeart/2005/8/layout/hierarchy1"/>
    <dgm:cxn modelId="{98C60F6D-A9E5-4248-B361-B977BA6D7CBB}" type="presParOf" srcId="{5BF793F4-0C65-8647-91C6-562D6D8B17F2}" destId="{FF22CE34-A717-0A40-A8AA-2B31ECFFF628}" srcOrd="0" destOrd="0" presId="urn:microsoft.com/office/officeart/2005/8/layout/hierarchy1"/>
    <dgm:cxn modelId="{C6821A83-828E-944F-8D8B-646CF911C6FF}" type="presParOf" srcId="{5BF793F4-0C65-8647-91C6-562D6D8B17F2}" destId="{A68B0684-C8C1-E743-BC4C-0480863FAEE6}" srcOrd="1" destOrd="0" presId="urn:microsoft.com/office/officeart/2005/8/layout/hierarchy1"/>
    <dgm:cxn modelId="{6439DCDC-4A84-6943-A2C1-975F8862DF4D}" type="presParOf" srcId="{B90FEF87-A99D-FC47-8EA1-87F622F333DD}" destId="{779858E7-2102-F349-BD31-EBC691D133F3}" srcOrd="1" destOrd="0" presId="urn:microsoft.com/office/officeart/2005/8/layout/hierarchy1"/>
    <dgm:cxn modelId="{4ED14037-5A04-4443-AE08-66E4DEEEA296}" type="presParOf" srcId="{8A4DFAF3-1E04-7844-B174-521460069BB8}" destId="{9452356D-D5F9-024D-8E0A-B11E01C245D2}" srcOrd="2" destOrd="0" presId="urn:microsoft.com/office/officeart/2005/8/layout/hierarchy1"/>
    <dgm:cxn modelId="{30E80FB2-945C-9E4D-BDB0-AFA260DF360B}" type="presParOf" srcId="{8A4DFAF3-1E04-7844-B174-521460069BB8}" destId="{A0453A65-687B-A841-AABE-186D8FB7A05C}" srcOrd="3" destOrd="0" presId="urn:microsoft.com/office/officeart/2005/8/layout/hierarchy1"/>
    <dgm:cxn modelId="{A1F865F2-7D28-FB41-9D1D-98D44AAFA918}" type="presParOf" srcId="{A0453A65-687B-A841-AABE-186D8FB7A05C}" destId="{48B82FA4-6866-6B4A-AD80-F0A28DE4558E}" srcOrd="0" destOrd="0" presId="urn:microsoft.com/office/officeart/2005/8/layout/hierarchy1"/>
    <dgm:cxn modelId="{A56F2161-DD18-3442-BA81-8DF402FB7C9E}" type="presParOf" srcId="{48B82FA4-6866-6B4A-AD80-F0A28DE4558E}" destId="{7D0CC7AF-14B2-8E4E-902B-184FB1986E9D}" srcOrd="0" destOrd="0" presId="urn:microsoft.com/office/officeart/2005/8/layout/hierarchy1"/>
    <dgm:cxn modelId="{D7E692DA-ADD6-A543-833E-908E2E79FB25}" type="presParOf" srcId="{48B82FA4-6866-6B4A-AD80-F0A28DE4558E}" destId="{D8E45DDC-3E8E-3243-8D1B-361551FA462D}" srcOrd="1" destOrd="0" presId="urn:microsoft.com/office/officeart/2005/8/layout/hierarchy1"/>
    <dgm:cxn modelId="{E8036AFC-4B12-454A-BF7F-81849BABCD37}" type="presParOf" srcId="{A0453A65-687B-A841-AABE-186D8FB7A05C}" destId="{C86A0661-807E-8040-BDFD-1202C064A6EE}" srcOrd="1" destOrd="0" presId="urn:microsoft.com/office/officeart/2005/8/layout/hierarchy1"/>
    <dgm:cxn modelId="{827B5527-F8B0-1345-9BFD-AC034BABD0A7}" type="presParOf" srcId="{C86A0661-807E-8040-BDFD-1202C064A6EE}" destId="{E85188AF-6B0B-2842-9981-C8A370795369}" srcOrd="0" destOrd="0" presId="urn:microsoft.com/office/officeart/2005/8/layout/hierarchy1"/>
    <dgm:cxn modelId="{FE2F48C0-1BBC-F442-B26E-BED7B4C2F283}" type="presParOf" srcId="{C86A0661-807E-8040-BDFD-1202C064A6EE}" destId="{C0DCC7C4-6928-0743-AA1A-A49D69C599BF}" srcOrd="1" destOrd="0" presId="urn:microsoft.com/office/officeart/2005/8/layout/hierarchy1"/>
    <dgm:cxn modelId="{1AF795AE-51AA-614F-BC70-8B123C96C9B2}" type="presParOf" srcId="{C0DCC7C4-6928-0743-AA1A-A49D69C599BF}" destId="{4FC3C838-3032-934D-A3B6-0E71CF1057C1}" srcOrd="0" destOrd="0" presId="urn:microsoft.com/office/officeart/2005/8/layout/hierarchy1"/>
    <dgm:cxn modelId="{C0EB6640-96E8-7744-AA15-BFC64CD275D6}" type="presParOf" srcId="{4FC3C838-3032-934D-A3B6-0E71CF1057C1}" destId="{9A7EFB90-34EE-DF49-BB36-14528FB2A414}" srcOrd="0" destOrd="0" presId="urn:microsoft.com/office/officeart/2005/8/layout/hierarchy1"/>
    <dgm:cxn modelId="{B751A2ED-E723-1348-9AF6-0083BA639D70}" type="presParOf" srcId="{4FC3C838-3032-934D-A3B6-0E71CF1057C1}" destId="{B78A597E-23B3-1049-A01A-9F535DCF17C1}" srcOrd="1" destOrd="0" presId="urn:microsoft.com/office/officeart/2005/8/layout/hierarchy1"/>
    <dgm:cxn modelId="{640ECD22-8325-9D4D-9ACA-A9C292C35B4C}" type="presParOf" srcId="{C0DCC7C4-6928-0743-AA1A-A49D69C599BF}" destId="{B0EDD2F8-521D-B74D-BBBE-4AE1C201791B}" srcOrd="1" destOrd="0" presId="urn:microsoft.com/office/officeart/2005/8/layout/hierarchy1"/>
    <dgm:cxn modelId="{1A10142D-44DA-0B4C-B96D-BD117EEE01CB}" type="presParOf" srcId="{C86A0661-807E-8040-BDFD-1202C064A6EE}" destId="{AEA16479-9E7F-A941-9B3F-EA82653ABA15}" srcOrd="2" destOrd="0" presId="urn:microsoft.com/office/officeart/2005/8/layout/hierarchy1"/>
    <dgm:cxn modelId="{F2FE8EF6-E521-1842-BF1D-B0823C622E6E}" type="presParOf" srcId="{C86A0661-807E-8040-BDFD-1202C064A6EE}" destId="{A2CAC864-72D1-024F-ADD1-9896D3528A0E}" srcOrd="3" destOrd="0" presId="urn:microsoft.com/office/officeart/2005/8/layout/hierarchy1"/>
    <dgm:cxn modelId="{67BF07C1-D95D-344B-9D27-A40BE0868C4E}" type="presParOf" srcId="{A2CAC864-72D1-024F-ADD1-9896D3528A0E}" destId="{14B523CA-8775-864B-9396-41EAE5665CB4}" srcOrd="0" destOrd="0" presId="urn:microsoft.com/office/officeart/2005/8/layout/hierarchy1"/>
    <dgm:cxn modelId="{1F220980-D480-434D-AEE1-9AEEC9437053}" type="presParOf" srcId="{14B523CA-8775-864B-9396-41EAE5665CB4}" destId="{199B6F96-2AA2-4B4C-AB7F-FC2B87FD9AB7}" srcOrd="0" destOrd="0" presId="urn:microsoft.com/office/officeart/2005/8/layout/hierarchy1"/>
    <dgm:cxn modelId="{1D600F64-601B-764F-BA0A-64F726924AFB}" type="presParOf" srcId="{14B523CA-8775-864B-9396-41EAE5665CB4}" destId="{66131503-63ED-4540-8502-6A48CD18ED03}" srcOrd="1" destOrd="0" presId="urn:microsoft.com/office/officeart/2005/8/layout/hierarchy1"/>
    <dgm:cxn modelId="{AFE6EF0A-A2D6-F541-9E5A-A6C2EEBF0695}" type="presParOf" srcId="{A2CAC864-72D1-024F-ADD1-9896D3528A0E}" destId="{50DFB2EC-C181-E74B-9261-895F5A4F3C49}" srcOrd="1" destOrd="0" presId="urn:microsoft.com/office/officeart/2005/8/layout/hierarchy1"/>
    <dgm:cxn modelId="{2D8F67DA-402C-9144-8F61-63EC8251C522}" type="presParOf" srcId="{50DFB2EC-C181-E74B-9261-895F5A4F3C49}" destId="{95DD8796-C1D6-EE44-9869-F5661F3F8B5F}" srcOrd="0" destOrd="0" presId="urn:microsoft.com/office/officeart/2005/8/layout/hierarchy1"/>
    <dgm:cxn modelId="{FDD5AAB6-E918-7741-8733-1C0FB5B00A02}" type="presParOf" srcId="{50DFB2EC-C181-E74B-9261-895F5A4F3C49}" destId="{3A5D0533-E7CB-A94C-AF30-F3A4138E152E}" srcOrd="1" destOrd="0" presId="urn:microsoft.com/office/officeart/2005/8/layout/hierarchy1"/>
    <dgm:cxn modelId="{E5A89492-5C34-E54D-8147-8C172D519B9A}" type="presParOf" srcId="{3A5D0533-E7CB-A94C-AF30-F3A4138E152E}" destId="{B9D77B5F-DBD7-B04E-B6D4-A72D0100499F}" srcOrd="0" destOrd="0" presId="urn:microsoft.com/office/officeart/2005/8/layout/hierarchy1"/>
    <dgm:cxn modelId="{8B0C6FEA-7524-D543-BEC3-EA65977BA12D}" type="presParOf" srcId="{B9D77B5F-DBD7-B04E-B6D4-A72D0100499F}" destId="{1C657837-9A36-1543-B1A8-F6D9F73C8C9E}" srcOrd="0" destOrd="0" presId="urn:microsoft.com/office/officeart/2005/8/layout/hierarchy1"/>
    <dgm:cxn modelId="{D21EDA00-DE06-E642-A3F8-36969122F9C7}" type="presParOf" srcId="{B9D77B5F-DBD7-B04E-B6D4-A72D0100499F}" destId="{D8FD5D50-6D6C-0E4C-A837-1DDE12D05237}" srcOrd="1" destOrd="0" presId="urn:microsoft.com/office/officeart/2005/8/layout/hierarchy1"/>
    <dgm:cxn modelId="{F544470C-AADA-384B-BE39-3EF4D3E16DEF}" type="presParOf" srcId="{3A5D0533-E7CB-A94C-AF30-F3A4138E152E}" destId="{8A167922-A674-3E4B-8329-8977C1C70261}" srcOrd="1" destOrd="0" presId="urn:microsoft.com/office/officeart/2005/8/layout/hierarchy1"/>
    <dgm:cxn modelId="{23DF0C75-F07C-744C-90B6-DA319189E70C}" type="presParOf" srcId="{50DFB2EC-C181-E74B-9261-895F5A4F3C49}" destId="{EBB4544C-E271-6147-A92D-0ADE93C75EA4}" srcOrd="2" destOrd="0" presId="urn:microsoft.com/office/officeart/2005/8/layout/hierarchy1"/>
    <dgm:cxn modelId="{A365CEED-E3E7-494D-B898-FD88F159BFEA}" type="presParOf" srcId="{50DFB2EC-C181-E74B-9261-895F5A4F3C49}" destId="{36A0543A-0C06-6241-91D2-32DDADFCD5CB}" srcOrd="3" destOrd="0" presId="urn:microsoft.com/office/officeart/2005/8/layout/hierarchy1"/>
    <dgm:cxn modelId="{2423AF6B-B204-6E47-B186-980C0AF6ACB3}" type="presParOf" srcId="{36A0543A-0C06-6241-91D2-32DDADFCD5CB}" destId="{295F20D4-BAC6-9E42-91A0-BB8437343909}" srcOrd="0" destOrd="0" presId="urn:microsoft.com/office/officeart/2005/8/layout/hierarchy1"/>
    <dgm:cxn modelId="{D1B6DF55-DD78-9543-893E-3021D6850DDD}" type="presParOf" srcId="{295F20D4-BAC6-9E42-91A0-BB8437343909}" destId="{F0E6C605-BADA-1343-A6E2-E52B58011A2C}" srcOrd="0" destOrd="0" presId="urn:microsoft.com/office/officeart/2005/8/layout/hierarchy1"/>
    <dgm:cxn modelId="{987267DC-173E-504E-8950-DB24E1C46803}" type="presParOf" srcId="{295F20D4-BAC6-9E42-91A0-BB8437343909}" destId="{FF8013DE-F65B-334C-BBDB-3A4601909784}" srcOrd="1" destOrd="0" presId="urn:microsoft.com/office/officeart/2005/8/layout/hierarchy1"/>
    <dgm:cxn modelId="{ED1846DD-EFF4-2A42-A894-1DFC1E1C7E24}" type="presParOf" srcId="{36A0543A-0C06-6241-91D2-32DDADFCD5CB}" destId="{09C53159-24CB-D847-B68E-51F48598A6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BCBF45-CC86-8F42-94AC-248C8B8470E2}" type="doc">
      <dgm:prSet loTypeId="urn:microsoft.com/office/officeart/2005/8/layout/bProcess2" loCatId="process" qsTypeId="urn:microsoft.com/office/officeart/2005/8/quickstyle/simple4" qsCatId="simple" csTypeId="urn:microsoft.com/office/officeart/2005/8/colors/accent2_2" csCatId="accent2" phldr="1"/>
      <dgm:spPr/>
    </dgm:pt>
    <dgm:pt modelId="{1F072D73-81B1-F348-B11D-2D98A5677B28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It: </a:t>
          </a:r>
        </a:p>
        <a:p>
          <a:r>
            <a:rPr lang="en-US" sz="2000" i="1" dirty="0" smtClean="0"/>
            <a:t>EBP</a:t>
          </a:r>
          <a:endParaRPr lang="en-US" sz="2000" i="1" dirty="0"/>
        </a:p>
      </dgm:t>
    </dgm:pt>
    <dgm:pt modelId="{DD05CD3D-CC99-924A-9E55-4D20F3F6AEBD}" type="parTrans" cxnId="{8CB1F0FD-C589-3D4D-8E06-581708D3C36F}">
      <dgm:prSet/>
      <dgm:spPr/>
      <dgm:t>
        <a:bodyPr/>
        <a:lstStyle/>
        <a:p>
          <a:endParaRPr lang="en-US" sz="2000"/>
        </a:p>
      </dgm:t>
    </dgm:pt>
    <dgm:pt modelId="{DBE5BA8F-349B-D547-95DC-B4CCAAE06D1E}" type="sibTrans" cxnId="{8CB1F0FD-C589-3D4D-8E06-581708D3C36F}">
      <dgm:prSet/>
      <dgm:spPr>
        <a:solidFill>
          <a:schemeClr val="bg1"/>
        </a:solidFill>
        <a:ln>
          <a:solidFill>
            <a:srgbClr val="FFFFFF"/>
          </a:solidFill>
        </a:ln>
        <a:effectLst/>
      </dgm:spPr>
      <dgm:t>
        <a:bodyPr/>
        <a:lstStyle/>
        <a:p>
          <a:endParaRPr lang="en-US" sz="2000"/>
        </a:p>
      </dgm:t>
    </dgm:pt>
    <dgm:pt modelId="{C1BC16E0-B4F7-0A44-BB2B-4B2B393C67B5}">
      <dgm:prSet phldrT="[Text]" custT="1"/>
      <dgm:spPr/>
      <dgm:t>
        <a:bodyPr/>
        <a:lstStyle/>
        <a:p>
          <a:r>
            <a:rPr lang="en-US" sz="2000" b="1" dirty="0" smtClean="0"/>
            <a:t>Who:</a:t>
          </a:r>
        </a:p>
        <a:p>
          <a:r>
            <a:rPr lang="en-US" sz="2000" i="1" dirty="0" smtClean="0"/>
            <a:t>Implementation “Supporters”</a:t>
          </a:r>
          <a:endParaRPr lang="en-US" sz="2000" i="1" dirty="0"/>
        </a:p>
      </dgm:t>
    </dgm:pt>
    <dgm:pt modelId="{CA90E2EF-C02A-2C4F-9BCA-0D7AAED7F887}" type="parTrans" cxnId="{A0562BEE-49C6-5249-9964-758023C6A731}">
      <dgm:prSet/>
      <dgm:spPr/>
      <dgm:t>
        <a:bodyPr/>
        <a:lstStyle/>
        <a:p>
          <a:endParaRPr lang="en-US" sz="2000"/>
        </a:p>
      </dgm:t>
    </dgm:pt>
    <dgm:pt modelId="{2E483CDF-8E5F-CD44-92CD-A599DE1CA97D}" type="sibTrans" cxnId="{A0562BEE-49C6-5249-9964-758023C6A731}">
      <dgm:prSet/>
      <dgm:spPr>
        <a:solidFill>
          <a:srgbClr val="FFFFFF"/>
        </a:solidFill>
        <a:ln>
          <a:solidFill>
            <a:srgbClr val="FFFFFF"/>
          </a:solidFill>
        </a:ln>
        <a:effectLst/>
      </dgm:spPr>
      <dgm:t>
        <a:bodyPr/>
        <a:lstStyle/>
        <a:p>
          <a:endParaRPr lang="en-US" sz="2000"/>
        </a:p>
      </dgm:t>
    </dgm:pt>
    <dgm:pt modelId="{686210B3-0543-3240-B66D-699E239EE193}">
      <dgm:prSet phldrT="[Text]" custT="1"/>
      <dgm:spPr/>
      <dgm:t>
        <a:bodyPr/>
        <a:lstStyle/>
        <a:p>
          <a:r>
            <a:rPr lang="en-US" sz="2000" b="1" dirty="0" smtClean="0"/>
            <a:t>How: </a:t>
          </a:r>
        </a:p>
        <a:p>
          <a:r>
            <a:rPr lang="en-US" sz="2000" i="1" dirty="0" smtClean="0"/>
            <a:t>Train, prompt, use data</a:t>
          </a:r>
          <a:endParaRPr lang="en-US" sz="2000" i="1" dirty="0"/>
        </a:p>
      </dgm:t>
    </dgm:pt>
    <dgm:pt modelId="{1052612B-2C77-7043-B355-0E50919DB063}" type="parTrans" cxnId="{9C04E982-068A-4A4A-8508-306F872797E8}">
      <dgm:prSet/>
      <dgm:spPr/>
      <dgm:t>
        <a:bodyPr/>
        <a:lstStyle/>
        <a:p>
          <a:endParaRPr lang="en-US" sz="2000"/>
        </a:p>
      </dgm:t>
    </dgm:pt>
    <dgm:pt modelId="{B2F4056D-5B5E-D144-A9CC-6D438617E25B}" type="sibTrans" cxnId="{9C04E982-068A-4A4A-8508-306F872797E8}">
      <dgm:prSet/>
      <dgm:spPr>
        <a:solidFill>
          <a:srgbClr val="FFFFFF"/>
        </a:solidFill>
        <a:ln>
          <a:solidFill>
            <a:srgbClr val="FFFFFF"/>
          </a:solidFill>
        </a:ln>
        <a:effectLst/>
      </dgm:spPr>
      <dgm:t>
        <a:bodyPr/>
        <a:lstStyle/>
        <a:p>
          <a:endParaRPr lang="en-US" sz="2000"/>
        </a:p>
      </dgm:t>
    </dgm:pt>
    <dgm:pt modelId="{8165CE88-D246-0043-8524-783CB525BECB}">
      <dgm:prSet phldrT="[Text]" custT="1"/>
      <dgm:spPr/>
      <dgm:t>
        <a:bodyPr/>
        <a:lstStyle/>
        <a:p>
          <a:r>
            <a:rPr lang="en-US" sz="2000" b="1" dirty="0" smtClean="0"/>
            <a:t>Where:</a:t>
          </a:r>
        </a:p>
        <a:p>
          <a:r>
            <a:rPr lang="en-US" sz="2000" dirty="0" smtClean="0"/>
            <a:t> </a:t>
          </a:r>
          <a:r>
            <a:rPr lang="en-US" sz="2000" i="1" dirty="0" smtClean="0"/>
            <a:t>Teacher / Classroom</a:t>
          </a:r>
          <a:endParaRPr lang="en-US" sz="2000" i="1" dirty="0"/>
        </a:p>
      </dgm:t>
    </dgm:pt>
    <dgm:pt modelId="{7F08CECE-472F-E448-B6F2-4B450D5E7D5D}" type="parTrans" cxnId="{8F86B1EF-0A2B-BB4A-A78A-BA42CA8EE40F}">
      <dgm:prSet/>
      <dgm:spPr/>
      <dgm:t>
        <a:bodyPr/>
        <a:lstStyle/>
        <a:p>
          <a:endParaRPr lang="en-US" sz="2000"/>
        </a:p>
      </dgm:t>
    </dgm:pt>
    <dgm:pt modelId="{DF3417BE-4303-F648-B019-0A22B0C99B43}" type="sibTrans" cxnId="{8F86B1EF-0A2B-BB4A-A78A-BA42CA8EE40F}">
      <dgm:prSet/>
      <dgm:spPr/>
      <dgm:t>
        <a:bodyPr/>
        <a:lstStyle/>
        <a:p>
          <a:endParaRPr lang="en-US" sz="2000"/>
        </a:p>
      </dgm:t>
    </dgm:pt>
    <dgm:pt modelId="{675B8B44-E0FF-B44C-B6DC-33777552854A}" type="pres">
      <dgm:prSet presAssocID="{F1BCBF45-CC86-8F42-94AC-248C8B8470E2}" presName="diagram" presStyleCnt="0">
        <dgm:presLayoutVars>
          <dgm:dir/>
          <dgm:resizeHandles/>
        </dgm:presLayoutVars>
      </dgm:prSet>
      <dgm:spPr/>
    </dgm:pt>
    <dgm:pt modelId="{502382E5-BE8A-7E46-A74A-A302738CA854}" type="pres">
      <dgm:prSet presAssocID="{1F072D73-81B1-F348-B11D-2D98A5677B28}" presName="firstNode" presStyleLbl="node1" presStyleIdx="0" presStyleCnt="4" custScaleX="214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E0022-A92E-D54B-88F6-286CA91F6998}" type="pres">
      <dgm:prSet presAssocID="{DBE5BA8F-349B-D547-95DC-B4CCAAE06D1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7121738-1341-8A4F-BA88-70E4E24697CE}" type="pres">
      <dgm:prSet presAssocID="{C1BC16E0-B4F7-0A44-BB2B-4B2B393C67B5}" presName="middleNode" presStyleCnt="0"/>
      <dgm:spPr/>
    </dgm:pt>
    <dgm:pt modelId="{F7AC1E71-0291-B044-A6F3-033AB87AF0D1}" type="pres">
      <dgm:prSet presAssocID="{C1BC16E0-B4F7-0A44-BB2B-4B2B393C67B5}" presName="padding" presStyleLbl="node1" presStyleIdx="0" presStyleCnt="4"/>
      <dgm:spPr/>
    </dgm:pt>
    <dgm:pt modelId="{F6BED337-F61C-6B44-9F2A-2F71262CD4EA}" type="pres">
      <dgm:prSet presAssocID="{C1BC16E0-B4F7-0A44-BB2B-4B2B393C67B5}" presName="shape" presStyleLbl="node1" presStyleIdx="1" presStyleCnt="4" custScaleX="280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F27C2-6823-9F4F-AC38-039F0A0B1D20}" type="pres">
      <dgm:prSet presAssocID="{2E483CDF-8E5F-CD44-92CD-A599DE1CA97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C3FDCA2-C83C-2841-9A8F-E5D1D96BFD24}" type="pres">
      <dgm:prSet presAssocID="{686210B3-0543-3240-B66D-699E239EE193}" presName="middleNode" presStyleCnt="0"/>
      <dgm:spPr/>
    </dgm:pt>
    <dgm:pt modelId="{EE9D012E-A5A7-8244-B01B-815B504BA3DC}" type="pres">
      <dgm:prSet presAssocID="{686210B3-0543-3240-B66D-699E239EE193}" presName="padding" presStyleLbl="node1" presStyleIdx="1" presStyleCnt="4"/>
      <dgm:spPr/>
    </dgm:pt>
    <dgm:pt modelId="{ACDEF832-BE8B-514A-B41A-6797F1E43642}" type="pres">
      <dgm:prSet presAssocID="{686210B3-0543-3240-B66D-699E239EE193}" presName="shape" presStyleLbl="node1" presStyleIdx="2" presStyleCnt="4" custScaleX="280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52A3B-DE56-2641-8240-87A07CEF7F53}" type="pres">
      <dgm:prSet presAssocID="{B2F4056D-5B5E-D144-A9CC-6D438617E25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01F945E-BE77-B84C-A376-07AEE91BF3D8}" type="pres">
      <dgm:prSet presAssocID="{8165CE88-D246-0043-8524-783CB525BECB}" presName="lastNode" presStyleLbl="node1" presStyleIdx="3" presStyleCnt="4" custScaleX="214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4821CE-9228-214A-97D1-143ABCB4BA28}" type="presOf" srcId="{1F072D73-81B1-F348-B11D-2D98A5677B28}" destId="{502382E5-BE8A-7E46-A74A-A302738CA854}" srcOrd="0" destOrd="0" presId="urn:microsoft.com/office/officeart/2005/8/layout/bProcess2"/>
    <dgm:cxn modelId="{8CB1F0FD-C589-3D4D-8E06-581708D3C36F}" srcId="{F1BCBF45-CC86-8F42-94AC-248C8B8470E2}" destId="{1F072D73-81B1-F348-B11D-2D98A5677B28}" srcOrd="0" destOrd="0" parTransId="{DD05CD3D-CC99-924A-9E55-4D20F3F6AEBD}" sibTransId="{DBE5BA8F-349B-D547-95DC-B4CCAAE06D1E}"/>
    <dgm:cxn modelId="{8F86B1EF-0A2B-BB4A-A78A-BA42CA8EE40F}" srcId="{F1BCBF45-CC86-8F42-94AC-248C8B8470E2}" destId="{8165CE88-D246-0043-8524-783CB525BECB}" srcOrd="3" destOrd="0" parTransId="{7F08CECE-472F-E448-B6F2-4B450D5E7D5D}" sibTransId="{DF3417BE-4303-F648-B019-0A22B0C99B43}"/>
    <dgm:cxn modelId="{22E0E6E7-B731-4E46-9864-C9A2622B9206}" type="presOf" srcId="{686210B3-0543-3240-B66D-699E239EE193}" destId="{ACDEF832-BE8B-514A-B41A-6797F1E43642}" srcOrd="0" destOrd="0" presId="urn:microsoft.com/office/officeart/2005/8/layout/bProcess2"/>
    <dgm:cxn modelId="{344DEE22-FA9E-884B-873B-4DB40099DF97}" type="presOf" srcId="{C1BC16E0-B4F7-0A44-BB2B-4B2B393C67B5}" destId="{F6BED337-F61C-6B44-9F2A-2F71262CD4EA}" srcOrd="0" destOrd="0" presId="urn:microsoft.com/office/officeart/2005/8/layout/bProcess2"/>
    <dgm:cxn modelId="{9C04E982-068A-4A4A-8508-306F872797E8}" srcId="{F1BCBF45-CC86-8F42-94AC-248C8B8470E2}" destId="{686210B3-0543-3240-B66D-699E239EE193}" srcOrd="2" destOrd="0" parTransId="{1052612B-2C77-7043-B355-0E50919DB063}" sibTransId="{B2F4056D-5B5E-D144-A9CC-6D438617E25B}"/>
    <dgm:cxn modelId="{A83D1761-2433-354F-8EDA-46FE416DAF22}" type="presOf" srcId="{F1BCBF45-CC86-8F42-94AC-248C8B8470E2}" destId="{675B8B44-E0FF-B44C-B6DC-33777552854A}" srcOrd="0" destOrd="0" presId="urn:microsoft.com/office/officeart/2005/8/layout/bProcess2"/>
    <dgm:cxn modelId="{54DDAB9D-C6DE-854A-92EE-2E0D72F6ACF1}" type="presOf" srcId="{B2F4056D-5B5E-D144-A9CC-6D438617E25B}" destId="{9FF52A3B-DE56-2641-8240-87A07CEF7F53}" srcOrd="0" destOrd="0" presId="urn:microsoft.com/office/officeart/2005/8/layout/bProcess2"/>
    <dgm:cxn modelId="{A0562BEE-49C6-5249-9964-758023C6A731}" srcId="{F1BCBF45-CC86-8F42-94AC-248C8B8470E2}" destId="{C1BC16E0-B4F7-0A44-BB2B-4B2B393C67B5}" srcOrd="1" destOrd="0" parTransId="{CA90E2EF-C02A-2C4F-9BCA-0D7AAED7F887}" sibTransId="{2E483CDF-8E5F-CD44-92CD-A599DE1CA97D}"/>
    <dgm:cxn modelId="{FD4254C6-42BC-594A-BB0D-DFCD28FB9AE7}" type="presOf" srcId="{8165CE88-D246-0043-8524-783CB525BECB}" destId="{501F945E-BE77-B84C-A376-07AEE91BF3D8}" srcOrd="0" destOrd="0" presId="urn:microsoft.com/office/officeart/2005/8/layout/bProcess2"/>
    <dgm:cxn modelId="{4580B027-9B0C-E24D-8ADB-88B1275A6956}" type="presOf" srcId="{2E483CDF-8E5F-CD44-92CD-A599DE1CA97D}" destId="{070F27C2-6823-9F4F-AC38-039F0A0B1D20}" srcOrd="0" destOrd="0" presId="urn:microsoft.com/office/officeart/2005/8/layout/bProcess2"/>
    <dgm:cxn modelId="{AB8625FC-34B4-3745-8F94-1D2B51160B1B}" type="presOf" srcId="{DBE5BA8F-349B-D547-95DC-B4CCAAE06D1E}" destId="{4C2E0022-A92E-D54B-88F6-286CA91F6998}" srcOrd="0" destOrd="0" presId="urn:microsoft.com/office/officeart/2005/8/layout/bProcess2"/>
    <dgm:cxn modelId="{D6A55DF0-6E61-5346-8A6B-5C692D002695}" type="presParOf" srcId="{675B8B44-E0FF-B44C-B6DC-33777552854A}" destId="{502382E5-BE8A-7E46-A74A-A302738CA854}" srcOrd="0" destOrd="0" presId="urn:microsoft.com/office/officeart/2005/8/layout/bProcess2"/>
    <dgm:cxn modelId="{D0567B50-2F76-7E47-9977-F9A750B52439}" type="presParOf" srcId="{675B8B44-E0FF-B44C-B6DC-33777552854A}" destId="{4C2E0022-A92E-D54B-88F6-286CA91F6998}" srcOrd="1" destOrd="0" presId="urn:microsoft.com/office/officeart/2005/8/layout/bProcess2"/>
    <dgm:cxn modelId="{2DA7AD96-AD10-6740-9635-A60F4A073050}" type="presParOf" srcId="{675B8B44-E0FF-B44C-B6DC-33777552854A}" destId="{B7121738-1341-8A4F-BA88-70E4E24697CE}" srcOrd="2" destOrd="0" presId="urn:microsoft.com/office/officeart/2005/8/layout/bProcess2"/>
    <dgm:cxn modelId="{C4A94203-5E6C-BE4D-ABF0-63CE27870C28}" type="presParOf" srcId="{B7121738-1341-8A4F-BA88-70E4E24697CE}" destId="{F7AC1E71-0291-B044-A6F3-033AB87AF0D1}" srcOrd="0" destOrd="0" presId="urn:microsoft.com/office/officeart/2005/8/layout/bProcess2"/>
    <dgm:cxn modelId="{3B3CC287-5C30-5B47-B835-A1F600910499}" type="presParOf" srcId="{B7121738-1341-8A4F-BA88-70E4E24697CE}" destId="{F6BED337-F61C-6B44-9F2A-2F71262CD4EA}" srcOrd="1" destOrd="0" presId="urn:microsoft.com/office/officeart/2005/8/layout/bProcess2"/>
    <dgm:cxn modelId="{D2086D9D-712B-554E-9E10-18EE7594EF3A}" type="presParOf" srcId="{675B8B44-E0FF-B44C-B6DC-33777552854A}" destId="{070F27C2-6823-9F4F-AC38-039F0A0B1D20}" srcOrd="3" destOrd="0" presId="urn:microsoft.com/office/officeart/2005/8/layout/bProcess2"/>
    <dgm:cxn modelId="{12707EE6-9511-CF49-AE13-FF10493A5B5F}" type="presParOf" srcId="{675B8B44-E0FF-B44C-B6DC-33777552854A}" destId="{5C3FDCA2-C83C-2841-9A8F-E5D1D96BFD24}" srcOrd="4" destOrd="0" presId="urn:microsoft.com/office/officeart/2005/8/layout/bProcess2"/>
    <dgm:cxn modelId="{C0A427B2-9B82-6F46-8834-663D865402B2}" type="presParOf" srcId="{5C3FDCA2-C83C-2841-9A8F-E5D1D96BFD24}" destId="{EE9D012E-A5A7-8244-B01B-815B504BA3DC}" srcOrd="0" destOrd="0" presId="urn:microsoft.com/office/officeart/2005/8/layout/bProcess2"/>
    <dgm:cxn modelId="{9DE754E3-FFA4-E049-BC64-24CD3F9C2BA4}" type="presParOf" srcId="{5C3FDCA2-C83C-2841-9A8F-E5D1D96BFD24}" destId="{ACDEF832-BE8B-514A-B41A-6797F1E43642}" srcOrd="1" destOrd="0" presId="urn:microsoft.com/office/officeart/2005/8/layout/bProcess2"/>
    <dgm:cxn modelId="{E437F85E-EF50-274B-B4DC-F6B2967DFBED}" type="presParOf" srcId="{675B8B44-E0FF-B44C-B6DC-33777552854A}" destId="{9FF52A3B-DE56-2641-8240-87A07CEF7F53}" srcOrd="5" destOrd="0" presId="urn:microsoft.com/office/officeart/2005/8/layout/bProcess2"/>
    <dgm:cxn modelId="{5631F7D9-FBE9-5D46-B219-6772894CFA0A}" type="presParOf" srcId="{675B8B44-E0FF-B44C-B6DC-33777552854A}" destId="{501F945E-BE77-B84C-A376-07AEE91BF3D8}" srcOrd="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BCBF45-CC86-8F42-94AC-248C8B8470E2}" type="doc">
      <dgm:prSet loTypeId="urn:microsoft.com/office/officeart/2005/8/layout/bProcess2" loCatId="process" qsTypeId="urn:microsoft.com/office/officeart/2005/8/quickstyle/simple4" qsCatId="simple" csTypeId="urn:microsoft.com/office/officeart/2005/8/colors/accent2_2" csCatId="accent2" phldr="1"/>
      <dgm:spPr/>
    </dgm:pt>
    <dgm:pt modelId="{1F072D73-81B1-F348-B11D-2D98A5677B28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It: </a:t>
          </a:r>
        </a:p>
        <a:p>
          <a:r>
            <a:rPr lang="en-US" sz="2000" i="1" dirty="0" smtClean="0"/>
            <a:t>EBP</a:t>
          </a:r>
          <a:endParaRPr lang="en-US" sz="2000" i="1" dirty="0"/>
        </a:p>
      </dgm:t>
    </dgm:pt>
    <dgm:pt modelId="{DD05CD3D-CC99-924A-9E55-4D20F3F6AEBD}" type="parTrans" cxnId="{8CB1F0FD-C589-3D4D-8E06-581708D3C36F}">
      <dgm:prSet/>
      <dgm:spPr/>
      <dgm:t>
        <a:bodyPr/>
        <a:lstStyle/>
        <a:p>
          <a:endParaRPr lang="en-US" sz="2000"/>
        </a:p>
      </dgm:t>
    </dgm:pt>
    <dgm:pt modelId="{DBE5BA8F-349B-D547-95DC-B4CCAAE06D1E}" type="sibTrans" cxnId="{8CB1F0FD-C589-3D4D-8E06-581708D3C36F}">
      <dgm:prSet/>
      <dgm:spPr>
        <a:solidFill>
          <a:schemeClr val="bg1"/>
        </a:solidFill>
        <a:ln>
          <a:solidFill>
            <a:srgbClr val="FFFFFF"/>
          </a:solidFill>
        </a:ln>
        <a:effectLst/>
      </dgm:spPr>
      <dgm:t>
        <a:bodyPr/>
        <a:lstStyle/>
        <a:p>
          <a:endParaRPr lang="en-US" sz="2000"/>
        </a:p>
      </dgm:t>
    </dgm:pt>
    <dgm:pt modelId="{C1BC16E0-B4F7-0A44-BB2B-4B2B393C67B5}">
      <dgm:prSet phldrT="[Text]" custT="1"/>
      <dgm:spPr/>
      <dgm:t>
        <a:bodyPr/>
        <a:lstStyle/>
        <a:p>
          <a:r>
            <a:rPr lang="en-US" sz="2000" b="1" dirty="0" smtClean="0"/>
            <a:t>Who:</a:t>
          </a:r>
        </a:p>
        <a:p>
          <a:r>
            <a:rPr lang="en-US" sz="2000" i="1" dirty="0" smtClean="0"/>
            <a:t>Implementation “Supporters”</a:t>
          </a:r>
          <a:endParaRPr lang="en-US" sz="2000" i="1" dirty="0"/>
        </a:p>
      </dgm:t>
    </dgm:pt>
    <dgm:pt modelId="{CA90E2EF-C02A-2C4F-9BCA-0D7AAED7F887}" type="parTrans" cxnId="{A0562BEE-49C6-5249-9964-758023C6A731}">
      <dgm:prSet/>
      <dgm:spPr/>
      <dgm:t>
        <a:bodyPr/>
        <a:lstStyle/>
        <a:p>
          <a:endParaRPr lang="en-US" sz="2000"/>
        </a:p>
      </dgm:t>
    </dgm:pt>
    <dgm:pt modelId="{2E483CDF-8E5F-CD44-92CD-A599DE1CA97D}" type="sibTrans" cxnId="{A0562BEE-49C6-5249-9964-758023C6A731}">
      <dgm:prSet/>
      <dgm:spPr>
        <a:solidFill>
          <a:srgbClr val="FFFFFF"/>
        </a:solidFill>
        <a:ln>
          <a:solidFill>
            <a:srgbClr val="FFFFFF"/>
          </a:solidFill>
        </a:ln>
        <a:effectLst/>
      </dgm:spPr>
      <dgm:t>
        <a:bodyPr/>
        <a:lstStyle/>
        <a:p>
          <a:endParaRPr lang="en-US" sz="2000"/>
        </a:p>
      </dgm:t>
    </dgm:pt>
    <dgm:pt modelId="{686210B3-0543-3240-B66D-699E239EE193}">
      <dgm:prSet phldrT="[Text]" custT="1"/>
      <dgm:spPr/>
      <dgm:t>
        <a:bodyPr/>
        <a:lstStyle/>
        <a:p>
          <a:r>
            <a:rPr lang="en-US" sz="2000" b="1" dirty="0" smtClean="0"/>
            <a:t>How: </a:t>
          </a:r>
        </a:p>
        <a:p>
          <a:r>
            <a:rPr lang="en-US" sz="2000" i="1" dirty="0" smtClean="0"/>
            <a:t>Train, prompt, use data</a:t>
          </a:r>
          <a:endParaRPr lang="en-US" sz="2000" i="1" dirty="0"/>
        </a:p>
      </dgm:t>
    </dgm:pt>
    <dgm:pt modelId="{1052612B-2C77-7043-B355-0E50919DB063}" type="parTrans" cxnId="{9C04E982-068A-4A4A-8508-306F872797E8}">
      <dgm:prSet/>
      <dgm:spPr/>
      <dgm:t>
        <a:bodyPr/>
        <a:lstStyle/>
        <a:p>
          <a:endParaRPr lang="en-US" sz="2000"/>
        </a:p>
      </dgm:t>
    </dgm:pt>
    <dgm:pt modelId="{B2F4056D-5B5E-D144-A9CC-6D438617E25B}" type="sibTrans" cxnId="{9C04E982-068A-4A4A-8508-306F872797E8}">
      <dgm:prSet/>
      <dgm:spPr>
        <a:solidFill>
          <a:srgbClr val="FFFFFF"/>
        </a:solidFill>
        <a:ln>
          <a:solidFill>
            <a:srgbClr val="FFFFFF"/>
          </a:solidFill>
        </a:ln>
        <a:effectLst/>
      </dgm:spPr>
      <dgm:t>
        <a:bodyPr/>
        <a:lstStyle/>
        <a:p>
          <a:endParaRPr lang="en-US" sz="2000"/>
        </a:p>
      </dgm:t>
    </dgm:pt>
    <dgm:pt modelId="{8165CE88-D246-0043-8524-783CB525BECB}">
      <dgm:prSet phldrT="[Text]" custT="1"/>
      <dgm:spPr/>
      <dgm:t>
        <a:bodyPr/>
        <a:lstStyle/>
        <a:p>
          <a:r>
            <a:rPr lang="en-US" sz="2000" b="1" dirty="0" smtClean="0"/>
            <a:t>Where:</a:t>
          </a:r>
        </a:p>
        <a:p>
          <a:r>
            <a:rPr lang="en-US" sz="2000" dirty="0" smtClean="0"/>
            <a:t> </a:t>
          </a:r>
          <a:r>
            <a:rPr lang="en-US" sz="2000" i="1" dirty="0" smtClean="0"/>
            <a:t>Teacher / Classroom</a:t>
          </a:r>
          <a:endParaRPr lang="en-US" sz="2000" i="1" dirty="0"/>
        </a:p>
      </dgm:t>
    </dgm:pt>
    <dgm:pt modelId="{7F08CECE-472F-E448-B6F2-4B450D5E7D5D}" type="parTrans" cxnId="{8F86B1EF-0A2B-BB4A-A78A-BA42CA8EE40F}">
      <dgm:prSet/>
      <dgm:spPr/>
      <dgm:t>
        <a:bodyPr/>
        <a:lstStyle/>
        <a:p>
          <a:endParaRPr lang="en-US" sz="2000"/>
        </a:p>
      </dgm:t>
    </dgm:pt>
    <dgm:pt modelId="{DF3417BE-4303-F648-B019-0A22B0C99B43}" type="sibTrans" cxnId="{8F86B1EF-0A2B-BB4A-A78A-BA42CA8EE40F}">
      <dgm:prSet/>
      <dgm:spPr/>
      <dgm:t>
        <a:bodyPr/>
        <a:lstStyle/>
        <a:p>
          <a:endParaRPr lang="en-US" sz="2000"/>
        </a:p>
      </dgm:t>
    </dgm:pt>
    <dgm:pt modelId="{675B8B44-E0FF-B44C-B6DC-33777552854A}" type="pres">
      <dgm:prSet presAssocID="{F1BCBF45-CC86-8F42-94AC-248C8B8470E2}" presName="diagram" presStyleCnt="0">
        <dgm:presLayoutVars>
          <dgm:dir/>
          <dgm:resizeHandles/>
        </dgm:presLayoutVars>
      </dgm:prSet>
      <dgm:spPr/>
    </dgm:pt>
    <dgm:pt modelId="{502382E5-BE8A-7E46-A74A-A302738CA854}" type="pres">
      <dgm:prSet presAssocID="{1F072D73-81B1-F348-B11D-2D98A5677B28}" presName="firstNode" presStyleLbl="node1" presStyleIdx="0" presStyleCnt="4" custScaleX="214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E0022-A92E-D54B-88F6-286CA91F6998}" type="pres">
      <dgm:prSet presAssocID="{DBE5BA8F-349B-D547-95DC-B4CCAAE06D1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7121738-1341-8A4F-BA88-70E4E24697CE}" type="pres">
      <dgm:prSet presAssocID="{C1BC16E0-B4F7-0A44-BB2B-4B2B393C67B5}" presName="middleNode" presStyleCnt="0"/>
      <dgm:spPr/>
    </dgm:pt>
    <dgm:pt modelId="{F7AC1E71-0291-B044-A6F3-033AB87AF0D1}" type="pres">
      <dgm:prSet presAssocID="{C1BC16E0-B4F7-0A44-BB2B-4B2B393C67B5}" presName="padding" presStyleLbl="node1" presStyleIdx="0" presStyleCnt="4"/>
      <dgm:spPr/>
    </dgm:pt>
    <dgm:pt modelId="{F6BED337-F61C-6B44-9F2A-2F71262CD4EA}" type="pres">
      <dgm:prSet presAssocID="{C1BC16E0-B4F7-0A44-BB2B-4B2B393C67B5}" presName="shape" presStyleLbl="node1" presStyleIdx="1" presStyleCnt="4" custScaleX="280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F27C2-6823-9F4F-AC38-039F0A0B1D20}" type="pres">
      <dgm:prSet presAssocID="{2E483CDF-8E5F-CD44-92CD-A599DE1CA97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C3FDCA2-C83C-2841-9A8F-E5D1D96BFD24}" type="pres">
      <dgm:prSet presAssocID="{686210B3-0543-3240-B66D-699E239EE193}" presName="middleNode" presStyleCnt="0"/>
      <dgm:spPr/>
    </dgm:pt>
    <dgm:pt modelId="{EE9D012E-A5A7-8244-B01B-815B504BA3DC}" type="pres">
      <dgm:prSet presAssocID="{686210B3-0543-3240-B66D-699E239EE193}" presName="padding" presStyleLbl="node1" presStyleIdx="1" presStyleCnt="4"/>
      <dgm:spPr/>
    </dgm:pt>
    <dgm:pt modelId="{ACDEF832-BE8B-514A-B41A-6797F1E43642}" type="pres">
      <dgm:prSet presAssocID="{686210B3-0543-3240-B66D-699E239EE193}" presName="shape" presStyleLbl="node1" presStyleIdx="2" presStyleCnt="4" custScaleX="280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52A3B-DE56-2641-8240-87A07CEF7F53}" type="pres">
      <dgm:prSet presAssocID="{B2F4056D-5B5E-D144-A9CC-6D438617E25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01F945E-BE77-B84C-A376-07AEE91BF3D8}" type="pres">
      <dgm:prSet presAssocID="{8165CE88-D246-0043-8524-783CB525BECB}" presName="lastNode" presStyleLbl="node1" presStyleIdx="3" presStyleCnt="4" custScaleX="214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6E3178-EAA8-6847-B5B8-BC5DCE8D8D0F}" type="presOf" srcId="{B2F4056D-5B5E-D144-A9CC-6D438617E25B}" destId="{9FF52A3B-DE56-2641-8240-87A07CEF7F53}" srcOrd="0" destOrd="0" presId="urn:microsoft.com/office/officeart/2005/8/layout/bProcess2"/>
    <dgm:cxn modelId="{B70AA51A-05A7-7E4D-92F6-9FC8B1EED533}" type="presOf" srcId="{DBE5BA8F-349B-D547-95DC-B4CCAAE06D1E}" destId="{4C2E0022-A92E-D54B-88F6-286CA91F6998}" srcOrd="0" destOrd="0" presId="urn:microsoft.com/office/officeart/2005/8/layout/bProcess2"/>
    <dgm:cxn modelId="{A0562BEE-49C6-5249-9964-758023C6A731}" srcId="{F1BCBF45-CC86-8F42-94AC-248C8B8470E2}" destId="{C1BC16E0-B4F7-0A44-BB2B-4B2B393C67B5}" srcOrd="1" destOrd="0" parTransId="{CA90E2EF-C02A-2C4F-9BCA-0D7AAED7F887}" sibTransId="{2E483CDF-8E5F-CD44-92CD-A599DE1CA97D}"/>
    <dgm:cxn modelId="{9C04E982-068A-4A4A-8508-306F872797E8}" srcId="{F1BCBF45-CC86-8F42-94AC-248C8B8470E2}" destId="{686210B3-0543-3240-B66D-699E239EE193}" srcOrd="2" destOrd="0" parTransId="{1052612B-2C77-7043-B355-0E50919DB063}" sibTransId="{B2F4056D-5B5E-D144-A9CC-6D438617E25B}"/>
    <dgm:cxn modelId="{FB0F95B0-CEB6-054A-9AE5-1A60DEB24916}" type="presOf" srcId="{C1BC16E0-B4F7-0A44-BB2B-4B2B393C67B5}" destId="{F6BED337-F61C-6B44-9F2A-2F71262CD4EA}" srcOrd="0" destOrd="0" presId="urn:microsoft.com/office/officeart/2005/8/layout/bProcess2"/>
    <dgm:cxn modelId="{8CB1F0FD-C589-3D4D-8E06-581708D3C36F}" srcId="{F1BCBF45-CC86-8F42-94AC-248C8B8470E2}" destId="{1F072D73-81B1-F348-B11D-2D98A5677B28}" srcOrd="0" destOrd="0" parTransId="{DD05CD3D-CC99-924A-9E55-4D20F3F6AEBD}" sibTransId="{DBE5BA8F-349B-D547-95DC-B4CCAAE06D1E}"/>
    <dgm:cxn modelId="{5ABB1124-E105-0D44-B521-7640FF6BF523}" type="presOf" srcId="{F1BCBF45-CC86-8F42-94AC-248C8B8470E2}" destId="{675B8B44-E0FF-B44C-B6DC-33777552854A}" srcOrd="0" destOrd="0" presId="urn:microsoft.com/office/officeart/2005/8/layout/bProcess2"/>
    <dgm:cxn modelId="{3648AC05-A0A8-4949-998D-687D9D0C75B7}" type="presOf" srcId="{8165CE88-D246-0043-8524-783CB525BECB}" destId="{501F945E-BE77-B84C-A376-07AEE91BF3D8}" srcOrd="0" destOrd="0" presId="urn:microsoft.com/office/officeart/2005/8/layout/bProcess2"/>
    <dgm:cxn modelId="{8F86B1EF-0A2B-BB4A-A78A-BA42CA8EE40F}" srcId="{F1BCBF45-CC86-8F42-94AC-248C8B8470E2}" destId="{8165CE88-D246-0043-8524-783CB525BECB}" srcOrd="3" destOrd="0" parTransId="{7F08CECE-472F-E448-B6F2-4B450D5E7D5D}" sibTransId="{DF3417BE-4303-F648-B019-0A22B0C99B43}"/>
    <dgm:cxn modelId="{ADC9C371-6E76-2F4A-942D-A11AB2CD407B}" type="presOf" srcId="{2E483CDF-8E5F-CD44-92CD-A599DE1CA97D}" destId="{070F27C2-6823-9F4F-AC38-039F0A0B1D20}" srcOrd="0" destOrd="0" presId="urn:microsoft.com/office/officeart/2005/8/layout/bProcess2"/>
    <dgm:cxn modelId="{D43E2398-5B49-9A45-A303-96D9457EF63F}" type="presOf" srcId="{686210B3-0543-3240-B66D-699E239EE193}" destId="{ACDEF832-BE8B-514A-B41A-6797F1E43642}" srcOrd="0" destOrd="0" presId="urn:microsoft.com/office/officeart/2005/8/layout/bProcess2"/>
    <dgm:cxn modelId="{6E5BE22F-0AC5-6A41-94DC-4E8D5D451F8A}" type="presOf" srcId="{1F072D73-81B1-F348-B11D-2D98A5677B28}" destId="{502382E5-BE8A-7E46-A74A-A302738CA854}" srcOrd="0" destOrd="0" presId="urn:microsoft.com/office/officeart/2005/8/layout/bProcess2"/>
    <dgm:cxn modelId="{BAF111B5-54D8-9E4C-962A-8BB18E780ED5}" type="presParOf" srcId="{675B8B44-E0FF-B44C-B6DC-33777552854A}" destId="{502382E5-BE8A-7E46-A74A-A302738CA854}" srcOrd="0" destOrd="0" presId="urn:microsoft.com/office/officeart/2005/8/layout/bProcess2"/>
    <dgm:cxn modelId="{E0F5A39B-7881-DF42-9F2C-FE97B89124B1}" type="presParOf" srcId="{675B8B44-E0FF-B44C-B6DC-33777552854A}" destId="{4C2E0022-A92E-D54B-88F6-286CA91F6998}" srcOrd="1" destOrd="0" presId="urn:microsoft.com/office/officeart/2005/8/layout/bProcess2"/>
    <dgm:cxn modelId="{230043EB-E58E-2447-9A2F-11F47534C5A5}" type="presParOf" srcId="{675B8B44-E0FF-B44C-B6DC-33777552854A}" destId="{B7121738-1341-8A4F-BA88-70E4E24697CE}" srcOrd="2" destOrd="0" presId="urn:microsoft.com/office/officeart/2005/8/layout/bProcess2"/>
    <dgm:cxn modelId="{3C5F40F3-A235-574D-9D8C-9224DB68EEEB}" type="presParOf" srcId="{B7121738-1341-8A4F-BA88-70E4E24697CE}" destId="{F7AC1E71-0291-B044-A6F3-033AB87AF0D1}" srcOrd="0" destOrd="0" presId="urn:microsoft.com/office/officeart/2005/8/layout/bProcess2"/>
    <dgm:cxn modelId="{0A9D8B8D-8E1E-5943-AA0B-FD084DAF14C1}" type="presParOf" srcId="{B7121738-1341-8A4F-BA88-70E4E24697CE}" destId="{F6BED337-F61C-6B44-9F2A-2F71262CD4EA}" srcOrd="1" destOrd="0" presId="urn:microsoft.com/office/officeart/2005/8/layout/bProcess2"/>
    <dgm:cxn modelId="{E01DF1CC-954F-A84B-B879-7AA01C66696C}" type="presParOf" srcId="{675B8B44-E0FF-B44C-B6DC-33777552854A}" destId="{070F27C2-6823-9F4F-AC38-039F0A0B1D20}" srcOrd="3" destOrd="0" presId="urn:microsoft.com/office/officeart/2005/8/layout/bProcess2"/>
    <dgm:cxn modelId="{896E1937-40A7-444F-925A-A05684C5314B}" type="presParOf" srcId="{675B8B44-E0FF-B44C-B6DC-33777552854A}" destId="{5C3FDCA2-C83C-2841-9A8F-E5D1D96BFD24}" srcOrd="4" destOrd="0" presId="urn:microsoft.com/office/officeart/2005/8/layout/bProcess2"/>
    <dgm:cxn modelId="{691C9603-A28F-834D-A035-74E5C20D0073}" type="presParOf" srcId="{5C3FDCA2-C83C-2841-9A8F-E5D1D96BFD24}" destId="{EE9D012E-A5A7-8244-B01B-815B504BA3DC}" srcOrd="0" destOrd="0" presId="urn:microsoft.com/office/officeart/2005/8/layout/bProcess2"/>
    <dgm:cxn modelId="{F4C64A18-0361-F14C-AD2D-AD569B0E11A1}" type="presParOf" srcId="{5C3FDCA2-C83C-2841-9A8F-E5D1D96BFD24}" destId="{ACDEF832-BE8B-514A-B41A-6797F1E43642}" srcOrd="1" destOrd="0" presId="urn:microsoft.com/office/officeart/2005/8/layout/bProcess2"/>
    <dgm:cxn modelId="{75790D83-370C-824B-973C-962ECDFE3DF1}" type="presParOf" srcId="{675B8B44-E0FF-B44C-B6DC-33777552854A}" destId="{9FF52A3B-DE56-2641-8240-87A07CEF7F53}" srcOrd="5" destOrd="0" presId="urn:microsoft.com/office/officeart/2005/8/layout/bProcess2"/>
    <dgm:cxn modelId="{7E347386-8B29-B547-87BE-2C295A11B4ED}" type="presParOf" srcId="{675B8B44-E0FF-B44C-B6DC-33777552854A}" destId="{501F945E-BE77-B84C-A376-07AEE91BF3D8}" srcOrd="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879B3B-8945-8C4D-BB5E-24FD2541BC85}" type="doc">
      <dgm:prSet loTypeId="urn:microsoft.com/office/officeart/2005/8/layout/hierarchy1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9F93EBA-D9C0-4C47-B7BE-0B44A0DDADBF}">
      <dgm:prSet phldrT="[Text]" custT="1"/>
      <dgm:spPr/>
      <dgm:t>
        <a:bodyPr/>
        <a:lstStyle/>
        <a:p>
          <a:r>
            <a:rPr lang="en-US" sz="1800" dirty="0" smtClean="0"/>
            <a:t>Are staff implementing PCBS with fidelity?</a:t>
          </a:r>
          <a:endParaRPr lang="en-US" sz="1800" dirty="0"/>
        </a:p>
      </dgm:t>
    </dgm:pt>
    <dgm:pt modelId="{1BDD40A1-7435-B848-A092-9953001214EE}" type="parTrans" cxnId="{B783C317-0C42-8541-B481-5F11E55539F2}">
      <dgm:prSet/>
      <dgm:spPr/>
      <dgm:t>
        <a:bodyPr/>
        <a:lstStyle/>
        <a:p>
          <a:endParaRPr lang="en-US" sz="2000"/>
        </a:p>
      </dgm:t>
    </dgm:pt>
    <dgm:pt modelId="{8DDA6EC0-74EC-C748-A62C-37B1267E369D}" type="sibTrans" cxnId="{B783C317-0C42-8541-B481-5F11E55539F2}">
      <dgm:prSet/>
      <dgm:spPr/>
      <dgm:t>
        <a:bodyPr/>
        <a:lstStyle/>
        <a:p>
          <a:endParaRPr lang="en-US" sz="2000"/>
        </a:p>
      </dgm:t>
    </dgm:pt>
    <dgm:pt modelId="{2CD788E8-8170-8C4B-A06A-0CFB8AE8CA01}" type="asst">
      <dgm:prSet phldrT="[Text]" custT="1"/>
      <dgm:spPr/>
      <dgm:t>
        <a:bodyPr/>
        <a:lstStyle/>
        <a:p>
          <a:r>
            <a:rPr lang="en-US" sz="1800" dirty="0" smtClean="0"/>
            <a:t>Determine the number of classrooms needing support (many or a few)</a:t>
          </a:r>
          <a:endParaRPr lang="en-US" sz="1800" dirty="0"/>
        </a:p>
      </dgm:t>
    </dgm:pt>
    <dgm:pt modelId="{916A5F52-697C-A947-BF9E-97258BA6FD0C}" type="parTrans" cxnId="{849EB0F7-EF54-5B4C-8954-81A5FE8E4D3A}">
      <dgm:prSet/>
      <dgm:spPr/>
      <dgm:t>
        <a:bodyPr/>
        <a:lstStyle/>
        <a:p>
          <a:endParaRPr lang="en-US" sz="2000"/>
        </a:p>
      </dgm:t>
    </dgm:pt>
    <dgm:pt modelId="{69159D2A-03FE-E84B-B3ED-4D21485F7CC6}" type="sibTrans" cxnId="{849EB0F7-EF54-5B4C-8954-81A5FE8E4D3A}">
      <dgm:prSet/>
      <dgm:spPr/>
      <dgm:t>
        <a:bodyPr/>
        <a:lstStyle/>
        <a:p>
          <a:endParaRPr lang="en-US" sz="2000"/>
        </a:p>
      </dgm:t>
    </dgm:pt>
    <dgm:pt modelId="{BCB4E948-63F6-AB42-A878-162B6CD84C1F}" type="asst">
      <dgm:prSet custT="1"/>
      <dgm:spPr/>
      <dgm:t>
        <a:bodyPr/>
        <a:lstStyle/>
        <a:p>
          <a:r>
            <a:rPr lang="en-US" sz="1800" dirty="0" smtClean="0"/>
            <a:t>Review and adjust universal support</a:t>
          </a:r>
          <a:endParaRPr lang="en-US" sz="1800" dirty="0"/>
        </a:p>
      </dgm:t>
    </dgm:pt>
    <dgm:pt modelId="{4BA679D7-597C-6A4D-90D4-EEA40A33BBE0}" type="parTrans" cxnId="{A1B9981C-D7ED-9A4D-B005-1DD6EA95B6B0}">
      <dgm:prSet/>
      <dgm:spPr/>
      <dgm:t>
        <a:bodyPr/>
        <a:lstStyle/>
        <a:p>
          <a:endParaRPr lang="en-US" sz="2000"/>
        </a:p>
      </dgm:t>
    </dgm:pt>
    <dgm:pt modelId="{C903977C-175D-314B-809E-C59BC26E998A}" type="sibTrans" cxnId="{A1B9981C-D7ED-9A4D-B005-1DD6EA95B6B0}">
      <dgm:prSet/>
      <dgm:spPr/>
      <dgm:t>
        <a:bodyPr/>
        <a:lstStyle/>
        <a:p>
          <a:endParaRPr lang="en-US" sz="2000"/>
        </a:p>
      </dgm:t>
    </dgm:pt>
    <dgm:pt modelId="{9651EB0D-39B8-224A-946A-B2358C067B70}" type="asst">
      <dgm:prSet custT="1"/>
      <dgm:spPr/>
      <dgm:t>
        <a:bodyPr/>
        <a:lstStyle/>
        <a:p>
          <a:r>
            <a:rPr lang="en-US" sz="1800" dirty="0" smtClean="0"/>
            <a:t>Determine type and severity of implementation changes (minor or major)</a:t>
          </a:r>
          <a:endParaRPr lang="en-US" sz="1800" dirty="0"/>
        </a:p>
      </dgm:t>
    </dgm:pt>
    <dgm:pt modelId="{D3EA955C-41D1-2A49-A8FA-0299FEB514EE}" type="parTrans" cxnId="{7412D4BB-AF84-EA47-A925-C04B60ED8C02}">
      <dgm:prSet/>
      <dgm:spPr/>
      <dgm:t>
        <a:bodyPr/>
        <a:lstStyle/>
        <a:p>
          <a:endParaRPr lang="en-US" sz="2000"/>
        </a:p>
      </dgm:t>
    </dgm:pt>
    <dgm:pt modelId="{85FB3BCF-4B2C-3A47-867A-864953FF6229}" type="sibTrans" cxnId="{7412D4BB-AF84-EA47-A925-C04B60ED8C02}">
      <dgm:prSet/>
      <dgm:spPr/>
      <dgm:t>
        <a:bodyPr/>
        <a:lstStyle/>
        <a:p>
          <a:endParaRPr lang="en-US" sz="2000"/>
        </a:p>
      </dgm:t>
    </dgm:pt>
    <dgm:pt modelId="{9C2BE76E-5378-C54D-9D1B-5F3D82FBE835}" type="asst">
      <dgm:prSet custT="1"/>
      <dgm:spPr/>
      <dgm:t>
        <a:bodyPr/>
        <a:lstStyle/>
        <a:p>
          <a:r>
            <a:rPr lang="en-US" sz="1800" b="0" dirty="0" smtClean="0"/>
            <a:t>Provide supplemental support to small groups of staff needing support</a:t>
          </a:r>
          <a:endParaRPr lang="en-US" sz="1800" dirty="0"/>
        </a:p>
      </dgm:t>
    </dgm:pt>
    <dgm:pt modelId="{3FB02DE8-BD52-C34D-8DB2-3D441D26D454}" type="parTrans" cxnId="{883B8AE1-E3C6-8E4B-8AE5-B14364C2A0F5}">
      <dgm:prSet/>
      <dgm:spPr/>
      <dgm:t>
        <a:bodyPr/>
        <a:lstStyle/>
        <a:p>
          <a:endParaRPr lang="en-US" sz="2000"/>
        </a:p>
      </dgm:t>
    </dgm:pt>
    <dgm:pt modelId="{0EEEB716-8B9F-0447-949A-8E709E4DDC3F}" type="sibTrans" cxnId="{883B8AE1-E3C6-8E4B-8AE5-B14364C2A0F5}">
      <dgm:prSet/>
      <dgm:spPr/>
      <dgm:t>
        <a:bodyPr/>
        <a:lstStyle/>
        <a:p>
          <a:endParaRPr lang="en-US" sz="2000"/>
        </a:p>
      </dgm:t>
    </dgm:pt>
    <dgm:pt modelId="{F2743140-4095-1B4E-881E-8C0CDB649211}" type="asst">
      <dgm:prSet custT="1"/>
      <dgm:spPr/>
      <dgm:t>
        <a:bodyPr/>
        <a:lstStyle/>
        <a:p>
          <a:r>
            <a:rPr lang="en-US" sz="1800" dirty="0" smtClean="0"/>
            <a:t>Consider individualized supports and other strategies for staff members needing </a:t>
          </a:r>
          <a:r>
            <a:rPr lang="en-US" sz="1800" smtClean="0"/>
            <a:t>intensified support. </a:t>
          </a:r>
          <a:endParaRPr lang="en-US" sz="1800" dirty="0"/>
        </a:p>
      </dgm:t>
    </dgm:pt>
    <dgm:pt modelId="{DE9D23E2-91AE-504F-B7E2-DCBD691272F7}" type="parTrans" cxnId="{51345165-BAF0-B341-A841-6F5A02AF8D87}">
      <dgm:prSet/>
      <dgm:spPr/>
      <dgm:t>
        <a:bodyPr/>
        <a:lstStyle/>
        <a:p>
          <a:endParaRPr lang="en-US" sz="2000"/>
        </a:p>
      </dgm:t>
    </dgm:pt>
    <dgm:pt modelId="{C7CC0452-6FCC-4A4A-94AD-43D0E2A81D1A}" type="sibTrans" cxnId="{51345165-BAF0-B341-A841-6F5A02AF8D87}">
      <dgm:prSet/>
      <dgm:spPr/>
      <dgm:t>
        <a:bodyPr/>
        <a:lstStyle/>
        <a:p>
          <a:endParaRPr lang="en-US" sz="2000"/>
        </a:p>
      </dgm:t>
    </dgm:pt>
    <dgm:pt modelId="{3C3D2C5E-775D-A04C-BBC2-AF7750B981C6}" type="asst">
      <dgm:prSet custT="1"/>
      <dgm:spPr/>
      <dgm:t>
        <a:bodyPr/>
        <a:lstStyle/>
        <a:p>
          <a:r>
            <a:rPr lang="en-US" sz="1800" dirty="0" smtClean="0"/>
            <a:t>Well done! Monitor outcomes and adjust as needed</a:t>
          </a:r>
          <a:endParaRPr lang="en-US" sz="1800" dirty="0"/>
        </a:p>
      </dgm:t>
    </dgm:pt>
    <dgm:pt modelId="{560C94EE-5B84-5448-99EB-BE3D318A9050}" type="parTrans" cxnId="{4DFE2C4B-E091-EA4B-B072-1EEDEAD10D1A}">
      <dgm:prSet/>
      <dgm:spPr/>
      <dgm:t>
        <a:bodyPr/>
        <a:lstStyle/>
        <a:p>
          <a:endParaRPr lang="en-US"/>
        </a:p>
      </dgm:t>
    </dgm:pt>
    <dgm:pt modelId="{0E606A7C-A824-D545-AF97-B68F8E53A1A5}" type="sibTrans" cxnId="{4DFE2C4B-E091-EA4B-B072-1EEDEAD10D1A}">
      <dgm:prSet/>
      <dgm:spPr/>
      <dgm:t>
        <a:bodyPr/>
        <a:lstStyle/>
        <a:p>
          <a:endParaRPr lang="en-US"/>
        </a:p>
      </dgm:t>
    </dgm:pt>
    <dgm:pt modelId="{525DECA4-2B3D-564E-9111-B18B72B87AAC}" type="pres">
      <dgm:prSet presAssocID="{93879B3B-8945-8C4D-BB5E-24FD2541BC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59DDE7-D492-CE49-B945-E9E98812B2A2}" type="pres">
      <dgm:prSet presAssocID="{19F93EBA-D9C0-4C47-B7BE-0B44A0DDADBF}" presName="hierRoot1" presStyleCnt="0"/>
      <dgm:spPr/>
      <dgm:t>
        <a:bodyPr/>
        <a:lstStyle/>
        <a:p>
          <a:endParaRPr lang="en-US"/>
        </a:p>
      </dgm:t>
    </dgm:pt>
    <dgm:pt modelId="{2A79DFBF-5DAD-8042-BFC0-887F8F85DB90}" type="pres">
      <dgm:prSet presAssocID="{19F93EBA-D9C0-4C47-B7BE-0B44A0DDADBF}" presName="composite" presStyleCnt="0"/>
      <dgm:spPr/>
      <dgm:t>
        <a:bodyPr/>
        <a:lstStyle/>
        <a:p>
          <a:endParaRPr lang="en-US"/>
        </a:p>
      </dgm:t>
    </dgm:pt>
    <dgm:pt modelId="{626D55D9-C3F1-4E40-BAA3-842EECDA1E65}" type="pres">
      <dgm:prSet presAssocID="{19F93EBA-D9C0-4C47-B7BE-0B44A0DDADBF}" presName="background" presStyleLbl="node0" presStyleIdx="0" presStyleCnt="1"/>
      <dgm:spPr/>
      <dgm:t>
        <a:bodyPr/>
        <a:lstStyle/>
        <a:p>
          <a:endParaRPr lang="en-US"/>
        </a:p>
      </dgm:t>
    </dgm:pt>
    <dgm:pt modelId="{3F71AA5E-DB92-5241-8683-550A3668A98A}" type="pres">
      <dgm:prSet presAssocID="{19F93EBA-D9C0-4C47-B7BE-0B44A0DDADBF}" presName="text" presStyleLbl="fgAcc0" presStyleIdx="0" presStyleCnt="1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4DFAF3-1E04-7844-B174-521460069BB8}" type="pres">
      <dgm:prSet presAssocID="{19F93EBA-D9C0-4C47-B7BE-0B44A0DDADBF}" presName="hierChild2" presStyleCnt="0"/>
      <dgm:spPr/>
      <dgm:t>
        <a:bodyPr/>
        <a:lstStyle/>
        <a:p>
          <a:endParaRPr lang="en-US"/>
        </a:p>
      </dgm:t>
    </dgm:pt>
    <dgm:pt modelId="{3CA51067-4626-A242-B466-B8914FAC3103}" type="pres">
      <dgm:prSet presAssocID="{560C94EE-5B84-5448-99EB-BE3D318A905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90FEF87-A99D-FC47-8EA1-87F622F333DD}" type="pres">
      <dgm:prSet presAssocID="{3C3D2C5E-775D-A04C-BBC2-AF7750B981C6}" presName="hierRoot2" presStyleCnt="0"/>
      <dgm:spPr/>
    </dgm:pt>
    <dgm:pt modelId="{5BF793F4-0C65-8647-91C6-562D6D8B17F2}" type="pres">
      <dgm:prSet presAssocID="{3C3D2C5E-775D-A04C-BBC2-AF7750B981C6}" presName="composite2" presStyleCnt="0"/>
      <dgm:spPr/>
    </dgm:pt>
    <dgm:pt modelId="{FF22CE34-A717-0A40-A8AA-2B31ECFFF628}" type="pres">
      <dgm:prSet presAssocID="{3C3D2C5E-775D-A04C-BBC2-AF7750B981C6}" presName="background2" presStyleLbl="asst1" presStyleIdx="0" presStyleCnt="6"/>
      <dgm:spPr/>
    </dgm:pt>
    <dgm:pt modelId="{A68B0684-C8C1-E743-BC4C-0480863FAEE6}" type="pres">
      <dgm:prSet presAssocID="{3C3D2C5E-775D-A04C-BBC2-AF7750B981C6}" presName="text2" presStyleLbl="fgAcc2" presStyleIdx="0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9858E7-2102-F349-BD31-EBC691D133F3}" type="pres">
      <dgm:prSet presAssocID="{3C3D2C5E-775D-A04C-BBC2-AF7750B981C6}" presName="hierChild3" presStyleCnt="0"/>
      <dgm:spPr/>
    </dgm:pt>
    <dgm:pt modelId="{9452356D-D5F9-024D-8E0A-B11E01C245D2}" type="pres">
      <dgm:prSet presAssocID="{916A5F52-697C-A947-BF9E-97258BA6FD0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0453A65-687B-A841-AABE-186D8FB7A05C}" type="pres">
      <dgm:prSet presAssocID="{2CD788E8-8170-8C4B-A06A-0CFB8AE8CA01}" presName="hierRoot2" presStyleCnt="0"/>
      <dgm:spPr/>
      <dgm:t>
        <a:bodyPr/>
        <a:lstStyle/>
        <a:p>
          <a:endParaRPr lang="en-US"/>
        </a:p>
      </dgm:t>
    </dgm:pt>
    <dgm:pt modelId="{48B82FA4-6866-6B4A-AD80-F0A28DE4558E}" type="pres">
      <dgm:prSet presAssocID="{2CD788E8-8170-8C4B-A06A-0CFB8AE8CA01}" presName="composite2" presStyleCnt="0"/>
      <dgm:spPr/>
      <dgm:t>
        <a:bodyPr/>
        <a:lstStyle/>
        <a:p>
          <a:endParaRPr lang="en-US"/>
        </a:p>
      </dgm:t>
    </dgm:pt>
    <dgm:pt modelId="{7D0CC7AF-14B2-8E4E-902B-184FB1986E9D}" type="pres">
      <dgm:prSet presAssocID="{2CD788E8-8170-8C4B-A06A-0CFB8AE8CA01}" presName="background2" presStyleLbl="asst1" presStyleIdx="1" presStyleCnt="6"/>
      <dgm:spPr/>
      <dgm:t>
        <a:bodyPr/>
        <a:lstStyle/>
        <a:p>
          <a:endParaRPr lang="en-US"/>
        </a:p>
      </dgm:t>
    </dgm:pt>
    <dgm:pt modelId="{D8E45DDC-3E8E-3243-8D1B-361551FA462D}" type="pres">
      <dgm:prSet presAssocID="{2CD788E8-8170-8C4B-A06A-0CFB8AE8CA01}" presName="text2" presStyleLbl="fgAcc2" presStyleIdx="1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6A0661-807E-8040-BDFD-1202C064A6EE}" type="pres">
      <dgm:prSet presAssocID="{2CD788E8-8170-8C4B-A06A-0CFB8AE8CA01}" presName="hierChild3" presStyleCnt="0"/>
      <dgm:spPr/>
      <dgm:t>
        <a:bodyPr/>
        <a:lstStyle/>
        <a:p>
          <a:endParaRPr lang="en-US"/>
        </a:p>
      </dgm:t>
    </dgm:pt>
    <dgm:pt modelId="{E85188AF-6B0B-2842-9981-C8A370795369}" type="pres">
      <dgm:prSet presAssocID="{4BA679D7-597C-6A4D-90D4-EEA40A33BBE0}" presName="Name17" presStyleLbl="parChTrans1D3" presStyleIdx="0" presStyleCnt="2"/>
      <dgm:spPr/>
      <dgm:t>
        <a:bodyPr/>
        <a:lstStyle/>
        <a:p>
          <a:endParaRPr lang="en-US"/>
        </a:p>
      </dgm:t>
    </dgm:pt>
    <dgm:pt modelId="{C0DCC7C4-6928-0743-AA1A-A49D69C599BF}" type="pres">
      <dgm:prSet presAssocID="{BCB4E948-63F6-AB42-A878-162B6CD84C1F}" presName="hierRoot3" presStyleCnt="0"/>
      <dgm:spPr/>
      <dgm:t>
        <a:bodyPr/>
        <a:lstStyle/>
        <a:p>
          <a:endParaRPr lang="en-US"/>
        </a:p>
      </dgm:t>
    </dgm:pt>
    <dgm:pt modelId="{4FC3C838-3032-934D-A3B6-0E71CF1057C1}" type="pres">
      <dgm:prSet presAssocID="{BCB4E948-63F6-AB42-A878-162B6CD84C1F}" presName="composite3" presStyleCnt="0"/>
      <dgm:spPr/>
      <dgm:t>
        <a:bodyPr/>
        <a:lstStyle/>
        <a:p>
          <a:endParaRPr lang="en-US"/>
        </a:p>
      </dgm:t>
    </dgm:pt>
    <dgm:pt modelId="{9A7EFB90-34EE-DF49-BB36-14528FB2A414}" type="pres">
      <dgm:prSet presAssocID="{BCB4E948-63F6-AB42-A878-162B6CD84C1F}" presName="background3" presStyleLbl="asst1" presStyleIdx="2" presStyleCnt="6"/>
      <dgm:spPr/>
      <dgm:t>
        <a:bodyPr/>
        <a:lstStyle/>
        <a:p>
          <a:endParaRPr lang="en-US"/>
        </a:p>
      </dgm:t>
    </dgm:pt>
    <dgm:pt modelId="{B78A597E-23B3-1049-A01A-9F535DCF17C1}" type="pres">
      <dgm:prSet presAssocID="{BCB4E948-63F6-AB42-A878-162B6CD84C1F}" presName="text3" presStyleLbl="fgAcc3" presStyleIdx="0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EDD2F8-521D-B74D-BBBE-4AE1C201791B}" type="pres">
      <dgm:prSet presAssocID="{BCB4E948-63F6-AB42-A878-162B6CD84C1F}" presName="hierChild4" presStyleCnt="0"/>
      <dgm:spPr/>
      <dgm:t>
        <a:bodyPr/>
        <a:lstStyle/>
        <a:p>
          <a:endParaRPr lang="en-US"/>
        </a:p>
      </dgm:t>
    </dgm:pt>
    <dgm:pt modelId="{AEA16479-9E7F-A941-9B3F-EA82653ABA15}" type="pres">
      <dgm:prSet presAssocID="{D3EA955C-41D1-2A49-A8FA-0299FEB514E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A2CAC864-72D1-024F-ADD1-9896D3528A0E}" type="pres">
      <dgm:prSet presAssocID="{9651EB0D-39B8-224A-946A-B2358C067B70}" presName="hierRoot3" presStyleCnt="0"/>
      <dgm:spPr/>
      <dgm:t>
        <a:bodyPr/>
        <a:lstStyle/>
        <a:p>
          <a:endParaRPr lang="en-US"/>
        </a:p>
      </dgm:t>
    </dgm:pt>
    <dgm:pt modelId="{14B523CA-8775-864B-9396-41EAE5665CB4}" type="pres">
      <dgm:prSet presAssocID="{9651EB0D-39B8-224A-946A-B2358C067B70}" presName="composite3" presStyleCnt="0"/>
      <dgm:spPr/>
      <dgm:t>
        <a:bodyPr/>
        <a:lstStyle/>
        <a:p>
          <a:endParaRPr lang="en-US"/>
        </a:p>
      </dgm:t>
    </dgm:pt>
    <dgm:pt modelId="{199B6F96-2AA2-4B4C-AB7F-FC2B87FD9AB7}" type="pres">
      <dgm:prSet presAssocID="{9651EB0D-39B8-224A-946A-B2358C067B70}" presName="background3" presStyleLbl="asst1" presStyleIdx="3" presStyleCnt="6"/>
      <dgm:spPr/>
      <dgm:t>
        <a:bodyPr/>
        <a:lstStyle/>
        <a:p>
          <a:endParaRPr lang="en-US"/>
        </a:p>
      </dgm:t>
    </dgm:pt>
    <dgm:pt modelId="{66131503-63ED-4540-8502-6A48CD18ED03}" type="pres">
      <dgm:prSet presAssocID="{9651EB0D-39B8-224A-946A-B2358C067B70}" presName="text3" presStyleLbl="fgAcc3" presStyleIdx="1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DFB2EC-C181-E74B-9261-895F5A4F3C49}" type="pres">
      <dgm:prSet presAssocID="{9651EB0D-39B8-224A-946A-B2358C067B70}" presName="hierChild4" presStyleCnt="0"/>
      <dgm:spPr/>
      <dgm:t>
        <a:bodyPr/>
        <a:lstStyle/>
        <a:p>
          <a:endParaRPr lang="en-US"/>
        </a:p>
      </dgm:t>
    </dgm:pt>
    <dgm:pt modelId="{95DD8796-C1D6-EE44-9869-F5661F3F8B5F}" type="pres">
      <dgm:prSet presAssocID="{3FB02DE8-BD52-C34D-8DB2-3D441D26D454}" presName="Name23" presStyleLbl="parChTrans1D4" presStyleIdx="0" presStyleCnt="2"/>
      <dgm:spPr/>
      <dgm:t>
        <a:bodyPr/>
        <a:lstStyle/>
        <a:p>
          <a:endParaRPr lang="en-US"/>
        </a:p>
      </dgm:t>
    </dgm:pt>
    <dgm:pt modelId="{3A5D0533-E7CB-A94C-AF30-F3A4138E152E}" type="pres">
      <dgm:prSet presAssocID="{9C2BE76E-5378-C54D-9D1B-5F3D82FBE835}" presName="hierRoot4" presStyleCnt="0"/>
      <dgm:spPr/>
      <dgm:t>
        <a:bodyPr/>
        <a:lstStyle/>
        <a:p>
          <a:endParaRPr lang="en-US"/>
        </a:p>
      </dgm:t>
    </dgm:pt>
    <dgm:pt modelId="{B9D77B5F-DBD7-B04E-B6D4-A72D0100499F}" type="pres">
      <dgm:prSet presAssocID="{9C2BE76E-5378-C54D-9D1B-5F3D82FBE835}" presName="composite4" presStyleCnt="0"/>
      <dgm:spPr/>
      <dgm:t>
        <a:bodyPr/>
        <a:lstStyle/>
        <a:p>
          <a:endParaRPr lang="en-US"/>
        </a:p>
      </dgm:t>
    </dgm:pt>
    <dgm:pt modelId="{1C657837-9A36-1543-B1A8-F6D9F73C8C9E}" type="pres">
      <dgm:prSet presAssocID="{9C2BE76E-5378-C54D-9D1B-5F3D82FBE835}" presName="background4" presStyleLbl="asst1" presStyleIdx="4" presStyleCnt="6"/>
      <dgm:spPr/>
      <dgm:t>
        <a:bodyPr/>
        <a:lstStyle/>
        <a:p>
          <a:endParaRPr lang="en-US"/>
        </a:p>
      </dgm:t>
    </dgm:pt>
    <dgm:pt modelId="{D8FD5D50-6D6C-0E4C-A837-1DDE12D05237}" type="pres">
      <dgm:prSet presAssocID="{9C2BE76E-5378-C54D-9D1B-5F3D82FBE835}" presName="text4" presStyleLbl="fgAcc4" presStyleIdx="0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167922-A674-3E4B-8329-8977C1C70261}" type="pres">
      <dgm:prSet presAssocID="{9C2BE76E-5378-C54D-9D1B-5F3D82FBE835}" presName="hierChild5" presStyleCnt="0"/>
      <dgm:spPr/>
      <dgm:t>
        <a:bodyPr/>
        <a:lstStyle/>
        <a:p>
          <a:endParaRPr lang="en-US"/>
        </a:p>
      </dgm:t>
    </dgm:pt>
    <dgm:pt modelId="{EBB4544C-E271-6147-A92D-0ADE93C75EA4}" type="pres">
      <dgm:prSet presAssocID="{DE9D23E2-91AE-504F-B7E2-DCBD691272F7}" presName="Name23" presStyleLbl="parChTrans1D4" presStyleIdx="1" presStyleCnt="2"/>
      <dgm:spPr/>
      <dgm:t>
        <a:bodyPr/>
        <a:lstStyle/>
        <a:p>
          <a:endParaRPr lang="en-US"/>
        </a:p>
      </dgm:t>
    </dgm:pt>
    <dgm:pt modelId="{36A0543A-0C06-6241-91D2-32DDADFCD5CB}" type="pres">
      <dgm:prSet presAssocID="{F2743140-4095-1B4E-881E-8C0CDB649211}" presName="hierRoot4" presStyleCnt="0"/>
      <dgm:spPr/>
      <dgm:t>
        <a:bodyPr/>
        <a:lstStyle/>
        <a:p>
          <a:endParaRPr lang="en-US"/>
        </a:p>
      </dgm:t>
    </dgm:pt>
    <dgm:pt modelId="{295F20D4-BAC6-9E42-91A0-BB8437343909}" type="pres">
      <dgm:prSet presAssocID="{F2743140-4095-1B4E-881E-8C0CDB649211}" presName="composite4" presStyleCnt="0"/>
      <dgm:spPr/>
      <dgm:t>
        <a:bodyPr/>
        <a:lstStyle/>
        <a:p>
          <a:endParaRPr lang="en-US"/>
        </a:p>
      </dgm:t>
    </dgm:pt>
    <dgm:pt modelId="{F0E6C605-BADA-1343-A6E2-E52B58011A2C}" type="pres">
      <dgm:prSet presAssocID="{F2743140-4095-1B4E-881E-8C0CDB649211}" presName="background4" presStyleLbl="asst1" presStyleIdx="5" presStyleCnt="6"/>
      <dgm:spPr/>
      <dgm:t>
        <a:bodyPr/>
        <a:lstStyle/>
        <a:p>
          <a:endParaRPr lang="en-US"/>
        </a:p>
      </dgm:t>
    </dgm:pt>
    <dgm:pt modelId="{FF8013DE-F65B-334C-BBDB-3A4601909784}" type="pres">
      <dgm:prSet presAssocID="{F2743140-4095-1B4E-881E-8C0CDB649211}" presName="text4" presStyleLbl="fgAcc4" presStyleIdx="1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C53159-24CB-D847-B68E-51F48598A66F}" type="pres">
      <dgm:prSet presAssocID="{F2743140-4095-1B4E-881E-8C0CDB649211}" presName="hierChild5" presStyleCnt="0"/>
      <dgm:spPr/>
      <dgm:t>
        <a:bodyPr/>
        <a:lstStyle/>
        <a:p>
          <a:endParaRPr lang="en-US"/>
        </a:p>
      </dgm:t>
    </dgm:pt>
  </dgm:ptLst>
  <dgm:cxnLst>
    <dgm:cxn modelId="{A1B9981C-D7ED-9A4D-B005-1DD6EA95B6B0}" srcId="{2CD788E8-8170-8C4B-A06A-0CFB8AE8CA01}" destId="{BCB4E948-63F6-AB42-A878-162B6CD84C1F}" srcOrd="0" destOrd="0" parTransId="{4BA679D7-597C-6A4D-90D4-EEA40A33BBE0}" sibTransId="{C903977C-175D-314B-809E-C59BC26E998A}"/>
    <dgm:cxn modelId="{4DFE2C4B-E091-EA4B-B072-1EEDEAD10D1A}" srcId="{19F93EBA-D9C0-4C47-B7BE-0B44A0DDADBF}" destId="{3C3D2C5E-775D-A04C-BBC2-AF7750B981C6}" srcOrd="0" destOrd="0" parTransId="{560C94EE-5B84-5448-99EB-BE3D318A9050}" sibTransId="{0E606A7C-A824-D545-AF97-B68F8E53A1A5}"/>
    <dgm:cxn modelId="{693CF116-6EBC-254F-96A2-69B05BA2B071}" type="presOf" srcId="{F2743140-4095-1B4E-881E-8C0CDB649211}" destId="{FF8013DE-F65B-334C-BBDB-3A4601909784}" srcOrd="0" destOrd="0" presId="urn:microsoft.com/office/officeart/2005/8/layout/hierarchy1"/>
    <dgm:cxn modelId="{388781CA-00A2-934D-9713-9E93DB643269}" type="presOf" srcId="{916A5F52-697C-A947-BF9E-97258BA6FD0C}" destId="{9452356D-D5F9-024D-8E0A-B11E01C245D2}" srcOrd="0" destOrd="0" presId="urn:microsoft.com/office/officeart/2005/8/layout/hierarchy1"/>
    <dgm:cxn modelId="{A9FD6FE6-8572-514A-A7DA-F2CC1DA98790}" type="presOf" srcId="{560C94EE-5B84-5448-99EB-BE3D318A9050}" destId="{3CA51067-4626-A242-B466-B8914FAC3103}" srcOrd="0" destOrd="0" presId="urn:microsoft.com/office/officeart/2005/8/layout/hierarchy1"/>
    <dgm:cxn modelId="{82C72537-A473-7F40-BFBB-D6307FDD9640}" type="presOf" srcId="{BCB4E948-63F6-AB42-A878-162B6CD84C1F}" destId="{B78A597E-23B3-1049-A01A-9F535DCF17C1}" srcOrd="0" destOrd="0" presId="urn:microsoft.com/office/officeart/2005/8/layout/hierarchy1"/>
    <dgm:cxn modelId="{480247C6-1933-4641-AAD9-02FA9CF7774E}" type="presOf" srcId="{9C2BE76E-5378-C54D-9D1B-5F3D82FBE835}" destId="{D8FD5D50-6D6C-0E4C-A837-1DDE12D05237}" srcOrd="0" destOrd="0" presId="urn:microsoft.com/office/officeart/2005/8/layout/hierarchy1"/>
    <dgm:cxn modelId="{EB7D020F-1054-4F4A-B9F5-35A10FC352CE}" type="presOf" srcId="{D3EA955C-41D1-2A49-A8FA-0299FEB514EE}" destId="{AEA16479-9E7F-A941-9B3F-EA82653ABA15}" srcOrd="0" destOrd="0" presId="urn:microsoft.com/office/officeart/2005/8/layout/hierarchy1"/>
    <dgm:cxn modelId="{51345165-BAF0-B341-A841-6F5A02AF8D87}" srcId="{9651EB0D-39B8-224A-946A-B2358C067B70}" destId="{F2743140-4095-1B4E-881E-8C0CDB649211}" srcOrd="1" destOrd="0" parTransId="{DE9D23E2-91AE-504F-B7E2-DCBD691272F7}" sibTransId="{C7CC0452-6FCC-4A4A-94AD-43D0E2A81D1A}"/>
    <dgm:cxn modelId="{7C1BF7F2-68F8-444D-BBA0-E5EE3E85187F}" type="presOf" srcId="{4BA679D7-597C-6A4D-90D4-EEA40A33BBE0}" destId="{E85188AF-6B0B-2842-9981-C8A370795369}" srcOrd="0" destOrd="0" presId="urn:microsoft.com/office/officeart/2005/8/layout/hierarchy1"/>
    <dgm:cxn modelId="{B34A7343-F4F5-894E-9832-9FFAFC4AA730}" type="presOf" srcId="{2CD788E8-8170-8C4B-A06A-0CFB8AE8CA01}" destId="{D8E45DDC-3E8E-3243-8D1B-361551FA462D}" srcOrd="0" destOrd="0" presId="urn:microsoft.com/office/officeart/2005/8/layout/hierarchy1"/>
    <dgm:cxn modelId="{BCA903BC-DC8B-EE4B-AC44-84109AC2FAB5}" type="presOf" srcId="{3FB02DE8-BD52-C34D-8DB2-3D441D26D454}" destId="{95DD8796-C1D6-EE44-9869-F5661F3F8B5F}" srcOrd="0" destOrd="0" presId="urn:microsoft.com/office/officeart/2005/8/layout/hierarchy1"/>
    <dgm:cxn modelId="{7412D4BB-AF84-EA47-A925-C04B60ED8C02}" srcId="{2CD788E8-8170-8C4B-A06A-0CFB8AE8CA01}" destId="{9651EB0D-39B8-224A-946A-B2358C067B70}" srcOrd="1" destOrd="0" parTransId="{D3EA955C-41D1-2A49-A8FA-0299FEB514EE}" sibTransId="{85FB3BCF-4B2C-3A47-867A-864953FF6229}"/>
    <dgm:cxn modelId="{849EB0F7-EF54-5B4C-8954-81A5FE8E4D3A}" srcId="{19F93EBA-D9C0-4C47-B7BE-0B44A0DDADBF}" destId="{2CD788E8-8170-8C4B-A06A-0CFB8AE8CA01}" srcOrd="1" destOrd="0" parTransId="{916A5F52-697C-A947-BF9E-97258BA6FD0C}" sibTransId="{69159D2A-03FE-E84B-B3ED-4D21485F7CC6}"/>
    <dgm:cxn modelId="{093131B7-3DF8-2D4A-83C9-1BC98100C1BC}" type="presOf" srcId="{3C3D2C5E-775D-A04C-BBC2-AF7750B981C6}" destId="{A68B0684-C8C1-E743-BC4C-0480863FAEE6}" srcOrd="0" destOrd="0" presId="urn:microsoft.com/office/officeart/2005/8/layout/hierarchy1"/>
    <dgm:cxn modelId="{A515AC6B-F493-9F44-A8EC-73AD43401651}" type="presOf" srcId="{19F93EBA-D9C0-4C47-B7BE-0B44A0DDADBF}" destId="{3F71AA5E-DB92-5241-8683-550A3668A98A}" srcOrd="0" destOrd="0" presId="urn:microsoft.com/office/officeart/2005/8/layout/hierarchy1"/>
    <dgm:cxn modelId="{B783C317-0C42-8541-B481-5F11E55539F2}" srcId="{93879B3B-8945-8C4D-BB5E-24FD2541BC85}" destId="{19F93EBA-D9C0-4C47-B7BE-0B44A0DDADBF}" srcOrd="0" destOrd="0" parTransId="{1BDD40A1-7435-B848-A092-9953001214EE}" sibTransId="{8DDA6EC0-74EC-C748-A62C-37B1267E369D}"/>
    <dgm:cxn modelId="{D08DBB1F-A6E3-D443-8C12-F76559E100C2}" type="presOf" srcId="{9651EB0D-39B8-224A-946A-B2358C067B70}" destId="{66131503-63ED-4540-8502-6A48CD18ED03}" srcOrd="0" destOrd="0" presId="urn:microsoft.com/office/officeart/2005/8/layout/hierarchy1"/>
    <dgm:cxn modelId="{B22009A9-93EA-C849-B1D9-D04C0229E25F}" type="presOf" srcId="{93879B3B-8945-8C4D-BB5E-24FD2541BC85}" destId="{525DECA4-2B3D-564E-9111-B18B72B87AAC}" srcOrd="0" destOrd="0" presId="urn:microsoft.com/office/officeart/2005/8/layout/hierarchy1"/>
    <dgm:cxn modelId="{883B8AE1-E3C6-8E4B-8AE5-B14364C2A0F5}" srcId="{9651EB0D-39B8-224A-946A-B2358C067B70}" destId="{9C2BE76E-5378-C54D-9D1B-5F3D82FBE835}" srcOrd="0" destOrd="0" parTransId="{3FB02DE8-BD52-C34D-8DB2-3D441D26D454}" sibTransId="{0EEEB716-8B9F-0447-949A-8E709E4DDC3F}"/>
    <dgm:cxn modelId="{944936FD-30B9-2C41-A68F-F24C505A7398}" type="presOf" srcId="{DE9D23E2-91AE-504F-B7E2-DCBD691272F7}" destId="{EBB4544C-E271-6147-A92D-0ADE93C75EA4}" srcOrd="0" destOrd="0" presId="urn:microsoft.com/office/officeart/2005/8/layout/hierarchy1"/>
    <dgm:cxn modelId="{CEC703D6-3F8C-1445-9422-B7758525744E}" type="presParOf" srcId="{525DECA4-2B3D-564E-9111-B18B72B87AAC}" destId="{3259DDE7-D492-CE49-B945-E9E98812B2A2}" srcOrd="0" destOrd="0" presId="urn:microsoft.com/office/officeart/2005/8/layout/hierarchy1"/>
    <dgm:cxn modelId="{A41039E2-E8BC-5D44-BEBD-6E2CD1A70D1C}" type="presParOf" srcId="{3259DDE7-D492-CE49-B945-E9E98812B2A2}" destId="{2A79DFBF-5DAD-8042-BFC0-887F8F85DB90}" srcOrd="0" destOrd="0" presId="urn:microsoft.com/office/officeart/2005/8/layout/hierarchy1"/>
    <dgm:cxn modelId="{8E00593D-8F4F-9147-AF60-FBD59008EA53}" type="presParOf" srcId="{2A79DFBF-5DAD-8042-BFC0-887F8F85DB90}" destId="{626D55D9-C3F1-4E40-BAA3-842EECDA1E65}" srcOrd="0" destOrd="0" presId="urn:microsoft.com/office/officeart/2005/8/layout/hierarchy1"/>
    <dgm:cxn modelId="{B56A78FF-C04C-F847-86CB-5E4607C1810C}" type="presParOf" srcId="{2A79DFBF-5DAD-8042-BFC0-887F8F85DB90}" destId="{3F71AA5E-DB92-5241-8683-550A3668A98A}" srcOrd="1" destOrd="0" presId="urn:microsoft.com/office/officeart/2005/8/layout/hierarchy1"/>
    <dgm:cxn modelId="{0450C266-74A1-AA41-A9DA-24E8AD061020}" type="presParOf" srcId="{3259DDE7-D492-CE49-B945-E9E98812B2A2}" destId="{8A4DFAF3-1E04-7844-B174-521460069BB8}" srcOrd="1" destOrd="0" presId="urn:microsoft.com/office/officeart/2005/8/layout/hierarchy1"/>
    <dgm:cxn modelId="{85943C7C-145A-2E4F-8C89-E7FAC9BC09E6}" type="presParOf" srcId="{8A4DFAF3-1E04-7844-B174-521460069BB8}" destId="{3CA51067-4626-A242-B466-B8914FAC3103}" srcOrd="0" destOrd="0" presId="urn:microsoft.com/office/officeart/2005/8/layout/hierarchy1"/>
    <dgm:cxn modelId="{7B18DE59-8B2E-644F-A98D-32B222FB6B89}" type="presParOf" srcId="{8A4DFAF3-1E04-7844-B174-521460069BB8}" destId="{B90FEF87-A99D-FC47-8EA1-87F622F333DD}" srcOrd="1" destOrd="0" presId="urn:microsoft.com/office/officeart/2005/8/layout/hierarchy1"/>
    <dgm:cxn modelId="{59D4CE71-F1D6-C845-B50D-22FD1572811A}" type="presParOf" srcId="{B90FEF87-A99D-FC47-8EA1-87F622F333DD}" destId="{5BF793F4-0C65-8647-91C6-562D6D8B17F2}" srcOrd="0" destOrd="0" presId="urn:microsoft.com/office/officeart/2005/8/layout/hierarchy1"/>
    <dgm:cxn modelId="{45CA2E54-1578-F844-980E-10FDB342DDC6}" type="presParOf" srcId="{5BF793F4-0C65-8647-91C6-562D6D8B17F2}" destId="{FF22CE34-A717-0A40-A8AA-2B31ECFFF628}" srcOrd="0" destOrd="0" presId="urn:microsoft.com/office/officeart/2005/8/layout/hierarchy1"/>
    <dgm:cxn modelId="{039B6DD9-1354-A348-93B7-05B23387DA40}" type="presParOf" srcId="{5BF793F4-0C65-8647-91C6-562D6D8B17F2}" destId="{A68B0684-C8C1-E743-BC4C-0480863FAEE6}" srcOrd="1" destOrd="0" presId="urn:microsoft.com/office/officeart/2005/8/layout/hierarchy1"/>
    <dgm:cxn modelId="{B37573E4-C2FF-F741-B4E9-FDA95BCDB914}" type="presParOf" srcId="{B90FEF87-A99D-FC47-8EA1-87F622F333DD}" destId="{779858E7-2102-F349-BD31-EBC691D133F3}" srcOrd="1" destOrd="0" presId="urn:microsoft.com/office/officeart/2005/8/layout/hierarchy1"/>
    <dgm:cxn modelId="{D7ED9301-13F1-8A42-8291-82DB8C05B886}" type="presParOf" srcId="{8A4DFAF3-1E04-7844-B174-521460069BB8}" destId="{9452356D-D5F9-024D-8E0A-B11E01C245D2}" srcOrd="2" destOrd="0" presId="urn:microsoft.com/office/officeart/2005/8/layout/hierarchy1"/>
    <dgm:cxn modelId="{20F70752-BF6E-974E-A63F-3FB6D8FB1088}" type="presParOf" srcId="{8A4DFAF3-1E04-7844-B174-521460069BB8}" destId="{A0453A65-687B-A841-AABE-186D8FB7A05C}" srcOrd="3" destOrd="0" presId="urn:microsoft.com/office/officeart/2005/8/layout/hierarchy1"/>
    <dgm:cxn modelId="{6352EB7C-9849-A14B-A25C-5D0E11611B04}" type="presParOf" srcId="{A0453A65-687B-A841-AABE-186D8FB7A05C}" destId="{48B82FA4-6866-6B4A-AD80-F0A28DE4558E}" srcOrd="0" destOrd="0" presId="urn:microsoft.com/office/officeart/2005/8/layout/hierarchy1"/>
    <dgm:cxn modelId="{E8F9D7B3-E93E-174E-B6E9-77C364B39BB0}" type="presParOf" srcId="{48B82FA4-6866-6B4A-AD80-F0A28DE4558E}" destId="{7D0CC7AF-14B2-8E4E-902B-184FB1986E9D}" srcOrd="0" destOrd="0" presId="urn:microsoft.com/office/officeart/2005/8/layout/hierarchy1"/>
    <dgm:cxn modelId="{E02D8EBE-A798-2E40-95EB-F774620C53B0}" type="presParOf" srcId="{48B82FA4-6866-6B4A-AD80-F0A28DE4558E}" destId="{D8E45DDC-3E8E-3243-8D1B-361551FA462D}" srcOrd="1" destOrd="0" presId="urn:microsoft.com/office/officeart/2005/8/layout/hierarchy1"/>
    <dgm:cxn modelId="{246DB1D3-2074-2F45-BD0B-57F8F59CCCE2}" type="presParOf" srcId="{A0453A65-687B-A841-AABE-186D8FB7A05C}" destId="{C86A0661-807E-8040-BDFD-1202C064A6EE}" srcOrd="1" destOrd="0" presId="urn:microsoft.com/office/officeart/2005/8/layout/hierarchy1"/>
    <dgm:cxn modelId="{0F8033F0-AF19-5D48-B72D-B37079DE1508}" type="presParOf" srcId="{C86A0661-807E-8040-BDFD-1202C064A6EE}" destId="{E85188AF-6B0B-2842-9981-C8A370795369}" srcOrd="0" destOrd="0" presId="urn:microsoft.com/office/officeart/2005/8/layout/hierarchy1"/>
    <dgm:cxn modelId="{E2F0CDCA-6222-6A48-9085-10FA2F98219F}" type="presParOf" srcId="{C86A0661-807E-8040-BDFD-1202C064A6EE}" destId="{C0DCC7C4-6928-0743-AA1A-A49D69C599BF}" srcOrd="1" destOrd="0" presId="urn:microsoft.com/office/officeart/2005/8/layout/hierarchy1"/>
    <dgm:cxn modelId="{026E679D-E1F1-EA4A-9657-46D47A2B319E}" type="presParOf" srcId="{C0DCC7C4-6928-0743-AA1A-A49D69C599BF}" destId="{4FC3C838-3032-934D-A3B6-0E71CF1057C1}" srcOrd="0" destOrd="0" presId="urn:microsoft.com/office/officeart/2005/8/layout/hierarchy1"/>
    <dgm:cxn modelId="{97186FAD-E1A9-8744-A07A-F4A133BB9EF8}" type="presParOf" srcId="{4FC3C838-3032-934D-A3B6-0E71CF1057C1}" destId="{9A7EFB90-34EE-DF49-BB36-14528FB2A414}" srcOrd="0" destOrd="0" presId="urn:microsoft.com/office/officeart/2005/8/layout/hierarchy1"/>
    <dgm:cxn modelId="{C89629CF-6206-7146-A332-4D0806263152}" type="presParOf" srcId="{4FC3C838-3032-934D-A3B6-0E71CF1057C1}" destId="{B78A597E-23B3-1049-A01A-9F535DCF17C1}" srcOrd="1" destOrd="0" presId="urn:microsoft.com/office/officeart/2005/8/layout/hierarchy1"/>
    <dgm:cxn modelId="{8BE5F31C-556E-ED4C-921B-8984981A4BB7}" type="presParOf" srcId="{C0DCC7C4-6928-0743-AA1A-A49D69C599BF}" destId="{B0EDD2F8-521D-B74D-BBBE-4AE1C201791B}" srcOrd="1" destOrd="0" presId="urn:microsoft.com/office/officeart/2005/8/layout/hierarchy1"/>
    <dgm:cxn modelId="{6939030E-7BDF-8142-8F6B-4C599867E83C}" type="presParOf" srcId="{C86A0661-807E-8040-BDFD-1202C064A6EE}" destId="{AEA16479-9E7F-A941-9B3F-EA82653ABA15}" srcOrd="2" destOrd="0" presId="urn:microsoft.com/office/officeart/2005/8/layout/hierarchy1"/>
    <dgm:cxn modelId="{6C38C5B2-F598-2248-935B-ABE1C76BEB87}" type="presParOf" srcId="{C86A0661-807E-8040-BDFD-1202C064A6EE}" destId="{A2CAC864-72D1-024F-ADD1-9896D3528A0E}" srcOrd="3" destOrd="0" presId="urn:microsoft.com/office/officeart/2005/8/layout/hierarchy1"/>
    <dgm:cxn modelId="{AD385C17-D9CA-4E44-A1EF-993E24B9FB08}" type="presParOf" srcId="{A2CAC864-72D1-024F-ADD1-9896D3528A0E}" destId="{14B523CA-8775-864B-9396-41EAE5665CB4}" srcOrd="0" destOrd="0" presId="urn:microsoft.com/office/officeart/2005/8/layout/hierarchy1"/>
    <dgm:cxn modelId="{DA2491AA-8CC9-074C-B948-96EF9000B54D}" type="presParOf" srcId="{14B523CA-8775-864B-9396-41EAE5665CB4}" destId="{199B6F96-2AA2-4B4C-AB7F-FC2B87FD9AB7}" srcOrd="0" destOrd="0" presId="urn:microsoft.com/office/officeart/2005/8/layout/hierarchy1"/>
    <dgm:cxn modelId="{0BE3AD3E-31EA-CC45-9560-9A4BD1555109}" type="presParOf" srcId="{14B523CA-8775-864B-9396-41EAE5665CB4}" destId="{66131503-63ED-4540-8502-6A48CD18ED03}" srcOrd="1" destOrd="0" presId="urn:microsoft.com/office/officeart/2005/8/layout/hierarchy1"/>
    <dgm:cxn modelId="{14E3AFFE-0255-4440-B30B-31C3C73062B2}" type="presParOf" srcId="{A2CAC864-72D1-024F-ADD1-9896D3528A0E}" destId="{50DFB2EC-C181-E74B-9261-895F5A4F3C49}" srcOrd="1" destOrd="0" presId="urn:microsoft.com/office/officeart/2005/8/layout/hierarchy1"/>
    <dgm:cxn modelId="{17AA3902-47F9-F147-950B-3A7C3ACB6129}" type="presParOf" srcId="{50DFB2EC-C181-E74B-9261-895F5A4F3C49}" destId="{95DD8796-C1D6-EE44-9869-F5661F3F8B5F}" srcOrd="0" destOrd="0" presId="urn:microsoft.com/office/officeart/2005/8/layout/hierarchy1"/>
    <dgm:cxn modelId="{9F85E9C4-35E8-C440-984C-E45482721B48}" type="presParOf" srcId="{50DFB2EC-C181-E74B-9261-895F5A4F3C49}" destId="{3A5D0533-E7CB-A94C-AF30-F3A4138E152E}" srcOrd="1" destOrd="0" presId="urn:microsoft.com/office/officeart/2005/8/layout/hierarchy1"/>
    <dgm:cxn modelId="{98A51534-FE8C-D146-9B94-2BBA0B04E29D}" type="presParOf" srcId="{3A5D0533-E7CB-A94C-AF30-F3A4138E152E}" destId="{B9D77B5F-DBD7-B04E-B6D4-A72D0100499F}" srcOrd="0" destOrd="0" presId="urn:microsoft.com/office/officeart/2005/8/layout/hierarchy1"/>
    <dgm:cxn modelId="{369B33DE-935D-C64F-9E2C-0C36B79D8852}" type="presParOf" srcId="{B9D77B5F-DBD7-B04E-B6D4-A72D0100499F}" destId="{1C657837-9A36-1543-B1A8-F6D9F73C8C9E}" srcOrd="0" destOrd="0" presId="urn:microsoft.com/office/officeart/2005/8/layout/hierarchy1"/>
    <dgm:cxn modelId="{24645E05-379E-204C-865C-F9DE0D12DBD2}" type="presParOf" srcId="{B9D77B5F-DBD7-B04E-B6D4-A72D0100499F}" destId="{D8FD5D50-6D6C-0E4C-A837-1DDE12D05237}" srcOrd="1" destOrd="0" presId="urn:microsoft.com/office/officeart/2005/8/layout/hierarchy1"/>
    <dgm:cxn modelId="{159E37D8-52B0-F946-AA48-5BA053800CEC}" type="presParOf" srcId="{3A5D0533-E7CB-A94C-AF30-F3A4138E152E}" destId="{8A167922-A674-3E4B-8329-8977C1C70261}" srcOrd="1" destOrd="0" presId="urn:microsoft.com/office/officeart/2005/8/layout/hierarchy1"/>
    <dgm:cxn modelId="{7C3C2353-AC0F-4544-A342-FDC1B613A334}" type="presParOf" srcId="{50DFB2EC-C181-E74B-9261-895F5A4F3C49}" destId="{EBB4544C-E271-6147-A92D-0ADE93C75EA4}" srcOrd="2" destOrd="0" presId="urn:microsoft.com/office/officeart/2005/8/layout/hierarchy1"/>
    <dgm:cxn modelId="{825E6563-9ACF-D243-959C-9BEB4EDB8181}" type="presParOf" srcId="{50DFB2EC-C181-E74B-9261-895F5A4F3C49}" destId="{36A0543A-0C06-6241-91D2-32DDADFCD5CB}" srcOrd="3" destOrd="0" presId="urn:microsoft.com/office/officeart/2005/8/layout/hierarchy1"/>
    <dgm:cxn modelId="{CCDAFD4C-9D2E-7541-BEFE-BDCDD95CFF75}" type="presParOf" srcId="{36A0543A-0C06-6241-91D2-32DDADFCD5CB}" destId="{295F20D4-BAC6-9E42-91A0-BB8437343909}" srcOrd="0" destOrd="0" presId="urn:microsoft.com/office/officeart/2005/8/layout/hierarchy1"/>
    <dgm:cxn modelId="{8CDEB3DE-5E79-F840-B803-6BDCB2C92F29}" type="presParOf" srcId="{295F20D4-BAC6-9E42-91A0-BB8437343909}" destId="{F0E6C605-BADA-1343-A6E2-E52B58011A2C}" srcOrd="0" destOrd="0" presId="urn:microsoft.com/office/officeart/2005/8/layout/hierarchy1"/>
    <dgm:cxn modelId="{FC70BDFB-A04B-1748-8AD9-7A0BB69EC867}" type="presParOf" srcId="{295F20D4-BAC6-9E42-91A0-BB8437343909}" destId="{FF8013DE-F65B-334C-BBDB-3A4601909784}" srcOrd="1" destOrd="0" presId="urn:microsoft.com/office/officeart/2005/8/layout/hierarchy1"/>
    <dgm:cxn modelId="{38D46E66-DF30-3343-B5A4-99759BC28A3F}" type="presParOf" srcId="{36A0543A-0C06-6241-91D2-32DDADFCD5CB}" destId="{09C53159-24CB-D847-B68E-51F48598A6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260AF8-92A3-5244-B018-BA95A978BAE1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74A15F-A633-EF47-A235-9997D2982056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3</a:t>
          </a:r>
        </a:p>
        <a:p>
          <a:r>
            <a:rPr lang="en-US" sz="2000" b="0" dirty="0" smtClean="0">
              <a:latin typeface="+mj-lt"/>
            </a:rPr>
            <a:t>Intensive PD: Data-driven Consultation </a:t>
          </a:r>
          <a:endParaRPr lang="en-US" sz="2000" b="0" dirty="0">
            <a:latin typeface="+mj-lt"/>
          </a:endParaRPr>
        </a:p>
      </dgm:t>
    </dgm:pt>
    <dgm:pt modelId="{01E1C779-481C-214D-ADEE-5F8503C95D1D}" type="parTrans" cxnId="{22042F22-2EF3-9B49-A96D-40868E8056DA}">
      <dgm:prSet/>
      <dgm:spPr/>
      <dgm:t>
        <a:bodyPr/>
        <a:lstStyle/>
        <a:p>
          <a:endParaRPr lang="en-US"/>
        </a:p>
      </dgm:t>
    </dgm:pt>
    <dgm:pt modelId="{F2A3D8A8-7E13-3E40-BB50-ED3355C1707B}" type="sibTrans" cxnId="{22042F22-2EF3-9B49-A96D-40868E8056DA}">
      <dgm:prSet/>
      <dgm:spPr/>
      <dgm:t>
        <a:bodyPr/>
        <a:lstStyle/>
        <a:p>
          <a:endParaRPr lang="en-US"/>
        </a:p>
      </dgm:t>
    </dgm:pt>
    <dgm:pt modelId="{582164AB-1FCE-2746-B3EF-7F536957B164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2</a:t>
          </a:r>
        </a:p>
        <a:p>
          <a:r>
            <a:rPr lang="en-US" sz="2000" dirty="0" smtClean="0">
              <a:latin typeface="+mj-lt"/>
            </a:rPr>
            <a:t>Targeted PD: Self-Management with Peer or Coaching Supports</a:t>
          </a:r>
          <a:endParaRPr lang="en-US" sz="2000" dirty="0">
            <a:latin typeface="+mj-lt"/>
          </a:endParaRPr>
        </a:p>
      </dgm:t>
    </dgm:pt>
    <dgm:pt modelId="{F5420C68-DE72-4745-ABDB-79403E2C16E7}" type="parTrans" cxnId="{411E5ABE-A970-134B-8BE3-B4F9B54A5ABF}">
      <dgm:prSet/>
      <dgm:spPr/>
      <dgm:t>
        <a:bodyPr/>
        <a:lstStyle/>
        <a:p>
          <a:endParaRPr lang="en-US"/>
        </a:p>
      </dgm:t>
    </dgm:pt>
    <dgm:pt modelId="{825ADA63-5E97-3549-95BB-685C3D203D54}" type="sibTrans" cxnId="{411E5ABE-A970-134B-8BE3-B4F9B54A5ABF}">
      <dgm:prSet/>
      <dgm:spPr/>
      <dgm:t>
        <a:bodyPr/>
        <a:lstStyle/>
        <a:p>
          <a:endParaRPr lang="en-US"/>
        </a:p>
      </dgm:t>
    </dgm:pt>
    <dgm:pt modelId="{E102CEA4-8E78-D64B-A65A-58122364E7D6}">
      <dgm:prSet phldrT="[Text]" custT="1"/>
      <dgm:spPr>
        <a:solidFill>
          <a:srgbClr val="008000">
            <a:alpha val="5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1</a:t>
          </a:r>
          <a:endParaRPr lang="en-US" sz="2000" dirty="0" smtClean="0">
            <a:latin typeface="+mj-lt"/>
          </a:endParaRPr>
        </a:p>
        <a:p>
          <a:r>
            <a:rPr lang="en-US" sz="2000" dirty="0" smtClean="0">
              <a:latin typeface="+mj-lt"/>
            </a:rPr>
            <a:t>Universal PD: Training &amp; Self-Management</a:t>
          </a:r>
          <a:endParaRPr lang="en-US" sz="2000" dirty="0">
            <a:latin typeface="+mj-lt"/>
          </a:endParaRPr>
        </a:p>
      </dgm:t>
    </dgm:pt>
    <dgm:pt modelId="{F52B804A-1735-7348-9D97-84374D082C16}" type="parTrans" cxnId="{B10C4018-D6B4-0144-838C-67DBC02B3852}">
      <dgm:prSet/>
      <dgm:spPr/>
      <dgm:t>
        <a:bodyPr/>
        <a:lstStyle/>
        <a:p>
          <a:endParaRPr lang="en-US"/>
        </a:p>
      </dgm:t>
    </dgm:pt>
    <dgm:pt modelId="{C4F15C56-AAAC-9E4C-ADE8-F04D7F6C91C2}" type="sibTrans" cxnId="{B10C4018-D6B4-0144-838C-67DBC02B3852}">
      <dgm:prSet/>
      <dgm:spPr/>
      <dgm:t>
        <a:bodyPr/>
        <a:lstStyle/>
        <a:p>
          <a:endParaRPr lang="en-US"/>
        </a:p>
      </dgm:t>
    </dgm:pt>
    <dgm:pt modelId="{30B93ACE-7A45-AD42-9A35-90431675EB9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CE35C"/>
        </a:solidFill>
      </dgm:spPr>
      <dgm:t>
        <a:bodyPr/>
        <a:lstStyle/>
        <a:p>
          <a:r>
            <a:rPr lang="en-US" sz="2000" b="1" dirty="0" smtClean="0">
              <a:latin typeface="+mj-lt"/>
            </a:rPr>
            <a:t>Progress Monitoring </a:t>
          </a:r>
        </a:p>
        <a:p>
          <a:r>
            <a:rPr lang="en-US" sz="2000" dirty="0" smtClean="0">
              <a:latin typeface="+mj-lt"/>
            </a:rPr>
            <a:t>Walk-through, Student Data Review, Teacher Collected Data</a:t>
          </a:r>
          <a:endParaRPr lang="en-US" sz="2000" dirty="0">
            <a:latin typeface="+mj-lt"/>
          </a:endParaRPr>
        </a:p>
      </dgm:t>
    </dgm:pt>
    <dgm:pt modelId="{A4162002-70C6-4644-A8CF-D3E5077513A1}" type="parTrans" cxnId="{1E5B7D2E-CC96-1847-BDC2-688B5A077D22}">
      <dgm:prSet/>
      <dgm:spPr/>
      <dgm:t>
        <a:bodyPr/>
        <a:lstStyle/>
        <a:p>
          <a:endParaRPr lang="en-US"/>
        </a:p>
      </dgm:t>
    </dgm:pt>
    <dgm:pt modelId="{2FE70267-EE60-844F-9EC2-B1025C33FA0F}" type="sibTrans" cxnId="{1E5B7D2E-CC96-1847-BDC2-688B5A077D22}">
      <dgm:prSet/>
      <dgm:spPr/>
      <dgm:t>
        <a:bodyPr/>
        <a:lstStyle/>
        <a:p>
          <a:endParaRPr lang="en-US"/>
        </a:p>
      </dgm:t>
    </dgm:pt>
    <dgm:pt modelId="{B2005BDF-F532-404C-8CEC-044B7A398F7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>
              <a:latin typeface="+mj-lt"/>
            </a:rPr>
            <a:t>Universal </a:t>
          </a:r>
          <a:r>
            <a:rPr lang="en-US" sz="2000" b="1" dirty="0" smtClean="0">
              <a:latin typeface="+mj-lt"/>
            </a:rPr>
            <a:t>Screening</a:t>
          </a:r>
        </a:p>
        <a:p>
          <a:r>
            <a:rPr lang="en-US" sz="2000" dirty="0" smtClean="0">
              <a:latin typeface="+mj-lt"/>
            </a:rPr>
            <a:t>Walk-through &amp; Student Data Review</a:t>
          </a:r>
          <a:endParaRPr lang="en-US" sz="2000" dirty="0">
            <a:latin typeface="+mj-lt"/>
          </a:endParaRPr>
        </a:p>
      </dgm:t>
    </dgm:pt>
    <dgm:pt modelId="{E885063B-2A23-FB47-AC0B-1E4708BF8FC8}" type="parTrans" cxnId="{3CB7134A-5AFB-0345-89B5-199FED026E1B}">
      <dgm:prSet/>
      <dgm:spPr/>
      <dgm:t>
        <a:bodyPr/>
        <a:lstStyle/>
        <a:p>
          <a:endParaRPr lang="en-US"/>
        </a:p>
      </dgm:t>
    </dgm:pt>
    <dgm:pt modelId="{A55E2A3A-1F1B-E742-B2BB-3F13A7B9C1F5}" type="sibTrans" cxnId="{3CB7134A-5AFB-0345-89B5-199FED026E1B}">
      <dgm:prSet/>
      <dgm:spPr/>
      <dgm:t>
        <a:bodyPr/>
        <a:lstStyle/>
        <a:p>
          <a:endParaRPr lang="en-US"/>
        </a:p>
      </dgm:t>
    </dgm:pt>
    <dgm:pt modelId="{FFA665EF-1025-F64B-8CB6-28DC40305B4A}" type="pres">
      <dgm:prSet presAssocID="{92260AF8-92A3-5244-B018-BA95A978BAE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D826A8F-2EC0-CF40-9613-FAB377CF63D0}" type="pres">
      <dgm:prSet presAssocID="{92260AF8-92A3-5244-B018-BA95A978BAE1}" presName="pyramid" presStyleLbl="node1" presStyleIdx="0" presStyleCnt="1" custScaleX="117953" custScaleY="99880" custLinFactNeighborX="3792"/>
      <dgm:spPr>
        <a:gradFill rotWithShape="0">
          <a:gsLst>
            <a:gs pos="35000">
              <a:srgbClr val="008000"/>
            </a:gs>
            <a:gs pos="100000">
              <a:srgbClr val="FF0000"/>
            </a:gs>
            <a:gs pos="73000">
              <a:srgbClr val="FFFF00"/>
            </a:gs>
            <a:gs pos="87000">
              <a:srgbClr val="FFFF00"/>
            </a:gs>
          </a:gsLst>
        </a:gradFill>
      </dgm:spPr>
      <dgm:t>
        <a:bodyPr/>
        <a:lstStyle/>
        <a:p>
          <a:endParaRPr lang="en-US"/>
        </a:p>
      </dgm:t>
    </dgm:pt>
    <dgm:pt modelId="{F6B3C4C1-D38F-E640-ACA6-6E2D73BD0A81}" type="pres">
      <dgm:prSet presAssocID="{92260AF8-92A3-5244-B018-BA95A978BAE1}" presName="theList" presStyleCnt="0"/>
      <dgm:spPr/>
    </dgm:pt>
    <dgm:pt modelId="{55D9A6DE-B76F-1546-852E-96CC55172117}" type="pres">
      <dgm:prSet presAssocID="{8974A15F-A633-EF47-A235-9997D2982056}" presName="aNode" presStyleLbl="fgAcc1" presStyleIdx="0" presStyleCnt="5" custScaleX="110851" custScaleY="2000000" custLinFactY="-1110609" custLinFactNeighborX="18948" custLinFactNeighborY="-1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8063B-044D-4342-A97E-B309A401D815}" type="pres">
      <dgm:prSet presAssocID="{8974A15F-A633-EF47-A235-9997D2982056}" presName="aSpace" presStyleCnt="0"/>
      <dgm:spPr/>
    </dgm:pt>
    <dgm:pt modelId="{3447A895-48A6-234B-BB6C-93922AB473CF}" type="pres">
      <dgm:prSet presAssocID="{582164AB-1FCE-2746-B3EF-7F536957B164}" presName="aNode" presStyleLbl="fgAcc1" presStyleIdx="1" presStyleCnt="5" custScaleX="110851" custScaleY="2000000" custLinFactY="-874034" custLinFactNeighborX="18944" custLinFactNeighborY="-9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A757C-611E-9345-9AB5-398174AF47E8}" type="pres">
      <dgm:prSet presAssocID="{582164AB-1FCE-2746-B3EF-7F536957B164}" presName="aSpace" presStyleCnt="0"/>
      <dgm:spPr/>
    </dgm:pt>
    <dgm:pt modelId="{CDD35B63-0B75-E041-9422-B7D4B9057E29}" type="pres">
      <dgm:prSet presAssocID="{E102CEA4-8E78-D64B-A65A-58122364E7D6}" presName="aNode" presStyleLbl="fgAcc1" presStyleIdx="2" presStyleCnt="5" custScaleX="110851" custScaleY="2000000" custLinFactY="333710" custLinFactNeighborX="19343" custLinFactNeighborY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3E22A-CC63-C843-B126-DCEF7D4564EC}" type="pres">
      <dgm:prSet presAssocID="{E102CEA4-8E78-D64B-A65A-58122364E7D6}" presName="aSpace" presStyleCnt="0"/>
      <dgm:spPr/>
    </dgm:pt>
    <dgm:pt modelId="{A684EC7D-5222-484E-BDEE-84BEDC0EC621}" type="pres">
      <dgm:prSet presAssocID="{30B93ACE-7A45-AD42-9A35-90431675EB91}" presName="aNode" presStyleLbl="fgAcc1" presStyleIdx="3" presStyleCnt="5" custScaleX="110851" custScaleY="2000000" custLinFactX="-6140" custLinFactY="-5284641" custLinFactNeighborX="-100000" custLinFactNeighborY="-5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C1044-A8C9-C94A-BDA5-271254F164ED}" type="pres">
      <dgm:prSet presAssocID="{30B93ACE-7A45-AD42-9A35-90431675EB91}" presName="aSpace" presStyleCnt="0"/>
      <dgm:spPr/>
    </dgm:pt>
    <dgm:pt modelId="{10924AC1-132E-1048-B929-023E0F8229BB}" type="pres">
      <dgm:prSet presAssocID="{B2005BDF-F532-404C-8CEC-044B7A398F71}" presName="aNode" presStyleLbl="fgAcc1" presStyleIdx="4" presStyleCnt="5" custScaleX="110851" custScaleY="2000000" custLinFactX="-6138" custLinFactY="-4066215" custLinFactNeighborX="-100000" custLinFactNeighborY="-4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71458-3F40-B843-9094-ACE5293A96C1}" type="pres">
      <dgm:prSet presAssocID="{B2005BDF-F532-404C-8CEC-044B7A398F71}" presName="aSpace" presStyleCnt="0"/>
      <dgm:spPr/>
    </dgm:pt>
  </dgm:ptLst>
  <dgm:cxnLst>
    <dgm:cxn modelId="{CE5D0F62-E639-6845-B553-768A9AA2DC1E}" type="presOf" srcId="{30B93ACE-7A45-AD42-9A35-90431675EB91}" destId="{A684EC7D-5222-484E-BDEE-84BEDC0EC621}" srcOrd="0" destOrd="0" presId="urn:microsoft.com/office/officeart/2005/8/layout/pyramid2"/>
    <dgm:cxn modelId="{1E5B7D2E-CC96-1847-BDC2-688B5A077D22}" srcId="{92260AF8-92A3-5244-B018-BA95A978BAE1}" destId="{30B93ACE-7A45-AD42-9A35-90431675EB91}" srcOrd="3" destOrd="0" parTransId="{A4162002-70C6-4644-A8CF-D3E5077513A1}" sibTransId="{2FE70267-EE60-844F-9EC2-B1025C33FA0F}"/>
    <dgm:cxn modelId="{A63604E4-1203-334E-986B-A5E783C65D8F}" type="presOf" srcId="{582164AB-1FCE-2746-B3EF-7F536957B164}" destId="{3447A895-48A6-234B-BB6C-93922AB473CF}" srcOrd="0" destOrd="0" presId="urn:microsoft.com/office/officeart/2005/8/layout/pyramid2"/>
    <dgm:cxn modelId="{B10C4018-D6B4-0144-838C-67DBC02B3852}" srcId="{92260AF8-92A3-5244-B018-BA95A978BAE1}" destId="{E102CEA4-8E78-D64B-A65A-58122364E7D6}" srcOrd="2" destOrd="0" parTransId="{F52B804A-1735-7348-9D97-84374D082C16}" sibTransId="{C4F15C56-AAAC-9E4C-ADE8-F04D7F6C91C2}"/>
    <dgm:cxn modelId="{9A3724FF-E0A8-3242-893C-685B390AC1BD}" type="presOf" srcId="{8974A15F-A633-EF47-A235-9997D2982056}" destId="{55D9A6DE-B76F-1546-852E-96CC55172117}" srcOrd="0" destOrd="0" presId="urn:microsoft.com/office/officeart/2005/8/layout/pyramid2"/>
    <dgm:cxn modelId="{1A65EDEA-0671-2F43-B502-4CFD90DA1373}" type="presOf" srcId="{E102CEA4-8E78-D64B-A65A-58122364E7D6}" destId="{CDD35B63-0B75-E041-9422-B7D4B9057E29}" srcOrd="0" destOrd="0" presId="urn:microsoft.com/office/officeart/2005/8/layout/pyramid2"/>
    <dgm:cxn modelId="{3CB7134A-5AFB-0345-89B5-199FED026E1B}" srcId="{92260AF8-92A3-5244-B018-BA95A978BAE1}" destId="{B2005BDF-F532-404C-8CEC-044B7A398F71}" srcOrd="4" destOrd="0" parTransId="{E885063B-2A23-FB47-AC0B-1E4708BF8FC8}" sibTransId="{A55E2A3A-1F1B-E742-B2BB-3F13A7B9C1F5}"/>
    <dgm:cxn modelId="{CE10D60E-E8E4-5649-8763-FC77E056E7DF}" type="presOf" srcId="{B2005BDF-F532-404C-8CEC-044B7A398F71}" destId="{10924AC1-132E-1048-B929-023E0F8229BB}" srcOrd="0" destOrd="0" presId="urn:microsoft.com/office/officeart/2005/8/layout/pyramid2"/>
    <dgm:cxn modelId="{411E5ABE-A970-134B-8BE3-B4F9B54A5ABF}" srcId="{92260AF8-92A3-5244-B018-BA95A978BAE1}" destId="{582164AB-1FCE-2746-B3EF-7F536957B164}" srcOrd="1" destOrd="0" parTransId="{F5420C68-DE72-4745-ABDB-79403E2C16E7}" sibTransId="{825ADA63-5E97-3549-95BB-685C3D203D54}"/>
    <dgm:cxn modelId="{E7146D7A-E410-024C-A421-74E0A192FC0B}" type="presOf" srcId="{92260AF8-92A3-5244-B018-BA95A978BAE1}" destId="{FFA665EF-1025-F64B-8CB6-28DC40305B4A}" srcOrd="0" destOrd="0" presId="urn:microsoft.com/office/officeart/2005/8/layout/pyramid2"/>
    <dgm:cxn modelId="{22042F22-2EF3-9B49-A96D-40868E8056DA}" srcId="{92260AF8-92A3-5244-B018-BA95A978BAE1}" destId="{8974A15F-A633-EF47-A235-9997D2982056}" srcOrd="0" destOrd="0" parTransId="{01E1C779-481C-214D-ADEE-5F8503C95D1D}" sibTransId="{F2A3D8A8-7E13-3E40-BB50-ED3355C1707B}"/>
    <dgm:cxn modelId="{372AEA20-72E9-7F46-B189-5545BFC079A0}" type="presParOf" srcId="{FFA665EF-1025-F64B-8CB6-28DC40305B4A}" destId="{FD826A8F-2EC0-CF40-9613-FAB377CF63D0}" srcOrd="0" destOrd="0" presId="urn:microsoft.com/office/officeart/2005/8/layout/pyramid2"/>
    <dgm:cxn modelId="{95F26E48-08E5-D943-96AF-3BA52CCD5FE7}" type="presParOf" srcId="{FFA665EF-1025-F64B-8CB6-28DC40305B4A}" destId="{F6B3C4C1-D38F-E640-ACA6-6E2D73BD0A81}" srcOrd="1" destOrd="0" presId="urn:microsoft.com/office/officeart/2005/8/layout/pyramid2"/>
    <dgm:cxn modelId="{329D5485-7E07-5A48-BCA5-F467F6654724}" type="presParOf" srcId="{F6B3C4C1-D38F-E640-ACA6-6E2D73BD0A81}" destId="{55D9A6DE-B76F-1546-852E-96CC55172117}" srcOrd="0" destOrd="0" presId="urn:microsoft.com/office/officeart/2005/8/layout/pyramid2"/>
    <dgm:cxn modelId="{478547A4-63ED-CD46-A0C8-16397CD759C4}" type="presParOf" srcId="{F6B3C4C1-D38F-E640-ACA6-6E2D73BD0A81}" destId="{2668063B-044D-4342-A97E-B309A401D815}" srcOrd="1" destOrd="0" presId="urn:microsoft.com/office/officeart/2005/8/layout/pyramid2"/>
    <dgm:cxn modelId="{D917AB07-358E-2248-8F3B-FABA58AA15E2}" type="presParOf" srcId="{F6B3C4C1-D38F-E640-ACA6-6E2D73BD0A81}" destId="{3447A895-48A6-234B-BB6C-93922AB473CF}" srcOrd="2" destOrd="0" presId="urn:microsoft.com/office/officeart/2005/8/layout/pyramid2"/>
    <dgm:cxn modelId="{73FD1F25-81D8-EF42-9B19-AD8FFFB89BB7}" type="presParOf" srcId="{F6B3C4C1-D38F-E640-ACA6-6E2D73BD0A81}" destId="{A25A757C-611E-9345-9AB5-398174AF47E8}" srcOrd="3" destOrd="0" presId="urn:microsoft.com/office/officeart/2005/8/layout/pyramid2"/>
    <dgm:cxn modelId="{70CBFAB5-4582-9349-9DF7-3ED500144713}" type="presParOf" srcId="{F6B3C4C1-D38F-E640-ACA6-6E2D73BD0A81}" destId="{CDD35B63-0B75-E041-9422-B7D4B9057E29}" srcOrd="4" destOrd="0" presId="urn:microsoft.com/office/officeart/2005/8/layout/pyramid2"/>
    <dgm:cxn modelId="{5F5B1E36-9EC4-624E-BC24-BCD5231ECE10}" type="presParOf" srcId="{F6B3C4C1-D38F-E640-ACA6-6E2D73BD0A81}" destId="{9B43E22A-CC63-C843-B126-DCEF7D4564EC}" srcOrd="5" destOrd="0" presId="urn:microsoft.com/office/officeart/2005/8/layout/pyramid2"/>
    <dgm:cxn modelId="{12B59ACD-3D52-0D48-8879-391D7AA93ADB}" type="presParOf" srcId="{F6B3C4C1-D38F-E640-ACA6-6E2D73BD0A81}" destId="{A684EC7D-5222-484E-BDEE-84BEDC0EC621}" srcOrd="6" destOrd="0" presId="urn:microsoft.com/office/officeart/2005/8/layout/pyramid2"/>
    <dgm:cxn modelId="{498B8CF5-245A-F247-9B2A-772863E12DB7}" type="presParOf" srcId="{F6B3C4C1-D38F-E640-ACA6-6E2D73BD0A81}" destId="{0CAC1044-A8C9-C94A-BDA5-271254F164ED}" srcOrd="7" destOrd="0" presId="urn:microsoft.com/office/officeart/2005/8/layout/pyramid2"/>
    <dgm:cxn modelId="{0853CD0C-7DB0-7042-BAB7-9E8155EAEEB8}" type="presParOf" srcId="{F6B3C4C1-D38F-E640-ACA6-6E2D73BD0A81}" destId="{10924AC1-132E-1048-B929-023E0F8229BB}" srcOrd="8" destOrd="0" presId="urn:microsoft.com/office/officeart/2005/8/layout/pyramid2"/>
    <dgm:cxn modelId="{1C690CAE-4831-F746-91AE-34F364D408B1}" type="presParOf" srcId="{F6B3C4C1-D38F-E640-ACA6-6E2D73BD0A81}" destId="{DF271458-3F40-B843-9094-ACE5293A96C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260AF8-92A3-5244-B018-BA95A978BAE1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74A15F-A633-EF47-A235-9997D2982056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3</a:t>
          </a:r>
        </a:p>
        <a:p>
          <a:r>
            <a:rPr lang="en-US" sz="2000" b="0" dirty="0" smtClean="0">
              <a:latin typeface="+mj-lt"/>
            </a:rPr>
            <a:t>Intensive PD: Data-driven Consultation </a:t>
          </a:r>
          <a:endParaRPr lang="en-US" sz="2000" b="0" dirty="0">
            <a:latin typeface="+mj-lt"/>
          </a:endParaRPr>
        </a:p>
      </dgm:t>
    </dgm:pt>
    <dgm:pt modelId="{01E1C779-481C-214D-ADEE-5F8503C95D1D}" type="parTrans" cxnId="{22042F22-2EF3-9B49-A96D-40868E8056DA}">
      <dgm:prSet/>
      <dgm:spPr/>
      <dgm:t>
        <a:bodyPr/>
        <a:lstStyle/>
        <a:p>
          <a:endParaRPr lang="en-US"/>
        </a:p>
      </dgm:t>
    </dgm:pt>
    <dgm:pt modelId="{F2A3D8A8-7E13-3E40-BB50-ED3355C1707B}" type="sibTrans" cxnId="{22042F22-2EF3-9B49-A96D-40868E8056DA}">
      <dgm:prSet/>
      <dgm:spPr/>
      <dgm:t>
        <a:bodyPr/>
        <a:lstStyle/>
        <a:p>
          <a:endParaRPr lang="en-US"/>
        </a:p>
      </dgm:t>
    </dgm:pt>
    <dgm:pt modelId="{582164AB-1FCE-2746-B3EF-7F536957B164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2</a:t>
          </a:r>
        </a:p>
        <a:p>
          <a:r>
            <a:rPr lang="en-US" sz="2000" dirty="0" smtClean="0">
              <a:latin typeface="+mj-lt"/>
            </a:rPr>
            <a:t>Targeted PD: Self-Management with Peer or Coaching Supports</a:t>
          </a:r>
          <a:endParaRPr lang="en-US" sz="2000" dirty="0">
            <a:latin typeface="+mj-lt"/>
          </a:endParaRPr>
        </a:p>
      </dgm:t>
    </dgm:pt>
    <dgm:pt modelId="{F5420C68-DE72-4745-ABDB-79403E2C16E7}" type="parTrans" cxnId="{411E5ABE-A970-134B-8BE3-B4F9B54A5ABF}">
      <dgm:prSet/>
      <dgm:spPr/>
      <dgm:t>
        <a:bodyPr/>
        <a:lstStyle/>
        <a:p>
          <a:endParaRPr lang="en-US"/>
        </a:p>
      </dgm:t>
    </dgm:pt>
    <dgm:pt modelId="{825ADA63-5E97-3549-95BB-685C3D203D54}" type="sibTrans" cxnId="{411E5ABE-A970-134B-8BE3-B4F9B54A5ABF}">
      <dgm:prSet/>
      <dgm:spPr/>
      <dgm:t>
        <a:bodyPr/>
        <a:lstStyle/>
        <a:p>
          <a:endParaRPr lang="en-US"/>
        </a:p>
      </dgm:t>
    </dgm:pt>
    <dgm:pt modelId="{E102CEA4-8E78-D64B-A65A-58122364E7D6}">
      <dgm:prSet phldrT="[Text]" custT="1"/>
      <dgm:spPr>
        <a:solidFill>
          <a:srgbClr val="008000">
            <a:alpha val="5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1</a:t>
          </a:r>
          <a:endParaRPr lang="en-US" sz="2000" dirty="0" smtClean="0">
            <a:latin typeface="+mj-lt"/>
          </a:endParaRPr>
        </a:p>
        <a:p>
          <a:r>
            <a:rPr lang="en-US" sz="2000" dirty="0" smtClean="0">
              <a:latin typeface="+mj-lt"/>
            </a:rPr>
            <a:t>Universal PD: Training &amp; Self-Management</a:t>
          </a:r>
          <a:endParaRPr lang="en-US" sz="2000" dirty="0">
            <a:latin typeface="+mj-lt"/>
          </a:endParaRPr>
        </a:p>
      </dgm:t>
    </dgm:pt>
    <dgm:pt modelId="{F52B804A-1735-7348-9D97-84374D082C16}" type="parTrans" cxnId="{B10C4018-D6B4-0144-838C-67DBC02B3852}">
      <dgm:prSet/>
      <dgm:spPr/>
      <dgm:t>
        <a:bodyPr/>
        <a:lstStyle/>
        <a:p>
          <a:endParaRPr lang="en-US"/>
        </a:p>
      </dgm:t>
    </dgm:pt>
    <dgm:pt modelId="{C4F15C56-AAAC-9E4C-ADE8-F04D7F6C91C2}" type="sibTrans" cxnId="{B10C4018-D6B4-0144-838C-67DBC02B3852}">
      <dgm:prSet/>
      <dgm:spPr/>
      <dgm:t>
        <a:bodyPr/>
        <a:lstStyle/>
        <a:p>
          <a:endParaRPr lang="en-US"/>
        </a:p>
      </dgm:t>
    </dgm:pt>
    <dgm:pt modelId="{30B93ACE-7A45-AD42-9A35-90431675EB9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CE35C"/>
        </a:solidFill>
      </dgm:spPr>
      <dgm:t>
        <a:bodyPr/>
        <a:lstStyle/>
        <a:p>
          <a:r>
            <a:rPr lang="en-US" sz="2000" b="1" dirty="0" smtClean="0">
              <a:latin typeface="+mj-lt"/>
            </a:rPr>
            <a:t>Progress Monitoring </a:t>
          </a:r>
        </a:p>
        <a:p>
          <a:r>
            <a:rPr lang="en-US" sz="2000" dirty="0" smtClean="0">
              <a:latin typeface="+mj-lt"/>
            </a:rPr>
            <a:t>Walk-through, Student Data Review, Teacher Collected Data</a:t>
          </a:r>
          <a:endParaRPr lang="en-US" sz="2000" dirty="0">
            <a:latin typeface="+mj-lt"/>
          </a:endParaRPr>
        </a:p>
      </dgm:t>
    </dgm:pt>
    <dgm:pt modelId="{A4162002-70C6-4644-A8CF-D3E5077513A1}" type="parTrans" cxnId="{1E5B7D2E-CC96-1847-BDC2-688B5A077D22}">
      <dgm:prSet/>
      <dgm:spPr/>
      <dgm:t>
        <a:bodyPr/>
        <a:lstStyle/>
        <a:p>
          <a:endParaRPr lang="en-US"/>
        </a:p>
      </dgm:t>
    </dgm:pt>
    <dgm:pt modelId="{2FE70267-EE60-844F-9EC2-B1025C33FA0F}" type="sibTrans" cxnId="{1E5B7D2E-CC96-1847-BDC2-688B5A077D22}">
      <dgm:prSet/>
      <dgm:spPr/>
      <dgm:t>
        <a:bodyPr/>
        <a:lstStyle/>
        <a:p>
          <a:endParaRPr lang="en-US"/>
        </a:p>
      </dgm:t>
    </dgm:pt>
    <dgm:pt modelId="{B2005BDF-F532-404C-8CEC-044B7A398F7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>
              <a:latin typeface="+mj-lt"/>
            </a:rPr>
            <a:t>Universal </a:t>
          </a:r>
          <a:r>
            <a:rPr lang="en-US" sz="2000" b="1" dirty="0" smtClean="0">
              <a:latin typeface="+mj-lt"/>
            </a:rPr>
            <a:t>Screening</a:t>
          </a:r>
        </a:p>
        <a:p>
          <a:r>
            <a:rPr lang="en-US" sz="2000" dirty="0" smtClean="0">
              <a:latin typeface="+mj-lt"/>
            </a:rPr>
            <a:t>Walk-through &amp; Student Data Review</a:t>
          </a:r>
          <a:endParaRPr lang="en-US" sz="2000" dirty="0">
            <a:latin typeface="+mj-lt"/>
          </a:endParaRPr>
        </a:p>
      </dgm:t>
    </dgm:pt>
    <dgm:pt modelId="{E885063B-2A23-FB47-AC0B-1E4708BF8FC8}" type="parTrans" cxnId="{3CB7134A-5AFB-0345-89B5-199FED026E1B}">
      <dgm:prSet/>
      <dgm:spPr/>
      <dgm:t>
        <a:bodyPr/>
        <a:lstStyle/>
        <a:p>
          <a:endParaRPr lang="en-US"/>
        </a:p>
      </dgm:t>
    </dgm:pt>
    <dgm:pt modelId="{A55E2A3A-1F1B-E742-B2BB-3F13A7B9C1F5}" type="sibTrans" cxnId="{3CB7134A-5AFB-0345-89B5-199FED026E1B}">
      <dgm:prSet/>
      <dgm:spPr/>
      <dgm:t>
        <a:bodyPr/>
        <a:lstStyle/>
        <a:p>
          <a:endParaRPr lang="en-US"/>
        </a:p>
      </dgm:t>
    </dgm:pt>
    <dgm:pt modelId="{FFA665EF-1025-F64B-8CB6-28DC40305B4A}" type="pres">
      <dgm:prSet presAssocID="{92260AF8-92A3-5244-B018-BA95A978BAE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D826A8F-2EC0-CF40-9613-FAB377CF63D0}" type="pres">
      <dgm:prSet presAssocID="{92260AF8-92A3-5244-B018-BA95A978BAE1}" presName="pyramid" presStyleLbl="node1" presStyleIdx="0" presStyleCnt="1" custScaleX="117953" custScaleY="99880" custLinFactNeighborX="3792"/>
      <dgm:spPr>
        <a:gradFill rotWithShape="0">
          <a:gsLst>
            <a:gs pos="35000">
              <a:srgbClr val="008000"/>
            </a:gs>
            <a:gs pos="100000">
              <a:srgbClr val="FF0000"/>
            </a:gs>
            <a:gs pos="73000">
              <a:srgbClr val="FFFF00"/>
            </a:gs>
            <a:gs pos="87000">
              <a:srgbClr val="FFFF00"/>
            </a:gs>
          </a:gsLst>
        </a:gradFill>
      </dgm:spPr>
      <dgm:t>
        <a:bodyPr/>
        <a:lstStyle/>
        <a:p>
          <a:endParaRPr lang="en-US"/>
        </a:p>
      </dgm:t>
    </dgm:pt>
    <dgm:pt modelId="{F6B3C4C1-D38F-E640-ACA6-6E2D73BD0A81}" type="pres">
      <dgm:prSet presAssocID="{92260AF8-92A3-5244-B018-BA95A978BAE1}" presName="theList" presStyleCnt="0"/>
      <dgm:spPr/>
    </dgm:pt>
    <dgm:pt modelId="{55D9A6DE-B76F-1546-852E-96CC55172117}" type="pres">
      <dgm:prSet presAssocID="{8974A15F-A633-EF47-A235-9997D2982056}" presName="aNode" presStyleLbl="fgAcc1" presStyleIdx="0" presStyleCnt="5" custScaleX="110851" custScaleY="2000000" custLinFactY="-1110609" custLinFactNeighborX="18948" custLinFactNeighborY="-1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8063B-044D-4342-A97E-B309A401D815}" type="pres">
      <dgm:prSet presAssocID="{8974A15F-A633-EF47-A235-9997D2982056}" presName="aSpace" presStyleCnt="0"/>
      <dgm:spPr/>
    </dgm:pt>
    <dgm:pt modelId="{3447A895-48A6-234B-BB6C-93922AB473CF}" type="pres">
      <dgm:prSet presAssocID="{582164AB-1FCE-2746-B3EF-7F536957B164}" presName="aNode" presStyleLbl="fgAcc1" presStyleIdx="1" presStyleCnt="5" custScaleX="110851" custScaleY="2000000" custLinFactY="-874034" custLinFactNeighborX="18944" custLinFactNeighborY="-9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A757C-611E-9345-9AB5-398174AF47E8}" type="pres">
      <dgm:prSet presAssocID="{582164AB-1FCE-2746-B3EF-7F536957B164}" presName="aSpace" presStyleCnt="0"/>
      <dgm:spPr/>
    </dgm:pt>
    <dgm:pt modelId="{CDD35B63-0B75-E041-9422-B7D4B9057E29}" type="pres">
      <dgm:prSet presAssocID="{E102CEA4-8E78-D64B-A65A-58122364E7D6}" presName="aNode" presStyleLbl="fgAcc1" presStyleIdx="2" presStyleCnt="5" custScaleX="110851" custScaleY="2000000" custLinFactY="333710" custLinFactNeighborX="19343" custLinFactNeighborY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3E22A-CC63-C843-B126-DCEF7D4564EC}" type="pres">
      <dgm:prSet presAssocID="{E102CEA4-8E78-D64B-A65A-58122364E7D6}" presName="aSpace" presStyleCnt="0"/>
      <dgm:spPr/>
    </dgm:pt>
    <dgm:pt modelId="{A684EC7D-5222-484E-BDEE-84BEDC0EC621}" type="pres">
      <dgm:prSet presAssocID="{30B93ACE-7A45-AD42-9A35-90431675EB91}" presName="aNode" presStyleLbl="fgAcc1" presStyleIdx="3" presStyleCnt="5" custScaleX="110851" custScaleY="2000000" custLinFactX="-6140" custLinFactY="-5284641" custLinFactNeighborX="-100000" custLinFactNeighborY="-5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C1044-A8C9-C94A-BDA5-271254F164ED}" type="pres">
      <dgm:prSet presAssocID="{30B93ACE-7A45-AD42-9A35-90431675EB91}" presName="aSpace" presStyleCnt="0"/>
      <dgm:spPr/>
    </dgm:pt>
    <dgm:pt modelId="{10924AC1-132E-1048-B929-023E0F8229BB}" type="pres">
      <dgm:prSet presAssocID="{B2005BDF-F532-404C-8CEC-044B7A398F71}" presName="aNode" presStyleLbl="fgAcc1" presStyleIdx="4" presStyleCnt="5" custScaleX="110851" custScaleY="2000000" custLinFactX="-6138" custLinFactY="-4066215" custLinFactNeighborX="-100000" custLinFactNeighborY="-4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71458-3F40-B843-9094-ACE5293A96C1}" type="pres">
      <dgm:prSet presAssocID="{B2005BDF-F532-404C-8CEC-044B7A398F71}" presName="aSpace" presStyleCnt="0"/>
      <dgm:spPr/>
    </dgm:pt>
  </dgm:ptLst>
  <dgm:cxnLst>
    <dgm:cxn modelId="{E0D7FD41-2796-EE43-ABBF-3770824089F4}" type="presOf" srcId="{B2005BDF-F532-404C-8CEC-044B7A398F71}" destId="{10924AC1-132E-1048-B929-023E0F8229BB}" srcOrd="0" destOrd="0" presId="urn:microsoft.com/office/officeart/2005/8/layout/pyramid2"/>
    <dgm:cxn modelId="{1E5B7D2E-CC96-1847-BDC2-688B5A077D22}" srcId="{92260AF8-92A3-5244-B018-BA95A978BAE1}" destId="{30B93ACE-7A45-AD42-9A35-90431675EB91}" srcOrd="3" destOrd="0" parTransId="{A4162002-70C6-4644-A8CF-D3E5077513A1}" sibTransId="{2FE70267-EE60-844F-9EC2-B1025C33FA0F}"/>
    <dgm:cxn modelId="{D369F355-AF2A-1842-86FB-16621966B86F}" type="presOf" srcId="{92260AF8-92A3-5244-B018-BA95A978BAE1}" destId="{FFA665EF-1025-F64B-8CB6-28DC40305B4A}" srcOrd="0" destOrd="0" presId="urn:microsoft.com/office/officeart/2005/8/layout/pyramid2"/>
    <dgm:cxn modelId="{32A82BD6-48BE-4F4F-889F-45004532EB66}" type="presOf" srcId="{582164AB-1FCE-2746-B3EF-7F536957B164}" destId="{3447A895-48A6-234B-BB6C-93922AB473CF}" srcOrd="0" destOrd="0" presId="urn:microsoft.com/office/officeart/2005/8/layout/pyramid2"/>
    <dgm:cxn modelId="{CD72511C-F08D-A643-9806-86C63445B402}" type="presOf" srcId="{E102CEA4-8E78-D64B-A65A-58122364E7D6}" destId="{CDD35B63-0B75-E041-9422-B7D4B9057E29}" srcOrd="0" destOrd="0" presId="urn:microsoft.com/office/officeart/2005/8/layout/pyramid2"/>
    <dgm:cxn modelId="{22042F22-2EF3-9B49-A96D-40868E8056DA}" srcId="{92260AF8-92A3-5244-B018-BA95A978BAE1}" destId="{8974A15F-A633-EF47-A235-9997D2982056}" srcOrd="0" destOrd="0" parTransId="{01E1C779-481C-214D-ADEE-5F8503C95D1D}" sibTransId="{F2A3D8A8-7E13-3E40-BB50-ED3355C1707B}"/>
    <dgm:cxn modelId="{3CB7134A-5AFB-0345-89B5-199FED026E1B}" srcId="{92260AF8-92A3-5244-B018-BA95A978BAE1}" destId="{B2005BDF-F532-404C-8CEC-044B7A398F71}" srcOrd="4" destOrd="0" parTransId="{E885063B-2A23-FB47-AC0B-1E4708BF8FC8}" sibTransId="{A55E2A3A-1F1B-E742-B2BB-3F13A7B9C1F5}"/>
    <dgm:cxn modelId="{B10C4018-D6B4-0144-838C-67DBC02B3852}" srcId="{92260AF8-92A3-5244-B018-BA95A978BAE1}" destId="{E102CEA4-8E78-D64B-A65A-58122364E7D6}" srcOrd="2" destOrd="0" parTransId="{F52B804A-1735-7348-9D97-84374D082C16}" sibTransId="{C4F15C56-AAAC-9E4C-ADE8-F04D7F6C91C2}"/>
    <dgm:cxn modelId="{414ED46B-65BA-634A-89D2-6840A7EED055}" type="presOf" srcId="{30B93ACE-7A45-AD42-9A35-90431675EB91}" destId="{A684EC7D-5222-484E-BDEE-84BEDC0EC621}" srcOrd="0" destOrd="0" presId="urn:microsoft.com/office/officeart/2005/8/layout/pyramid2"/>
    <dgm:cxn modelId="{5D9D199E-21CD-2345-8FE0-2114352E0051}" type="presOf" srcId="{8974A15F-A633-EF47-A235-9997D2982056}" destId="{55D9A6DE-B76F-1546-852E-96CC55172117}" srcOrd="0" destOrd="0" presId="urn:microsoft.com/office/officeart/2005/8/layout/pyramid2"/>
    <dgm:cxn modelId="{411E5ABE-A970-134B-8BE3-B4F9B54A5ABF}" srcId="{92260AF8-92A3-5244-B018-BA95A978BAE1}" destId="{582164AB-1FCE-2746-B3EF-7F536957B164}" srcOrd="1" destOrd="0" parTransId="{F5420C68-DE72-4745-ABDB-79403E2C16E7}" sibTransId="{825ADA63-5E97-3549-95BB-685C3D203D54}"/>
    <dgm:cxn modelId="{78B967B2-28BC-6B43-974E-8B22FE388ECB}" type="presParOf" srcId="{FFA665EF-1025-F64B-8CB6-28DC40305B4A}" destId="{FD826A8F-2EC0-CF40-9613-FAB377CF63D0}" srcOrd="0" destOrd="0" presId="urn:microsoft.com/office/officeart/2005/8/layout/pyramid2"/>
    <dgm:cxn modelId="{987AE0EF-B714-3145-97F7-E15E60FFAAF9}" type="presParOf" srcId="{FFA665EF-1025-F64B-8CB6-28DC40305B4A}" destId="{F6B3C4C1-D38F-E640-ACA6-6E2D73BD0A81}" srcOrd="1" destOrd="0" presId="urn:microsoft.com/office/officeart/2005/8/layout/pyramid2"/>
    <dgm:cxn modelId="{BF73201C-14E6-6D44-BB50-9D7BD71A1B78}" type="presParOf" srcId="{F6B3C4C1-D38F-E640-ACA6-6E2D73BD0A81}" destId="{55D9A6DE-B76F-1546-852E-96CC55172117}" srcOrd="0" destOrd="0" presId="urn:microsoft.com/office/officeart/2005/8/layout/pyramid2"/>
    <dgm:cxn modelId="{0802DFD8-AB9E-6D41-8D0F-21643C0273A2}" type="presParOf" srcId="{F6B3C4C1-D38F-E640-ACA6-6E2D73BD0A81}" destId="{2668063B-044D-4342-A97E-B309A401D815}" srcOrd="1" destOrd="0" presId="urn:microsoft.com/office/officeart/2005/8/layout/pyramid2"/>
    <dgm:cxn modelId="{2B33F5A7-8112-6D4B-BCA9-DCA87E7FE987}" type="presParOf" srcId="{F6B3C4C1-D38F-E640-ACA6-6E2D73BD0A81}" destId="{3447A895-48A6-234B-BB6C-93922AB473CF}" srcOrd="2" destOrd="0" presId="urn:microsoft.com/office/officeart/2005/8/layout/pyramid2"/>
    <dgm:cxn modelId="{CBD3226B-9555-CA44-862B-1D69F9468974}" type="presParOf" srcId="{F6B3C4C1-D38F-E640-ACA6-6E2D73BD0A81}" destId="{A25A757C-611E-9345-9AB5-398174AF47E8}" srcOrd="3" destOrd="0" presId="urn:microsoft.com/office/officeart/2005/8/layout/pyramid2"/>
    <dgm:cxn modelId="{026D8203-8A34-3A48-B85B-F9D5D580DF60}" type="presParOf" srcId="{F6B3C4C1-D38F-E640-ACA6-6E2D73BD0A81}" destId="{CDD35B63-0B75-E041-9422-B7D4B9057E29}" srcOrd="4" destOrd="0" presId="urn:microsoft.com/office/officeart/2005/8/layout/pyramid2"/>
    <dgm:cxn modelId="{DDF06A57-43C3-A34F-8912-AD09173F8559}" type="presParOf" srcId="{F6B3C4C1-D38F-E640-ACA6-6E2D73BD0A81}" destId="{9B43E22A-CC63-C843-B126-DCEF7D4564EC}" srcOrd="5" destOrd="0" presId="urn:microsoft.com/office/officeart/2005/8/layout/pyramid2"/>
    <dgm:cxn modelId="{6DFA9F66-367E-D842-BE64-7A988C72AEB0}" type="presParOf" srcId="{F6B3C4C1-D38F-E640-ACA6-6E2D73BD0A81}" destId="{A684EC7D-5222-484E-BDEE-84BEDC0EC621}" srcOrd="6" destOrd="0" presId="urn:microsoft.com/office/officeart/2005/8/layout/pyramid2"/>
    <dgm:cxn modelId="{8427A794-9327-A046-9DB6-A4F60C80C84E}" type="presParOf" srcId="{F6B3C4C1-D38F-E640-ACA6-6E2D73BD0A81}" destId="{0CAC1044-A8C9-C94A-BDA5-271254F164ED}" srcOrd="7" destOrd="0" presId="urn:microsoft.com/office/officeart/2005/8/layout/pyramid2"/>
    <dgm:cxn modelId="{8554FEB0-250C-704C-A6C1-268B49161650}" type="presParOf" srcId="{F6B3C4C1-D38F-E640-ACA6-6E2D73BD0A81}" destId="{10924AC1-132E-1048-B929-023E0F8229BB}" srcOrd="8" destOrd="0" presId="urn:microsoft.com/office/officeart/2005/8/layout/pyramid2"/>
    <dgm:cxn modelId="{7228C45E-CFDC-0F4D-BCE8-DB216FC2A0EC}" type="presParOf" srcId="{F6B3C4C1-D38F-E640-ACA6-6E2D73BD0A81}" destId="{DF271458-3F40-B843-9094-ACE5293A96C1}" srcOrd="9" destOrd="0" presId="urn:microsoft.com/office/officeart/2005/8/layout/pyramid2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260AF8-92A3-5244-B018-BA95A978BAE1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74A15F-A633-EF47-A235-9997D2982056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3</a:t>
          </a:r>
        </a:p>
        <a:p>
          <a:r>
            <a:rPr lang="en-US" sz="2000" b="0" dirty="0" smtClean="0">
              <a:latin typeface="+mj-lt"/>
            </a:rPr>
            <a:t>Intensive PD: Data-driven Consultation </a:t>
          </a:r>
          <a:endParaRPr lang="en-US" sz="2000" b="0" dirty="0">
            <a:latin typeface="+mj-lt"/>
          </a:endParaRPr>
        </a:p>
      </dgm:t>
    </dgm:pt>
    <dgm:pt modelId="{01E1C779-481C-214D-ADEE-5F8503C95D1D}" type="parTrans" cxnId="{22042F22-2EF3-9B49-A96D-40868E8056DA}">
      <dgm:prSet/>
      <dgm:spPr/>
      <dgm:t>
        <a:bodyPr/>
        <a:lstStyle/>
        <a:p>
          <a:endParaRPr lang="en-US"/>
        </a:p>
      </dgm:t>
    </dgm:pt>
    <dgm:pt modelId="{F2A3D8A8-7E13-3E40-BB50-ED3355C1707B}" type="sibTrans" cxnId="{22042F22-2EF3-9B49-A96D-40868E8056DA}">
      <dgm:prSet/>
      <dgm:spPr/>
      <dgm:t>
        <a:bodyPr/>
        <a:lstStyle/>
        <a:p>
          <a:endParaRPr lang="en-US"/>
        </a:p>
      </dgm:t>
    </dgm:pt>
    <dgm:pt modelId="{582164AB-1FCE-2746-B3EF-7F536957B164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2</a:t>
          </a:r>
        </a:p>
        <a:p>
          <a:r>
            <a:rPr lang="en-US" sz="2000" dirty="0" smtClean="0">
              <a:latin typeface="+mj-lt"/>
            </a:rPr>
            <a:t>Targeted PD: Self-Management with Peer or Coaching Supports</a:t>
          </a:r>
          <a:endParaRPr lang="en-US" sz="2000" dirty="0">
            <a:latin typeface="+mj-lt"/>
          </a:endParaRPr>
        </a:p>
      </dgm:t>
    </dgm:pt>
    <dgm:pt modelId="{F5420C68-DE72-4745-ABDB-79403E2C16E7}" type="parTrans" cxnId="{411E5ABE-A970-134B-8BE3-B4F9B54A5ABF}">
      <dgm:prSet/>
      <dgm:spPr/>
      <dgm:t>
        <a:bodyPr/>
        <a:lstStyle/>
        <a:p>
          <a:endParaRPr lang="en-US"/>
        </a:p>
      </dgm:t>
    </dgm:pt>
    <dgm:pt modelId="{825ADA63-5E97-3549-95BB-685C3D203D54}" type="sibTrans" cxnId="{411E5ABE-A970-134B-8BE3-B4F9B54A5ABF}">
      <dgm:prSet/>
      <dgm:spPr/>
      <dgm:t>
        <a:bodyPr/>
        <a:lstStyle/>
        <a:p>
          <a:endParaRPr lang="en-US"/>
        </a:p>
      </dgm:t>
    </dgm:pt>
    <dgm:pt modelId="{E102CEA4-8E78-D64B-A65A-58122364E7D6}">
      <dgm:prSet phldrT="[Text]" custT="1"/>
      <dgm:spPr>
        <a:solidFill>
          <a:srgbClr val="008000">
            <a:alpha val="5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1</a:t>
          </a:r>
          <a:endParaRPr lang="en-US" sz="2000" dirty="0" smtClean="0">
            <a:latin typeface="+mj-lt"/>
          </a:endParaRPr>
        </a:p>
        <a:p>
          <a:r>
            <a:rPr lang="en-US" sz="2000" dirty="0" smtClean="0">
              <a:latin typeface="+mj-lt"/>
            </a:rPr>
            <a:t>Universal PD: Training &amp; Self-Management</a:t>
          </a:r>
          <a:endParaRPr lang="en-US" sz="2000" dirty="0">
            <a:latin typeface="+mj-lt"/>
          </a:endParaRPr>
        </a:p>
      </dgm:t>
    </dgm:pt>
    <dgm:pt modelId="{F52B804A-1735-7348-9D97-84374D082C16}" type="parTrans" cxnId="{B10C4018-D6B4-0144-838C-67DBC02B3852}">
      <dgm:prSet/>
      <dgm:spPr/>
      <dgm:t>
        <a:bodyPr/>
        <a:lstStyle/>
        <a:p>
          <a:endParaRPr lang="en-US"/>
        </a:p>
      </dgm:t>
    </dgm:pt>
    <dgm:pt modelId="{C4F15C56-AAAC-9E4C-ADE8-F04D7F6C91C2}" type="sibTrans" cxnId="{B10C4018-D6B4-0144-838C-67DBC02B3852}">
      <dgm:prSet/>
      <dgm:spPr/>
      <dgm:t>
        <a:bodyPr/>
        <a:lstStyle/>
        <a:p>
          <a:endParaRPr lang="en-US"/>
        </a:p>
      </dgm:t>
    </dgm:pt>
    <dgm:pt modelId="{30B93ACE-7A45-AD42-9A35-90431675EB9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CE35C"/>
        </a:solidFill>
      </dgm:spPr>
      <dgm:t>
        <a:bodyPr/>
        <a:lstStyle/>
        <a:p>
          <a:r>
            <a:rPr lang="en-US" sz="2000" b="1" dirty="0" smtClean="0">
              <a:latin typeface="+mj-lt"/>
            </a:rPr>
            <a:t>Progress Monitoring </a:t>
          </a:r>
        </a:p>
        <a:p>
          <a:r>
            <a:rPr lang="en-US" sz="2000" dirty="0" smtClean="0">
              <a:latin typeface="+mj-lt"/>
            </a:rPr>
            <a:t>Walk-through, Student Data Review, Teacher Collected Data</a:t>
          </a:r>
          <a:endParaRPr lang="en-US" sz="2000" dirty="0">
            <a:latin typeface="+mj-lt"/>
          </a:endParaRPr>
        </a:p>
      </dgm:t>
    </dgm:pt>
    <dgm:pt modelId="{A4162002-70C6-4644-A8CF-D3E5077513A1}" type="parTrans" cxnId="{1E5B7D2E-CC96-1847-BDC2-688B5A077D22}">
      <dgm:prSet/>
      <dgm:spPr/>
      <dgm:t>
        <a:bodyPr/>
        <a:lstStyle/>
        <a:p>
          <a:endParaRPr lang="en-US"/>
        </a:p>
      </dgm:t>
    </dgm:pt>
    <dgm:pt modelId="{2FE70267-EE60-844F-9EC2-B1025C33FA0F}" type="sibTrans" cxnId="{1E5B7D2E-CC96-1847-BDC2-688B5A077D22}">
      <dgm:prSet/>
      <dgm:spPr/>
      <dgm:t>
        <a:bodyPr/>
        <a:lstStyle/>
        <a:p>
          <a:endParaRPr lang="en-US"/>
        </a:p>
      </dgm:t>
    </dgm:pt>
    <dgm:pt modelId="{B2005BDF-F532-404C-8CEC-044B7A398F7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>
              <a:latin typeface="+mj-lt"/>
            </a:rPr>
            <a:t>Universal </a:t>
          </a:r>
          <a:r>
            <a:rPr lang="en-US" sz="2000" b="1" dirty="0" smtClean="0">
              <a:latin typeface="+mj-lt"/>
            </a:rPr>
            <a:t>Screening</a:t>
          </a:r>
        </a:p>
        <a:p>
          <a:r>
            <a:rPr lang="en-US" sz="2000" dirty="0" smtClean="0">
              <a:latin typeface="+mj-lt"/>
            </a:rPr>
            <a:t>Walk-through &amp; Student Data Review</a:t>
          </a:r>
          <a:endParaRPr lang="en-US" sz="2000" dirty="0">
            <a:latin typeface="+mj-lt"/>
          </a:endParaRPr>
        </a:p>
      </dgm:t>
    </dgm:pt>
    <dgm:pt modelId="{E885063B-2A23-FB47-AC0B-1E4708BF8FC8}" type="parTrans" cxnId="{3CB7134A-5AFB-0345-89B5-199FED026E1B}">
      <dgm:prSet/>
      <dgm:spPr/>
      <dgm:t>
        <a:bodyPr/>
        <a:lstStyle/>
        <a:p>
          <a:endParaRPr lang="en-US"/>
        </a:p>
      </dgm:t>
    </dgm:pt>
    <dgm:pt modelId="{A55E2A3A-1F1B-E742-B2BB-3F13A7B9C1F5}" type="sibTrans" cxnId="{3CB7134A-5AFB-0345-89B5-199FED026E1B}">
      <dgm:prSet/>
      <dgm:spPr/>
      <dgm:t>
        <a:bodyPr/>
        <a:lstStyle/>
        <a:p>
          <a:endParaRPr lang="en-US"/>
        </a:p>
      </dgm:t>
    </dgm:pt>
    <dgm:pt modelId="{FFA665EF-1025-F64B-8CB6-28DC40305B4A}" type="pres">
      <dgm:prSet presAssocID="{92260AF8-92A3-5244-B018-BA95A978BAE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D826A8F-2EC0-CF40-9613-FAB377CF63D0}" type="pres">
      <dgm:prSet presAssocID="{92260AF8-92A3-5244-B018-BA95A978BAE1}" presName="pyramid" presStyleLbl="node1" presStyleIdx="0" presStyleCnt="1" custScaleX="117953" custScaleY="99880" custLinFactNeighborX="3792"/>
      <dgm:spPr>
        <a:gradFill rotWithShape="0">
          <a:gsLst>
            <a:gs pos="35000">
              <a:srgbClr val="008000"/>
            </a:gs>
            <a:gs pos="100000">
              <a:srgbClr val="FF0000"/>
            </a:gs>
            <a:gs pos="73000">
              <a:srgbClr val="FFFF00"/>
            </a:gs>
            <a:gs pos="87000">
              <a:srgbClr val="FFFF00"/>
            </a:gs>
          </a:gsLst>
        </a:gradFill>
      </dgm:spPr>
      <dgm:t>
        <a:bodyPr/>
        <a:lstStyle/>
        <a:p>
          <a:endParaRPr lang="en-US"/>
        </a:p>
      </dgm:t>
    </dgm:pt>
    <dgm:pt modelId="{F6B3C4C1-D38F-E640-ACA6-6E2D73BD0A81}" type="pres">
      <dgm:prSet presAssocID="{92260AF8-92A3-5244-B018-BA95A978BAE1}" presName="theList" presStyleCnt="0"/>
      <dgm:spPr/>
    </dgm:pt>
    <dgm:pt modelId="{55D9A6DE-B76F-1546-852E-96CC55172117}" type="pres">
      <dgm:prSet presAssocID="{8974A15F-A633-EF47-A235-9997D2982056}" presName="aNode" presStyleLbl="fgAcc1" presStyleIdx="0" presStyleCnt="5" custScaleX="110851" custScaleY="2000000" custLinFactY="-1110609" custLinFactNeighborX="18948" custLinFactNeighborY="-1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8063B-044D-4342-A97E-B309A401D815}" type="pres">
      <dgm:prSet presAssocID="{8974A15F-A633-EF47-A235-9997D2982056}" presName="aSpace" presStyleCnt="0"/>
      <dgm:spPr/>
    </dgm:pt>
    <dgm:pt modelId="{3447A895-48A6-234B-BB6C-93922AB473CF}" type="pres">
      <dgm:prSet presAssocID="{582164AB-1FCE-2746-B3EF-7F536957B164}" presName="aNode" presStyleLbl="fgAcc1" presStyleIdx="1" presStyleCnt="5" custScaleX="110851" custScaleY="2000000" custLinFactY="-874034" custLinFactNeighborX="18944" custLinFactNeighborY="-9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A757C-611E-9345-9AB5-398174AF47E8}" type="pres">
      <dgm:prSet presAssocID="{582164AB-1FCE-2746-B3EF-7F536957B164}" presName="aSpace" presStyleCnt="0"/>
      <dgm:spPr/>
    </dgm:pt>
    <dgm:pt modelId="{CDD35B63-0B75-E041-9422-B7D4B9057E29}" type="pres">
      <dgm:prSet presAssocID="{E102CEA4-8E78-D64B-A65A-58122364E7D6}" presName="aNode" presStyleLbl="fgAcc1" presStyleIdx="2" presStyleCnt="5" custScaleX="110851" custScaleY="2000000" custLinFactY="333710" custLinFactNeighborX="19343" custLinFactNeighborY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3E22A-CC63-C843-B126-DCEF7D4564EC}" type="pres">
      <dgm:prSet presAssocID="{E102CEA4-8E78-D64B-A65A-58122364E7D6}" presName="aSpace" presStyleCnt="0"/>
      <dgm:spPr/>
    </dgm:pt>
    <dgm:pt modelId="{A684EC7D-5222-484E-BDEE-84BEDC0EC621}" type="pres">
      <dgm:prSet presAssocID="{30B93ACE-7A45-AD42-9A35-90431675EB91}" presName="aNode" presStyleLbl="fgAcc1" presStyleIdx="3" presStyleCnt="5" custScaleX="110851" custScaleY="2000000" custLinFactX="-6140" custLinFactY="-5284641" custLinFactNeighborX="-100000" custLinFactNeighborY="-5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C1044-A8C9-C94A-BDA5-271254F164ED}" type="pres">
      <dgm:prSet presAssocID="{30B93ACE-7A45-AD42-9A35-90431675EB91}" presName="aSpace" presStyleCnt="0"/>
      <dgm:spPr/>
    </dgm:pt>
    <dgm:pt modelId="{10924AC1-132E-1048-B929-023E0F8229BB}" type="pres">
      <dgm:prSet presAssocID="{B2005BDF-F532-404C-8CEC-044B7A398F71}" presName="aNode" presStyleLbl="fgAcc1" presStyleIdx="4" presStyleCnt="5" custScaleX="110851" custScaleY="2000000" custLinFactX="-6138" custLinFactY="-4066215" custLinFactNeighborX="-100000" custLinFactNeighborY="-4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71458-3F40-B843-9094-ACE5293A96C1}" type="pres">
      <dgm:prSet presAssocID="{B2005BDF-F532-404C-8CEC-044B7A398F71}" presName="aSpace" presStyleCnt="0"/>
      <dgm:spPr/>
    </dgm:pt>
  </dgm:ptLst>
  <dgm:cxnLst>
    <dgm:cxn modelId="{23AE6C90-CF4A-864A-B6AD-708B5E9D25A0}" type="presOf" srcId="{8974A15F-A633-EF47-A235-9997D2982056}" destId="{55D9A6DE-B76F-1546-852E-96CC55172117}" srcOrd="0" destOrd="0" presId="urn:microsoft.com/office/officeart/2005/8/layout/pyramid2"/>
    <dgm:cxn modelId="{1E5B7D2E-CC96-1847-BDC2-688B5A077D22}" srcId="{92260AF8-92A3-5244-B018-BA95A978BAE1}" destId="{30B93ACE-7A45-AD42-9A35-90431675EB91}" srcOrd="3" destOrd="0" parTransId="{A4162002-70C6-4644-A8CF-D3E5077513A1}" sibTransId="{2FE70267-EE60-844F-9EC2-B1025C33FA0F}"/>
    <dgm:cxn modelId="{642543EC-20B6-C445-A812-5864885AE4C8}" type="presOf" srcId="{B2005BDF-F532-404C-8CEC-044B7A398F71}" destId="{10924AC1-132E-1048-B929-023E0F8229BB}" srcOrd="0" destOrd="0" presId="urn:microsoft.com/office/officeart/2005/8/layout/pyramid2"/>
    <dgm:cxn modelId="{B1324724-8AF8-AD4E-BCDA-F037E6BE3A3F}" type="presOf" srcId="{92260AF8-92A3-5244-B018-BA95A978BAE1}" destId="{FFA665EF-1025-F64B-8CB6-28DC40305B4A}" srcOrd="0" destOrd="0" presId="urn:microsoft.com/office/officeart/2005/8/layout/pyramid2"/>
    <dgm:cxn modelId="{22042F22-2EF3-9B49-A96D-40868E8056DA}" srcId="{92260AF8-92A3-5244-B018-BA95A978BAE1}" destId="{8974A15F-A633-EF47-A235-9997D2982056}" srcOrd="0" destOrd="0" parTransId="{01E1C779-481C-214D-ADEE-5F8503C95D1D}" sibTransId="{F2A3D8A8-7E13-3E40-BB50-ED3355C1707B}"/>
    <dgm:cxn modelId="{2E20E4A6-751F-4E46-8FA2-85F5DC03DC5F}" type="presOf" srcId="{582164AB-1FCE-2746-B3EF-7F536957B164}" destId="{3447A895-48A6-234B-BB6C-93922AB473CF}" srcOrd="0" destOrd="0" presId="urn:microsoft.com/office/officeart/2005/8/layout/pyramid2"/>
    <dgm:cxn modelId="{3CB7134A-5AFB-0345-89B5-199FED026E1B}" srcId="{92260AF8-92A3-5244-B018-BA95A978BAE1}" destId="{B2005BDF-F532-404C-8CEC-044B7A398F71}" srcOrd="4" destOrd="0" parTransId="{E885063B-2A23-FB47-AC0B-1E4708BF8FC8}" sibTransId="{A55E2A3A-1F1B-E742-B2BB-3F13A7B9C1F5}"/>
    <dgm:cxn modelId="{CD86E151-CD68-2643-A0B5-5B0EC7B96C8D}" type="presOf" srcId="{30B93ACE-7A45-AD42-9A35-90431675EB91}" destId="{A684EC7D-5222-484E-BDEE-84BEDC0EC621}" srcOrd="0" destOrd="0" presId="urn:microsoft.com/office/officeart/2005/8/layout/pyramid2"/>
    <dgm:cxn modelId="{B10C4018-D6B4-0144-838C-67DBC02B3852}" srcId="{92260AF8-92A3-5244-B018-BA95A978BAE1}" destId="{E102CEA4-8E78-D64B-A65A-58122364E7D6}" srcOrd="2" destOrd="0" parTransId="{F52B804A-1735-7348-9D97-84374D082C16}" sibTransId="{C4F15C56-AAAC-9E4C-ADE8-F04D7F6C91C2}"/>
    <dgm:cxn modelId="{411E5ABE-A970-134B-8BE3-B4F9B54A5ABF}" srcId="{92260AF8-92A3-5244-B018-BA95A978BAE1}" destId="{582164AB-1FCE-2746-B3EF-7F536957B164}" srcOrd="1" destOrd="0" parTransId="{F5420C68-DE72-4745-ABDB-79403E2C16E7}" sibTransId="{825ADA63-5E97-3549-95BB-685C3D203D54}"/>
    <dgm:cxn modelId="{FA3FB785-7354-014A-B691-A5226E99C70B}" type="presOf" srcId="{E102CEA4-8E78-D64B-A65A-58122364E7D6}" destId="{CDD35B63-0B75-E041-9422-B7D4B9057E29}" srcOrd="0" destOrd="0" presId="urn:microsoft.com/office/officeart/2005/8/layout/pyramid2"/>
    <dgm:cxn modelId="{A7CB9A13-C2D7-C14C-A8E8-0827D244D476}" type="presParOf" srcId="{FFA665EF-1025-F64B-8CB6-28DC40305B4A}" destId="{FD826A8F-2EC0-CF40-9613-FAB377CF63D0}" srcOrd="0" destOrd="0" presId="urn:microsoft.com/office/officeart/2005/8/layout/pyramid2"/>
    <dgm:cxn modelId="{203C5D96-8CE3-0D4B-95CB-8AE21EB0693D}" type="presParOf" srcId="{FFA665EF-1025-F64B-8CB6-28DC40305B4A}" destId="{F6B3C4C1-D38F-E640-ACA6-6E2D73BD0A81}" srcOrd="1" destOrd="0" presId="urn:microsoft.com/office/officeart/2005/8/layout/pyramid2"/>
    <dgm:cxn modelId="{726521CA-99B9-674C-865F-DF5AA1C84950}" type="presParOf" srcId="{F6B3C4C1-D38F-E640-ACA6-6E2D73BD0A81}" destId="{55D9A6DE-B76F-1546-852E-96CC55172117}" srcOrd="0" destOrd="0" presId="urn:microsoft.com/office/officeart/2005/8/layout/pyramid2"/>
    <dgm:cxn modelId="{559145D2-00A1-424D-9873-5E85A01EEA5C}" type="presParOf" srcId="{F6B3C4C1-D38F-E640-ACA6-6E2D73BD0A81}" destId="{2668063B-044D-4342-A97E-B309A401D815}" srcOrd="1" destOrd="0" presId="urn:microsoft.com/office/officeart/2005/8/layout/pyramid2"/>
    <dgm:cxn modelId="{69F19CE3-0382-4341-B2C6-292C49AFBED7}" type="presParOf" srcId="{F6B3C4C1-D38F-E640-ACA6-6E2D73BD0A81}" destId="{3447A895-48A6-234B-BB6C-93922AB473CF}" srcOrd="2" destOrd="0" presId="urn:microsoft.com/office/officeart/2005/8/layout/pyramid2"/>
    <dgm:cxn modelId="{9B3C3729-4ED4-1944-82C5-25EA0BC977FE}" type="presParOf" srcId="{F6B3C4C1-D38F-E640-ACA6-6E2D73BD0A81}" destId="{A25A757C-611E-9345-9AB5-398174AF47E8}" srcOrd="3" destOrd="0" presId="urn:microsoft.com/office/officeart/2005/8/layout/pyramid2"/>
    <dgm:cxn modelId="{5684EC59-84F6-8C48-910E-A5A867712A58}" type="presParOf" srcId="{F6B3C4C1-D38F-E640-ACA6-6E2D73BD0A81}" destId="{CDD35B63-0B75-E041-9422-B7D4B9057E29}" srcOrd="4" destOrd="0" presId="urn:microsoft.com/office/officeart/2005/8/layout/pyramid2"/>
    <dgm:cxn modelId="{DB8712A8-5464-3D47-8084-2AFB6CA4475C}" type="presParOf" srcId="{F6B3C4C1-D38F-E640-ACA6-6E2D73BD0A81}" destId="{9B43E22A-CC63-C843-B126-DCEF7D4564EC}" srcOrd="5" destOrd="0" presId="urn:microsoft.com/office/officeart/2005/8/layout/pyramid2"/>
    <dgm:cxn modelId="{7F1C5001-2A05-0C4A-95E1-0B06F776E6B3}" type="presParOf" srcId="{F6B3C4C1-D38F-E640-ACA6-6E2D73BD0A81}" destId="{A684EC7D-5222-484E-BDEE-84BEDC0EC621}" srcOrd="6" destOrd="0" presId="urn:microsoft.com/office/officeart/2005/8/layout/pyramid2"/>
    <dgm:cxn modelId="{ACCC4E70-B079-0644-AF16-73D6499BFDCA}" type="presParOf" srcId="{F6B3C4C1-D38F-E640-ACA6-6E2D73BD0A81}" destId="{0CAC1044-A8C9-C94A-BDA5-271254F164ED}" srcOrd="7" destOrd="0" presId="urn:microsoft.com/office/officeart/2005/8/layout/pyramid2"/>
    <dgm:cxn modelId="{D6B11E9B-53D1-7047-947E-FD1E269DFDF7}" type="presParOf" srcId="{F6B3C4C1-D38F-E640-ACA6-6E2D73BD0A81}" destId="{10924AC1-132E-1048-B929-023E0F8229BB}" srcOrd="8" destOrd="0" presId="urn:microsoft.com/office/officeart/2005/8/layout/pyramid2"/>
    <dgm:cxn modelId="{C17A98C5-F566-DB4E-BD6C-4CF6C2F3D197}" type="presParOf" srcId="{F6B3C4C1-D38F-E640-ACA6-6E2D73BD0A81}" destId="{DF271458-3F40-B843-9094-ACE5293A96C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260AF8-92A3-5244-B018-BA95A978BAE1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74A15F-A633-EF47-A235-9997D2982056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3</a:t>
          </a:r>
        </a:p>
        <a:p>
          <a:r>
            <a:rPr lang="en-US" sz="2000" b="0" dirty="0" smtClean="0">
              <a:latin typeface="+mj-lt"/>
            </a:rPr>
            <a:t>Intensive PD: Data-driven Consultation </a:t>
          </a:r>
          <a:endParaRPr lang="en-US" sz="2000" b="0" dirty="0">
            <a:latin typeface="+mj-lt"/>
          </a:endParaRPr>
        </a:p>
      </dgm:t>
    </dgm:pt>
    <dgm:pt modelId="{01E1C779-481C-214D-ADEE-5F8503C95D1D}" type="parTrans" cxnId="{22042F22-2EF3-9B49-A96D-40868E8056DA}">
      <dgm:prSet/>
      <dgm:spPr/>
      <dgm:t>
        <a:bodyPr/>
        <a:lstStyle/>
        <a:p>
          <a:endParaRPr lang="en-US"/>
        </a:p>
      </dgm:t>
    </dgm:pt>
    <dgm:pt modelId="{F2A3D8A8-7E13-3E40-BB50-ED3355C1707B}" type="sibTrans" cxnId="{22042F22-2EF3-9B49-A96D-40868E8056DA}">
      <dgm:prSet/>
      <dgm:spPr/>
      <dgm:t>
        <a:bodyPr/>
        <a:lstStyle/>
        <a:p>
          <a:endParaRPr lang="en-US"/>
        </a:p>
      </dgm:t>
    </dgm:pt>
    <dgm:pt modelId="{582164AB-1FCE-2746-B3EF-7F536957B164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2</a:t>
          </a:r>
        </a:p>
        <a:p>
          <a:r>
            <a:rPr lang="en-US" sz="2000" dirty="0" smtClean="0">
              <a:latin typeface="+mj-lt"/>
            </a:rPr>
            <a:t>Targeted PD: Self-Management with Peer or Coaching Supports</a:t>
          </a:r>
          <a:endParaRPr lang="en-US" sz="2000" dirty="0">
            <a:latin typeface="+mj-lt"/>
          </a:endParaRPr>
        </a:p>
      </dgm:t>
    </dgm:pt>
    <dgm:pt modelId="{F5420C68-DE72-4745-ABDB-79403E2C16E7}" type="parTrans" cxnId="{411E5ABE-A970-134B-8BE3-B4F9B54A5ABF}">
      <dgm:prSet/>
      <dgm:spPr/>
      <dgm:t>
        <a:bodyPr/>
        <a:lstStyle/>
        <a:p>
          <a:endParaRPr lang="en-US"/>
        </a:p>
      </dgm:t>
    </dgm:pt>
    <dgm:pt modelId="{825ADA63-5E97-3549-95BB-685C3D203D54}" type="sibTrans" cxnId="{411E5ABE-A970-134B-8BE3-B4F9B54A5ABF}">
      <dgm:prSet/>
      <dgm:spPr/>
      <dgm:t>
        <a:bodyPr/>
        <a:lstStyle/>
        <a:p>
          <a:endParaRPr lang="en-US"/>
        </a:p>
      </dgm:t>
    </dgm:pt>
    <dgm:pt modelId="{E102CEA4-8E78-D64B-A65A-58122364E7D6}">
      <dgm:prSet phldrT="[Text]" custT="1"/>
      <dgm:spPr>
        <a:solidFill>
          <a:srgbClr val="008000">
            <a:alpha val="5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1</a:t>
          </a:r>
          <a:endParaRPr lang="en-US" sz="2000" dirty="0" smtClean="0">
            <a:latin typeface="+mj-lt"/>
          </a:endParaRPr>
        </a:p>
        <a:p>
          <a:r>
            <a:rPr lang="en-US" sz="2000" dirty="0" smtClean="0">
              <a:latin typeface="+mj-lt"/>
            </a:rPr>
            <a:t>Universal PD: Training &amp; Self-Management</a:t>
          </a:r>
          <a:endParaRPr lang="en-US" sz="2000" dirty="0">
            <a:latin typeface="+mj-lt"/>
          </a:endParaRPr>
        </a:p>
      </dgm:t>
    </dgm:pt>
    <dgm:pt modelId="{F52B804A-1735-7348-9D97-84374D082C16}" type="parTrans" cxnId="{B10C4018-D6B4-0144-838C-67DBC02B3852}">
      <dgm:prSet/>
      <dgm:spPr/>
      <dgm:t>
        <a:bodyPr/>
        <a:lstStyle/>
        <a:p>
          <a:endParaRPr lang="en-US"/>
        </a:p>
      </dgm:t>
    </dgm:pt>
    <dgm:pt modelId="{C4F15C56-AAAC-9E4C-ADE8-F04D7F6C91C2}" type="sibTrans" cxnId="{B10C4018-D6B4-0144-838C-67DBC02B3852}">
      <dgm:prSet/>
      <dgm:spPr/>
      <dgm:t>
        <a:bodyPr/>
        <a:lstStyle/>
        <a:p>
          <a:endParaRPr lang="en-US"/>
        </a:p>
      </dgm:t>
    </dgm:pt>
    <dgm:pt modelId="{30B93ACE-7A45-AD42-9A35-90431675EB9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CE35C"/>
        </a:solidFill>
      </dgm:spPr>
      <dgm:t>
        <a:bodyPr/>
        <a:lstStyle/>
        <a:p>
          <a:r>
            <a:rPr lang="en-US" sz="2000" b="1" dirty="0" smtClean="0">
              <a:latin typeface="+mj-lt"/>
            </a:rPr>
            <a:t>Progress Monitoring </a:t>
          </a:r>
        </a:p>
        <a:p>
          <a:r>
            <a:rPr lang="en-US" sz="2000" dirty="0" smtClean="0">
              <a:latin typeface="+mj-lt"/>
            </a:rPr>
            <a:t>Walk-through, Student Data Review, Teacher Collected Data</a:t>
          </a:r>
          <a:endParaRPr lang="en-US" sz="2000" dirty="0">
            <a:latin typeface="+mj-lt"/>
          </a:endParaRPr>
        </a:p>
      </dgm:t>
    </dgm:pt>
    <dgm:pt modelId="{A4162002-70C6-4644-A8CF-D3E5077513A1}" type="parTrans" cxnId="{1E5B7D2E-CC96-1847-BDC2-688B5A077D22}">
      <dgm:prSet/>
      <dgm:spPr/>
      <dgm:t>
        <a:bodyPr/>
        <a:lstStyle/>
        <a:p>
          <a:endParaRPr lang="en-US"/>
        </a:p>
      </dgm:t>
    </dgm:pt>
    <dgm:pt modelId="{2FE70267-EE60-844F-9EC2-B1025C33FA0F}" type="sibTrans" cxnId="{1E5B7D2E-CC96-1847-BDC2-688B5A077D22}">
      <dgm:prSet/>
      <dgm:spPr/>
      <dgm:t>
        <a:bodyPr/>
        <a:lstStyle/>
        <a:p>
          <a:endParaRPr lang="en-US"/>
        </a:p>
      </dgm:t>
    </dgm:pt>
    <dgm:pt modelId="{B2005BDF-F532-404C-8CEC-044B7A398F7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>
              <a:latin typeface="+mj-lt"/>
            </a:rPr>
            <a:t>Universal </a:t>
          </a:r>
          <a:r>
            <a:rPr lang="en-US" sz="2000" b="1" dirty="0" smtClean="0">
              <a:latin typeface="+mj-lt"/>
            </a:rPr>
            <a:t>Screening</a:t>
          </a:r>
        </a:p>
        <a:p>
          <a:r>
            <a:rPr lang="en-US" sz="2000" dirty="0" smtClean="0">
              <a:latin typeface="+mj-lt"/>
            </a:rPr>
            <a:t>Walk-through &amp; Student Data Review</a:t>
          </a:r>
          <a:endParaRPr lang="en-US" sz="2000" dirty="0">
            <a:latin typeface="+mj-lt"/>
          </a:endParaRPr>
        </a:p>
      </dgm:t>
    </dgm:pt>
    <dgm:pt modelId="{E885063B-2A23-FB47-AC0B-1E4708BF8FC8}" type="parTrans" cxnId="{3CB7134A-5AFB-0345-89B5-199FED026E1B}">
      <dgm:prSet/>
      <dgm:spPr/>
      <dgm:t>
        <a:bodyPr/>
        <a:lstStyle/>
        <a:p>
          <a:endParaRPr lang="en-US"/>
        </a:p>
      </dgm:t>
    </dgm:pt>
    <dgm:pt modelId="{A55E2A3A-1F1B-E742-B2BB-3F13A7B9C1F5}" type="sibTrans" cxnId="{3CB7134A-5AFB-0345-89B5-199FED026E1B}">
      <dgm:prSet/>
      <dgm:spPr/>
      <dgm:t>
        <a:bodyPr/>
        <a:lstStyle/>
        <a:p>
          <a:endParaRPr lang="en-US"/>
        </a:p>
      </dgm:t>
    </dgm:pt>
    <dgm:pt modelId="{FFA665EF-1025-F64B-8CB6-28DC40305B4A}" type="pres">
      <dgm:prSet presAssocID="{92260AF8-92A3-5244-B018-BA95A978BAE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D826A8F-2EC0-CF40-9613-FAB377CF63D0}" type="pres">
      <dgm:prSet presAssocID="{92260AF8-92A3-5244-B018-BA95A978BAE1}" presName="pyramid" presStyleLbl="node1" presStyleIdx="0" presStyleCnt="1" custScaleX="117953" custScaleY="99880" custLinFactNeighborX="3792"/>
      <dgm:spPr>
        <a:gradFill rotWithShape="0">
          <a:gsLst>
            <a:gs pos="35000">
              <a:srgbClr val="008000"/>
            </a:gs>
            <a:gs pos="100000">
              <a:srgbClr val="FF0000"/>
            </a:gs>
            <a:gs pos="73000">
              <a:srgbClr val="FFFF00"/>
            </a:gs>
            <a:gs pos="87000">
              <a:srgbClr val="FFFF00"/>
            </a:gs>
          </a:gsLst>
        </a:gradFill>
      </dgm:spPr>
      <dgm:t>
        <a:bodyPr/>
        <a:lstStyle/>
        <a:p>
          <a:endParaRPr lang="en-US"/>
        </a:p>
      </dgm:t>
    </dgm:pt>
    <dgm:pt modelId="{F6B3C4C1-D38F-E640-ACA6-6E2D73BD0A81}" type="pres">
      <dgm:prSet presAssocID="{92260AF8-92A3-5244-B018-BA95A978BAE1}" presName="theList" presStyleCnt="0"/>
      <dgm:spPr/>
    </dgm:pt>
    <dgm:pt modelId="{55D9A6DE-B76F-1546-852E-96CC55172117}" type="pres">
      <dgm:prSet presAssocID="{8974A15F-A633-EF47-A235-9997D2982056}" presName="aNode" presStyleLbl="fgAcc1" presStyleIdx="0" presStyleCnt="5" custScaleX="110851" custScaleY="2000000" custLinFactY="-1110609" custLinFactNeighborX="18948" custLinFactNeighborY="-1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8063B-044D-4342-A97E-B309A401D815}" type="pres">
      <dgm:prSet presAssocID="{8974A15F-A633-EF47-A235-9997D2982056}" presName="aSpace" presStyleCnt="0"/>
      <dgm:spPr/>
    </dgm:pt>
    <dgm:pt modelId="{3447A895-48A6-234B-BB6C-93922AB473CF}" type="pres">
      <dgm:prSet presAssocID="{582164AB-1FCE-2746-B3EF-7F536957B164}" presName="aNode" presStyleLbl="fgAcc1" presStyleIdx="1" presStyleCnt="5" custScaleX="110851" custScaleY="2000000" custLinFactY="-874034" custLinFactNeighborX="18944" custLinFactNeighborY="-9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A757C-611E-9345-9AB5-398174AF47E8}" type="pres">
      <dgm:prSet presAssocID="{582164AB-1FCE-2746-B3EF-7F536957B164}" presName="aSpace" presStyleCnt="0"/>
      <dgm:spPr/>
    </dgm:pt>
    <dgm:pt modelId="{CDD35B63-0B75-E041-9422-B7D4B9057E29}" type="pres">
      <dgm:prSet presAssocID="{E102CEA4-8E78-D64B-A65A-58122364E7D6}" presName="aNode" presStyleLbl="fgAcc1" presStyleIdx="2" presStyleCnt="5" custScaleX="110851" custScaleY="2000000" custLinFactY="333710" custLinFactNeighborX="19343" custLinFactNeighborY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3E22A-CC63-C843-B126-DCEF7D4564EC}" type="pres">
      <dgm:prSet presAssocID="{E102CEA4-8E78-D64B-A65A-58122364E7D6}" presName="aSpace" presStyleCnt="0"/>
      <dgm:spPr/>
    </dgm:pt>
    <dgm:pt modelId="{A684EC7D-5222-484E-BDEE-84BEDC0EC621}" type="pres">
      <dgm:prSet presAssocID="{30B93ACE-7A45-AD42-9A35-90431675EB91}" presName="aNode" presStyleLbl="fgAcc1" presStyleIdx="3" presStyleCnt="5" custScaleX="110851" custScaleY="2000000" custLinFactX="-6140" custLinFactY="-5284641" custLinFactNeighborX="-100000" custLinFactNeighborY="-5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C1044-A8C9-C94A-BDA5-271254F164ED}" type="pres">
      <dgm:prSet presAssocID="{30B93ACE-7A45-AD42-9A35-90431675EB91}" presName="aSpace" presStyleCnt="0"/>
      <dgm:spPr/>
    </dgm:pt>
    <dgm:pt modelId="{10924AC1-132E-1048-B929-023E0F8229BB}" type="pres">
      <dgm:prSet presAssocID="{B2005BDF-F532-404C-8CEC-044B7A398F71}" presName="aNode" presStyleLbl="fgAcc1" presStyleIdx="4" presStyleCnt="5" custScaleX="110851" custScaleY="2000000" custLinFactX="-6138" custLinFactY="-4066215" custLinFactNeighborX="-100000" custLinFactNeighborY="-4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71458-3F40-B843-9094-ACE5293A96C1}" type="pres">
      <dgm:prSet presAssocID="{B2005BDF-F532-404C-8CEC-044B7A398F71}" presName="aSpace" presStyleCnt="0"/>
      <dgm:spPr/>
    </dgm:pt>
  </dgm:ptLst>
  <dgm:cxnLst>
    <dgm:cxn modelId="{9A296245-7BAE-7444-A36E-F9212AE97B5A}" type="presOf" srcId="{B2005BDF-F532-404C-8CEC-044B7A398F71}" destId="{10924AC1-132E-1048-B929-023E0F8229BB}" srcOrd="0" destOrd="0" presId="urn:microsoft.com/office/officeart/2005/8/layout/pyramid2"/>
    <dgm:cxn modelId="{1E5B7D2E-CC96-1847-BDC2-688B5A077D22}" srcId="{92260AF8-92A3-5244-B018-BA95A978BAE1}" destId="{30B93ACE-7A45-AD42-9A35-90431675EB91}" srcOrd="3" destOrd="0" parTransId="{A4162002-70C6-4644-A8CF-D3E5077513A1}" sibTransId="{2FE70267-EE60-844F-9EC2-B1025C33FA0F}"/>
    <dgm:cxn modelId="{B10C4018-D6B4-0144-838C-67DBC02B3852}" srcId="{92260AF8-92A3-5244-B018-BA95A978BAE1}" destId="{E102CEA4-8E78-D64B-A65A-58122364E7D6}" srcOrd="2" destOrd="0" parTransId="{F52B804A-1735-7348-9D97-84374D082C16}" sibTransId="{C4F15C56-AAAC-9E4C-ADE8-F04D7F6C91C2}"/>
    <dgm:cxn modelId="{3CB7134A-5AFB-0345-89B5-199FED026E1B}" srcId="{92260AF8-92A3-5244-B018-BA95A978BAE1}" destId="{B2005BDF-F532-404C-8CEC-044B7A398F71}" srcOrd="4" destOrd="0" parTransId="{E885063B-2A23-FB47-AC0B-1E4708BF8FC8}" sibTransId="{A55E2A3A-1F1B-E742-B2BB-3F13A7B9C1F5}"/>
    <dgm:cxn modelId="{76CA3389-F19A-8641-8575-A3B9087E2CDC}" type="presOf" srcId="{E102CEA4-8E78-D64B-A65A-58122364E7D6}" destId="{CDD35B63-0B75-E041-9422-B7D4B9057E29}" srcOrd="0" destOrd="0" presId="urn:microsoft.com/office/officeart/2005/8/layout/pyramid2"/>
    <dgm:cxn modelId="{7BCBF9BE-5B4B-A149-9296-CC7ECFDE7895}" type="presOf" srcId="{92260AF8-92A3-5244-B018-BA95A978BAE1}" destId="{FFA665EF-1025-F64B-8CB6-28DC40305B4A}" srcOrd="0" destOrd="0" presId="urn:microsoft.com/office/officeart/2005/8/layout/pyramid2"/>
    <dgm:cxn modelId="{CFD3DEEB-FC70-3145-8512-0215C2179730}" type="presOf" srcId="{30B93ACE-7A45-AD42-9A35-90431675EB91}" destId="{A684EC7D-5222-484E-BDEE-84BEDC0EC621}" srcOrd="0" destOrd="0" presId="urn:microsoft.com/office/officeart/2005/8/layout/pyramid2"/>
    <dgm:cxn modelId="{A3DBA553-6971-9948-8DB0-64BB3B28189A}" type="presOf" srcId="{8974A15F-A633-EF47-A235-9997D2982056}" destId="{55D9A6DE-B76F-1546-852E-96CC55172117}" srcOrd="0" destOrd="0" presId="urn:microsoft.com/office/officeart/2005/8/layout/pyramid2"/>
    <dgm:cxn modelId="{411E5ABE-A970-134B-8BE3-B4F9B54A5ABF}" srcId="{92260AF8-92A3-5244-B018-BA95A978BAE1}" destId="{582164AB-1FCE-2746-B3EF-7F536957B164}" srcOrd="1" destOrd="0" parTransId="{F5420C68-DE72-4745-ABDB-79403E2C16E7}" sibTransId="{825ADA63-5E97-3549-95BB-685C3D203D54}"/>
    <dgm:cxn modelId="{5C2D0290-80FC-294C-AABE-CEB0CDB9E5B6}" type="presOf" srcId="{582164AB-1FCE-2746-B3EF-7F536957B164}" destId="{3447A895-48A6-234B-BB6C-93922AB473CF}" srcOrd="0" destOrd="0" presId="urn:microsoft.com/office/officeart/2005/8/layout/pyramid2"/>
    <dgm:cxn modelId="{22042F22-2EF3-9B49-A96D-40868E8056DA}" srcId="{92260AF8-92A3-5244-B018-BA95A978BAE1}" destId="{8974A15F-A633-EF47-A235-9997D2982056}" srcOrd="0" destOrd="0" parTransId="{01E1C779-481C-214D-ADEE-5F8503C95D1D}" sibTransId="{F2A3D8A8-7E13-3E40-BB50-ED3355C1707B}"/>
    <dgm:cxn modelId="{A88070E1-AD1A-C049-ADDD-D20C92C21E31}" type="presParOf" srcId="{FFA665EF-1025-F64B-8CB6-28DC40305B4A}" destId="{FD826A8F-2EC0-CF40-9613-FAB377CF63D0}" srcOrd="0" destOrd="0" presId="urn:microsoft.com/office/officeart/2005/8/layout/pyramid2"/>
    <dgm:cxn modelId="{475D767B-8BCD-1A49-BA60-A3EEC4C5D2C3}" type="presParOf" srcId="{FFA665EF-1025-F64B-8CB6-28DC40305B4A}" destId="{F6B3C4C1-D38F-E640-ACA6-6E2D73BD0A81}" srcOrd="1" destOrd="0" presId="urn:microsoft.com/office/officeart/2005/8/layout/pyramid2"/>
    <dgm:cxn modelId="{BE983287-9071-AB47-80A7-00DD1FB39038}" type="presParOf" srcId="{F6B3C4C1-D38F-E640-ACA6-6E2D73BD0A81}" destId="{55D9A6DE-B76F-1546-852E-96CC55172117}" srcOrd="0" destOrd="0" presId="urn:microsoft.com/office/officeart/2005/8/layout/pyramid2"/>
    <dgm:cxn modelId="{E83B3EB3-2E2A-1A49-B91A-9757A20C7A6E}" type="presParOf" srcId="{F6B3C4C1-D38F-E640-ACA6-6E2D73BD0A81}" destId="{2668063B-044D-4342-A97E-B309A401D815}" srcOrd="1" destOrd="0" presId="urn:microsoft.com/office/officeart/2005/8/layout/pyramid2"/>
    <dgm:cxn modelId="{A213F049-5E8A-954A-B40F-70F9A4D4FBB0}" type="presParOf" srcId="{F6B3C4C1-D38F-E640-ACA6-6E2D73BD0A81}" destId="{3447A895-48A6-234B-BB6C-93922AB473CF}" srcOrd="2" destOrd="0" presId="urn:microsoft.com/office/officeart/2005/8/layout/pyramid2"/>
    <dgm:cxn modelId="{59F67BC8-21A9-6B4E-9F67-443AF6B03C46}" type="presParOf" srcId="{F6B3C4C1-D38F-E640-ACA6-6E2D73BD0A81}" destId="{A25A757C-611E-9345-9AB5-398174AF47E8}" srcOrd="3" destOrd="0" presId="urn:microsoft.com/office/officeart/2005/8/layout/pyramid2"/>
    <dgm:cxn modelId="{66D4ED33-ABA9-F545-9523-A9EBB5A81FA2}" type="presParOf" srcId="{F6B3C4C1-D38F-E640-ACA6-6E2D73BD0A81}" destId="{CDD35B63-0B75-E041-9422-B7D4B9057E29}" srcOrd="4" destOrd="0" presId="urn:microsoft.com/office/officeart/2005/8/layout/pyramid2"/>
    <dgm:cxn modelId="{6B1A4F6E-951B-A940-9370-16699BF1922B}" type="presParOf" srcId="{F6B3C4C1-D38F-E640-ACA6-6E2D73BD0A81}" destId="{9B43E22A-CC63-C843-B126-DCEF7D4564EC}" srcOrd="5" destOrd="0" presId="urn:microsoft.com/office/officeart/2005/8/layout/pyramid2"/>
    <dgm:cxn modelId="{C52899A6-086E-4E46-B709-E44D67446512}" type="presParOf" srcId="{F6B3C4C1-D38F-E640-ACA6-6E2D73BD0A81}" destId="{A684EC7D-5222-484E-BDEE-84BEDC0EC621}" srcOrd="6" destOrd="0" presId="urn:microsoft.com/office/officeart/2005/8/layout/pyramid2"/>
    <dgm:cxn modelId="{CC765622-E4FA-6D42-9788-FBF19185F0DD}" type="presParOf" srcId="{F6B3C4C1-D38F-E640-ACA6-6E2D73BD0A81}" destId="{0CAC1044-A8C9-C94A-BDA5-271254F164ED}" srcOrd="7" destOrd="0" presId="urn:microsoft.com/office/officeart/2005/8/layout/pyramid2"/>
    <dgm:cxn modelId="{5D72F785-EA75-B34B-BF0A-AD470C96CF75}" type="presParOf" srcId="{F6B3C4C1-D38F-E640-ACA6-6E2D73BD0A81}" destId="{10924AC1-132E-1048-B929-023E0F8229BB}" srcOrd="8" destOrd="0" presId="urn:microsoft.com/office/officeart/2005/8/layout/pyramid2"/>
    <dgm:cxn modelId="{9942C2A1-DC4F-DD47-94F2-44568D1955D5}" type="presParOf" srcId="{F6B3C4C1-D38F-E640-ACA6-6E2D73BD0A81}" destId="{DF271458-3F40-B843-9094-ACE5293A96C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879B3B-8945-8C4D-BB5E-24FD2541BC85}" type="doc">
      <dgm:prSet loTypeId="urn:microsoft.com/office/officeart/2005/8/layout/hierarchy1" loCatId="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9F93EBA-D9C0-4C47-B7BE-0B44A0DDADBF}">
      <dgm:prSet phldrT="[Text]" custT="1"/>
      <dgm:spPr/>
      <dgm:t>
        <a:bodyPr/>
        <a:lstStyle/>
        <a:p>
          <a:r>
            <a:rPr lang="en-US" sz="2000" dirty="0" smtClean="0"/>
            <a:t>Are students still engaging in </a:t>
          </a:r>
          <a:r>
            <a:rPr lang="en-US" sz="2000" b="1" u="sng" dirty="0" smtClean="0"/>
            <a:t>problem behavior</a:t>
          </a:r>
          <a:r>
            <a:rPr lang="en-US" sz="2000" dirty="0" smtClean="0"/>
            <a:t>?</a:t>
          </a:r>
          <a:endParaRPr lang="en-US" sz="2000" dirty="0"/>
        </a:p>
      </dgm:t>
    </dgm:pt>
    <dgm:pt modelId="{1BDD40A1-7435-B848-A092-9953001214EE}" type="parTrans" cxnId="{B783C317-0C42-8541-B481-5F11E55539F2}">
      <dgm:prSet/>
      <dgm:spPr/>
      <dgm:t>
        <a:bodyPr/>
        <a:lstStyle/>
        <a:p>
          <a:endParaRPr lang="en-US" sz="2000"/>
        </a:p>
      </dgm:t>
    </dgm:pt>
    <dgm:pt modelId="{8DDA6EC0-74EC-C748-A62C-37B1267E369D}" type="sibTrans" cxnId="{B783C317-0C42-8541-B481-5F11E55539F2}">
      <dgm:prSet/>
      <dgm:spPr/>
      <dgm:t>
        <a:bodyPr/>
        <a:lstStyle/>
        <a:p>
          <a:endParaRPr lang="en-US" sz="2000"/>
        </a:p>
      </dgm:t>
    </dgm:pt>
    <dgm:pt modelId="{2CD788E8-8170-8C4B-A06A-0CFB8AE8CA01}" type="asst">
      <dgm:prSet phldrT="[Text]" custT="1"/>
      <dgm:spPr/>
      <dgm:t>
        <a:bodyPr/>
        <a:lstStyle/>
        <a:p>
          <a:r>
            <a:rPr lang="en-US" sz="2000" dirty="0" smtClean="0"/>
            <a:t>Are behaviors minor or major expectation violations?</a:t>
          </a:r>
          <a:endParaRPr lang="en-US" sz="2000" dirty="0"/>
        </a:p>
      </dgm:t>
    </dgm:pt>
    <dgm:pt modelId="{916A5F52-697C-A947-BF9E-97258BA6FD0C}" type="parTrans" cxnId="{849EB0F7-EF54-5B4C-8954-81A5FE8E4D3A}">
      <dgm:prSet/>
      <dgm:spPr/>
      <dgm:t>
        <a:bodyPr/>
        <a:lstStyle/>
        <a:p>
          <a:endParaRPr lang="en-US" sz="2000"/>
        </a:p>
      </dgm:t>
    </dgm:pt>
    <dgm:pt modelId="{69159D2A-03FE-E84B-B3ED-4D21485F7CC6}" type="sibTrans" cxnId="{849EB0F7-EF54-5B4C-8954-81A5FE8E4D3A}">
      <dgm:prSet/>
      <dgm:spPr/>
      <dgm:t>
        <a:bodyPr/>
        <a:lstStyle/>
        <a:p>
          <a:endParaRPr lang="en-US" sz="2000"/>
        </a:p>
      </dgm:t>
    </dgm:pt>
    <dgm:pt modelId="{91C8EBFC-32C7-8741-94A4-034004011149}" type="asst">
      <dgm:prSet custT="1"/>
      <dgm:spPr/>
      <dgm:t>
        <a:bodyPr/>
        <a:lstStyle/>
        <a:p>
          <a:r>
            <a:rPr lang="en-US" sz="2000" dirty="0" smtClean="0"/>
            <a:t>Well done! Monitor outcomes and adjust as needed</a:t>
          </a:r>
          <a:endParaRPr lang="en-US" sz="2000" dirty="0"/>
        </a:p>
      </dgm:t>
    </dgm:pt>
    <dgm:pt modelId="{E9748A2C-5DD3-5A41-872D-2D2ABEE2F42E}" type="parTrans" cxnId="{F5A54F98-FA8E-8143-BFC9-E70C7C83DF59}">
      <dgm:prSet/>
      <dgm:spPr/>
      <dgm:t>
        <a:bodyPr/>
        <a:lstStyle/>
        <a:p>
          <a:endParaRPr lang="en-US" sz="2000"/>
        </a:p>
      </dgm:t>
    </dgm:pt>
    <dgm:pt modelId="{5873B1AA-7D42-1F42-AD3F-AAFB9D1D4E83}" type="sibTrans" cxnId="{F5A54F98-FA8E-8143-BFC9-E70C7C83DF59}">
      <dgm:prSet/>
      <dgm:spPr/>
      <dgm:t>
        <a:bodyPr/>
        <a:lstStyle/>
        <a:p>
          <a:endParaRPr lang="en-US" sz="2000"/>
        </a:p>
      </dgm:t>
    </dgm:pt>
    <dgm:pt modelId="{BCB4E948-63F6-AB42-A878-162B6CD84C1F}" type="asst">
      <dgm:prSet custT="1"/>
      <dgm:spPr/>
      <dgm:t>
        <a:bodyPr/>
        <a:lstStyle/>
        <a:p>
          <a:r>
            <a:rPr lang="en-US" sz="2000" dirty="0" smtClean="0"/>
            <a:t>Use brief, specific error correction &amp; other strategies</a:t>
          </a:r>
          <a:endParaRPr lang="en-US" sz="2000" dirty="0"/>
        </a:p>
      </dgm:t>
    </dgm:pt>
    <dgm:pt modelId="{4BA679D7-597C-6A4D-90D4-EEA40A33BBE0}" type="parTrans" cxnId="{A1B9981C-D7ED-9A4D-B005-1DD6EA95B6B0}">
      <dgm:prSet/>
      <dgm:spPr/>
      <dgm:t>
        <a:bodyPr/>
        <a:lstStyle/>
        <a:p>
          <a:endParaRPr lang="en-US" sz="2000"/>
        </a:p>
      </dgm:t>
    </dgm:pt>
    <dgm:pt modelId="{C903977C-175D-314B-809E-C59BC26E998A}" type="sibTrans" cxnId="{A1B9981C-D7ED-9A4D-B005-1DD6EA95B6B0}">
      <dgm:prSet/>
      <dgm:spPr/>
      <dgm:t>
        <a:bodyPr/>
        <a:lstStyle/>
        <a:p>
          <a:endParaRPr lang="en-US" sz="2000"/>
        </a:p>
      </dgm:t>
    </dgm:pt>
    <dgm:pt modelId="{9651EB0D-39B8-224A-946A-B2358C067B70}" type="asst">
      <dgm:prSet custT="1"/>
      <dgm:spPr/>
      <dgm:t>
        <a:bodyPr/>
        <a:lstStyle/>
        <a:p>
          <a:r>
            <a:rPr lang="en-US" sz="2000" dirty="0" smtClean="0"/>
            <a:t>How many students are involved (many or few)?</a:t>
          </a:r>
          <a:endParaRPr lang="en-US" sz="2000" dirty="0"/>
        </a:p>
      </dgm:t>
    </dgm:pt>
    <dgm:pt modelId="{D3EA955C-41D1-2A49-A8FA-0299FEB514EE}" type="parTrans" cxnId="{7412D4BB-AF84-EA47-A925-C04B60ED8C02}">
      <dgm:prSet/>
      <dgm:spPr/>
      <dgm:t>
        <a:bodyPr/>
        <a:lstStyle/>
        <a:p>
          <a:endParaRPr lang="en-US" sz="2000"/>
        </a:p>
      </dgm:t>
    </dgm:pt>
    <dgm:pt modelId="{85FB3BCF-4B2C-3A47-867A-864953FF6229}" type="sibTrans" cxnId="{7412D4BB-AF84-EA47-A925-C04B60ED8C02}">
      <dgm:prSet/>
      <dgm:spPr/>
      <dgm:t>
        <a:bodyPr/>
        <a:lstStyle/>
        <a:p>
          <a:endParaRPr lang="en-US" sz="2000"/>
        </a:p>
      </dgm:t>
    </dgm:pt>
    <dgm:pt modelId="{9C2BE76E-5378-C54D-9D1B-5F3D82FBE835}" type="asst">
      <dgm:prSet custT="1"/>
      <dgm:spPr/>
      <dgm:t>
        <a:bodyPr/>
        <a:lstStyle/>
        <a:p>
          <a:r>
            <a:rPr lang="en-US" sz="2000" dirty="0" smtClean="0"/>
            <a:t>Review, adjust &amp; intensify CWPBIS. Ask for help!</a:t>
          </a:r>
          <a:endParaRPr lang="en-US" sz="2000" dirty="0"/>
        </a:p>
      </dgm:t>
    </dgm:pt>
    <dgm:pt modelId="{3FB02DE8-BD52-C34D-8DB2-3D441D26D454}" type="parTrans" cxnId="{883B8AE1-E3C6-8E4B-8AE5-B14364C2A0F5}">
      <dgm:prSet/>
      <dgm:spPr/>
      <dgm:t>
        <a:bodyPr/>
        <a:lstStyle/>
        <a:p>
          <a:endParaRPr lang="en-US" sz="2000"/>
        </a:p>
      </dgm:t>
    </dgm:pt>
    <dgm:pt modelId="{0EEEB716-8B9F-0447-949A-8E709E4DDC3F}" type="sibTrans" cxnId="{883B8AE1-E3C6-8E4B-8AE5-B14364C2A0F5}">
      <dgm:prSet/>
      <dgm:spPr/>
      <dgm:t>
        <a:bodyPr/>
        <a:lstStyle/>
        <a:p>
          <a:endParaRPr lang="en-US" sz="2000"/>
        </a:p>
      </dgm:t>
    </dgm:pt>
    <dgm:pt modelId="{F2743140-4095-1B4E-881E-8C0CDB649211}" type="asst">
      <dgm:prSet custT="1"/>
      <dgm:spPr/>
      <dgm:t>
        <a:bodyPr/>
        <a:lstStyle/>
        <a:p>
          <a:r>
            <a:rPr lang="en-US" sz="2000" dirty="0" smtClean="0"/>
            <a:t>Request additional (tier 2 &amp; 3) support for students. </a:t>
          </a:r>
          <a:endParaRPr lang="en-US" sz="2000" dirty="0"/>
        </a:p>
      </dgm:t>
    </dgm:pt>
    <dgm:pt modelId="{DE9D23E2-91AE-504F-B7E2-DCBD691272F7}" type="parTrans" cxnId="{51345165-BAF0-B341-A841-6F5A02AF8D87}">
      <dgm:prSet/>
      <dgm:spPr/>
      <dgm:t>
        <a:bodyPr/>
        <a:lstStyle/>
        <a:p>
          <a:endParaRPr lang="en-US" sz="2000"/>
        </a:p>
      </dgm:t>
    </dgm:pt>
    <dgm:pt modelId="{C7CC0452-6FCC-4A4A-94AD-43D0E2A81D1A}" type="sibTrans" cxnId="{51345165-BAF0-B341-A841-6F5A02AF8D87}">
      <dgm:prSet/>
      <dgm:spPr/>
      <dgm:t>
        <a:bodyPr/>
        <a:lstStyle/>
        <a:p>
          <a:endParaRPr lang="en-US" sz="2000"/>
        </a:p>
      </dgm:t>
    </dgm:pt>
    <dgm:pt modelId="{525DECA4-2B3D-564E-9111-B18B72B87AAC}" type="pres">
      <dgm:prSet presAssocID="{93879B3B-8945-8C4D-BB5E-24FD2541BC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59DDE7-D492-CE49-B945-E9E98812B2A2}" type="pres">
      <dgm:prSet presAssocID="{19F93EBA-D9C0-4C47-B7BE-0B44A0DDADBF}" presName="hierRoot1" presStyleCnt="0"/>
      <dgm:spPr/>
      <dgm:t>
        <a:bodyPr/>
        <a:lstStyle/>
        <a:p>
          <a:endParaRPr lang="en-US"/>
        </a:p>
      </dgm:t>
    </dgm:pt>
    <dgm:pt modelId="{2A79DFBF-5DAD-8042-BFC0-887F8F85DB90}" type="pres">
      <dgm:prSet presAssocID="{19F93EBA-D9C0-4C47-B7BE-0B44A0DDADBF}" presName="composite" presStyleCnt="0"/>
      <dgm:spPr/>
      <dgm:t>
        <a:bodyPr/>
        <a:lstStyle/>
        <a:p>
          <a:endParaRPr lang="en-US"/>
        </a:p>
      </dgm:t>
    </dgm:pt>
    <dgm:pt modelId="{626D55D9-C3F1-4E40-BAA3-842EECDA1E65}" type="pres">
      <dgm:prSet presAssocID="{19F93EBA-D9C0-4C47-B7BE-0B44A0DDADBF}" presName="background" presStyleLbl="node0" presStyleIdx="0" presStyleCnt="1"/>
      <dgm:spPr/>
      <dgm:t>
        <a:bodyPr/>
        <a:lstStyle/>
        <a:p>
          <a:endParaRPr lang="en-US"/>
        </a:p>
      </dgm:t>
    </dgm:pt>
    <dgm:pt modelId="{3F71AA5E-DB92-5241-8683-550A3668A98A}" type="pres">
      <dgm:prSet presAssocID="{19F93EBA-D9C0-4C47-B7BE-0B44A0DDADBF}" presName="text" presStyleLbl="fgAcc0" presStyleIdx="0" presStyleCnt="1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4DFAF3-1E04-7844-B174-521460069BB8}" type="pres">
      <dgm:prSet presAssocID="{19F93EBA-D9C0-4C47-B7BE-0B44A0DDADBF}" presName="hierChild2" presStyleCnt="0"/>
      <dgm:spPr/>
      <dgm:t>
        <a:bodyPr/>
        <a:lstStyle/>
        <a:p>
          <a:endParaRPr lang="en-US"/>
        </a:p>
      </dgm:t>
    </dgm:pt>
    <dgm:pt modelId="{9452356D-D5F9-024D-8E0A-B11E01C245D2}" type="pres">
      <dgm:prSet presAssocID="{916A5F52-697C-A947-BF9E-97258BA6FD0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0453A65-687B-A841-AABE-186D8FB7A05C}" type="pres">
      <dgm:prSet presAssocID="{2CD788E8-8170-8C4B-A06A-0CFB8AE8CA01}" presName="hierRoot2" presStyleCnt="0"/>
      <dgm:spPr/>
      <dgm:t>
        <a:bodyPr/>
        <a:lstStyle/>
        <a:p>
          <a:endParaRPr lang="en-US"/>
        </a:p>
      </dgm:t>
    </dgm:pt>
    <dgm:pt modelId="{48B82FA4-6866-6B4A-AD80-F0A28DE4558E}" type="pres">
      <dgm:prSet presAssocID="{2CD788E8-8170-8C4B-A06A-0CFB8AE8CA01}" presName="composite2" presStyleCnt="0"/>
      <dgm:spPr/>
      <dgm:t>
        <a:bodyPr/>
        <a:lstStyle/>
        <a:p>
          <a:endParaRPr lang="en-US"/>
        </a:p>
      </dgm:t>
    </dgm:pt>
    <dgm:pt modelId="{7D0CC7AF-14B2-8E4E-902B-184FB1986E9D}" type="pres">
      <dgm:prSet presAssocID="{2CD788E8-8170-8C4B-A06A-0CFB8AE8CA01}" presName="background2" presStyleLbl="asst1" presStyleIdx="0" presStyleCnt="6"/>
      <dgm:spPr/>
      <dgm:t>
        <a:bodyPr/>
        <a:lstStyle/>
        <a:p>
          <a:endParaRPr lang="en-US"/>
        </a:p>
      </dgm:t>
    </dgm:pt>
    <dgm:pt modelId="{D8E45DDC-3E8E-3243-8D1B-361551FA462D}" type="pres">
      <dgm:prSet presAssocID="{2CD788E8-8170-8C4B-A06A-0CFB8AE8CA01}" presName="text2" presStyleLbl="fgAcc2" presStyleIdx="0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6A0661-807E-8040-BDFD-1202C064A6EE}" type="pres">
      <dgm:prSet presAssocID="{2CD788E8-8170-8C4B-A06A-0CFB8AE8CA01}" presName="hierChild3" presStyleCnt="0"/>
      <dgm:spPr/>
      <dgm:t>
        <a:bodyPr/>
        <a:lstStyle/>
        <a:p>
          <a:endParaRPr lang="en-US"/>
        </a:p>
      </dgm:t>
    </dgm:pt>
    <dgm:pt modelId="{E85188AF-6B0B-2842-9981-C8A370795369}" type="pres">
      <dgm:prSet presAssocID="{4BA679D7-597C-6A4D-90D4-EEA40A33BBE0}" presName="Name17" presStyleLbl="parChTrans1D3" presStyleIdx="0" presStyleCnt="2"/>
      <dgm:spPr/>
      <dgm:t>
        <a:bodyPr/>
        <a:lstStyle/>
        <a:p>
          <a:endParaRPr lang="en-US"/>
        </a:p>
      </dgm:t>
    </dgm:pt>
    <dgm:pt modelId="{C0DCC7C4-6928-0743-AA1A-A49D69C599BF}" type="pres">
      <dgm:prSet presAssocID="{BCB4E948-63F6-AB42-A878-162B6CD84C1F}" presName="hierRoot3" presStyleCnt="0"/>
      <dgm:spPr/>
      <dgm:t>
        <a:bodyPr/>
        <a:lstStyle/>
        <a:p>
          <a:endParaRPr lang="en-US"/>
        </a:p>
      </dgm:t>
    </dgm:pt>
    <dgm:pt modelId="{4FC3C838-3032-934D-A3B6-0E71CF1057C1}" type="pres">
      <dgm:prSet presAssocID="{BCB4E948-63F6-AB42-A878-162B6CD84C1F}" presName="composite3" presStyleCnt="0"/>
      <dgm:spPr/>
      <dgm:t>
        <a:bodyPr/>
        <a:lstStyle/>
        <a:p>
          <a:endParaRPr lang="en-US"/>
        </a:p>
      </dgm:t>
    </dgm:pt>
    <dgm:pt modelId="{9A7EFB90-34EE-DF49-BB36-14528FB2A414}" type="pres">
      <dgm:prSet presAssocID="{BCB4E948-63F6-AB42-A878-162B6CD84C1F}" presName="background3" presStyleLbl="asst1" presStyleIdx="1" presStyleCnt="6"/>
      <dgm:spPr/>
      <dgm:t>
        <a:bodyPr/>
        <a:lstStyle/>
        <a:p>
          <a:endParaRPr lang="en-US"/>
        </a:p>
      </dgm:t>
    </dgm:pt>
    <dgm:pt modelId="{B78A597E-23B3-1049-A01A-9F535DCF17C1}" type="pres">
      <dgm:prSet presAssocID="{BCB4E948-63F6-AB42-A878-162B6CD84C1F}" presName="text3" presStyleLbl="fgAcc3" presStyleIdx="0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EDD2F8-521D-B74D-BBBE-4AE1C201791B}" type="pres">
      <dgm:prSet presAssocID="{BCB4E948-63F6-AB42-A878-162B6CD84C1F}" presName="hierChild4" presStyleCnt="0"/>
      <dgm:spPr/>
      <dgm:t>
        <a:bodyPr/>
        <a:lstStyle/>
        <a:p>
          <a:endParaRPr lang="en-US"/>
        </a:p>
      </dgm:t>
    </dgm:pt>
    <dgm:pt modelId="{AEA16479-9E7F-A941-9B3F-EA82653ABA15}" type="pres">
      <dgm:prSet presAssocID="{D3EA955C-41D1-2A49-A8FA-0299FEB514E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A2CAC864-72D1-024F-ADD1-9896D3528A0E}" type="pres">
      <dgm:prSet presAssocID="{9651EB0D-39B8-224A-946A-B2358C067B70}" presName="hierRoot3" presStyleCnt="0"/>
      <dgm:spPr/>
      <dgm:t>
        <a:bodyPr/>
        <a:lstStyle/>
        <a:p>
          <a:endParaRPr lang="en-US"/>
        </a:p>
      </dgm:t>
    </dgm:pt>
    <dgm:pt modelId="{14B523CA-8775-864B-9396-41EAE5665CB4}" type="pres">
      <dgm:prSet presAssocID="{9651EB0D-39B8-224A-946A-B2358C067B70}" presName="composite3" presStyleCnt="0"/>
      <dgm:spPr/>
      <dgm:t>
        <a:bodyPr/>
        <a:lstStyle/>
        <a:p>
          <a:endParaRPr lang="en-US"/>
        </a:p>
      </dgm:t>
    </dgm:pt>
    <dgm:pt modelId="{199B6F96-2AA2-4B4C-AB7F-FC2B87FD9AB7}" type="pres">
      <dgm:prSet presAssocID="{9651EB0D-39B8-224A-946A-B2358C067B70}" presName="background3" presStyleLbl="asst1" presStyleIdx="2" presStyleCnt="6"/>
      <dgm:spPr/>
      <dgm:t>
        <a:bodyPr/>
        <a:lstStyle/>
        <a:p>
          <a:endParaRPr lang="en-US"/>
        </a:p>
      </dgm:t>
    </dgm:pt>
    <dgm:pt modelId="{66131503-63ED-4540-8502-6A48CD18ED03}" type="pres">
      <dgm:prSet presAssocID="{9651EB0D-39B8-224A-946A-B2358C067B70}" presName="text3" presStyleLbl="fgAcc3" presStyleIdx="1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DFB2EC-C181-E74B-9261-895F5A4F3C49}" type="pres">
      <dgm:prSet presAssocID="{9651EB0D-39B8-224A-946A-B2358C067B70}" presName="hierChild4" presStyleCnt="0"/>
      <dgm:spPr/>
      <dgm:t>
        <a:bodyPr/>
        <a:lstStyle/>
        <a:p>
          <a:endParaRPr lang="en-US"/>
        </a:p>
      </dgm:t>
    </dgm:pt>
    <dgm:pt modelId="{95DD8796-C1D6-EE44-9869-F5661F3F8B5F}" type="pres">
      <dgm:prSet presAssocID="{3FB02DE8-BD52-C34D-8DB2-3D441D26D454}" presName="Name23" presStyleLbl="parChTrans1D4" presStyleIdx="0" presStyleCnt="2"/>
      <dgm:spPr/>
      <dgm:t>
        <a:bodyPr/>
        <a:lstStyle/>
        <a:p>
          <a:endParaRPr lang="en-US"/>
        </a:p>
      </dgm:t>
    </dgm:pt>
    <dgm:pt modelId="{3A5D0533-E7CB-A94C-AF30-F3A4138E152E}" type="pres">
      <dgm:prSet presAssocID="{9C2BE76E-5378-C54D-9D1B-5F3D82FBE835}" presName="hierRoot4" presStyleCnt="0"/>
      <dgm:spPr/>
      <dgm:t>
        <a:bodyPr/>
        <a:lstStyle/>
        <a:p>
          <a:endParaRPr lang="en-US"/>
        </a:p>
      </dgm:t>
    </dgm:pt>
    <dgm:pt modelId="{B9D77B5F-DBD7-B04E-B6D4-A72D0100499F}" type="pres">
      <dgm:prSet presAssocID="{9C2BE76E-5378-C54D-9D1B-5F3D82FBE835}" presName="composite4" presStyleCnt="0"/>
      <dgm:spPr/>
      <dgm:t>
        <a:bodyPr/>
        <a:lstStyle/>
        <a:p>
          <a:endParaRPr lang="en-US"/>
        </a:p>
      </dgm:t>
    </dgm:pt>
    <dgm:pt modelId="{1C657837-9A36-1543-B1A8-F6D9F73C8C9E}" type="pres">
      <dgm:prSet presAssocID="{9C2BE76E-5378-C54D-9D1B-5F3D82FBE835}" presName="background4" presStyleLbl="asst1" presStyleIdx="3" presStyleCnt="6"/>
      <dgm:spPr/>
      <dgm:t>
        <a:bodyPr/>
        <a:lstStyle/>
        <a:p>
          <a:endParaRPr lang="en-US"/>
        </a:p>
      </dgm:t>
    </dgm:pt>
    <dgm:pt modelId="{D8FD5D50-6D6C-0E4C-A837-1DDE12D05237}" type="pres">
      <dgm:prSet presAssocID="{9C2BE76E-5378-C54D-9D1B-5F3D82FBE835}" presName="text4" presStyleLbl="fgAcc4" presStyleIdx="0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167922-A674-3E4B-8329-8977C1C70261}" type="pres">
      <dgm:prSet presAssocID="{9C2BE76E-5378-C54D-9D1B-5F3D82FBE835}" presName="hierChild5" presStyleCnt="0"/>
      <dgm:spPr/>
      <dgm:t>
        <a:bodyPr/>
        <a:lstStyle/>
        <a:p>
          <a:endParaRPr lang="en-US"/>
        </a:p>
      </dgm:t>
    </dgm:pt>
    <dgm:pt modelId="{EBB4544C-E271-6147-A92D-0ADE93C75EA4}" type="pres">
      <dgm:prSet presAssocID="{DE9D23E2-91AE-504F-B7E2-DCBD691272F7}" presName="Name23" presStyleLbl="parChTrans1D4" presStyleIdx="1" presStyleCnt="2"/>
      <dgm:spPr/>
      <dgm:t>
        <a:bodyPr/>
        <a:lstStyle/>
        <a:p>
          <a:endParaRPr lang="en-US"/>
        </a:p>
      </dgm:t>
    </dgm:pt>
    <dgm:pt modelId="{36A0543A-0C06-6241-91D2-32DDADFCD5CB}" type="pres">
      <dgm:prSet presAssocID="{F2743140-4095-1B4E-881E-8C0CDB649211}" presName="hierRoot4" presStyleCnt="0"/>
      <dgm:spPr/>
      <dgm:t>
        <a:bodyPr/>
        <a:lstStyle/>
        <a:p>
          <a:endParaRPr lang="en-US"/>
        </a:p>
      </dgm:t>
    </dgm:pt>
    <dgm:pt modelId="{295F20D4-BAC6-9E42-91A0-BB8437343909}" type="pres">
      <dgm:prSet presAssocID="{F2743140-4095-1B4E-881E-8C0CDB649211}" presName="composite4" presStyleCnt="0"/>
      <dgm:spPr/>
      <dgm:t>
        <a:bodyPr/>
        <a:lstStyle/>
        <a:p>
          <a:endParaRPr lang="en-US"/>
        </a:p>
      </dgm:t>
    </dgm:pt>
    <dgm:pt modelId="{F0E6C605-BADA-1343-A6E2-E52B58011A2C}" type="pres">
      <dgm:prSet presAssocID="{F2743140-4095-1B4E-881E-8C0CDB649211}" presName="background4" presStyleLbl="asst1" presStyleIdx="4" presStyleCnt="6"/>
      <dgm:spPr/>
      <dgm:t>
        <a:bodyPr/>
        <a:lstStyle/>
        <a:p>
          <a:endParaRPr lang="en-US"/>
        </a:p>
      </dgm:t>
    </dgm:pt>
    <dgm:pt modelId="{FF8013DE-F65B-334C-BBDB-3A4601909784}" type="pres">
      <dgm:prSet presAssocID="{F2743140-4095-1B4E-881E-8C0CDB649211}" presName="text4" presStyleLbl="fgAcc4" presStyleIdx="1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C53159-24CB-D847-B68E-51F48598A66F}" type="pres">
      <dgm:prSet presAssocID="{F2743140-4095-1B4E-881E-8C0CDB649211}" presName="hierChild5" presStyleCnt="0"/>
      <dgm:spPr/>
      <dgm:t>
        <a:bodyPr/>
        <a:lstStyle/>
        <a:p>
          <a:endParaRPr lang="en-US"/>
        </a:p>
      </dgm:t>
    </dgm:pt>
    <dgm:pt modelId="{3DBBDF6F-C2DC-AD43-BED1-60EC65646A92}" type="pres">
      <dgm:prSet presAssocID="{E9748A2C-5DD3-5A41-872D-2D2ABEE2F42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E696291-0DA0-D94D-86ED-29220D6E1D61}" type="pres">
      <dgm:prSet presAssocID="{91C8EBFC-32C7-8741-94A4-034004011149}" presName="hierRoot2" presStyleCnt="0"/>
      <dgm:spPr/>
      <dgm:t>
        <a:bodyPr/>
        <a:lstStyle/>
        <a:p>
          <a:endParaRPr lang="en-US"/>
        </a:p>
      </dgm:t>
    </dgm:pt>
    <dgm:pt modelId="{747E9B44-C870-734E-A85A-29073AF9B591}" type="pres">
      <dgm:prSet presAssocID="{91C8EBFC-32C7-8741-94A4-034004011149}" presName="composite2" presStyleCnt="0"/>
      <dgm:spPr/>
      <dgm:t>
        <a:bodyPr/>
        <a:lstStyle/>
        <a:p>
          <a:endParaRPr lang="en-US"/>
        </a:p>
      </dgm:t>
    </dgm:pt>
    <dgm:pt modelId="{6CB2321F-3DDB-4543-825E-40354EF730AD}" type="pres">
      <dgm:prSet presAssocID="{91C8EBFC-32C7-8741-94A4-034004011149}" presName="background2" presStyleLbl="asst1" presStyleIdx="5" presStyleCnt="6"/>
      <dgm:spPr/>
      <dgm:t>
        <a:bodyPr/>
        <a:lstStyle/>
        <a:p>
          <a:endParaRPr lang="en-US"/>
        </a:p>
      </dgm:t>
    </dgm:pt>
    <dgm:pt modelId="{8CE12734-27F4-AB4F-8D16-E30DF91E6BED}" type="pres">
      <dgm:prSet presAssocID="{91C8EBFC-32C7-8741-94A4-034004011149}" presName="text2" presStyleLbl="fgAcc2" presStyleIdx="1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D4B4D1-F1CD-8E4C-B1EF-67C96C83C598}" type="pres">
      <dgm:prSet presAssocID="{91C8EBFC-32C7-8741-94A4-034004011149}" presName="hierChild3" presStyleCnt="0"/>
      <dgm:spPr/>
      <dgm:t>
        <a:bodyPr/>
        <a:lstStyle/>
        <a:p>
          <a:endParaRPr lang="en-US"/>
        </a:p>
      </dgm:t>
    </dgm:pt>
  </dgm:ptLst>
  <dgm:cxnLst>
    <dgm:cxn modelId="{51345165-BAF0-B341-A841-6F5A02AF8D87}" srcId="{9651EB0D-39B8-224A-946A-B2358C067B70}" destId="{F2743140-4095-1B4E-881E-8C0CDB649211}" srcOrd="1" destOrd="0" parTransId="{DE9D23E2-91AE-504F-B7E2-DCBD691272F7}" sibTransId="{C7CC0452-6FCC-4A4A-94AD-43D0E2A81D1A}"/>
    <dgm:cxn modelId="{7412D4BB-AF84-EA47-A925-C04B60ED8C02}" srcId="{2CD788E8-8170-8C4B-A06A-0CFB8AE8CA01}" destId="{9651EB0D-39B8-224A-946A-B2358C067B70}" srcOrd="1" destOrd="0" parTransId="{D3EA955C-41D1-2A49-A8FA-0299FEB514EE}" sibTransId="{85FB3BCF-4B2C-3A47-867A-864953FF6229}"/>
    <dgm:cxn modelId="{849EB0F7-EF54-5B4C-8954-81A5FE8E4D3A}" srcId="{19F93EBA-D9C0-4C47-B7BE-0B44A0DDADBF}" destId="{2CD788E8-8170-8C4B-A06A-0CFB8AE8CA01}" srcOrd="0" destOrd="0" parTransId="{916A5F52-697C-A947-BF9E-97258BA6FD0C}" sibTransId="{69159D2A-03FE-E84B-B3ED-4D21485F7CC6}"/>
    <dgm:cxn modelId="{6F1D58A2-C639-6448-B048-FA6CFCDBAE7D}" type="presOf" srcId="{9C2BE76E-5378-C54D-9D1B-5F3D82FBE835}" destId="{D8FD5D50-6D6C-0E4C-A837-1DDE12D05237}" srcOrd="0" destOrd="0" presId="urn:microsoft.com/office/officeart/2005/8/layout/hierarchy1"/>
    <dgm:cxn modelId="{589598B9-4576-0345-8226-50C559CD79E2}" type="presOf" srcId="{91C8EBFC-32C7-8741-94A4-034004011149}" destId="{8CE12734-27F4-AB4F-8D16-E30DF91E6BED}" srcOrd="0" destOrd="0" presId="urn:microsoft.com/office/officeart/2005/8/layout/hierarchy1"/>
    <dgm:cxn modelId="{5169CFF0-3E7C-6A4A-974F-F702881D3E22}" type="presOf" srcId="{3FB02DE8-BD52-C34D-8DB2-3D441D26D454}" destId="{95DD8796-C1D6-EE44-9869-F5661F3F8B5F}" srcOrd="0" destOrd="0" presId="urn:microsoft.com/office/officeart/2005/8/layout/hierarchy1"/>
    <dgm:cxn modelId="{CEA1C93E-3FFC-4F4C-84F5-68AD72BEE993}" type="presOf" srcId="{2CD788E8-8170-8C4B-A06A-0CFB8AE8CA01}" destId="{D8E45DDC-3E8E-3243-8D1B-361551FA462D}" srcOrd="0" destOrd="0" presId="urn:microsoft.com/office/officeart/2005/8/layout/hierarchy1"/>
    <dgm:cxn modelId="{80704670-D78B-EA40-A674-C2D90E8CA1D6}" type="presOf" srcId="{BCB4E948-63F6-AB42-A878-162B6CD84C1F}" destId="{B78A597E-23B3-1049-A01A-9F535DCF17C1}" srcOrd="0" destOrd="0" presId="urn:microsoft.com/office/officeart/2005/8/layout/hierarchy1"/>
    <dgm:cxn modelId="{B783C317-0C42-8541-B481-5F11E55539F2}" srcId="{93879B3B-8945-8C4D-BB5E-24FD2541BC85}" destId="{19F93EBA-D9C0-4C47-B7BE-0B44A0DDADBF}" srcOrd="0" destOrd="0" parTransId="{1BDD40A1-7435-B848-A092-9953001214EE}" sibTransId="{8DDA6EC0-74EC-C748-A62C-37B1267E369D}"/>
    <dgm:cxn modelId="{DFE6F05E-66FC-BB48-877B-E3A240E877A5}" type="presOf" srcId="{19F93EBA-D9C0-4C47-B7BE-0B44A0DDADBF}" destId="{3F71AA5E-DB92-5241-8683-550A3668A98A}" srcOrd="0" destOrd="0" presId="urn:microsoft.com/office/officeart/2005/8/layout/hierarchy1"/>
    <dgm:cxn modelId="{C9077371-5817-2143-857E-6C343A9B1B50}" type="presOf" srcId="{DE9D23E2-91AE-504F-B7E2-DCBD691272F7}" destId="{EBB4544C-E271-6147-A92D-0ADE93C75EA4}" srcOrd="0" destOrd="0" presId="urn:microsoft.com/office/officeart/2005/8/layout/hierarchy1"/>
    <dgm:cxn modelId="{F5A54F98-FA8E-8143-BFC9-E70C7C83DF59}" srcId="{19F93EBA-D9C0-4C47-B7BE-0B44A0DDADBF}" destId="{91C8EBFC-32C7-8741-94A4-034004011149}" srcOrd="1" destOrd="0" parTransId="{E9748A2C-5DD3-5A41-872D-2D2ABEE2F42E}" sibTransId="{5873B1AA-7D42-1F42-AD3F-AAFB9D1D4E83}"/>
    <dgm:cxn modelId="{883B8AE1-E3C6-8E4B-8AE5-B14364C2A0F5}" srcId="{9651EB0D-39B8-224A-946A-B2358C067B70}" destId="{9C2BE76E-5378-C54D-9D1B-5F3D82FBE835}" srcOrd="0" destOrd="0" parTransId="{3FB02DE8-BD52-C34D-8DB2-3D441D26D454}" sibTransId="{0EEEB716-8B9F-0447-949A-8E709E4DDC3F}"/>
    <dgm:cxn modelId="{2B6493E4-CA85-F24B-825C-B4471B048C4E}" type="presOf" srcId="{E9748A2C-5DD3-5A41-872D-2D2ABEE2F42E}" destId="{3DBBDF6F-C2DC-AD43-BED1-60EC65646A92}" srcOrd="0" destOrd="0" presId="urn:microsoft.com/office/officeart/2005/8/layout/hierarchy1"/>
    <dgm:cxn modelId="{44267D4A-2446-C84C-B729-76F680D2DB5E}" type="presOf" srcId="{9651EB0D-39B8-224A-946A-B2358C067B70}" destId="{66131503-63ED-4540-8502-6A48CD18ED03}" srcOrd="0" destOrd="0" presId="urn:microsoft.com/office/officeart/2005/8/layout/hierarchy1"/>
    <dgm:cxn modelId="{7944225B-FD16-EA45-9BFE-C06CD7F8D89E}" type="presOf" srcId="{4BA679D7-597C-6A4D-90D4-EEA40A33BBE0}" destId="{E85188AF-6B0B-2842-9981-C8A370795369}" srcOrd="0" destOrd="0" presId="urn:microsoft.com/office/officeart/2005/8/layout/hierarchy1"/>
    <dgm:cxn modelId="{41205ABB-7965-184B-82A2-70D984382152}" type="presOf" srcId="{93879B3B-8945-8C4D-BB5E-24FD2541BC85}" destId="{525DECA4-2B3D-564E-9111-B18B72B87AAC}" srcOrd="0" destOrd="0" presId="urn:microsoft.com/office/officeart/2005/8/layout/hierarchy1"/>
    <dgm:cxn modelId="{A1B9981C-D7ED-9A4D-B005-1DD6EA95B6B0}" srcId="{2CD788E8-8170-8C4B-A06A-0CFB8AE8CA01}" destId="{BCB4E948-63F6-AB42-A878-162B6CD84C1F}" srcOrd="0" destOrd="0" parTransId="{4BA679D7-597C-6A4D-90D4-EEA40A33BBE0}" sibTransId="{C903977C-175D-314B-809E-C59BC26E998A}"/>
    <dgm:cxn modelId="{D6C4DDE7-92AC-BB49-8A6F-0BBC2B976BDE}" type="presOf" srcId="{F2743140-4095-1B4E-881E-8C0CDB649211}" destId="{FF8013DE-F65B-334C-BBDB-3A4601909784}" srcOrd="0" destOrd="0" presId="urn:microsoft.com/office/officeart/2005/8/layout/hierarchy1"/>
    <dgm:cxn modelId="{C3EA9740-412B-204D-826B-6561DB657E55}" type="presOf" srcId="{916A5F52-697C-A947-BF9E-97258BA6FD0C}" destId="{9452356D-D5F9-024D-8E0A-B11E01C245D2}" srcOrd="0" destOrd="0" presId="urn:microsoft.com/office/officeart/2005/8/layout/hierarchy1"/>
    <dgm:cxn modelId="{1704B331-4E7A-4C44-996C-3CFED2611B38}" type="presOf" srcId="{D3EA955C-41D1-2A49-A8FA-0299FEB514EE}" destId="{AEA16479-9E7F-A941-9B3F-EA82653ABA15}" srcOrd="0" destOrd="0" presId="urn:microsoft.com/office/officeart/2005/8/layout/hierarchy1"/>
    <dgm:cxn modelId="{CFA264CD-7026-154A-9AC8-4286644829F5}" type="presParOf" srcId="{525DECA4-2B3D-564E-9111-B18B72B87AAC}" destId="{3259DDE7-D492-CE49-B945-E9E98812B2A2}" srcOrd="0" destOrd="0" presId="urn:microsoft.com/office/officeart/2005/8/layout/hierarchy1"/>
    <dgm:cxn modelId="{33126A62-CBC8-A548-972B-791C3AB33F76}" type="presParOf" srcId="{3259DDE7-D492-CE49-B945-E9E98812B2A2}" destId="{2A79DFBF-5DAD-8042-BFC0-887F8F85DB90}" srcOrd="0" destOrd="0" presId="urn:microsoft.com/office/officeart/2005/8/layout/hierarchy1"/>
    <dgm:cxn modelId="{17D3A739-1F8A-1946-8B28-5B87CD9FF9BA}" type="presParOf" srcId="{2A79DFBF-5DAD-8042-BFC0-887F8F85DB90}" destId="{626D55D9-C3F1-4E40-BAA3-842EECDA1E65}" srcOrd="0" destOrd="0" presId="urn:microsoft.com/office/officeart/2005/8/layout/hierarchy1"/>
    <dgm:cxn modelId="{EE170FCA-114E-2C43-B28E-F5A3B9663AB9}" type="presParOf" srcId="{2A79DFBF-5DAD-8042-BFC0-887F8F85DB90}" destId="{3F71AA5E-DB92-5241-8683-550A3668A98A}" srcOrd="1" destOrd="0" presId="urn:microsoft.com/office/officeart/2005/8/layout/hierarchy1"/>
    <dgm:cxn modelId="{CE26E763-F2C1-0E40-B3ED-D1E95CBADC9D}" type="presParOf" srcId="{3259DDE7-D492-CE49-B945-E9E98812B2A2}" destId="{8A4DFAF3-1E04-7844-B174-521460069BB8}" srcOrd="1" destOrd="0" presId="urn:microsoft.com/office/officeart/2005/8/layout/hierarchy1"/>
    <dgm:cxn modelId="{31A959C2-B0C5-7144-94F3-BB6AB0769898}" type="presParOf" srcId="{8A4DFAF3-1E04-7844-B174-521460069BB8}" destId="{9452356D-D5F9-024D-8E0A-B11E01C245D2}" srcOrd="0" destOrd="0" presId="urn:microsoft.com/office/officeart/2005/8/layout/hierarchy1"/>
    <dgm:cxn modelId="{01645CF8-64E3-F84C-A32D-640719B21771}" type="presParOf" srcId="{8A4DFAF3-1E04-7844-B174-521460069BB8}" destId="{A0453A65-687B-A841-AABE-186D8FB7A05C}" srcOrd="1" destOrd="0" presId="urn:microsoft.com/office/officeart/2005/8/layout/hierarchy1"/>
    <dgm:cxn modelId="{0B6656EB-7A77-3445-822D-B88EDBA2432A}" type="presParOf" srcId="{A0453A65-687B-A841-AABE-186D8FB7A05C}" destId="{48B82FA4-6866-6B4A-AD80-F0A28DE4558E}" srcOrd="0" destOrd="0" presId="urn:microsoft.com/office/officeart/2005/8/layout/hierarchy1"/>
    <dgm:cxn modelId="{AA7F1962-B494-394B-92D5-8B7493BB1FEC}" type="presParOf" srcId="{48B82FA4-6866-6B4A-AD80-F0A28DE4558E}" destId="{7D0CC7AF-14B2-8E4E-902B-184FB1986E9D}" srcOrd="0" destOrd="0" presId="urn:microsoft.com/office/officeart/2005/8/layout/hierarchy1"/>
    <dgm:cxn modelId="{881C720F-3341-2348-BF51-A29AF55F600F}" type="presParOf" srcId="{48B82FA4-6866-6B4A-AD80-F0A28DE4558E}" destId="{D8E45DDC-3E8E-3243-8D1B-361551FA462D}" srcOrd="1" destOrd="0" presId="urn:microsoft.com/office/officeart/2005/8/layout/hierarchy1"/>
    <dgm:cxn modelId="{9615BE67-CAA6-0342-B7A6-7D39C331D566}" type="presParOf" srcId="{A0453A65-687B-A841-AABE-186D8FB7A05C}" destId="{C86A0661-807E-8040-BDFD-1202C064A6EE}" srcOrd="1" destOrd="0" presId="urn:microsoft.com/office/officeart/2005/8/layout/hierarchy1"/>
    <dgm:cxn modelId="{AC5966BF-214F-CE46-BCDD-AF981E293CDF}" type="presParOf" srcId="{C86A0661-807E-8040-BDFD-1202C064A6EE}" destId="{E85188AF-6B0B-2842-9981-C8A370795369}" srcOrd="0" destOrd="0" presId="urn:microsoft.com/office/officeart/2005/8/layout/hierarchy1"/>
    <dgm:cxn modelId="{4C7CBE2C-9085-934B-8BD2-B89041FFDBC0}" type="presParOf" srcId="{C86A0661-807E-8040-BDFD-1202C064A6EE}" destId="{C0DCC7C4-6928-0743-AA1A-A49D69C599BF}" srcOrd="1" destOrd="0" presId="urn:microsoft.com/office/officeart/2005/8/layout/hierarchy1"/>
    <dgm:cxn modelId="{F1BFC9AA-F3E5-5645-940F-5592A36C5319}" type="presParOf" srcId="{C0DCC7C4-6928-0743-AA1A-A49D69C599BF}" destId="{4FC3C838-3032-934D-A3B6-0E71CF1057C1}" srcOrd="0" destOrd="0" presId="urn:microsoft.com/office/officeart/2005/8/layout/hierarchy1"/>
    <dgm:cxn modelId="{6B49378E-CD7D-954D-A740-6F620EA55C10}" type="presParOf" srcId="{4FC3C838-3032-934D-A3B6-0E71CF1057C1}" destId="{9A7EFB90-34EE-DF49-BB36-14528FB2A414}" srcOrd="0" destOrd="0" presId="urn:microsoft.com/office/officeart/2005/8/layout/hierarchy1"/>
    <dgm:cxn modelId="{9F9AA52A-9B83-8649-B41D-6DA311B7CD87}" type="presParOf" srcId="{4FC3C838-3032-934D-A3B6-0E71CF1057C1}" destId="{B78A597E-23B3-1049-A01A-9F535DCF17C1}" srcOrd="1" destOrd="0" presId="urn:microsoft.com/office/officeart/2005/8/layout/hierarchy1"/>
    <dgm:cxn modelId="{1A1ED173-B653-A542-8197-09A3FF03F626}" type="presParOf" srcId="{C0DCC7C4-6928-0743-AA1A-A49D69C599BF}" destId="{B0EDD2F8-521D-B74D-BBBE-4AE1C201791B}" srcOrd="1" destOrd="0" presId="urn:microsoft.com/office/officeart/2005/8/layout/hierarchy1"/>
    <dgm:cxn modelId="{AD9652AF-6D46-4E4F-AA72-B84077C666D6}" type="presParOf" srcId="{C86A0661-807E-8040-BDFD-1202C064A6EE}" destId="{AEA16479-9E7F-A941-9B3F-EA82653ABA15}" srcOrd="2" destOrd="0" presId="urn:microsoft.com/office/officeart/2005/8/layout/hierarchy1"/>
    <dgm:cxn modelId="{46D3264D-7ABE-A347-833F-7350D489D288}" type="presParOf" srcId="{C86A0661-807E-8040-BDFD-1202C064A6EE}" destId="{A2CAC864-72D1-024F-ADD1-9896D3528A0E}" srcOrd="3" destOrd="0" presId="urn:microsoft.com/office/officeart/2005/8/layout/hierarchy1"/>
    <dgm:cxn modelId="{71F79A37-7B4F-7A49-965C-40E01B897C14}" type="presParOf" srcId="{A2CAC864-72D1-024F-ADD1-9896D3528A0E}" destId="{14B523CA-8775-864B-9396-41EAE5665CB4}" srcOrd="0" destOrd="0" presId="urn:microsoft.com/office/officeart/2005/8/layout/hierarchy1"/>
    <dgm:cxn modelId="{FF5DD494-9343-954F-8078-C3702EC82CB4}" type="presParOf" srcId="{14B523CA-8775-864B-9396-41EAE5665CB4}" destId="{199B6F96-2AA2-4B4C-AB7F-FC2B87FD9AB7}" srcOrd="0" destOrd="0" presId="urn:microsoft.com/office/officeart/2005/8/layout/hierarchy1"/>
    <dgm:cxn modelId="{E1323E81-3EA5-A041-A33F-7D4FDE766BAA}" type="presParOf" srcId="{14B523CA-8775-864B-9396-41EAE5665CB4}" destId="{66131503-63ED-4540-8502-6A48CD18ED03}" srcOrd="1" destOrd="0" presId="urn:microsoft.com/office/officeart/2005/8/layout/hierarchy1"/>
    <dgm:cxn modelId="{07F96B54-AF16-C341-BB3C-B59D68FAAD81}" type="presParOf" srcId="{A2CAC864-72D1-024F-ADD1-9896D3528A0E}" destId="{50DFB2EC-C181-E74B-9261-895F5A4F3C49}" srcOrd="1" destOrd="0" presId="urn:microsoft.com/office/officeart/2005/8/layout/hierarchy1"/>
    <dgm:cxn modelId="{25E978AE-E0FA-144B-AC92-8C20DBA199CC}" type="presParOf" srcId="{50DFB2EC-C181-E74B-9261-895F5A4F3C49}" destId="{95DD8796-C1D6-EE44-9869-F5661F3F8B5F}" srcOrd="0" destOrd="0" presId="urn:microsoft.com/office/officeart/2005/8/layout/hierarchy1"/>
    <dgm:cxn modelId="{C9B0D551-4418-E640-8839-09073AD12962}" type="presParOf" srcId="{50DFB2EC-C181-E74B-9261-895F5A4F3C49}" destId="{3A5D0533-E7CB-A94C-AF30-F3A4138E152E}" srcOrd="1" destOrd="0" presId="urn:microsoft.com/office/officeart/2005/8/layout/hierarchy1"/>
    <dgm:cxn modelId="{4B19DEB0-556A-1E43-B8D1-5F8D95A36EB3}" type="presParOf" srcId="{3A5D0533-E7CB-A94C-AF30-F3A4138E152E}" destId="{B9D77B5F-DBD7-B04E-B6D4-A72D0100499F}" srcOrd="0" destOrd="0" presId="urn:microsoft.com/office/officeart/2005/8/layout/hierarchy1"/>
    <dgm:cxn modelId="{E59E8076-E02E-F349-A82A-DFCADC220D7B}" type="presParOf" srcId="{B9D77B5F-DBD7-B04E-B6D4-A72D0100499F}" destId="{1C657837-9A36-1543-B1A8-F6D9F73C8C9E}" srcOrd="0" destOrd="0" presId="urn:microsoft.com/office/officeart/2005/8/layout/hierarchy1"/>
    <dgm:cxn modelId="{2E621953-F176-4742-9AA3-8721E8FFD7A0}" type="presParOf" srcId="{B9D77B5F-DBD7-B04E-B6D4-A72D0100499F}" destId="{D8FD5D50-6D6C-0E4C-A837-1DDE12D05237}" srcOrd="1" destOrd="0" presId="urn:microsoft.com/office/officeart/2005/8/layout/hierarchy1"/>
    <dgm:cxn modelId="{C7F2977C-25A7-4942-BE09-C747A25EC14A}" type="presParOf" srcId="{3A5D0533-E7CB-A94C-AF30-F3A4138E152E}" destId="{8A167922-A674-3E4B-8329-8977C1C70261}" srcOrd="1" destOrd="0" presId="urn:microsoft.com/office/officeart/2005/8/layout/hierarchy1"/>
    <dgm:cxn modelId="{B64D2E2A-BD04-E643-9B01-4A0529591D5C}" type="presParOf" srcId="{50DFB2EC-C181-E74B-9261-895F5A4F3C49}" destId="{EBB4544C-E271-6147-A92D-0ADE93C75EA4}" srcOrd="2" destOrd="0" presId="urn:microsoft.com/office/officeart/2005/8/layout/hierarchy1"/>
    <dgm:cxn modelId="{F80CE9AE-934C-0A41-A21F-4AE0EE3C63D9}" type="presParOf" srcId="{50DFB2EC-C181-E74B-9261-895F5A4F3C49}" destId="{36A0543A-0C06-6241-91D2-32DDADFCD5CB}" srcOrd="3" destOrd="0" presId="urn:microsoft.com/office/officeart/2005/8/layout/hierarchy1"/>
    <dgm:cxn modelId="{5211B518-3A9F-2348-B65E-033CC03B8298}" type="presParOf" srcId="{36A0543A-0C06-6241-91D2-32DDADFCD5CB}" destId="{295F20D4-BAC6-9E42-91A0-BB8437343909}" srcOrd="0" destOrd="0" presId="urn:microsoft.com/office/officeart/2005/8/layout/hierarchy1"/>
    <dgm:cxn modelId="{4E76C440-5BC4-634F-8AE1-263772541939}" type="presParOf" srcId="{295F20D4-BAC6-9E42-91A0-BB8437343909}" destId="{F0E6C605-BADA-1343-A6E2-E52B58011A2C}" srcOrd="0" destOrd="0" presId="urn:microsoft.com/office/officeart/2005/8/layout/hierarchy1"/>
    <dgm:cxn modelId="{3E72A0DF-C947-434A-9EE5-56A18BFB4AF2}" type="presParOf" srcId="{295F20D4-BAC6-9E42-91A0-BB8437343909}" destId="{FF8013DE-F65B-334C-BBDB-3A4601909784}" srcOrd="1" destOrd="0" presId="urn:microsoft.com/office/officeart/2005/8/layout/hierarchy1"/>
    <dgm:cxn modelId="{10969D6A-072E-9246-B580-CB2150CEF4AD}" type="presParOf" srcId="{36A0543A-0C06-6241-91D2-32DDADFCD5CB}" destId="{09C53159-24CB-D847-B68E-51F48598A66F}" srcOrd="1" destOrd="0" presId="urn:microsoft.com/office/officeart/2005/8/layout/hierarchy1"/>
    <dgm:cxn modelId="{103238C5-715C-0443-AE81-233B556E6298}" type="presParOf" srcId="{8A4DFAF3-1E04-7844-B174-521460069BB8}" destId="{3DBBDF6F-C2DC-AD43-BED1-60EC65646A92}" srcOrd="2" destOrd="0" presId="urn:microsoft.com/office/officeart/2005/8/layout/hierarchy1"/>
    <dgm:cxn modelId="{3610FB8A-7E64-3A4A-92B3-DB170EFF5A8D}" type="presParOf" srcId="{8A4DFAF3-1E04-7844-B174-521460069BB8}" destId="{5E696291-0DA0-D94D-86ED-29220D6E1D61}" srcOrd="3" destOrd="0" presId="urn:microsoft.com/office/officeart/2005/8/layout/hierarchy1"/>
    <dgm:cxn modelId="{5AC2765F-E5CE-5748-A81F-9423AA651980}" type="presParOf" srcId="{5E696291-0DA0-D94D-86ED-29220D6E1D61}" destId="{747E9B44-C870-734E-A85A-29073AF9B591}" srcOrd="0" destOrd="0" presId="urn:microsoft.com/office/officeart/2005/8/layout/hierarchy1"/>
    <dgm:cxn modelId="{2577A28C-15FC-7144-828A-D624E9EAD9B0}" type="presParOf" srcId="{747E9B44-C870-734E-A85A-29073AF9B591}" destId="{6CB2321F-3DDB-4543-825E-40354EF730AD}" srcOrd="0" destOrd="0" presId="urn:microsoft.com/office/officeart/2005/8/layout/hierarchy1"/>
    <dgm:cxn modelId="{7BE81294-1B02-E749-9C43-4A9842C6F7E1}" type="presParOf" srcId="{747E9B44-C870-734E-A85A-29073AF9B591}" destId="{8CE12734-27F4-AB4F-8D16-E30DF91E6BED}" srcOrd="1" destOrd="0" presId="urn:microsoft.com/office/officeart/2005/8/layout/hierarchy1"/>
    <dgm:cxn modelId="{597C1187-C317-B54B-958A-D56FF37D4F54}" type="presParOf" srcId="{5E696291-0DA0-D94D-86ED-29220D6E1D61}" destId="{E6D4B4D1-F1CD-8E4C-B1EF-67C96C83C5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BDF6F-C2DC-AD43-BED1-60EC65646A92}">
      <dsp:nvSpPr>
        <dsp:cNvPr id="0" name=""/>
        <dsp:cNvSpPr/>
      </dsp:nvSpPr>
      <dsp:spPr>
        <a:xfrm>
          <a:off x="5954167" y="1004724"/>
          <a:ext cx="1458796" cy="459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254"/>
              </a:lnTo>
              <a:lnTo>
                <a:pt x="1458796" y="313254"/>
              </a:lnTo>
              <a:lnTo>
                <a:pt x="1458796" y="45967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4544C-E271-6147-A92D-0ADE93C75EA4}">
      <dsp:nvSpPr>
        <dsp:cNvPr id="0" name=""/>
        <dsp:cNvSpPr/>
      </dsp:nvSpPr>
      <dsp:spPr>
        <a:xfrm>
          <a:off x="5954167" y="3931365"/>
          <a:ext cx="1458796" cy="459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254"/>
              </a:lnTo>
              <a:lnTo>
                <a:pt x="1458796" y="313254"/>
              </a:lnTo>
              <a:lnTo>
                <a:pt x="1458796" y="459674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D8796-C1D6-EE44-9869-F5661F3F8B5F}">
      <dsp:nvSpPr>
        <dsp:cNvPr id="0" name=""/>
        <dsp:cNvSpPr/>
      </dsp:nvSpPr>
      <dsp:spPr>
        <a:xfrm>
          <a:off x="4495371" y="3931365"/>
          <a:ext cx="1458796" cy="459674"/>
        </a:xfrm>
        <a:custGeom>
          <a:avLst/>
          <a:gdLst/>
          <a:ahLst/>
          <a:cxnLst/>
          <a:rect l="0" t="0" r="0" b="0"/>
          <a:pathLst>
            <a:path>
              <a:moveTo>
                <a:pt x="1458796" y="0"/>
              </a:moveTo>
              <a:lnTo>
                <a:pt x="1458796" y="313254"/>
              </a:lnTo>
              <a:lnTo>
                <a:pt x="0" y="313254"/>
              </a:lnTo>
              <a:lnTo>
                <a:pt x="0" y="459674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16479-9E7F-A941-9B3F-EA82653ABA15}">
      <dsp:nvSpPr>
        <dsp:cNvPr id="0" name=""/>
        <dsp:cNvSpPr/>
      </dsp:nvSpPr>
      <dsp:spPr>
        <a:xfrm>
          <a:off x="4495371" y="2468045"/>
          <a:ext cx="1458796" cy="459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254"/>
              </a:lnTo>
              <a:lnTo>
                <a:pt x="1458796" y="313254"/>
              </a:lnTo>
              <a:lnTo>
                <a:pt x="1458796" y="45967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188AF-6B0B-2842-9981-C8A370795369}">
      <dsp:nvSpPr>
        <dsp:cNvPr id="0" name=""/>
        <dsp:cNvSpPr/>
      </dsp:nvSpPr>
      <dsp:spPr>
        <a:xfrm>
          <a:off x="3036575" y="2468045"/>
          <a:ext cx="1458796" cy="459674"/>
        </a:xfrm>
        <a:custGeom>
          <a:avLst/>
          <a:gdLst/>
          <a:ahLst/>
          <a:cxnLst/>
          <a:rect l="0" t="0" r="0" b="0"/>
          <a:pathLst>
            <a:path>
              <a:moveTo>
                <a:pt x="1458796" y="0"/>
              </a:moveTo>
              <a:lnTo>
                <a:pt x="1458796" y="313254"/>
              </a:lnTo>
              <a:lnTo>
                <a:pt x="0" y="313254"/>
              </a:lnTo>
              <a:lnTo>
                <a:pt x="0" y="45967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2356D-D5F9-024D-8E0A-B11E01C245D2}">
      <dsp:nvSpPr>
        <dsp:cNvPr id="0" name=""/>
        <dsp:cNvSpPr/>
      </dsp:nvSpPr>
      <dsp:spPr>
        <a:xfrm>
          <a:off x="4495371" y="1004724"/>
          <a:ext cx="1458796" cy="459674"/>
        </a:xfrm>
        <a:custGeom>
          <a:avLst/>
          <a:gdLst/>
          <a:ahLst/>
          <a:cxnLst/>
          <a:rect l="0" t="0" r="0" b="0"/>
          <a:pathLst>
            <a:path>
              <a:moveTo>
                <a:pt x="1458796" y="0"/>
              </a:moveTo>
              <a:lnTo>
                <a:pt x="1458796" y="313254"/>
              </a:lnTo>
              <a:lnTo>
                <a:pt x="0" y="313254"/>
              </a:lnTo>
              <a:lnTo>
                <a:pt x="0" y="45967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D55D9-C3F1-4E40-BAA3-842EECDA1E65}">
      <dsp:nvSpPr>
        <dsp:cNvPr id="0" name=""/>
        <dsp:cNvSpPr/>
      </dsp:nvSpPr>
      <dsp:spPr>
        <a:xfrm>
          <a:off x="4670987" y="1079"/>
          <a:ext cx="2566360" cy="1003645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1AA5E-DB92-5241-8683-550A3668A98A}">
      <dsp:nvSpPr>
        <dsp:cNvPr id="0" name=""/>
        <dsp:cNvSpPr/>
      </dsp:nvSpPr>
      <dsp:spPr>
        <a:xfrm>
          <a:off x="4846603" y="167914"/>
          <a:ext cx="2566360" cy="1003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Are students still engaging in </a:t>
          </a:r>
          <a:r>
            <a:rPr lang="en-US" sz="2000" b="1" u="sng" kern="1200" dirty="0" smtClean="0"/>
            <a:t>problem behavior</a:t>
          </a:r>
          <a:r>
            <a:rPr lang="en-US" sz="2000" kern="1200" dirty="0" smtClean="0"/>
            <a:t>?</a:t>
          </a:r>
          <a:endParaRPr lang="en-US" sz="2000" kern="1200" dirty="0"/>
        </a:p>
      </dsp:txBody>
      <dsp:txXfrm>
        <a:off x="4875999" y="197310"/>
        <a:ext cx="2507568" cy="944853"/>
      </dsp:txXfrm>
    </dsp:sp>
    <dsp:sp modelId="{7D0CC7AF-14B2-8E4E-902B-184FB1986E9D}">
      <dsp:nvSpPr>
        <dsp:cNvPr id="0" name=""/>
        <dsp:cNvSpPr/>
      </dsp:nvSpPr>
      <dsp:spPr>
        <a:xfrm>
          <a:off x="3212191" y="1464399"/>
          <a:ext cx="2566360" cy="10036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45DDC-3E8E-3243-8D1B-361551FA462D}">
      <dsp:nvSpPr>
        <dsp:cNvPr id="0" name=""/>
        <dsp:cNvSpPr/>
      </dsp:nvSpPr>
      <dsp:spPr>
        <a:xfrm>
          <a:off x="3387807" y="1631234"/>
          <a:ext cx="2566360" cy="1003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Are behaviors minor or major expectation violations?</a:t>
          </a:r>
          <a:endParaRPr lang="en-US" sz="2000" kern="1200" dirty="0"/>
        </a:p>
      </dsp:txBody>
      <dsp:txXfrm>
        <a:off x="3417203" y="1660630"/>
        <a:ext cx="2507568" cy="944853"/>
      </dsp:txXfrm>
    </dsp:sp>
    <dsp:sp modelId="{9A7EFB90-34EE-DF49-BB36-14528FB2A414}">
      <dsp:nvSpPr>
        <dsp:cNvPr id="0" name=""/>
        <dsp:cNvSpPr/>
      </dsp:nvSpPr>
      <dsp:spPr>
        <a:xfrm>
          <a:off x="1753395" y="2927719"/>
          <a:ext cx="2566360" cy="10036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A597E-23B3-1049-A01A-9F535DCF17C1}">
      <dsp:nvSpPr>
        <dsp:cNvPr id="0" name=""/>
        <dsp:cNvSpPr/>
      </dsp:nvSpPr>
      <dsp:spPr>
        <a:xfrm>
          <a:off x="1929011" y="3094554"/>
          <a:ext cx="2566360" cy="1003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Use brief, specific error correction &amp; other strategies</a:t>
          </a:r>
          <a:endParaRPr lang="en-US" sz="2000" kern="1200" dirty="0"/>
        </a:p>
      </dsp:txBody>
      <dsp:txXfrm>
        <a:off x="1958407" y="3123950"/>
        <a:ext cx="2507568" cy="944853"/>
      </dsp:txXfrm>
    </dsp:sp>
    <dsp:sp modelId="{199B6F96-2AA2-4B4C-AB7F-FC2B87FD9AB7}">
      <dsp:nvSpPr>
        <dsp:cNvPr id="0" name=""/>
        <dsp:cNvSpPr/>
      </dsp:nvSpPr>
      <dsp:spPr>
        <a:xfrm>
          <a:off x="4670987" y="2927719"/>
          <a:ext cx="2566360" cy="10036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31503-63ED-4540-8502-6A48CD18ED03}">
      <dsp:nvSpPr>
        <dsp:cNvPr id="0" name=""/>
        <dsp:cNvSpPr/>
      </dsp:nvSpPr>
      <dsp:spPr>
        <a:xfrm>
          <a:off x="4846603" y="3094554"/>
          <a:ext cx="2566360" cy="1003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How many students are involved (many or few)?</a:t>
          </a:r>
          <a:endParaRPr lang="en-US" sz="2000" kern="1200" dirty="0"/>
        </a:p>
      </dsp:txBody>
      <dsp:txXfrm>
        <a:off x="4875999" y="3123950"/>
        <a:ext cx="2507568" cy="944853"/>
      </dsp:txXfrm>
    </dsp:sp>
    <dsp:sp modelId="{1C657837-9A36-1543-B1A8-F6D9F73C8C9E}">
      <dsp:nvSpPr>
        <dsp:cNvPr id="0" name=""/>
        <dsp:cNvSpPr/>
      </dsp:nvSpPr>
      <dsp:spPr>
        <a:xfrm>
          <a:off x="3212191" y="4391039"/>
          <a:ext cx="2566360" cy="10036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D5D50-6D6C-0E4C-A837-1DDE12D05237}">
      <dsp:nvSpPr>
        <dsp:cNvPr id="0" name=""/>
        <dsp:cNvSpPr/>
      </dsp:nvSpPr>
      <dsp:spPr>
        <a:xfrm>
          <a:off x="3387807" y="4557875"/>
          <a:ext cx="2566360" cy="1003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Review, adjust &amp; intensify CWPBIS. Ask for help!</a:t>
          </a:r>
          <a:endParaRPr lang="en-US" sz="2000" kern="1200" dirty="0"/>
        </a:p>
      </dsp:txBody>
      <dsp:txXfrm>
        <a:off x="3417203" y="4587271"/>
        <a:ext cx="2507568" cy="944853"/>
      </dsp:txXfrm>
    </dsp:sp>
    <dsp:sp modelId="{F0E6C605-BADA-1343-A6E2-E52B58011A2C}">
      <dsp:nvSpPr>
        <dsp:cNvPr id="0" name=""/>
        <dsp:cNvSpPr/>
      </dsp:nvSpPr>
      <dsp:spPr>
        <a:xfrm>
          <a:off x="6129783" y="4391039"/>
          <a:ext cx="2566360" cy="10036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013DE-F65B-334C-BBDB-3A4601909784}">
      <dsp:nvSpPr>
        <dsp:cNvPr id="0" name=""/>
        <dsp:cNvSpPr/>
      </dsp:nvSpPr>
      <dsp:spPr>
        <a:xfrm>
          <a:off x="6305399" y="4557875"/>
          <a:ext cx="2566360" cy="1003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Request additional (tier 2 &amp; 3) support for students. </a:t>
          </a:r>
          <a:endParaRPr lang="en-US" sz="2000" kern="1200" dirty="0"/>
        </a:p>
      </dsp:txBody>
      <dsp:txXfrm>
        <a:off x="6334795" y="4587271"/>
        <a:ext cx="2507568" cy="944853"/>
      </dsp:txXfrm>
    </dsp:sp>
    <dsp:sp modelId="{6CB2321F-3DDB-4543-825E-40354EF730AD}">
      <dsp:nvSpPr>
        <dsp:cNvPr id="0" name=""/>
        <dsp:cNvSpPr/>
      </dsp:nvSpPr>
      <dsp:spPr>
        <a:xfrm>
          <a:off x="6129783" y="1464399"/>
          <a:ext cx="2566360" cy="10036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12734-27F4-AB4F-8D16-E30DF91E6BED}">
      <dsp:nvSpPr>
        <dsp:cNvPr id="0" name=""/>
        <dsp:cNvSpPr/>
      </dsp:nvSpPr>
      <dsp:spPr>
        <a:xfrm>
          <a:off x="6305399" y="1631234"/>
          <a:ext cx="2566360" cy="1003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Well done! Monitor outcomes and adjust as needed</a:t>
          </a:r>
          <a:endParaRPr lang="en-US" sz="2000" kern="1200" dirty="0"/>
        </a:p>
      </dsp:txBody>
      <dsp:txXfrm>
        <a:off x="6334795" y="1660630"/>
        <a:ext cx="2507568" cy="9448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4544C-E271-6147-A92D-0ADE93C75EA4}">
      <dsp:nvSpPr>
        <dsp:cNvPr id="0" name=""/>
        <dsp:cNvSpPr/>
      </dsp:nvSpPr>
      <dsp:spPr>
        <a:xfrm>
          <a:off x="6815196" y="4308484"/>
          <a:ext cx="1598857" cy="503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331"/>
              </a:lnTo>
              <a:lnTo>
                <a:pt x="1598857" y="343331"/>
              </a:lnTo>
              <a:lnTo>
                <a:pt x="1598857" y="503809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D8796-C1D6-EE44-9869-F5661F3F8B5F}">
      <dsp:nvSpPr>
        <dsp:cNvPr id="0" name=""/>
        <dsp:cNvSpPr/>
      </dsp:nvSpPr>
      <dsp:spPr>
        <a:xfrm>
          <a:off x="5216338" y="4308484"/>
          <a:ext cx="1598857" cy="503809"/>
        </a:xfrm>
        <a:custGeom>
          <a:avLst/>
          <a:gdLst/>
          <a:ahLst/>
          <a:cxnLst/>
          <a:rect l="0" t="0" r="0" b="0"/>
          <a:pathLst>
            <a:path>
              <a:moveTo>
                <a:pt x="1598857" y="0"/>
              </a:moveTo>
              <a:lnTo>
                <a:pt x="1598857" y="343331"/>
              </a:lnTo>
              <a:lnTo>
                <a:pt x="0" y="343331"/>
              </a:lnTo>
              <a:lnTo>
                <a:pt x="0" y="503809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16479-9E7F-A941-9B3F-EA82653ABA15}">
      <dsp:nvSpPr>
        <dsp:cNvPr id="0" name=""/>
        <dsp:cNvSpPr/>
      </dsp:nvSpPr>
      <dsp:spPr>
        <a:xfrm>
          <a:off x="5216338" y="2704668"/>
          <a:ext cx="1598857" cy="503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331"/>
              </a:lnTo>
              <a:lnTo>
                <a:pt x="1598857" y="343331"/>
              </a:lnTo>
              <a:lnTo>
                <a:pt x="1598857" y="503809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188AF-6B0B-2842-9981-C8A370795369}">
      <dsp:nvSpPr>
        <dsp:cNvPr id="0" name=""/>
        <dsp:cNvSpPr/>
      </dsp:nvSpPr>
      <dsp:spPr>
        <a:xfrm>
          <a:off x="3617481" y="2704668"/>
          <a:ext cx="1598857" cy="503809"/>
        </a:xfrm>
        <a:custGeom>
          <a:avLst/>
          <a:gdLst/>
          <a:ahLst/>
          <a:cxnLst/>
          <a:rect l="0" t="0" r="0" b="0"/>
          <a:pathLst>
            <a:path>
              <a:moveTo>
                <a:pt x="1598857" y="0"/>
              </a:moveTo>
              <a:lnTo>
                <a:pt x="1598857" y="343331"/>
              </a:lnTo>
              <a:lnTo>
                <a:pt x="0" y="343331"/>
              </a:lnTo>
              <a:lnTo>
                <a:pt x="0" y="503809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2356D-D5F9-024D-8E0A-B11E01C245D2}">
      <dsp:nvSpPr>
        <dsp:cNvPr id="0" name=""/>
        <dsp:cNvSpPr/>
      </dsp:nvSpPr>
      <dsp:spPr>
        <a:xfrm>
          <a:off x="3617481" y="1100852"/>
          <a:ext cx="1598857" cy="503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331"/>
              </a:lnTo>
              <a:lnTo>
                <a:pt x="1598857" y="343331"/>
              </a:lnTo>
              <a:lnTo>
                <a:pt x="1598857" y="50380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51067-4626-A242-B466-B8914FAC3103}">
      <dsp:nvSpPr>
        <dsp:cNvPr id="0" name=""/>
        <dsp:cNvSpPr/>
      </dsp:nvSpPr>
      <dsp:spPr>
        <a:xfrm>
          <a:off x="2018623" y="1100852"/>
          <a:ext cx="1598857" cy="503809"/>
        </a:xfrm>
        <a:custGeom>
          <a:avLst/>
          <a:gdLst/>
          <a:ahLst/>
          <a:cxnLst/>
          <a:rect l="0" t="0" r="0" b="0"/>
          <a:pathLst>
            <a:path>
              <a:moveTo>
                <a:pt x="1598857" y="0"/>
              </a:moveTo>
              <a:lnTo>
                <a:pt x="1598857" y="343331"/>
              </a:lnTo>
              <a:lnTo>
                <a:pt x="0" y="343331"/>
              </a:lnTo>
              <a:lnTo>
                <a:pt x="0" y="50380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D55D9-C3F1-4E40-BAA3-842EECDA1E65}">
      <dsp:nvSpPr>
        <dsp:cNvPr id="0" name=""/>
        <dsp:cNvSpPr/>
      </dsp:nvSpPr>
      <dsp:spPr>
        <a:xfrm>
          <a:off x="2211100" y="845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1AA5E-DB92-5241-8683-550A3668A98A}">
      <dsp:nvSpPr>
        <dsp:cNvPr id="0" name=""/>
        <dsp:cNvSpPr/>
      </dsp:nvSpPr>
      <dsp:spPr>
        <a:xfrm>
          <a:off x="2403577" y="183699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Are staff implementing PCBS with fidelity?</a:t>
          </a:r>
          <a:endParaRPr lang="en-US" sz="1800" kern="1200" dirty="0"/>
        </a:p>
      </dsp:txBody>
      <dsp:txXfrm>
        <a:off x="2435795" y="215917"/>
        <a:ext cx="2748325" cy="1035571"/>
      </dsp:txXfrm>
    </dsp:sp>
    <dsp:sp modelId="{FF22CE34-A717-0A40-A8AA-2B31ECFFF628}">
      <dsp:nvSpPr>
        <dsp:cNvPr id="0" name=""/>
        <dsp:cNvSpPr/>
      </dsp:nvSpPr>
      <dsp:spPr>
        <a:xfrm>
          <a:off x="612242" y="1604661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B0684-C8C1-E743-BC4C-0480863FAEE6}">
      <dsp:nvSpPr>
        <dsp:cNvPr id="0" name=""/>
        <dsp:cNvSpPr/>
      </dsp:nvSpPr>
      <dsp:spPr>
        <a:xfrm>
          <a:off x="804719" y="1787515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Well done! Monitor outcomes and adjust as needed</a:t>
          </a:r>
          <a:endParaRPr lang="en-US" sz="1800" kern="1200" dirty="0"/>
        </a:p>
      </dsp:txBody>
      <dsp:txXfrm>
        <a:off x="836937" y="1819733"/>
        <a:ext cx="2748325" cy="1035571"/>
      </dsp:txXfrm>
    </dsp:sp>
    <dsp:sp modelId="{7D0CC7AF-14B2-8E4E-902B-184FB1986E9D}">
      <dsp:nvSpPr>
        <dsp:cNvPr id="0" name=""/>
        <dsp:cNvSpPr/>
      </dsp:nvSpPr>
      <dsp:spPr>
        <a:xfrm>
          <a:off x="3809958" y="1604661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45DDC-3E8E-3243-8D1B-361551FA462D}">
      <dsp:nvSpPr>
        <dsp:cNvPr id="0" name=""/>
        <dsp:cNvSpPr/>
      </dsp:nvSpPr>
      <dsp:spPr>
        <a:xfrm>
          <a:off x="4002435" y="1787515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Determine the number of classrooms needing support (many or a few)</a:t>
          </a:r>
          <a:endParaRPr lang="en-US" sz="1800" kern="1200" dirty="0"/>
        </a:p>
      </dsp:txBody>
      <dsp:txXfrm>
        <a:off x="4034653" y="1819733"/>
        <a:ext cx="2748325" cy="1035571"/>
      </dsp:txXfrm>
    </dsp:sp>
    <dsp:sp modelId="{9A7EFB90-34EE-DF49-BB36-14528FB2A414}">
      <dsp:nvSpPr>
        <dsp:cNvPr id="0" name=""/>
        <dsp:cNvSpPr/>
      </dsp:nvSpPr>
      <dsp:spPr>
        <a:xfrm>
          <a:off x="2211100" y="3208477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A597E-23B3-1049-A01A-9F535DCF17C1}">
      <dsp:nvSpPr>
        <dsp:cNvPr id="0" name=""/>
        <dsp:cNvSpPr/>
      </dsp:nvSpPr>
      <dsp:spPr>
        <a:xfrm>
          <a:off x="2403577" y="3391331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Review and adjust universal support</a:t>
          </a:r>
          <a:endParaRPr lang="en-US" sz="1800" kern="1200" dirty="0"/>
        </a:p>
      </dsp:txBody>
      <dsp:txXfrm>
        <a:off x="2435795" y="3423549"/>
        <a:ext cx="2748325" cy="1035571"/>
      </dsp:txXfrm>
    </dsp:sp>
    <dsp:sp modelId="{199B6F96-2AA2-4B4C-AB7F-FC2B87FD9AB7}">
      <dsp:nvSpPr>
        <dsp:cNvPr id="0" name=""/>
        <dsp:cNvSpPr/>
      </dsp:nvSpPr>
      <dsp:spPr>
        <a:xfrm>
          <a:off x="5408816" y="3208477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31503-63ED-4540-8502-6A48CD18ED03}">
      <dsp:nvSpPr>
        <dsp:cNvPr id="0" name=""/>
        <dsp:cNvSpPr/>
      </dsp:nvSpPr>
      <dsp:spPr>
        <a:xfrm>
          <a:off x="5601293" y="3391331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Determine type and severity of implementation changes (minor or major)</a:t>
          </a:r>
          <a:endParaRPr lang="en-US" sz="1800" kern="1200" dirty="0"/>
        </a:p>
      </dsp:txBody>
      <dsp:txXfrm>
        <a:off x="5633511" y="3423549"/>
        <a:ext cx="2748325" cy="1035571"/>
      </dsp:txXfrm>
    </dsp:sp>
    <dsp:sp modelId="{1C657837-9A36-1543-B1A8-F6D9F73C8C9E}">
      <dsp:nvSpPr>
        <dsp:cNvPr id="0" name=""/>
        <dsp:cNvSpPr/>
      </dsp:nvSpPr>
      <dsp:spPr>
        <a:xfrm>
          <a:off x="3809958" y="4812293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D5D50-6D6C-0E4C-A837-1DDE12D05237}">
      <dsp:nvSpPr>
        <dsp:cNvPr id="0" name=""/>
        <dsp:cNvSpPr/>
      </dsp:nvSpPr>
      <dsp:spPr>
        <a:xfrm>
          <a:off x="4002435" y="4995147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Provide supplemental support to small groups of staff needing support</a:t>
          </a:r>
          <a:endParaRPr lang="en-US" sz="1800" kern="1200" dirty="0"/>
        </a:p>
      </dsp:txBody>
      <dsp:txXfrm>
        <a:off x="4034653" y="5027365"/>
        <a:ext cx="2748325" cy="1035571"/>
      </dsp:txXfrm>
    </dsp:sp>
    <dsp:sp modelId="{F0E6C605-BADA-1343-A6E2-E52B58011A2C}">
      <dsp:nvSpPr>
        <dsp:cNvPr id="0" name=""/>
        <dsp:cNvSpPr/>
      </dsp:nvSpPr>
      <dsp:spPr>
        <a:xfrm>
          <a:off x="7007673" y="4812293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013DE-F65B-334C-BBDB-3A4601909784}">
      <dsp:nvSpPr>
        <dsp:cNvPr id="0" name=""/>
        <dsp:cNvSpPr/>
      </dsp:nvSpPr>
      <dsp:spPr>
        <a:xfrm>
          <a:off x="7200151" y="4995147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Consider individualized supports and other strategies for staff members needing </a:t>
          </a:r>
          <a:r>
            <a:rPr lang="en-US" sz="1800" kern="1200" smtClean="0"/>
            <a:t>intensified support. </a:t>
          </a:r>
          <a:endParaRPr lang="en-US" sz="1800" kern="1200" dirty="0"/>
        </a:p>
      </dsp:txBody>
      <dsp:txXfrm>
        <a:off x="7232369" y="5027365"/>
        <a:ext cx="2748325" cy="1035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382E5-BE8A-7E46-A74A-A302738CA854}">
      <dsp:nvSpPr>
        <dsp:cNvPr id="0" name=""/>
        <dsp:cNvSpPr/>
      </dsp:nvSpPr>
      <dsp:spPr>
        <a:xfrm>
          <a:off x="1101" y="306459"/>
          <a:ext cx="3548226" cy="16522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It: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EBP</a:t>
          </a:r>
          <a:endParaRPr lang="en-US" sz="2000" i="1" kern="1200" dirty="0"/>
        </a:p>
      </dsp:txBody>
      <dsp:txXfrm>
        <a:off x="520727" y="548431"/>
        <a:ext cx="2508974" cy="1168345"/>
      </dsp:txXfrm>
    </dsp:sp>
    <dsp:sp modelId="{4C2E0022-A92E-D54B-88F6-286CA91F6998}">
      <dsp:nvSpPr>
        <dsp:cNvPr id="0" name=""/>
        <dsp:cNvSpPr/>
      </dsp:nvSpPr>
      <dsp:spPr>
        <a:xfrm rot="10800000">
          <a:off x="1486063" y="2172101"/>
          <a:ext cx="578301" cy="452306"/>
        </a:xfrm>
        <a:prstGeom prst="triangle">
          <a:avLst/>
        </a:prstGeom>
        <a:solidFill>
          <a:schemeClr val="bg1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BED337-F61C-6B44-9F2A-2F71262CD4EA}">
      <dsp:nvSpPr>
        <dsp:cNvPr id="0" name=""/>
        <dsp:cNvSpPr/>
      </dsp:nvSpPr>
      <dsp:spPr>
        <a:xfrm>
          <a:off x="228597" y="2812156"/>
          <a:ext cx="3093233" cy="11020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Who: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Implementation “Supporters”</a:t>
          </a:r>
          <a:endParaRPr lang="en-US" sz="2000" i="1" kern="1200" dirty="0"/>
        </a:p>
      </dsp:txBody>
      <dsp:txXfrm>
        <a:off x="681590" y="2973551"/>
        <a:ext cx="2187247" cy="779287"/>
      </dsp:txXfrm>
    </dsp:sp>
    <dsp:sp modelId="{070F27C2-6823-9F4F-AC38-039F0A0B1D20}">
      <dsp:nvSpPr>
        <dsp:cNvPr id="0" name=""/>
        <dsp:cNvSpPr/>
      </dsp:nvSpPr>
      <dsp:spPr>
        <a:xfrm rot="5400000">
          <a:off x="3686050" y="3137042"/>
          <a:ext cx="578301" cy="452306"/>
        </a:xfrm>
        <a:prstGeom prst="triangle">
          <a:avLst/>
        </a:prstGeom>
        <a:solidFill>
          <a:srgbClr val="FFFFFF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DEF832-BE8B-514A-B41A-6797F1E43642}">
      <dsp:nvSpPr>
        <dsp:cNvPr id="0" name=""/>
        <dsp:cNvSpPr/>
      </dsp:nvSpPr>
      <dsp:spPr>
        <a:xfrm>
          <a:off x="4602968" y="2812156"/>
          <a:ext cx="3093233" cy="11020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How: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Train, prompt, use data</a:t>
          </a:r>
          <a:endParaRPr lang="en-US" sz="2000" i="1" kern="1200" dirty="0"/>
        </a:p>
      </dsp:txBody>
      <dsp:txXfrm>
        <a:off x="5055961" y="2973551"/>
        <a:ext cx="2187247" cy="779287"/>
      </dsp:txXfrm>
    </dsp:sp>
    <dsp:sp modelId="{9FF52A3B-DE56-2641-8240-87A07CEF7F53}">
      <dsp:nvSpPr>
        <dsp:cNvPr id="0" name=""/>
        <dsp:cNvSpPr/>
      </dsp:nvSpPr>
      <dsp:spPr>
        <a:xfrm>
          <a:off x="5860434" y="2146498"/>
          <a:ext cx="578301" cy="452306"/>
        </a:xfrm>
        <a:prstGeom prst="triangle">
          <a:avLst/>
        </a:prstGeom>
        <a:solidFill>
          <a:srgbClr val="FFFFFF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1F945E-BE77-B84C-A376-07AEE91BF3D8}">
      <dsp:nvSpPr>
        <dsp:cNvPr id="0" name=""/>
        <dsp:cNvSpPr/>
      </dsp:nvSpPr>
      <dsp:spPr>
        <a:xfrm>
          <a:off x="4375472" y="306459"/>
          <a:ext cx="3548226" cy="16522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Where: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r>
            <a:rPr lang="en-US" sz="2000" i="1" kern="1200" dirty="0" smtClean="0"/>
            <a:t>Teacher / Classroom</a:t>
          </a:r>
          <a:endParaRPr lang="en-US" sz="2000" i="1" kern="1200" dirty="0"/>
        </a:p>
      </dsp:txBody>
      <dsp:txXfrm>
        <a:off x="4895098" y="548431"/>
        <a:ext cx="2508974" cy="11683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382E5-BE8A-7E46-A74A-A302738CA854}">
      <dsp:nvSpPr>
        <dsp:cNvPr id="0" name=""/>
        <dsp:cNvSpPr/>
      </dsp:nvSpPr>
      <dsp:spPr>
        <a:xfrm>
          <a:off x="1101" y="306459"/>
          <a:ext cx="3548226" cy="16522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It: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EBP</a:t>
          </a:r>
          <a:endParaRPr lang="en-US" sz="2000" i="1" kern="1200" dirty="0"/>
        </a:p>
      </dsp:txBody>
      <dsp:txXfrm>
        <a:off x="520727" y="548431"/>
        <a:ext cx="2508974" cy="1168345"/>
      </dsp:txXfrm>
    </dsp:sp>
    <dsp:sp modelId="{4C2E0022-A92E-D54B-88F6-286CA91F6998}">
      <dsp:nvSpPr>
        <dsp:cNvPr id="0" name=""/>
        <dsp:cNvSpPr/>
      </dsp:nvSpPr>
      <dsp:spPr>
        <a:xfrm rot="10800000">
          <a:off x="1486063" y="2172101"/>
          <a:ext cx="578301" cy="452306"/>
        </a:xfrm>
        <a:prstGeom prst="triangle">
          <a:avLst/>
        </a:prstGeom>
        <a:solidFill>
          <a:schemeClr val="bg1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BED337-F61C-6B44-9F2A-2F71262CD4EA}">
      <dsp:nvSpPr>
        <dsp:cNvPr id="0" name=""/>
        <dsp:cNvSpPr/>
      </dsp:nvSpPr>
      <dsp:spPr>
        <a:xfrm>
          <a:off x="228597" y="2812156"/>
          <a:ext cx="3093233" cy="11020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Who: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Implementation “Supporters”</a:t>
          </a:r>
          <a:endParaRPr lang="en-US" sz="2000" i="1" kern="1200" dirty="0"/>
        </a:p>
      </dsp:txBody>
      <dsp:txXfrm>
        <a:off x="681590" y="2973551"/>
        <a:ext cx="2187247" cy="779287"/>
      </dsp:txXfrm>
    </dsp:sp>
    <dsp:sp modelId="{070F27C2-6823-9F4F-AC38-039F0A0B1D20}">
      <dsp:nvSpPr>
        <dsp:cNvPr id="0" name=""/>
        <dsp:cNvSpPr/>
      </dsp:nvSpPr>
      <dsp:spPr>
        <a:xfrm rot="5400000">
          <a:off x="3686050" y="3137042"/>
          <a:ext cx="578301" cy="452306"/>
        </a:xfrm>
        <a:prstGeom prst="triangle">
          <a:avLst/>
        </a:prstGeom>
        <a:solidFill>
          <a:srgbClr val="FFFFFF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DEF832-BE8B-514A-B41A-6797F1E43642}">
      <dsp:nvSpPr>
        <dsp:cNvPr id="0" name=""/>
        <dsp:cNvSpPr/>
      </dsp:nvSpPr>
      <dsp:spPr>
        <a:xfrm>
          <a:off x="4602968" y="2812156"/>
          <a:ext cx="3093233" cy="11020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How: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Train, prompt, use data</a:t>
          </a:r>
          <a:endParaRPr lang="en-US" sz="2000" i="1" kern="1200" dirty="0"/>
        </a:p>
      </dsp:txBody>
      <dsp:txXfrm>
        <a:off x="5055961" y="2973551"/>
        <a:ext cx="2187247" cy="779287"/>
      </dsp:txXfrm>
    </dsp:sp>
    <dsp:sp modelId="{9FF52A3B-DE56-2641-8240-87A07CEF7F53}">
      <dsp:nvSpPr>
        <dsp:cNvPr id="0" name=""/>
        <dsp:cNvSpPr/>
      </dsp:nvSpPr>
      <dsp:spPr>
        <a:xfrm>
          <a:off x="5860434" y="2146498"/>
          <a:ext cx="578301" cy="452306"/>
        </a:xfrm>
        <a:prstGeom prst="triangle">
          <a:avLst/>
        </a:prstGeom>
        <a:solidFill>
          <a:srgbClr val="FFFFFF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1F945E-BE77-B84C-A376-07AEE91BF3D8}">
      <dsp:nvSpPr>
        <dsp:cNvPr id="0" name=""/>
        <dsp:cNvSpPr/>
      </dsp:nvSpPr>
      <dsp:spPr>
        <a:xfrm>
          <a:off x="4375472" y="306459"/>
          <a:ext cx="3548226" cy="16522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Where: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r>
            <a:rPr lang="en-US" sz="2000" i="1" kern="1200" dirty="0" smtClean="0"/>
            <a:t>Teacher / Classroom</a:t>
          </a:r>
          <a:endParaRPr lang="en-US" sz="2000" i="1" kern="1200" dirty="0"/>
        </a:p>
      </dsp:txBody>
      <dsp:txXfrm>
        <a:off x="4895098" y="548431"/>
        <a:ext cx="2508974" cy="1168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4544C-E271-6147-A92D-0ADE93C75EA4}">
      <dsp:nvSpPr>
        <dsp:cNvPr id="0" name=""/>
        <dsp:cNvSpPr/>
      </dsp:nvSpPr>
      <dsp:spPr>
        <a:xfrm>
          <a:off x="6815196" y="4308484"/>
          <a:ext cx="1598857" cy="503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331"/>
              </a:lnTo>
              <a:lnTo>
                <a:pt x="1598857" y="343331"/>
              </a:lnTo>
              <a:lnTo>
                <a:pt x="1598857" y="503809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D8796-C1D6-EE44-9869-F5661F3F8B5F}">
      <dsp:nvSpPr>
        <dsp:cNvPr id="0" name=""/>
        <dsp:cNvSpPr/>
      </dsp:nvSpPr>
      <dsp:spPr>
        <a:xfrm>
          <a:off x="5216338" y="4308484"/>
          <a:ext cx="1598857" cy="503809"/>
        </a:xfrm>
        <a:custGeom>
          <a:avLst/>
          <a:gdLst/>
          <a:ahLst/>
          <a:cxnLst/>
          <a:rect l="0" t="0" r="0" b="0"/>
          <a:pathLst>
            <a:path>
              <a:moveTo>
                <a:pt x="1598857" y="0"/>
              </a:moveTo>
              <a:lnTo>
                <a:pt x="1598857" y="343331"/>
              </a:lnTo>
              <a:lnTo>
                <a:pt x="0" y="343331"/>
              </a:lnTo>
              <a:lnTo>
                <a:pt x="0" y="503809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16479-9E7F-A941-9B3F-EA82653ABA15}">
      <dsp:nvSpPr>
        <dsp:cNvPr id="0" name=""/>
        <dsp:cNvSpPr/>
      </dsp:nvSpPr>
      <dsp:spPr>
        <a:xfrm>
          <a:off x="5216338" y="2704668"/>
          <a:ext cx="1598857" cy="503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331"/>
              </a:lnTo>
              <a:lnTo>
                <a:pt x="1598857" y="343331"/>
              </a:lnTo>
              <a:lnTo>
                <a:pt x="1598857" y="503809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188AF-6B0B-2842-9981-C8A370795369}">
      <dsp:nvSpPr>
        <dsp:cNvPr id="0" name=""/>
        <dsp:cNvSpPr/>
      </dsp:nvSpPr>
      <dsp:spPr>
        <a:xfrm>
          <a:off x="3617481" y="2704668"/>
          <a:ext cx="1598857" cy="503809"/>
        </a:xfrm>
        <a:custGeom>
          <a:avLst/>
          <a:gdLst/>
          <a:ahLst/>
          <a:cxnLst/>
          <a:rect l="0" t="0" r="0" b="0"/>
          <a:pathLst>
            <a:path>
              <a:moveTo>
                <a:pt x="1598857" y="0"/>
              </a:moveTo>
              <a:lnTo>
                <a:pt x="1598857" y="343331"/>
              </a:lnTo>
              <a:lnTo>
                <a:pt x="0" y="343331"/>
              </a:lnTo>
              <a:lnTo>
                <a:pt x="0" y="503809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2356D-D5F9-024D-8E0A-B11E01C245D2}">
      <dsp:nvSpPr>
        <dsp:cNvPr id="0" name=""/>
        <dsp:cNvSpPr/>
      </dsp:nvSpPr>
      <dsp:spPr>
        <a:xfrm>
          <a:off x="3617481" y="1100852"/>
          <a:ext cx="1598857" cy="503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331"/>
              </a:lnTo>
              <a:lnTo>
                <a:pt x="1598857" y="343331"/>
              </a:lnTo>
              <a:lnTo>
                <a:pt x="1598857" y="50380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51067-4626-A242-B466-B8914FAC3103}">
      <dsp:nvSpPr>
        <dsp:cNvPr id="0" name=""/>
        <dsp:cNvSpPr/>
      </dsp:nvSpPr>
      <dsp:spPr>
        <a:xfrm>
          <a:off x="2018623" y="1100852"/>
          <a:ext cx="1598857" cy="503809"/>
        </a:xfrm>
        <a:custGeom>
          <a:avLst/>
          <a:gdLst/>
          <a:ahLst/>
          <a:cxnLst/>
          <a:rect l="0" t="0" r="0" b="0"/>
          <a:pathLst>
            <a:path>
              <a:moveTo>
                <a:pt x="1598857" y="0"/>
              </a:moveTo>
              <a:lnTo>
                <a:pt x="1598857" y="343331"/>
              </a:lnTo>
              <a:lnTo>
                <a:pt x="0" y="343331"/>
              </a:lnTo>
              <a:lnTo>
                <a:pt x="0" y="50380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D55D9-C3F1-4E40-BAA3-842EECDA1E65}">
      <dsp:nvSpPr>
        <dsp:cNvPr id="0" name=""/>
        <dsp:cNvSpPr/>
      </dsp:nvSpPr>
      <dsp:spPr>
        <a:xfrm>
          <a:off x="2211100" y="845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1AA5E-DB92-5241-8683-550A3668A98A}">
      <dsp:nvSpPr>
        <dsp:cNvPr id="0" name=""/>
        <dsp:cNvSpPr/>
      </dsp:nvSpPr>
      <dsp:spPr>
        <a:xfrm>
          <a:off x="2403577" y="183699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Are staff implementing PCBS with fidelity?</a:t>
          </a:r>
          <a:endParaRPr lang="en-US" sz="1800" kern="1200" dirty="0"/>
        </a:p>
      </dsp:txBody>
      <dsp:txXfrm>
        <a:off x="2435795" y="215917"/>
        <a:ext cx="2748325" cy="1035571"/>
      </dsp:txXfrm>
    </dsp:sp>
    <dsp:sp modelId="{FF22CE34-A717-0A40-A8AA-2B31ECFFF628}">
      <dsp:nvSpPr>
        <dsp:cNvPr id="0" name=""/>
        <dsp:cNvSpPr/>
      </dsp:nvSpPr>
      <dsp:spPr>
        <a:xfrm>
          <a:off x="612242" y="1604661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B0684-C8C1-E743-BC4C-0480863FAEE6}">
      <dsp:nvSpPr>
        <dsp:cNvPr id="0" name=""/>
        <dsp:cNvSpPr/>
      </dsp:nvSpPr>
      <dsp:spPr>
        <a:xfrm>
          <a:off x="804719" y="1787515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Well done! Monitor outcomes and adjust as needed</a:t>
          </a:r>
          <a:endParaRPr lang="en-US" sz="1800" kern="1200" dirty="0"/>
        </a:p>
      </dsp:txBody>
      <dsp:txXfrm>
        <a:off x="836937" y="1819733"/>
        <a:ext cx="2748325" cy="1035571"/>
      </dsp:txXfrm>
    </dsp:sp>
    <dsp:sp modelId="{7D0CC7AF-14B2-8E4E-902B-184FB1986E9D}">
      <dsp:nvSpPr>
        <dsp:cNvPr id="0" name=""/>
        <dsp:cNvSpPr/>
      </dsp:nvSpPr>
      <dsp:spPr>
        <a:xfrm>
          <a:off x="3809958" y="1604661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45DDC-3E8E-3243-8D1B-361551FA462D}">
      <dsp:nvSpPr>
        <dsp:cNvPr id="0" name=""/>
        <dsp:cNvSpPr/>
      </dsp:nvSpPr>
      <dsp:spPr>
        <a:xfrm>
          <a:off x="4002435" y="1787515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Determine the number of classrooms needing support (many or a few)</a:t>
          </a:r>
          <a:endParaRPr lang="en-US" sz="1800" kern="1200" dirty="0"/>
        </a:p>
      </dsp:txBody>
      <dsp:txXfrm>
        <a:off x="4034653" y="1819733"/>
        <a:ext cx="2748325" cy="1035571"/>
      </dsp:txXfrm>
    </dsp:sp>
    <dsp:sp modelId="{9A7EFB90-34EE-DF49-BB36-14528FB2A414}">
      <dsp:nvSpPr>
        <dsp:cNvPr id="0" name=""/>
        <dsp:cNvSpPr/>
      </dsp:nvSpPr>
      <dsp:spPr>
        <a:xfrm>
          <a:off x="2211100" y="3208477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A597E-23B3-1049-A01A-9F535DCF17C1}">
      <dsp:nvSpPr>
        <dsp:cNvPr id="0" name=""/>
        <dsp:cNvSpPr/>
      </dsp:nvSpPr>
      <dsp:spPr>
        <a:xfrm>
          <a:off x="2403577" y="3391331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Review and adjust universal support</a:t>
          </a:r>
          <a:endParaRPr lang="en-US" sz="1800" kern="1200" dirty="0"/>
        </a:p>
      </dsp:txBody>
      <dsp:txXfrm>
        <a:off x="2435795" y="3423549"/>
        <a:ext cx="2748325" cy="1035571"/>
      </dsp:txXfrm>
    </dsp:sp>
    <dsp:sp modelId="{199B6F96-2AA2-4B4C-AB7F-FC2B87FD9AB7}">
      <dsp:nvSpPr>
        <dsp:cNvPr id="0" name=""/>
        <dsp:cNvSpPr/>
      </dsp:nvSpPr>
      <dsp:spPr>
        <a:xfrm>
          <a:off x="5408816" y="3208477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31503-63ED-4540-8502-6A48CD18ED03}">
      <dsp:nvSpPr>
        <dsp:cNvPr id="0" name=""/>
        <dsp:cNvSpPr/>
      </dsp:nvSpPr>
      <dsp:spPr>
        <a:xfrm>
          <a:off x="5601293" y="3391331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Determine type and severity of implementation changes (minor or major)</a:t>
          </a:r>
          <a:endParaRPr lang="en-US" sz="1800" kern="1200" dirty="0"/>
        </a:p>
      </dsp:txBody>
      <dsp:txXfrm>
        <a:off x="5633511" y="3423549"/>
        <a:ext cx="2748325" cy="1035571"/>
      </dsp:txXfrm>
    </dsp:sp>
    <dsp:sp modelId="{1C657837-9A36-1543-B1A8-F6D9F73C8C9E}">
      <dsp:nvSpPr>
        <dsp:cNvPr id="0" name=""/>
        <dsp:cNvSpPr/>
      </dsp:nvSpPr>
      <dsp:spPr>
        <a:xfrm>
          <a:off x="3809958" y="4812293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D5D50-6D6C-0E4C-A837-1DDE12D05237}">
      <dsp:nvSpPr>
        <dsp:cNvPr id="0" name=""/>
        <dsp:cNvSpPr/>
      </dsp:nvSpPr>
      <dsp:spPr>
        <a:xfrm>
          <a:off x="4002435" y="4995147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Provide supplemental support to small groups of staff needing support</a:t>
          </a:r>
          <a:endParaRPr lang="en-US" sz="1800" kern="1200" dirty="0"/>
        </a:p>
      </dsp:txBody>
      <dsp:txXfrm>
        <a:off x="4034653" y="5027365"/>
        <a:ext cx="2748325" cy="1035571"/>
      </dsp:txXfrm>
    </dsp:sp>
    <dsp:sp modelId="{F0E6C605-BADA-1343-A6E2-E52B58011A2C}">
      <dsp:nvSpPr>
        <dsp:cNvPr id="0" name=""/>
        <dsp:cNvSpPr/>
      </dsp:nvSpPr>
      <dsp:spPr>
        <a:xfrm>
          <a:off x="7007673" y="4812293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013DE-F65B-334C-BBDB-3A4601909784}">
      <dsp:nvSpPr>
        <dsp:cNvPr id="0" name=""/>
        <dsp:cNvSpPr/>
      </dsp:nvSpPr>
      <dsp:spPr>
        <a:xfrm>
          <a:off x="7200151" y="4995147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Consider individualized supports and other strategies for staff members needing </a:t>
          </a:r>
          <a:r>
            <a:rPr lang="en-US" sz="1800" kern="1200" smtClean="0"/>
            <a:t>intensified support. </a:t>
          </a:r>
          <a:endParaRPr lang="en-US" sz="1800" kern="1200" dirty="0"/>
        </a:p>
      </dsp:txBody>
      <dsp:txXfrm>
        <a:off x="7232369" y="5027365"/>
        <a:ext cx="2748325" cy="10355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26A8F-2EC0-CF40-9613-FAB377CF63D0}">
      <dsp:nvSpPr>
        <dsp:cNvPr id="0" name=""/>
        <dsp:cNvSpPr/>
      </dsp:nvSpPr>
      <dsp:spPr>
        <a:xfrm>
          <a:off x="1084393" y="3489"/>
          <a:ext cx="6860854" cy="5809620"/>
        </a:xfrm>
        <a:prstGeom prst="triangle">
          <a:avLst/>
        </a:prstGeom>
        <a:gradFill rotWithShape="0">
          <a:gsLst>
            <a:gs pos="35000">
              <a:srgbClr val="008000"/>
            </a:gs>
            <a:gs pos="100000">
              <a:srgbClr val="FF0000"/>
            </a:gs>
            <a:gs pos="73000">
              <a:srgbClr val="FFFF00"/>
            </a:gs>
            <a:gs pos="87000">
              <a:srgbClr val="FFFF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D9A6DE-B76F-1546-852E-96CC55172117}">
      <dsp:nvSpPr>
        <dsp:cNvPr id="0" name=""/>
        <dsp:cNvSpPr/>
      </dsp:nvSpPr>
      <dsp:spPr>
        <a:xfrm>
          <a:off x="4805512" y="0"/>
          <a:ext cx="4191043" cy="924464"/>
        </a:xfrm>
        <a:prstGeom prst="roundRect">
          <a:avLst/>
        </a:prstGeom>
        <a:solidFill>
          <a:srgbClr val="FF0000">
            <a:alpha val="5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</a:rPr>
            <a:t>Intensive PD: Data-driven Consultation </a:t>
          </a:r>
          <a:endParaRPr lang="en-US" sz="2000" b="0" kern="1200" dirty="0">
            <a:latin typeface="+mj-lt"/>
          </a:endParaRPr>
        </a:p>
      </dsp:txBody>
      <dsp:txXfrm>
        <a:off x="4850641" y="45129"/>
        <a:ext cx="4100785" cy="834206"/>
      </dsp:txXfrm>
    </dsp:sp>
    <dsp:sp modelId="{3447A895-48A6-234B-BB6C-93922AB473CF}">
      <dsp:nvSpPr>
        <dsp:cNvPr id="0" name=""/>
        <dsp:cNvSpPr/>
      </dsp:nvSpPr>
      <dsp:spPr>
        <a:xfrm>
          <a:off x="4805361" y="1056928"/>
          <a:ext cx="4191043" cy="924464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Targeted PD: Self-Management with Peer or Coaching Supports</a:t>
          </a:r>
          <a:endParaRPr lang="en-US" sz="2000" kern="1200" dirty="0">
            <a:latin typeface="+mj-lt"/>
          </a:endParaRPr>
        </a:p>
      </dsp:txBody>
      <dsp:txXfrm>
        <a:off x="4850490" y="1102057"/>
        <a:ext cx="4100785" cy="834206"/>
      </dsp:txXfrm>
    </dsp:sp>
    <dsp:sp modelId="{CDD35B63-0B75-E041-9422-B7D4B9057E29}">
      <dsp:nvSpPr>
        <dsp:cNvPr id="0" name=""/>
        <dsp:cNvSpPr/>
      </dsp:nvSpPr>
      <dsp:spPr>
        <a:xfrm>
          <a:off x="4820446" y="2620541"/>
          <a:ext cx="4191043" cy="924464"/>
        </a:xfrm>
        <a:prstGeom prst="roundRect">
          <a:avLst/>
        </a:prstGeom>
        <a:solidFill>
          <a:srgbClr val="008000">
            <a:alpha val="5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1</a:t>
          </a:r>
          <a:endParaRPr lang="en-US" sz="2000" kern="1200" dirty="0" smtClean="0"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Universal PD: Training &amp; Self-Management</a:t>
          </a:r>
          <a:endParaRPr lang="en-US" sz="2000" kern="1200" dirty="0">
            <a:latin typeface="+mj-lt"/>
          </a:endParaRPr>
        </a:p>
      </dsp:txBody>
      <dsp:txXfrm>
        <a:off x="4865575" y="2665670"/>
        <a:ext cx="4100785" cy="834206"/>
      </dsp:txXfrm>
    </dsp:sp>
    <dsp:sp modelId="{A684EC7D-5222-484E-BDEE-84BEDC0EC621}">
      <dsp:nvSpPr>
        <dsp:cNvPr id="0" name=""/>
        <dsp:cNvSpPr/>
      </dsp:nvSpPr>
      <dsp:spPr>
        <a:xfrm>
          <a:off x="76197" y="624460"/>
          <a:ext cx="4191043" cy="924464"/>
        </a:xfrm>
        <a:prstGeom prst="roundRect">
          <a:avLst/>
        </a:prstGeom>
        <a:solidFill>
          <a:srgbClr val="FCE35C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Progress Monitoring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Walk-through, Student Data Review, Teacher Collected Data</a:t>
          </a:r>
          <a:endParaRPr lang="en-US" sz="2000" kern="1200" dirty="0">
            <a:latin typeface="+mj-lt"/>
          </a:endParaRPr>
        </a:p>
      </dsp:txBody>
      <dsp:txXfrm>
        <a:off x="121326" y="669589"/>
        <a:ext cx="4100785" cy="834206"/>
      </dsp:txXfrm>
    </dsp:sp>
    <dsp:sp modelId="{10924AC1-132E-1048-B929-023E0F8229BB}">
      <dsp:nvSpPr>
        <dsp:cNvPr id="0" name=""/>
        <dsp:cNvSpPr/>
      </dsp:nvSpPr>
      <dsp:spPr>
        <a:xfrm>
          <a:off x="76273" y="2187233"/>
          <a:ext cx="4191043" cy="924464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Universal </a:t>
          </a:r>
          <a:r>
            <a:rPr lang="en-US" sz="2000" b="1" kern="1200" dirty="0" smtClean="0">
              <a:latin typeface="+mj-lt"/>
            </a:rPr>
            <a:t>Screening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Walk-through &amp; Student Data Review</a:t>
          </a:r>
          <a:endParaRPr lang="en-US" sz="2000" kern="1200" dirty="0">
            <a:latin typeface="+mj-lt"/>
          </a:endParaRPr>
        </a:p>
      </dsp:txBody>
      <dsp:txXfrm>
        <a:off x="121402" y="2232362"/>
        <a:ext cx="4100785" cy="834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26A8F-2EC0-CF40-9613-FAB377CF63D0}">
      <dsp:nvSpPr>
        <dsp:cNvPr id="0" name=""/>
        <dsp:cNvSpPr/>
      </dsp:nvSpPr>
      <dsp:spPr>
        <a:xfrm>
          <a:off x="1084393" y="3489"/>
          <a:ext cx="6860854" cy="5809620"/>
        </a:xfrm>
        <a:prstGeom prst="triangle">
          <a:avLst/>
        </a:prstGeom>
        <a:gradFill rotWithShape="0">
          <a:gsLst>
            <a:gs pos="35000">
              <a:srgbClr val="008000"/>
            </a:gs>
            <a:gs pos="100000">
              <a:srgbClr val="FF0000"/>
            </a:gs>
            <a:gs pos="73000">
              <a:srgbClr val="FFFF00"/>
            </a:gs>
            <a:gs pos="87000">
              <a:srgbClr val="FFFF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D9A6DE-B76F-1546-852E-96CC55172117}">
      <dsp:nvSpPr>
        <dsp:cNvPr id="0" name=""/>
        <dsp:cNvSpPr/>
      </dsp:nvSpPr>
      <dsp:spPr>
        <a:xfrm>
          <a:off x="4805512" y="0"/>
          <a:ext cx="4191043" cy="924464"/>
        </a:xfrm>
        <a:prstGeom prst="roundRect">
          <a:avLst/>
        </a:prstGeom>
        <a:solidFill>
          <a:srgbClr val="FF0000">
            <a:alpha val="5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</a:rPr>
            <a:t>Intensive PD: Data-driven Consultation </a:t>
          </a:r>
          <a:endParaRPr lang="en-US" sz="2000" b="0" kern="1200" dirty="0">
            <a:latin typeface="+mj-lt"/>
          </a:endParaRPr>
        </a:p>
      </dsp:txBody>
      <dsp:txXfrm>
        <a:off x="4850641" y="45129"/>
        <a:ext cx="4100785" cy="834206"/>
      </dsp:txXfrm>
    </dsp:sp>
    <dsp:sp modelId="{3447A895-48A6-234B-BB6C-93922AB473CF}">
      <dsp:nvSpPr>
        <dsp:cNvPr id="0" name=""/>
        <dsp:cNvSpPr/>
      </dsp:nvSpPr>
      <dsp:spPr>
        <a:xfrm>
          <a:off x="4805361" y="1056928"/>
          <a:ext cx="4191043" cy="924464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Targeted PD: Self-Management with Peer or Coaching Supports</a:t>
          </a:r>
          <a:endParaRPr lang="en-US" sz="2000" kern="1200" dirty="0">
            <a:latin typeface="+mj-lt"/>
          </a:endParaRPr>
        </a:p>
      </dsp:txBody>
      <dsp:txXfrm>
        <a:off x="4850490" y="1102057"/>
        <a:ext cx="4100785" cy="834206"/>
      </dsp:txXfrm>
    </dsp:sp>
    <dsp:sp modelId="{CDD35B63-0B75-E041-9422-B7D4B9057E29}">
      <dsp:nvSpPr>
        <dsp:cNvPr id="0" name=""/>
        <dsp:cNvSpPr/>
      </dsp:nvSpPr>
      <dsp:spPr>
        <a:xfrm>
          <a:off x="4820446" y="2620541"/>
          <a:ext cx="4191043" cy="924464"/>
        </a:xfrm>
        <a:prstGeom prst="roundRect">
          <a:avLst/>
        </a:prstGeom>
        <a:solidFill>
          <a:srgbClr val="008000">
            <a:alpha val="5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1</a:t>
          </a:r>
          <a:endParaRPr lang="en-US" sz="2000" kern="1200" dirty="0" smtClean="0"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Universal PD: Training &amp; Self-Management</a:t>
          </a:r>
          <a:endParaRPr lang="en-US" sz="2000" kern="1200" dirty="0">
            <a:latin typeface="+mj-lt"/>
          </a:endParaRPr>
        </a:p>
      </dsp:txBody>
      <dsp:txXfrm>
        <a:off x="4865575" y="2665670"/>
        <a:ext cx="4100785" cy="834206"/>
      </dsp:txXfrm>
    </dsp:sp>
    <dsp:sp modelId="{A684EC7D-5222-484E-BDEE-84BEDC0EC621}">
      <dsp:nvSpPr>
        <dsp:cNvPr id="0" name=""/>
        <dsp:cNvSpPr/>
      </dsp:nvSpPr>
      <dsp:spPr>
        <a:xfrm>
          <a:off x="76197" y="624460"/>
          <a:ext cx="4191043" cy="924464"/>
        </a:xfrm>
        <a:prstGeom prst="roundRect">
          <a:avLst/>
        </a:prstGeom>
        <a:solidFill>
          <a:srgbClr val="FCE35C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Progress Monitoring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Walk-through, Student Data Review, Teacher Collected Data</a:t>
          </a:r>
          <a:endParaRPr lang="en-US" sz="2000" kern="1200" dirty="0">
            <a:latin typeface="+mj-lt"/>
          </a:endParaRPr>
        </a:p>
      </dsp:txBody>
      <dsp:txXfrm>
        <a:off x="121326" y="669589"/>
        <a:ext cx="4100785" cy="834206"/>
      </dsp:txXfrm>
    </dsp:sp>
    <dsp:sp modelId="{10924AC1-132E-1048-B929-023E0F8229BB}">
      <dsp:nvSpPr>
        <dsp:cNvPr id="0" name=""/>
        <dsp:cNvSpPr/>
      </dsp:nvSpPr>
      <dsp:spPr>
        <a:xfrm>
          <a:off x="76273" y="2187233"/>
          <a:ext cx="4191043" cy="924464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Universal </a:t>
          </a:r>
          <a:r>
            <a:rPr lang="en-US" sz="2000" b="1" kern="1200" dirty="0" smtClean="0">
              <a:latin typeface="+mj-lt"/>
            </a:rPr>
            <a:t>Screening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Walk-through &amp; Student Data Review</a:t>
          </a:r>
          <a:endParaRPr lang="en-US" sz="2000" kern="1200" dirty="0">
            <a:latin typeface="+mj-lt"/>
          </a:endParaRPr>
        </a:p>
      </dsp:txBody>
      <dsp:txXfrm>
        <a:off x="121402" y="2232362"/>
        <a:ext cx="4100785" cy="834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26A8F-2EC0-CF40-9613-FAB377CF63D0}">
      <dsp:nvSpPr>
        <dsp:cNvPr id="0" name=""/>
        <dsp:cNvSpPr/>
      </dsp:nvSpPr>
      <dsp:spPr>
        <a:xfrm>
          <a:off x="1084393" y="3489"/>
          <a:ext cx="6860854" cy="5809620"/>
        </a:xfrm>
        <a:prstGeom prst="triangle">
          <a:avLst/>
        </a:prstGeom>
        <a:gradFill rotWithShape="0">
          <a:gsLst>
            <a:gs pos="35000">
              <a:srgbClr val="008000"/>
            </a:gs>
            <a:gs pos="100000">
              <a:srgbClr val="FF0000"/>
            </a:gs>
            <a:gs pos="73000">
              <a:srgbClr val="FFFF00"/>
            </a:gs>
            <a:gs pos="87000">
              <a:srgbClr val="FFFF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D9A6DE-B76F-1546-852E-96CC55172117}">
      <dsp:nvSpPr>
        <dsp:cNvPr id="0" name=""/>
        <dsp:cNvSpPr/>
      </dsp:nvSpPr>
      <dsp:spPr>
        <a:xfrm>
          <a:off x="4805512" y="0"/>
          <a:ext cx="4191043" cy="924464"/>
        </a:xfrm>
        <a:prstGeom prst="roundRect">
          <a:avLst/>
        </a:prstGeom>
        <a:solidFill>
          <a:srgbClr val="FF0000">
            <a:alpha val="5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</a:rPr>
            <a:t>Intensive PD: Data-driven Consultation </a:t>
          </a:r>
          <a:endParaRPr lang="en-US" sz="2000" b="0" kern="1200" dirty="0">
            <a:latin typeface="+mj-lt"/>
          </a:endParaRPr>
        </a:p>
      </dsp:txBody>
      <dsp:txXfrm>
        <a:off x="4850641" y="45129"/>
        <a:ext cx="4100785" cy="834206"/>
      </dsp:txXfrm>
    </dsp:sp>
    <dsp:sp modelId="{3447A895-48A6-234B-BB6C-93922AB473CF}">
      <dsp:nvSpPr>
        <dsp:cNvPr id="0" name=""/>
        <dsp:cNvSpPr/>
      </dsp:nvSpPr>
      <dsp:spPr>
        <a:xfrm>
          <a:off x="4805361" y="1056928"/>
          <a:ext cx="4191043" cy="924464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Targeted PD: Self-Management with Peer or Coaching Supports</a:t>
          </a:r>
          <a:endParaRPr lang="en-US" sz="2000" kern="1200" dirty="0">
            <a:latin typeface="+mj-lt"/>
          </a:endParaRPr>
        </a:p>
      </dsp:txBody>
      <dsp:txXfrm>
        <a:off x="4850490" y="1102057"/>
        <a:ext cx="4100785" cy="834206"/>
      </dsp:txXfrm>
    </dsp:sp>
    <dsp:sp modelId="{CDD35B63-0B75-E041-9422-B7D4B9057E29}">
      <dsp:nvSpPr>
        <dsp:cNvPr id="0" name=""/>
        <dsp:cNvSpPr/>
      </dsp:nvSpPr>
      <dsp:spPr>
        <a:xfrm>
          <a:off x="4820446" y="2620541"/>
          <a:ext cx="4191043" cy="924464"/>
        </a:xfrm>
        <a:prstGeom prst="roundRect">
          <a:avLst/>
        </a:prstGeom>
        <a:solidFill>
          <a:srgbClr val="008000">
            <a:alpha val="5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1</a:t>
          </a:r>
          <a:endParaRPr lang="en-US" sz="2000" kern="1200" dirty="0" smtClean="0"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Universal PD: Training &amp; Self-Management</a:t>
          </a:r>
          <a:endParaRPr lang="en-US" sz="2000" kern="1200" dirty="0">
            <a:latin typeface="+mj-lt"/>
          </a:endParaRPr>
        </a:p>
      </dsp:txBody>
      <dsp:txXfrm>
        <a:off x="4865575" y="2665670"/>
        <a:ext cx="4100785" cy="834206"/>
      </dsp:txXfrm>
    </dsp:sp>
    <dsp:sp modelId="{A684EC7D-5222-484E-BDEE-84BEDC0EC621}">
      <dsp:nvSpPr>
        <dsp:cNvPr id="0" name=""/>
        <dsp:cNvSpPr/>
      </dsp:nvSpPr>
      <dsp:spPr>
        <a:xfrm>
          <a:off x="76197" y="624460"/>
          <a:ext cx="4191043" cy="924464"/>
        </a:xfrm>
        <a:prstGeom prst="roundRect">
          <a:avLst/>
        </a:prstGeom>
        <a:solidFill>
          <a:srgbClr val="FCE35C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Progress Monitoring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Walk-through, Student Data Review, Teacher Collected Data</a:t>
          </a:r>
          <a:endParaRPr lang="en-US" sz="2000" kern="1200" dirty="0">
            <a:latin typeface="+mj-lt"/>
          </a:endParaRPr>
        </a:p>
      </dsp:txBody>
      <dsp:txXfrm>
        <a:off x="121326" y="669589"/>
        <a:ext cx="4100785" cy="834206"/>
      </dsp:txXfrm>
    </dsp:sp>
    <dsp:sp modelId="{10924AC1-132E-1048-B929-023E0F8229BB}">
      <dsp:nvSpPr>
        <dsp:cNvPr id="0" name=""/>
        <dsp:cNvSpPr/>
      </dsp:nvSpPr>
      <dsp:spPr>
        <a:xfrm>
          <a:off x="76273" y="2187233"/>
          <a:ext cx="4191043" cy="924464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Universal </a:t>
          </a:r>
          <a:r>
            <a:rPr lang="en-US" sz="2000" b="1" kern="1200" dirty="0" smtClean="0">
              <a:latin typeface="+mj-lt"/>
            </a:rPr>
            <a:t>Screening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Walk-through &amp; Student Data Review</a:t>
          </a:r>
          <a:endParaRPr lang="en-US" sz="2000" kern="1200" dirty="0">
            <a:latin typeface="+mj-lt"/>
          </a:endParaRPr>
        </a:p>
      </dsp:txBody>
      <dsp:txXfrm>
        <a:off x="121402" y="2232362"/>
        <a:ext cx="4100785" cy="8342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26A8F-2EC0-CF40-9613-FAB377CF63D0}">
      <dsp:nvSpPr>
        <dsp:cNvPr id="0" name=""/>
        <dsp:cNvSpPr/>
      </dsp:nvSpPr>
      <dsp:spPr>
        <a:xfrm>
          <a:off x="1084393" y="3489"/>
          <a:ext cx="6860854" cy="5809620"/>
        </a:xfrm>
        <a:prstGeom prst="triangle">
          <a:avLst/>
        </a:prstGeom>
        <a:gradFill rotWithShape="0">
          <a:gsLst>
            <a:gs pos="35000">
              <a:srgbClr val="008000"/>
            </a:gs>
            <a:gs pos="100000">
              <a:srgbClr val="FF0000"/>
            </a:gs>
            <a:gs pos="73000">
              <a:srgbClr val="FFFF00"/>
            </a:gs>
            <a:gs pos="87000">
              <a:srgbClr val="FFFF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D9A6DE-B76F-1546-852E-96CC55172117}">
      <dsp:nvSpPr>
        <dsp:cNvPr id="0" name=""/>
        <dsp:cNvSpPr/>
      </dsp:nvSpPr>
      <dsp:spPr>
        <a:xfrm>
          <a:off x="4805512" y="0"/>
          <a:ext cx="4191043" cy="924464"/>
        </a:xfrm>
        <a:prstGeom prst="roundRect">
          <a:avLst/>
        </a:prstGeom>
        <a:solidFill>
          <a:srgbClr val="FF0000">
            <a:alpha val="5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</a:rPr>
            <a:t>Intensive PD: Data-driven Consultation </a:t>
          </a:r>
          <a:endParaRPr lang="en-US" sz="2000" b="0" kern="1200" dirty="0">
            <a:latin typeface="+mj-lt"/>
          </a:endParaRPr>
        </a:p>
      </dsp:txBody>
      <dsp:txXfrm>
        <a:off x="4850641" y="45129"/>
        <a:ext cx="4100785" cy="834206"/>
      </dsp:txXfrm>
    </dsp:sp>
    <dsp:sp modelId="{3447A895-48A6-234B-BB6C-93922AB473CF}">
      <dsp:nvSpPr>
        <dsp:cNvPr id="0" name=""/>
        <dsp:cNvSpPr/>
      </dsp:nvSpPr>
      <dsp:spPr>
        <a:xfrm>
          <a:off x="4805361" y="1056928"/>
          <a:ext cx="4191043" cy="924464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Targeted PD: Self-Management with Peer or Coaching Supports</a:t>
          </a:r>
          <a:endParaRPr lang="en-US" sz="2000" kern="1200" dirty="0">
            <a:latin typeface="+mj-lt"/>
          </a:endParaRPr>
        </a:p>
      </dsp:txBody>
      <dsp:txXfrm>
        <a:off x="4850490" y="1102057"/>
        <a:ext cx="4100785" cy="834206"/>
      </dsp:txXfrm>
    </dsp:sp>
    <dsp:sp modelId="{CDD35B63-0B75-E041-9422-B7D4B9057E29}">
      <dsp:nvSpPr>
        <dsp:cNvPr id="0" name=""/>
        <dsp:cNvSpPr/>
      </dsp:nvSpPr>
      <dsp:spPr>
        <a:xfrm>
          <a:off x="4820446" y="2620541"/>
          <a:ext cx="4191043" cy="924464"/>
        </a:xfrm>
        <a:prstGeom prst="roundRect">
          <a:avLst/>
        </a:prstGeom>
        <a:solidFill>
          <a:srgbClr val="008000">
            <a:alpha val="5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1</a:t>
          </a:r>
          <a:endParaRPr lang="en-US" sz="2000" kern="1200" dirty="0" smtClean="0"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Universal PD: Training &amp; Self-Management</a:t>
          </a:r>
          <a:endParaRPr lang="en-US" sz="2000" kern="1200" dirty="0">
            <a:latin typeface="+mj-lt"/>
          </a:endParaRPr>
        </a:p>
      </dsp:txBody>
      <dsp:txXfrm>
        <a:off x="4865575" y="2665670"/>
        <a:ext cx="4100785" cy="834206"/>
      </dsp:txXfrm>
    </dsp:sp>
    <dsp:sp modelId="{A684EC7D-5222-484E-BDEE-84BEDC0EC621}">
      <dsp:nvSpPr>
        <dsp:cNvPr id="0" name=""/>
        <dsp:cNvSpPr/>
      </dsp:nvSpPr>
      <dsp:spPr>
        <a:xfrm>
          <a:off x="76197" y="624460"/>
          <a:ext cx="4191043" cy="924464"/>
        </a:xfrm>
        <a:prstGeom prst="roundRect">
          <a:avLst/>
        </a:prstGeom>
        <a:solidFill>
          <a:srgbClr val="FCE35C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Progress Monitoring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Walk-through, Student Data Review, Teacher Collected Data</a:t>
          </a:r>
          <a:endParaRPr lang="en-US" sz="2000" kern="1200" dirty="0">
            <a:latin typeface="+mj-lt"/>
          </a:endParaRPr>
        </a:p>
      </dsp:txBody>
      <dsp:txXfrm>
        <a:off x="121326" y="669589"/>
        <a:ext cx="4100785" cy="834206"/>
      </dsp:txXfrm>
    </dsp:sp>
    <dsp:sp modelId="{10924AC1-132E-1048-B929-023E0F8229BB}">
      <dsp:nvSpPr>
        <dsp:cNvPr id="0" name=""/>
        <dsp:cNvSpPr/>
      </dsp:nvSpPr>
      <dsp:spPr>
        <a:xfrm>
          <a:off x="76273" y="2187233"/>
          <a:ext cx="4191043" cy="924464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Universal </a:t>
          </a:r>
          <a:r>
            <a:rPr lang="en-US" sz="2000" b="1" kern="1200" dirty="0" smtClean="0">
              <a:latin typeface="+mj-lt"/>
            </a:rPr>
            <a:t>Screening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Walk-through &amp; Student Data Review</a:t>
          </a:r>
          <a:endParaRPr lang="en-US" sz="2000" kern="1200" dirty="0">
            <a:latin typeface="+mj-lt"/>
          </a:endParaRPr>
        </a:p>
      </dsp:txBody>
      <dsp:txXfrm>
        <a:off x="121402" y="2232362"/>
        <a:ext cx="4100785" cy="8342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BDF6F-C2DC-AD43-BED1-60EC65646A92}">
      <dsp:nvSpPr>
        <dsp:cNvPr id="0" name=""/>
        <dsp:cNvSpPr/>
      </dsp:nvSpPr>
      <dsp:spPr>
        <a:xfrm>
          <a:off x="5954167" y="1004724"/>
          <a:ext cx="1458796" cy="459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254"/>
              </a:lnTo>
              <a:lnTo>
                <a:pt x="1458796" y="313254"/>
              </a:lnTo>
              <a:lnTo>
                <a:pt x="1458796" y="45967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4544C-E271-6147-A92D-0ADE93C75EA4}">
      <dsp:nvSpPr>
        <dsp:cNvPr id="0" name=""/>
        <dsp:cNvSpPr/>
      </dsp:nvSpPr>
      <dsp:spPr>
        <a:xfrm>
          <a:off x="5954167" y="3931365"/>
          <a:ext cx="1458796" cy="459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254"/>
              </a:lnTo>
              <a:lnTo>
                <a:pt x="1458796" y="313254"/>
              </a:lnTo>
              <a:lnTo>
                <a:pt x="1458796" y="459674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D8796-C1D6-EE44-9869-F5661F3F8B5F}">
      <dsp:nvSpPr>
        <dsp:cNvPr id="0" name=""/>
        <dsp:cNvSpPr/>
      </dsp:nvSpPr>
      <dsp:spPr>
        <a:xfrm>
          <a:off x="4495371" y="3931365"/>
          <a:ext cx="1458796" cy="459674"/>
        </a:xfrm>
        <a:custGeom>
          <a:avLst/>
          <a:gdLst/>
          <a:ahLst/>
          <a:cxnLst/>
          <a:rect l="0" t="0" r="0" b="0"/>
          <a:pathLst>
            <a:path>
              <a:moveTo>
                <a:pt x="1458796" y="0"/>
              </a:moveTo>
              <a:lnTo>
                <a:pt x="1458796" y="313254"/>
              </a:lnTo>
              <a:lnTo>
                <a:pt x="0" y="313254"/>
              </a:lnTo>
              <a:lnTo>
                <a:pt x="0" y="459674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16479-9E7F-A941-9B3F-EA82653ABA15}">
      <dsp:nvSpPr>
        <dsp:cNvPr id="0" name=""/>
        <dsp:cNvSpPr/>
      </dsp:nvSpPr>
      <dsp:spPr>
        <a:xfrm>
          <a:off x="4495371" y="2468045"/>
          <a:ext cx="1458796" cy="459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254"/>
              </a:lnTo>
              <a:lnTo>
                <a:pt x="1458796" y="313254"/>
              </a:lnTo>
              <a:lnTo>
                <a:pt x="1458796" y="45967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188AF-6B0B-2842-9981-C8A370795369}">
      <dsp:nvSpPr>
        <dsp:cNvPr id="0" name=""/>
        <dsp:cNvSpPr/>
      </dsp:nvSpPr>
      <dsp:spPr>
        <a:xfrm>
          <a:off x="3036575" y="2468045"/>
          <a:ext cx="1458796" cy="459674"/>
        </a:xfrm>
        <a:custGeom>
          <a:avLst/>
          <a:gdLst/>
          <a:ahLst/>
          <a:cxnLst/>
          <a:rect l="0" t="0" r="0" b="0"/>
          <a:pathLst>
            <a:path>
              <a:moveTo>
                <a:pt x="1458796" y="0"/>
              </a:moveTo>
              <a:lnTo>
                <a:pt x="1458796" y="313254"/>
              </a:lnTo>
              <a:lnTo>
                <a:pt x="0" y="313254"/>
              </a:lnTo>
              <a:lnTo>
                <a:pt x="0" y="45967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2356D-D5F9-024D-8E0A-B11E01C245D2}">
      <dsp:nvSpPr>
        <dsp:cNvPr id="0" name=""/>
        <dsp:cNvSpPr/>
      </dsp:nvSpPr>
      <dsp:spPr>
        <a:xfrm>
          <a:off x="4495371" y="1004724"/>
          <a:ext cx="1458796" cy="459674"/>
        </a:xfrm>
        <a:custGeom>
          <a:avLst/>
          <a:gdLst/>
          <a:ahLst/>
          <a:cxnLst/>
          <a:rect l="0" t="0" r="0" b="0"/>
          <a:pathLst>
            <a:path>
              <a:moveTo>
                <a:pt x="1458796" y="0"/>
              </a:moveTo>
              <a:lnTo>
                <a:pt x="1458796" y="313254"/>
              </a:lnTo>
              <a:lnTo>
                <a:pt x="0" y="313254"/>
              </a:lnTo>
              <a:lnTo>
                <a:pt x="0" y="45967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D55D9-C3F1-4E40-BAA3-842EECDA1E65}">
      <dsp:nvSpPr>
        <dsp:cNvPr id="0" name=""/>
        <dsp:cNvSpPr/>
      </dsp:nvSpPr>
      <dsp:spPr>
        <a:xfrm>
          <a:off x="4670987" y="1079"/>
          <a:ext cx="2566360" cy="1003645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1AA5E-DB92-5241-8683-550A3668A98A}">
      <dsp:nvSpPr>
        <dsp:cNvPr id="0" name=""/>
        <dsp:cNvSpPr/>
      </dsp:nvSpPr>
      <dsp:spPr>
        <a:xfrm>
          <a:off x="4846603" y="167914"/>
          <a:ext cx="2566360" cy="1003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Are students still engaging in </a:t>
          </a:r>
          <a:r>
            <a:rPr lang="en-US" sz="2000" b="1" u="sng" kern="1200" dirty="0" smtClean="0"/>
            <a:t>problem behavior</a:t>
          </a:r>
          <a:r>
            <a:rPr lang="en-US" sz="2000" kern="1200" dirty="0" smtClean="0"/>
            <a:t>?</a:t>
          </a:r>
          <a:endParaRPr lang="en-US" sz="2000" kern="1200" dirty="0"/>
        </a:p>
      </dsp:txBody>
      <dsp:txXfrm>
        <a:off x="4875999" y="197310"/>
        <a:ext cx="2507568" cy="944853"/>
      </dsp:txXfrm>
    </dsp:sp>
    <dsp:sp modelId="{7D0CC7AF-14B2-8E4E-902B-184FB1986E9D}">
      <dsp:nvSpPr>
        <dsp:cNvPr id="0" name=""/>
        <dsp:cNvSpPr/>
      </dsp:nvSpPr>
      <dsp:spPr>
        <a:xfrm>
          <a:off x="3212191" y="1464399"/>
          <a:ext cx="2566360" cy="10036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45DDC-3E8E-3243-8D1B-361551FA462D}">
      <dsp:nvSpPr>
        <dsp:cNvPr id="0" name=""/>
        <dsp:cNvSpPr/>
      </dsp:nvSpPr>
      <dsp:spPr>
        <a:xfrm>
          <a:off x="3387807" y="1631234"/>
          <a:ext cx="2566360" cy="1003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Are behaviors minor or major expectation violations?</a:t>
          </a:r>
          <a:endParaRPr lang="en-US" sz="2000" kern="1200" dirty="0"/>
        </a:p>
      </dsp:txBody>
      <dsp:txXfrm>
        <a:off x="3417203" y="1660630"/>
        <a:ext cx="2507568" cy="944853"/>
      </dsp:txXfrm>
    </dsp:sp>
    <dsp:sp modelId="{9A7EFB90-34EE-DF49-BB36-14528FB2A414}">
      <dsp:nvSpPr>
        <dsp:cNvPr id="0" name=""/>
        <dsp:cNvSpPr/>
      </dsp:nvSpPr>
      <dsp:spPr>
        <a:xfrm>
          <a:off x="1753395" y="2927719"/>
          <a:ext cx="2566360" cy="10036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A597E-23B3-1049-A01A-9F535DCF17C1}">
      <dsp:nvSpPr>
        <dsp:cNvPr id="0" name=""/>
        <dsp:cNvSpPr/>
      </dsp:nvSpPr>
      <dsp:spPr>
        <a:xfrm>
          <a:off x="1929011" y="3094554"/>
          <a:ext cx="2566360" cy="1003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Use brief, specific error correction &amp; other strategies</a:t>
          </a:r>
          <a:endParaRPr lang="en-US" sz="2000" kern="1200" dirty="0"/>
        </a:p>
      </dsp:txBody>
      <dsp:txXfrm>
        <a:off x="1958407" y="3123950"/>
        <a:ext cx="2507568" cy="944853"/>
      </dsp:txXfrm>
    </dsp:sp>
    <dsp:sp modelId="{199B6F96-2AA2-4B4C-AB7F-FC2B87FD9AB7}">
      <dsp:nvSpPr>
        <dsp:cNvPr id="0" name=""/>
        <dsp:cNvSpPr/>
      </dsp:nvSpPr>
      <dsp:spPr>
        <a:xfrm>
          <a:off x="4670987" y="2927719"/>
          <a:ext cx="2566360" cy="10036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31503-63ED-4540-8502-6A48CD18ED03}">
      <dsp:nvSpPr>
        <dsp:cNvPr id="0" name=""/>
        <dsp:cNvSpPr/>
      </dsp:nvSpPr>
      <dsp:spPr>
        <a:xfrm>
          <a:off x="4846603" y="3094554"/>
          <a:ext cx="2566360" cy="1003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How many students are involved (many or few)?</a:t>
          </a:r>
          <a:endParaRPr lang="en-US" sz="2000" kern="1200" dirty="0"/>
        </a:p>
      </dsp:txBody>
      <dsp:txXfrm>
        <a:off x="4875999" y="3123950"/>
        <a:ext cx="2507568" cy="944853"/>
      </dsp:txXfrm>
    </dsp:sp>
    <dsp:sp modelId="{1C657837-9A36-1543-B1A8-F6D9F73C8C9E}">
      <dsp:nvSpPr>
        <dsp:cNvPr id="0" name=""/>
        <dsp:cNvSpPr/>
      </dsp:nvSpPr>
      <dsp:spPr>
        <a:xfrm>
          <a:off x="3212191" y="4391039"/>
          <a:ext cx="2566360" cy="10036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D5D50-6D6C-0E4C-A837-1DDE12D05237}">
      <dsp:nvSpPr>
        <dsp:cNvPr id="0" name=""/>
        <dsp:cNvSpPr/>
      </dsp:nvSpPr>
      <dsp:spPr>
        <a:xfrm>
          <a:off x="3387807" y="4557875"/>
          <a:ext cx="2566360" cy="1003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Review, adjust &amp; intensify CWPBIS. Ask for help!</a:t>
          </a:r>
          <a:endParaRPr lang="en-US" sz="2000" kern="1200" dirty="0"/>
        </a:p>
      </dsp:txBody>
      <dsp:txXfrm>
        <a:off x="3417203" y="4587271"/>
        <a:ext cx="2507568" cy="944853"/>
      </dsp:txXfrm>
    </dsp:sp>
    <dsp:sp modelId="{F0E6C605-BADA-1343-A6E2-E52B58011A2C}">
      <dsp:nvSpPr>
        <dsp:cNvPr id="0" name=""/>
        <dsp:cNvSpPr/>
      </dsp:nvSpPr>
      <dsp:spPr>
        <a:xfrm>
          <a:off x="6129783" y="4391039"/>
          <a:ext cx="2566360" cy="10036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013DE-F65B-334C-BBDB-3A4601909784}">
      <dsp:nvSpPr>
        <dsp:cNvPr id="0" name=""/>
        <dsp:cNvSpPr/>
      </dsp:nvSpPr>
      <dsp:spPr>
        <a:xfrm>
          <a:off x="6305399" y="4557875"/>
          <a:ext cx="2566360" cy="1003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Request additional (tier 2 &amp; 3) support for students. </a:t>
          </a:r>
          <a:endParaRPr lang="en-US" sz="2000" kern="1200" dirty="0"/>
        </a:p>
      </dsp:txBody>
      <dsp:txXfrm>
        <a:off x="6334795" y="4587271"/>
        <a:ext cx="2507568" cy="944853"/>
      </dsp:txXfrm>
    </dsp:sp>
    <dsp:sp modelId="{6CB2321F-3DDB-4543-825E-40354EF730AD}">
      <dsp:nvSpPr>
        <dsp:cNvPr id="0" name=""/>
        <dsp:cNvSpPr/>
      </dsp:nvSpPr>
      <dsp:spPr>
        <a:xfrm>
          <a:off x="6129783" y="1464399"/>
          <a:ext cx="2566360" cy="10036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12734-27F4-AB4F-8D16-E30DF91E6BED}">
      <dsp:nvSpPr>
        <dsp:cNvPr id="0" name=""/>
        <dsp:cNvSpPr/>
      </dsp:nvSpPr>
      <dsp:spPr>
        <a:xfrm>
          <a:off x="6305399" y="1631234"/>
          <a:ext cx="2566360" cy="1003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Well done! Monitor outcomes and adjust as needed</a:t>
          </a:r>
          <a:endParaRPr lang="en-US" sz="2000" kern="1200" dirty="0"/>
        </a:p>
      </dsp:txBody>
      <dsp:txXfrm>
        <a:off x="6334795" y="1660630"/>
        <a:ext cx="2507568" cy="944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0.15645</cdr:x>
      <cdr:y>0.22878</cdr:y>
    </cdr:from>
    <cdr:to>
      <cdr:x>0.40592</cdr:x>
      <cdr:y>0.69742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326776" y="1111622"/>
          <a:ext cx="2115670" cy="227703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fld id="{6B494DFA-F14B-D046-A3D0-662D0F8CA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40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goal is not</a:t>
            </a:r>
            <a:r>
              <a:rPr lang="en-US" baseline="0" dirty="0" smtClean="0"/>
              <a:t> compliance it is student achievement BOTH good instruction and good behavior management are needed.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8C17-3928-BE4C-A20B-2D88B9987E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90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Preview but don’t train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24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Fixsen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D. L.,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Naoom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S. F.,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Blase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K. A., Friedman, R. M. &amp; Wallace, F. (2005). Implementation Research: A Synthesis of the Literature. Tampa, FL: University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of South Florida, Louis de la Parte Florida Mental Health Institute, The National Implementation Research Network (FMHI Publication #231).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09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Fixsen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D. L.,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Naoom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S. F.,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Blase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K. A., Friedman, R. M. &amp; Wallace, F. (2005). Implementation Research: A Synthesis of the Literature. Tampa, FL: University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of South Florida, Louis de la Parte Florida Mental Health Institute, The National Implementation Research Network (FMHI Publication #231).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67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Fixsen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D. L.,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Naoom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S. F.,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Blase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K. A., Friedman, R. M. &amp; Wallace, F. (2005). Implementation Research: A Synthesis of the Literature. Tampa, FL: University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of South Florida, Louis de la Parte Florida Mental Health Institute, The National Implementation Research Network (FMHI Publication #231).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02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Fixsen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D. L.,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Naoom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S. F.,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Blase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K. A., Friedman, R. M. &amp; Wallace, F. (2005). Implementation Research: A Synthesis of the Literature. Tampa, FL: University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of South Florida, Louis de la Parte Florida Mental Health Institute, The National Implementation Research Network (FMHI Publication #231).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87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51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</a:t>
            </a:r>
            <a:r>
              <a:rPr lang="en-US" baseline="0" dirty="0" smtClean="0"/>
              <a:t> your school provide additional supports for new teachers? Is there a plan for addressing staff turnover? Is there a way to intensify coaching supports in your school?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41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Self-management interventions </a:t>
            </a:r>
          </a:p>
          <a:p>
            <a:pPr lvl="1">
              <a:defRPr/>
            </a:pPr>
            <a:r>
              <a:rPr lang="en-US" dirty="0" smtClean="0"/>
              <a:t>are related to desired behavior changes in </a:t>
            </a:r>
            <a:r>
              <a:rPr lang="en-US" b="1" i="1" dirty="0" smtClean="0"/>
              <a:t>adults </a:t>
            </a:r>
            <a:r>
              <a:rPr lang="en-US" dirty="0" smtClean="0"/>
              <a:t>who are obese, have asthma, have depression, and experience insomnia</a:t>
            </a:r>
          </a:p>
          <a:p>
            <a:pPr lvl="1">
              <a:defRPr/>
            </a:pPr>
            <a:r>
              <a:rPr lang="en-US" dirty="0" smtClean="0">
                <a:solidFill>
                  <a:srgbClr val="7F7F7F"/>
                </a:solidFill>
              </a:rPr>
              <a:t>	(</a:t>
            </a:r>
            <a:r>
              <a:rPr lang="en-US" dirty="0" err="1" smtClean="0"/>
              <a:t>Caplin</a:t>
            </a:r>
            <a:r>
              <a:rPr lang="en-US" dirty="0" smtClean="0"/>
              <a:t> &amp; </a:t>
            </a:r>
            <a:r>
              <a:rPr lang="en-US" dirty="0" err="1" smtClean="0"/>
              <a:t>Creer</a:t>
            </a:r>
            <a:r>
              <a:rPr lang="en-US" dirty="0" smtClean="0"/>
              <a:t>, 2001; </a:t>
            </a:r>
            <a:r>
              <a:rPr lang="en-US" dirty="0" err="1" smtClean="0"/>
              <a:t>Creer</a:t>
            </a:r>
            <a:r>
              <a:rPr lang="en-US" dirty="0" smtClean="0"/>
              <a:t>, </a:t>
            </a:r>
            <a:r>
              <a:rPr lang="en-US" dirty="0" err="1" smtClean="0"/>
              <a:t>Caplin</a:t>
            </a:r>
            <a:r>
              <a:rPr lang="en-US" dirty="0" smtClean="0"/>
              <a:t>, &amp; Holroyd, 2005; </a:t>
            </a:r>
            <a:r>
              <a:rPr lang="en-US" dirty="0" err="1" smtClean="0"/>
              <a:t>Creti</a:t>
            </a:r>
            <a:r>
              <a:rPr lang="en-US" dirty="0" smtClean="0"/>
              <a:t>, </a:t>
            </a:r>
            <a:r>
              <a:rPr lang="en-US" dirty="0" err="1" smtClean="0"/>
              <a:t>Libman</a:t>
            </a:r>
            <a:r>
              <a:rPr lang="en-US" dirty="0" smtClean="0"/>
              <a:t>, </a:t>
            </a:r>
            <a:r>
              <a:rPr lang="en-US" dirty="0" err="1" smtClean="0"/>
              <a:t>Bailes</a:t>
            </a:r>
            <a:r>
              <a:rPr lang="en-US" dirty="0" smtClean="0"/>
              <a:t>, &amp; </a:t>
            </a:r>
            <a:r>
              <a:rPr lang="en-US" dirty="0" err="1" smtClean="0"/>
              <a:t>Frichman</a:t>
            </a:r>
            <a:r>
              <a:rPr lang="en-US" dirty="0" smtClean="0"/>
              <a:t>, 2005; </a:t>
            </a:r>
            <a:r>
              <a:rPr lang="en-US" dirty="0" err="1" smtClean="0"/>
              <a:t>Ngamvitroj</a:t>
            </a:r>
            <a:r>
              <a:rPr lang="en-US" dirty="0" smtClean="0"/>
              <a:t> &amp; Kang, 2007Donaldson &amp; Norman, 2009; </a:t>
            </a:r>
            <a:r>
              <a:rPr lang="en-US" dirty="0" err="1" smtClean="0"/>
              <a:t>Rokke</a:t>
            </a:r>
            <a:r>
              <a:rPr lang="en-US" dirty="0" smtClean="0"/>
              <a:t>, </a:t>
            </a:r>
            <a:r>
              <a:rPr lang="en-US" dirty="0" err="1" smtClean="0"/>
              <a:t>Tomhave</a:t>
            </a:r>
            <a:r>
              <a:rPr lang="en-US" dirty="0" smtClean="0"/>
              <a:t>, &amp; </a:t>
            </a:r>
            <a:r>
              <a:rPr lang="en-US" dirty="0" err="1" smtClean="0"/>
              <a:t>Jocic</a:t>
            </a:r>
            <a:r>
              <a:rPr lang="en-US" dirty="0" smtClean="0"/>
              <a:t>, 2000</a:t>
            </a:r>
            <a:r>
              <a:rPr lang="en-US" dirty="0" smtClean="0">
                <a:solidFill>
                  <a:srgbClr val="7F7F7F"/>
                </a:solidFill>
              </a:rPr>
              <a:t>)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result in better instructional decisions</a:t>
            </a:r>
          </a:p>
          <a:p>
            <a:pPr lvl="1">
              <a:defRPr/>
            </a:pPr>
            <a:r>
              <a:rPr lang="en-US" dirty="0" smtClean="0">
                <a:solidFill>
                  <a:srgbClr val="7F7F7F"/>
                </a:solidFill>
              </a:rPr>
              <a:t>	(</a:t>
            </a:r>
            <a:r>
              <a:rPr lang="en-US" dirty="0" err="1" smtClean="0"/>
              <a:t>Allinder</a:t>
            </a:r>
            <a:r>
              <a:rPr lang="en-US" dirty="0" smtClean="0"/>
              <a:t>, </a:t>
            </a:r>
            <a:r>
              <a:rPr lang="en-US" dirty="0" err="1" smtClean="0"/>
              <a:t>Bolling</a:t>
            </a:r>
            <a:r>
              <a:rPr lang="en-US" dirty="0" smtClean="0"/>
              <a:t>, Oats, &amp;Gagnon, 2000; Liberty, Heller, &amp; </a:t>
            </a:r>
            <a:r>
              <a:rPr lang="en-US" dirty="0" err="1" smtClean="0"/>
              <a:t>D’Huyvetters</a:t>
            </a:r>
            <a:r>
              <a:rPr lang="en-US" dirty="0" smtClean="0"/>
              <a:t>, 1986)</a:t>
            </a:r>
          </a:p>
          <a:p>
            <a:pPr lvl="1">
              <a:defRPr/>
            </a:pPr>
            <a:r>
              <a:rPr lang="en-US" dirty="0" smtClean="0"/>
              <a:t>result in increases in teachers’ use of praise</a:t>
            </a:r>
          </a:p>
          <a:p>
            <a:pPr lvl="1">
              <a:defRPr/>
            </a:pPr>
            <a:r>
              <a:rPr lang="en-US" dirty="0" smtClean="0">
                <a:solidFill>
                  <a:srgbClr val="7F7F7F"/>
                </a:solidFill>
              </a:rPr>
              <a:t>	(</a:t>
            </a:r>
            <a:r>
              <a:rPr lang="en-US" dirty="0" smtClean="0"/>
              <a:t>Keller, Brady, &amp; Taylor, 2005; Sutherland &amp; </a:t>
            </a:r>
            <a:r>
              <a:rPr lang="en-US" dirty="0" err="1" smtClean="0"/>
              <a:t>Wehby</a:t>
            </a:r>
            <a:r>
              <a:rPr lang="en-US" dirty="0" smtClean="0"/>
              <a:t>, 2001; Workman, Watson, &amp; Helton, 1982). </a:t>
            </a:r>
            <a:endParaRPr lang="en-US" dirty="0" smtClean="0">
              <a:solidFill>
                <a:srgbClr val="7F7F7F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2DD71-F845-BA45-864D-076F38873E23}" type="slidenum">
              <a:rPr lang="en-US" smtClean="0">
                <a:solidFill>
                  <a:srgbClr val="000000"/>
                </a:solidFill>
                <a:latin typeface="Arial" pitchFamily="-1" charset="0"/>
              </a:rPr>
              <a:pPr/>
              <a:t>59</a:t>
            </a:fld>
            <a:endParaRPr lang="en-US" smtClean="0">
              <a:solidFill>
                <a:srgbClr val="000000"/>
              </a:solidFill>
              <a:latin typeface="Arial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99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JEN</a:t>
            </a:r>
            <a:r>
              <a:rPr lang="en-US" baseline="0" dirty="0" smtClean="0"/>
              <a:t> STARTS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36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Paraphrase supporting studies…something like:</a:t>
            </a:r>
          </a:p>
          <a:p>
            <a:r>
              <a:rPr lang="en-US" dirty="0" smtClean="0"/>
              <a:t>“Praise is associated in increases in desired academic and social behaviors, as you can</a:t>
            </a:r>
            <a:r>
              <a:rPr lang="en-US" baseline="0" dirty="0" smtClean="0"/>
              <a:t> read from the specific skills included in the above studies.”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8F508-39BA-F042-9536-61CBE42B1E1D}" type="slidenum">
              <a:rPr lang="en-US" smtClean="0">
                <a:solidFill>
                  <a:srgbClr val="000000"/>
                </a:solidFill>
              </a:rPr>
              <a:pPr/>
              <a:t>70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6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>
                <a:ea typeface="ＭＳ Ｐゴシック" pitchFamily="34" charset="-128"/>
                <a:cs typeface="ＭＳ Ｐゴシック" pitchFamily="34" charset="-128"/>
              </a:rPr>
              <a:t>Teachers typically receive little pre- or in-service training in classroom management 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	</a:t>
            </a:r>
            <a:r>
              <a:rPr lang="en-US" sz="2000" dirty="0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(</a:t>
            </a:r>
            <a:r>
              <a:rPr lang="en-US" sz="2000" dirty="0" err="1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Begeny</a:t>
            </a:r>
            <a:r>
              <a:rPr lang="en-US" sz="2000" dirty="0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 &amp; Martens, 2006; Freeman, </a:t>
            </a:r>
            <a:r>
              <a:rPr lang="en-US" sz="2000" dirty="0" err="1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Simonsen</a:t>
            </a:r>
            <a:r>
              <a:rPr lang="en-US" sz="2000" dirty="0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, </a:t>
            </a:r>
            <a:r>
              <a:rPr lang="en-US" sz="2000" dirty="0" err="1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Briere</a:t>
            </a:r>
            <a:r>
              <a:rPr lang="en-US" sz="2000" dirty="0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, &amp; </a:t>
            </a:r>
            <a:r>
              <a:rPr lang="en-US" sz="2000" dirty="0" err="1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MacSuga</a:t>
            </a:r>
            <a:r>
              <a:rPr lang="en-US" sz="2000" dirty="0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, in press; </a:t>
            </a:r>
            <a:r>
              <a:rPr lang="en-US" sz="2000" dirty="0" err="1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Markow</a:t>
            </a:r>
            <a:r>
              <a:rPr lang="en-US" sz="2000" dirty="0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, </a:t>
            </a:r>
            <a:r>
              <a:rPr lang="en-US" sz="2000" dirty="0" err="1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Moessner</a:t>
            </a:r>
            <a:r>
              <a:rPr lang="en-US" sz="2000" dirty="0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, &amp; Horowitz, 2006; Special Education Elementary Longitudinal Study, 2001, 2002, 2004; Wei, Darling-Hammond, &amp; </a:t>
            </a:r>
            <a:r>
              <a:rPr lang="en-US" sz="2000" dirty="0" err="1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Adomson</a:t>
            </a:r>
            <a:r>
              <a:rPr lang="en-US" sz="2000" dirty="0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, 2010)</a:t>
            </a:r>
            <a:endParaRPr lang="en-US" sz="2800" dirty="0" smtClean="0">
              <a:solidFill>
                <a:srgbClr val="7F7F7F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12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n-US" sz="2400" b="1" dirty="0" smtClean="0">
                <a:ea typeface="ＭＳ Ｐゴシック" pitchFamily="34" charset="-128"/>
                <a:cs typeface="ＭＳ Ｐゴシック" pitchFamily="34" charset="-128"/>
              </a:rPr>
              <a:t>Multi-component training packages (didactic training + coaching + performance feedback + etc.) result in desired behavior change, especially when trained skills are effective</a:t>
            </a:r>
          </a:p>
          <a:p>
            <a:pPr marL="341313" lvl="1" indent="0">
              <a:buFontTx/>
              <a:buNone/>
            </a:pPr>
            <a:r>
              <a:rPr lang="en-US" sz="2000" dirty="0" smtClean="0">
                <a:solidFill>
                  <a:srgbClr val="7F7F7F"/>
                </a:solidFill>
              </a:rPr>
              <a:t>(Abbott et al., 1998; </a:t>
            </a:r>
            <a:r>
              <a:rPr lang="en-US" sz="2000" dirty="0" err="1" smtClean="0">
                <a:solidFill>
                  <a:srgbClr val="7F7F7F"/>
                </a:solidFill>
              </a:rPr>
              <a:t>Hiralall</a:t>
            </a:r>
            <a:r>
              <a:rPr lang="en-US" sz="2000" dirty="0" smtClean="0">
                <a:solidFill>
                  <a:srgbClr val="7F7F7F"/>
                </a:solidFill>
              </a:rPr>
              <a:t> &amp; Martens, 1998; Madsen, Becker, &amp; Thomas, 1968; </a:t>
            </a:r>
            <a:r>
              <a:rPr lang="en-US" sz="2000" dirty="0" err="1" smtClean="0">
                <a:solidFill>
                  <a:srgbClr val="7F7F7F"/>
                </a:solidFill>
              </a:rPr>
              <a:t>Simonsen</a:t>
            </a:r>
            <a:r>
              <a:rPr lang="en-US" sz="2000" dirty="0" smtClean="0">
                <a:solidFill>
                  <a:srgbClr val="7F7F7F"/>
                </a:solidFill>
              </a:rPr>
              <a:t>, </a:t>
            </a:r>
            <a:r>
              <a:rPr lang="en-US" sz="2000" dirty="0" err="1" smtClean="0">
                <a:solidFill>
                  <a:srgbClr val="7F7F7F"/>
                </a:solidFill>
              </a:rPr>
              <a:t>MacSuga</a:t>
            </a:r>
            <a:r>
              <a:rPr lang="en-US" sz="2000" dirty="0" smtClean="0">
                <a:solidFill>
                  <a:srgbClr val="7F7F7F"/>
                </a:solidFill>
              </a:rPr>
              <a:t>-Gage, </a:t>
            </a:r>
            <a:r>
              <a:rPr lang="en-US" sz="2000" dirty="0" err="1" smtClean="0">
                <a:solidFill>
                  <a:srgbClr val="7F7F7F"/>
                </a:solidFill>
              </a:rPr>
              <a:t>Briere</a:t>
            </a:r>
            <a:r>
              <a:rPr lang="en-US" sz="2000" dirty="0" smtClean="0">
                <a:solidFill>
                  <a:srgbClr val="7F7F7F"/>
                </a:solidFill>
              </a:rPr>
              <a:t>, Freeman, &amp; </a:t>
            </a:r>
            <a:r>
              <a:rPr lang="en-US" sz="2000" dirty="0" err="1" smtClean="0">
                <a:solidFill>
                  <a:srgbClr val="7F7F7F"/>
                </a:solidFill>
              </a:rPr>
              <a:t>Sugai</a:t>
            </a:r>
            <a:r>
              <a:rPr lang="en-US" sz="2000" dirty="0" smtClean="0">
                <a:solidFill>
                  <a:srgbClr val="7F7F7F"/>
                </a:solidFill>
              </a:rPr>
              <a:t>, in preparation; The Metropolitan Area Child Study Research Group &amp; Gorman-Smith, 2003;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31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Paraphrase supporting studies…something like:</a:t>
            </a:r>
          </a:p>
          <a:p>
            <a:r>
              <a:rPr lang="en-US" dirty="0" smtClean="0"/>
              <a:t>“Specific</a:t>
            </a:r>
            <a:r>
              <a:rPr lang="en-US" baseline="0" dirty="0" smtClean="0"/>
              <a:t> praise is ideal, and combining praise with other strategies is also effective.”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“Now, we’re going to turn to a quick activity to make sure we can all identify good examples of specific praise.  If it’s a good example, show a thumbs up, and if it’s not an example show thumbs down.”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8F508-39BA-F042-9536-61CBE42B1E1D}" type="slidenum">
              <a:rPr lang="en-US" smtClean="0">
                <a:solidFill>
                  <a:srgbClr val="000000"/>
                </a:solidFill>
              </a:rPr>
              <a:pPr/>
              <a:t>71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15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“Now, we’re going to turn to a quick activity to make sure we can all identify good examples of specific praise.  If it’s a good example, show a thumbs up, and if it’s not an example show thumbs down.”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8F508-39BA-F042-9536-61CBE42B1E1D}" type="slidenum">
              <a:rPr lang="en-US" smtClean="0">
                <a:solidFill>
                  <a:srgbClr val="000000"/>
                </a:solidFill>
              </a:rPr>
              <a:pPr/>
              <a:t>72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201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“Now, we’re going to turn to a quick activity to make sure we can all identify good examples of specific praise.  If it’s a good example, show a thumbs up, and if it’s not an example show thumbs down.”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8F508-39BA-F042-9536-61CBE42B1E1D}" type="slidenum">
              <a:rPr lang="en-US" smtClean="0">
                <a:solidFill>
                  <a:srgbClr val="000000"/>
                </a:solidFill>
              </a:rPr>
              <a:pPr/>
              <a:t>73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38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Paraphrase</a:t>
            </a:r>
            <a:r>
              <a:rPr lang="en-US" baseline="0" dirty="0" smtClean="0"/>
              <a:t> definition…something like:</a:t>
            </a:r>
          </a:p>
          <a:p>
            <a:r>
              <a:rPr lang="en-US" baseline="0" dirty="0" smtClean="0"/>
              <a:t>“With self-management, we manage our own behavior as we would someone else’s.  In other words, we do one behavior to make it more likely that another behavior will occur.  For example, we keep a to do list to increase the probability of doing things on our list.”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8F508-39BA-F042-9536-61CBE42B1E1D}" type="slidenum">
              <a:rPr lang="en-US" smtClean="0">
                <a:solidFill>
                  <a:srgbClr val="000000"/>
                </a:solidFill>
              </a:rPr>
              <a:pPr/>
              <a:t>84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89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Scott, T. M., Alter, P. J., &amp;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Hirn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R. (2011). An examination of typical classroom context and instruction for students with and with­ out behavioral disorders.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Education and Treatment of Children, 34,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619-642.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Calculated rate from Pas et al. by taking mean counts and dividing by 15 min. AND, for Pas,  Corrective/Reprimand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= </a:t>
            </a:r>
            <a:r>
              <a:rPr lang="en-US" sz="1200" dirty="0" smtClean="0">
                <a:latin typeface="Arial"/>
                <a:cs typeface="Arial"/>
              </a:rPr>
              <a:t>(disapproval + reactive)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99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29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 brief Elem,</a:t>
            </a:r>
            <a:r>
              <a:rPr lang="en-US" baseline="0" dirty="0" smtClean="0"/>
              <a:t> HS examples and non examples (1 of each)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25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Preview but don’t train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89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through at least one scenario</a:t>
            </a:r>
            <a:r>
              <a:rPr lang="en-US" baseline="0" dirty="0" smtClean="0"/>
              <a:t> AFTER this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05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through at least one scenario</a:t>
            </a:r>
            <a:r>
              <a:rPr lang="en-US" baseline="0" dirty="0" smtClean="0"/>
              <a:t> AFTER this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05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Preview but don’t train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6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C5008-AB7B-AB42-A727-CE4E608DB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6862-2909-4148-9CB5-8581C50A6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9C427-717D-2C4F-95E6-C204D63E6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FE738-DA74-0149-BD41-C64EA9449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50C34-BE1A-0641-974D-4003F0630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2DE0C-A8AB-0D44-9A83-211C07567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C5008-AB7B-AB42-A727-CE4E608DB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5684B-C5FE-3446-BC1F-1B99D80330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D6432-C01D-AC47-9AD7-6EB8FE9939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87D02-3003-D544-A5CF-13AFB0358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A37F6-BE4F-F943-9A78-246F72295F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5684B-C5FE-3446-BC1F-1B99D8033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2E826-4B12-9942-9467-14B24F585C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00A63-6074-C244-9241-979DE5C1A9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E357E-D949-3041-A7D0-5950807E3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2EC21-B75A-8641-A7FF-27B7A4760A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6862-2909-4148-9CB5-8581C50A68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9C427-717D-2C4F-95E6-C204D63E61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FE738-DA74-0149-BD41-C64EA94499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50C34-BE1A-0641-974D-4003F06303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2DE0C-A8AB-0D44-9A83-211C075679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  <a:latin typeface="News Gothic MT"/>
              <a:ea typeface=""/>
              <a:cs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C5008-AB7B-AB42-A727-CE4E608DB9D7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D6432-C01D-AC47-9AD7-6EB8FE993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5684B-C5FE-3446-BC1F-1B99D803300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3FEAF-BF7F-2441-94EA-649A365A960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D6432-C01D-AC47-9AD7-6EB8FE99398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87D02-3003-D544-A5CF-13AFB0358EC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7F6-BE4F-F943-9A78-246F72295F9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2E826-4B12-9942-9467-14B24F585C27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00A63-6074-C244-9241-979DE5C1A91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E357E-D949-3041-A7D0-5950807E337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2EC21-B75A-8641-A7FF-27B7A4760A6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E6862-2909-4148-9CB5-8581C50A68F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87D02-3003-D544-A5CF-13AFB0358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427-717D-2C4F-95E6-C204D63E61D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A37F6-BE4F-F943-9A78-246F72295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2E826-4B12-9942-9467-14B24F585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00A63-6074-C244-9241-979DE5C1A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E357E-D949-3041-A7D0-5950807E3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2EC21-B75A-8641-A7FF-27B7A476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fld id="{2923FEAF-BF7F-2441-94EA-649A365A9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>
          <a:solidFill>
            <a:schemeClr val="tx2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fld id="{2923FEAF-BF7F-2441-94EA-649A365A9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3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>
          <a:solidFill>
            <a:schemeClr val="tx2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23FEAF-BF7F-2441-94EA-649A365A960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8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hyperlink" Target="http://www.cber.org/" TargetMode="External"/><Relationship Id="rId5" Type="http://schemas.openxmlformats.org/officeDocument/2006/relationships/hyperlink" Target="mailto:brandi.simonsen@uconn.edu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bis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Relationship Id="rId3" Type="http://schemas.openxmlformats.org/officeDocument/2006/relationships/image" Target="../media/image5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Relationship Id="rId3" Type="http://schemas.openxmlformats.org/officeDocument/2006/relationships/image" Target="../media/image8.tif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0.xml"/><Relationship Id="rId2" Type="http://schemas.openxmlformats.org/officeDocument/2006/relationships/diagramData" Target="../diagrams/data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jpeg"/><Relationship Id="rId3" Type="http://schemas.openxmlformats.org/officeDocument/2006/relationships/image" Target="../media/image2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6.png"/><Relationship Id="rId3" Type="http://schemas.openxmlformats.org/officeDocument/2006/relationships/image" Target="../media/image2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6.png"/><Relationship Id="rId3" Type="http://schemas.openxmlformats.org/officeDocument/2006/relationships/image" Target="../media/image25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6.png"/><Relationship Id="rId3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7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8.png"/><Relationship Id="rId3" Type="http://schemas.openxmlformats.org/officeDocument/2006/relationships/image" Target="../media/image23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0.xml"/><Relationship Id="rId2" Type="http://schemas.openxmlformats.org/officeDocument/2006/relationships/diagramData" Target="../diagrams/data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0.xml"/><Relationship Id="rId2" Type="http://schemas.openxmlformats.org/officeDocument/2006/relationships/diagramData" Target="../diagrams/data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698675"/>
            <a:ext cx="8382000" cy="28956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 smtClean="0"/>
              <a:t>VTPBiS</a:t>
            </a:r>
            <a:r>
              <a:rPr lang="en-US" sz="2800" b="1" dirty="0" smtClean="0"/>
              <a:t> </a:t>
            </a:r>
            <a:r>
              <a:rPr lang="en-US" sz="2800" b="1" dirty="0" smtClean="0"/>
              <a:t>Classroom Behavior Practice Coaching:</a:t>
            </a:r>
            <a:br>
              <a:rPr lang="en-US" sz="2800" b="1" dirty="0" smtClean="0"/>
            </a:br>
            <a:r>
              <a:rPr lang="en-US" sz="2800" i="1" dirty="0" smtClean="0"/>
              <a:t>Intensive Focus on Practices and Systems</a:t>
            </a:r>
            <a:endParaRPr lang="en-US" sz="3200" i="1" dirty="0">
              <a:solidFill>
                <a:srgbClr val="990000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1752600"/>
          </a:xfrm>
        </p:spPr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34" charset="-128"/>
                <a:cs typeface="ＭＳ Ｐゴシック" pitchFamily="34" charset="-128"/>
              </a:rPr>
              <a:t>Brandi Simonsen </a:t>
            </a:r>
            <a:endParaRPr lang="en-US" b="1" dirty="0" smtClean="0">
              <a:solidFill>
                <a:srgbClr val="808080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199" y="5848864"/>
            <a:ext cx="9067801" cy="1009136"/>
            <a:chOff x="152399" y="5848864"/>
            <a:chExt cx="9067801" cy="1009136"/>
          </a:xfrm>
        </p:grpSpPr>
        <p:pic>
          <p:nvPicPr>
            <p:cNvPr id="17414" name="Picture 2"/>
            <p:cNvPicPr>
              <a:picLocks noChangeAspect="1" noChangeArrowheads="1"/>
            </p:cNvPicPr>
            <p:nvPr/>
          </p:nvPicPr>
          <p:blipFill>
            <a:blip r:embed="rId2">
              <a:lum bright="-2000" contrast="-2000"/>
            </a:blip>
            <a:srcRect/>
            <a:stretch>
              <a:fillRect/>
            </a:stretch>
          </p:blipFill>
          <p:spPr bwMode="auto">
            <a:xfrm>
              <a:off x="2743200" y="5859960"/>
              <a:ext cx="2559785" cy="99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399" y="5941695"/>
              <a:ext cx="2333625" cy="916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86400" y="5848864"/>
              <a:ext cx="3733800" cy="1009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5334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a typeface="ＭＳ Ｐゴシック" pitchFamily="34" charset="-128"/>
              </a:rPr>
              <a:t>But we don’t seem to be doing “it”</a:t>
            </a:r>
            <a:endParaRPr lang="en-US" sz="3200" i="1" dirty="0">
              <a:ea typeface="ＭＳ Ｐゴシック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09600" y="990600"/>
          <a:ext cx="8153400" cy="381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/>
                <a:gridCol w="1676400"/>
                <a:gridCol w="1676400"/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Specific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Praise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General Praise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OTR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Corrective/Reprimand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Reinke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et al. (2012)</a:t>
                      </a:r>
                      <a:r>
                        <a:rPr lang="en-US" sz="2000" baseline="30000" dirty="0" smtClean="0">
                          <a:latin typeface="Arial"/>
                          <a:cs typeface="Arial"/>
                        </a:rPr>
                        <a:t>1</a:t>
                      </a:r>
                      <a:endParaRPr lang="en-US" sz="2000" baseline="30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/>
                          <a:cs typeface="Arial"/>
                        </a:rPr>
                        <a:t>0.13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/>
                          <a:cs typeface="Arial"/>
                        </a:rPr>
                        <a:t>0.43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/>
                          <a:cs typeface="Arial"/>
                        </a:rPr>
                        <a:t>1.43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/>
                          <a:cs typeface="Arial"/>
                        </a:rPr>
                        <a:t>0.67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Scott et al. (2011)</a:t>
                      </a:r>
                      <a:r>
                        <a:rPr lang="en-US" sz="2000" baseline="300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2000" i="1" baseline="30000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/>
                          <a:cs typeface="Arial"/>
                        </a:rPr>
                        <a:t>0.06 (overall positive)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/>
                          <a:cs typeface="Arial"/>
                        </a:rPr>
                        <a:t>0.57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/>
                          <a:cs typeface="Arial"/>
                        </a:rPr>
                        <a:t>0.07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Hirn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 &amp; Scott (2014)</a:t>
                      </a:r>
                      <a:r>
                        <a:rPr lang="en-US" sz="2000" baseline="30000" dirty="0" smtClean="0">
                          <a:latin typeface="Arial"/>
                          <a:cs typeface="Arial"/>
                        </a:rPr>
                        <a:t>3</a:t>
                      </a:r>
                      <a:endParaRPr lang="en-US" sz="2000" baseline="30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/>
                          <a:cs typeface="Arial"/>
                        </a:rPr>
                        <a:t>0.03 (overall positive)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/>
                          <a:cs typeface="Arial"/>
                        </a:rPr>
                        <a:t>0.47 Group</a:t>
                      </a:r>
                    </a:p>
                    <a:p>
                      <a:pPr algn="l"/>
                      <a:r>
                        <a:rPr lang="en-US" sz="2000" dirty="0" smtClean="0">
                          <a:latin typeface="Arial"/>
                          <a:cs typeface="Arial"/>
                        </a:rPr>
                        <a:t>0.06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Indiv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.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/>
                          <a:cs typeface="Arial"/>
                        </a:rPr>
                        <a:t>0.08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Pas et al. (2015)</a:t>
                      </a:r>
                      <a:r>
                        <a:rPr lang="en-US" sz="2000" baseline="30000" dirty="0" smtClean="0">
                          <a:latin typeface="Arial"/>
                          <a:cs typeface="Arial"/>
                        </a:rPr>
                        <a:t>4</a:t>
                      </a:r>
                      <a:endParaRPr lang="en-US" sz="2000" baseline="30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/>
                          <a:cs typeface="Arial"/>
                        </a:rPr>
                        <a:t>0.12 (approval)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/>
                          <a:cs typeface="Arial"/>
                        </a:rPr>
                        <a:t>0.93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/>
                          <a:cs typeface="Arial"/>
                        </a:rPr>
                        <a:t>0.27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4876800"/>
            <a:ext cx="815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/>
            <a:r>
              <a:rPr lang="en-US" baseline="30000" dirty="0" smtClean="0"/>
              <a:t>1</a:t>
            </a:r>
            <a:r>
              <a:rPr lang="en-US" dirty="0" smtClean="0"/>
              <a:t> Based on observations of</a:t>
            </a:r>
            <a:r>
              <a:rPr lang="en-US" b="1" dirty="0" smtClean="0"/>
              <a:t> 33 elementary teachers </a:t>
            </a:r>
            <a:r>
              <a:rPr lang="en-US" dirty="0" smtClean="0"/>
              <a:t>in schools </a:t>
            </a:r>
            <a:r>
              <a:rPr lang="en-US" b="1" dirty="0" smtClean="0"/>
              <a:t>implementing PBIS with fidelity</a:t>
            </a:r>
          </a:p>
          <a:p>
            <a:pPr marL="168275" indent="-168275"/>
            <a:r>
              <a:rPr lang="en-US" baseline="30000" dirty="0" smtClean="0"/>
              <a:t>2</a:t>
            </a:r>
            <a:r>
              <a:rPr lang="en-US" dirty="0" smtClean="0"/>
              <a:t> Based on &gt; 1000 observations of </a:t>
            </a:r>
            <a:r>
              <a:rPr lang="en-US" b="1" dirty="0" smtClean="0"/>
              <a:t>elementary and high school teachers </a:t>
            </a:r>
            <a:r>
              <a:rPr lang="en-US" dirty="0" smtClean="0"/>
              <a:t>in schools not identified as implementing PBIS</a:t>
            </a:r>
          </a:p>
          <a:p>
            <a:pPr marL="168275" indent="-168275"/>
            <a:r>
              <a:rPr lang="en-US" baseline="30000" dirty="0" smtClean="0"/>
              <a:t>3</a:t>
            </a:r>
            <a:r>
              <a:rPr lang="en-US" dirty="0" smtClean="0"/>
              <a:t> Based on 827 observations of </a:t>
            </a:r>
            <a:r>
              <a:rPr lang="en-US" b="1" dirty="0" smtClean="0"/>
              <a:t>high school teachers </a:t>
            </a:r>
          </a:p>
          <a:p>
            <a:pPr marL="168275" indent="-168275"/>
            <a:r>
              <a:rPr lang="en-US" baseline="30000" dirty="0" smtClean="0"/>
              <a:t>4</a:t>
            </a:r>
            <a:r>
              <a:rPr lang="en-US" dirty="0" smtClean="0"/>
              <a:t> Based on observations of </a:t>
            </a:r>
            <a:r>
              <a:rPr lang="en-US" b="1" dirty="0" smtClean="0"/>
              <a:t>1262 high school teachers </a:t>
            </a:r>
            <a:r>
              <a:rPr lang="en-US" dirty="0" smtClean="0"/>
              <a:t>prior to PBIS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 noGrp="1"/>
          </p:cNvGraphicFramePr>
          <p:nvPr>
            <p:ph idx="1"/>
          </p:nvPr>
        </p:nvGraphicFramePr>
        <p:xfrm>
          <a:off x="-795355" y="304800"/>
          <a:ext cx="10625155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447800" y="5111750"/>
            <a:ext cx="7099300" cy="1441450"/>
            <a:chOff x="1252927" y="3363366"/>
            <a:chExt cx="7099919" cy="1441443"/>
          </a:xfrm>
        </p:grpSpPr>
        <p:sp>
          <p:nvSpPr>
            <p:cNvPr id="11" name="Rounded Rectangle 10"/>
            <p:cNvSpPr>
              <a:spLocks noChangeArrowheads="1"/>
            </p:cNvSpPr>
            <p:nvPr/>
          </p:nvSpPr>
          <p:spPr bwMode="auto">
            <a:xfrm>
              <a:off x="1252927" y="3363366"/>
              <a:ext cx="7099919" cy="1441443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ounded Rectangle 4"/>
            <p:cNvSpPr/>
            <p:nvPr/>
          </p:nvSpPr>
          <p:spPr>
            <a:xfrm>
              <a:off x="1295794" y="3406229"/>
              <a:ext cx="5451950" cy="1355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Do data indicate that staff are </a:t>
              </a:r>
              <a:r>
                <a:rPr lang="en-US" sz="2700" b="1" dirty="0">
                  <a:solidFill>
                    <a:srgbClr val="000000"/>
                  </a:solidFill>
                  <a:cs typeface="Arial"/>
                </a:rPr>
                <a:t>implementing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 PCBS practices effectively?</a:t>
              </a:r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838575" y="1524000"/>
            <a:ext cx="809625" cy="279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No</a:t>
            </a:r>
            <a:endParaRPr lang="en-US" sz="2000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219200" y="1493838"/>
            <a:ext cx="809625" cy="279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Yes</a:t>
            </a:r>
            <a:endParaRPr lang="en-US" sz="2000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511425" y="3057525"/>
            <a:ext cx="1069975" cy="279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Minor</a:t>
            </a:r>
            <a:endParaRPr lang="en-US" sz="2000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254625" y="3073400"/>
            <a:ext cx="1069975" cy="279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Major</a:t>
            </a:r>
            <a:endParaRPr lang="en-US" sz="2000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883025" y="4673600"/>
            <a:ext cx="1069975" cy="279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Many</a:t>
            </a:r>
            <a:endParaRPr lang="en-US" sz="2000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778625" y="4673600"/>
            <a:ext cx="1069975" cy="279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Few</a:t>
            </a:r>
            <a:endParaRPr lang="en-US" sz="2000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2.22222E-6 -0.7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4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8800">
                <a:solidFill>
                  <a:schemeClr val="accent2"/>
                </a:solidFill>
                <a:ea typeface="ＭＳ Ｐゴシック" pitchFamily="34" charset="-128"/>
                <a:cs typeface="ＭＳ Ｐゴシック" pitchFamily="34" charset="-128"/>
              </a:rPr>
              <a:t>Thank you!</a:t>
            </a:r>
          </a:p>
        </p:txBody>
      </p:sp>
      <p:sp>
        <p:nvSpPr>
          <p:cNvPr id="56323" name="Text Box 11"/>
          <p:cNvSpPr txBox="1">
            <a:spLocks noChangeArrowheads="1"/>
          </p:cNvSpPr>
          <p:nvPr/>
        </p:nvSpPr>
        <p:spPr bwMode="auto">
          <a:xfrm>
            <a:off x="1524000" y="45720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hlinkClick r:id="rId2"/>
              </a:rPr>
              <a:t>www.pbis.org</a:t>
            </a:r>
            <a:r>
              <a:rPr lang="en-US"/>
              <a:t>  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3">
            <a:lum bright="-2000" contrast="-2000"/>
          </a:blip>
          <a:srcRect/>
          <a:stretch>
            <a:fillRect/>
          </a:stretch>
        </p:blipFill>
        <p:spPr bwMode="auto">
          <a:xfrm>
            <a:off x="4876800" y="4967288"/>
            <a:ext cx="419100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14"/>
          <p:cNvSpPr txBox="1">
            <a:spLocks noChangeArrowheads="1"/>
          </p:cNvSpPr>
          <p:nvPr/>
        </p:nvSpPr>
        <p:spPr bwMode="auto">
          <a:xfrm>
            <a:off x="4876800" y="6491288"/>
            <a:ext cx="426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hlinkClick r:id="rId4"/>
              </a:rPr>
              <a:t>www.cber.org</a:t>
            </a:r>
            <a:r>
              <a:rPr lang="en-US"/>
              <a:t> </a:t>
            </a:r>
          </a:p>
        </p:txBody>
      </p:sp>
      <p:sp>
        <p:nvSpPr>
          <p:cNvPr id="56326" name="Rectangle 15"/>
          <p:cNvSpPr>
            <a:spLocks noChangeArrowheads="1"/>
          </p:cNvSpPr>
          <p:nvPr/>
        </p:nvSpPr>
        <p:spPr bwMode="auto">
          <a:xfrm>
            <a:off x="0" y="1524000"/>
            <a:ext cx="57912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smtClean="0">
                <a:solidFill>
                  <a:schemeClr val="tx2"/>
                </a:solidFill>
                <a:hlinkClick r:id="rId5"/>
              </a:rPr>
              <a:t>brandi.simonsen@uconn.edu</a:t>
            </a:r>
            <a:endParaRPr lang="en-US" sz="3200" dirty="0" smtClean="0">
              <a:solidFill>
                <a:schemeClr val="tx2"/>
              </a:solidFill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048000"/>
            <a:ext cx="563880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954306"/>
            <a:ext cx="8229600" cy="4370294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>
                <a:ea typeface="ＭＳ Ｐゴシック" pitchFamily="34" charset="-128"/>
                <a:cs typeface="ＭＳ Ｐゴシック" pitchFamily="34" charset="-128"/>
              </a:rPr>
              <a:t>Teachers typically receive little pre- or in-service training in classroom management </a:t>
            </a:r>
          </a:p>
          <a:p>
            <a:pPr>
              <a:buFontTx/>
              <a:buNone/>
            </a:pPr>
            <a:r>
              <a:rPr lang="en-US" sz="2800" dirty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	</a:t>
            </a:r>
            <a:r>
              <a:rPr lang="en-US" sz="2000" dirty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(</a:t>
            </a:r>
            <a:r>
              <a:rPr lang="en-US" sz="2000" dirty="0" err="1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Begeny</a:t>
            </a:r>
            <a:r>
              <a:rPr lang="en-US" sz="2000" dirty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 &amp; Martens, 2006; Freeman, Simonsen, </a:t>
            </a:r>
            <a:r>
              <a:rPr lang="en-US" sz="2000" dirty="0" err="1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Briere</a:t>
            </a:r>
            <a:r>
              <a:rPr lang="en-US" sz="2000" dirty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, &amp; </a:t>
            </a:r>
            <a:r>
              <a:rPr lang="en-US" sz="2000" dirty="0" err="1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MacSuga</a:t>
            </a:r>
            <a:r>
              <a:rPr lang="en-US" sz="2000" dirty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,</a:t>
            </a:r>
            <a:r>
              <a:rPr lang="en-US" sz="2000" dirty="0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 in press; </a:t>
            </a:r>
            <a:r>
              <a:rPr lang="en-US" sz="2000" dirty="0" err="1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Markow</a:t>
            </a:r>
            <a:r>
              <a:rPr lang="en-US" sz="2000" dirty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, </a:t>
            </a:r>
            <a:r>
              <a:rPr lang="en-US" sz="2000" dirty="0" err="1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Moessner</a:t>
            </a:r>
            <a:r>
              <a:rPr lang="en-US" sz="2000" dirty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, &amp; Horowitz, 2006; Special Education Elementary Longitudinal Study, 2001, 2002, 2004; Wei, Darling-Hammond, &amp; </a:t>
            </a:r>
            <a:r>
              <a:rPr lang="en-US" sz="2000" dirty="0" err="1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Adomson</a:t>
            </a:r>
            <a:r>
              <a:rPr lang="en-US" sz="2000" dirty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, 2010)</a:t>
            </a:r>
            <a:endParaRPr lang="en-US" sz="2800" dirty="0">
              <a:solidFill>
                <a:srgbClr val="7F7F7F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1200" dirty="0"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2400" b="1" dirty="0" smtClean="0"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n-US" sz="2400" b="1" dirty="0" smtClean="0">
                <a:ea typeface="ＭＳ Ｐゴシック" pitchFamily="34" charset="-128"/>
                <a:cs typeface="ＭＳ Ｐゴシック" pitchFamily="34" charset="-128"/>
              </a:rPr>
              <a:t>Multi-component </a:t>
            </a:r>
            <a:r>
              <a:rPr lang="en-US" sz="2400" b="1" dirty="0">
                <a:ea typeface="ＭＳ Ｐゴシック" pitchFamily="34" charset="-128"/>
                <a:cs typeface="ＭＳ Ｐゴシック" pitchFamily="34" charset="-128"/>
              </a:rPr>
              <a:t>training packages (didactic training + coaching + performance feedback + etc.) result in desired behavior change, especially when trained skills are effective</a:t>
            </a:r>
          </a:p>
          <a:p>
            <a:pPr marL="341313" lvl="1" indent="0">
              <a:buFontTx/>
              <a:buNone/>
            </a:pPr>
            <a:r>
              <a:rPr lang="en-US" sz="2000" dirty="0">
                <a:solidFill>
                  <a:srgbClr val="7F7F7F"/>
                </a:solidFill>
              </a:rPr>
              <a:t>(Abbott et al., 1998; </a:t>
            </a:r>
            <a:r>
              <a:rPr lang="en-US" sz="2000" dirty="0" err="1">
                <a:solidFill>
                  <a:srgbClr val="7F7F7F"/>
                </a:solidFill>
              </a:rPr>
              <a:t>Hiralall</a:t>
            </a:r>
            <a:r>
              <a:rPr lang="en-US" sz="2000" dirty="0">
                <a:solidFill>
                  <a:srgbClr val="7F7F7F"/>
                </a:solidFill>
              </a:rPr>
              <a:t> &amp; Martens, 1998; Madsen, Becker, &amp; Thomas, 1968; </a:t>
            </a:r>
            <a:r>
              <a:rPr lang="en-US" sz="2000" dirty="0" smtClean="0">
                <a:solidFill>
                  <a:srgbClr val="7F7F7F"/>
                </a:solidFill>
              </a:rPr>
              <a:t>Freeman et al., </a:t>
            </a:r>
            <a:r>
              <a:rPr lang="en-US" sz="2000" dirty="0">
                <a:solidFill>
                  <a:srgbClr val="7F7F7F"/>
                </a:solidFill>
              </a:rPr>
              <a:t>in preparation; The Metropolitan Area Child Study Research Group &amp; Gorman-Smith, 2003; Rollins et al., 1974</a:t>
            </a:r>
            <a:r>
              <a:rPr lang="en-US" sz="2000" dirty="0" smtClean="0">
                <a:solidFill>
                  <a:srgbClr val="7F7F7F"/>
                </a:solidFill>
              </a:rPr>
              <a:t>) </a:t>
            </a:r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60468"/>
            <a:ext cx="82296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ea typeface="ＭＳ Ｐゴシック" pitchFamily="-107" charset="-128"/>
              </a:rPr>
              <a:t>Why aren’t we doing “it”?  </a:t>
            </a:r>
            <a:br>
              <a:rPr lang="en-US" sz="4000" b="1" dirty="0" smtClean="0">
                <a:ea typeface="ＭＳ Ｐゴシック" pitchFamily="-107" charset="-128"/>
              </a:rPr>
            </a:br>
            <a:r>
              <a:rPr lang="en-US" sz="2800" i="1" dirty="0" smtClean="0">
                <a:ea typeface="ＭＳ Ｐゴシック" pitchFamily="-107" charset="-128"/>
              </a:rPr>
              <a:t>What do we know from the empirical literature?</a:t>
            </a:r>
            <a:endParaRPr lang="en-US" sz="4000" i="1" dirty="0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410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2085194" y="24119319"/>
          <a:ext cx="9418676" cy="579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2237594" y="24271719"/>
          <a:ext cx="9418676" cy="579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340659" y="431973"/>
          <a:ext cx="8480612" cy="4858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0659" y="5507665"/>
            <a:ext cx="7368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*Categories not mutually exclusive (Freeman, Simonsen, et al., 2016)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66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We can do this!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need to support teachers implementation of evidence based classroom management practices</a:t>
            </a:r>
            <a:r>
              <a:rPr lang="is-IS" dirty="0" smtClean="0"/>
              <a:t>…..</a:t>
            </a:r>
            <a:r>
              <a:rPr lang="en-US" dirty="0" smtClean="0"/>
              <a:t> and we can!</a:t>
            </a:r>
          </a:p>
          <a:p>
            <a:pPr lvl="1"/>
            <a:r>
              <a:rPr lang="en-US" dirty="0" smtClean="0"/>
              <a:t>We know what evidence based classroom management </a:t>
            </a:r>
            <a:r>
              <a:rPr lang="en-US" b="1" dirty="0" smtClean="0"/>
              <a:t>practices </a:t>
            </a:r>
            <a:r>
              <a:rPr lang="en-US" dirty="0" smtClean="0"/>
              <a:t>look like.</a:t>
            </a:r>
          </a:p>
          <a:p>
            <a:pPr lvl="1"/>
            <a:r>
              <a:rPr lang="en-US" dirty="0" smtClean="0"/>
              <a:t>We have a science to support </a:t>
            </a:r>
            <a:r>
              <a:rPr lang="en-US" b="1" dirty="0" smtClean="0"/>
              <a:t>implementation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have </a:t>
            </a:r>
            <a:r>
              <a:rPr lang="en-US" b="1" dirty="0" smtClean="0"/>
              <a:t>tools </a:t>
            </a:r>
            <a:r>
              <a:rPr lang="en-US" dirty="0" smtClean="0"/>
              <a:t>to describe and illustrate what implementing evidence based classroom management “looks like.”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So, what are we waiting for?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61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 bwMode="auto">
          <a:xfrm>
            <a:off x="304800" y="3276600"/>
            <a:ext cx="533400" cy="5334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Let’s get started!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400"/>
              </a:spcAft>
              <a:buNone/>
            </a:pPr>
            <a:r>
              <a:rPr lang="en-US" sz="2200" dirty="0" smtClean="0">
                <a:ea typeface="ＭＳ Ｐゴシック" pitchFamily="34" charset="-128"/>
                <a:cs typeface="ＭＳ Ｐゴシック" pitchFamily="34" charset="-128"/>
              </a:rPr>
              <a:t>As a result of attending this </a:t>
            </a:r>
            <a:r>
              <a:rPr lang="en-US" sz="2200" dirty="0" smtClean="0">
                <a:ea typeface="ＭＳ Ｐゴシック" pitchFamily="34" charset="-128"/>
                <a:cs typeface="ＭＳ Ｐゴシック" pitchFamily="34" charset="-128"/>
              </a:rPr>
              <a:t>training, </a:t>
            </a:r>
            <a:r>
              <a:rPr lang="en-US" sz="2200" dirty="0" smtClean="0">
                <a:ea typeface="ＭＳ Ｐゴシック" pitchFamily="34" charset="-128"/>
                <a:cs typeface="ＭＳ Ｐゴシック" pitchFamily="34" charset="-128"/>
              </a:rPr>
              <a:t>you will be able to </a:t>
            </a:r>
          </a:p>
          <a:p>
            <a:pPr>
              <a:spcAft>
                <a:spcPts val="2400"/>
              </a:spcAft>
            </a:pPr>
            <a:r>
              <a:rPr lang="en-US" sz="2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Present</a:t>
            </a:r>
            <a:r>
              <a:rPr lang="en-US" sz="2200" dirty="0"/>
              <a:t> the </a:t>
            </a:r>
            <a:r>
              <a:rPr lang="en-US" sz="2200" b="1" dirty="0"/>
              <a:t>context</a:t>
            </a:r>
            <a:r>
              <a:rPr lang="en-US" sz="2200" dirty="0"/>
              <a:t> in which positive classroom behavioral support (PCBS) practices are implemented.</a:t>
            </a:r>
          </a:p>
          <a:p>
            <a:pPr lvl="0">
              <a:spcAft>
                <a:spcPts val="2400"/>
              </a:spcAft>
            </a:pPr>
            <a:r>
              <a:rPr lang="en-US" sz="2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Train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/>
              <a:t>critical positive classroom behavior support (PCBS) </a:t>
            </a:r>
            <a:r>
              <a:rPr lang="en-US" sz="2200" b="1" dirty="0"/>
              <a:t>practices</a:t>
            </a:r>
            <a:r>
              <a:rPr lang="en-US" sz="2200" dirty="0"/>
              <a:t>.</a:t>
            </a:r>
          </a:p>
          <a:p>
            <a:pPr>
              <a:spcAft>
                <a:spcPts val="2400"/>
              </a:spcAft>
            </a:pPr>
            <a:r>
              <a:rPr lang="en-US" sz="2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Implement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/>
              <a:t>the key elements of effective professional development and implementation </a:t>
            </a:r>
            <a:r>
              <a:rPr lang="en-US" sz="2200" b="1" dirty="0"/>
              <a:t>systems</a:t>
            </a:r>
            <a:r>
              <a:rPr lang="en-US" sz="2200" dirty="0"/>
              <a:t> to support staff. </a:t>
            </a:r>
            <a:endParaRPr lang="en-US" sz="2200" i="1" dirty="0"/>
          </a:p>
          <a:p>
            <a:pPr>
              <a:spcAft>
                <a:spcPts val="2400"/>
              </a:spcAft>
            </a:pPr>
            <a:r>
              <a:rPr lang="en-US" sz="2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Describe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/>
              <a:t>the VT Classroom Behavior Practice Coaching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15"/>
          <p:cNvSpPr>
            <a:spLocks noChangeArrowheads="1"/>
          </p:cNvSpPr>
          <p:nvPr/>
        </p:nvSpPr>
        <p:spPr bwMode="auto">
          <a:xfrm>
            <a:off x="228600" y="1600200"/>
            <a:ext cx="8686800" cy="2514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2" anchor="t" anchorCtr="0">
            <a:prstTxWarp prst="textNoShape">
              <a:avLst/>
            </a:prstTxWarp>
          </a:bodyPr>
          <a:lstStyle/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endParaRPr lang="en-US" sz="600" dirty="0" smtClean="0"/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/>
              <a:t>Brandi Simonsen</a:t>
            </a: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/>
              <a:t>Jennifer Freeman</a:t>
            </a: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/>
              <a:t>Steve Goodman</a:t>
            </a: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/>
              <a:t>Barbara Mitchell</a:t>
            </a: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/>
              <a:t>Jessica Swain-</a:t>
            </a:r>
            <a:r>
              <a:rPr lang="en-US" sz="2200" dirty="0" err="1" smtClean="0"/>
              <a:t>Bradway</a:t>
            </a:r>
            <a:endParaRPr lang="en-US" sz="2200" dirty="0" smtClean="0"/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endParaRPr lang="en-US" sz="2400" dirty="0" smtClean="0"/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endParaRPr lang="en-US" sz="1000" dirty="0" smtClean="0"/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/>
              <a:t>Brigid Flannery</a:t>
            </a: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/>
              <a:t>George </a:t>
            </a:r>
            <a:r>
              <a:rPr lang="en-US" sz="2200" dirty="0" err="1" smtClean="0"/>
              <a:t>Sugai</a:t>
            </a:r>
            <a:endParaRPr lang="en-US" sz="2200" dirty="0" smtClean="0"/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/>
              <a:t>Heather George</a:t>
            </a: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/>
              <a:t>Bob Putnam </a:t>
            </a: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Renee Bradley et al. (OSEP)</a:t>
            </a:r>
            <a:endParaRPr lang="en-US" sz="2200" dirty="0">
              <a:solidFill>
                <a:schemeClr val="tx2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Acknowledgements for this Session</a:t>
            </a:r>
            <a:b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</a:b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(Co-authors of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Supporting and Responding to Student Behavior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):</a:t>
            </a:r>
            <a:b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</a:b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5869459"/>
            <a:ext cx="3657600" cy="98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21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703" b="14703"/>
          <a:stretch>
            <a:fillRect/>
          </a:stretch>
        </p:blipFill>
        <p:spPr>
          <a:xfrm>
            <a:off x="76200" y="535175"/>
            <a:ext cx="9006085" cy="4953000"/>
          </a:xfrm>
        </p:spPr>
      </p:pic>
    </p:spTree>
    <p:extLst>
      <p:ext uri="{BB962C8B-B14F-4D97-AF65-F5344CB8AC3E}">
        <p14:creationId xmlns:p14="http://schemas.microsoft.com/office/powerpoint/2010/main" val="11691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287" b="12287"/>
          <a:stretch>
            <a:fillRect/>
          </a:stretch>
        </p:blipFill>
        <p:spPr>
          <a:xfrm>
            <a:off x="-152400" y="1128124"/>
            <a:ext cx="9448800" cy="519647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Interactive Map of Core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9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04" y="838200"/>
            <a:ext cx="8310096" cy="425608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Self-Assessment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2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8089900" cy="551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Decision Making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5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Objectives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>
              <a:spcAft>
                <a:spcPts val="2400"/>
              </a:spcAft>
              <a:buNone/>
            </a:pPr>
            <a:r>
              <a:rPr lang="en-US" sz="2200" dirty="0" smtClean="0">
                <a:ea typeface="ＭＳ Ｐゴシック" pitchFamily="34" charset="-128"/>
                <a:cs typeface="ＭＳ Ｐゴシック" pitchFamily="34" charset="-128"/>
              </a:rPr>
              <a:t>As a result of attending this </a:t>
            </a:r>
            <a:r>
              <a:rPr lang="en-US" sz="2200" dirty="0" smtClean="0">
                <a:ea typeface="ＭＳ Ｐゴシック" pitchFamily="34" charset="-128"/>
                <a:cs typeface="ＭＳ Ｐゴシック" pitchFamily="34" charset="-128"/>
              </a:rPr>
              <a:t>training, </a:t>
            </a:r>
            <a:r>
              <a:rPr lang="en-US" sz="2200" dirty="0" smtClean="0">
                <a:ea typeface="ＭＳ Ｐゴシック" pitchFamily="34" charset="-128"/>
                <a:cs typeface="ＭＳ Ｐゴシック" pitchFamily="34" charset="-128"/>
              </a:rPr>
              <a:t>you will be able to </a:t>
            </a:r>
          </a:p>
          <a:p>
            <a:pPr>
              <a:spcAft>
                <a:spcPts val="2400"/>
              </a:spcAft>
            </a:pPr>
            <a:r>
              <a:rPr lang="en-US" sz="2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Present</a:t>
            </a:r>
            <a:r>
              <a:rPr lang="en-US" sz="2200" dirty="0" smtClean="0"/>
              <a:t> the </a:t>
            </a:r>
            <a:r>
              <a:rPr lang="en-US" sz="2200" b="1" dirty="0"/>
              <a:t>context</a:t>
            </a:r>
            <a:r>
              <a:rPr lang="en-US" sz="2200" dirty="0"/>
              <a:t> in which positive classroom behavioral support (PCBS) practices are implemented.</a:t>
            </a:r>
          </a:p>
          <a:p>
            <a:pPr lvl="0">
              <a:spcAft>
                <a:spcPts val="2400"/>
              </a:spcAft>
            </a:pPr>
            <a:r>
              <a:rPr lang="en-US" sz="2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Train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critical </a:t>
            </a:r>
            <a:r>
              <a:rPr lang="en-US" sz="2200" dirty="0" smtClean="0"/>
              <a:t>positive classroom behavior support (PCBS) </a:t>
            </a:r>
            <a:r>
              <a:rPr lang="en-US" sz="2200" b="1" dirty="0" smtClean="0"/>
              <a:t>practices</a:t>
            </a:r>
            <a:r>
              <a:rPr lang="en-US" sz="2200" dirty="0" smtClean="0"/>
              <a:t>.</a:t>
            </a:r>
            <a:endParaRPr lang="en-US" sz="2200" dirty="0"/>
          </a:p>
          <a:p>
            <a:pPr>
              <a:spcAft>
                <a:spcPts val="2400"/>
              </a:spcAft>
            </a:pPr>
            <a:r>
              <a:rPr lang="en-US" sz="2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Implement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the </a:t>
            </a:r>
            <a:r>
              <a:rPr lang="en-US" sz="2200" dirty="0"/>
              <a:t>key elements of effective professional </a:t>
            </a:r>
            <a:r>
              <a:rPr lang="en-US" sz="2200" dirty="0" smtClean="0"/>
              <a:t>development and implementation </a:t>
            </a:r>
            <a:r>
              <a:rPr lang="en-US" sz="2200" b="1" dirty="0" smtClean="0"/>
              <a:t>systems</a:t>
            </a:r>
            <a:r>
              <a:rPr lang="en-US" sz="2200" dirty="0" smtClean="0"/>
              <a:t> to support </a:t>
            </a:r>
            <a:r>
              <a:rPr lang="en-US" sz="2200" dirty="0"/>
              <a:t>staff. </a:t>
            </a:r>
            <a:endParaRPr lang="en-US" sz="2200" i="1" dirty="0" smtClean="0"/>
          </a:p>
          <a:p>
            <a:pPr>
              <a:spcAft>
                <a:spcPts val="2400"/>
              </a:spcAft>
            </a:pPr>
            <a:r>
              <a:rPr lang="en-US" sz="2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Describe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the </a:t>
            </a:r>
            <a:r>
              <a:rPr lang="en-US" sz="2200" dirty="0" smtClean="0"/>
              <a:t>VT Classroom Behavior Practice Coaching Model</a:t>
            </a:r>
          </a:p>
        </p:txBody>
      </p:sp>
    </p:spTree>
    <p:extLst>
      <p:ext uri="{BB962C8B-B14F-4D97-AF65-F5344CB8AC3E}">
        <p14:creationId xmlns:p14="http://schemas.microsoft.com/office/powerpoint/2010/main" val="18817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sz="4000" dirty="0" smtClean="0"/>
              <a:t>Tables with Definitions, Examples, Non-Examples, and Resources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337" r="4337"/>
          <a:stretch>
            <a:fillRect/>
          </a:stretch>
        </p:blipFill>
        <p:spPr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0910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60400"/>
            <a:ext cx="8369300" cy="6121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69300" cy="9144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Additional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9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8501262" cy="50030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01262" cy="1143000"/>
          </a:xfrm>
          <a:solidFill>
            <a:srgbClr val="FFFFFF"/>
          </a:solidFill>
        </p:spPr>
        <p:txBody>
          <a:bodyPr/>
          <a:lstStyle/>
          <a:p>
            <a:r>
              <a:rPr lang="en-US" sz="4000" dirty="0" smtClean="0"/>
              <a:t>Scenarios to </a:t>
            </a:r>
            <a:r>
              <a:rPr lang="en-US" sz="4000" dirty="0" smtClean="0"/>
              <a:t>Illustrate </a:t>
            </a:r>
            <a:r>
              <a:rPr lang="en-US" sz="4000" dirty="0"/>
              <a:t>I</a:t>
            </a:r>
            <a:r>
              <a:rPr lang="en-US" sz="4000" dirty="0" smtClean="0"/>
              <a:t>mplementation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0497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dirty="0" smtClean="0"/>
              <a:t>What needs to be in place?</a:t>
            </a:r>
            <a:endParaRPr lang="en-US" dirty="0"/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x-none" sz="2800">
                <a:latin typeface="Arial" charset="0"/>
                <a:ea typeface="ＭＳ Ｐゴシック" charset="-128"/>
                <a:cs typeface="Arial" charset="0"/>
              </a:rPr>
              <a:t>The effects of CPBIS strategies are maximized by </a:t>
            </a:r>
          </a:p>
          <a:p>
            <a:pPr lvl="1">
              <a:spcAft>
                <a:spcPts val="600"/>
              </a:spcAft>
            </a:pPr>
            <a:r>
              <a:rPr lang="en-US" altLang="x-none" sz="2400">
                <a:latin typeface="Arial" charset="0"/>
                <a:ea typeface="ＭＳ Ｐゴシック" charset="-128"/>
                <a:cs typeface="Arial" charset="0"/>
              </a:rPr>
              <a:t>implementing within a </a:t>
            </a:r>
            <a:r>
              <a:rPr lang="en-US" altLang="x-none" sz="2400" b="1">
                <a:latin typeface="Arial" charset="0"/>
                <a:ea typeface="ＭＳ Ｐゴシック" charset="-128"/>
                <a:cs typeface="Arial" charset="0"/>
              </a:rPr>
              <a:t>school-wide </a:t>
            </a:r>
            <a:r>
              <a:rPr lang="en-US" altLang="x-none" sz="2400">
                <a:latin typeface="Arial" charset="0"/>
                <a:ea typeface="ＭＳ Ｐゴシック" charset="-128"/>
                <a:cs typeface="Arial" charset="0"/>
              </a:rPr>
              <a:t>multi-tiered behavioral </a:t>
            </a:r>
            <a:r>
              <a:rPr lang="en-US" altLang="x-none" sz="2400" b="1">
                <a:latin typeface="Arial" charset="0"/>
                <a:ea typeface="ＭＳ Ｐゴシック" charset="-128"/>
                <a:cs typeface="Arial" charset="0"/>
              </a:rPr>
              <a:t>framework </a:t>
            </a:r>
            <a:r>
              <a:rPr lang="en-US" altLang="x-none" sz="2400">
                <a:latin typeface="Arial" charset="0"/>
                <a:ea typeface="ＭＳ Ｐゴシック" charset="-128"/>
                <a:cs typeface="Arial" charset="0"/>
              </a:rPr>
              <a:t>(MTBF)…like PBIS;</a:t>
            </a:r>
          </a:p>
          <a:p>
            <a:pPr lvl="1">
              <a:spcAft>
                <a:spcPts val="600"/>
              </a:spcAft>
            </a:pPr>
            <a:r>
              <a:rPr lang="en-US" altLang="x-none" sz="2400">
                <a:latin typeface="Arial" charset="0"/>
                <a:ea typeface="ＭＳ Ｐゴシック" charset="-128"/>
                <a:cs typeface="Arial" charset="0"/>
              </a:rPr>
              <a:t>directly </a:t>
            </a:r>
            <a:r>
              <a:rPr lang="en-US" altLang="x-none" sz="2400" b="1">
                <a:latin typeface="Arial" charset="0"/>
                <a:ea typeface="ＭＳ Ｐゴシック" charset="-128"/>
                <a:cs typeface="Arial" charset="0"/>
              </a:rPr>
              <a:t>linking </a:t>
            </a:r>
            <a:r>
              <a:rPr lang="en-US" altLang="x-none" sz="2400">
                <a:latin typeface="Arial" charset="0"/>
                <a:ea typeface="ＭＳ Ｐゴシック" charset="-128"/>
                <a:cs typeface="Arial" charset="0"/>
              </a:rPr>
              <a:t>classroom and school-wide expectations and systems; </a:t>
            </a:r>
          </a:p>
          <a:p>
            <a:pPr lvl="1">
              <a:spcAft>
                <a:spcPts val="600"/>
              </a:spcAft>
            </a:pPr>
            <a:r>
              <a:rPr lang="en-US" altLang="x-none" sz="2400" b="1">
                <a:latin typeface="Arial" charset="0"/>
                <a:ea typeface="ＭＳ Ｐゴシック" charset="-128"/>
                <a:cs typeface="Arial" charset="0"/>
              </a:rPr>
              <a:t>merging </a:t>
            </a:r>
            <a:r>
              <a:rPr lang="en-US" altLang="x-none" sz="2400">
                <a:latin typeface="Arial" charset="0"/>
                <a:ea typeface="ＭＳ Ｐゴシック" charset="-128"/>
                <a:cs typeface="Arial" charset="0"/>
              </a:rPr>
              <a:t>CPBIS strategies with effective instructional design, curriculum, and delivery; and</a:t>
            </a:r>
          </a:p>
          <a:p>
            <a:pPr lvl="1">
              <a:spcAft>
                <a:spcPts val="600"/>
              </a:spcAft>
            </a:pPr>
            <a:r>
              <a:rPr lang="en-US" altLang="x-none" sz="2400">
                <a:latin typeface="Arial" charset="0"/>
                <a:ea typeface="ＭＳ Ｐゴシック" charset="-128"/>
                <a:cs typeface="Arial" charset="0"/>
              </a:rPr>
              <a:t>using classroom-based </a:t>
            </a:r>
            <a:r>
              <a:rPr lang="en-US" altLang="x-none" sz="2400" b="1">
                <a:latin typeface="Arial" charset="0"/>
                <a:ea typeface="ＭＳ Ｐゴシック" charset="-128"/>
                <a:cs typeface="Arial" charset="0"/>
              </a:rPr>
              <a:t>data </a:t>
            </a:r>
            <a:r>
              <a:rPr lang="en-US" altLang="x-none" sz="2400">
                <a:latin typeface="Arial" charset="0"/>
                <a:ea typeface="ＭＳ Ｐゴシック" charset="-128"/>
                <a:cs typeface="Arial" charset="0"/>
              </a:rPr>
              <a:t>to guide decision making</a:t>
            </a:r>
          </a:p>
          <a:p>
            <a:pPr>
              <a:spcAft>
                <a:spcPts val="600"/>
              </a:spcAft>
            </a:pPr>
            <a:endParaRPr lang="en-US" altLang="x-none" sz="1400">
              <a:latin typeface="Arial" charset="0"/>
              <a:ea typeface="ＭＳ Ｐゴシック" charset="-128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US" altLang="x-none" sz="2800">
                <a:latin typeface="Arial" charset="0"/>
                <a:ea typeface="ＭＳ Ｐゴシック" charset="-128"/>
                <a:cs typeface="Arial" charset="0"/>
              </a:rPr>
              <a:t>But...</a:t>
            </a:r>
            <a:r>
              <a:rPr lang="en-US" altLang="x-none" sz="2800" b="1">
                <a:latin typeface="Arial" charset="0"/>
                <a:ea typeface="ＭＳ Ｐゴシック" charset="-128"/>
                <a:cs typeface="Arial" charset="0"/>
              </a:rPr>
              <a:t>you can implement CPBIS </a:t>
            </a:r>
            <a:r>
              <a:rPr lang="en-US" altLang="x-none" sz="2800">
                <a:latin typeface="Arial" charset="0"/>
                <a:ea typeface="ＭＳ Ｐゴシック" charset="-128"/>
                <a:cs typeface="Arial" charset="0"/>
              </a:rPr>
              <a:t>even if your school does not yet have a MTBF in place. </a:t>
            </a:r>
          </a:p>
        </p:txBody>
      </p:sp>
    </p:spTree>
    <p:extLst>
      <p:ext uri="{BB962C8B-B14F-4D97-AF65-F5344CB8AC3E}">
        <p14:creationId xmlns:p14="http://schemas.microsoft.com/office/powerpoint/2010/main" val="5369319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57200" y="1600200"/>
            <a:ext cx="7099919" cy="1441443"/>
            <a:chOff x="0" y="0"/>
            <a:chExt cx="7099919" cy="1441443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2218" y="42218"/>
              <a:ext cx="5544491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>
                  <a:latin typeface="Arial"/>
                  <a:cs typeface="Arial"/>
                </a:rPr>
                <a:t>Are the </a:t>
              </a:r>
              <a:r>
                <a:rPr lang="en-US" sz="2700" b="1" kern="1200" dirty="0" smtClean="0">
                  <a:latin typeface="Arial"/>
                  <a:cs typeface="Arial"/>
                </a:rPr>
                <a:t>foundations</a:t>
              </a:r>
              <a:r>
                <a:rPr lang="en-US" sz="2700" kern="1200" dirty="0" smtClean="0">
                  <a:latin typeface="Arial"/>
                  <a:cs typeface="Arial"/>
                </a:rPr>
                <a:t> of effective PCBS in place?</a:t>
              </a:r>
              <a:endParaRPr lang="en-US" sz="2700" kern="1200" dirty="0">
                <a:latin typeface="Arial"/>
                <a:cs typeface="Arial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914400" y="3352800"/>
            <a:ext cx="7099919" cy="1441443"/>
            <a:chOff x="626463" y="1681683"/>
            <a:chExt cx="7099919" cy="1441443"/>
          </a:xfrm>
        </p:grpSpPr>
        <p:sp>
          <p:nvSpPr>
            <p:cNvPr id="8" name="Rounded Rectangle 7"/>
            <p:cNvSpPr/>
            <p:nvPr/>
          </p:nvSpPr>
          <p:spPr>
            <a:xfrm>
              <a:off x="626463" y="1681683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68681" y="1723901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>
                  <a:latin typeface="Arial"/>
                  <a:cs typeface="Arial"/>
                </a:rPr>
                <a:t>Are proactive and positive </a:t>
              </a:r>
              <a:r>
                <a:rPr lang="en-US" sz="2700" b="1" kern="1200" dirty="0" smtClean="0">
                  <a:latin typeface="Arial"/>
                  <a:cs typeface="Arial"/>
                </a:rPr>
                <a:t>PCBS practices</a:t>
              </a:r>
              <a:r>
                <a:rPr lang="en-US" sz="2700" kern="1200" dirty="0" smtClean="0">
                  <a:latin typeface="Arial"/>
                  <a:cs typeface="Arial"/>
                </a:rPr>
                <a:t> implemented consistently?</a:t>
              </a:r>
              <a:endParaRPr lang="en-US" sz="2700" kern="1200" dirty="0">
                <a:latin typeface="Arial"/>
                <a:cs typeface="Arial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1447800" y="5111757"/>
            <a:ext cx="7099919" cy="1441443"/>
            <a:chOff x="1252927" y="3363366"/>
            <a:chExt cx="7099919" cy="1441443"/>
          </a:xfrm>
        </p:grpSpPr>
        <p:sp>
          <p:nvSpPr>
            <p:cNvPr id="11" name="Rounded Rectangle 10"/>
            <p:cNvSpPr/>
            <p:nvPr/>
          </p:nvSpPr>
          <p:spPr>
            <a:xfrm>
              <a:off x="1252927" y="3363366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295145" y="3405584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>
                  <a:latin typeface="Arial"/>
                  <a:cs typeface="Arial"/>
                </a:rPr>
                <a:t>Do data indicate that students are still engaging in </a:t>
              </a:r>
              <a:r>
                <a:rPr lang="en-US" sz="2700" b="1" kern="1200" dirty="0" smtClean="0">
                  <a:latin typeface="Arial"/>
                  <a:cs typeface="Arial"/>
                </a:rPr>
                <a:t>problem behavior</a:t>
              </a:r>
              <a:r>
                <a:rPr lang="en-US" sz="2700" kern="1200" dirty="0" smtClean="0">
                  <a:latin typeface="Arial"/>
                  <a:cs typeface="Arial"/>
                </a:rPr>
                <a:t>?</a:t>
              </a:r>
              <a:endParaRPr lang="en-US" sz="2700" kern="1200" dirty="0">
                <a:latin typeface="Arial"/>
                <a:cs typeface="Arial"/>
              </a:endParaRP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477000" y="2819400"/>
            <a:ext cx="936937" cy="936937"/>
            <a:chOff x="6162982" y="1093094"/>
            <a:chExt cx="936937" cy="936937"/>
          </a:xfrm>
        </p:grpSpPr>
        <p:sp>
          <p:nvSpPr>
            <p:cNvPr id="14" name="Down Arrow 13"/>
            <p:cNvSpPr/>
            <p:nvPr/>
          </p:nvSpPr>
          <p:spPr>
            <a:xfrm>
              <a:off x="6162982" y="1093094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1D1F0">
                <a:alpha val="90000"/>
              </a:srgbClr>
            </a:solidFill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n Arrow 4"/>
            <p:cNvSpPr/>
            <p:nvPr/>
          </p:nvSpPr>
          <p:spPr>
            <a:xfrm>
              <a:off x="6373793" y="1093094"/>
              <a:ext cx="515315" cy="705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atin typeface="Arial"/>
                <a:cs typeface="Arial"/>
              </a:endParaRP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7010400" y="4495800"/>
            <a:ext cx="936937" cy="936937"/>
            <a:chOff x="0" y="1676399"/>
            <a:chExt cx="936937" cy="936937"/>
          </a:xfrm>
        </p:grpSpPr>
        <p:sp>
          <p:nvSpPr>
            <p:cNvPr id="17" name="Down Arrow 16"/>
            <p:cNvSpPr/>
            <p:nvPr/>
          </p:nvSpPr>
          <p:spPr>
            <a:xfrm>
              <a:off x="0" y="1676399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1D1F0">
                <a:alpha val="90000"/>
              </a:srgbClr>
            </a:solidFill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Down Arrow 4"/>
            <p:cNvSpPr/>
            <p:nvPr/>
          </p:nvSpPr>
          <p:spPr>
            <a:xfrm>
              <a:off x="210811" y="1676399"/>
              <a:ext cx="515315" cy="705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atin typeface="Arial"/>
                <a:cs typeface="Arial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458200" cy="990600"/>
          </a:xfrm>
          <a:prstGeom prst="rect">
            <a:avLst/>
          </a:prstGeom>
          <a:solidFill>
            <a:srgbClr val="D1D1F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11" charset="-128"/>
                <a:cs typeface="Arial"/>
              </a:rPr>
              <a:t>PCBS Practices Decision-making Guide: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11" charset="-128"/>
                <a:cs typeface="Arial"/>
              </a:rPr>
              <a:t>3 Key Questions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11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14400" y="3352800"/>
            <a:ext cx="7099919" cy="1441443"/>
            <a:chOff x="626463" y="1681683"/>
            <a:chExt cx="7099919" cy="1441443"/>
          </a:xfrm>
        </p:grpSpPr>
        <p:sp>
          <p:nvSpPr>
            <p:cNvPr id="8" name="Rounded Rectangle 7"/>
            <p:cNvSpPr/>
            <p:nvPr/>
          </p:nvSpPr>
          <p:spPr>
            <a:xfrm>
              <a:off x="626463" y="1681683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68681" y="1723901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>
                  <a:latin typeface="Arial"/>
                  <a:cs typeface="Arial"/>
                </a:rPr>
                <a:t>Are proactive and positive </a:t>
              </a:r>
              <a:r>
                <a:rPr lang="en-US" sz="2700" b="1" kern="1200" dirty="0" smtClean="0">
                  <a:latin typeface="Arial"/>
                  <a:cs typeface="Arial"/>
                </a:rPr>
                <a:t>PCBS practices</a:t>
              </a:r>
              <a:r>
                <a:rPr lang="en-US" sz="2700" kern="1200" dirty="0" smtClean="0">
                  <a:latin typeface="Arial"/>
                  <a:cs typeface="Arial"/>
                </a:rPr>
                <a:t> implemented consistently?</a:t>
              </a:r>
              <a:endParaRPr lang="en-US" sz="2700" kern="1200" dirty="0">
                <a:latin typeface="Arial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47800" y="5111757"/>
            <a:ext cx="7099919" cy="1441443"/>
            <a:chOff x="1252927" y="3363366"/>
            <a:chExt cx="7099919" cy="1441443"/>
          </a:xfrm>
        </p:grpSpPr>
        <p:sp>
          <p:nvSpPr>
            <p:cNvPr id="11" name="Rounded Rectangle 10"/>
            <p:cNvSpPr/>
            <p:nvPr/>
          </p:nvSpPr>
          <p:spPr>
            <a:xfrm>
              <a:off x="1252927" y="3363366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295145" y="3405584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rial"/>
                  <a:cs typeface="Arial"/>
                </a:rPr>
                <a:t>Do data indicate that students are still engaging in </a:t>
              </a:r>
              <a:r>
                <a:rPr lang="en-US" sz="2000" b="1" kern="1200" dirty="0" smtClean="0">
                  <a:latin typeface="Arial"/>
                  <a:cs typeface="Arial"/>
                </a:rPr>
                <a:t>problem behavior</a:t>
              </a:r>
              <a:r>
                <a:rPr lang="en-US" sz="2000" kern="1200" dirty="0" smtClean="0">
                  <a:latin typeface="Arial"/>
                  <a:cs typeface="Arial"/>
                </a:rPr>
                <a:t>?</a:t>
              </a:r>
              <a:endParaRPr lang="en-US" sz="2000" kern="1200" dirty="0">
                <a:latin typeface="Arial"/>
                <a:cs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10400" y="4495800"/>
            <a:ext cx="936937" cy="936937"/>
            <a:chOff x="0" y="1676399"/>
            <a:chExt cx="936937" cy="936937"/>
          </a:xfrm>
        </p:grpSpPr>
        <p:sp>
          <p:nvSpPr>
            <p:cNvPr id="17" name="Down Arrow 16"/>
            <p:cNvSpPr/>
            <p:nvPr/>
          </p:nvSpPr>
          <p:spPr>
            <a:xfrm>
              <a:off x="0" y="1676399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1D1F0">
                <a:alpha val="90000"/>
              </a:srgbClr>
            </a:solidFill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Down Arrow 4"/>
            <p:cNvSpPr/>
            <p:nvPr/>
          </p:nvSpPr>
          <p:spPr>
            <a:xfrm>
              <a:off x="210811" y="1676399"/>
              <a:ext cx="515315" cy="705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>
                <a:latin typeface="Arial"/>
                <a:cs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7200" y="1600200"/>
            <a:ext cx="7099919" cy="1441443"/>
            <a:chOff x="0" y="0"/>
            <a:chExt cx="7099919" cy="1441443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2218" y="42218"/>
              <a:ext cx="5544491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>
                  <a:latin typeface="Arial"/>
                  <a:cs typeface="Arial"/>
                </a:rPr>
                <a:t>Are the </a:t>
              </a:r>
              <a:r>
                <a:rPr lang="en-US" sz="2700" b="1" kern="1200" dirty="0" smtClean="0">
                  <a:latin typeface="Arial"/>
                  <a:cs typeface="Arial"/>
                </a:rPr>
                <a:t>foundations</a:t>
              </a:r>
              <a:r>
                <a:rPr lang="en-US" sz="2700" kern="1200" dirty="0" smtClean="0">
                  <a:latin typeface="Arial"/>
                  <a:cs typeface="Arial"/>
                </a:rPr>
                <a:t> of effective PCBS in place?</a:t>
              </a:r>
              <a:endParaRPr lang="en-US" sz="2700" kern="1200" dirty="0">
                <a:latin typeface="Arial"/>
                <a:cs typeface="Arial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458200" cy="990600"/>
          </a:xfrm>
          <a:prstGeom prst="rect">
            <a:avLst/>
          </a:prstGeom>
          <a:solidFill>
            <a:srgbClr val="D1D1F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11" charset="-128"/>
                <a:cs typeface="Arial"/>
              </a:rPr>
              <a:t>Decision-making Guide: 3 Key Questions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11" charset="-128"/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77000" y="2819400"/>
            <a:ext cx="936937" cy="936937"/>
            <a:chOff x="6162982" y="1093094"/>
            <a:chExt cx="936937" cy="936937"/>
          </a:xfrm>
        </p:grpSpPr>
        <p:sp>
          <p:nvSpPr>
            <p:cNvPr id="14" name="Down Arrow 13"/>
            <p:cNvSpPr/>
            <p:nvPr/>
          </p:nvSpPr>
          <p:spPr>
            <a:xfrm>
              <a:off x="6162982" y="1093094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1D1F0">
                <a:alpha val="90000"/>
              </a:srgbClr>
            </a:solidFill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n Arrow 4"/>
            <p:cNvSpPr/>
            <p:nvPr/>
          </p:nvSpPr>
          <p:spPr>
            <a:xfrm>
              <a:off x="6373793" y="1093094"/>
              <a:ext cx="515315" cy="705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atin typeface="Arial"/>
                <a:cs typeface="Arial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" y="2286000"/>
            <a:ext cx="2819400" cy="1143000"/>
          </a:xfrm>
          <a:prstGeom prst="rect">
            <a:avLst/>
          </a:prstGeom>
          <a:solidFill>
            <a:srgbClr val="D1D1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Effectively </a:t>
            </a:r>
            <a:r>
              <a:rPr lang="en-US" sz="2000" b="1" i="1" dirty="0" smtClean="0">
                <a:solidFill>
                  <a:schemeClr val="tx1"/>
                </a:solidFill>
                <a:latin typeface="Arial"/>
                <a:cs typeface="Arial"/>
              </a:rPr>
              <a:t>design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the physical environment of the classroom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4200" y="2286000"/>
            <a:ext cx="2819400" cy="1143000"/>
          </a:xfrm>
          <a:prstGeom prst="rect">
            <a:avLst/>
          </a:prstGeom>
          <a:solidFill>
            <a:srgbClr val="D1D1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Develop &amp; teach predictable classroom </a:t>
            </a:r>
            <a:r>
              <a:rPr lang="en-US" sz="2000" b="1" i="1" dirty="0" smtClean="0">
                <a:solidFill>
                  <a:schemeClr val="tx1"/>
                </a:solidFill>
                <a:latin typeface="Arial"/>
                <a:cs typeface="Arial"/>
              </a:rPr>
              <a:t>routines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48400" y="2286000"/>
            <a:ext cx="2819400" cy="1143000"/>
          </a:xfrm>
          <a:prstGeom prst="rect">
            <a:avLst/>
          </a:prstGeom>
          <a:solidFill>
            <a:srgbClr val="D1D1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Post, define, &amp; teach 3-5 positive classroom </a:t>
            </a:r>
            <a:r>
              <a:rPr lang="en-US" sz="2000" b="1" i="1" dirty="0" smtClean="0">
                <a:solidFill>
                  <a:schemeClr val="tx1"/>
                </a:solidFill>
                <a:latin typeface="Arial"/>
                <a:cs typeface="Arial"/>
              </a:rPr>
              <a:t>expectations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67000" y="2152471"/>
            <a:ext cx="7238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+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53124" y="2152471"/>
            <a:ext cx="7238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+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0" y="3962400"/>
            <a:ext cx="3048000" cy="2895600"/>
          </a:xfrm>
          <a:prstGeom prst="roundRect">
            <a:avLst/>
          </a:prstGeom>
          <a:solidFill>
            <a:srgbClr val="00804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Elementary Example:</a:t>
            </a:r>
          </a:p>
          <a:p>
            <a:pPr lvl="0"/>
            <a:r>
              <a:rPr lang="en-US" sz="2000" dirty="0" smtClean="0">
                <a:latin typeface="Arial"/>
                <a:cs typeface="Arial"/>
              </a:rPr>
              <a:t>Plan layout according to the type of activity (e.g., tables for centers, separate desks for independent work, circle area for group instruction)</a:t>
            </a:r>
          </a:p>
          <a:p>
            <a:r>
              <a:rPr lang="en-US" sz="2000" dirty="0" smtClean="0">
                <a:latin typeface="Arial"/>
                <a:cs typeface="Arial"/>
              </a:rPr>
              <a:t>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048000" y="3962400"/>
            <a:ext cx="3048000" cy="2895600"/>
          </a:xfrm>
          <a:prstGeom prst="roundRect">
            <a:avLst/>
          </a:prstGeom>
          <a:solidFill>
            <a:srgbClr val="00804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HS Example:</a:t>
            </a:r>
          </a:p>
          <a:p>
            <a:pPr lvl="0"/>
            <a:r>
              <a:rPr lang="en-US" sz="2000" dirty="0" smtClean="0">
                <a:latin typeface="Arial"/>
                <a:cs typeface="Arial"/>
              </a:rPr>
              <a:t>Plan layout according to the type of activity (e.g., “U” or circle for discussion, forward facing for group instruction)</a:t>
            </a:r>
          </a:p>
          <a:p>
            <a:r>
              <a:rPr lang="en-US" sz="2000" dirty="0" smtClean="0">
                <a:latin typeface="Arial"/>
                <a:cs typeface="Arial"/>
              </a:rPr>
              <a:t>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096000" y="3962400"/>
            <a:ext cx="3048000" cy="2895600"/>
          </a:xfrm>
          <a:prstGeom prst="roundRect">
            <a:avLst/>
          </a:prstGeom>
          <a:solidFill>
            <a:srgbClr val="80000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Non-Example:</a:t>
            </a:r>
          </a:p>
          <a:p>
            <a:pPr lvl="0"/>
            <a:r>
              <a:rPr lang="en-US" sz="2000" dirty="0" smtClean="0">
                <a:latin typeface="Arial"/>
                <a:cs typeface="Arial"/>
              </a:rPr>
              <a:t>Disorderly, messy, unclean, and/or visually unappealing environment</a:t>
            </a:r>
          </a:p>
          <a:p>
            <a:r>
              <a:rPr lang="en-US" sz="2000" dirty="0" smtClean="0">
                <a:latin typeface="Arial"/>
                <a:cs typeface="Arial"/>
              </a:rPr>
              <a:t>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0" y="3962400"/>
            <a:ext cx="3048000" cy="2895600"/>
          </a:xfrm>
          <a:prstGeom prst="roundRect">
            <a:avLst/>
          </a:prstGeom>
          <a:solidFill>
            <a:srgbClr val="00804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Elementary Example:</a:t>
            </a:r>
          </a:p>
          <a:p>
            <a:r>
              <a:rPr lang="en-US" sz="2000" dirty="0" smtClean="0">
                <a:latin typeface="Arial"/>
                <a:cs typeface="Arial"/>
              </a:rPr>
              <a:t>Establish routines and procedures for: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Arrival and dismissal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Transitions between activities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Accessing help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What to do after work is completed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048000" y="3962400"/>
            <a:ext cx="3048000" cy="2895600"/>
          </a:xfrm>
          <a:prstGeom prst="roundRect">
            <a:avLst/>
          </a:prstGeom>
          <a:solidFill>
            <a:srgbClr val="00804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HS Example:</a:t>
            </a:r>
          </a:p>
          <a:p>
            <a:r>
              <a:rPr lang="en-US" sz="2000" dirty="0" smtClean="0">
                <a:latin typeface="Arial"/>
                <a:cs typeface="Arial"/>
              </a:rPr>
              <a:t>Consider routines and procedures for:</a:t>
            </a:r>
          </a:p>
          <a:p>
            <a:pPr marL="165100" lvl="0" indent="-1651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Turning in work</a:t>
            </a:r>
          </a:p>
          <a:p>
            <a:pPr marL="165100" lvl="0" indent="-1651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Accessing materials </a:t>
            </a:r>
          </a:p>
          <a:p>
            <a:pPr marL="165100" lvl="0" indent="-1651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Making up missed work</a:t>
            </a:r>
          </a:p>
          <a:p>
            <a:pPr marL="165100" lvl="0" indent="-1651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Transitions/interruptions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096000" y="3962400"/>
            <a:ext cx="3048000" cy="2895600"/>
          </a:xfrm>
          <a:prstGeom prst="roundRect">
            <a:avLst/>
          </a:prstGeom>
          <a:solidFill>
            <a:srgbClr val="80000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Non-Example:</a:t>
            </a:r>
          </a:p>
          <a:p>
            <a:pPr lvl="0"/>
            <a:r>
              <a:rPr lang="en-US" sz="2000" dirty="0" smtClean="0">
                <a:latin typeface="Arial"/>
                <a:cs typeface="Arial"/>
              </a:rPr>
              <a:t>Assuming students automatically know routines &amp; procedures without instruction and feedback</a:t>
            </a:r>
          </a:p>
          <a:p>
            <a:r>
              <a:rPr lang="en-US" sz="2000" dirty="0" smtClean="0">
                <a:latin typeface="Arial"/>
                <a:cs typeface="Arial"/>
              </a:rPr>
              <a:t>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0" y="3962400"/>
            <a:ext cx="3048000" cy="2895600"/>
          </a:xfrm>
          <a:prstGeom prst="roundRect">
            <a:avLst/>
          </a:prstGeom>
          <a:solidFill>
            <a:srgbClr val="00804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Elementary Example:</a:t>
            </a:r>
          </a:p>
          <a:p>
            <a:pPr marL="119063" indent="-119063"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Poster </a:t>
            </a:r>
            <a:r>
              <a:rPr lang="en-US" sz="2000" dirty="0" smtClean="0">
                <a:latin typeface="Arial"/>
                <a:cs typeface="Arial"/>
              </a:rPr>
              <a:t>of Be Safe, Kind, &amp; Ready</a:t>
            </a:r>
          </a:p>
          <a:p>
            <a:pPr marL="119063" indent="-119063"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Matrix </a:t>
            </a:r>
            <a:r>
              <a:rPr lang="en-US" sz="2000" dirty="0" smtClean="0">
                <a:latin typeface="Arial"/>
                <a:cs typeface="Arial"/>
              </a:rPr>
              <a:t>to define for each classroom routine.</a:t>
            </a:r>
          </a:p>
          <a:p>
            <a:pPr marL="119063" indent="-119063"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Teach</a:t>
            </a:r>
            <a:r>
              <a:rPr lang="en-US" sz="2000" dirty="0" smtClean="0">
                <a:latin typeface="Arial"/>
                <a:cs typeface="Arial"/>
              </a:rPr>
              <a:t> engaging lessons for each expectation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048000" y="3962400"/>
            <a:ext cx="3048000" cy="2895600"/>
          </a:xfrm>
          <a:prstGeom prst="roundRect">
            <a:avLst/>
          </a:prstGeom>
          <a:solidFill>
            <a:srgbClr val="00804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HS Example:</a:t>
            </a:r>
          </a:p>
          <a:p>
            <a:pPr marL="119063" indent="-119063"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Student-created poster </a:t>
            </a:r>
            <a:r>
              <a:rPr lang="en-US" sz="2000" dirty="0" smtClean="0">
                <a:latin typeface="Arial"/>
                <a:cs typeface="Arial"/>
              </a:rPr>
              <a:t>of Citizenship, Achievement, &amp; Grit</a:t>
            </a:r>
          </a:p>
          <a:p>
            <a:pPr marL="119063" indent="-119063"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Engage students </a:t>
            </a:r>
            <a:r>
              <a:rPr lang="en-US" sz="2000" dirty="0" smtClean="0">
                <a:latin typeface="Arial"/>
                <a:cs typeface="Arial"/>
              </a:rPr>
              <a:t>in developing the matrix and teaching each lesson using video, etc.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096000" y="3962400"/>
            <a:ext cx="3048000" cy="2895600"/>
          </a:xfrm>
          <a:prstGeom prst="roundRect">
            <a:avLst/>
          </a:prstGeom>
          <a:solidFill>
            <a:srgbClr val="80000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Non-Example: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Assuming students will already know your expectations 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Having more than 5 expectations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/>
              <a:t>Listing only behaviors you do NOT want from students 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0348 -0.205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21" grpId="0" animBg="1"/>
      <p:bldP spid="22" grpId="0" animBg="1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marL="1947863" indent="-147638" algn="l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Turn and Talk: 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Review the critical features and topics we just discussed.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Describe each key to your partner as you would to a teacher you are supporting.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Identify questions or areas for clarification.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Be prepared to discuss.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16002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3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/>
        </p:nvGrpSpPr>
        <p:grpSpPr>
          <a:xfrm>
            <a:off x="914400" y="3352800"/>
            <a:ext cx="7099919" cy="1441443"/>
            <a:chOff x="626463" y="1681683"/>
            <a:chExt cx="7099919" cy="1441443"/>
          </a:xfrm>
        </p:grpSpPr>
        <p:sp>
          <p:nvSpPr>
            <p:cNvPr id="8" name="Rounded Rectangle 7"/>
            <p:cNvSpPr/>
            <p:nvPr/>
          </p:nvSpPr>
          <p:spPr>
            <a:xfrm>
              <a:off x="626463" y="1681683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68681" y="1723901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Are proactive and positive </a:t>
              </a:r>
              <a:r>
                <a:rPr lang="en-US" sz="2700" b="1" kern="1200" dirty="0" smtClean="0"/>
                <a:t>PCBS practices</a:t>
              </a:r>
              <a:r>
                <a:rPr lang="en-US" sz="2700" kern="1200" dirty="0" smtClean="0"/>
                <a:t> implemented consistently?</a:t>
              </a:r>
              <a:endParaRPr lang="en-US" sz="2700" kern="1200" dirty="0"/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1447800" y="5111757"/>
            <a:ext cx="7099919" cy="1441443"/>
            <a:chOff x="1252927" y="3363366"/>
            <a:chExt cx="7099919" cy="1441443"/>
          </a:xfrm>
        </p:grpSpPr>
        <p:sp>
          <p:nvSpPr>
            <p:cNvPr id="11" name="Rounded Rectangle 10"/>
            <p:cNvSpPr/>
            <p:nvPr/>
          </p:nvSpPr>
          <p:spPr>
            <a:xfrm>
              <a:off x="1252927" y="3363366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295145" y="3405584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Do data indicate that students are still engaging in </a:t>
              </a:r>
              <a:r>
                <a:rPr lang="en-US" sz="2700" b="1" kern="1200" dirty="0" smtClean="0"/>
                <a:t>problem behavior</a:t>
              </a:r>
              <a:r>
                <a:rPr lang="en-US" sz="2700" kern="1200" dirty="0" smtClean="0"/>
                <a:t>?</a:t>
              </a:r>
              <a:endParaRPr lang="en-US" sz="2700" kern="1200" dirty="0"/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7010400" y="4495800"/>
            <a:ext cx="936937" cy="936937"/>
            <a:chOff x="0" y="1676399"/>
            <a:chExt cx="936937" cy="936937"/>
          </a:xfrm>
        </p:grpSpPr>
        <p:sp>
          <p:nvSpPr>
            <p:cNvPr id="17" name="Down Arrow 16"/>
            <p:cNvSpPr/>
            <p:nvPr/>
          </p:nvSpPr>
          <p:spPr>
            <a:xfrm>
              <a:off x="0" y="1676399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1D1F0">
                <a:alpha val="90000"/>
              </a:srgbClr>
            </a:solidFill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Down Arrow 4"/>
            <p:cNvSpPr/>
            <p:nvPr/>
          </p:nvSpPr>
          <p:spPr>
            <a:xfrm>
              <a:off x="210811" y="1676399"/>
              <a:ext cx="515315" cy="705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  <p:grpSp>
        <p:nvGrpSpPr>
          <p:cNvPr id="2" name="Group 3"/>
          <p:cNvGrpSpPr/>
          <p:nvPr/>
        </p:nvGrpSpPr>
        <p:grpSpPr>
          <a:xfrm>
            <a:off x="457200" y="1600200"/>
            <a:ext cx="7099919" cy="1441443"/>
            <a:chOff x="0" y="0"/>
            <a:chExt cx="7099919" cy="1441443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2218" y="42218"/>
              <a:ext cx="5544491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Are the </a:t>
              </a:r>
              <a:r>
                <a:rPr lang="en-US" sz="2700" b="1" kern="1200" dirty="0" smtClean="0"/>
                <a:t>foundations</a:t>
              </a:r>
              <a:r>
                <a:rPr lang="en-US" sz="2700" kern="1200" dirty="0" smtClean="0"/>
                <a:t> of effective PCBS in place?</a:t>
              </a:r>
              <a:endParaRPr lang="en-US" sz="2700" kern="1200" dirty="0"/>
            </a:p>
          </p:txBody>
        </p:sp>
      </p:grp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458200" cy="990600"/>
          </a:xfrm>
          <a:prstGeom prst="rect">
            <a:avLst/>
          </a:prstGeom>
          <a:solidFill>
            <a:srgbClr val="D1D1F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11" charset="-128"/>
                <a:cs typeface="Arial"/>
              </a:rPr>
              <a:t>Decision-making Guide: 3 Key Questions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1" charset="-128"/>
              <a:cs typeface="Arial"/>
            </a:endParaRPr>
          </a:p>
        </p:txBody>
      </p:sp>
      <p:grpSp>
        <p:nvGrpSpPr>
          <p:cNvPr id="7" name="Group 12"/>
          <p:cNvGrpSpPr/>
          <p:nvPr/>
        </p:nvGrpSpPr>
        <p:grpSpPr>
          <a:xfrm>
            <a:off x="6477000" y="2819400"/>
            <a:ext cx="936937" cy="936937"/>
            <a:chOff x="6162982" y="1093094"/>
            <a:chExt cx="936937" cy="936937"/>
          </a:xfrm>
        </p:grpSpPr>
        <p:sp>
          <p:nvSpPr>
            <p:cNvPr id="14" name="Down Arrow 13"/>
            <p:cNvSpPr/>
            <p:nvPr/>
          </p:nvSpPr>
          <p:spPr>
            <a:xfrm>
              <a:off x="6162982" y="1093094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1D1F0">
                <a:alpha val="90000"/>
              </a:srgbClr>
            </a:solidFill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n Arrow 4"/>
            <p:cNvSpPr/>
            <p:nvPr/>
          </p:nvSpPr>
          <p:spPr>
            <a:xfrm>
              <a:off x="6373793" y="1093094"/>
              <a:ext cx="515315" cy="705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6200" y="2286000"/>
            <a:ext cx="2819400" cy="1143000"/>
          </a:xfrm>
          <a:prstGeom prst="rect">
            <a:avLst/>
          </a:prstGeom>
          <a:solidFill>
            <a:srgbClr val="D1D1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Provide high rates of varied </a:t>
            </a:r>
            <a:r>
              <a:rPr lang="en-US" sz="2000" b="1" i="1" dirty="0" smtClean="0">
                <a:solidFill>
                  <a:schemeClr val="tx1"/>
                </a:solidFill>
              </a:rPr>
              <a:t>opportunities to respond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4200" y="2286000"/>
            <a:ext cx="2819400" cy="1143000"/>
          </a:xfrm>
          <a:prstGeom prst="rect">
            <a:avLst/>
          </a:prstGeom>
          <a:solidFill>
            <a:srgbClr val="D1D1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Use </a:t>
            </a:r>
            <a:r>
              <a:rPr lang="en-US" sz="2000" b="1" i="1" dirty="0" smtClean="0">
                <a:solidFill>
                  <a:schemeClr val="tx1"/>
                </a:solidFill>
              </a:rPr>
              <a:t>prompts </a:t>
            </a:r>
            <a:r>
              <a:rPr lang="en-US" sz="2000" dirty="0" smtClean="0">
                <a:solidFill>
                  <a:schemeClr val="tx1"/>
                </a:solidFill>
              </a:rPr>
              <a:t>and </a:t>
            </a:r>
            <a:r>
              <a:rPr lang="en-US" sz="2000" b="1" i="1" dirty="0" smtClean="0">
                <a:solidFill>
                  <a:schemeClr val="tx1"/>
                </a:solidFill>
              </a:rPr>
              <a:t>active supervision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48400" y="2286000"/>
            <a:ext cx="2819400" cy="1143000"/>
          </a:xfrm>
          <a:prstGeom prst="rect">
            <a:avLst/>
          </a:prstGeom>
          <a:solidFill>
            <a:srgbClr val="D1D1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Acknowledge behavior with </a:t>
            </a:r>
            <a:r>
              <a:rPr lang="en-US" sz="2000" b="1" dirty="0" smtClean="0">
                <a:solidFill>
                  <a:schemeClr val="tx1"/>
                </a:solidFill>
              </a:rPr>
              <a:t>specific praise </a:t>
            </a:r>
            <a:r>
              <a:rPr lang="en-US" sz="2000" dirty="0" smtClean="0">
                <a:solidFill>
                  <a:schemeClr val="tx1"/>
                </a:solidFill>
              </a:rPr>
              <a:t>&amp; </a:t>
            </a:r>
            <a:r>
              <a:rPr lang="en-US" sz="2000" b="1" dirty="0" smtClean="0">
                <a:solidFill>
                  <a:schemeClr val="tx1"/>
                </a:solidFill>
              </a:rPr>
              <a:t>other strategies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7000" y="2152471"/>
            <a:ext cx="7238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3124" y="2152471"/>
            <a:ext cx="7238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0" y="3962400"/>
            <a:ext cx="3048000" cy="2895600"/>
          </a:xfrm>
          <a:prstGeom prst="roundRect">
            <a:avLst/>
          </a:prstGeom>
          <a:solidFill>
            <a:srgbClr val="00804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Elementary Example:</a:t>
            </a:r>
          </a:p>
          <a:p>
            <a:pPr marL="119063" indent="-119063">
              <a:buFont typeface="Arial"/>
              <a:buChar char="•"/>
            </a:pPr>
            <a:r>
              <a:rPr lang="en-US" sz="2000" i="1" dirty="0" smtClean="0"/>
              <a:t>Individual or small group: </a:t>
            </a:r>
            <a:r>
              <a:rPr lang="en-US" sz="2000" dirty="0" smtClean="0"/>
              <a:t>Student names on sticks in a jar. As questions are posed, a student name is drawn.</a:t>
            </a:r>
          </a:p>
          <a:p>
            <a:pPr marL="119063" indent="-119063">
              <a:buFont typeface="Arial"/>
              <a:buChar char="•"/>
            </a:pPr>
            <a:r>
              <a:rPr lang="en-US" sz="2000" i="1" dirty="0" smtClean="0"/>
              <a:t>Choral</a:t>
            </a:r>
            <a:r>
              <a:rPr lang="en-US" sz="2000" b="1" i="1" dirty="0" smtClean="0"/>
              <a:t>:</a:t>
            </a:r>
            <a:r>
              <a:rPr lang="en-US" sz="2000" dirty="0" smtClean="0"/>
              <a:t> All students recite letter sounds.</a:t>
            </a:r>
            <a:endParaRPr lang="en-US" sz="2000" dirty="0"/>
          </a:p>
        </p:txBody>
      </p:sp>
      <p:sp>
        <p:nvSpPr>
          <p:cNvPr id="29" name="Rounded Rectangle 28"/>
          <p:cNvSpPr/>
          <p:nvPr/>
        </p:nvSpPr>
        <p:spPr>
          <a:xfrm>
            <a:off x="3048000" y="3962400"/>
            <a:ext cx="3048000" cy="2895600"/>
          </a:xfrm>
          <a:prstGeom prst="roundRect">
            <a:avLst/>
          </a:prstGeom>
          <a:solidFill>
            <a:srgbClr val="00804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HS Example:</a:t>
            </a:r>
          </a:p>
          <a:p>
            <a:pPr marL="119063" indent="-119063">
              <a:buFont typeface="Arial"/>
              <a:buChar char="•"/>
            </a:pPr>
            <a:r>
              <a:rPr lang="en-US" sz="2000" i="1" dirty="0" smtClean="0"/>
              <a:t>Individual or small group: </a:t>
            </a:r>
            <a:r>
              <a:rPr lang="en-US" sz="2000" dirty="0" smtClean="0"/>
              <a:t>I just showed you how to do #1, I am going to start #2.  Second row, help explain my steps. </a:t>
            </a:r>
          </a:p>
          <a:p>
            <a:pPr marL="119063" indent="-119063">
              <a:buFont typeface="Arial"/>
              <a:buChar char="•"/>
            </a:pPr>
            <a:r>
              <a:rPr lang="en-US" sz="2000" i="1" dirty="0" smtClean="0"/>
              <a:t>Nonverbal</a:t>
            </a:r>
            <a:r>
              <a:rPr lang="en-US" sz="2000" b="1" i="1" dirty="0" smtClean="0"/>
              <a:t>:</a:t>
            </a:r>
            <a:r>
              <a:rPr lang="en-US" sz="2000" dirty="0" smtClean="0"/>
              <a:t> Clickers to respond a, </a:t>
            </a:r>
            <a:r>
              <a:rPr lang="en-US" sz="2000" dirty="0" err="1" smtClean="0"/>
              <a:t>b</a:t>
            </a:r>
            <a:r>
              <a:rPr lang="en-US" sz="2000" dirty="0" smtClean="0"/>
              <a:t>, or </a:t>
            </a:r>
            <a:r>
              <a:rPr lang="en-US" sz="2000" dirty="0" err="1" smtClean="0"/>
              <a:t>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0" name="Rounded Rectangle 29"/>
          <p:cNvSpPr/>
          <p:nvPr/>
        </p:nvSpPr>
        <p:spPr>
          <a:xfrm>
            <a:off x="6096000" y="3962400"/>
            <a:ext cx="3048000" cy="2895600"/>
          </a:xfrm>
          <a:prstGeom prst="roundRect">
            <a:avLst/>
          </a:prstGeom>
          <a:solidFill>
            <a:srgbClr val="80000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Non-Example: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A teacher provides a 20-minute lesson without asking any questions or prompting any student responses. </a:t>
            </a:r>
            <a:endParaRPr lang="en-US" sz="2000" dirty="0"/>
          </a:p>
        </p:txBody>
      </p:sp>
      <p:sp>
        <p:nvSpPr>
          <p:cNvPr id="31" name="Rounded Rectangle 30"/>
          <p:cNvSpPr/>
          <p:nvPr/>
        </p:nvSpPr>
        <p:spPr>
          <a:xfrm>
            <a:off x="0" y="3962400"/>
            <a:ext cx="3048000" cy="2895600"/>
          </a:xfrm>
          <a:prstGeom prst="roundRect">
            <a:avLst/>
          </a:prstGeom>
          <a:solidFill>
            <a:schemeClr val="accent1">
              <a:alpha val="2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Elementary Example: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Before students begin seatwork, provide a reminder about how to access help and materials, if needed.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Poster of expected behaviors.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048000" y="3962400"/>
            <a:ext cx="3048000" cy="2895600"/>
          </a:xfrm>
          <a:prstGeom prst="roundRect">
            <a:avLst/>
          </a:prstGeom>
          <a:solidFill>
            <a:schemeClr val="accent1">
              <a:alpha val="2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HS Example: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Review of group activity participation rubric prior to the start of group work.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Sign above the homework (HW) basket with checklist for handing in HW. </a:t>
            </a:r>
            <a:endParaRPr lang="en-US" sz="2000" dirty="0"/>
          </a:p>
        </p:txBody>
      </p:sp>
      <p:sp>
        <p:nvSpPr>
          <p:cNvPr id="33" name="Rounded Rectangle 32"/>
          <p:cNvSpPr/>
          <p:nvPr/>
        </p:nvSpPr>
        <p:spPr>
          <a:xfrm>
            <a:off x="6096000" y="3962400"/>
            <a:ext cx="3048000" cy="2895600"/>
          </a:xfrm>
          <a:prstGeom prst="roundRect">
            <a:avLst/>
          </a:prstGeom>
          <a:solidFill>
            <a:srgbClr val="80000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Non-Example: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While teaching a lesson, a student calls out and the educator states, “Instead of calling out, I would like you to raise your hand.” </a:t>
            </a:r>
            <a:endParaRPr lang="en-US" sz="2000" dirty="0"/>
          </a:p>
        </p:txBody>
      </p:sp>
      <p:sp>
        <p:nvSpPr>
          <p:cNvPr id="34" name="Rounded Rectangle 33"/>
          <p:cNvSpPr/>
          <p:nvPr/>
        </p:nvSpPr>
        <p:spPr>
          <a:xfrm>
            <a:off x="0" y="3962400"/>
            <a:ext cx="3048000" cy="2895600"/>
          </a:xfrm>
          <a:prstGeom prst="roundRect">
            <a:avLst/>
          </a:prstGeom>
          <a:solidFill>
            <a:schemeClr val="accent1">
              <a:alpha val="2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Elementary Example: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/>
              <a:t>While students are working independently in centers scan and move around the classroom, checking in with students.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048000" y="3962400"/>
            <a:ext cx="3048000" cy="2895600"/>
          </a:xfrm>
          <a:prstGeom prst="roundRect">
            <a:avLst/>
          </a:prstGeom>
          <a:solidFill>
            <a:schemeClr val="accent1">
              <a:alpha val="2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HS Example: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While monitoring students, move around the area, interact with students and observe behaviors of individuals and the group.  </a:t>
            </a:r>
            <a:endParaRPr lang="en-US" sz="2000" dirty="0"/>
          </a:p>
        </p:txBody>
      </p:sp>
      <p:sp>
        <p:nvSpPr>
          <p:cNvPr id="36" name="Rounded Rectangle 35"/>
          <p:cNvSpPr/>
          <p:nvPr/>
        </p:nvSpPr>
        <p:spPr>
          <a:xfrm>
            <a:off x="6096000" y="3962400"/>
            <a:ext cx="3048000" cy="2895600"/>
          </a:xfrm>
          <a:prstGeom prst="roundRect">
            <a:avLst/>
          </a:prstGeom>
          <a:solidFill>
            <a:srgbClr val="80000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Non-Example: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Sitting or standing where you cannot see the entire room / space. Such as with your back to the group or behind your desk. </a:t>
            </a:r>
            <a:endParaRPr lang="en-US" sz="20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038600" y="2895600"/>
            <a:ext cx="990600" cy="1588"/>
          </a:xfrm>
          <a:prstGeom prst="line">
            <a:avLst/>
          </a:prstGeom>
          <a:ln w="38100" cap="flat" cmpd="sng" algn="ctr">
            <a:solidFill>
              <a:srgbClr val="26267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429000" y="3200400"/>
            <a:ext cx="2209800" cy="1588"/>
          </a:xfrm>
          <a:prstGeom prst="line">
            <a:avLst/>
          </a:prstGeom>
          <a:ln w="38100" cap="flat" cmpd="sng" algn="ctr">
            <a:solidFill>
              <a:srgbClr val="26267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0" y="3962400"/>
            <a:ext cx="3048000" cy="2895600"/>
          </a:xfrm>
          <a:prstGeom prst="roundRect">
            <a:avLst/>
          </a:prstGeom>
          <a:solidFill>
            <a:schemeClr val="accent1">
              <a:alpha val="2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Elementary Example: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/>
              <a:t>During educator-directed instruction, a student raises her hand.  The educator says, “Thank you for raising your hand.”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048000" y="3962400"/>
            <a:ext cx="3048000" cy="2895600"/>
          </a:xfrm>
          <a:prstGeom prst="roundRect">
            <a:avLst/>
          </a:prstGeom>
          <a:solidFill>
            <a:schemeClr val="accent1">
              <a:alpha val="2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HS Example: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/>
              <a:t>The teacher quietly states, “I really appreciate how you facilitated your group discussion.  Peers had many ideas, and you managed it well.”</a:t>
            </a:r>
          </a:p>
          <a:p>
            <a:pPr marL="119063" lvl="0" indent="-119063"/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43" name="Rounded Rectangle 42"/>
          <p:cNvSpPr/>
          <p:nvPr/>
        </p:nvSpPr>
        <p:spPr>
          <a:xfrm>
            <a:off x="6096000" y="3962400"/>
            <a:ext cx="3048000" cy="2895600"/>
          </a:xfrm>
          <a:prstGeom prst="roundRect">
            <a:avLst/>
          </a:prstGeom>
          <a:solidFill>
            <a:srgbClr val="80000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Non-Example: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/>
              <a:t>“Thank you for trying to act like a human.”  (This, at best, is sarcasm, </a:t>
            </a:r>
            <a:r>
              <a:rPr lang="en-US" sz="2000" i="1" dirty="0" smtClean="0"/>
              <a:t>not</a:t>
            </a:r>
            <a:r>
              <a:rPr lang="en-US" sz="2000" dirty="0" smtClean="0"/>
              <a:t> genuine praise.)</a:t>
            </a:r>
          </a:p>
          <a:p>
            <a:pPr marL="119063" lvl="0" indent="-119063">
              <a:buFont typeface="Arial"/>
              <a:buChar char="•"/>
            </a:pPr>
            <a:endParaRPr lang="en-US" sz="200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6934200" y="3048000"/>
            <a:ext cx="1752600" cy="1588"/>
          </a:xfrm>
          <a:prstGeom prst="line">
            <a:avLst/>
          </a:prstGeom>
          <a:ln w="38100" cap="flat" cmpd="sng" algn="ctr">
            <a:solidFill>
              <a:srgbClr val="26267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705600" y="3352800"/>
            <a:ext cx="1752600" cy="1588"/>
          </a:xfrm>
          <a:prstGeom prst="line">
            <a:avLst/>
          </a:prstGeom>
          <a:ln w="38100" cap="flat" cmpd="sng" algn="ctr">
            <a:solidFill>
              <a:srgbClr val="26267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4.44444E-6 -0.460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/>
          <a:lstStyle/>
          <a:p>
            <a:r>
              <a:rPr lang="en-US" sz="4000" b="1" dirty="0" smtClean="0"/>
              <a:t>Other Strategies to Acknowledge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26422"/>
          <a:ext cx="9144000" cy="6066878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828800"/>
                <a:gridCol w="2438400"/>
                <a:gridCol w="2438400"/>
                <a:gridCol w="2438400"/>
              </a:tblGrid>
              <a:tr h="929121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Elementary Example: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HS Example: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Non-example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8130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Behavior Contract</a:t>
                      </a:r>
                    </a:p>
                  </a:txBody>
                  <a:tcPr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Class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Constitution signed by all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Integrity Pledge signed by all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Zero Tolerance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Acknowledgement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800000">
                        <a:alpha val="20000"/>
                      </a:srgbClr>
                    </a:solidFill>
                  </a:tcPr>
                </a:tc>
              </a:tr>
              <a:tr h="231305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Group Contingency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“If all students will hand in homework #2 by the due date, next Friday we will play State Bingo instead of a formal test review.”</a:t>
                      </a:r>
                      <a:r>
                        <a:rPr lang="en-US" sz="2000" dirty="0" smtClean="0"/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“If we generate 5 questions that are examples of ‘Synthesis’ by 2:15,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 may sit where you would like for the last 20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mins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class.”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Making the goal unattainable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 undeliverable, or singling out a student for failing to meet goal.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800000">
                        <a:alpha val="20000"/>
                      </a:srgbClr>
                    </a:solidFill>
                  </a:tcPr>
                </a:tc>
              </a:tr>
              <a:tr h="13073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Token Economy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“Group 2, you were all respectful during your discussion,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ach of you earned a “star buck” to use in the school-wide store.”</a:t>
                      </a:r>
                      <a:r>
                        <a:rPr lang="en-US" sz="2000" dirty="0" smtClean="0"/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Alyiah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you were very respectful when your peer came in and asked for space.  You’ve earned 10 bonus points toward your behavior goal.” 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Providing points or tokens without (a) specific praise or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demonstrated behaviors</a:t>
                      </a:r>
                    </a:p>
                    <a:p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80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marL="1947863" indent="-147638" algn="l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Turn and Talk: 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Review the critical features and topics we just discussed.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Describe each key to your partner as you would to a teacher you are supporting.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Identify questions or areas for clarification.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Be prepared </a:t>
            </a:r>
            <a:r>
              <a:rPr lang="en-US" sz="2800" smtClean="0">
                <a:solidFill>
                  <a:schemeClr val="accent6">
                    <a:lumMod val="75000"/>
                  </a:schemeClr>
                </a:solidFill>
              </a:rPr>
              <a:t>to discuss.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16002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599"/>
            <a:ext cx="2895600" cy="70746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Supporting and Responding to Student Behavior</a:t>
            </a: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022" y="1143000"/>
            <a:ext cx="1904822" cy="22987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rcRect t="14703" b="14703"/>
          <a:stretch>
            <a:fillRect/>
          </a:stretch>
        </p:blipFill>
        <p:spPr bwMode="auto">
          <a:xfrm>
            <a:off x="3116046" y="1371599"/>
            <a:ext cx="1828800" cy="100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51704" y="1292297"/>
            <a:ext cx="2551988" cy="78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111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111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2000" b="1" i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Classroom Management Practice Checklist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022" y="2974172"/>
            <a:ext cx="2841904" cy="20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111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111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2000" b="1" i="1" kern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PBIS Technical Brief on Systems to Support Teachers’ Implementation of Positive Classroom Behavior Support </a:t>
            </a:r>
            <a:endParaRPr lang="is-IS" sz="2000" b="1" i="1" kern="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51704" y="3352800"/>
            <a:ext cx="1882318" cy="109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111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111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>
              <a:spcAft>
                <a:spcPts val="2400"/>
              </a:spcAft>
            </a:pPr>
            <a:r>
              <a:rPr lang="is-IS" sz="2000" b="1" i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Self-Assessment of Systems to Support PCBS</a:t>
            </a:r>
            <a:endParaRPr lang="en-US" sz="2000" kern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926" y="2974172"/>
            <a:ext cx="1752778" cy="2259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558" y="3526370"/>
            <a:ext cx="1591722" cy="205617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5900390"/>
            <a:ext cx="2895600" cy="109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111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111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>
              <a:spcAft>
                <a:spcPts val="2400"/>
              </a:spcAft>
            </a:pPr>
            <a:r>
              <a:rPr lang="is-IS" sz="2000" b="1" i="1" kern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Action Plan</a:t>
            </a:r>
            <a:endParaRPr lang="en-US" sz="2000" kern="0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7805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Overview of Materials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5194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6" grpId="0"/>
      <p:bldP spid="7" grpId="0"/>
      <p:bldP spid="8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57200" y="1600200"/>
            <a:ext cx="7099919" cy="1441443"/>
            <a:chOff x="0" y="0"/>
            <a:chExt cx="7099919" cy="1441443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2218" y="42218"/>
              <a:ext cx="5544491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Are the </a:t>
              </a:r>
              <a:r>
                <a:rPr lang="en-US" sz="2700" b="1" kern="1200" dirty="0" smtClean="0"/>
                <a:t>foundations</a:t>
              </a:r>
              <a:r>
                <a:rPr lang="en-US" sz="2700" kern="1200" dirty="0" smtClean="0"/>
                <a:t> of effective PCBS in place?</a:t>
              </a:r>
              <a:endParaRPr lang="en-US" sz="2700" kern="1200" dirty="0"/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914400" y="3352800"/>
            <a:ext cx="7099919" cy="1441443"/>
            <a:chOff x="626463" y="1681683"/>
            <a:chExt cx="7099919" cy="1441443"/>
          </a:xfrm>
        </p:grpSpPr>
        <p:sp>
          <p:nvSpPr>
            <p:cNvPr id="8" name="Rounded Rectangle 7"/>
            <p:cNvSpPr/>
            <p:nvPr/>
          </p:nvSpPr>
          <p:spPr>
            <a:xfrm>
              <a:off x="626463" y="1681683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68681" y="1723901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Are proactive and positive </a:t>
              </a:r>
              <a:r>
                <a:rPr lang="en-US" sz="2700" b="1" kern="1200" dirty="0" smtClean="0"/>
                <a:t>PCBS practices</a:t>
              </a:r>
              <a:r>
                <a:rPr lang="en-US" sz="2700" kern="1200" dirty="0" smtClean="0"/>
                <a:t> implemented consistently?</a:t>
              </a:r>
              <a:endParaRPr lang="en-US" sz="2700" kern="1200" dirty="0"/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1447800" y="5111757"/>
            <a:ext cx="7099919" cy="1441443"/>
            <a:chOff x="1252927" y="3363366"/>
            <a:chExt cx="7099919" cy="1441443"/>
          </a:xfrm>
        </p:grpSpPr>
        <p:sp>
          <p:nvSpPr>
            <p:cNvPr id="11" name="Rounded Rectangle 10"/>
            <p:cNvSpPr/>
            <p:nvPr/>
          </p:nvSpPr>
          <p:spPr>
            <a:xfrm>
              <a:off x="1252927" y="3363366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295145" y="3405584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Do data indicate that students are still engaging in </a:t>
              </a:r>
              <a:r>
                <a:rPr lang="en-US" sz="2700" b="1" kern="1200" dirty="0" smtClean="0"/>
                <a:t>problem behavior</a:t>
              </a:r>
              <a:r>
                <a:rPr lang="en-US" sz="2700" kern="1200" dirty="0" smtClean="0"/>
                <a:t>?</a:t>
              </a:r>
              <a:endParaRPr lang="en-US" sz="2700" kern="1200" dirty="0"/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477000" y="2819400"/>
            <a:ext cx="936937" cy="936937"/>
            <a:chOff x="6162982" y="1093094"/>
            <a:chExt cx="936937" cy="936937"/>
          </a:xfrm>
        </p:grpSpPr>
        <p:sp>
          <p:nvSpPr>
            <p:cNvPr id="14" name="Down Arrow 13"/>
            <p:cNvSpPr/>
            <p:nvPr/>
          </p:nvSpPr>
          <p:spPr>
            <a:xfrm>
              <a:off x="6162982" y="1093094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1D1F0">
                <a:alpha val="90000"/>
              </a:srgbClr>
            </a:solidFill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n Arrow 4"/>
            <p:cNvSpPr/>
            <p:nvPr/>
          </p:nvSpPr>
          <p:spPr>
            <a:xfrm>
              <a:off x="6373793" y="1093094"/>
              <a:ext cx="515315" cy="705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7010400" y="4495800"/>
            <a:ext cx="936937" cy="936937"/>
            <a:chOff x="0" y="1676399"/>
            <a:chExt cx="936937" cy="936937"/>
          </a:xfrm>
        </p:grpSpPr>
        <p:sp>
          <p:nvSpPr>
            <p:cNvPr id="17" name="Down Arrow 16"/>
            <p:cNvSpPr/>
            <p:nvPr/>
          </p:nvSpPr>
          <p:spPr>
            <a:xfrm>
              <a:off x="0" y="1676399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1D1F0">
                <a:alpha val="90000"/>
              </a:srgbClr>
            </a:solidFill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Down Arrow 4"/>
            <p:cNvSpPr/>
            <p:nvPr/>
          </p:nvSpPr>
          <p:spPr>
            <a:xfrm>
              <a:off x="210811" y="1676399"/>
              <a:ext cx="515315" cy="705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458200" cy="990600"/>
          </a:xfrm>
          <a:prstGeom prst="rect">
            <a:avLst/>
          </a:prstGeom>
          <a:solidFill>
            <a:srgbClr val="D1D1F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11" charset="-128"/>
                <a:cs typeface="Arial"/>
              </a:rPr>
              <a:t>Decision-making Guide: 3 Key Questions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1" charset="-128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235363"/>
              </p:ext>
            </p:extLst>
          </p:nvPr>
        </p:nvGraphicFramePr>
        <p:xfrm>
          <a:off x="-795355" y="1295400"/>
          <a:ext cx="10625155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Rectangle 24"/>
          <p:cNvSpPr/>
          <p:nvPr/>
        </p:nvSpPr>
        <p:spPr>
          <a:xfrm>
            <a:off x="3595852" y="2468613"/>
            <a:ext cx="809493" cy="2793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Yes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96107" y="2468614"/>
            <a:ext cx="809493" cy="2793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No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28800" y="3962400"/>
            <a:ext cx="1069521" cy="2793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Minor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53000" y="3978720"/>
            <a:ext cx="1069521" cy="2793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Major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76600" y="5410200"/>
            <a:ext cx="1069521" cy="2793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Many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48400" y="5410200"/>
            <a:ext cx="1069521" cy="2793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Few</a:t>
            </a:r>
            <a:endParaRPr lang="en-US" sz="2000" b="1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43000" y="4406555"/>
            <a:ext cx="2566360" cy="1003645"/>
            <a:chOff x="1929011" y="3094554"/>
            <a:chExt cx="2566360" cy="1003645"/>
          </a:xfrm>
        </p:grpSpPr>
        <p:sp>
          <p:nvSpPr>
            <p:cNvPr id="33" name="Rounded Rectangle 32"/>
            <p:cNvSpPr/>
            <p:nvPr/>
          </p:nvSpPr>
          <p:spPr>
            <a:xfrm>
              <a:off x="1929011" y="3094554"/>
              <a:ext cx="2566360" cy="100364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tint val="7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1958407" y="3123950"/>
              <a:ext cx="2507568" cy="944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Use brief, specific error correction &amp; other strategies</a:t>
              </a:r>
              <a:endParaRPr lang="en-US" sz="2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2.22222E-6 -0.7171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626D55D9-C3F1-4E40-BAA3-842EECDA1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>
                                            <p:graphicEl>
                                              <a:dgm id="{626D55D9-C3F1-4E40-BAA3-842EECDA1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3F71AA5E-DB92-5241-8683-550A3668A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>
                                            <p:graphicEl>
                                              <a:dgm id="{3F71AA5E-DB92-5241-8683-550A3668A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9452356D-D5F9-024D-8E0A-B11E01C24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">
                                            <p:graphicEl>
                                              <a:dgm id="{9452356D-D5F9-024D-8E0A-B11E01C24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7D0CC7AF-14B2-8E4E-902B-184FB1986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4">
                                            <p:graphicEl>
                                              <a:dgm id="{7D0CC7AF-14B2-8E4E-902B-184FB1986E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D8E45DDC-3E8E-3243-8D1B-361551FA4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4">
                                            <p:graphicEl>
                                              <a:dgm id="{D8E45DDC-3E8E-3243-8D1B-361551FA4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3DBBDF6F-C2DC-AD43-BED1-60EC65646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4">
                                            <p:graphicEl>
                                              <a:dgm id="{3DBBDF6F-C2DC-AD43-BED1-60EC65646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6CB2321F-3DDB-4543-825E-40354EF73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>
                                            <p:graphicEl>
                                              <a:dgm id="{6CB2321F-3DDB-4543-825E-40354EF73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8CE12734-27F4-AB4F-8D16-E30DF91E6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>
                                            <p:graphicEl>
                                              <a:dgm id="{8CE12734-27F4-AB4F-8D16-E30DF91E6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E85188AF-6B0B-2842-9981-C8A370795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4">
                                            <p:graphicEl>
                                              <a:dgm id="{E85188AF-6B0B-2842-9981-C8A370795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9A7EFB90-34EE-DF49-BB36-14528FB2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4">
                                            <p:graphicEl>
                                              <a:dgm id="{9A7EFB90-34EE-DF49-BB36-14528FB2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B78A597E-23B3-1049-A01A-9F535DCF1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4">
                                            <p:graphicEl>
                                              <a:dgm id="{B78A597E-23B3-1049-A01A-9F535DCF1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AEA16479-9E7F-A941-9B3F-EA82653AB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4">
                                            <p:graphicEl>
                                              <a:dgm id="{AEA16479-9E7F-A941-9B3F-EA82653AB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199B6F96-2AA2-4B4C-AB7F-FC2B87FD9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4">
                                            <p:graphicEl>
                                              <a:dgm id="{199B6F96-2AA2-4B4C-AB7F-FC2B87FD9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66131503-63ED-4540-8502-6A48CD18E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4">
                                            <p:graphicEl>
                                              <a:dgm id="{66131503-63ED-4540-8502-6A48CD18E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95DD8796-C1D6-EE44-9869-F5661F3F8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4">
                                            <p:graphicEl>
                                              <a:dgm id="{95DD8796-C1D6-EE44-9869-F5661F3F8B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1C657837-9A36-1543-B1A8-F6D9F73C8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4">
                                            <p:graphicEl>
                                              <a:dgm id="{1C657837-9A36-1543-B1A8-F6D9F73C8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D8FD5D50-6D6C-0E4C-A837-1DDE12D05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4">
                                            <p:graphicEl>
                                              <a:dgm id="{D8FD5D50-6D6C-0E4C-A837-1DDE12D05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EBB4544C-E271-6147-A92D-0ADE93C75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>
                                            <p:graphicEl>
                                              <a:dgm id="{EBB4544C-E271-6147-A92D-0ADE93C75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F0E6C605-BADA-1343-A6E2-E52B58011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4">
                                            <p:graphicEl>
                                              <a:dgm id="{F0E6C605-BADA-1343-A6E2-E52B58011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FF8013DE-F65B-334C-BBDB-3A4601909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4">
                                            <p:graphicEl>
                                              <a:dgm id="{FF8013DE-F65B-334C-BBDB-3A4601909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Graphic spid="24" grpId="0">
        <p:bldSub>
          <a:bldDgm bld="lvlOne"/>
        </p:bldSub>
      </p:bldGraphic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143000" y="4406555"/>
            <a:ext cx="2566360" cy="1003645"/>
            <a:chOff x="1929011" y="3094554"/>
            <a:chExt cx="2566360" cy="1003645"/>
          </a:xfrm>
        </p:grpSpPr>
        <p:sp>
          <p:nvSpPr>
            <p:cNvPr id="35" name="Rounded Rectangle 34"/>
            <p:cNvSpPr/>
            <p:nvPr/>
          </p:nvSpPr>
          <p:spPr>
            <a:xfrm>
              <a:off x="1929011" y="3094554"/>
              <a:ext cx="2566360" cy="100364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tint val="7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1958407" y="3123950"/>
              <a:ext cx="2507568" cy="944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Use brief, specific error correction &amp; other strategies</a:t>
              </a:r>
              <a:endParaRPr lang="en-US" sz="2000" kern="1200" dirty="0"/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3048000" y="3962400"/>
            <a:ext cx="3048000" cy="2895600"/>
          </a:xfrm>
          <a:prstGeom prst="roundRect">
            <a:avLst/>
          </a:prstGeom>
          <a:solidFill>
            <a:srgbClr val="00804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HS Example: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/>
              <a:t>After student plays with lab equipment inappropriately, teacher responds, “Please don’t play with lab equipment, keep it on the table.”</a:t>
            </a: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096000" y="3962400"/>
            <a:ext cx="3048000" cy="2895600"/>
          </a:xfrm>
          <a:prstGeom prst="roundRect">
            <a:avLst/>
          </a:prstGeom>
          <a:solidFill>
            <a:srgbClr val="80000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Non-Example: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Shouting, “No!” (This is </a:t>
            </a:r>
            <a:r>
              <a:rPr lang="en-US" sz="2000" i="1" dirty="0" smtClean="0"/>
              <a:t>not</a:t>
            </a:r>
            <a:r>
              <a:rPr lang="en-US" sz="2000" dirty="0" smtClean="0"/>
              <a:t> calm, neutral, or specific.)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A 5-min conversation about what the student was thinking. (This is </a:t>
            </a:r>
            <a:r>
              <a:rPr lang="en-US" sz="2000" i="1" dirty="0" smtClean="0"/>
              <a:t>not</a:t>
            </a:r>
            <a:r>
              <a:rPr lang="en-US" sz="2000" dirty="0" smtClean="0"/>
              <a:t> brief.) </a:t>
            </a:r>
          </a:p>
          <a:p>
            <a:pPr marL="119063" lvl="0" indent="-119063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0" y="3962400"/>
            <a:ext cx="3048000" cy="2895600"/>
          </a:xfrm>
          <a:prstGeom prst="roundRect">
            <a:avLst/>
          </a:prstGeom>
          <a:solidFill>
            <a:srgbClr val="00804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Elementary Example: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After a student calls out in class the teacher responds, “Please raise your hand before calling out your answer”</a:t>
            </a:r>
          </a:p>
          <a:p>
            <a:pPr marL="119063" indent="-119063"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3.7037E-7 L 0.22499 -0.58889 " pathEditMode="relative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/>
          <a:lstStyle/>
          <a:p>
            <a:r>
              <a:rPr lang="en-US" sz="4000" b="1" dirty="0" smtClean="0"/>
              <a:t>Other Strategies to Respond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32039"/>
          <a:ext cx="9144000" cy="5562081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828800"/>
                <a:gridCol w="2438400"/>
                <a:gridCol w="2438400"/>
                <a:gridCol w="2438400"/>
              </a:tblGrid>
              <a:tr h="715761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Elementary Example: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HS Example: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Non-example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8130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Planned Ignoring</a:t>
                      </a:r>
                    </a:p>
                  </a:txBody>
                  <a:tcPr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During a whole group activity, James shouts the teachers’ name to get her attention. The teacher ignores the callouts and proceeds with the activity.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During a lecture, Jen interrupts the teacher and loudly asks her question.  The teacher ignores Jen until she quietly raises her hand.</a:t>
                      </a:r>
                    </a:p>
                  </a:txBody>
                  <a:tcP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student is loudly criticizing a peer, resulting in other students laughing at the targeted peer. The teacher does nothing.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800000">
                        <a:alpha val="20000"/>
                      </a:srgbClr>
                    </a:solidFill>
                  </a:tcPr>
                </a:tc>
              </a:tr>
              <a:tr h="231305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Differential S</a:t>
                      </a:r>
                      <a:r>
                        <a:rPr lang="en-US" sz="2000" b="1" baseline="30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lang="en-US" sz="2000" b="1" baseline="30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the same scenario above, the teacher ignores James’ callouts, but immediately calls on and praises James when he raises his hand, “That’s how we show respect!  Nice hand raise.” (DRA)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“If we can make it through this discussion without inappropriate language, you can listen to music during your independent work time at the end of class.” (DRO)</a:t>
                      </a:r>
                      <a:r>
                        <a:rPr lang="en-US" sz="2000" dirty="0" smtClean="0"/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teacher reprimands students each time they engage in problem behavior and ignore appropriate behavior.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80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/>
          <a:lstStyle/>
          <a:p>
            <a:r>
              <a:rPr lang="en-US" sz="4000" b="1" dirty="0" smtClean="0"/>
              <a:t>Other Strategies to Respond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40599"/>
          <a:ext cx="9144000" cy="6141201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828800"/>
                <a:gridCol w="2438400"/>
                <a:gridCol w="2438400"/>
                <a:gridCol w="2438400"/>
              </a:tblGrid>
              <a:tr h="715761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Elementary Example: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HS Example: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Non-example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13073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Response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Cost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When a student talks out, the teacher pulls the student aside, provides a quiet specific error correction, and removes a marble from his/her jar on the teacher’s desk.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When a student engages in disrespectful language, the teacher privately provides feedback and removes a point from the student’s point card.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teacher publicly flips a card (from green to red) to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signal the student has lost privileges. When asked why, the teacher states, “you know what you did.”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800000">
                        <a:alpha val="20000"/>
                      </a:srgbClr>
                    </a:solidFill>
                  </a:tcPr>
                </a:tc>
              </a:tr>
              <a:tr h="13073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Time Out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from S</a:t>
                      </a:r>
                      <a:r>
                        <a:rPr lang="en-US" sz="2000" b="1" baseline="30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lang="en-US" sz="2000" b="1" baseline="30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After throwing a game piece at a peer, the teacher removes the game from the student, asks her to return to her desk, and reviews expectations before allowing her to resume activities.</a:t>
                      </a:r>
                      <a:r>
                        <a:rPr lang="en-US" sz="2000" dirty="0" smtClean="0"/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When a student disrupt a preferred art class, the teacher asks the student to “take 5” to review the expectations in art.  The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student re-joins the class after restating expectations.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Sending the student from a difficult, disliked class to in-school suspension, which is facilitated by a preferred adult and often attended by preferred peers for the remainder of the day.</a:t>
                      </a:r>
                      <a:r>
                        <a:rPr lang="en-US" sz="2000" dirty="0" smtClean="0"/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80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marL="1947863" indent="-147638" algn="l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Turn and Talk: 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Review the critical features and topics we just discussed.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Describe each key to your partner as you would to a teacher you are supporting.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Identify questions or areas for clarification.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Be prepared </a:t>
            </a:r>
            <a:r>
              <a:rPr lang="en-US" sz="2800" smtClean="0">
                <a:solidFill>
                  <a:schemeClr val="accent6">
                    <a:lumMod val="75000"/>
                  </a:schemeClr>
                </a:solidFill>
              </a:rPr>
              <a:t>to discuss.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16002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57200" y="1600200"/>
            <a:ext cx="7099919" cy="1441443"/>
            <a:chOff x="0" y="0"/>
            <a:chExt cx="7099919" cy="1441443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2218" y="42218"/>
              <a:ext cx="5544491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>
                  <a:latin typeface="Arial"/>
                  <a:cs typeface="Arial"/>
                </a:rPr>
                <a:t>Are the </a:t>
              </a:r>
              <a:r>
                <a:rPr lang="en-US" sz="2700" b="1" kern="1200" dirty="0" smtClean="0">
                  <a:latin typeface="Arial"/>
                  <a:cs typeface="Arial"/>
                </a:rPr>
                <a:t>foundations</a:t>
              </a:r>
              <a:r>
                <a:rPr lang="en-US" sz="2700" kern="1200" dirty="0" smtClean="0">
                  <a:latin typeface="Arial"/>
                  <a:cs typeface="Arial"/>
                </a:rPr>
                <a:t> of effective PCBS in place?</a:t>
              </a:r>
              <a:endParaRPr lang="en-US" sz="2700" kern="1200" dirty="0">
                <a:latin typeface="Arial"/>
                <a:cs typeface="Arial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914400" y="3352800"/>
            <a:ext cx="7099919" cy="1441443"/>
            <a:chOff x="626463" y="1681683"/>
            <a:chExt cx="7099919" cy="1441443"/>
          </a:xfrm>
        </p:grpSpPr>
        <p:sp>
          <p:nvSpPr>
            <p:cNvPr id="8" name="Rounded Rectangle 7"/>
            <p:cNvSpPr/>
            <p:nvPr/>
          </p:nvSpPr>
          <p:spPr>
            <a:xfrm>
              <a:off x="626463" y="1681683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68681" y="1723901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>
                  <a:latin typeface="Arial"/>
                  <a:cs typeface="Arial"/>
                </a:rPr>
                <a:t>Are proactive and positive </a:t>
              </a:r>
              <a:r>
                <a:rPr lang="en-US" sz="2700" b="1" kern="1200" dirty="0" smtClean="0">
                  <a:latin typeface="Arial"/>
                  <a:cs typeface="Arial"/>
                </a:rPr>
                <a:t>PCBS practices</a:t>
              </a:r>
              <a:r>
                <a:rPr lang="en-US" sz="2700" kern="1200" dirty="0" smtClean="0">
                  <a:latin typeface="Arial"/>
                  <a:cs typeface="Arial"/>
                </a:rPr>
                <a:t> implemented consistently?</a:t>
              </a:r>
              <a:endParaRPr lang="en-US" sz="2700" kern="1200" dirty="0">
                <a:latin typeface="Arial"/>
                <a:cs typeface="Arial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1447800" y="5111757"/>
            <a:ext cx="7099919" cy="1441443"/>
            <a:chOff x="1252927" y="3363366"/>
            <a:chExt cx="7099919" cy="1441443"/>
          </a:xfrm>
        </p:grpSpPr>
        <p:sp>
          <p:nvSpPr>
            <p:cNvPr id="11" name="Rounded Rectangle 10"/>
            <p:cNvSpPr/>
            <p:nvPr/>
          </p:nvSpPr>
          <p:spPr>
            <a:xfrm>
              <a:off x="1252927" y="3363366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295145" y="3405584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>
                  <a:latin typeface="Arial"/>
                  <a:cs typeface="Arial"/>
                </a:rPr>
                <a:t>Do data indicate that students are still engaging in </a:t>
              </a:r>
              <a:r>
                <a:rPr lang="en-US" sz="2700" b="1" kern="1200" dirty="0" smtClean="0">
                  <a:latin typeface="Arial"/>
                  <a:cs typeface="Arial"/>
                </a:rPr>
                <a:t>problem behavior</a:t>
              </a:r>
              <a:r>
                <a:rPr lang="en-US" sz="2700" kern="1200" dirty="0" smtClean="0">
                  <a:latin typeface="Arial"/>
                  <a:cs typeface="Arial"/>
                </a:rPr>
                <a:t>?</a:t>
              </a:r>
              <a:endParaRPr lang="en-US" sz="2700" kern="1200" dirty="0">
                <a:latin typeface="Arial"/>
                <a:cs typeface="Arial"/>
              </a:endParaRP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477000" y="2819400"/>
            <a:ext cx="936937" cy="936937"/>
            <a:chOff x="6162982" y="1093094"/>
            <a:chExt cx="936937" cy="936937"/>
          </a:xfrm>
        </p:grpSpPr>
        <p:sp>
          <p:nvSpPr>
            <p:cNvPr id="14" name="Down Arrow 13"/>
            <p:cNvSpPr/>
            <p:nvPr/>
          </p:nvSpPr>
          <p:spPr>
            <a:xfrm>
              <a:off x="6162982" y="1093094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1D1F0">
                <a:alpha val="90000"/>
              </a:srgbClr>
            </a:solidFill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n Arrow 4"/>
            <p:cNvSpPr/>
            <p:nvPr/>
          </p:nvSpPr>
          <p:spPr>
            <a:xfrm>
              <a:off x="6373793" y="1093094"/>
              <a:ext cx="515315" cy="705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atin typeface="Arial"/>
                <a:cs typeface="Arial"/>
              </a:endParaRP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7010400" y="4495800"/>
            <a:ext cx="936937" cy="936937"/>
            <a:chOff x="0" y="1676399"/>
            <a:chExt cx="936937" cy="936937"/>
          </a:xfrm>
        </p:grpSpPr>
        <p:sp>
          <p:nvSpPr>
            <p:cNvPr id="17" name="Down Arrow 16"/>
            <p:cNvSpPr/>
            <p:nvPr/>
          </p:nvSpPr>
          <p:spPr>
            <a:xfrm>
              <a:off x="0" y="1676399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1D1F0">
                <a:alpha val="90000"/>
              </a:srgbClr>
            </a:solidFill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Down Arrow 4"/>
            <p:cNvSpPr/>
            <p:nvPr/>
          </p:nvSpPr>
          <p:spPr>
            <a:xfrm>
              <a:off x="210811" y="1676399"/>
              <a:ext cx="515315" cy="705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atin typeface="Arial"/>
                <a:cs typeface="Arial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458200" cy="990600"/>
          </a:xfrm>
          <a:prstGeom prst="rect">
            <a:avLst/>
          </a:prstGeom>
          <a:solidFill>
            <a:srgbClr val="D1D1F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/>
                <a:ea typeface="ＭＳ Ｐゴシック" pitchFamily="-111" charset="-128"/>
                <a:cs typeface="Arial"/>
              </a:rPr>
              <a:t>PCBS Practices Decision-making Guide: </a:t>
            </a:r>
          </a:p>
          <a:p>
            <a:pPr lvl="0" algn="ctr"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/>
                <a:ea typeface="ＭＳ Ｐゴシック" pitchFamily="-111" charset="-128"/>
                <a:cs typeface="Arial"/>
              </a:rPr>
              <a:t>3 Key Questions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0" y="6400800"/>
            <a:ext cx="91440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So, how </a:t>
            </a:r>
            <a:r>
              <a:rPr lang="en-US" sz="2400" dirty="0" smtClean="0">
                <a:latin typeface="Arial"/>
                <a:cs typeface="Arial"/>
              </a:rPr>
              <a:t>are you (or a teacher you know) </a:t>
            </a:r>
            <a:r>
              <a:rPr lang="en-US" sz="2400" dirty="0" smtClean="0">
                <a:latin typeface="Arial"/>
                <a:cs typeface="Arial"/>
              </a:rPr>
              <a:t>implementing PCBS?</a:t>
            </a:r>
            <a:endParaRPr lang="en-US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marL="1092200" indent="-88900" algn="l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Complete Classroom Management Practices Checklist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Complete checklist for your own classroom or a classroom with which you are familiar.</a:t>
            </a:r>
          </a:p>
          <a:p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Identify and be ready to discuss areas for support.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1021080" cy="1116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036" y="1600200"/>
            <a:ext cx="3721243" cy="44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 bwMode="auto">
          <a:xfrm>
            <a:off x="304800" y="4343400"/>
            <a:ext cx="533400" cy="5334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Now, turning our attention to supporting teachers.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400"/>
              </a:spcAft>
              <a:buNone/>
            </a:pPr>
            <a:r>
              <a:rPr lang="en-US" sz="2200" dirty="0" smtClean="0">
                <a:ea typeface="ＭＳ Ｐゴシック" pitchFamily="34" charset="-128"/>
                <a:cs typeface="ＭＳ Ｐゴシック" pitchFamily="34" charset="-128"/>
              </a:rPr>
              <a:t>As a result of attending this </a:t>
            </a:r>
            <a:r>
              <a:rPr lang="en-US" sz="2200" dirty="0" smtClean="0">
                <a:ea typeface="ＭＳ Ｐゴシック" pitchFamily="34" charset="-128"/>
                <a:cs typeface="ＭＳ Ｐゴシック" pitchFamily="34" charset="-128"/>
              </a:rPr>
              <a:t>training, </a:t>
            </a:r>
            <a:r>
              <a:rPr lang="en-US" sz="2200" dirty="0" smtClean="0">
                <a:ea typeface="ＭＳ Ｐゴシック" pitchFamily="34" charset="-128"/>
                <a:cs typeface="ＭＳ Ｐゴシック" pitchFamily="34" charset="-128"/>
              </a:rPr>
              <a:t>you will be able to </a:t>
            </a:r>
          </a:p>
          <a:p>
            <a:pPr>
              <a:spcAft>
                <a:spcPts val="2400"/>
              </a:spcAft>
            </a:pPr>
            <a:r>
              <a:rPr lang="en-US" sz="2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Present</a:t>
            </a:r>
            <a:r>
              <a:rPr lang="en-US" sz="2200" dirty="0"/>
              <a:t> the </a:t>
            </a:r>
            <a:r>
              <a:rPr lang="en-US" sz="2200" b="1" dirty="0"/>
              <a:t>context</a:t>
            </a:r>
            <a:r>
              <a:rPr lang="en-US" sz="2200" dirty="0"/>
              <a:t> in which positive classroom behavioral support (PCBS) practices are implemented.</a:t>
            </a:r>
          </a:p>
          <a:p>
            <a:pPr lvl="0">
              <a:spcAft>
                <a:spcPts val="2400"/>
              </a:spcAft>
            </a:pPr>
            <a:r>
              <a:rPr lang="en-US" sz="2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Train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/>
              <a:t>critical positive classroom behavior support (PCBS) </a:t>
            </a:r>
            <a:r>
              <a:rPr lang="en-US" sz="2200" b="1" dirty="0"/>
              <a:t>practices</a:t>
            </a:r>
            <a:r>
              <a:rPr lang="en-US" sz="2200" dirty="0"/>
              <a:t>.</a:t>
            </a:r>
          </a:p>
          <a:p>
            <a:pPr>
              <a:spcAft>
                <a:spcPts val="2400"/>
              </a:spcAft>
            </a:pPr>
            <a:r>
              <a:rPr lang="en-US" sz="2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Implement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/>
              <a:t>the key elements of effective professional development and implementation </a:t>
            </a:r>
            <a:r>
              <a:rPr lang="en-US" sz="2200" b="1" dirty="0"/>
              <a:t>systems</a:t>
            </a:r>
            <a:r>
              <a:rPr lang="en-US" sz="2200" dirty="0"/>
              <a:t> to support staff. </a:t>
            </a:r>
            <a:endParaRPr lang="en-US" sz="2200" i="1" dirty="0"/>
          </a:p>
          <a:p>
            <a:pPr>
              <a:spcAft>
                <a:spcPts val="2400"/>
              </a:spcAft>
            </a:pPr>
            <a:r>
              <a:rPr lang="en-US" sz="2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Describe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/>
              <a:t>the VT Classroom Behavior Practice Coaching Model</a:t>
            </a:r>
          </a:p>
        </p:txBody>
      </p:sp>
    </p:spTree>
    <p:extLst>
      <p:ext uri="{BB962C8B-B14F-4D97-AF65-F5344CB8AC3E}">
        <p14:creationId xmlns:p14="http://schemas.microsoft.com/office/powerpoint/2010/main" val="246309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sz="2400" b="1" dirty="0" smtClean="0">
                <a:ea typeface="ＭＳ Ｐゴシック" pitchFamily="34" charset="-128"/>
                <a:cs typeface="ＭＳ Ｐゴシック" pitchFamily="34" charset="-128"/>
              </a:rPr>
              <a:t>Implementation </a:t>
            </a:r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is “…specified set of activities designed to put into practice an activity or program of known dimensions” </a:t>
            </a:r>
            <a:r>
              <a:rPr lang="en-US" sz="1800" dirty="0" smtClean="0">
                <a:solidFill>
                  <a:srgbClr val="7F7F7F"/>
                </a:solidFill>
              </a:rPr>
              <a:t>(</a:t>
            </a:r>
            <a:r>
              <a:rPr lang="en-US" sz="1800" dirty="0" err="1" smtClean="0">
                <a:solidFill>
                  <a:srgbClr val="7F7F7F"/>
                </a:solidFill>
              </a:rPr>
              <a:t>Fixsen</a:t>
            </a:r>
            <a:r>
              <a:rPr lang="en-US" sz="1800" dirty="0" smtClean="0">
                <a:solidFill>
                  <a:srgbClr val="7F7F7F"/>
                </a:solidFill>
                <a:latin typeface="Arial" pitchFamily="-84" charset="0"/>
              </a:rPr>
              <a:t>, </a:t>
            </a:r>
            <a:r>
              <a:rPr lang="en-US" sz="1800" dirty="0" err="1" smtClean="0">
                <a:solidFill>
                  <a:srgbClr val="7F7F7F"/>
                </a:solidFill>
                <a:latin typeface="Arial" pitchFamily="-84" charset="0"/>
              </a:rPr>
              <a:t>Naoom</a:t>
            </a:r>
            <a:r>
              <a:rPr lang="en-US" sz="1800" dirty="0" smtClean="0">
                <a:solidFill>
                  <a:srgbClr val="7F7F7F"/>
                </a:solidFill>
                <a:latin typeface="Arial" pitchFamily="-84" charset="0"/>
              </a:rPr>
              <a:t>, Blasé, Friedman, &amp; Wallace, 2005, </a:t>
            </a:r>
            <a:r>
              <a:rPr lang="en-US" sz="1800" dirty="0" err="1" smtClean="0">
                <a:solidFill>
                  <a:srgbClr val="7F7F7F"/>
                </a:solidFill>
                <a:latin typeface="Arial" pitchFamily="-84" charset="0"/>
              </a:rPr>
              <a:t>p</a:t>
            </a:r>
            <a:r>
              <a:rPr lang="en-US" sz="1800" dirty="0" smtClean="0">
                <a:solidFill>
                  <a:srgbClr val="7F7F7F"/>
                </a:solidFill>
                <a:latin typeface="Arial" pitchFamily="-84" charset="0"/>
              </a:rPr>
              <a:t>. 5</a:t>
            </a:r>
            <a:r>
              <a:rPr lang="en-US" sz="1800" dirty="0" smtClean="0">
                <a:solidFill>
                  <a:srgbClr val="7F7F7F"/>
                </a:solidFill>
              </a:rPr>
              <a:t>)</a:t>
            </a:r>
            <a:endParaRPr lang="en-US" sz="24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2400" b="1" dirty="0" smtClean="0"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It’s what </a:t>
            </a:r>
            <a:r>
              <a:rPr lang="en-US" sz="2400" b="1" dirty="0" smtClean="0">
                <a:ea typeface="ＭＳ Ｐゴシック" pitchFamily="34" charset="-128"/>
                <a:cs typeface="ＭＳ Ｐゴシック" pitchFamily="34" charset="-128"/>
              </a:rPr>
              <a:t>we </a:t>
            </a:r>
            <a:r>
              <a:rPr lang="en-US" sz="2400" b="1" i="1" dirty="0" smtClean="0">
                <a:ea typeface="ＭＳ Ｐゴシック" pitchFamily="34" charset="-128"/>
                <a:cs typeface="ＭＳ Ｐゴシック" pitchFamily="34" charset="-128"/>
              </a:rPr>
              <a:t>do.</a:t>
            </a:r>
            <a:endParaRPr lang="en-US" sz="2400" b="1" dirty="0" smtClean="0"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2400" b="1" dirty="0" smtClean="0"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n-US" sz="2400" b="1" dirty="0" smtClean="0">
                <a:ea typeface="ＭＳ Ｐゴシック" pitchFamily="34" charset="-128"/>
                <a:cs typeface="ＭＳ Ｐゴシック" pitchFamily="34" charset="-128"/>
              </a:rPr>
              <a:t>Implementation outcomes </a:t>
            </a:r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include “changes in…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cs typeface="ＭＳ Ｐゴシック" pitchFamily="34" charset="-128"/>
              </a:rPr>
              <a:t>“…</a:t>
            </a:r>
            <a:r>
              <a:rPr lang="en-US" sz="2000" b="1" dirty="0" smtClean="0">
                <a:ea typeface="ＭＳ Ｐゴシック" pitchFamily="34" charset="-128"/>
                <a:cs typeface="ＭＳ Ｐゴシック" pitchFamily="34" charset="-128"/>
              </a:rPr>
              <a:t>adult </a:t>
            </a:r>
            <a:r>
              <a:rPr lang="en-US" sz="2000" dirty="0" smtClean="0">
                <a:ea typeface="ＭＳ Ｐゴシック" pitchFamily="34" charset="-128"/>
                <a:cs typeface="ＭＳ Ｐゴシック" pitchFamily="34" charset="-128"/>
              </a:rPr>
              <a:t>professional behavior”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cs typeface="ＭＳ Ｐゴシック" pitchFamily="34" charset="-128"/>
              </a:rPr>
              <a:t>“…organizational </a:t>
            </a:r>
            <a:r>
              <a:rPr lang="en-US" sz="2000" b="1" dirty="0" smtClean="0">
                <a:ea typeface="ＭＳ Ｐゴシック" pitchFamily="34" charset="-128"/>
                <a:cs typeface="ＭＳ Ｐゴシック" pitchFamily="34" charset="-128"/>
              </a:rPr>
              <a:t>structures and cultures</a:t>
            </a:r>
            <a:r>
              <a:rPr lang="en-US" sz="2000" dirty="0" smtClean="0">
                <a:ea typeface="ＭＳ Ｐゴシック" pitchFamily="34" charset="-128"/>
                <a:cs typeface="ＭＳ Ｐゴシック" pitchFamily="34" charset="-128"/>
              </a:rPr>
              <a:t>…to support the changes in adult professional behavior”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cs typeface="ＭＳ Ｐゴシック" pitchFamily="34" charset="-128"/>
              </a:rPr>
              <a:t>“…</a:t>
            </a:r>
            <a:r>
              <a:rPr lang="en-US" sz="2000" b="1" dirty="0" smtClean="0">
                <a:ea typeface="ＭＳ Ｐゴシック" pitchFamily="34" charset="-128"/>
                <a:cs typeface="ＭＳ Ｐゴシック" pitchFamily="34" charset="-128"/>
              </a:rPr>
              <a:t>relationships </a:t>
            </a:r>
            <a:r>
              <a:rPr lang="en-US" sz="2000" dirty="0" smtClean="0">
                <a:ea typeface="ＭＳ Ｐゴシック" pitchFamily="34" charset="-128"/>
                <a:cs typeface="ＭＳ Ｐゴシック" pitchFamily="34" charset="-128"/>
              </a:rPr>
              <a:t>to consumers, stakeholders, …and systems partners” </a:t>
            </a:r>
            <a:r>
              <a:rPr lang="en-US" sz="1800" dirty="0" smtClean="0">
                <a:solidFill>
                  <a:srgbClr val="7F7F7F"/>
                </a:solidFill>
              </a:rPr>
              <a:t>(</a:t>
            </a:r>
            <a:r>
              <a:rPr lang="en-US" sz="1800" dirty="0" err="1" smtClean="0">
                <a:solidFill>
                  <a:srgbClr val="7F7F7F"/>
                </a:solidFill>
              </a:rPr>
              <a:t>Fixsen</a:t>
            </a:r>
            <a:r>
              <a:rPr lang="en-US" sz="1800" dirty="0" smtClean="0">
                <a:solidFill>
                  <a:srgbClr val="7F7F7F"/>
                </a:solidFill>
                <a:latin typeface="Arial" pitchFamily="-84" charset="0"/>
              </a:rPr>
              <a:t> et al., 2005, </a:t>
            </a:r>
            <a:r>
              <a:rPr lang="en-US" sz="1800" dirty="0" err="1" smtClean="0">
                <a:solidFill>
                  <a:srgbClr val="7F7F7F"/>
                </a:solidFill>
                <a:latin typeface="Arial" pitchFamily="-84" charset="0"/>
              </a:rPr>
              <a:t>p</a:t>
            </a:r>
            <a:r>
              <a:rPr lang="en-US" sz="1800" dirty="0" smtClean="0">
                <a:solidFill>
                  <a:srgbClr val="7F7F7F"/>
                </a:solidFill>
                <a:latin typeface="Arial" pitchFamily="-84" charset="0"/>
              </a:rPr>
              <a:t>. 12</a:t>
            </a:r>
            <a:r>
              <a:rPr lang="en-US" sz="1800" dirty="0" smtClean="0">
                <a:solidFill>
                  <a:srgbClr val="7F7F7F"/>
                </a:solidFill>
              </a:rPr>
              <a:t>)</a:t>
            </a:r>
            <a:endParaRPr lang="en-US" sz="2000" dirty="0" smtClean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8229600" cy="14176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ea typeface="ＭＳ Ｐゴシック" pitchFamily="-107" charset="-128"/>
              </a:rPr>
              <a:t>What </a:t>
            </a:r>
            <a:r>
              <a:rPr lang="en-US" sz="4000" b="1" i="1" dirty="0" smtClean="0">
                <a:ea typeface="ＭＳ Ｐゴシック" pitchFamily="-107" charset="-128"/>
              </a:rPr>
              <a:t>is </a:t>
            </a:r>
            <a:r>
              <a:rPr lang="en-US" sz="4000" b="1" dirty="0" smtClean="0">
                <a:ea typeface="ＭＳ Ｐゴシック" pitchFamily="-107" charset="-128"/>
              </a:rPr>
              <a:t>implementation?  </a:t>
            </a:r>
            <a:endParaRPr lang="en-US" sz="4000" i="1" dirty="0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644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8229600" cy="14176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ea typeface="ＭＳ Ｐゴシック" pitchFamily="-107" charset="-128"/>
              </a:rPr>
              <a:t>Isn’t there science to guide implementation?  </a:t>
            </a:r>
            <a:endParaRPr lang="en-US" sz="4000" i="1" dirty="0" smtClean="0">
              <a:ea typeface="ＭＳ Ｐゴシック" pitchFamily="-107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6488668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7F7F7F"/>
                </a:solidFill>
              </a:rPr>
              <a:t>(</a:t>
            </a:r>
            <a:r>
              <a:rPr lang="en-US" dirty="0" err="1" smtClean="0">
                <a:solidFill>
                  <a:srgbClr val="7F7F7F"/>
                </a:solidFill>
              </a:rPr>
              <a:t>Fixsen</a:t>
            </a:r>
            <a:r>
              <a:rPr lang="en-US" dirty="0" smtClean="0">
                <a:solidFill>
                  <a:srgbClr val="7F7F7F"/>
                </a:solidFill>
                <a:latin typeface="Arial" pitchFamily="-84" charset="0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Arial" pitchFamily="-84" charset="0"/>
              </a:rPr>
              <a:t>Naoom</a:t>
            </a:r>
            <a:r>
              <a:rPr lang="en-US" dirty="0" smtClean="0">
                <a:solidFill>
                  <a:srgbClr val="7F7F7F"/>
                </a:solidFill>
                <a:latin typeface="Arial" pitchFamily="-84" charset="0"/>
              </a:rPr>
              <a:t>, Blasé, Friedman, &amp; Wallace, 2005, p.12</a:t>
            </a:r>
            <a:r>
              <a:rPr lang="en-US" dirty="0" smtClean="0">
                <a:solidFill>
                  <a:srgbClr val="7F7F7F"/>
                </a:solidFill>
              </a:rPr>
              <a:t>)</a:t>
            </a:r>
            <a:endParaRPr lang="en-US" sz="2400" dirty="0" smtClean="0">
              <a:solidFill>
                <a:srgbClr val="7F7F7F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sz="2800" b="1" dirty="0" smtClean="0">
                <a:ea typeface="ＭＳ Ｐゴシック" pitchFamily="34" charset="-128"/>
                <a:cs typeface="ＭＳ Ｐゴシック" pitchFamily="34" charset="-128"/>
              </a:rPr>
              <a:t>Translated into our language </a:t>
            </a:r>
            <a:r>
              <a:rPr lang="en-US" sz="2800" dirty="0" smtClean="0">
                <a:ea typeface="ＭＳ Ｐゴシック" pitchFamily="34" charset="-128"/>
                <a:cs typeface="ＭＳ Ｐゴシック" pitchFamily="34" charset="-128"/>
              </a:rPr>
              <a:t>(based on theirs)</a:t>
            </a:r>
            <a:r>
              <a:rPr lang="en-US" sz="2800" b="1" dirty="0" smtClean="0">
                <a:ea typeface="ＭＳ Ｐゴシック" pitchFamily="34" charset="-128"/>
                <a:cs typeface="ＭＳ Ｐゴシック" pitchFamily="34" charset="-128"/>
              </a:rPr>
              <a:t>…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ea typeface="ＭＳ Ｐゴシック" pitchFamily="34" charset="-128"/>
                <a:cs typeface="ＭＳ Ｐゴシック" pitchFamily="34" charset="-128"/>
              </a:rPr>
              <a:t>Begin with an “it”</a:t>
            </a:r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 (evidence-based practice [EBP] or program; aka “source” or “best example”)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ea typeface="ＭＳ Ｐゴシック" pitchFamily="34" charset="-128"/>
                <a:cs typeface="ＭＳ Ｐゴシック" pitchFamily="34" charset="-128"/>
              </a:rPr>
              <a:t>Identify the “who”</a:t>
            </a:r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 (individuals who work to implement with fidelity; aka “purveyors”)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ea typeface="ＭＳ Ｐゴシック" pitchFamily="34" charset="-128"/>
                <a:cs typeface="ＭＳ Ｐゴシック" pitchFamily="34" charset="-128"/>
              </a:rPr>
              <a:t>Identify the “where”</a:t>
            </a:r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 (individuals and organizations that will adopt the EBP; aka “destination”)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ea typeface="ＭＳ Ｐゴシック" pitchFamily="34" charset="-128"/>
                <a:cs typeface="ＭＳ Ｐゴシック" pitchFamily="34" charset="-128"/>
              </a:rPr>
              <a:t>Determine “how”: train, prompt, and use data </a:t>
            </a:r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(performance feedback; aka “feedback mechanism” or information flow)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ea typeface="ＭＳ Ｐゴシック" pitchFamily="34" charset="-128"/>
                <a:cs typeface="ＭＳ Ｐゴシック" pitchFamily="34" charset="-128"/>
              </a:rPr>
              <a:t>Consider context </a:t>
            </a:r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(aka “influence”)</a:t>
            </a:r>
          </a:p>
          <a:p>
            <a:pPr>
              <a:buNone/>
            </a:pPr>
            <a:endParaRPr lang="en-US" sz="24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1200" dirty="0"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998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 bwMode="auto">
          <a:xfrm>
            <a:off x="304800" y="2286000"/>
            <a:ext cx="533400" cy="5334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Where do we start?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spcAft>
                <a:spcPts val="2400"/>
              </a:spcAft>
              <a:buNone/>
            </a:pPr>
            <a:r>
              <a:rPr lang="en-US" sz="2200" dirty="0" smtClean="0">
                <a:ea typeface="ＭＳ Ｐゴシック" pitchFamily="34" charset="-128"/>
                <a:cs typeface="ＭＳ Ｐゴシック" pitchFamily="34" charset="-128"/>
              </a:rPr>
              <a:t>As a result of attending this </a:t>
            </a:r>
            <a:r>
              <a:rPr lang="en-US" sz="2200" dirty="0" smtClean="0">
                <a:ea typeface="ＭＳ Ｐゴシック" pitchFamily="34" charset="-128"/>
                <a:cs typeface="ＭＳ Ｐゴシック" pitchFamily="34" charset="-128"/>
              </a:rPr>
              <a:t>training, </a:t>
            </a:r>
            <a:r>
              <a:rPr lang="en-US" sz="2200" dirty="0" smtClean="0">
                <a:ea typeface="ＭＳ Ｐゴシック" pitchFamily="34" charset="-128"/>
                <a:cs typeface="ＭＳ Ｐゴシック" pitchFamily="34" charset="-128"/>
              </a:rPr>
              <a:t>you will be able to </a:t>
            </a:r>
          </a:p>
          <a:p>
            <a:pPr>
              <a:spcAft>
                <a:spcPts val="2400"/>
              </a:spcAft>
            </a:pPr>
            <a:r>
              <a:rPr lang="en-US" sz="2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Present</a:t>
            </a:r>
            <a:r>
              <a:rPr lang="en-US" sz="2200" dirty="0"/>
              <a:t> the </a:t>
            </a:r>
            <a:r>
              <a:rPr lang="en-US" sz="2200" b="1" dirty="0"/>
              <a:t>context</a:t>
            </a:r>
            <a:r>
              <a:rPr lang="en-US" sz="2200" dirty="0"/>
              <a:t> in which positive classroom behavioral support (PCBS) practices are implemented.</a:t>
            </a:r>
          </a:p>
          <a:p>
            <a:pPr lvl="0">
              <a:spcAft>
                <a:spcPts val="2400"/>
              </a:spcAft>
            </a:pPr>
            <a:r>
              <a:rPr lang="en-US" sz="2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Train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/>
              <a:t>critical positive classroom behavior support (PCBS) </a:t>
            </a:r>
            <a:r>
              <a:rPr lang="en-US" sz="2200" b="1" dirty="0"/>
              <a:t>practices</a:t>
            </a:r>
            <a:r>
              <a:rPr lang="en-US" sz="2200" dirty="0"/>
              <a:t>.</a:t>
            </a:r>
          </a:p>
          <a:p>
            <a:pPr>
              <a:spcAft>
                <a:spcPts val="2400"/>
              </a:spcAft>
            </a:pPr>
            <a:r>
              <a:rPr lang="en-US" sz="2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Implement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/>
              <a:t>the key elements of effective professional development and implementation </a:t>
            </a:r>
            <a:r>
              <a:rPr lang="en-US" sz="2200" b="1" dirty="0"/>
              <a:t>systems</a:t>
            </a:r>
            <a:r>
              <a:rPr lang="en-US" sz="2200" dirty="0"/>
              <a:t> to support staff. </a:t>
            </a:r>
            <a:endParaRPr lang="en-US" sz="2200" i="1" dirty="0"/>
          </a:p>
          <a:p>
            <a:pPr>
              <a:spcAft>
                <a:spcPts val="2400"/>
              </a:spcAft>
            </a:pPr>
            <a:r>
              <a:rPr lang="en-US" sz="2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Describe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/>
              <a:t>the VT Classroom Behavior Practice Coaching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7200" y="1828800"/>
            <a:ext cx="8229600" cy="4419600"/>
          </a:xfrm>
          <a:prstGeom prst="roundRect">
            <a:avLst/>
          </a:prstGeom>
          <a:solidFill>
            <a:srgbClr val="FFFFFF"/>
          </a:solidFill>
          <a:ln w="1016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Context</a:t>
            </a:r>
            <a:endParaRPr lang="en-US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8229600" cy="14176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ea typeface="ＭＳ Ｐゴシック" pitchFamily="-107" charset="-128"/>
              </a:rPr>
              <a:t>Isn’t there science to guide implementation?  </a:t>
            </a:r>
            <a:endParaRPr lang="en-US" sz="4000" i="1" dirty="0" smtClean="0">
              <a:ea typeface="ＭＳ Ｐゴシック" pitchFamily="-107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6488668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7F7F7F"/>
                </a:solidFill>
              </a:rPr>
              <a:t>(</a:t>
            </a:r>
            <a:r>
              <a:rPr lang="en-US" dirty="0" err="1" smtClean="0">
                <a:solidFill>
                  <a:srgbClr val="7F7F7F"/>
                </a:solidFill>
              </a:rPr>
              <a:t>Fixsen</a:t>
            </a:r>
            <a:r>
              <a:rPr lang="en-US" dirty="0" smtClean="0">
                <a:solidFill>
                  <a:srgbClr val="7F7F7F"/>
                </a:solidFill>
                <a:latin typeface="Arial" pitchFamily="-84" charset="0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Arial" pitchFamily="-84" charset="0"/>
              </a:rPr>
              <a:t>Naoom</a:t>
            </a:r>
            <a:r>
              <a:rPr lang="en-US" dirty="0" smtClean="0">
                <a:solidFill>
                  <a:srgbClr val="7F7F7F"/>
                </a:solidFill>
                <a:latin typeface="Arial" pitchFamily="-84" charset="0"/>
              </a:rPr>
              <a:t>, Blasé, Friedman, &amp; Wallace, 2005, p.12</a:t>
            </a:r>
            <a:r>
              <a:rPr lang="en-US" dirty="0" smtClean="0">
                <a:solidFill>
                  <a:srgbClr val="7F7F7F"/>
                </a:solidFill>
              </a:rPr>
              <a:t>)</a:t>
            </a:r>
            <a:endParaRPr lang="en-US" sz="2400" dirty="0" smtClean="0">
              <a:solidFill>
                <a:srgbClr val="7F7F7F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4356602" y="2653798"/>
            <a:ext cx="578301" cy="452306"/>
          </a:xfrm>
          <a:prstGeom prst="triangle">
            <a:avLst/>
          </a:pr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 14"/>
          <p:cNvGrpSpPr/>
          <p:nvPr/>
        </p:nvGrpSpPr>
        <p:grpSpPr>
          <a:xfrm>
            <a:off x="685800" y="1828800"/>
            <a:ext cx="7924800" cy="4495800"/>
            <a:chOff x="685800" y="1828800"/>
            <a:chExt cx="7924800" cy="4495800"/>
          </a:xfrm>
        </p:grpSpPr>
        <p:graphicFrame>
          <p:nvGraphicFramePr>
            <p:cNvPr id="10" name="Diagram 9"/>
            <p:cNvGraphicFramePr/>
            <p:nvPr/>
          </p:nvGraphicFramePr>
          <p:xfrm>
            <a:off x="685800" y="1828800"/>
            <a:ext cx="7924800" cy="4495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Up-Down Arrow 11"/>
            <p:cNvSpPr/>
            <p:nvPr/>
          </p:nvSpPr>
          <p:spPr>
            <a:xfrm>
              <a:off x="2286000" y="3886200"/>
              <a:ext cx="381000" cy="685800"/>
            </a:xfrm>
            <a:prstGeom prst="upDownArrow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Up-Down Arrow 12"/>
            <p:cNvSpPr/>
            <p:nvPr/>
          </p:nvSpPr>
          <p:spPr>
            <a:xfrm>
              <a:off x="6705600" y="3886200"/>
              <a:ext cx="381000" cy="685800"/>
            </a:xfrm>
            <a:prstGeom prst="upDownArrow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-Down Arrow 13"/>
            <p:cNvSpPr/>
            <p:nvPr/>
          </p:nvSpPr>
          <p:spPr>
            <a:xfrm rot="5400000">
              <a:off x="4419600" y="4876800"/>
              <a:ext cx="381000" cy="685800"/>
            </a:xfrm>
            <a:prstGeom prst="upDownArrow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914400" y="3886200"/>
            <a:ext cx="7467600" cy="2209800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67517" y="1792069"/>
            <a:ext cx="2476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“Old Way”</a:t>
            </a:r>
            <a:endParaRPr lang="en-US" sz="36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3886200"/>
            <a:ext cx="1524000" cy="1524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76600" y="1792069"/>
            <a:ext cx="2655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“New Way”</a:t>
            </a:r>
            <a:endParaRPr lang="en-US" sz="36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512186">
            <a:off x="3429021" y="4270434"/>
            <a:ext cx="1359277" cy="131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9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88889E-6 L 0.48333 -8.88889E-6 " pathEditMode="relative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19" grpId="1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7200" y="1828800"/>
            <a:ext cx="8229600" cy="4419600"/>
          </a:xfrm>
          <a:prstGeom prst="roundRect">
            <a:avLst/>
          </a:prstGeom>
          <a:solidFill>
            <a:srgbClr val="FFFFFF"/>
          </a:solidFill>
          <a:ln w="1016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en-US" sz="2400" b="1" dirty="0" smtClean="0">
                <a:solidFill>
                  <a:srgbClr val="262673"/>
                </a:solidFill>
              </a:rPr>
              <a:t>Context</a:t>
            </a:r>
            <a:endParaRPr lang="en-US" sz="1200" b="1" dirty="0">
              <a:solidFill>
                <a:srgbClr val="262673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8229600" cy="14176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smtClean="0">
                <a:ea typeface="ＭＳ Ｐゴシック" pitchFamily="-107" charset="-128"/>
              </a:rPr>
              <a:t>This is one way to start organizing our implementation supports</a:t>
            </a:r>
            <a:endParaRPr lang="en-US" sz="3200" i="1" dirty="0" smtClean="0">
              <a:ea typeface="ＭＳ Ｐゴシック" pitchFamily="-107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6488668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7F7F7F"/>
                </a:solidFill>
              </a:rPr>
              <a:t>(Adapted from </a:t>
            </a:r>
            <a:r>
              <a:rPr lang="en-US" dirty="0" err="1" smtClean="0">
                <a:solidFill>
                  <a:srgbClr val="7F7F7F"/>
                </a:solidFill>
              </a:rPr>
              <a:t>Fixsen</a:t>
            </a:r>
            <a:r>
              <a:rPr lang="en-US" dirty="0" smtClean="0">
                <a:solidFill>
                  <a:srgbClr val="7F7F7F"/>
                </a:solidFill>
                <a:latin typeface="Arial" pitchFamily="-84" charset="0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Arial" pitchFamily="-84" charset="0"/>
              </a:rPr>
              <a:t>Naoom</a:t>
            </a:r>
            <a:r>
              <a:rPr lang="en-US" dirty="0" smtClean="0">
                <a:solidFill>
                  <a:srgbClr val="7F7F7F"/>
                </a:solidFill>
                <a:latin typeface="Arial" pitchFamily="-84" charset="0"/>
              </a:rPr>
              <a:t>, Blasé, Friedman, &amp; Wallace, 2005, p.12</a:t>
            </a:r>
            <a:r>
              <a:rPr lang="en-US" dirty="0" smtClean="0">
                <a:solidFill>
                  <a:srgbClr val="7F7F7F"/>
                </a:solidFill>
              </a:rPr>
              <a:t>)</a:t>
            </a:r>
            <a:endParaRPr lang="en-US" sz="2400" dirty="0" smtClean="0">
              <a:solidFill>
                <a:srgbClr val="7F7F7F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685800" y="1828800"/>
            <a:ext cx="7924800" cy="4495800"/>
            <a:chOff x="685800" y="1828800"/>
            <a:chExt cx="7924800" cy="4495800"/>
          </a:xfrm>
        </p:grpSpPr>
        <p:graphicFrame>
          <p:nvGraphicFramePr>
            <p:cNvPr id="10" name="Diagram 9"/>
            <p:cNvGraphicFramePr/>
            <p:nvPr/>
          </p:nvGraphicFramePr>
          <p:xfrm>
            <a:off x="685800" y="1828800"/>
            <a:ext cx="7924800" cy="4495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Up-Down Arrow 11"/>
            <p:cNvSpPr/>
            <p:nvPr/>
          </p:nvSpPr>
          <p:spPr>
            <a:xfrm>
              <a:off x="2286000" y="3886200"/>
              <a:ext cx="381000" cy="685800"/>
            </a:xfrm>
            <a:prstGeom prst="upDownArrow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Up-Down Arrow 12"/>
            <p:cNvSpPr/>
            <p:nvPr/>
          </p:nvSpPr>
          <p:spPr>
            <a:xfrm>
              <a:off x="6705600" y="3886200"/>
              <a:ext cx="381000" cy="685800"/>
            </a:xfrm>
            <a:prstGeom prst="upDownArrow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-Down Arrow 13"/>
            <p:cNvSpPr/>
            <p:nvPr/>
          </p:nvSpPr>
          <p:spPr>
            <a:xfrm rot="5400000">
              <a:off x="4419600" y="4876800"/>
              <a:ext cx="381000" cy="685800"/>
            </a:xfrm>
            <a:prstGeom prst="upDownArrow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381000" y="5410200"/>
            <a:ext cx="14478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62673"/>
                </a:solidFill>
                <a:latin typeface="Arial"/>
                <a:cs typeface="Arial"/>
              </a:rPr>
              <a:t>Expert</a:t>
            </a:r>
            <a:endParaRPr lang="en-US" sz="2000" b="1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52600" y="5715000"/>
            <a:ext cx="14478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62673"/>
                </a:solidFill>
                <a:latin typeface="Arial"/>
                <a:cs typeface="Arial"/>
              </a:rPr>
              <a:t>Peer</a:t>
            </a:r>
            <a:endParaRPr lang="en-US" sz="2000" b="1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24200" y="5410200"/>
            <a:ext cx="14478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62673"/>
                </a:solidFill>
                <a:latin typeface="Arial"/>
                <a:cs typeface="Arial"/>
              </a:rPr>
              <a:t>Self</a:t>
            </a:r>
            <a:endParaRPr lang="en-US" sz="2000" b="1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48200" y="5410200"/>
            <a:ext cx="14478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62673"/>
                </a:solidFill>
                <a:latin typeface="Arial"/>
                <a:cs typeface="Arial"/>
              </a:rPr>
              <a:t>How often?</a:t>
            </a:r>
            <a:endParaRPr lang="en-US" sz="2000" b="1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19800" y="5715000"/>
            <a:ext cx="14478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62673"/>
                </a:solidFill>
                <a:latin typeface="Arial"/>
                <a:cs typeface="Arial"/>
              </a:rPr>
              <a:t>On what?</a:t>
            </a:r>
            <a:endParaRPr lang="en-US" sz="2000" b="1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91400" y="5410200"/>
            <a:ext cx="14478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62673"/>
                </a:solidFill>
                <a:latin typeface="Arial"/>
                <a:cs typeface="Arial"/>
              </a:rPr>
              <a:t>Who needs what?</a:t>
            </a:r>
            <a:endParaRPr lang="en-US" sz="2000" b="1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2438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62673"/>
                </a:solidFill>
                <a:latin typeface="Arial"/>
                <a:cs typeface="Arial"/>
              </a:rPr>
              <a:t>We know what these are!</a:t>
            </a:r>
            <a:endParaRPr lang="en-US" sz="2000" b="1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705600" y="3276600"/>
            <a:ext cx="2438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62673"/>
                </a:solidFill>
                <a:latin typeface="Arial"/>
                <a:cs typeface="Arial"/>
              </a:rPr>
              <a:t>We know where!</a:t>
            </a:r>
            <a:endParaRPr lang="en-US" sz="2000" b="1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4800" y="3505200"/>
            <a:ext cx="114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62673"/>
                </a:solidFill>
              </a:rPr>
              <a:t>But…</a:t>
            </a:r>
            <a:endParaRPr lang="en-US" sz="2800" b="1" dirty="0">
              <a:solidFill>
                <a:srgbClr val="262673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67798" y="45720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62673"/>
                </a:solidFill>
              </a:rPr>
              <a:t>?</a:t>
            </a:r>
            <a:endParaRPr lang="en-US" sz="2800" b="1" dirty="0">
              <a:solidFill>
                <a:srgbClr val="26267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34200" y="45720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62673"/>
                </a:solidFill>
              </a:rPr>
              <a:t>?</a:t>
            </a:r>
            <a:endParaRPr lang="en-US" sz="2800" b="1" dirty="0">
              <a:solidFill>
                <a:srgbClr val="262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1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/>
      <p:bldP spid="26" grpId="0"/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34000" y="4648200"/>
            <a:ext cx="1600200" cy="1754327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Didactic training + email reminders + periodic check-ins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06362"/>
            <a:ext cx="8229600" cy="14938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 pitchFamily="-107" charset="-128"/>
                <a:cs typeface="Arial"/>
              </a:rPr>
              <a:t>We can’t afford </a:t>
            </a:r>
            <a:r>
              <a:rPr lang="en-US" sz="3600" i="1" kern="0" dirty="0" smtClean="0">
                <a:solidFill>
                  <a:schemeClr val="tx2"/>
                </a:solidFill>
                <a:latin typeface="Arial"/>
                <a:ea typeface="ＭＳ Ｐゴシック" pitchFamily="-107" charset="-128"/>
                <a:cs typeface="Arial"/>
              </a:rPr>
              <a:t>to do everything, but we can’t afford to do nothing..</a:t>
            </a:r>
            <a:r>
              <a:rPr kumimoji="0" lang="en-US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 pitchFamily="-107" charset="-128"/>
                <a:cs typeface="Arial"/>
              </a:rPr>
              <a:t>.</a:t>
            </a:r>
            <a:endParaRPr kumimoji="0" lang="en-US" sz="4800" b="0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ＭＳ Ｐゴシック" pitchFamily="-107" charset="-128"/>
              <a:cs typeface="Arial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381000" y="1676400"/>
            <a:ext cx="8458200" cy="1447800"/>
          </a:xfrm>
          <a:prstGeom prst="leftRightArrow">
            <a:avLst/>
          </a:prstGeom>
          <a:solidFill>
            <a:srgbClr val="BBE0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We think there’s a lot in between!</a:t>
            </a:r>
            <a:endParaRPr lang="en-US" sz="2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810000"/>
            <a:ext cx="2133600" cy="646331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No Training or Support Provided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3780472"/>
            <a:ext cx="2133600" cy="1200329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Every teacher receives coaching and performance feedback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4648200"/>
            <a:ext cx="1600200" cy="1200329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“Sit and Get” training delivered in isolation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3195935"/>
            <a:ext cx="2174093" cy="461665"/>
          </a:xfrm>
          <a:prstGeom prst="rect">
            <a:avLst/>
          </a:prstGeom>
          <a:solidFill>
            <a:srgbClr val="BBE0E3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EVERYTHING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399" y="3204865"/>
            <a:ext cx="2138365" cy="461665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NOTHING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4648200"/>
            <a:ext cx="1600200" cy="1200329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Didactic training + email reminders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200" y="6488668"/>
            <a:ext cx="4953000" cy="369332"/>
          </a:xfrm>
          <a:prstGeom prst="rect">
            <a:avLst/>
          </a:prstGeom>
          <a:solidFill>
            <a:srgbClr val="BBE0E3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PLUS Self-management supports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3200400"/>
            <a:ext cx="4038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BUT, how do we organize all of this?</a:t>
            </a:r>
            <a:endParaRPr lang="en-US"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439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marL="1947863" indent="-147638" algn="l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Turn and Talk: 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Review the critical features and topics we just discussed.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Describe each key to your partner as you would to a teacher you are supporting.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Identify questions or areas for clarification.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Be prepared to discuss.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16002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133599"/>
          </a:xfrm>
          <a:solidFill>
            <a:schemeClr val="accent1"/>
          </a:solidFill>
        </p:spPr>
        <p:txBody>
          <a:bodyPr/>
          <a:lstStyle/>
          <a:p>
            <a:r>
              <a:rPr lang="en-US" sz="3200" b="1" cap="small" dirty="0"/>
              <a:t>PBIS Technical Brief</a:t>
            </a:r>
            <a:r>
              <a:rPr lang="en-US" sz="3200" b="1" dirty="0"/>
              <a:t> </a:t>
            </a:r>
            <a:r>
              <a:rPr lang="en-US" sz="3200" b="1" cap="small" dirty="0"/>
              <a:t>on Systems to Support Teachers’ Implementation of Positive Classroom Behavior Support 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367" y="3352800"/>
            <a:ext cx="3901266" cy="50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15"/>
          <p:cNvSpPr>
            <a:spLocks noChangeArrowheads="1"/>
          </p:cNvSpPr>
          <p:nvPr/>
        </p:nvSpPr>
        <p:spPr bwMode="auto">
          <a:xfrm>
            <a:off x="228600" y="1600200"/>
            <a:ext cx="8686800" cy="2514600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2" anchor="t" anchorCtr="0">
            <a:prstTxWarp prst="textNoShape">
              <a:avLst/>
            </a:prstTxWarp>
          </a:bodyPr>
          <a:lstStyle/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endParaRPr lang="en-US" sz="600" dirty="0" smtClean="0"/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/>
              <a:t>Jennifer Freeman</a:t>
            </a: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/>
              <a:t>Brandi </a:t>
            </a:r>
            <a:r>
              <a:rPr lang="en-US" sz="2200" dirty="0" smtClean="0"/>
              <a:t>Simonsen</a:t>
            </a: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/>
              <a:t>Steve </a:t>
            </a:r>
            <a:r>
              <a:rPr lang="en-US" sz="2200" dirty="0" smtClean="0"/>
              <a:t>Goodman</a:t>
            </a: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/>
              <a:t>Barbara Mitchell</a:t>
            </a: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/>
              <a:t>Heather George</a:t>
            </a: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endParaRPr lang="en-US" sz="2400" dirty="0" smtClean="0"/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endParaRPr lang="en-US" sz="1000" dirty="0" smtClean="0"/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/>
              <a:t>Jessica </a:t>
            </a:r>
            <a:r>
              <a:rPr lang="en-US" sz="2200" dirty="0"/>
              <a:t>Swain-</a:t>
            </a:r>
            <a:r>
              <a:rPr lang="en-US" sz="2200" dirty="0" err="1"/>
              <a:t>Bradway</a:t>
            </a:r>
            <a:endParaRPr lang="en-US" sz="2200" dirty="0"/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/>
              <a:t>Kathleen Lane</a:t>
            </a: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/>
              <a:t>Jeff Sprague</a:t>
            </a: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/>
              <a:t>Bob </a:t>
            </a:r>
            <a:r>
              <a:rPr lang="en-US" sz="2200" dirty="0" smtClean="0"/>
              <a:t>Putnam </a:t>
            </a: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endParaRPr lang="en-US" sz="2200" dirty="0">
              <a:solidFill>
                <a:schemeClr val="tx2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Acknowledgements for this Session</a:t>
            </a:r>
            <a:b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</a:b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(Co-authors of 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PBIS Technical Brief on Systems to Support Teachers’ Implementation of Positive Classroom Behavior Support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):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/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</a:b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5869459"/>
            <a:ext cx="3657600" cy="98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83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57200" y="1600200"/>
            <a:ext cx="7099919" cy="1441443"/>
            <a:chOff x="0" y="0"/>
            <a:chExt cx="7099919" cy="1441443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2218" y="42218"/>
              <a:ext cx="5544491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>
                  <a:solidFill>
                    <a:srgbClr val="000000"/>
                  </a:solidFill>
                  <a:latin typeface="Arial"/>
                  <a:cs typeface="Arial"/>
                </a:rPr>
                <a:t>Are the </a:t>
              </a:r>
              <a:r>
                <a:rPr lang="en-US" sz="2700" b="1" kern="1200" dirty="0" smtClean="0">
                  <a:solidFill>
                    <a:srgbClr val="000000"/>
                  </a:solidFill>
                  <a:latin typeface="Arial"/>
                  <a:cs typeface="Arial"/>
                </a:rPr>
                <a:t>foundational </a:t>
              </a:r>
              <a:r>
                <a:rPr lang="en-US" sz="2700" kern="1200" dirty="0" smtClean="0">
                  <a:solidFill>
                    <a:srgbClr val="000000"/>
                  </a:solidFill>
                  <a:latin typeface="Arial"/>
                  <a:cs typeface="Arial"/>
                </a:rPr>
                <a:t>systems </a:t>
              </a:r>
              <a:r>
                <a:rPr lang="en-US" sz="2700" kern="1200" dirty="0" smtClean="0">
                  <a:solidFill>
                    <a:srgbClr val="000000"/>
                  </a:solidFill>
                  <a:latin typeface="Arial"/>
                  <a:cs typeface="Arial"/>
                </a:rPr>
                <a:t>in place to support PCBS practice implementation by all staff?</a:t>
              </a:r>
              <a:endParaRPr lang="en-US" sz="2700" kern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914400" y="3352800"/>
            <a:ext cx="7099919" cy="1441443"/>
            <a:chOff x="626463" y="1681683"/>
            <a:chExt cx="7099919" cy="1441443"/>
          </a:xfrm>
        </p:grpSpPr>
        <p:sp>
          <p:nvSpPr>
            <p:cNvPr id="8" name="Rounded Rectangle 7"/>
            <p:cNvSpPr/>
            <p:nvPr/>
          </p:nvSpPr>
          <p:spPr>
            <a:xfrm>
              <a:off x="626463" y="1681683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68681" y="1723901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 smtClean="0">
                  <a:solidFill>
                    <a:srgbClr val="000000"/>
                  </a:solidFill>
                  <a:latin typeface="Arial"/>
                  <a:cs typeface="Arial"/>
                </a:rPr>
                <a:t>Do all staff know what PCBS practices to implement and if they’re doing it </a:t>
              </a:r>
              <a:r>
                <a:rPr lang="en-US" sz="27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accurately</a:t>
              </a:r>
              <a:r>
                <a:rPr lang="en-US" sz="2700" dirty="0" smtClean="0">
                  <a:solidFill>
                    <a:srgbClr val="000000"/>
                  </a:solidFill>
                  <a:latin typeface="Arial"/>
                  <a:cs typeface="Arial"/>
                </a:rPr>
                <a:t>?</a:t>
              </a:r>
              <a:endParaRPr lang="en-US" sz="2700" kern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1447800" y="5111757"/>
            <a:ext cx="7099919" cy="1441443"/>
            <a:chOff x="1252927" y="3363366"/>
            <a:chExt cx="7099919" cy="1441443"/>
          </a:xfrm>
        </p:grpSpPr>
        <p:sp>
          <p:nvSpPr>
            <p:cNvPr id="11" name="Rounded Rectangle 10"/>
            <p:cNvSpPr/>
            <p:nvPr/>
          </p:nvSpPr>
          <p:spPr>
            <a:xfrm>
              <a:off x="1252927" y="3363366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295145" y="3405584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latin typeface="Arial"/>
                  <a:cs typeface="Arial"/>
                </a:rPr>
                <a:t>Do </a:t>
              </a:r>
              <a:r>
                <a:rPr lang="en-US" sz="2700" dirty="0" smtClean="0">
                  <a:solidFill>
                    <a:srgbClr val="000000"/>
                  </a:solidFill>
                  <a:latin typeface="Arial"/>
                  <a:cs typeface="Arial"/>
                </a:rPr>
                <a:t>data indicate that staff are </a:t>
              </a:r>
              <a:r>
                <a:rPr lang="en-US" sz="27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implementing</a:t>
              </a:r>
              <a:r>
                <a:rPr lang="en-US" sz="2700" dirty="0" smtClean="0">
                  <a:solidFill>
                    <a:srgbClr val="000000"/>
                  </a:solidFill>
                  <a:latin typeface="Arial"/>
                  <a:cs typeface="Arial"/>
                </a:rPr>
                <a:t> PCBS practices effectively?</a:t>
              </a:r>
              <a:endParaRPr lang="en-US" sz="27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477000" y="2819400"/>
            <a:ext cx="936937" cy="936937"/>
            <a:chOff x="6162982" y="1093094"/>
            <a:chExt cx="936937" cy="936937"/>
          </a:xfrm>
          <a:solidFill>
            <a:schemeClr val="accent1">
              <a:lumMod val="50000"/>
            </a:schemeClr>
          </a:solidFill>
        </p:grpSpPr>
        <p:sp>
          <p:nvSpPr>
            <p:cNvPr id="14" name="Down Arrow 13"/>
            <p:cNvSpPr/>
            <p:nvPr/>
          </p:nvSpPr>
          <p:spPr>
            <a:xfrm>
              <a:off x="6162982" y="1093094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n Arrow 4"/>
            <p:cNvSpPr/>
            <p:nvPr/>
          </p:nvSpPr>
          <p:spPr>
            <a:xfrm>
              <a:off x="6373793" y="1093094"/>
              <a:ext cx="515315" cy="7050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7010400" y="4495800"/>
            <a:ext cx="936937" cy="936937"/>
            <a:chOff x="0" y="1676399"/>
            <a:chExt cx="936937" cy="936937"/>
          </a:xfrm>
          <a:solidFill>
            <a:schemeClr val="accent1">
              <a:lumMod val="50000"/>
            </a:schemeClr>
          </a:solidFill>
        </p:grpSpPr>
        <p:sp>
          <p:nvSpPr>
            <p:cNvPr id="17" name="Down Arrow 16"/>
            <p:cNvSpPr/>
            <p:nvPr/>
          </p:nvSpPr>
          <p:spPr>
            <a:xfrm>
              <a:off x="0" y="1676399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Down Arrow 4"/>
            <p:cNvSpPr/>
            <p:nvPr/>
          </p:nvSpPr>
          <p:spPr>
            <a:xfrm>
              <a:off x="210811" y="1676399"/>
              <a:ext cx="515315" cy="7050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458200" cy="990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3200" b="1" kern="0" dirty="0">
                <a:solidFill>
                  <a:schemeClr val="bg1"/>
                </a:solidFill>
                <a:latin typeface="Arial"/>
                <a:ea typeface="ＭＳ Ｐゴシック" pitchFamily="-111" charset="-128"/>
                <a:cs typeface="Arial"/>
              </a:rPr>
              <a:t>PCBS </a:t>
            </a:r>
            <a:r>
              <a:rPr lang="en-US" sz="3200" b="1" kern="0" dirty="0" smtClean="0">
                <a:solidFill>
                  <a:schemeClr val="bg1"/>
                </a:solidFill>
                <a:latin typeface="Arial"/>
                <a:ea typeface="ＭＳ Ｐゴシック" pitchFamily="-111" charset="-128"/>
                <a:cs typeface="Arial"/>
              </a:rPr>
              <a:t>Systems Action Planning Guide</a:t>
            </a:r>
            <a:r>
              <a:rPr lang="en-US" sz="3200" b="1" kern="0" dirty="0">
                <a:solidFill>
                  <a:schemeClr val="bg1"/>
                </a:solidFill>
                <a:latin typeface="Arial"/>
                <a:ea typeface="ＭＳ Ｐゴシック" pitchFamily="-111" charset="-128"/>
                <a:cs typeface="Arial"/>
              </a:rPr>
              <a:t>: </a:t>
            </a:r>
          </a:p>
          <a:p>
            <a:pPr lvl="0" algn="ctr">
              <a:defRPr/>
            </a:pPr>
            <a:r>
              <a:rPr lang="en-US" sz="3200" b="1" kern="0" dirty="0">
                <a:solidFill>
                  <a:schemeClr val="bg1"/>
                </a:solidFill>
                <a:latin typeface="Arial"/>
                <a:ea typeface="ＭＳ Ｐゴシック" pitchFamily="-111" charset="-128"/>
                <a:cs typeface="Arial"/>
              </a:rPr>
              <a:t>3 Key Questions</a:t>
            </a:r>
          </a:p>
        </p:txBody>
      </p:sp>
    </p:spTree>
    <p:extLst>
      <p:ext uri="{BB962C8B-B14F-4D97-AF65-F5344CB8AC3E}">
        <p14:creationId xmlns:p14="http://schemas.microsoft.com/office/powerpoint/2010/main" val="316996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57200" y="1600200"/>
            <a:ext cx="7099919" cy="1441443"/>
            <a:chOff x="0" y="0"/>
            <a:chExt cx="7099919" cy="1441443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42218" y="42218"/>
              <a:ext cx="5544491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Are the </a:t>
              </a:r>
              <a:r>
                <a:rPr lang="en-US" sz="2700" b="1" dirty="0" smtClean="0">
                  <a:solidFill>
                    <a:srgbClr val="000000"/>
                  </a:solidFill>
                  <a:cs typeface="Arial"/>
                </a:rPr>
                <a:t>foundational</a:t>
              </a:r>
              <a:r>
                <a:rPr lang="en-US" sz="2700" dirty="0" smtClean="0">
                  <a:solidFill>
                    <a:srgbClr val="000000"/>
                  </a:solidFill>
                  <a:cs typeface="Arial"/>
                </a:rPr>
                <a:t> systems 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in place to support PCBS practice implementation by all staff?</a:t>
              </a: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914400" y="3352800"/>
            <a:ext cx="7099919" cy="1441443"/>
            <a:chOff x="626463" y="1681683"/>
            <a:chExt cx="7099919" cy="1441443"/>
          </a:xfrm>
        </p:grpSpPr>
        <p:sp>
          <p:nvSpPr>
            <p:cNvPr id="8" name="Rounded Rectangle 7"/>
            <p:cNvSpPr/>
            <p:nvPr/>
          </p:nvSpPr>
          <p:spPr>
            <a:xfrm>
              <a:off x="626463" y="1681683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68681" y="1723901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Do all staff know what PCBS practices to implement and if they’re doing it </a:t>
              </a:r>
              <a:r>
                <a:rPr lang="en-US" sz="2700" b="1" dirty="0">
                  <a:solidFill>
                    <a:srgbClr val="000000"/>
                  </a:solidFill>
                  <a:cs typeface="Arial"/>
                </a:rPr>
                <a:t>accurately</a:t>
              </a:r>
              <a:r>
                <a:rPr lang="en-US" sz="2700" dirty="0" smtClean="0">
                  <a:solidFill>
                    <a:srgbClr val="000000"/>
                  </a:solidFill>
                  <a:cs typeface="Arial"/>
                </a:rPr>
                <a:t>?</a:t>
              </a:r>
              <a:endParaRPr lang="en-US" sz="2700" dirty="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1447800" y="5111757"/>
            <a:ext cx="7099919" cy="1441443"/>
            <a:chOff x="1252927" y="3363366"/>
            <a:chExt cx="7099919" cy="1441443"/>
          </a:xfrm>
        </p:grpSpPr>
        <p:sp>
          <p:nvSpPr>
            <p:cNvPr id="11" name="Rounded Rectangle 10"/>
            <p:cNvSpPr/>
            <p:nvPr/>
          </p:nvSpPr>
          <p:spPr>
            <a:xfrm>
              <a:off x="1252927" y="3363366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295145" y="3405584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Do data indicate that staff are </a:t>
              </a:r>
              <a:r>
                <a:rPr lang="en-US" sz="2700" b="1" dirty="0">
                  <a:solidFill>
                    <a:srgbClr val="000000"/>
                  </a:solidFill>
                  <a:cs typeface="Arial"/>
                </a:rPr>
                <a:t>implementing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 PCBS practices effectively?</a:t>
              </a: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477000" y="2819400"/>
            <a:ext cx="936937" cy="936937"/>
            <a:chOff x="6162982" y="1093094"/>
            <a:chExt cx="936937" cy="936937"/>
          </a:xfrm>
          <a:solidFill>
            <a:schemeClr val="accent1">
              <a:lumMod val="50000"/>
            </a:schemeClr>
          </a:solidFill>
        </p:grpSpPr>
        <p:sp>
          <p:nvSpPr>
            <p:cNvPr id="14" name="Down Arrow 13"/>
            <p:cNvSpPr/>
            <p:nvPr/>
          </p:nvSpPr>
          <p:spPr>
            <a:xfrm>
              <a:off x="6162982" y="1093094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n Arrow 4"/>
            <p:cNvSpPr/>
            <p:nvPr/>
          </p:nvSpPr>
          <p:spPr>
            <a:xfrm>
              <a:off x="6373793" y="1093094"/>
              <a:ext cx="515315" cy="7050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7010400" y="4495800"/>
            <a:ext cx="936937" cy="936937"/>
            <a:chOff x="0" y="1676399"/>
            <a:chExt cx="936937" cy="936937"/>
          </a:xfrm>
          <a:solidFill>
            <a:schemeClr val="accent1">
              <a:lumMod val="50000"/>
            </a:schemeClr>
          </a:solidFill>
        </p:grpSpPr>
        <p:sp>
          <p:nvSpPr>
            <p:cNvPr id="17" name="Down Arrow 16"/>
            <p:cNvSpPr/>
            <p:nvPr/>
          </p:nvSpPr>
          <p:spPr>
            <a:xfrm>
              <a:off x="0" y="1676399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Down Arrow 4"/>
            <p:cNvSpPr/>
            <p:nvPr/>
          </p:nvSpPr>
          <p:spPr>
            <a:xfrm>
              <a:off x="210811" y="1676399"/>
              <a:ext cx="515315" cy="7050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458200" cy="990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3200" b="1" kern="0" dirty="0">
                <a:solidFill>
                  <a:schemeClr val="bg1"/>
                </a:solidFill>
                <a:latin typeface="Arial"/>
                <a:ea typeface="ＭＳ Ｐゴシック" pitchFamily="-111" charset="-128"/>
                <a:cs typeface="Arial"/>
              </a:rPr>
              <a:t>PCBS Systems Action Planning Guide: </a:t>
            </a:r>
          </a:p>
          <a:p>
            <a:pPr lvl="0" algn="ctr">
              <a:defRPr/>
            </a:pPr>
            <a:r>
              <a:rPr lang="en-US" sz="3200" b="1" kern="0" dirty="0">
                <a:solidFill>
                  <a:schemeClr val="bg1"/>
                </a:solidFill>
                <a:latin typeface="Arial"/>
                <a:ea typeface="ＭＳ Ｐゴシック" pitchFamily="-111" charset="-128"/>
                <a:cs typeface="Arial"/>
              </a:rPr>
              <a:t>3 Key Questions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200" y="2074035"/>
            <a:ext cx="2819400" cy="168230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PCPS implementation is a clear school and district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priority</a:t>
            </a: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4200" y="2074035"/>
            <a:ext cx="2819400" cy="168230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School and district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resources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are available to support PCBS implementation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48400" y="2074035"/>
            <a:ext cx="2819400" cy="168230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School and district teams have considered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alignment and integration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of PCBS with other district priorities and initiatives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7000" y="2169107"/>
            <a:ext cx="723876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+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3124" y="2169107"/>
            <a:ext cx="723876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+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0" y="3962400"/>
            <a:ext cx="4572000" cy="2895600"/>
          </a:xfrm>
          <a:prstGeom prst="roundRect">
            <a:avLst/>
          </a:prstGeom>
          <a:solidFill>
            <a:srgbClr val="00B05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Examples:</a:t>
            </a:r>
            <a:endParaRPr lang="en-US" sz="2000" b="1" dirty="0" smtClean="0">
              <a:latin typeface="Arial"/>
              <a:cs typeface="Arial"/>
            </a:endParaRP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District </a:t>
            </a:r>
            <a:r>
              <a:rPr lang="en-US" sz="2000" dirty="0"/>
              <a:t>and school administrators have communicated a clear priority for PCBS implementation.</a:t>
            </a:r>
          </a:p>
          <a:p>
            <a:pPr marL="119063" indent="-119063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27" name="Rounded Rectangle 26"/>
          <p:cNvSpPr/>
          <p:nvPr/>
        </p:nvSpPr>
        <p:spPr>
          <a:xfrm>
            <a:off x="4572000" y="3962400"/>
            <a:ext cx="4572000" cy="2895600"/>
          </a:xfrm>
          <a:prstGeom prst="roundRect">
            <a:avLst/>
          </a:prstGeom>
          <a:solidFill>
            <a:srgbClr val="80000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Non-Examples:</a:t>
            </a:r>
            <a:endParaRPr lang="en-US" sz="2000" b="1" dirty="0" smtClean="0">
              <a:latin typeface="Arial"/>
              <a:cs typeface="Arial"/>
            </a:endParaRPr>
          </a:p>
          <a:p>
            <a:pPr marL="119063" indent="-119063">
              <a:buFont typeface="Arial"/>
              <a:buChar char="•"/>
            </a:pPr>
            <a:r>
              <a:rPr lang="en-US" sz="2000" dirty="0"/>
              <a:t>No practices are prioritized for implementation, identified strategies lack evidence of effectiveness, and/or priority practices are not effectively disseminated among all staff.</a:t>
            </a:r>
            <a:r>
              <a:rPr lang="en-US" sz="2000" dirty="0"/>
              <a:t> </a:t>
            </a:r>
            <a:endParaRPr lang="en-US" sz="2000" dirty="0"/>
          </a:p>
        </p:txBody>
      </p:sp>
      <p:sp>
        <p:nvSpPr>
          <p:cNvPr id="28" name="Rounded Rectangle 27"/>
          <p:cNvSpPr/>
          <p:nvPr/>
        </p:nvSpPr>
        <p:spPr>
          <a:xfrm>
            <a:off x="0" y="3962400"/>
            <a:ext cx="4572000" cy="2895600"/>
          </a:xfrm>
          <a:prstGeom prst="roundRect">
            <a:avLst/>
          </a:prstGeom>
          <a:solidFill>
            <a:srgbClr val="00B05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Examples:</a:t>
            </a:r>
            <a:endParaRPr lang="en-US" sz="2000" b="1" dirty="0" smtClean="0">
              <a:latin typeface="Arial"/>
              <a:cs typeface="Arial"/>
            </a:endParaRP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Dedicated time for training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Dedicated time for coaching</a:t>
            </a:r>
            <a:r>
              <a:rPr lang="en-US" sz="2000" dirty="0"/>
              <a:t> </a:t>
            </a:r>
            <a:r>
              <a:rPr lang="en-US" sz="2000" dirty="0" smtClean="0"/>
              <a:t>functions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Regular data review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Celebration or recognition of staff implementation </a:t>
            </a:r>
            <a:endParaRPr lang="en-US" sz="2000" dirty="0"/>
          </a:p>
        </p:txBody>
      </p:sp>
      <p:sp>
        <p:nvSpPr>
          <p:cNvPr id="29" name="Rounded Rectangle 28"/>
          <p:cNvSpPr/>
          <p:nvPr/>
        </p:nvSpPr>
        <p:spPr>
          <a:xfrm>
            <a:off x="4572000" y="3962400"/>
            <a:ext cx="4572000" cy="2895600"/>
          </a:xfrm>
          <a:prstGeom prst="roundRect">
            <a:avLst/>
          </a:prstGeom>
          <a:solidFill>
            <a:srgbClr val="80000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Non-Examples:</a:t>
            </a:r>
            <a:endParaRPr lang="en-US" sz="2000" b="1" dirty="0" smtClean="0">
              <a:latin typeface="Arial"/>
              <a:cs typeface="Arial"/>
            </a:endParaRPr>
          </a:p>
          <a:p>
            <a:pPr marL="119063" indent="-119063">
              <a:buFont typeface="Arial"/>
              <a:buChar char="•"/>
            </a:pPr>
            <a:r>
              <a:rPr lang="en-US" sz="2000" dirty="0" smtClean="0"/>
              <a:t>No dedicated time or resources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/>
              <a:t>Data not shared or not used in problem solving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/>
              <a:t>Staff recognition not available or used to celebrate PCBS implementation </a:t>
            </a:r>
            <a:endParaRPr lang="en-US" sz="2000" dirty="0"/>
          </a:p>
        </p:txBody>
      </p:sp>
      <p:sp>
        <p:nvSpPr>
          <p:cNvPr id="30" name="Rounded Rectangle 29"/>
          <p:cNvSpPr/>
          <p:nvPr/>
        </p:nvSpPr>
        <p:spPr>
          <a:xfrm>
            <a:off x="0" y="3962400"/>
            <a:ext cx="4572000" cy="2895600"/>
          </a:xfrm>
          <a:prstGeom prst="roundRect">
            <a:avLst/>
          </a:prstGeom>
          <a:solidFill>
            <a:srgbClr val="00B05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Examples:</a:t>
            </a:r>
            <a:endParaRPr lang="en-US" sz="2000" b="1" dirty="0" smtClean="0">
              <a:latin typeface="Arial"/>
              <a:cs typeface="Arial"/>
            </a:endParaRP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Implementation of PCBS connected to clear need in building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Implementation of PCBS connected to academic instruction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PCBS strategies adapted to ensure classroom contextual and cultural fit</a:t>
            </a:r>
            <a:endParaRPr lang="en-US" sz="2000" dirty="0"/>
          </a:p>
        </p:txBody>
      </p:sp>
      <p:sp>
        <p:nvSpPr>
          <p:cNvPr id="31" name="Rounded Rectangle 30"/>
          <p:cNvSpPr/>
          <p:nvPr/>
        </p:nvSpPr>
        <p:spPr>
          <a:xfrm>
            <a:off x="4572000" y="3962400"/>
            <a:ext cx="4572000" cy="2895600"/>
          </a:xfrm>
          <a:prstGeom prst="roundRect">
            <a:avLst/>
          </a:prstGeom>
          <a:solidFill>
            <a:srgbClr val="80000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Non-Examples:</a:t>
            </a:r>
            <a:endParaRPr lang="en-US" sz="2000" b="1" dirty="0" smtClean="0">
              <a:latin typeface="Arial"/>
              <a:cs typeface="Arial"/>
            </a:endParaRPr>
          </a:p>
          <a:p>
            <a:pPr marL="119063" indent="-119063">
              <a:buFont typeface="Arial"/>
              <a:buChar char="•"/>
            </a:pPr>
            <a:r>
              <a:rPr lang="en-US" sz="2000" dirty="0" smtClean="0"/>
              <a:t>Data demonstrating need are not regularly shared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/>
              <a:t>Academic strategies taught in isolation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/>
              <a:t>Training on practices not connected to why it is important in the school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626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4.44444E-6 -0.211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marL="1947863" indent="-147638" algn="l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Turn and Talk: 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Review the critical features and topics we just discussed.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Describe each key to your partner as you would to a teacher you are supporting.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Identify questions or areas for clarification.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Be prepared </a:t>
            </a:r>
            <a:r>
              <a:rPr lang="en-US" sz="2800" smtClean="0">
                <a:solidFill>
                  <a:schemeClr val="accent6">
                    <a:lumMod val="75000"/>
                  </a:schemeClr>
                </a:solidFill>
              </a:rPr>
              <a:t>to discuss.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16002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57200" y="1600200"/>
            <a:ext cx="7099919" cy="1441443"/>
            <a:chOff x="0" y="0"/>
            <a:chExt cx="7099919" cy="1441443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2218" y="42218"/>
              <a:ext cx="5544491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Are the </a:t>
              </a:r>
              <a:r>
                <a:rPr lang="en-US" sz="2700" b="1" dirty="0" smtClean="0">
                  <a:solidFill>
                    <a:srgbClr val="000000"/>
                  </a:solidFill>
                  <a:cs typeface="Arial"/>
                </a:rPr>
                <a:t>foundational</a:t>
              </a:r>
              <a:r>
                <a:rPr lang="en-US" sz="2700" dirty="0" smtClean="0">
                  <a:solidFill>
                    <a:srgbClr val="000000"/>
                  </a:solidFill>
                  <a:cs typeface="Arial"/>
                </a:rPr>
                <a:t> 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s</a:t>
              </a:r>
              <a:r>
                <a:rPr lang="en-US" sz="2700" dirty="0" smtClean="0">
                  <a:solidFill>
                    <a:srgbClr val="000000"/>
                  </a:solidFill>
                  <a:cs typeface="Arial"/>
                </a:rPr>
                <a:t>ystems 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in place to support PCBS practice implementation by all staff?</a:t>
              </a: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914400" y="3352800"/>
            <a:ext cx="7099919" cy="1441443"/>
            <a:chOff x="626463" y="1681683"/>
            <a:chExt cx="7099919" cy="1441443"/>
          </a:xfrm>
        </p:grpSpPr>
        <p:sp>
          <p:nvSpPr>
            <p:cNvPr id="8" name="Rounded Rectangle 7"/>
            <p:cNvSpPr/>
            <p:nvPr/>
          </p:nvSpPr>
          <p:spPr>
            <a:xfrm>
              <a:off x="626463" y="1681683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68681" y="1723901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Do all staff know what PCBS practices to implement and if they’re doing it </a:t>
              </a:r>
              <a:r>
                <a:rPr lang="en-US" sz="2700" b="1" dirty="0">
                  <a:solidFill>
                    <a:srgbClr val="000000"/>
                  </a:solidFill>
                  <a:cs typeface="Arial"/>
                </a:rPr>
                <a:t>accurately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?</a:t>
              </a: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1447800" y="5111757"/>
            <a:ext cx="7099919" cy="1441443"/>
            <a:chOff x="1252927" y="3363366"/>
            <a:chExt cx="7099919" cy="1441443"/>
          </a:xfrm>
        </p:grpSpPr>
        <p:sp>
          <p:nvSpPr>
            <p:cNvPr id="11" name="Rounded Rectangle 10"/>
            <p:cNvSpPr/>
            <p:nvPr/>
          </p:nvSpPr>
          <p:spPr>
            <a:xfrm>
              <a:off x="1252927" y="3363366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295145" y="3405584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Do data indicate that staff are </a:t>
              </a:r>
              <a:r>
                <a:rPr lang="en-US" sz="2700" b="1" dirty="0">
                  <a:solidFill>
                    <a:srgbClr val="000000"/>
                  </a:solidFill>
                  <a:cs typeface="Arial"/>
                </a:rPr>
                <a:t>implementing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 PCBS practices effectively?</a:t>
              </a: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477000" y="2819400"/>
            <a:ext cx="936937" cy="936937"/>
            <a:chOff x="6162982" y="1093094"/>
            <a:chExt cx="936937" cy="936937"/>
          </a:xfrm>
          <a:solidFill>
            <a:schemeClr val="accent1">
              <a:lumMod val="50000"/>
            </a:schemeClr>
          </a:solidFill>
        </p:grpSpPr>
        <p:sp>
          <p:nvSpPr>
            <p:cNvPr id="14" name="Down Arrow 13"/>
            <p:cNvSpPr/>
            <p:nvPr/>
          </p:nvSpPr>
          <p:spPr>
            <a:xfrm>
              <a:off x="6162982" y="1093094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n Arrow 4"/>
            <p:cNvSpPr/>
            <p:nvPr/>
          </p:nvSpPr>
          <p:spPr>
            <a:xfrm>
              <a:off x="6373793" y="1093094"/>
              <a:ext cx="515315" cy="7050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7010400" y="4495800"/>
            <a:ext cx="936937" cy="936937"/>
            <a:chOff x="0" y="1676399"/>
            <a:chExt cx="936937" cy="936937"/>
          </a:xfrm>
          <a:solidFill>
            <a:schemeClr val="accent1">
              <a:lumMod val="50000"/>
            </a:schemeClr>
          </a:solidFill>
        </p:grpSpPr>
        <p:sp>
          <p:nvSpPr>
            <p:cNvPr id="17" name="Down Arrow 16"/>
            <p:cNvSpPr/>
            <p:nvPr/>
          </p:nvSpPr>
          <p:spPr>
            <a:xfrm>
              <a:off x="0" y="1676399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Down Arrow 4"/>
            <p:cNvSpPr/>
            <p:nvPr/>
          </p:nvSpPr>
          <p:spPr>
            <a:xfrm>
              <a:off x="210811" y="1676399"/>
              <a:ext cx="515315" cy="7050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458200" cy="990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3200" b="1" kern="0" dirty="0">
                <a:solidFill>
                  <a:schemeClr val="bg1"/>
                </a:solidFill>
                <a:latin typeface="Arial"/>
                <a:ea typeface="ＭＳ Ｐゴシック" pitchFamily="-111" charset="-128"/>
                <a:cs typeface="Arial"/>
              </a:rPr>
              <a:t>PCBS Systems Action Planning Guide: </a:t>
            </a:r>
          </a:p>
          <a:p>
            <a:pPr lvl="0" algn="ctr">
              <a:defRPr/>
            </a:pPr>
            <a:r>
              <a:rPr lang="en-US" sz="3200" b="1" kern="0" dirty="0">
                <a:solidFill>
                  <a:schemeClr val="bg1"/>
                </a:solidFill>
                <a:latin typeface="Arial"/>
                <a:ea typeface="ＭＳ Ｐゴシック" pitchFamily="-111" charset="-128"/>
                <a:cs typeface="Arial"/>
              </a:rPr>
              <a:t>3 Key Questions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2008" y="2514600"/>
            <a:ext cx="3717591" cy="1447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r>
              <a:rPr lang="en-US" sz="2000" dirty="0">
                <a:solidFill>
                  <a:schemeClr val="tx1"/>
                </a:solidFill>
              </a:rPr>
              <a:t>Clear </a:t>
            </a:r>
            <a:r>
              <a:rPr lang="en-US" sz="2000" b="1" dirty="0">
                <a:solidFill>
                  <a:schemeClr val="tx1"/>
                </a:solidFill>
              </a:rPr>
              <a:t>expectations</a:t>
            </a:r>
            <a:r>
              <a:rPr lang="en-US" sz="2000" dirty="0">
                <a:solidFill>
                  <a:schemeClr val="tx1"/>
                </a:solidFill>
              </a:rPr>
              <a:t> and explicit </a:t>
            </a:r>
            <a:r>
              <a:rPr lang="en-US" sz="2000" b="1" dirty="0">
                <a:solidFill>
                  <a:schemeClr val="tx1"/>
                </a:solidFill>
              </a:rPr>
              <a:t>training</a:t>
            </a:r>
            <a:r>
              <a:rPr lang="en-US" sz="2000" dirty="0">
                <a:solidFill>
                  <a:schemeClr val="tx1"/>
                </a:solidFill>
              </a:rPr>
              <a:t> about practices that should be implemented by all staff. 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64409" y="2514600"/>
            <a:ext cx="3717591" cy="1447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Coaching</a:t>
            </a:r>
            <a:r>
              <a:rPr lang="en-US" sz="2000" dirty="0">
                <a:solidFill>
                  <a:schemeClr val="tx1"/>
                </a:solidFill>
              </a:rPr>
              <a:t> and/or regularly available </a:t>
            </a:r>
            <a:r>
              <a:rPr lang="en-US" sz="2000" b="1" dirty="0">
                <a:solidFill>
                  <a:schemeClr val="tx1"/>
                </a:solidFill>
              </a:rPr>
              <a:t>performance feedback</a:t>
            </a:r>
            <a:r>
              <a:rPr lang="en-US" sz="2000" dirty="0">
                <a:solidFill>
                  <a:schemeClr val="tx1"/>
                </a:solidFill>
              </a:rPr>
              <a:t> on the use of PCBS practices?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07209" y="2609671"/>
            <a:ext cx="723876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+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0" y="3962400"/>
            <a:ext cx="4572000" cy="2895600"/>
          </a:xfrm>
          <a:prstGeom prst="roundRect">
            <a:avLst/>
          </a:prstGeom>
          <a:solidFill>
            <a:srgbClr val="00B05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Examples:</a:t>
            </a:r>
            <a:endParaRPr lang="en-US" sz="2000" b="1" dirty="0" smtClean="0">
              <a:latin typeface="Arial"/>
              <a:cs typeface="Arial"/>
            </a:endParaRP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Clearly stated outcomes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Explicit (model, lead, test) approach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Job-embedded</a:t>
            </a:r>
          </a:p>
          <a:p>
            <a:pPr marL="576263" lvl="1" indent="-119063">
              <a:buFont typeface="Arial"/>
              <a:buChar char="•"/>
            </a:pPr>
            <a:r>
              <a:rPr lang="en-US" sz="2000" dirty="0" smtClean="0"/>
              <a:t>Linked to school data</a:t>
            </a:r>
          </a:p>
          <a:p>
            <a:pPr marL="576263" lvl="1" indent="-119063">
              <a:buFont typeface="Arial"/>
              <a:buChar char="•"/>
            </a:pPr>
            <a:r>
              <a:rPr lang="en-US" sz="2000" dirty="0" smtClean="0"/>
              <a:t>Delivered in various contexts and connected to practice</a:t>
            </a:r>
            <a:endParaRPr lang="en-US" sz="2000" dirty="0"/>
          </a:p>
        </p:txBody>
      </p:sp>
      <p:sp>
        <p:nvSpPr>
          <p:cNvPr id="24" name="Rounded Rectangle 23"/>
          <p:cNvSpPr/>
          <p:nvPr/>
        </p:nvSpPr>
        <p:spPr>
          <a:xfrm>
            <a:off x="4572000" y="3962400"/>
            <a:ext cx="4572000" cy="2895600"/>
          </a:xfrm>
          <a:prstGeom prst="roundRect">
            <a:avLst/>
          </a:prstGeom>
          <a:solidFill>
            <a:srgbClr val="80000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Non-Examples:</a:t>
            </a:r>
            <a:endParaRPr lang="en-US" sz="2000" b="1" dirty="0" smtClean="0">
              <a:latin typeface="Arial"/>
              <a:cs typeface="Arial"/>
            </a:endParaRPr>
          </a:p>
          <a:p>
            <a:pPr marL="119063" indent="-119063">
              <a:buFont typeface="Arial"/>
              <a:buChar char="•"/>
            </a:pPr>
            <a:r>
              <a:rPr lang="en-US" sz="2000" dirty="0" smtClean="0"/>
              <a:t>PD focuses </a:t>
            </a:r>
            <a:r>
              <a:rPr lang="en-US" sz="2000" i="1" dirty="0" smtClean="0"/>
              <a:t>only</a:t>
            </a:r>
            <a:r>
              <a:rPr lang="en-US" sz="2000" dirty="0" smtClean="0"/>
              <a:t> on theory and assumes educators wil</a:t>
            </a:r>
            <a:r>
              <a:rPr lang="en-US" sz="2000" dirty="0" smtClean="0"/>
              <a:t>l discover practices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/>
              <a:t>Full-day intensive training with no follow-up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/>
              <a:t>Short trainings not connected to larger need, structure, etc.</a:t>
            </a:r>
            <a:endParaRPr lang="en-US" sz="2000" dirty="0"/>
          </a:p>
        </p:txBody>
      </p:sp>
      <p:sp>
        <p:nvSpPr>
          <p:cNvPr id="25" name="Rounded Rectangle 24"/>
          <p:cNvSpPr/>
          <p:nvPr/>
        </p:nvSpPr>
        <p:spPr>
          <a:xfrm>
            <a:off x="0" y="3962400"/>
            <a:ext cx="4572000" cy="2895600"/>
          </a:xfrm>
          <a:prstGeom prst="roundRect">
            <a:avLst/>
          </a:prstGeom>
          <a:solidFill>
            <a:srgbClr val="00B05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Examples:</a:t>
            </a:r>
            <a:endParaRPr lang="en-US" sz="2000" b="1" dirty="0" smtClean="0">
              <a:latin typeface="Arial"/>
              <a:cs typeface="Arial"/>
            </a:endParaRP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Prompts and reminders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Supportive data-based feedback</a:t>
            </a:r>
          </a:p>
          <a:p>
            <a:pPr marL="119063" lvl="0" indent="-119063">
              <a:buFont typeface="Arial"/>
              <a:buChar char="•"/>
            </a:pPr>
            <a:r>
              <a:rPr lang="en-US" sz="2000" dirty="0" smtClean="0"/>
              <a:t>Supports may be delivered by</a:t>
            </a:r>
          </a:p>
          <a:p>
            <a:pPr marL="576263" lvl="1" indent="-119063">
              <a:buFont typeface="Arial"/>
              <a:buChar char="•"/>
            </a:pPr>
            <a:r>
              <a:rPr lang="en-US" sz="2000" dirty="0" smtClean="0"/>
              <a:t>Coach/mentor</a:t>
            </a:r>
          </a:p>
          <a:p>
            <a:pPr marL="576263" lvl="1" indent="-119063">
              <a:buFont typeface="Arial"/>
              <a:buChar char="•"/>
            </a:pPr>
            <a:r>
              <a:rPr lang="en-US" sz="2000" dirty="0" smtClean="0"/>
              <a:t>Peer/peer team</a:t>
            </a:r>
          </a:p>
          <a:p>
            <a:pPr marL="576263" lvl="1" indent="-119063">
              <a:buFont typeface="Arial"/>
              <a:buChar char="•"/>
            </a:pPr>
            <a:r>
              <a:rPr lang="en-US" sz="2000" dirty="0" smtClean="0"/>
              <a:t>Self</a:t>
            </a:r>
            <a:endParaRPr lang="en-US" sz="2000" dirty="0"/>
          </a:p>
        </p:txBody>
      </p:sp>
      <p:sp>
        <p:nvSpPr>
          <p:cNvPr id="26" name="Rounded Rectangle 25"/>
          <p:cNvSpPr/>
          <p:nvPr/>
        </p:nvSpPr>
        <p:spPr>
          <a:xfrm>
            <a:off x="4572000" y="3962400"/>
            <a:ext cx="4572000" cy="2895600"/>
          </a:xfrm>
          <a:prstGeom prst="roundRect">
            <a:avLst/>
          </a:prstGeom>
          <a:solidFill>
            <a:srgbClr val="80000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/>
                <a:cs typeface="Arial"/>
              </a:rPr>
              <a:t>Non-Examples:</a:t>
            </a:r>
            <a:endParaRPr lang="en-US" sz="2000" b="1" dirty="0" smtClean="0">
              <a:latin typeface="Arial"/>
              <a:cs typeface="Arial"/>
            </a:endParaRPr>
          </a:p>
          <a:p>
            <a:pPr marL="119063" indent="-119063">
              <a:buFont typeface="Arial"/>
              <a:buChar char="•"/>
            </a:pPr>
            <a:r>
              <a:rPr lang="en-US" sz="2000" dirty="0" smtClean="0"/>
              <a:t>Data delivered in punitive evaluative fashion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/>
              <a:t>Feedback delayed or not data-based</a:t>
            </a:r>
            <a:endParaRPr lang="en-US" sz="2000" dirty="0"/>
          </a:p>
        </p:txBody>
      </p:sp>
      <p:sp>
        <p:nvSpPr>
          <p:cNvPr id="13" name="Frame 12"/>
          <p:cNvSpPr/>
          <p:nvPr/>
        </p:nvSpPr>
        <p:spPr>
          <a:xfrm>
            <a:off x="1" y="4919018"/>
            <a:ext cx="4419598" cy="1591964"/>
          </a:xfrm>
          <a:prstGeom prst="frame">
            <a:avLst>
              <a:gd name="adj1" fmla="val 86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2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1.11111E-6 -0.46667 " pathEditMode="relative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Oval 2"/>
          <p:cNvSpPr>
            <a:spLocks noChangeArrowheads="1"/>
          </p:cNvSpPr>
          <p:nvPr/>
        </p:nvSpPr>
        <p:spPr bwMode="auto">
          <a:xfrm rot="-1077611">
            <a:off x="325338" y="1076420"/>
            <a:ext cx="6144084" cy="2734163"/>
          </a:xfrm>
          <a:prstGeom prst="ellipse">
            <a:avLst/>
          </a:prstGeom>
          <a:solidFill>
            <a:srgbClr val="FFC8F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44" name="Oval 4"/>
          <p:cNvSpPr>
            <a:spLocks noChangeArrowheads="1"/>
          </p:cNvSpPr>
          <p:nvPr/>
        </p:nvSpPr>
        <p:spPr bwMode="auto">
          <a:xfrm rot="1077611" flipH="1">
            <a:off x="2656559" y="1082579"/>
            <a:ext cx="6142137" cy="2728159"/>
          </a:xfrm>
          <a:prstGeom prst="ellipse">
            <a:avLst/>
          </a:prstGeom>
          <a:solidFill>
            <a:schemeClr val="accent2">
              <a:lumMod val="20000"/>
              <a:lumOff val="80000"/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45" name="Text Box 5"/>
          <p:cNvSpPr txBox="1">
            <a:spLocks noChangeArrowheads="1"/>
          </p:cNvSpPr>
          <p:nvPr/>
        </p:nvSpPr>
        <p:spPr bwMode="auto">
          <a:xfrm>
            <a:off x="519264" y="2825287"/>
            <a:ext cx="2971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99"/>
                </a:solidFill>
              </a:rPr>
              <a:t>Good Teaching</a:t>
            </a:r>
          </a:p>
        </p:txBody>
      </p:sp>
      <p:sp>
        <p:nvSpPr>
          <p:cNvPr id="419846" name="Text Box 6"/>
          <p:cNvSpPr txBox="1">
            <a:spLocks noChangeArrowheads="1"/>
          </p:cNvSpPr>
          <p:nvPr/>
        </p:nvSpPr>
        <p:spPr bwMode="auto">
          <a:xfrm>
            <a:off x="5700864" y="2455956"/>
            <a:ext cx="3276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99"/>
                </a:solidFill>
              </a:rPr>
              <a:t>Classroom </a:t>
            </a:r>
            <a:r>
              <a:rPr lang="en-US" sz="3200" dirty="0">
                <a:solidFill>
                  <a:srgbClr val="000099"/>
                </a:solidFill>
              </a:rPr>
              <a:t>Management</a:t>
            </a:r>
          </a:p>
        </p:txBody>
      </p:sp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2770698" y="1143000"/>
            <a:ext cx="358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</a:rPr>
              <a:t>Student Achievement</a:t>
            </a:r>
          </a:p>
        </p:txBody>
      </p:sp>
      <p:sp>
        <p:nvSpPr>
          <p:cNvPr id="419851" name="AutoShape 11"/>
          <p:cNvSpPr>
            <a:spLocks noChangeArrowheads="1"/>
          </p:cNvSpPr>
          <p:nvPr/>
        </p:nvSpPr>
        <p:spPr bwMode="auto">
          <a:xfrm rot="2369975">
            <a:off x="2500464" y="2144658"/>
            <a:ext cx="457200" cy="304800"/>
          </a:xfrm>
          <a:prstGeom prst="upArrow">
            <a:avLst>
              <a:gd name="adj1" fmla="val 31250"/>
              <a:gd name="adj2" fmla="val 4427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52" name="AutoShape 12"/>
          <p:cNvSpPr>
            <a:spLocks noChangeArrowheads="1"/>
          </p:cNvSpPr>
          <p:nvPr/>
        </p:nvSpPr>
        <p:spPr bwMode="auto">
          <a:xfrm rot="19230025" flipH="1">
            <a:off x="6239341" y="2040552"/>
            <a:ext cx="457200" cy="304800"/>
          </a:xfrm>
          <a:prstGeom prst="upArrow">
            <a:avLst>
              <a:gd name="adj1" fmla="val 31250"/>
              <a:gd name="adj2" fmla="val 4427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56" name="AutoShape 16"/>
          <p:cNvSpPr>
            <a:spLocks noChangeArrowheads="1"/>
          </p:cNvSpPr>
          <p:nvPr/>
        </p:nvSpPr>
        <p:spPr bwMode="auto">
          <a:xfrm>
            <a:off x="4044894" y="3029063"/>
            <a:ext cx="762000" cy="3810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4561295"/>
            <a:ext cx="9144000" cy="893483"/>
          </a:xfrm>
        </p:spPr>
        <p:txBody>
          <a:bodyPr>
            <a:noAutofit/>
          </a:bodyPr>
          <a:lstStyle/>
          <a:p>
            <a:r>
              <a:rPr lang="en-US" sz="2800" dirty="0" smtClean="0"/>
              <a:t>Behavior problems disrupt learning</a:t>
            </a:r>
            <a:br>
              <a:rPr lang="en-US" sz="2800" dirty="0" smtClean="0"/>
            </a:br>
            <a:r>
              <a:rPr lang="en-US" sz="2800" dirty="0" smtClean="0"/>
              <a:t>Engaging learning prevents behavior problems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59361" y="6553200"/>
            <a:ext cx="70950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7F7F7F"/>
                </a:solidFill>
              </a:rPr>
              <a:t>(</a:t>
            </a:r>
            <a:r>
              <a:rPr lang="en-US" sz="1500" dirty="0" err="1" smtClean="0">
                <a:solidFill>
                  <a:srgbClr val="7F7F7F"/>
                </a:solidFill>
              </a:rPr>
              <a:t>Gest</a:t>
            </a:r>
            <a:r>
              <a:rPr lang="en-US" sz="1500" dirty="0" smtClean="0">
                <a:solidFill>
                  <a:srgbClr val="7F7F7F"/>
                </a:solidFill>
              </a:rPr>
              <a:t> &amp; </a:t>
            </a:r>
            <a:r>
              <a:rPr lang="en-US" sz="1500" dirty="0" err="1" smtClean="0">
                <a:solidFill>
                  <a:srgbClr val="7F7F7F"/>
                </a:solidFill>
              </a:rPr>
              <a:t>Gest</a:t>
            </a:r>
            <a:r>
              <a:rPr lang="en-US" sz="1500" dirty="0" smtClean="0">
                <a:solidFill>
                  <a:srgbClr val="7F7F7F"/>
                </a:solidFill>
              </a:rPr>
              <a:t>, 2005; </a:t>
            </a:r>
            <a:r>
              <a:rPr lang="en-US" sz="1500" dirty="0" err="1" smtClean="0">
                <a:solidFill>
                  <a:srgbClr val="7F7F7F"/>
                </a:solidFill>
              </a:rPr>
              <a:t>Stronge</a:t>
            </a:r>
            <a:r>
              <a:rPr lang="en-US" sz="1500" dirty="0" smtClean="0">
                <a:solidFill>
                  <a:srgbClr val="7F7F7F"/>
                </a:solidFill>
              </a:rPr>
              <a:t>, Ward and Grant, 2011)</a:t>
            </a:r>
            <a:endParaRPr lang="en-US" sz="1500" dirty="0">
              <a:solidFill>
                <a:srgbClr val="7F7F7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0097" y="14677"/>
            <a:ext cx="7774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Goal of Teaching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5036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2" grpId="0" animBg="1"/>
      <p:bldP spid="419844" grpId="0" animBg="1"/>
      <p:bldP spid="419845" grpId="0"/>
      <p:bldP spid="419846" grpId="0"/>
      <p:bldP spid="254983" grpId="0"/>
      <p:bldP spid="419851" grpId="0" animBg="1"/>
      <p:bldP spid="419852" grpId="0" animBg="1"/>
      <p:bldP spid="419856" grpId="0" animBg="1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0339"/>
            <a:ext cx="7543800" cy="10445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898518" y="3044280"/>
            <a:ext cx="6858004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/>
              <a:t>See Systems Brief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9458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marL="1947863" indent="-147638" algn="l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Turn and Talk: 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Review the critical features and topics we just discussed.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Describe each key to your partner as you would to a teacher you are supporting.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Identify questions or areas for clarification.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Be prepared </a:t>
            </a:r>
            <a:r>
              <a:rPr lang="en-US" sz="2800" smtClean="0">
                <a:solidFill>
                  <a:schemeClr val="accent6">
                    <a:lumMod val="75000"/>
                  </a:schemeClr>
                </a:solidFill>
              </a:rPr>
              <a:t>to discuss.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16002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885649"/>
              </p:ext>
            </p:extLst>
          </p:nvPr>
        </p:nvGraphicFramePr>
        <p:xfrm>
          <a:off x="-795355" y="304800"/>
          <a:ext cx="10625155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3"/>
          <p:cNvGrpSpPr/>
          <p:nvPr/>
        </p:nvGrpSpPr>
        <p:grpSpPr>
          <a:xfrm>
            <a:off x="457200" y="1600200"/>
            <a:ext cx="7099919" cy="1441443"/>
            <a:chOff x="0" y="0"/>
            <a:chExt cx="7099919" cy="1441443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2218" y="42218"/>
              <a:ext cx="5544491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Are the </a:t>
              </a:r>
              <a:r>
                <a:rPr lang="en-US" sz="2700" b="1" dirty="0" smtClean="0">
                  <a:solidFill>
                    <a:srgbClr val="000000"/>
                  </a:solidFill>
                  <a:cs typeface="Arial"/>
                </a:rPr>
                <a:t>foundational</a:t>
              </a:r>
              <a:r>
                <a:rPr lang="en-US" sz="2700" dirty="0" smtClean="0">
                  <a:solidFill>
                    <a:srgbClr val="000000"/>
                  </a:solidFill>
                  <a:cs typeface="Arial"/>
                </a:rPr>
                <a:t> systems 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in place to support PCBS practice implementation by all staff?</a:t>
              </a: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914400" y="3352800"/>
            <a:ext cx="7099919" cy="1441443"/>
            <a:chOff x="626463" y="1681683"/>
            <a:chExt cx="7099919" cy="1441443"/>
          </a:xfrm>
        </p:grpSpPr>
        <p:sp>
          <p:nvSpPr>
            <p:cNvPr id="8" name="Rounded Rectangle 7"/>
            <p:cNvSpPr/>
            <p:nvPr/>
          </p:nvSpPr>
          <p:spPr>
            <a:xfrm>
              <a:off x="626463" y="1681683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68681" y="1723901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Do all staff know what PCBS practices to implement and if they’re doing it </a:t>
              </a:r>
              <a:r>
                <a:rPr lang="en-US" sz="2700" b="1" dirty="0">
                  <a:solidFill>
                    <a:srgbClr val="000000"/>
                  </a:solidFill>
                  <a:cs typeface="Arial"/>
                </a:rPr>
                <a:t>accurately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?</a:t>
              </a: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1447800" y="5111757"/>
            <a:ext cx="7099919" cy="1441443"/>
            <a:chOff x="1252927" y="3363366"/>
            <a:chExt cx="7099919" cy="1441443"/>
          </a:xfrm>
        </p:grpSpPr>
        <p:sp>
          <p:nvSpPr>
            <p:cNvPr id="11" name="Rounded Rectangle 10"/>
            <p:cNvSpPr/>
            <p:nvPr/>
          </p:nvSpPr>
          <p:spPr>
            <a:xfrm>
              <a:off x="1252927" y="3363366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295145" y="3405584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Do data indicate that staff are </a:t>
              </a:r>
              <a:r>
                <a:rPr lang="en-US" sz="2700" b="1" dirty="0">
                  <a:solidFill>
                    <a:srgbClr val="000000"/>
                  </a:solidFill>
                  <a:cs typeface="Arial"/>
                </a:rPr>
                <a:t>implementing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 PCBS practices effectively?</a:t>
              </a: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477000" y="2819400"/>
            <a:ext cx="936937" cy="936937"/>
            <a:chOff x="6162982" y="1093094"/>
            <a:chExt cx="936937" cy="936937"/>
          </a:xfrm>
          <a:solidFill>
            <a:schemeClr val="accent1">
              <a:lumMod val="50000"/>
            </a:schemeClr>
          </a:solidFill>
        </p:grpSpPr>
        <p:sp>
          <p:nvSpPr>
            <p:cNvPr id="14" name="Down Arrow 13"/>
            <p:cNvSpPr/>
            <p:nvPr/>
          </p:nvSpPr>
          <p:spPr>
            <a:xfrm>
              <a:off x="6162982" y="1093094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n Arrow 4"/>
            <p:cNvSpPr/>
            <p:nvPr/>
          </p:nvSpPr>
          <p:spPr>
            <a:xfrm>
              <a:off x="6373793" y="1093094"/>
              <a:ext cx="515315" cy="7050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7010400" y="4495800"/>
            <a:ext cx="936937" cy="936937"/>
            <a:chOff x="0" y="1676399"/>
            <a:chExt cx="936937" cy="936937"/>
          </a:xfrm>
          <a:solidFill>
            <a:schemeClr val="accent1">
              <a:lumMod val="50000"/>
            </a:schemeClr>
          </a:solidFill>
        </p:grpSpPr>
        <p:sp>
          <p:nvSpPr>
            <p:cNvPr id="17" name="Down Arrow 16"/>
            <p:cNvSpPr/>
            <p:nvPr/>
          </p:nvSpPr>
          <p:spPr>
            <a:xfrm>
              <a:off x="0" y="1676399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Down Arrow 4"/>
            <p:cNvSpPr/>
            <p:nvPr/>
          </p:nvSpPr>
          <p:spPr>
            <a:xfrm>
              <a:off x="210811" y="1676399"/>
              <a:ext cx="515315" cy="7050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458200" cy="990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3200" b="1" kern="0" dirty="0">
                <a:solidFill>
                  <a:schemeClr val="bg1"/>
                </a:solidFill>
                <a:latin typeface="Arial"/>
                <a:ea typeface="ＭＳ Ｐゴシック" pitchFamily="-111" charset="-128"/>
                <a:cs typeface="Arial"/>
              </a:rPr>
              <a:t>PCBS Systems Action Planning Guide: </a:t>
            </a:r>
          </a:p>
          <a:p>
            <a:pPr lvl="0" algn="ctr">
              <a:defRPr/>
            </a:pPr>
            <a:r>
              <a:rPr lang="en-US" sz="3200" b="1" kern="0" dirty="0">
                <a:solidFill>
                  <a:schemeClr val="bg1"/>
                </a:solidFill>
                <a:latin typeface="Arial"/>
                <a:ea typeface="ＭＳ Ｐゴシック" pitchFamily="-111" charset="-128"/>
                <a:cs typeface="Arial"/>
              </a:rPr>
              <a:t>3 Key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38707" y="1524000"/>
            <a:ext cx="809493" cy="27938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No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9200" y="1493787"/>
            <a:ext cx="809493" cy="27938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Yes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1879" y="3057098"/>
            <a:ext cx="1069521" cy="27938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Minor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55079" y="3073418"/>
            <a:ext cx="1069521" cy="27938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Major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83479" y="4673618"/>
            <a:ext cx="1069521" cy="27938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Many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79079" y="4673618"/>
            <a:ext cx="1069521" cy="27938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Few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0" y="6400800"/>
            <a:ext cx="9144000" cy="533400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/>
                <a:cs typeface="Arial"/>
              </a:rPr>
              <a:t>What data do we use to drive decision making?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90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2.22222E-6 -0.728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26D55D9-C3F1-4E40-BAA3-842EECDA1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>
                                            <p:graphicEl>
                                              <a:dgm id="{626D55D9-C3F1-4E40-BAA3-842EECDA1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F71AA5E-DB92-5241-8683-550A3668A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>
                                            <p:graphicEl>
                                              <a:dgm id="{3F71AA5E-DB92-5241-8683-550A3668A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CA51067-4626-A242-B466-B8914FAC3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>
                                            <p:graphicEl>
                                              <a:dgm id="{3CA51067-4626-A242-B466-B8914FAC3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F22CE34-A717-0A40-A8AA-2B31ECFFF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>
                                            <p:graphicEl>
                                              <a:dgm id="{FF22CE34-A717-0A40-A8AA-2B31ECFFF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68B0684-C8C1-E743-BC4C-0480863FA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>
                                            <p:graphicEl>
                                              <a:dgm id="{A68B0684-C8C1-E743-BC4C-0480863FA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452356D-D5F9-024D-8E0A-B11E01C24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>
                                            <p:graphicEl>
                                              <a:dgm id="{9452356D-D5F9-024D-8E0A-B11E01C24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D0CC7AF-14B2-8E4E-902B-184FB1986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>
                                            <p:graphicEl>
                                              <a:dgm id="{7D0CC7AF-14B2-8E4E-902B-184FB1986E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8E45DDC-3E8E-3243-8D1B-361551FA4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">
                                            <p:graphicEl>
                                              <a:dgm id="{D8E45DDC-3E8E-3243-8D1B-361551FA4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85188AF-6B0B-2842-9981-C8A370795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">
                                            <p:graphicEl>
                                              <a:dgm id="{E85188AF-6B0B-2842-9981-C8A370795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A7EFB90-34EE-DF49-BB36-14528FB2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">
                                            <p:graphicEl>
                                              <a:dgm id="{9A7EFB90-34EE-DF49-BB36-14528FB2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78A597E-23B3-1049-A01A-9F535DCF1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">
                                            <p:graphicEl>
                                              <a:dgm id="{B78A597E-23B3-1049-A01A-9F535DCF1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EA16479-9E7F-A941-9B3F-EA82653AB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">
                                            <p:graphicEl>
                                              <a:dgm id="{AEA16479-9E7F-A941-9B3F-EA82653AB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99B6F96-2AA2-4B4C-AB7F-FC2B87FD9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0">
                                            <p:graphicEl>
                                              <a:dgm id="{199B6F96-2AA2-4B4C-AB7F-FC2B87FD9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6131503-63ED-4540-8502-6A48CD18E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0">
                                            <p:graphicEl>
                                              <a:dgm id="{66131503-63ED-4540-8502-6A48CD18E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5DD8796-C1D6-EE44-9869-F5661F3F8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0">
                                            <p:graphicEl>
                                              <a:dgm id="{95DD8796-C1D6-EE44-9869-F5661F3F8B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C657837-9A36-1543-B1A8-F6D9F73C8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0">
                                            <p:graphicEl>
                                              <a:dgm id="{1C657837-9A36-1543-B1A8-F6D9F73C8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8FD5D50-6D6C-0E4C-A837-1DDE12D05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0">
                                            <p:graphicEl>
                                              <a:dgm id="{D8FD5D50-6D6C-0E4C-A837-1DDE12D05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BB4544C-E271-6147-A92D-0ADE93C75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0">
                                            <p:graphicEl>
                                              <a:dgm id="{EBB4544C-E271-6147-A92D-0ADE93C75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0E6C605-BADA-1343-A6E2-E52B58011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0">
                                            <p:graphicEl>
                                              <a:dgm id="{F0E6C605-BADA-1343-A6E2-E52B58011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F8013DE-F65B-334C-BBDB-3A4601909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0">
                                            <p:graphicEl>
                                              <a:dgm id="{FF8013DE-F65B-334C-BBDB-3A4601909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Dgm bld="lvlOne"/>
        </p:bldSub>
      </p:bldGraphic>
      <p:bldP spid="19" grpId="0" animBg="1"/>
      <p:bldP spid="21" grpId="0" uiExpand="1" animBg="1"/>
      <p:bldP spid="22" grpId="0" uiExpand="1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71" y="0"/>
            <a:ext cx="8177629" cy="7393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968081" y="3044280"/>
            <a:ext cx="6858004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/>
              <a:t>See Systems Brief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5895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marL="1947863" indent="-147638" algn="l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Turn and Talk: 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Review the critical features and topics we just discussed.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Describe each key to your partner as you would to a teacher you are supporting.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Identify questions or areas for clarification.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Be prepared </a:t>
            </a:r>
            <a:r>
              <a:rPr lang="en-US" sz="2800" smtClean="0">
                <a:solidFill>
                  <a:schemeClr val="accent6">
                    <a:lumMod val="75000"/>
                  </a:schemeClr>
                </a:solidFill>
              </a:rPr>
              <a:t>to discuss.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16002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 1"/>
          <p:cNvGraphicFramePr/>
          <p:nvPr>
            <p:extLst>
              <p:ext uri="{D42A27DB-BD31-4B8C-83A1-F6EECF244321}">
                <p14:modId xmlns:p14="http://schemas.microsoft.com/office/powerpoint/2010/main" val="1260299746"/>
              </p:ext>
            </p:extLst>
          </p:nvPr>
        </p:nvGraphicFramePr>
        <p:xfrm>
          <a:off x="0" y="685800"/>
          <a:ext cx="9144000" cy="581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533400" y="6488113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7575D1"/>
                </a:solidFill>
                <a:latin typeface="Arial"/>
                <a:cs typeface="Arial"/>
              </a:rPr>
              <a:t>(adapted from Simonsen</a:t>
            </a:r>
            <a:r>
              <a:rPr lang="en-US" dirty="0">
                <a:solidFill>
                  <a:srgbClr val="7575D1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rgbClr val="7575D1"/>
                </a:solidFill>
                <a:latin typeface="Arial"/>
                <a:cs typeface="Arial"/>
              </a:rPr>
              <a:t>MasSuga</a:t>
            </a:r>
            <a:r>
              <a:rPr lang="en-US" dirty="0">
                <a:solidFill>
                  <a:srgbClr val="7575D1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rgbClr val="7575D1"/>
                </a:solidFill>
                <a:latin typeface="Arial"/>
                <a:cs typeface="Arial"/>
              </a:rPr>
              <a:t>Briere</a:t>
            </a:r>
            <a:r>
              <a:rPr lang="en-US" dirty="0">
                <a:solidFill>
                  <a:srgbClr val="7575D1"/>
                </a:solidFill>
                <a:latin typeface="Arial"/>
                <a:cs typeface="Arial"/>
              </a:rPr>
              <a:t>, Freeman, Myers, Scott, &amp; </a:t>
            </a:r>
            <a:r>
              <a:rPr lang="en-US" dirty="0" err="1">
                <a:solidFill>
                  <a:srgbClr val="7575D1"/>
                </a:solidFill>
                <a:latin typeface="Arial"/>
                <a:cs typeface="Arial"/>
              </a:rPr>
              <a:t>Sugai</a:t>
            </a:r>
            <a:r>
              <a:rPr lang="en-US" dirty="0">
                <a:solidFill>
                  <a:srgbClr val="7575D1"/>
                </a:solidFill>
                <a:latin typeface="Arial"/>
                <a:cs typeface="Arial"/>
              </a:rPr>
              <a:t>,</a:t>
            </a:r>
            <a:r>
              <a:rPr lang="en-US" dirty="0" smtClean="0">
                <a:solidFill>
                  <a:srgbClr val="7575D1"/>
                </a:solidFill>
                <a:latin typeface="Arial"/>
                <a:cs typeface="Arial"/>
              </a:rPr>
              <a:t> 2013)</a:t>
            </a:r>
            <a:endParaRPr lang="en-US" dirty="0">
              <a:solidFill>
                <a:srgbClr val="7575D1"/>
              </a:solidFill>
              <a:latin typeface="Arial"/>
              <a:cs typeface="Arial"/>
            </a:endParaRPr>
          </a:p>
        </p:txBody>
      </p:sp>
      <p:sp>
        <p:nvSpPr>
          <p:cNvPr id="47109" name="Title 4"/>
          <p:cNvSpPr>
            <a:spLocks noGrp="1"/>
          </p:cNvSpPr>
          <p:nvPr>
            <p:ph type="title"/>
          </p:nvPr>
        </p:nvSpPr>
        <p:spPr>
          <a:xfrm>
            <a:off x="-152400" y="0"/>
            <a:ext cx="9448800" cy="533400"/>
          </a:xfrm>
        </p:spPr>
        <p:txBody>
          <a:bodyPr/>
          <a:lstStyle/>
          <a:p>
            <a:r>
              <a:rPr lang="en-US" sz="2400" b="1" dirty="0" smtClean="0">
                <a:ea typeface="ＭＳ Ｐゴシック" pitchFamily="34" charset="-128"/>
              </a:rPr>
              <a:t>Multi-tiered Framework of Professional Development Support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6096000"/>
            <a:ext cx="9144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How can we approach intensifying our supports </a:t>
            </a:r>
          </a:p>
          <a:p>
            <a:pPr algn="ctr"/>
            <a:r>
              <a:rPr lang="en-US" sz="2400" dirty="0" smtClean="0">
                <a:latin typeface="Arial"/>
                <a:cs typeface="Arial"/>
              </a:rPr>
              <a:t>for educators implementing PCBS</a:t>
            </a:r>
            <a:r>
              <a:rPr lang="en-US" sz="2400" dirty="0" smtClean="0">
                <a:latin typeface="Arial"/>
                <a:cs typeface="Arial"/>
              </a:rPr>
              <a:t>?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244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9944"/>
            <a:ext cx="7086600" cy="6618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2968081" y="3044280"/>
            <a:ext cx="6858004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/>
              <a:t>See Systems Brief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827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marL="1150938" algn="l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Complete Classroom Systems Assessment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4768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Complete checklist for your own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school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school with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which you are familiar.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Identify and be ready to discuss areas for support.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1021080" cy="1116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360" y="1600200"/>
            <a:ext cx="3520440" cy="45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 1"/>
          <p:cNvGraphicFramePr/>
          <p:nvPr>
            <p:extLst/>
          </p:nvPr>
        </p:nvGraphicFramePr>
        <p:xfrm>
          <a:off x="0" y="685800"/>
          <a:ext cx="9144000" cy="581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0" y="6488112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7575D1"/>
                </a:solidFill>
                <a:latin typeface="Arial"/>
                <a:cs typeface="Arial"/>
              </a:rPr>
              <a:t>(adapted from Simonsen</a:t>
            </a:r>
            <a:r>
              <a:rPr lang="en-US" dirty="0">
                <a:solidFill>
                  <a:srgbClr val="7575D1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rgbClr val="7575D1"/>
                </a:solidFill>
                <a:latin typeface="Arial"/>
                <a:cs typeface="Arial"/>
              </a:rPr>
              <a:t>MasSuga</a:t>
            </a:r>
            <a:r>
              <a:rPr lang="en-US" dirty="0">
                <a:solidFill>
                  <a:srgbClr val="7575D1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rgbClr val="7575D1"/>
                </a:solidFill>
                <a:latin typeface="Arial"/>
                <a:cs typeface="Arial"/>
              </a:rPr>
              <a:t>Briere</a:t>
            </a:r>
            <a:r>
              <a:rPr lang="en-US" dirty="0">
                <a:solidFill>
                  <a:srgbClr val="7575D1"/>
                </a:solidFill>
                <a:latin typeface="Arial"/>
                <a:cs typeface="Arial"/>
              </a:rPr>
              <a:t>, Freeman, Myers, Scott, &amp; </a:t>
            </a:r>
            <a:r>
              <a:rPr lang="en-US" dirty="0" err="1">
                <a:solidFill>
                  <a:srgbClr val="7575D1"/>
                </a:solidFill>
                <a:latin typeface="Arial"/>
                <a:cs typeface="Arial"/>
              </a:rPr>
              <a:t>Sugai</a:t>
            </a:r>
            <a:r>
              <a:rPr lang="en-US" dirty="0">
                <a:solidFill>
                  <a:srgbClr val="7575D1"/>
                </a:solidFill>
                <a:latin typeface="Arial"/>
                <a:cs typeface="Arial"/>
              </a:rPr>
              <a:t>,</a:t>
            </a:r>
            <a:r>
              <a:rPr lang="en-US" dirty="0" smtClean="0">
                <a:solidFill>
                  <a:srgbClr val="7575D1"/>
                </a:solidFill>
                <a:latin typeface="Arial"/>
                <a:cs typeface="Arial"/>
              </a:rPr>
              <a:t> 2013)</a:t>
            </a:r>
            <a:endParaRPr lang="en-US" dirty="0">
              <a:solidFill>
                <a:srgbClr val="7575D1"/>
              </a:solidFill>
              <a:latin typeface="Arial"/>
              <a:cs typeface="Arial"/>
            </a:endParaRPr>
          </a:p>
        </p:txBody>
      </p:sp>
      <p:sp>
        <p:nvSpPr>
          <p:cNvPr id="47109" name="Title 4"/>
          <p:cNvSpPr>
            <a:spLocks noGrp="1"/>
          </p:cNvSpPr>
          <p:nvPr>
            <p:ph type="title"/>
          </p:nvPr>
        </p:nvSpPr>
        <p:spPr>
          <a:xfrm>
            <a:off x="-152400" y="0"/>
            <a:ext cx="9448800" cy="533400"/>
          </a:xfrm>
        </p:spPr>
        <p:txBody>
          <a:bodyPr/>
          <a:lstStyle/>
          <a:p>
            <a:r>
              <a:rPr lang="en-US" sz="2400" b="1" dirty="0" smtClean="0">
                <a:ea typeface="ＭＳ Ｐゴシック" pitchFamily="34" charset="-128"/>
              </a:rPr>
              <a:t>Multi-tiered Framework of Professional Development </a:t>
            </a:r>
            <a:r>
              <a:rPr lang="en-US" sz="2400" b="1" dirty="0" smtClean="0">
                <a:ea typeface="ＭＳ Ｐゴシック" pitchFamily="34" charset="-128"/>
              </a:rPr>
              <a:t>Support</a:t>
            </a:r>
            <a:endParaRPr lang="en-US" sz="2400" b="1" dirty="0" smtClean="0">
              <a:ea typeface="ＭＳ Ｐゴシック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33700" y="4608513"/>
            <a:ext cx="3276600" cy="152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Self-management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may be ONE way to approach this!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533400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EXAMPLES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848695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000" b="1" dirty="0" smtClean="0">
                <a:ea typeface="ＭＳ Ｐゴシック" pitchFamily="34" charset="-128"/>
              </a:rPr>
              <a:t>Self Management: A promising component of effective and efficient PD support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262673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Self-management: </a:t>
            </a:r>
            <a:r>
              <a:rPr lang="en-US" sz="2800" dirty="0">
                <a:latin typeface="Arial" pitchFamily="-1" charset="0"/>
                <a:ea typeface="Arial" pitchFamily="-1" charset="0"/>
                <a:cs typeface="Arial" pitchFamily="-1" charset="0"/>
              </a:rPr>
              <a:t>Individuals manage their own behavior in the same manner as they manage anyone else’s—“through the manipulation of variables of which behavior is a function” (</a:t>
            </a:r>
            <a:r>
              <a:rPr lang="en-US" sz="2800" dirty="0" err="1">
                <a:latin typeface="Arial" pitchFamily="-1" charset="0"/>
                <a:ea typeface="Arial" pitchFamily="-1" charset="0"/>
                <a:cs typeface="Arial" pitchFamily="-1" charset="0"/>
              </a:rPr>
              <a:t>Skiner</a:t>
            </a:r>
            <a:r>
              <a:rPr lang="en-US" sz="2800" dirty="0">
                <a:latin typeface="Arial" pitchFamily="-1" charset="0"/>
                <a:ea typeface="Arial" pitchFamily="-1" charset="0"/>
                <a:cs typeface="Arial" pitchFamily="-1" charset="0"/>
              </a:rPr>
              <a:t>, 1953, </a:t>
            </a:r>
            <a:r>
              <a:rPr lang="en-US" sz="2800" dirty="0" err="1">
                <a:latin typeface="Arial" pitchFamily="-1" charset="0"/>
                <a:ea typeface="Arial" pitchFamily="-1" charset="0"/>
                <a:cs typeface="Arial" pitchFamily="-1" charset="0"/>
              </a:rPr>
              <a:t>p</a:t>
            </a:r>
            <a:r>
              <a:rPr lang="en-US" sz="2800" dirty="0">
                <a:latin typeface="Arial" pitchFamily="-1" charset="0"/>
                <a:ea typeface="Arial" pitchFamily="-1" charset="0"/>
                <a:cs typeface="Arial" pitchFamily="-1" charset="0"/>
              </a:rPr>
              <a:t>.  228).  </a:t>
            </a:r>
          </a:p>
          <a:p>
            <a:pPr lvl="1"/>
            <a:r>
              <a:rPr lang="en-US" sz="2400" dirty="0">
                <a:latin typeface="Arial" pitchFamily="-1" charset="0"/>
                <a:ea typeface="Arial" pitchFamily="-1" charset="0"/>
                <a:cs typeface="Arial" pitchFamily="-1" charset="0"/>
              </a:rPr>
              <a:t>Self-manipulation of antecedents</a:t>
            </a:r>
          </a:p>
          <a:p>
            <a:pPr lvl="1"/>
            <a:r>
              <a:rPr lang="en-US" sz="2400" dirty="0">
                <a:latin typeface="Arial" pitchFamily="-1" charset="0"/>
                <a:ea typeface="Arial" pitchFamily="-1" charset="0"/>
                <a:cs typeface="Arial" pitchFamily="-1" charset="0"/>
              </a:rPr>
              <a:t>Engaging in other (self-management) behaviors to affect probability of target behaviors</a:t>
            </a:r>
          </a:p>
          <a:p>
            <a:pPr lvl="1"/>
            <a:r>
              <a:rPr lang="en-US" sz="2400" dirty="0">
                <a:latin typeface="Arial" pitchFamily="-1" charset="0"/>
                <a:ea typeface="Arial" pitchFamily="-1" charset="0"/>
                <a:cs typeface="Arial" pitchFamily="-1" charset="0"/>
              </a:rPr>
              <a:t>Self-monitoring and self-evaluation</a:t>
            </a:r>
          </a:p>
          <a:p>
            <a:pPr lvl="1"/>
            <a:r>
              <a:rPr lang="en-US" sz="2400" dirty="0">
                <a:latin typeface="Arial" pitchFamily="-1" charset="0"/>
                <a:ea typeface="Arial" pitchFamily="-1" charset="0"/>
                <a:cs typeface="Arial" pitchFamily="-1" charset="0"/>
              </a:rPr>
              <a:t>Self-manipulation of consequences (e.g., self-reinforcement)</a:t>
            </a:r>
          </a:p>
          <a:p>
            <a:endParaRPr lang="en-US" sz="2800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780"/>
            <a:ext cx="8229600" cy="3742620"/>
          </a:xfrm>
        </p:spPr>
        <p:txBody>
          <a:bodyPr/>
          <a:lstStyle/>
          <a:p>
            <a:r>
              <a:rPr lang="en-US" sz="2800" dirty="0" smtClean="0"/>
              <a:t>12% of public school teachers leave within their first 2 years </a:t>
            </a:r>
          </a:p>
          <a:p>
            <a:r>
              <a:rPr lang="en-US" sz="2800" dirty="0" smtClean="0"/>
              <a:t>50% leave within the first 5 years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761065" y="2413000"/>
          <a:ext cx="5906560" cy="39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066800" y="2362200"/>
          <a:ext cx="7261043" cy="407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287869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(Boyd, Grossman,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Ing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Lankford, Loeb, &amp; Wyckoff, 2011;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DeAngelis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&amp; Presley, 2011;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Feng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2006; Henke,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Zahn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&amp; Carroll, 2001; Ingersoll, 2001;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Ingersol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Merril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May, 2012; Johnson &amp;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Birkeland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2003; Ingersoll &amp; Smith, 2003; Kaiser &amp; National Center for Educational Statistics, 2011;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Kukla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-Acevedo, 2009;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Luekens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Lyter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Fox, &amp;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Changler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2004; Smith &amp; Ingersoll, 2004; Torres, 2012;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Zabel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Zabel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2002)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097" y="191869"/>
            <a:ext cx="777418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United States, we have a problem!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088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  <p:bldGraphic spid="6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9" descr="PBI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61113"/>
            <a:ext cx="17526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solidFill>
            <a:srgbClr val="D1D1F0">
              <a:alpha val="50195"/>
            </a:srgbClr>
          </a:solidFill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ＭＳ Ｐゴシック" pitchFamily="34" charset="-128"/>
              </a:rPr>
              <a:t>What does our initial research on self-management indicate?</a:t>
            </a:r>
          </a:p>
        </p:txBody>
      </p:sp>
      <p:sp>
        <p:nvSpPr>
          <p:cNvPr id="40964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181600"/>
          </a:xfrm>
        </p:spPr>
        <p:txBody>
          <a:bodyPr/>
          <a:lstStyle/>
          <a:p>
            <a:endParaRPr lang="en-US" sz="2400" dirty="0" smtClean="0">
              <a:latin typeface="Arial" pitchFamily="-1" charset="0"/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n-US" sz="2400" dirty="0" smtClean="0">
                <a:latin typeface="Arial" pitchFamily="-1" charset="0"/>
                <a:ea typeface="ＭＳ Ｐゴシック" pitchFamily="34" charset="-128"/>
                <a:cs typeface="ＭＳ Ｐゴシック" pitchFamily="34" charset="-128"/>
              </a:rPr>
              <a:t>Across three studies, we’ve found that self-management with email coaching prompts resulted in desired initial increases in specific classroom management skills across teachers. 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-1" charset="0"/>
                <a:ea typeface="ＭＳ Ｐゴシック" pitchFamily="34" charset="-128"/>
                <a:cs typeface="ＭＳ Ｐゴシック" pitchFamily="34" charset="-128"/>
              </a:rPr>
              <a:t>We are still working to enhance maintenance and generalization of effects.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7575D1"/>
                </a:solidFill>
                <a:ea typeface="ＭＳ Ｐゴシック" pitchFamily="34" charset="-128"/>
                <a:cs typeface="ＭＳ Ｐゴシック" pitchFamily="34" charset="-128"/>
              </a:rPr>
              <a:t>	</a:t>
            </a:r>
            <a:r>
              <a:rPr lang="en-US" sz="2000" dirty="0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(Simonsen, Freeman, Dooley, Maddock, &amp; Kern, </a:t>
            </a:r>
            <a:r>
              <a:rPr lang="en-US" sz="2000" dirty="0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2017)</a:t>
            </a:r>
            <a:endParaRPr lang="en-US" sz="2000" dirty="0" smtClean="0">
              <a:solidFill>
                <a:srgbClr val="7F7F7F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>
              <a:buFontTx/>
              <a:buNone/>
            </a:pPr>
            <a:endParaRPr lang="en-US" sz="1200" dirty="0" smtClean="0">
              <a:solidFill>
                <a:srgbClr val="7F7F7F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2400" dirty="0" smtClean="0">
              <a:latin typeface="Arial" pitchFamily="-1" charset="0"/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1200" dirty="0" smtClean="0">
              <a:latin typeface="Arial" pitchFamily="-1" charset="0"/>
              <a:ea typeface="ＭＳ Ｐゴシック" pitchFamily="34" charset="-128"/>
              <a:cs typeface="ＭＳ Ｐゴシック" pitchFamily="34" charset="-128"/>
            </a:endParaRPr>
          </a:p>
          <a:p>
            <a:pPr>
              <a:buFontTx/>
              <a:buNone/>
            </a:pPr>
            <a:endParaRPr lang="en-US" sz="24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2400" dirty="0" smtClean="0">
              <a:latin typeface="Arial" pitchFamily="-1" charset="0"/>
              <a:ea typeface="ＭＳ Ｐゴシック" pitchFamily="34" charset="-128"/>
              <a:cs typeface="ＭＳ Ｐゴシック" pitchFamily="34" charset="-128"/>
            </a:endParaRPr>
          </a:p>
          <a:p>
            <a:pPr lvl="1"/>
            <a:endParaRPr lang="en-US" sz="800" b="1" dirty="0" smtClean="0">
              <a:solidFill>
                <a:srgbClr val="6B6BCF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lvl="1"/>
            <a:endParaRPr lang="en-US" sz="2000" dirty="0" smtClean="0">
              <a:solidFill>
                <a:srgbClr val="7575D1"/>
              </a:solidFill>
            </a:endParaRPr>
          </a:p>
          <a:p>
            <a:pPr lvl="1"/>
            <a:endParaRPr lang="en-US" sz="2400" dirty="0" smtClean="0"/>
          </a:p>
        </p:txBody>
      </p:sp>
      <p:pic>
        <p:nvPicPr>
          <p:cNvPr id="2253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38100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706880" y="3200400"/>
            <a:ext cx="5334000" cy="3657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625475" lvl="1" indent="-168275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Teachers…</a:t>
            </a:r>
          </a:p>
          <a:p>
            <a:pPr marL="625475" lvl="1" indent="-168275">
              <a:buFont typeface="Arial" pitchFamily="-83" charset="0"/>
              <a:buChar char="•"/>
              <a:defRPr/>
            </a:pPr>
            <a:endParaRPr lang="en-US" sz="2000" dirty="0" smtClean="0">
              <a:solidFill>
                <a:srgbClr val="000000"/>
              </a:solidFill>
              <a:latin typeface="Arial" pitchFamily="-83" charset="0"/>
              <a:ea typeface="ＭＳ Ｐゴシック" pitchFamily="34" charset="-128"/>
              <a:cs typeface="ＭＳ Ｐゴシック" pitchFamily="34" charset="-128"/>
            </a:endParaRPr>
          </a:p>
          <a:p>
            <a:pPr marL="625475" lvl="1" indent="-168275">
              <a:buFont typeface="Arial" pitchFamily="-83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Set a </a:t>
            </a:r>
            <a:r>
              <a:rPr lang="en-US" sz="2000" b="1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goal </a:t>
            </a:r>
            <a:r>
              <a:rPr lang="en-US" sz="2000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(criterion for self-reinforcement)</a:t>
            </a:r>
          </a:p>
          <a:p>
            <a:pPr marL="625475" lvl="1" indent="-168275">
              <a:buFont typeface="Arial" pitchFamily="-83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Self-monitored </a:t>
            </a:r>
            <a:r>
              <a:rPr lang="en-US" sz="2000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daily</a:t>
            </a:r>
          </a:p>
          <a:p>
            <a:pPr marL="625475" lvl="1" indent="-168275">
              <a:buFont typeface="Arial" pitchFamily="-83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Entered data into an Excel </a:t>
            </a:r>
            <a:r>
              <a:rPr lang="en-US" sz="2000" b="1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Spreadsheet</a:t>
            </a:r>
            <a:r>
              <a:rPr lang="en-US" sz="2000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, which automatically graphed daily praise rates relative to goal</a:t>
            </a:r>
          </a:p>
          <a:p>
            <a:pPr marL="625475" lvl="1" indent="-168275">
              <a:buFont typeface="Arial" pitchFamily="-83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Self-evaluated </a:t>
            </a:r>
            <a:r>
              <a:rPr lang="en-US" sz="2000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and </a:t>
            </a:r>
            <a:r>
              <a:rPr lang="en-US" sz="2000" b="1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self-reinforced </a:t>
            </a:r>
          </a:p>
          <a:p>
            <a:pPr marL="625475" lvl="1" indent="-168275">
              <a:buFont typeface="Arial" pitchFamily="-83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Received </a:t>
            </a:r>
            <a:r>
              <a:rPr lang="en-US" sz="2000" b="1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weekly email prompts </a:t>
            </a:r>
            <a:r>
              <a:rPr lang="en-US" sz="2000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to use specific praise and submit 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7162800" y="3200400"/>
            <a:ext cx="1981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What did you say?  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7162800" y="4648200"/>
            <a:ext cx="1981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Show you the data?  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7162800" y="6096000"/>
            <a:ext cx="1981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OK!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1320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  <p:bldP spid="6" grpId="0" animBg="1"/>
      <p:bldP spid="9" grpId="0" animBg="1"/>
      <p:bldP spid="10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49262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We’ve now tested </a:t>
            </a:r>
            <a:r>
              <a:rPr lang="en-US" dirty="0" smtClean="0"/>
              <a:t>the targeted-PD approach with: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28800"/>
            <a:ext cx="8042276" cy="4419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…more teachers: 16 Teachers </a:t>
            </a:r>
            <a:r>
              <a:rPr lang="en-US" sz="2400" dirty="0" smtClean="0"/>
              <a:t>across two schools</a:t>
            </a:r>
          </a:p>
          <a:p>
            <a:r>
              <a:rPr lang="en-US" sz="2400" b="1" dirty="0" smtClean="0"/>
              <a:t>…more </a:t>
            </a:r>
            <a:r>
              <a:rPr lang="en-US" sz="2400" b="1" dirty="0" smtClean="0"/>
              <a:t>skills: </a:t>
            </a:r>
          </a:p>
          <a:p>
            <a:pPr lvl="1"/>
            <a:r>
              <a:rPr lang="en-US" sz="2000" dirty="0" smtClean="0"/>
              <a:t>specific </a:t>
            </a:r>
            <a:r>
              <a:rPr lang="en-US" sz="2000" dirty="0" smtClean="0"/>
              <a:t>praise, </a:t>
            </a:r>
            <a:endParaRPr lang="en-US" sz="2000" dirty="0" smtClean="0"/>
          </a:p>
          <a:p>
            <a:pPr lvl="1"/>
            <a:r>
              <a:rPr lang="en-US" sz="2000" dirty="0" smtClean="0"/>
              <a:t>prompts </a:t>
            </a:r>
            <a:r>
              <a:rPr lang="en-US" sz="2000" dirty="0" smtClean="0"/>
              <a:t>for social behavior, and </a:t>
            </a:r>
            <a:endParaRPr lang="en-US" sz="2000" dirty="0" smtClean="0"/>
          </a:p>
          <a:p>
            <a:pPr lvl="1"/>
            <a:r>
              <a:rPr lang="en-US" sz="2000" dirty="0" smtClean="0"/>
              <a:t>academic </a:t>
            </a:r>
            <a:r>
              <a:rPr lang="en-US" sz="2000" dirty="0" smtClean="0"/>
              <a:t>opportunities to respond (OTRs)</a:t>
            </a:r>
          </a:p>
          <a:p>
            <a:r>
              <a:rPr lang="en-US" sz="2400" dirty="0" smtClean="0"/>
              <a:t>…</a:t>
            </a:r>
            <a:r>
              <a:rPr lang="en-US" sz="2400" b="1" dirty="0" smtClean="0"/>
              <a:t>a group experimental design</a:t>
            </a:r>
            <a:r>
              <a:rPr lang="en-US" sz="2400" dirty="0" smtClean="0"/>
              <a:t>: counter-balanced </a:t>
            </a:r>
            <a:r>
              <a:rPr lang="en-US" sz="2400" b="1" dirty="0" smtClean="0"/>
              <a:t>interrupted time series </a:t>
            </a:r>
            <a:r>
              <a:rPr lang="en-US" sz="2400" dirty="0" smtClean="0"/>
              <a:t>design</a:t>
            </a:r>
          </a:p>
          <a:p>
            <a:pPr lvl="1"/>
            <a:r>
              <a:rPr lang="en-US" sz="2000" b="1" dirty="0" smtClean="0"/>
              <a:t>Randomly assigned </a:t>
            </a:r>
            <a:r>
              <a:rPr lang="en-US" sz="2000" dirty="0" smtClean="0"/>
              <a:t>to one of two cohorts</a:t>
            </a:r>
          </a:p>
          <a:p>
            <a:pPr lvl="1"/>
            <a:r>
              <a:rPr lang="en-US" sz="2000" dirty="0" smtClean="0"/>
              <a:t>Collected </a:t>
            </a:r>
            <a:r>
              <a:rPr lang="en-US" sz="2000" b="1" dirty="0" smtClean="0"/>
              <a:t>data </a:t>
            </a:r>
            <a:r>
              <a:rPr lang="en-US" sz="2000" dirty="0" smtClean="0"/>
              <a:t>before and after each skill-focused </a:t>
            </a:r>
            <a:r>
              <a:rPr lang="en-US" sz="2000" dirty="0" smtClean="0"/>
              <a:t>training</a:t>
            </a:r>
          </a:p>
          <a:p>
            <a:r>
              <a:rPr lang="is-IS" sz="2400" dirty="0" smtClean="0"/>
              <a:t>…a</a:t>
            </a:r>
            <a:r>
              <a:rPr lang="en-US" sz="2400" dirty="0" err="1" smtClean="0"/>
              <a:t>nd</a:t>
            </a:r>
            <a:r>
              <a:rPr lang="en-US" sz="2400" dirty="0" smtClean="0"/>
              <a:t> we’ve now replicated again with </a:t>
            </a:r>
            <a:r>
              <a:rPr lang="en-US" sz="2400" b="1" dirty="0" smtClean="0"/>
              <a:t>natural implementers</a:t>
            </a:r>
            <a:endParaRPr lang="en-US" sz="2400" dirty="0" smtClean="0"/>
          </a:p>
          <a:p>
            <a:pPr>
              <a:buNone/>
            </a:pPr>
            <a:r>
              <a:rPr lang="en-US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Let’s walk through what that actually looked like</a:t>
            </a:r>
          </a:p>
          <a:p>
            <a:pPr lvl="3"/>
            <a:endParaRPr lang="en-US" sz="2400" dirty="0" smtClean="0"/>
          </a:p>
          <a:p>
            <a:pPr lvl="3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265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9" descr="PBI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61113"/>
            <a:ext cx="17526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solidFill>
            <a:srgbClr val="D1D1F0">
              <a:alpha val="50195"/>
            </a:srgbClr>
          </a:solidFill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What does our initial research on self-management indicate?</a:t>
            </a:r>
          </a:p>
        </p:txBody>
      </p:sp>
      <p:sp>
        <p:nvSpPr>
          <p:cNvPr id="40964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181600"/>
          </a:xfrm>
        </p:spPr>
        <p:txBody>
          <a:bodyPr/>
          <a:lstStyle/>
          <a:p>
            <a:endParaRPr lang="en-US" sz="2400" dirty="0" smtClean="0">
              <a:latin typeface="Arial" pitchFamily="-1" charset="0"/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n-US" sz="2400" dirty="0" smtClean="0">
                <a:latin typeface="Arial" pitchFamily="-1" charset="0"/>
                <a:ea typeface="ＭＳ Ｐゴシック" pitchFamily="34" charset="-128"/>
                <a:cs typeface="ＭＳ Ｐゴシック" pitchFamily="34" charset="-128"/>
              </a:rPr>
              <a:t>Across four studies, we’ve found that self-management with email coaching prompts resulted in desired initial increases in specific classroom management skills across teachers.  We are still working to enhance maintenance and generalization of effects.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7575D1"/>
                </a:solidFill>
                <a:ea typeface="ＭＳ Ｐゴシック" pitchFamily="34" charset="-128"/>
                <a:cs typeface="ＭＳ Ｐゴシック" pitchFamily="34" charset="-128"/>
              </a:rPr>
              <a:t>	</a:t>
            </a:r>
            <a:r>
              <a:rPr lang="en-US" sz="2000" dirty="0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(Simonsen, Freeman, Dooley, </a:t>
            </a:r>
            <a:r>
              <a:rPr lang="en-US" sz="2000" dirty="0" err="1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Maddock</a:t>
            </a:r>
            <a:r>
              <a:rPr lang="en-US" sz="2000" dirty="0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, &amp; Kern, in preparation)</a:t>
            </a:r>
          </a:p>
          <a:p>
            <a:pPr>
              <a:buFontTx/>
              <a:buNone/>
            </a:pPr>
            <a:endParaRPr lang="en-US" sz="1200" dirty="0" smtClean="0">
              <a:solidFill>
                <a:srgbClr val="7F7F7F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2400" dirty="0" smtClean="0">
              <a:latin typeface="Arial" pitchFamily="-1" charset="0"/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1200" dirty="0" smtClean="0">
              <a:latin typeface="Arial" pitchFamily="-1" charset="0"/>
              <a:ea typeface="ＭＳ Ｐゴシック" pitchFamily="34" charset="-128"/>
              <a:cs typeface="ＭＳ Ｐゴシック" pitchFamily="34" charset="-128"/>
            </a:endParaRPr>
          </a:p>
          <a:p>
            <a:pPr>
              <a:buFontTx/>
              <a:buNone/>
            </a:pPr>
            <a:endParaRPr lang="en-US" sz="24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2400" dirty="0" smtClean="0">
              <a:latin typeface="Arial" pitchFamily="-1" charset="0"/>
              <a:ea typeface="ＭＳ Ｐゴシック" pitchFamily="34" charset="-128"/>
              <a:cs typeface="ＭＳ Ｐゴシック" pitchFamily="34" charset="-128"/>
            </a:endParaRPr>
          </a:p>
          <a:p>
            <a:pPr lvl="1"/>
            <a:endParaRPr lang="en-US" sz="800" b="1" dirty="0" smtClean="0">
              <a:solidFill>
                <a:srgbClr val="6B6BCF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lvl="1"/>
            <a:endParaRPr lang="en-US" sz="2000" dirty="0" smtClean="0">
              <a:solidFill>
                <a:srgbClr val="7575D1"/>
              </a:solidFill>
            </a:endParaRPr>
          </a:p>
          <a:p>
            <a:pPr lvl="1"/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419600"/>
            <a:ext cx="24384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549676"/>
            <a:ext cx="6324600" cy="2308324"/>
          </a:xfrm>
          <a:prstGeom prst="rect">
            <a:avLst/>
          </a:prstGeom>
          <a:solidFill>
            <a:srgbClr val="FFC8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See classroom tab of </a:t>
            </a:r>
            <a:r>
              <a:rPr lang="en-US" sz="2400" dirty="0" err="1" smtClean="0">
                <a:solidFill>
                  <a:srgbClr val="000000"/>
                </a:solidFill>
              </a:rPr>
              <a:t>nepbis.org</a:t>
            </a:r>
            <a:r>
              <a:rPr lang="en-US" sz="2400" dirty="0" smtClean="0">
                <a:solidFill>
                  <a:srgbClr val="000000"/>
                </a:solidFill>
              </a:rPr>
              <a:t> for copies </a:t>
            </a:r>
            <a:r>
              <a:rPr lang="en-US" sz="2400" dirty="0" smtClean="0">
                <a:solidFill>
                  <a:srgbClr val="000000"/>
                </a:solidFill>
              </a:rPr>
              <a:t>of the training scripts, email prompts, and spreadsheets we’ve developed for tracking</a:t>
            </a:r>
          </a:p>
          <a:p>
            <a:pPr marL="223838" indent="-223838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praise, </a:t>
            </a:r>
          </a:p>
          <a:p>
            <a:pPr marL="223838" indent="-223838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prompts, and </a:t>
            </a:r>
          </a:p>
          <a:p>
            <a:pPr marL="223838" indent="-223838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opportunities to respond.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752600"/>
            <a:ext cx="7924800" cy="2308324"/>
          </a:xfrm>
          <a:prstGeom prst="rect">
            <a:avLst/>
          </a:prstGeom>
          <a:solidFill>
            <a:srgbClr val="FFC8F0"/>
          </a:solidFill>
        </p:spPr>
        <p:txBody>
          <a:bodyPr wrap="square" rtlCol="0">
            <a:spAutoFit/>
          </a:bodyPr>
          <a:lstStyle/>
          <a:p>
            <a:pPr marL="223838" indent="-223838"/>
            <a:endParaRPr lang="en-US" sz="2400" dirty="0" smtClean="0">
              <a:solidFill>
                <a:srgbClr val="000000"/>
              </a:solidFill>
            </a:endParaRPr>
          </a:p>
          <a:p>
            <a:pPr marL="223838" indent="-223838"/>
            <a:endParaRPr lang="en-US" sz="2400" dirty="0" smtClean="0">
              <a:solidFill>
                <a:srgbClr val="000000"/>
              </a:solidFill>
            </a:endParaRPr>
          </a:p>
          <a:p>
            <a:pPr marL="223838" indent="-223838"/>
            <a:r>
              <a:rPr lang="en-US" sz="2400" dirty="0" smtClean="0">
                <a:solidFill>
                  <a:srgbClr val="000000"/>
                </a:solidFill>
              </a:rPr>
              <a:t>Let’s go into a little more detail…</a:t>
            </a:r>
          </a:p>
          <a:p>
            <a:pPr marL="223838" indent="-223838"/>
            <a:endParaRPr lang="en-US" sz="2400" dirty="0" smtClean="0">
              <a:solidFill>
                <a:srgbClr val="000000"/>
              </a:solidFill>
            </a:endParaRPr>
          </a:p>
          <a:p>
            <a:pPr marL="223838" indent="-223838"/>
            <a:endParaRPr lang="en-US" sz="2400" dirty="0" smtClean="0">
              <a:solidFill>
                <a:srgbClr val="000000"/>
              </a:solidFill>
            </a:endParaRPr>
          </a:p>
          <a:p>
            <a:pPr marL="223838" indent="-223838"/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01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6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  <p:bldP spid="8" grpId="0" animBg="1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4191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ea typeface="ＭＳ Ｐゴシック" pitchFamily="-107" charset="-128"/>
                <a:cs typeface="ＭＳ Ｐゴシック" pitchFamily="-107" charset="-128"/>
              </a:rPr>
              <a:t>Supporting Teachers with Targeted PD</a:t>
            </a:r>
            <a:endParaRPr lang="en-US" sz="6000" b="1" i="1" dirty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82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Implementing Targeted Professional Development (PD)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Targeted PD may work as </a:t>
            </a:r>
            <a:r>
              <a:rPr lang="en-US" b="1" dirty="0" smtClean="0"/>
              <a:t>tier 1</a:t>
            </a:r>
            <a:r>
              <a:rPr lang="en-US" dirty="0" smtClean="0"/>
              <a:t> </a:t>
            </a:r>
            <a:r>
              <a:rPr lang="en-US" b="1" dirty="0" smtClean="0"/>
              <a:t>or 2 </a:t>
            </a:r>
            <a:r>
              <a:rPr lang="en-US" dirty="0" smtClean="0"/>
              <a:t>PD support for teachers.</a:t>
            </a:r>
          </a:p>
          <a:p>
            <a:endParaRPr lang="en-US" dirty="0"/>
          </a:p>
          <a:p>
            <a:r>
              <a:rPr lang="en-US" dirty="0" smtClean="0"/>
              <a:t>May be facilitated by a </a:t>
            </a:r>
            <a:r>
              <a:rPr lang="en-US" b="1" dirty="0" smtClean="0"/>
              <a:t>school-based behavior coach</a:t>
            </a:r>
            <a:r>
              <a:rPr lang="en-US" dirty="0" smtClean="0"/>
              <a:t>, instructional coach, or other school leader with behavioral expertise.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Targeted PD Includes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Brief </a:t>
            </a:r>
            <a:r>
              <a:rPr lang="en-US" sz="2400" b="1" dirty="0" smtClean="0"/>
              <a:t>didactic training </a:t>
            </a:r>
            <a:r>
              <a:rPr lang="en-US" sz="2400" dirty="0" smtClean="0"/>
              <a:t>(1:1 or group setting)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Teacher/staff </a:t>
            </a:r>
            <a:r>
              <a:rPr lang="en-US" sz="2400" b="1" dirty="0" smtClean="0"/>
              <a:t>self-management</a:t>
            </a:r>
            <a:r>
              <a:rPr lang="en-US" sz="2400" dirty="0" smtClean="0"/>
              <a:t>: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Daily </a:t>
            </a:r>
            <a:r>
              <a:rPr lang="en-US" sz="2000" b="1" dirty="0" smtClean="0"/>
              <a:t>self-monitoring </a:t>
            </a:r>
            <a:r>
              <a:rPr lang="en-US" sz="2000" dirty="0" smtClean="0"/>
              <a:t>during brief (15 min) sample of instruction 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Daily </a:t>
            </a:r>
            <a:r>
              <a:rPr lang="en-US" sz="2000" b="1" dirty="0" smtClean="0"/>
              <a:t>self-evaluation </a:t>
            </a:r>
            <a:r>
              <a:rPr lang="en-US" sz="2000" dirty="0" smtClean="0"/>
              <a:t>(entering data, determining if goal was met)</a:t>
            </a:r>
          </a:p>
          <a:p>
            <a:pPr lvl="1">
              <a:spcAft>
                <a:spcPts val="1200"/>
              </a:spcAft>
            </a:pPr>
            <a:r>
              <a:rPr lang="en-US" sz="2000" b="1" dirty="0" smtClean="0"/>
              <a:t>Self-reinforcement </a:t>
            </a:r>
            <a:r>
              <a:rPr lang="en-US" sz="2000" dirty="0" smtClean="0"/>
              <a:t>(celebrating on days when goal is met)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Weekly </a:t>
            </a:r>
            <a:r>
              <a:rPr lang="en-US" sz="2400" b="1" dirty="0" smtClean="0"/>
              <a:t>email reminders </a:t>
            </a:r>
            <a:r>
              <a:rPr lang="en-US" sz="2400" dirty="0" smtClean="0"/>
              <a:t>re: skill use and self-management strategies (by behavior coach)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Periodic (e.g., bi-weekly) </a:t>
            </a:r>
            <a:r>
              <a:rPr lang="en-US" sz="2400" b="1" dirty="0" smtClean="0"/>
              <a:t>“fidelity monitoring” </a:t>
            </a:r>
            <a:r>
              <a:rPr lang="en-US" sz="2400" dirty="0" smtClean="0"/>
              <a:t>of skill use and self-management (by behavior coach)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4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Didactic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Scripted training that provides: 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Definition of skill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Rational for using the skill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Examples/non-examples of the skill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Activity to apply the skill in the natural context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Definition of self-management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Instruction in self-management (i.e., how to self-monitor, enter data, self-evaluate, and self-reinforce)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See example for specific praise in your handout and previewed next.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51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Presentation Example: </a:t>
            </a:r>
            <a:br>
              <a:rPr lang="en-US" b="1" dirty="0" smtClean="0"/>
            </a:br>
            <a:r>
              <a:rPr lang="en-US" i="1" dirty="0" smtClean="0"/>
              <a:t>Specific Praise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1">
              <a:spcBef>
                <a:spcPts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63954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Presentation: Specific Praise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2400" dirty="0" smtClean="0"/>
              <a:t>Definition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2400" dirty="0" smtClean="0"/>
              <a:t>Rationale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2400" dirty="0" smtClean="0"/>
              <a:t>Examples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2400" dirty="0" smtClean="0"/>
              <a:t>Critical features</a:t>
            </a:r>
          </a:p>
        </p:txBody>
      </p:sp>
    </p:spTree>
    <p:extLst>
      <p:ext uri="{BB962C8B-B14F-4D97-AF65-F5344CB8AC3E}">
        <p14:creationId xmlns:p14="http://schemas.microsoft.com/office/powerpoint/2010/main" val="1351806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606"/>
            <a:ext cx="8042276" cy="1336956"/>
          </a:xfrm>
        </p:spPr>
        <p:txBody>
          <a:bodyPr/>
          <a:lstStyle/>
          <a:p>
            <a:r>
              <a:rPr lang="en-US" dirty="0" smtClean="0"/>
              <a:t>Definitions</a:t>
            </a:r>
            <a:br>
              <a:rPr lang="en-US" dirty="0" smtClean="0"/>
            </a:br>
            <a:r>
              <a:rPr lang="en-US" sz="3200" i="1" dirty="0" smtClean="0"/>
              <a:t>What is specific and contingent praise?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01231"/>
            <a:ext cx="8042276" cy="434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“</a:t>
            </a:r>
            <a:r>
              <a:rPr lang="en-US" sz="3200" i="1" dirty="0" smtClean="0"/>
              <a:t>Specific, contingent praise </a:t>
            </a:r>
            <a:r>
              <a:rPr lang="en-US" sz="3200" dirty="0" smtClean="0"/>
              <a:t>is a </a:t>
            </a:r>
            <a:r>
              <a:rPr lang="en-US" sz="3200" b="1" dirty="0" smtClean="0"/>
              <a:t>positive statement</a:t>
            </a:r>
            <a:r>
              <a:rPr lang="en-US" sz="3200" dirty="0" smtClean="0"/>
              <a:t>, typically provided by the teacher, when a desired behavior occurs (</a:t>
            </a:r>
            <a:r>
              <a:rPr lang="en-US" sz="3200" b="1" dirty="0" smtClean="0"/>
              <a:t>contingent</a:t>
            </a:r>
            <a:r>
              <a:rPr lang="en-US" sz="3200" dirty="0" smtClean="0"/>
              <a:t>) to inform students </a:t>
            </a:r>
            <a:r>
              <a:rPr lang="en-US" sz="3200" b="1" dirty="0" smtClean="0"/>
              <a:t>specifically </a:t>
            </a:r>
            <a:r>
              <a:rPr lang="en-US" sz="3200" dirty="0" smtClean="0"/>
              <a:t>what they did well.”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(Simonsen, Fairbanks,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Briesch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Myers, &amp;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Sugai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2008)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0797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23270"/>
            <a:ext cx="8147051" cy="867330"/>
          </a:xfrm>
          <a:solidFill>
            <a:srgbClr val="D1D1F0"/>
          </a:solidFill>
        </p:spPr>
        <p:txBody>
          <a:bodyPr/>
          <a:lstStyle/>
          <a:p>
            <a:r>
              <a:rPr lang="en-US" b="1" dirty="0" smtClean="0"/>
              <a:t>Why do teachers leave?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088350"/>
            <a:ext cx="8147051" cy="47376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consistently listed factors:</a:t>
            </a:r>
          </a:p>
          <a:p>
            <a:pPr lvl="1"/>
            <a:r>
              <a:rPr lang="en-US" dirty="0" smtClean="0"/>
              <a:t>Lack </a:t>
            </a:r>
            <a:r>
              <a:rPr lang="en-US" dirty="0"/>
              <a:t>of pedagogical </a:t>
            </a:r>
            <a:r>
              <a:rPr lang="en-US" dirty="0" smtClean="0"/>
              <a:t>training </a:t>
            </a:r>
          </a:p>
          <a:p>
            <a:pPr lvl="1"/>
            <a:r>
              <a:rPr lang="en-US" dirty="0" smtClean="0"/>
              <a:t>School environment</a:t>
            </a:r>
          </a:p>
          <a:p>
            <a:pPr lvl="1"/>
            <a:r>
              <a:rPr lang="en-US" dirty="0" smtClean="0">
                <a:solidFill>
                  <a:srgbClr val="6B6BCF"/>
                </a:solidFill>
              </a:rPr>
              <a:t>Poor </a:t>
            </a:r>
            <a:r>
              <a:rPr lang="en-US" dirty="0">
                <a:solidFill>
                  <a:srgbClr val="6B6BCF"/>
                </a:solidFill>
              </a:rPr>
              <a:t>student behavior and motivation</a:t>
            </a:r>
            <a:r>
              <a:rPr lang="en-US" dirty="0" smtClean="0">
                <a:solidFill>
                  <a:srgbClr val="6B6BCF"/>
                </a:solidFill>
              </a:rPr>
              <a:t> </a:t>
            </a:r>
          </a:p>
          <a:p>
            <a:endParaRPr lang="en-US" dirty="0" smtClean="0"/>
          </a:p>
          <a:p>
            <a:r>
              <a:rPr lang="en-US" dirty="0" smtClean="0"/>
              <a:t>Teachers consistently report: </a:t>
            </a:r>
          </a:p>
          <a:p>
            <a:pPr lvl="1"/>
            <a:r>
              <a:rPr lang="en-US" dirty="0">
                <a:solidFill>
                  <a:srgbClr val="6B6BCF"/>
                </a:solidFill>
              </a:rPr>
              <a:t>I</a:t>
            </a:r>
            <a:r>
              <a:rPr lang="en-US" dirty="0" smtClean="0">
                <a:solidFill>
                  <a:srgbClr val="6B6BCF"/>
                </a:solidFill>
              </a:rPr>
              <a:t>nadequate pre-service training </a:t>
            </a:r>
            <a:r>
              <a:rPr lang="en-US" dirty="0" smtClean="0">
                <a:solidFill>
                  <a:srgbClr val="000000"/>
                </a:solidFill>
              </a:rPr>
              <a:t>on classroom management and </a:t>
            </a:r>
          </a:p>
          <a:p>
            <a:pPr lvl="1"/>
            <a:r>
              <a:rPr lang="en-US" dirty="0">
                <a:solidFill>
                  <a:srgbClr val="6B6BCF"/>
                </a:solidFill>
              </a:rPr>
              <a:t>L</a:t>
            </a:r>
            <a:r>
              <a:rPr lang="en-US" dirty="0" smtClean="0">
                <a:solidFill>
                  <a:srgbClr val="6B6BCF"/>
                </a:solidFill>
              </a:rPr>
              <a:t>ack of support and training </a:t>
            </a:r>
            <a:r>
              <a:rPr lang="en-US" dirty="0" smtClean="0">
                <a:solidFill>
                  <a:srgbClr val="000000"/>
                </a:solidFill>
              </a:rPr>
              <a:t>for handling student behaviors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5842337"/>
            <a:ext cx="9211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(Boyd, Grossman, </a:t>
            </a:r>
            <a:r>
              <a:rPr lang="en-US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Ing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Lankford, Loeb, &amp; Wyckoff, 2011; </a:t>
            </a:r>
            <a:r>
              <a:rPr lang="en-US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Chesley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Jordan, 2012; </a:t>
            </a:r>
            <a:r>
              <a:rPr lang="en-US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Feng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2006; </a:t>
            </a:r>
            <a:r>
              <a:rPr lang="en-US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Halford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1998; Henke, Zahn, &amp; Carroll, 2001; Ingersoll, 2001; </a:t>
            </a:r>
            <a:r>
              <a:rPr lang="en-US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Ingersol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Merril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May, 2012; Johnson &amp; </a:t>
            </a:r>
            <a:r>
              <a:rPr lang="en-US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Birkeland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2003; </a:t>
            </a:r>
            <a:r>
              <a:rPr lang="en-US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Kukla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-Acevedo, 2009; Lane, </a:t>
            </a:r>
            <a:r>
              <a:rPr lang="en-US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Wehby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&amp; Barton-</a:t>
            </a:r>
            <a:r>
              <a:rPr lang="en-US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Arwood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2005; </a:t>
            </a:r>
            <a:r>
              <a:rPr lang="en-US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Luekens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Lyter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Fox, &amp; </a:t>
            </a:r>
            <a:r>
              <a:rPr lang="en-US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Changler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2004; </a:t>
            </a:r>
            <a:r>
              <a:rPr lang="en-US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Stough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2006; Torres, 2012; </a:t>
            </a:r>
            <a:r>
              <a:rPr lang="en-US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Zabel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en-US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Zabel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2002)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5867400"/>
            <a:ext cx="9144000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Supporting teachers in classroom PBIS is critical </a:t>
            </a:r>
          </a:p>
          <a:p>
            <a:pPr algn="ctr"/>
            <a:r>
              <a:rPr lang="en-US" sz="2400" dirty="0" smtClean="0">
                <a:latin typeface="Arial"/>
                <a:cs typeface="Arial"/>
              </a:rPr>
              <a:t>for our teachers, schools, and our state!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503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606"/>
            <a:ext cx="8042276" cy="1336956"/>
          </a:xfrm>
        </p:spPr>
        <p:txBody>
          <a:bodyPr/>
          <a:lstStyle/>
          <a:p>
            <a:r>
              <a:rPr lang="en-US" dirty="0" smtClean="0"/>
              <a:t>Rationale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smtClean="0"/>
              <a:t>Why provide contingent praise?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01230"/>
            <a:ext cx="8042276" cy="488846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Delivering </a:t>
            </a:r>
            <a:r>
              <a:rPr lang="en-US" b="1" i="1" dirty="0" smtClean="0"/>
              <a:t>contingent praise</a:t>
            </a:r>
            <a:r>
              <a:rPr lang="en-US" dirty="0" smtClean="0"/>
              <a:t> for </a:t>
            </a:r>
          </a:p>
          <a:p>
            <a:pPr lvl="1"/>
            <a:r>
              <a:rPr lang="en-US" sz="2200" dirty="0" smtClean="0"/>
              <a:t>academic behavior increased participants’ </a:t>
            </a:r>
          </a:p>
          <a:p>
            <a:pPr lvl="2"/>
            <a:r>
              <a:rPr lang="en-US" dirty="0" smtClean="0"/>
              <a:t>(a) correct responses (Sutherland &amp; </a:t>
            </a:r>
            <a:r>
              <a:rPr lang="en-US" dirty="0" err="1" smtClean="0"/>
              <a:t>Wehby</a:t>
            </a:r>
            <a:r>
              <a:rPr lang="en-US" dirty="0" smtClean="0"/>
              <a:t>, 2001), 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b</a:t>
            </a:r>
            <a:r>
              <a:rPr lang="en-US" dirty="0" smtClean="0"/>
              <a:t>) work productivity and accuracy (Craft, </a:t>
            </a:r>
            <a:r>
              <a:rPr lang="en-US" dirty="0" err="1" smtClean="0"/>
              <a:t>Alber</a:t>
            </a:r>
            <a:r>
              <a:rPr lang="en-US" dirty="0" smtClean="0"/>
              <a:t>, &amp; </a:t>
            </a:r>
            <a:r>
              <a:rPr lang="en-US" dirty="0" err="1" smtClean="0"/>
              <a:t>Heward</a:t>
            </a:r>
            <a:r>
              <a:rPr lang="en-US" dirty="0" smtClean="0"/>
              <a:t>, 1998; Wolford, </a:t>
            </a:r>
            <a:r>
              <a:rPr lang="en-US" dirty="0" err="1" smtClean="0"/>
              <a:t>Heward</a:t>
            </a:r>
            <a:r>
              <a:rPr lang="en-US" dirty="0" smtClean="0"/>
              <a:t>, &amp; </a:t>
            </a:r>
            <a:r>
              <a:rPr lang="en-US" dirty="0" err="1" smtClean="0"/>
              <a:t>Alber</a:t>
            </a:r>
            <a:r>
              <a:rPr lang="en-US" dirty="0" smtClean="0"/>
              <a:t>, 2001), 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c</a:t>
            </a:r>
            <a:r>
              <a:rPr lang="en-US" dirty="0" smtClean="0"/>
              <a:t>) language and math performance on class work (Roca &amp; Gross, 1996), and 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d</a:t>
            </a:r>
            <a:r>
              <a:rPr lang="en-US" dirty="0" smtClean="0"/>
              <a:t>) academic performance (Good, Eller, Spangler, &amp; Stone, 1981). </a:t>
            </a:r>
          </a:p>
          <a:p>
            <a:pPr lvl="1"/>
            <a:r>
              <a:rPr lang="en-US" sz="2200" dirty="0" smtClean="0"/>
              <a:t>appropriate social behavior increased participants’ </a:t>
            </a:r>
          </a:p>
          <a:p>
            <a:pPr lvl="2"/>
            <a:r>
              <a:rPr lang="en-US" dirty="0" smtClean="0"/>
              <a:t>(a) on-task behavior (Ferguson, &amp; Houghton, 1992), 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b</a:t>
            </a:r>
            <a:r>
              <a:rPr lang="en-US" dirty="0" smtClean="0"/>
              <a:t>) student attention (</a:t>
            </a:r>
            <a:r>
              <a:rPr lang="en-US" dirty="0" err="1" smtClean="0"/>
              <a:t>Broden</a:t>
            </a:r>
            <a:r>
              <a:rPr lang="en-US" dirty="0" smtClean="0"/>
              <a:t>, Bruce, Mitchell, Carter, &amp; Hall, 1970), 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c</a:t>
            </a:r>
            <a:r>
              <a:rPr lang="en-US" dirty="0" smtClean="0"/>
              <a:t>) compliance (Wilcox, Newman, &amp; </a:t>
            </a:r>
            <a:r>
              <a:rPr lang="en-US" dirty="0" err="1" smtClean="0"/>
              <a:t>Pitchford</a:t>
            </a:r>
            <a:r>
              <a:rPr lang="en-US" dirty="0" smtClean="0"/>
              <a:t>, 1988), 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d</a:t>
            </a:r>
            <a:r>
              <a:rPr lang="en-US" dirty="0" smtClean="0"/>
              <a:t>) positive self-referent statements (Phillips, 1984), and 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e</a:t>
            </a:r>
            <a:r>
              <a:rPr lang="en-US" dirty="0" smtClean="0"/>
              <a:t>) cooperative play (</a:t>
            </a:r>
            <a:r>
              <a:rPr lang="en-US" dirty="0" err="1" smtClean="0"/>
              <a:t>Serbin</a:t>
            </a:r>
            <a:r>
              <a:rPr lang="en-US" dirty="0" smtClean="0"/>
              <a:t>, </a:t>
            </a:r>
            <a:r>
              <a:rPr lang="en-US" dirty="0" err="1" smtClean="0"/>
              <a:t>Tonick</a:t>
            </a:r>
            <a:r>
              <a:rPr lang="en-US" dirty="0" smtClean="0"/>
              <a:t>, &amp; </a:t>
            </a:r>
            <a:r>
              <a:rPr lang="en-US" dirty="0" err="1" smtClean="0"/>
              <a:t>Sternglanz</a:t>
            </a:r>
            <a:r>
              <a:rPr lang="en-US" dirty="0" smtClean="0"/>
              <a:t>, 1977).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94218" y="6488668"/>
            <a:ext cx="6049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prstClr val="black"/>
                </a:solidFill>
              </a:rPr>
              <a:t>(Simonsen, Fairbanks, </a:t>
            </a:r>
            <a:r>
              <a:rPr lang="en-US" b="1" dirty="0" err="1" smtClean="0">
                <a:solidFill>
                  <a:prstClr val="black"/>
                </a:solidFill>
              </a:rPr>
              <a:t>Briesch</a:t>
            </a:r>
            <a:r>
              <a:rPr lang="en-US" b="1" dirty="0" smtClean="0">
                <a:solidFill>
                  <a:prstClr val="black"/>
                </a:solidFill>
              </a:rPr>
              <a:t>, Myers, &amp; </a:t>
            </a:r>
            <a:r>
              <a:rPr lang="en-US" b="1" dirty="0" err="1" smtClean="0">
                <a:solidFill>
                  <a:prstClr val="black"/>
                </a:solidFill>
              </a:rPr>
              <a:t>Sugai</a:t>
            </a:r>
            <a:r>
              <a:rPr lang="en-US" b="1" dirty="0" smtClean="0">
                <a:solidFill>
                  <a:prstClr val="black"/>
                </a:solidFill>
              </a:rPr>
              <a:t>, 2008)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88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38047" y="6525074"/>
            <a:ext cx="6405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prstClr val="black"/>
                </a:solidFill>
              </a:rPr>
              <a:t>(Simonsen, Fairbanks, </a:t>
            </a:r>
            <a:r>
              <a:rPr lang="en-US" b="1" dirty="0" err="1" smtClean="0">
                <a:solidFill>
                  <a:prstClr val="black"/>
                </a:solidFill>
              </a:rPr>
              <a:t>Briesch</a:t>
            </a:r>
            <a:r>
              <a:rPr lang="en-US" b="1" dirty="0" smtClean="0">
                <a:solidFill>
                  <a:prstClr val="black"/>
                </a:solidFill>
              </a:rPr>
              <a:t>, Myers, &amp; </a:t>
            </a:r>
            <a:r>
              <a:rPr lang="en-US" b="1" dirty="0" err="1" smtClean="0">
                <a:solidFill>
                  <a:prstClr val="black"/>
                </a:solidFill>
              </a:rPr>
              <a:t>Sugai</a:t>
            </a:r>
            <a:r>
              <a:rPr lang="en-US" b="1" dirty="0" smtClean="0">
                <a:solidFill>
                  <a:prstClr val="black"/>
                </a:solidFill>
              </a:rPr>
              <a:t>, 2008)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606"/>
            <a:ext cx="8042276" cy="1336956"/>
          </a:xfrm>
        </p:spPr>
        <p:txBody>
          <a:bodyPr/>
          <a:lstStyle/>
          <a:p>
            <a:r>
              <a:rPr lang="en-US" dirty="0" smtClean="0"/>
              <a:t>Rationale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smtClean="0"/>
              <a:t>Why provide specific praise?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01230"/>
            <a:ext cx="8042276" cy="4888467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Increasing the number of </a:t>
            </a:r>
            <a:r>
              <a:rPr lang="en-US" b="1" dirty="0" smtClean="0"/>
              <a:t>behavior specific praise statements </a:t>
            </a:r>
            <a:r>
              <a:rPr lang="en-US" dirty="0" smtClean="0"/>
              <a:t>was associated with an increase in on-task behavior (Sutherland, </a:t>
            </a:r>
            <a:r>
              <a:rPr lang="en-US" dirty="0" err="1" smtClean="0"/>
              <a:t>Wehby</a:t>
            </a:r>
            <a:r>
              <a:rPr lang="en-US" dirty="0" smtClean="0"/>
              <a:t>, &amp; Copeland, 2000). 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dirty="0" smtClean="0"/>
              <a:t>Providing contingent praise in conjunction with either establishing classroom rules in isolation (Becker, Madsen, &amp; Arnold, 1967) or classroom rules paired with ignoring inappropriate behavior (</a:t>
            </a:r>
            <a:r>
              <a:rPr lang="en-US" dirty="0" err="1" smtClean="0"/>
              <a:t>Yawkey</a:t>
            </a:r>
            <a:r>
              <a:rPr lang="en-US" dirty="0" smtClean="0"/>
              <a:t>, 1971) was associated with increased appropriate classroom behavior. </a:t>
            </a:r>
          </a:p>
          <a:p>
            <a:pPr>
              <a:buNone/>
            </a:pPr>
            <a:r>
              <a:rPr lang="en-US" b="1" dirty="0" smtClean="0"/>
              <a:t>				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0" y="6393114"/>
            <a:ext cx="9144000" cy="48479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Bottom line, research indicates is a good idea!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36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06"/>
            <a:ext cx="9144000" cy="1336956"/>
          </a:xfrm>
        </p:spPr>
        <p:txBody>
          <a:bodyPr/>
          <a:lstStyle/>
          <a:p>
            <a:r>
              <a:rPr lang="en-US" dirty="0" smtClean="0"/>
              <a:t>Examples &amp; Non-examples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smtClean="0"/>
              <a:t>Is this specific praise?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061781" y="1596800"/>
            <a:ext cx="5047097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Quick activity to check our understanding of specific praise.</a:t>
            </a: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If the scenario on the </a:t>
            </a:r>
            <a:r>
              <a:rPr lang="en-US" sz="2800" dirty="0" err="1" smtClean="0">
                <a:solidFill>
                  <a:prstClr val="black"/>
                </a:solidFill>
              </a:rPr>
              <a:t>ppt</a:t>
            </a:r>
            <a:r>
              <a:rPr lang="en-US" sz="2800" dirty="0" smtClean="0">
                <a:solidFill>
                  <a:prstClr val="black"/>
                </a:solidFill>
              </a:rPr>
              <a:t> is an example of specific praise, give us a “thumbs up.”</a:t>
            </a: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If the scenario is NOT an example of specific praise, give us a “thumbs down.”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878" y="5443134"/>
            <a:ext cx="596704" cy="596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077" y="3712493"/>
            <a:ext cx="596704" cy="59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9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810" y="3453314"/>
            <a:ext cx="1436718" cy="1436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06"/>
            <a:ext cx="9144000" cy="1336956"/>
          </a:xfrm>
        </p:spPr>
        <p:txBody>
          <a:bodyPr/>
          <a:lstStyle/>
          <a:p>
            <a:r>
              <a:rPr lang="en-US" dirty="0" smtClean="0"/>
              <a:t>Examples &amp; Non-examples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smtClean="0"/>
              <a:t>Is this specific praise?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061781" y="1889897"/>
            <a:ext cx="50470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During educator-directed instruction, a student raises her hand.  The educator says,</a:t>
            </a:r>
            <a:r>
              <a:rPr lang="en-US" sz="2400" b="1" dirty="0" smtClean="0">
                <a:solidFill>
                  <a:prstClr val="black"/>
                </a:solidFill>
              </a:rPr>
              <a:t> “Thank you for raising your hand.”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137" y="100052"/>
            <a:ext cx="596704" cy="596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49" y="100052"/>
            <a:ext cx="596704" cy="5967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61781" y="5311973"/>
            <a:ext cx="50470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It’s a </a:t>
            </a:r>
            <a:r>
              <a:rPr lang="en-US" sz="24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positive verbal statement </a:t>
            </a:r>
            <a:r>
              <a:rPr lang="en-US" sz="24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that occurs </a:t>
            </a:r>
            <a:r>
              <a:rPr lang="en-US" sz="24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immediately after </a:t>
            </a:r>
            <a:r>
              <a:rPr lang="en-US" sz="24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and </a:t>
            </a:r>
            <a:r>
              <a:rPr lang="en-US" sz="24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specifically names </a:t>
            </a:r>
            <a:r>
              <a:rPr lang="en-US" sz="24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the expected behavior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 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77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5349621" y="3507839"/>
            <a:ext cx="1526764" cy="1436718"/>
            <a:chOff x="4572000" y="3807774"/>
            <a:chExt cx="1526764" cy="14367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3807774"/>
              <a:ext cx="1436718" cy="143671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192935" y="4764120"/>
              <a:ext cx="9058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</a:rPr>
                <a:t>Why?</a:t>
              </a:r>
              <a:endParaRPr lang="en-US" sz="22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06"/>
            <a:ext cx="9144000" cy="1336956"/>
          </a:xfrm>
        </p:spPr>
        <p:txBody>
          <a:bodyPr/>
          <a:lstStyle/>
          <a:p>
            <a:r>
              <a:rPr lang="en-US" dirty="0" smtClean="0"/>
              <a:t>Examples &amp; Non-examples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smtClean="0"/>
              <a:t>Is this specific praise?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061781" y="1889897"/>
            <a:ext cx="50470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During educator-directed instruction, students are talking over the educator.  The educator rolls his eyes and says, </a:t>
            </a:r>
            <a:r>
              <a:rPr lang="en-US" sz="2400" b="1" dirty="0" smtClean="0">
                <a:solidFill>
                  <a:prstClr val="black"/>
                </a:solidFill>
              </a:rPr>
              <a:t>“Gee, thanks for listening.”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137" y="100052"/>
            <a:ext cx="596704" cy="596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49" y="100052"/>
            <a:ext cx="596704" cy="5967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61781" y="5311973"/>
            <a:ext cx="5047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595959"/>
                </a:solidFill>
              </a:rPr>
              <a:t>This is sarcasm, not specific praise</a:t>
            </a:r>
            <a:r>
              <a:rPr lang="en-US" sz="2400" dirty="0" smtClean="0">
                <a:solidFill>
                  <a:srgbClr val="595959"/>
                </a:solidFill>
              </a:rPr>
              <a:t>. </a:t>
            </a:r>
            <a:endParaRPr lang="en-US" sz="2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92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894" y="3997649"/>
            <a:ext cx="1436718" cy="1436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06"/>
            <a:ext cx="9144000" cy="1336956"/>
          </a:xfrm>
        </p:spPr>
        <p:txBody>
          <a:bodyPr/>
          <a:lstStyle/>
          <a:p>
            <a:r>
              <a:rPr lang="en-US" dirty="0" smtClean="0"/>
              <a:t>Examples &amp; Non-examples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smtClean="0"/>
              <a:t>Is this specific praise?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061781" y="1889897"/>
            <a:ext cx="50470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 student enters the class during educator-directed instruction; the student quietly walks to his seat. The educator walks over to the student and whispers, </a:t>
            </a:r>
            <a:r>
              <a:rPr lang="en-US" sz="2400" b="1" dirty="0" smtClean="0">
                <a:solidFill>
                  <a:prstClr val="black"/>
                </a:solidFill>
              </a:rPr>
              <a:t>“Thank you for coming in the room quietly.”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137" y="100052"/>
            <a:ext cx="596704" cy="596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49" y="100052"/>
            <a:ext cx="596704" cy="5967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61781" y="5311973"/>
            <a:ext cx="50470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It’s a </a:t>
            </a:r>
            <a:r>
              <a:rPr lang="en-US" sz="24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positive verbal statement </a:t>
            </a:r>
            <a:r>
              <a:rPr lang="en-US" sz="24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that occurs </a:t>
            </a:r>
            <a:r>
              <a:rPr lang="en-US" sz="24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immediately after </a:t>
            </a:r>
            <a:r>
              <a:rPr lang="en-US" sz="24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and </a:t>
            </a:r>
            <a:r>
              <a:rPr lang="en-US" sz="24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specifically names </a:t>
            </a:r>
            <a:r>
              <a:rPr lang="en-US" sz="24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the expected behavior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 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30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5349621" y="3606809"/>
            <a:ext cx="1526764" cy="1436718"/>
            <a:chOff x="4572000" y="3807774"/>
            <a:chExt cx="1526764" cy="14367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3807774"/>
              <a:ext cx="1436718" cy="143671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192935" y="4764120"/>
              <a:ext cx="9058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</a:rPr>
                <a:t>Why?</a:t>
              </a:r>
              <a:endParaRPr lang="en-US" sz="22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06"/>
            <a:ext cx="9144000" cy="1336956"/>
          </a:xfrm>
        </p:spPr>
        <p:txBody>
          <a:bodyPr/>
          <a:lstStyle/>
          <a:p>
            <a:r>
              <a:rPr lang="en-US" dirty="0" smtClean="0"/>
              <a:t>Examples &amp; Non-examples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smtClean="0"/>
              <a:t>Is this specific praise?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061781" y="1889897"/>
            <a:ext cx="50470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 student enters the class during educator-directed instruction; the student quietly walks to his seat. The educator gives the student a </a:t>
            </a:r>
            <a:r>
              <a:rPr lang="en-US" sz="2400" b="1" dirty="0" smtClean="0">
                <a:solidFill>
                  <a:prstClr val="black"/>
                </a:solidFill>
              </a:rPr>
              <a:t>“thumbs up”</a:t>
            </a:r>
            <a:r>
              <a:rPr lang="en-US" sz="2400" dirty="0" smtClean="0">
                <a:solidFill>
                  <a:prstClr val="black"/>
                </a:solidFill>
              </a:rPr>
              <a:t> to recognize the quiet entry.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137" y="100052"/>
            <a:ext cx="596704" cy="596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49" y="100052"/>
            <a:ext cx="596704" cy="5967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61781" y="5311973"/>
            <a:ext cx="5047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595959"/>
                </a:solidFill>
              </a:rPr>
              <a:t>This is general and non-verbal</a:t>
            </a:r>
            <a:r>
              <a:rPr lang="en-US" sz="2400" dirty="0" smtClean="0">
                <a:solidFill>
                  <a:srgbClr val="595959"/>
                </a:solidFill>
              </a:rPr>
              <a:t>.  </a:t>
            </a:r>
            <a:endParaRPr lang="en-US" sz="2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5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894" y="4063629"/>
            <a:ext cx="1436718" cy="1436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06"/>
            <a:ext cx="9144000" cy="1336956"/>
          </a:xfrm>
        </p:spPr>
        <p:txBody>
          <a:bodyPr/>
          <a:lstStyle/>
          <a:p>
            <a:r>
              <a:rPr lang="en-US" dirty="0" smtClean="0"/>
              <a:t>Examples &amp; Non-examples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smtClean="0"/>
              <a:t>Is this specific praise?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061781" y="1296077"/>
            <a:ext cx="50470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During educator-directed instruction, one student is poking and attempting to talk with another student, who responds by showing the class “quiet symbol.”  The educator immediately looks at the second student, gives a “thumbs up sign,” and mouths (moves lips without sound),</a:t>
            </a:r>
            <a:r>
              <a:rPr lang="en-US" sz="2400" b="1" dirty="0" smtClean="0">
                <a:solidFill>
                  <a:prstClr val="black"/>
                </a:solidFill>
              </a:rPr>
              <a:t> “Thank you for paying attention.”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137" y="100052"/>
            <a:ext cx="596704" cy="596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49" y="100052"/>
            <a:ext cx="596704" cy="5967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61781" y="5311973"/>
            <a:ext cx="50470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It’s a </a:t>
            </a:r>
            <a:r>
              <a:rPr lang="en-US" sz="24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positive verbal statement </a:t>
            </a:r>
            <a:r>
              <a:rPr lang="en-US" sz="24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that occurs </a:t>
            </a:r>
            <a:r>
              <a:rPr lang="en-US" sz="24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immediately after </a:t>
            </a:r>
            <a:r>
              <a:rPr lang="en-US" sz="24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and </a:t>
            </a:r>
            <a:r>
              <a:rPr lang="en-US" sz="24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specifically names </a:t>
            </a:r>
            <a:r>
              <a:rPr lang="en-US" sz="24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the expected behavior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 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99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5349621" y="3875255"/>
            <a:ext cx="1526764" cy="1436718"/>
            <a:chOff x="4572000" y="3807774"/>
            <a:chExt cx="1526764" cy="14367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3807774"/>
              <a:ext cx="1436718" cy="143671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192935" y="4764120"/>
              <a:ext cx="9058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</a:rPr>
                <a:t>Why?</a:t>
              </a:r>
              <a:endParaRPr lang="en-US" sz="22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06"/>
            <a:ext cx="9144000" cy="1336956"/>
          </a:xfrm>
        </p:spPr>
        <p:txBody>
          <a:bodyPr/>
          <a:lstStyle/>
          <a:p>
            <a:r>
              <a:rPr lang="en-US" dirty="0" smtClean="0"/>
              <a:t>Examples &amp; Non-examples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smtClean="0"/>
              <a:t>Is this specific praise?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061781" y="1395047"/>
            <a:ext cx="50470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During educator-directed instruction, one student is poking and attempting to talk with another student, who responds by showing the class “quiet symbol.”  About 1 min later, the educator looks at a second student, smiles, and says “</a:t>
            </a:r>
            <a:r>
              <a:rPr lang="en-US" sz="2400" b="1" dirty="0" smtClean="0">
                <a:solidFill>
                  <a:prstClr val="black"/>
                </a:solidFill>
              </a:rPr>
              <a:t>good job</a:t>
            </a:r>
            <a:r>
              <a:rPr lang="en-US" sz="2400" dirty="0" smtClean="0">
                <a:solidFill>
                  <a:prstClr val="black"/>
                </a:solidFill>
              </a:rPr>
              <a:t>.”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137" y="100052"/>
            <a:ext cx="596704" cy="596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49" y="100052"/>
            <a:ext cx="596704" cy="5967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61781" y="5311973"/>
            <a:ext cx="5047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595959"/>
                </a:solidFill>
              </a:rPr>
              <a:t>This is general, and not clearly contingent</a:t>
            </a:r>
            <a:r>
              <a:rPr lang="en-US" sz="2400" dirty="0" smtClean="0">
                <a:solidFill>
                  <a:srgbClr val="595959"/>
                </a:solidFill>
              </a:rPr>
              <a:t>.  </a:t>
            </a:r>
            <a:endParaRPr lang="en-US" sz="2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97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894" y="3766719"/>
            <a:ext cx="1436718" cy="1436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06"/>
            <a:ext cx="9144000" cy="1336956"/>
          </a:xfrm>
        </p:spPr>
        <p:txBody>
          <a:bodyPr/>
          <a:lstStyle/>
          <a:p>
            <a:r>
              <a:rPr lang="en-US" dirty="0" smtClean="0"/>
              <a:t>Examples &amp; Non-examples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smtClean="0"/>
              <a:t>Is this specific praise?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061781" y="1889897"/>
            <a:ext cx="50470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</a:rPr>
              <a:t>After an </a:t>
            </a:r>
            <a:r>
              <a:rPr lang="en-US" sz="2400" dirty="0" smtClean="0">
                <a:solidFill>
                  <a:prstClr val="black"/>
                </a:solidFill>
              </a:rPr>
              <a:t>educator points to the consonant blend /</a:t>
            </a:r>
            <a:r>
              <a:rPr lang="en-US" sz="2400" dirty="0" err="1" smtClean="0">
                <a:solidFill>
                  <a:prstClr val="black"/>
                </a:solidFill>
              </a:rPr>
              <a:t>th</a:t>
            </a:r>
            <a:r>
              <a:rPr lang="en-US" sz="2400" dirty="0" smtClean="0">
                <a:solidFill>
                  <a:prstClr val="black"/>
                </a:solidFill>
              </a:rPr>
              <a:t>/, which is underlined in the word “through,” and says, “What sound?” a student responds by correctly pronouncing /</a:t>
            </a:r>
            <a:r>
              <a:rPr lang="en-US" sz="2400" dirty="0" err="1" smtClean="0">
                <a:solidFill>
                  <a:prstClr val="black"/>
                </a:solidFill>
              </a:rPr>
              <a:t>th</a:t>
            </a:r>
            <a:r>
              <a:rPr lang="en-US" sz="2400" dirty="0" smtClean="0">
                <a:solidFill>
                  <a:prstClr val="black"/>
                </a:solidFill>
              </a:rPr>
              <a:t>/. The educator says,</a:t>
            </a:r>
            <a:r>
              <a:rPr lang="en-US" sz="2400" b="1" dirty="0" smtClean="0">
                <a:solidFill>
                  <a:prstClr val="black"/>
                </a:solidFill>
              </a:rPr>
              <a:t> “Nice pronunciation.”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137" y="100052"/>
            <a:ext cx="596704" cy="596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49" y="100052"/>
            <a:ext cx="596704" cy="5967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61781" y="5311973"/>
            <a:ext cx="50470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It’s a </a:t>
            </a:r>
            <a:r>
              <a:rPr lang="en-US" sz="24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positive verbal statement </a:t>
            </a:r>
            <a:r>
              <a:rPr lang="en-US" sz="24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that occurs </a:t>
            </a:r>
            <a:r>
              <a:rPr lang="en-US" sz="24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immediately after </a:t>
            </a:r>
            <a:r>
              <a:rPr lang="en-US" sz="24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and </a:t>
            </a:r>
            <a:r>
              <a:rPr lang="en-US" sz="24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specifically names </a:t>
            </a:r>
            <a:r>
              <a:rPr lang="en-US" sz="24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the expected behavior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 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93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1D1F0"/>
          </a:solidFill>
        </p:spPr>
        <p:txBody>
          <a:bodyPr/>
          <a:lstStyle/>
          <a:p>
            <a:r>
              <a:rPr lang="en-US" b="1" dirty="0" smtClean="0"/>
              <a:t>What about the kids?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Students benefit when teachers implement evidence-based </a:t>
            </a:r>
            <a:r>
              <a:rPr lang="en-US" sz="2800" dirty="0"/>
              <a:t>PCBS practices</a:t>
            </a:r>
            <a:r>
              <a:rPr lang="en-US" sz="2800" dirty="0" smtClean="0"/>
              <a:t>.</a:t>
            </a:r>
            <a:r>
              <a:rPr lang="en-US" sz="2800" baseline="30000" dirty="0" smtClean="0"/>
              <a:t>1</a:t>
            </a:r>
          </a:p>
          <a:p>
            <a:pPr>
              <a:spcAft>
                <a:spcPts val="600"/>
              </a:spcAft>
            </a:pPr>
            <a:r>
              <a:rPr lang="en-US" sz="2800" i="1" dirty="0" smtClean="0"/>
              <a:t>Unfortunately</a:t>
            </a:r>
            <a:r>
              <a:rPr lang="en-US" sz="2800" dirty="0" smtClean="0"/>
              <a:t>, we’re not there yet.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Teachers implement </a:t>
            </a:r>
            <a:r>
              <a:rPr lang="en-US" sz="2400" dirty="0"/>
              <a:t>PCBS practices </a:t>
            </a:r>
            <a:r>
              <a:rPr lang="en-US" sz="2400" dirty="0" smtClean="0"/>
              <a:t>at lower rates than desired.</a:t>
            </a:r>
            <a:r>
              <a:rPr lang="en-US" sz="2400" baseline="30000" dirty="0" smtClean="0"/>
              <a:t>2</a:t>
            </a:r>
          </a:p>
          <a:p>
            <a:pPr lvl="1">
              <a:spcAft>
                <a:spcPts val="600"/>
              </a:spcAft>
            </a:pPr>
            <a:r>
              <a:rPr lang="en-US" sz="2400" i="1" dirty="0" smtClean="0"/>
              <a:t>S</a:t>
            </a:r>
            <a:r>
              <a:rPr lang="en-US" sz="2400" dirty="0" smtClean="0"/>
              <a:t>tudents with challenging behavior experience even less praise, fewer opportunities to respond, more reprimands, and more negative or coercive interactions.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72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/>
              <a:t> (Simonsen, Fairbanks, </a:t>
            </a:r>
            <a:r>
              <a:rPr lang="en-US" sz="1200" dirty="0" err="1" smtClean="0"/>
              <a:t>Briesch</a:t>
            </a:r>
            <a:r>
              <a:rPr lang="en-US" sz="1200" dirty="0" smtClean="0"/>
              <a:t>, Myers, &amp; </a:t>
            </a:r>
            <a:r>
              <a:rPr lang="en-US" sz="1200" dirty="0" err="1" smtClean="0"/>
              <a:t>Sugai</a:t>
            </a:r>
            <a:r>
              <a:rPr lang="en-US" sz="1200" dirty="0" smtClean="0"/>
              <a:t>, 2008)</a:t>
            </a:r>
          </a:p>
          <a:p>
            <a:r>
              <a:rPr lang="en-US" sz="1200" baseline="30000" dirty="0" smtClean="0"/>
              <a:t>2 </a:t>
            </a:r>
            <a:r>
              <a:rPr lang="en-US" sz="1200" dirty="0" smtClean="0"/>
              <a:t>(Reinke, Herman, &amp; Stormont, 2012; Scott, Alter, &amp; </a:t>
            </a:r>
            <a:r>
              <a:rPr lang="en-US" sz="1200" dirty="0" err="1" smtClean="0"/>
              <a:t>Hirn</a:t>
            </a:r>
            <a:r>
              <a:rPr lang="en-US" sz="1200" dirty="0" smtClean="0"/>
              <a:t>, 2011)</a:t>
            </a:r>
          </a:p>
          <a:p>
            <a:r>
              <a:rPr lang="en-US" sz="1200" baseline="30000" dirty="0" smtClean="0"/>
              <a:t>3</a:t>
            </a:r>
            <a:r>
              <a:rPr lang="en-US" sz="1200" dirty="0" smtClean="0"/>
              <a:t> (e.g., Carr, Taylor &amp; Robinson, 1991; Kauffman &amp; Brigham, 2009; Scott et al., 2011; Sutherland &amp; Oswald, 2005)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5349621" y="3606809"/>
            <a:ext cx="1526764" cy="1436718"/>
            <a:chOff x="4572000" y="3807774"/>
            <a:chExt cx="1526764" cy="14367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3807774"/>
              <a:ext cx="1436718" cy="143671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192935" y="4764120"/>
              <a:ext cx="9058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</a:rPr>
                <a:t>Why?</a:t>
              </a:r>
              <a:endParaRPr lang="en-US" sz="22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06"/>
            <a:ext cx="9144000" cy="1336956"/>
          </a:xfrm>
        </p:spPr>
        <p:txBody>
          <a:bodyPr/>
          <a:lstStyle/>
          <a:p>
            <a:r>
              <a:rPr lang="en-US" dirty="0" smtClean="0"/>
              <a:t>Examples &amp; Non-examples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smtClean="0"/>
              <a:t>Is this specific praise?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061781" y="1889897"/>
            <a:ext cx="50470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During a direct instruction lesson, the educator points to the consonant blend /</a:t>
            </a:r>
            <a:r>
              <a:rPr lang="en-US" sz="2400" dirty="0" err="1" smtClean="0">
                <a:solidFill>
                  <a:prstClr val="black"/>
                </a:solidFill>
              </a:rPr>
              <a:t>th</a:t>
            </a:r>
            <a:r>
              <a:rPr lang="en-US" sz="2400" dirty="0" smtClean="0">
                <a:solidFill>
                  <a:prstClr val="black"/>
                </a:solidFill>
              </a:rPr>
              <a:t>/, which is underlined in the word “</a:t>
            </a:r>
            <a:r>
              <a:rPr lang="en-US" sz="2400" u="sng" dirty="0" smtClean="0">
                <a:solidFill>
                  <a:prstClr val="black"/>
                </a:solidFill>
              </a:rPr>
              <a:t>th</a:t>
            </a:r>
            <a:r>
              <a:rPr lang="en-US" sz="2400" dirty="0" smtClean="0">
                <a:solidFill>
                  <a:prstClr val="black"/>
                </a:solidFill>
              </a:rPr>
              <a:t>ough,” and says,</a:t>
            </a:r>
            <a:r>
              <a:rPr lang="en-US" sz="2400" b="1" dirty="0" smtClean="0">
                <a:solidFill>
                  <a:prstClr val="black"/>
                </a:solidFill>
              </a:rPr>
              <a:t> “What sound?”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137" y="100052"/>
            <a:ext cx="596704" cy="596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49" y="100052"/>
            <a:ext cx="596704" cy="5967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61781" y="5311973"/>
            <a:ext cx="5047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595959"/>
                </a:solidFill>
              </a:rPr>
              <a:t>This is an opportunity to respond</a:t>
            </a:r>
            <a:r>
              <a:rPr lang="en-US" sz="2400" dirty="0" smtClean="0">
                <a:solidFill>
                  <a:srgbClr val="595959"/>
                </a:solidFill>
              </a:rPr>
              <a:t>.  </a:t>
            </a:r>
            <a:endParaRPr lang="en-US" sz="2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35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606"/>
            <a:ext cx="8042276" cy="1336956"/>
          </a:xfrm>
        </p:spPr>
        <p:txBody>
          <a:bodyPr/>
          <a:lstStyle/>
          <a:p>
            <a:r>
              <a:rPr lang="en-US" sz="3600" dirty="0" smtClean="0"/>
              <a:t>Critical Features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smtClean="0"/>
              <a:t>So, what is specific praise?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01231"/>
            <a:ext cx="8042276" cy="4343400"/>
          </a:xfrm>
        </p:spPr>
        <p:txBody>
          <a:bodyPr>
            <a:normAutofit/>
          </a:bodyPr>
          <a:lstStyle/>
          <a:p>
            <a:pPr lvl="0"/>
            <a:r>
              <a:rPr lang="en-US" sz="2800" i="1" dirty="0" smtClean="0"/>
              <a:t>Verbal statement</a:t>
            </a:r>
            <a:r>
              <a:rPr lang="en-US" sz="2800" dirty="0" smtClean="0"/>
              <a:t> (i.e., not look or gesture)</a:t>
            </a:r>
          </a:p>
          <a:p>
            <a:pPr lvl="0"/>
            <a:r>
              <a:rPr lang="en-US" sz="2800" dirty="0" smtClean="0"/>
              <a:t>Deliver </a:t>
            </a:r>
            <a:r>
              <a:rPr lang="en-US" sz="2800" i="1" dirty="0" smtClean="0"/>
              <a:t>immediately after </a:t>
            </a:r>
            <a:r>
              <a:rPr lang="en-US" sz="2800" dirty="0" smtClean="0"/>
              <a:t>the behavior</a:t>
            </a:r>
          </a:p>
          <a:p>
            <a:pPr lvl="0"/>
            <a:r>
              <a:rPr lang="en-US" sz="2800" dirty="0" smtClean="0"/>
              <a:t>Specifically </a:t>
            </a:r>
            <a:r>
              <a:rPr lang="en-US" sz="2800" i="1" dirty="0" smtClean="0"/>
              <a:t>state the desired behavior </a:t>
            </a:r>
            <a:r>
              <a:rPr lang="en-US" sz="2800" dirty="0" smtClean="0"/>
              <a:t>demonstrated</a:t>
            </a:r>
          </a:p>
          <a:p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0" y="5575476"/>
            <a:ext cx="9144000" cy="12990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If you use other rewards, remember to pair specific praise 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with other rewards (e.g., delivery of tokens or points).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4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03144"/>
            <a:ext cx="9143999" cy="1362075"/>
          </a:xfrm>
        </p:spPr>
        <p:txBody>
          <a:bodyPr/>
          <a:lstStyle/>
          <a:p>
            <a:r>
              <a:rPr lang="en-US" dirty="0" smtClean="0"/>
              <a:t>Activity: Specific Praise</a:t>
            </a:r>
            <a:br>
              <a:rPr lang="en-US" dirty="0" smtClean="0"/>
            </a:br>
            <a:r>
              <a:rPr lang="en-US" sz="3000" i="1" dirty="0" smtClean="0"/>
              <a:t>How will you use specific praise in your classroom?</a:t>
            </a:r>
            <a:endParaRPr lang="en-US" sz="30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207253"/>
            <a:ext cx="9143999" cy="1500187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your handout, write three (or more) specific praise statements that you will use during educator-directed instruction to recognize appropriate social behavior</a:t>
            </a:r>
            <a:r>
              <a:rPr lang="en-US" sz="2800" i="1" dirty="0" smtClean="0"/>
              <a:t>.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6810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03144"/>
            <a:ext cx="9143999" cy="1362075"/>
          </a:xfrm>
        </p:spPr>
        <p:txBody>
          <a:bodyPr/>
          <a:lstStyle/>
          <a:p>
            <a:r>
              <a:rPr lang="en-US" dirty="0" smtClean="0"/>
              <a:t>Developing Self-Management</a:t>
            </a:r>
            <a:br>
              <a:rPr lang="en-US" dirty="0" smtClean="0"/>
            </a:br>
            <a:r>
              <a:rPr lang="en-US" sz="2800" i="1" dirty="0" smtClean="0"/>
              <a:t>How will you increase the likelihood that you will deliver specific praise for appropriate social behavior?</a:t>
            </a:r>
            <a:endParaRPr lang="en-US" sz="30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310" y="4207253"/>
            <a:ext cx="8181148" cy="1500187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595959"/>
                </a:solidFill>
              </a:rPr>
              <a:t>Definition of self-management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595959"/>
                </a:solidFill>
              </a:rPr>
              <a:t>Description of self-management for this skill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595959"/>
                </a:solidFill>
              </a:rPr>
              <a:t>Review/discussion of materials needed to implement 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595959"/>
                </a:solidFill>
              </a:rPr>
              <a:t>Practice using strategies  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7052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606"/>
            <a:ext cx="8042276" cy="1336956"/>
          </a:xfrm>
        </p:spPr>
        <p:txBody>
          <a:bodyPr/>
          <a:lstStyle/>
          <a:p>
            <a:r>
              <a:rPr lang="en-US" dirty="0" smtClean="0"/>
              <a:t>Definitions</a:t>
            </a:r>
            <a:br>
              <a:rPr lang="en-US" dirty="0" smtClean="0"/>
            </a:br>
            <a:r>
              <a:rPr lang="en-US" sz="3200" i="1" dirty="0" smtClean="0"/>
              <a:t>What is self-management?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01231"/>
            <a:ext cx="8042276" cy="4343400"/>
          </a:xfrm>
        </p:spPr>
        <p:txBody>
          <a:bodyPr>
            <a:noAutofit/>
          </a:bodyPr>
          <a:lstStyle/>
          <a:p>
            <a:r>
              <a:rPr lang="en-US" dirty="0" smtClean="0"/>
              <a:t>According to Skinner (1953), we manage our own behavior in the same manner as we manage anyone else’s—“through the manipulation of variables of which behavior is a function” (</a:t>
            </a:r>
            <a:r>
              <a:rPr lang="en-US" dirty="0" err="1" smtClean="0"/>
              <a:t>p</a:t>
            </a:r>
            <a:r>
              <a:rPr lang="en-US" dirty="0" smtClean="0"/>
              <a:t>. 228).</a:t>
            </a:r>
          </a:p>
          <a:p>
            <a:r>
              <a:rPr lang="en-US" dirty="0" smtClean="0"/>
              <a:t>Self-management is engaging in one response (the self-management behavior) that affects the probability of a subsequent behavior (the target or desired behavior).  </a:t>
            </a:r>
          </a:p>
          <a:p>
            <a:r>
              <a:rPr lang="en-US" dirty="0" smtClean="0"/>
              <a:t>For example, keeping a “to do” list (self-management behavior) may increase the likelihood that you “do” the things on your list (target behaviors).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Develop Self-management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600200"/>
            <a:ext cx="2362200" cy="4800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See example for specific praise in your handout.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6172200" cy="529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3200"/>
            <a:ext cx="7239000" cy="2987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Use Self-management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00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Self-monitor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Use spreadsheet to enter data and  self-evaluate</a:t>
            </a:r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Self-reinforce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See examples on “classrooms” tab at </a:t>
            </a:r>
            <a:r>
              <a:rPr lang="en-US" sz="2800" dirty="0" err="1" smtClean="0"/>
              <a:t>nepbis.org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524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635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Weekly Email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Brief email reminders about praise and skill use.</a:t>
            </a:r>
          </a:p>
          <a:p>
            <a:r>
              <a:rPr lang="en-US" sz="2800" dirty="0" smtClean="0"/>
              <a:t>For example:</a:t>
            </a:r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n-US" sz="2400" i="1" dirty="0" smtClean="0"/>
              <a:t>Remember, specific praise is contingent (delivered immediately after the behavior), specific (names the desired behavior exhibited), and positive.  </a:t>
            </a:r>
          </a:p>
          <a:p>
            <a:pPr lvl="1">
              <a:buNone/>
            </a:pPr>
            <a:r>
              <a:rPr lang="en-US" sz="2400" i="1" dirty="0" smtClean="0"/>
              <a:t>	‘Nice hand raise’ and ‘Thank you for actively listening’ are examples of brief specific praise statements.  </a:t>
            </a:r>
          </a:p>
          <a:p>
            <a:pPr lvl="1">
              <a:buNone/>
            </a:pPr>
            <a:r>
              <a:rPr lang="en-US" sz="2400" i="1" dirty="0" smtClean="0"/>
              <a:t>	Keep on counting, graphing, reviewing your data, and reinforcing yourself when you meet your goal!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973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 1"/>
          <p:cNvGraphicFramePr/>
          <p:nvPr>
            <p:extLst/>
          </p:nvPr>
        </p:nvGraphicFramePr>
        <p:xfrm>
          <a:off x="0" y="685800"/>
          <a:ext cx="9144000" cy="581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0" y="6488112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7575D1"/>
                </a:solidFill>
                <a:latin typeface="Arial"/>
                <a:cs typeface="Arial"/>
              </a:rPr>
              <a:t>(adapted from Simonsen</a:t>
            </a:r>
            <a:r>
              <a:rPr lang="en-US" dirty="0">
                <a:solidFill>
                  <a:srgbClr val="7575D1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rgbClr val="7575D1"/>
                </a:solidFill>
                <a:latin typeface="Arial"/>
                <a:cs typeface="Arial"/>
              </a:rPr>
              <a:t>MasSuga</a:t>
            </a:r>
            <a:r>
              <a:rPr lang="en-US" dirty="0">
                <a:solidFill>
                  <a:srgbClr val="7575D1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rgbClr val="7575D1"/>
                </a:solidFill>
                <a:latin typeface="Arial"/>
                <a:cs typeface="Arial"/>
              </a:rPr>
              <a:t>Briere</a:t>
            </a:r>
            <a:r>
              <a:rPr lang="en-US" dirty="0">
                <a:solidFill>
                  <a:srgbClr val="7575D1"/>
                </a:solidFill>
                <a:latin typeface="Arial"/>
                <a:cs typeface="Arial"/>
              </a:rPr>
              <a:t>, Freeman, Myers, Scott, &amp; </a:t>
            </a:r>
            <a:r>
              <a:rPr lang="en-US" dirty="0" err="1">
                <a:solidFill>
                  <a:srgbClr val="7575D1"/>
                </a:solidFill>
                <a:latin typeface="Arial"/>
                <a:cs typeface="Arial"/>
              </a:rPr>
              <a:t>Sugai</a:t>
            </a:r>
            <a:r>
              <a:rPr lang="en-US" dirty="0">
                <a:solidFill>
                  <a:srgbClr val="7575D1"/>
                </a:solidFill>
                <a:latin typeface="Arial"/>
                <a:cs typeface="Arial"/>
              </a:rPr>
              <a:t>,</a:t>
            </a:r>
            <a:r>
              <a:rPr lang="en-US" dirty="0" smtClean="0">
                <a:solidFill>
                  <a:srgbClr val="7575D1"/>
                </a:solidFill>
                <a:latin typeface="Arial"/>
                <a:cs typeface="Arial"/>
              </a:rPr>
              <a:t> 2013)</a:t>
            </a:r>
            <a:endParaRPr lang="en-US" dirty="0">
              <a:solidFill>
                <a:srgbClr val="7575D1"/>
              </a:solidFill>
              <a:latin typeface="Arial"/>
              <a:cs typeface="Arial"/>
            </a:endParaRPr>
          </a:p>
        </p:txBody>
      </p:sp>
      <p:sp>
        <p:nvSpPr>
          <p:cNvPr id="47109" name="Title 4"/>
          <p:cNvSpPr>
            <a:spLocks noGrp="1"/>
          </p:cNvSpPr>
          <p:nvPr>
            <p:ph type="title"/>
          </p:nvPr>
        </p:nvSpPr>
        <p:spPr>
          <a:xfrm>
            <a:off x="-152400" y="0"/>
            <a:ext cx="9448800" cy="533400"/>
          </a:xfrm>
        </p:spPr>
        <p:txBody>
          <a:bodyPr/>
          <a:lstStyle/>
          <a:p>
            <a:r>
              <a:rPr lang="en-US" sz="2400" b="1" dirty="0" smtClean="0">
                <a:ea typeface="ＭＳ Ｐゴシック" pitchFamily="34" charset="-128"/>
              </a:rPr>
              <a:t>Multi-tiered Framework of Professional Development Support</a:t>
            </a:r>
          </a:p>
        </p:txBody>
      </p:sp>
      <p:sp>
        <p:nvSpPr>
          <p:cNvPr id="5" name="Oval 4"/>
          <p:cNvSpPr/>
          <p:nvPr/>
        </p:nvSpPr>
        <p:spPr>
          <a:xfrm>
            <a:off x="2701290" y="4430713"/>
            <a:ext cx="3276600" cy="152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Self-management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may be ONE way to approach this!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53640" y="4412934"/>
            <a:ext cx="3771900" cy="152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Coaching/Mentoring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may be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ANOTHER way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to approach this!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33400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EXAMPLES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126087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 descr="PBI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61113"/>
            <a:ext cx="17526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What </a:t>
            </a:r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about </a:t>
            </a:r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other </a:t>
            </a:r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approaches?</a:t>
            </a:r>
            <a:endParaRPr lang="en-US" dirty="0" smtClean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3012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5181600"/>
          </a:xfrm>
        </p:spPr>
        <p:txBody>
          <a:bodyPr/>
          <a:lstStyle/>
          <a:p>
            <a:endParaRPr lang="en-US" sz="1400" dirty="0" smtClean="0">
              <a:latin typeface="Arial" pitchFamily="-1" charset="0"/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  <a:cs typeface="ＭＳ Ｐゴシック" pitchFamily="34" charset="-128"/>
              </a:rPr>
              <a:t>Consultation approaches may provide intensive supports for new or in-service teachers. </a:t>
            </a:r>
            <a:endParaRPr lang="en-US" sz="16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1600" dirty="0" smtClean="0">
                <a:ea typeface="ＭＳ Ｐゴシック" pitchFamily="34" charset="-128"/>
                <a:cs typeface="ＭＳ Ｐゴシック" pitchFamily="34" charset="-128"/>
              </a:rPr>
              <a:t>	</a:t>
            </a:r>
            <a:r>
              <a:rPr lang="en-US" sz="2000" dirty="0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(</a:t>
            </a:r>
            <a:r>
              <a:rPr lang="en-US" sz="2000" dirty="0" err="1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Briere</a:t>
            </a:r>
            <a:r>
              <a:rPr lang="en-US" sz="2000" dirty="0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, Simonsen, Myers, &amp; </a:t>
            </a:r>
            <a:r>
              <a:rPr lang="en-US" sz="2000" dirty="0" err="1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Sugai</a:t>
            </a:r>
            <a:r>
              <a:rPr lang="en-US" sz="2000" dirty="0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, </a:t>
            </a:r>
            <a:r>
              <a:rPr lang="en-US" sz="2000" dirty="0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2015; </a:t>
            </a:r>
            <a:r>
              <a:rPr lang="en-US" sz="2000" dirty="0" err="1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MacSuga</a:t>
            </a:r>
            <a:r>
              <a:rPr lang="en-US" sz="2000" dirty="0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 &amp; Simonsen, 2011)</a:t>
            </a:r>
          </a:p>
          <a:p>
            <a:pPr>
              <a:buFontTx/>
              <a:buNone/>
            </a:pPr>
            <a:endParaRPr lang="en-US" sz="2800" dirty="0" smtClean="0">
              <a:solidFill>
                <a:srgbClr val="7F7F7F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28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pPr>
              <a:buFontTx/>
              <a:buNone/>
            </a:pPr>
            <a:endParaRPr lang="en-US" sz="2400" dirty="0" smtClean="0">
              <a:solidFill>
                <a:srgbClr val="7F7F7F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>
              <a:buFontTx/>
              <a:buNone/>
            </a:pPr>
            <a:endParaRPr lang="en-US" sz="28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2800" dirty="0" smtClean="0">
              <a:latin typeface="Arial" pitchFamily="-1" charset="0"/>
              <a:ea typeface="ＭＳ Ｐゴシック" pitchFamily="34" charset="-128"/>
              <a:cs typeface="ＭＳ Ｐゴシック" pitchFamily="34" charset="-128"/>
            </a:endParaRPr>
          </a:p>
          <a:p>
            <a:pPr lvl="1"/>
            <a:endParaRPr lang="en-US" sz="900" b="1" dirty="0" smtClean="0">
              <a:solidFill>
                <a:srgbClr val="6B6BCF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lvl="1"/>
            <a:endParaRPr lang="en-US" sz="2400" dirty="0" smtClean="0">
              <a:solidFill>
                <a:srgbClr val="7575D1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2133600" y="3657600"/>
            <a:ext cx="6553200" cy="3200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625475" lvl="1" indent="-168275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Another Research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Example…</a:t>
            </a:r>
          </a:p>
          <a:p>
            <a:pPr marL="625475" lvl="1" indent="-168275">
              <a:defRPr/>
            </a:pPr>
            <a:endParaRPr lang="en-US" sz="2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625475" lvl="1" indent="-168275"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	Don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Briere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explored the effects of within-school consultation (self-monitoring + structured weekly meetings) on the specific praise rates of 3 new (induction) elementary school teachers</a:t>
            </a:r>
            <a:endParaRPr lang="en-US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2954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a typeface="ＭＳ Ｐゴシック" pitchFamily="34" charset="-128"/>
                <a:cs typeface="ＭＳ Ｐゴシック" pitchFamily="34" charset="-128"/>
              </a:rPr>
              <a:t>We know a bit about what’s likely to work: </a:t>
            </a:r>
            <a:r>
              <a:rPr lang="en-US" sz="2400" i="1" dirty="0">
                <a:ea typeface="ＭＳ Ｐゴシック" pitchFamily="34" charset="-128"/>
                <a:cs typeface="ＭＳ Ｐゴシック" pitchFamily="34" charset="-128"/>
              </a:rPr>
              <a:t>Evidence-based practices in classroom management</a:t>
            </a:r>
            <a:endParaRPr lang="en-US" sz="3200" i="1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534400" cy="4114800"/>
          </a:xfrm>
          <a:noFill/>
        </p:spPr>
        <p:txBody>
          <a:bodyPr/>
          <a:lstStyle/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r>
              <a:rPr lang="en-US" sz="2900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Maximize structure </a:t>
            </a:r>
            <a:r>
              <a:rPr lang="en-US" sz="2900" dirty="0">
                <a:ea typeface="ＭＳ Ｐゴシック" pitchFamily="34" charset="-128"/>
                <a:cs typeface="ＭＳ Ｐゴシック" pitchFamily="34" charset="-128"/>
              </a:rPr>
              <a:t>in your classroom. </a:t>
            </a: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endParaRPr lang="en-US" sz="900" dirty="0">
              <a:ea typeface="ＭＳ Ｐゴシック" pitchFamily="34" charset="-128"/>
              <a:cs typeface="ＭＳ Ｐゴシック" pitchFamily="34" charset="-128"/>
            </a:endParaRP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r>
              <a:rPr lang="en-US" sz="2900" dirty="0">
                <a:ea typeface="ＭＳ Ｐゴシック" pitchFamily="34" charset="-128"/>
                <a:cs typeface="ＭＳ Ｐゴシック" pitchFamily="34" charset="-128"/>
              </a:rPr>
              <a:t>Post, teach, review, monitor, and reinforce a small number of positively stated </a:t>
            </a:r>
            <a:r>
              <a:rPr lang="en-US" sz="2900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expectations</a:t>
            </a:r>
            <a:r>
              <a:rPr lang="en-US" sz="2900" dirty="0">
                <a:ea typeface="ＭＳ Ｐゴシック" pitchFamily="34" charset="-128"/>
                <a:cs typeface="ＭＳ Ｐゴシック" pitchFamily="34" charset="-128"/>
              </a:rPr>
              <a:t>.</a:t>
            </a: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endParaRPr lang="en-US" sz="900" dirty="0">
              <a:ea typeface="ＭＳ Ｐゴシック" pitchFamily="34" charset="-128"/>
              <a:cs typeface="ＭＳ Ｐゴシック" pitchFamily="34" charset="-128"/>
            </a:endParaRP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r>
              <a:rPr lang="en-US" sz="2900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Actively engage </a:t>
            </a:r>
            <a:r>
              <a:rPr lang="en-US" sz="2900" dirty="0">
                <a:ea typeface="ＭＳ Ｐゴシック" pitchFamily="34" charset="-128"/>
                <a:cs typeface="ＭＳ Ｐゴシック" pitchFamily="34" charset="-128"/>
              </a:rPr>
              <a:t>students in observable ways.</a:t>
            </a: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endParaRPr lang="en-US" sz="900" dirty="0">
              <a:ea typeface="ＭＳ Ｐゴシック" pitchFamily="34" charset="-128"/>
              <a:cs typeface="ＭＳ Ｐゴシック" pitchFamily="34" charset="-128"/>
            </a:endParaRP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r>
              <a:rPr lang="en-US" sz="2900" dirty="0">
                <a:ea typeface="ＭＳ Ｐゴシック" pitchFamily="34" charset="-128"/>
                <a:cs typeface="ＭＳ Ｐゴシック" pitchFamily="34" charset="-128"/>
              </a:rPr>
              <a:t>Establish a </a:t>
            </a:r>
            <a:r>
              <a:rPr lang="en-US" sz="2900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continuum of strategies </a:t>
            </a:r>
            <a:r>
              <a:rPr lang="en-US" sz="2900" dirty="0">
                <a:ea typeface="ＭＳ Ｐゴシック" pitchFamily="34" charset="-128"/>
                <a:cs typeface="ＭＳ Ｐゴシック" pitchFamily="34" charset="-128"/>
              </a:rPr>
              <a:t>to </a:t>
            </a:r>
            <a:r>
              <a:rPr lang="en-US" sz="2900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acknowledge appropriate behavior</a:t>
            </a:r>
            <a:r>
              <a:rPr lang="en-US" sz="2900" dirty="0">
                <a:ea typeface="ＭＳ Ｐゴシック" pitchFamily="34" charset="-128"/>
                <a:cs typeface="ＭＳ Ｐゴシック" pitchFamily="34" charset="-128"/>
              </a:rPr>
              <a:t>.</a:t>
            </a: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endParaRPr lang="en-US" sz="900" dirty="0">
              <a:ea typeface="ＭＳ Ｐゴシック" pitchFamily="34" charset="-128"/>
              <a:cs typeface="ＭＳ Ｐゴシック" pitchFamily="34" charset="-128"/>
            </a:endParaRP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r>
              <a:rPr lang="en-US" sz="2900" dirty="0">
                <a:ea typeface="ＭＳ Ｐゴシック" pitchFamily="34" charset="-128"/>
                <a:cs typeface="ＭＳ Ｐゴシック" pitchFamily="34" charset="-128"/>
              </a:rPr>
              <a:t>Establish a </a:t>
            </a:r>
            <a:r>
              <a:rPr lang="en-US" sz="2900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continuum of strategies </a:t>
            </a:r>
            <a:r>
              <a:rPr lang="en-US" sz="2900" dirty="0">
                <a:ea typeface="ＭＳ Ｐゴシック" pitchFamily="34" charset="-128"/>
                <a:cs typeface="ＭＳ Ｐゴシック" pitchFamily="34" charset="-128"/>
              </a:rPr>
              <a:t>to </a:t>
            </a:r>
            <a:r>
              <a:rPr lang="en-US" sz="2900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respond to inappropriate behavior</a:t>
            </a:r>
            <a:r>
              <a:rPr lang="en-US" sz="2900" dirty="0">
                <a:ea typeface="ＭＳ Ｐゴシック" pitchFamily="34" charset="-128"/>
                <a:cs typeface="ＭＳ Ｐゴシック" pitchFamily="34" charset="-128"/>
              </a:rPr>
              <a:t>.</a:t>
            </a:r>
          </a:p>
          <a:p>
            <a:pPr marL="762000" indent="-762000" eaLnBrk="1" hangingPunct="1">
              <a:lnSpc>
                <a:spcPct val="80000"/>
              </a:lnSpc>
            </a:pPr>
            <a:endParaRPr lang="en-US" sz="2900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590800" y="6457950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ea typeface="ＭＳ Ｐゴシック" pitchFamily="-111" charset="-128"/>
                <a:cs typeface="Arial"/>
              </a:rPr>
              <a:t>(Simonsen, Fairbanks,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ea typeface="ＭＳ Ｐゴシック" pitchFamily="-111" charset="-128"/>
                <a:cs typeface="Arial"/>
              </a:rPr>
              <a:t>Briesch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ea typeface="ＭＳ Ｐゴシック" pitchFamily="-111" charset="-128"/>
                <a:cs typeface="Arial"/>
              </a:rPr>
              <a:t>, Myers, &amp; Sugai, 2008)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6248400"/>
            <a:ext cx="91440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So we know what the “it” is.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06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 1"/>
          <p:cNvGraphicFramePr/>
          <p:nvPr>
            <p:extLst/>
          </p:nvPr>
        </p:nvGraphicFramePr>
        <p:xfrm>
          <a:off x="0" y="685800"/>
          <a:ext cx="9144000" cy="581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0" y="6488112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7575D1"/>
                </a:solidFill>
                <a:latin typeface="Arial"/>
                <a:cs typeface="Arial"/>
              </a:rPr>
              <a:t>(adapted from Simonsen</a:t>
            </a:r>
            <a:r>
              <a:rPr lang="en-US" dirty="0">
                <a:solidFill>
                  <a:srgbClr val="7575D1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rgbClr val="7575D1"/>
                </a:solidFill>
                <a:latin typeface="Arial"/>
                <a:cs typeface="Arial"/>
              </a:rPr>
              <a:t>MasSuga</a:t>
            </a:r>
            <a:r>
              <a:rPr lang="en-US" dirty="0">
                <a:solidFill>
                  <a:srgbClr val="7575D1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rgbClr val="7575D1"/>
                </a:solidFill>
                <a:latin typeface="Arial"/>
                <a:cs typeface="Arial"/>
              </a:rPr>
              <a:t>Briere</a:t>
            </a:r>
            <a:r>
              <a:rPr lang="en-US" dirty="0">
                <a:solidFill>
                  <a:srgbClr val="7575D1"/>
                </a:solidFill>
                <a:latin typeface="Arial"/>
                <a:cs typeface="Arial"/>
              </a:rPr>
              <a:t>, Freeman, Myers, Scott, &amp; </a:t>
            </a:r>
            <a:r>
              <a:rPr lang="en-US" dirty="0" err="1">
                <a:solidFill>
                  <a:srgbClr val="7575D1"/>
                </a:solidFill>
                <a:latin typeface="Arial"/>
                <a:cs typeface="Arial"/>
              </a:rPr>
              <a:t>Sugai</a:t>
            </a:r>
            <a:r>
              <a:rPr lang="en-US" dirty="0">
                <a:solidFill>
                  <a:srgbClr val="7575D1"/>
                </a:solidFill>
                <a:latin typeface="Arial"/>
                <a:cs typeface="Arial"/>
              </a:rPr>
              <a:t>,</a:t>
            </a:r>
            <a:r>
              <a:rPr lang="en-US" dirty="0" smtClean="0">
                <a:solidFill>
                  <a:srgbClr val="7575D1"/>
                </a:solidFill>
                <a:latin typeface="Arial"/>
                <a:cs typeface="Arial"/>
              </a:rPr>
              <a:t> 2013)</a:t>
            </a:r>
            <a:endParaRPr lang="en-US" dirty="0">
              <a:solidFill>
                <a:srgbClr val="7575D1"/>
              </a:solidFill>
              <a:latin typeface="Arial"/>
              <a:cs typeface="Arial"/>
            </a:endParaRPr>
          </a:p>
        </p:txBody>
      </p:sp>
      <p:sp>
        <p:nvSpPr>
          <p:cNvPr id="47109" name="Title 4"/>
          <p:cNvSpPr>
            <a:spLocks noGrp="1"/>
          </p:cNvSpPr>
          <p:nvPr>
            <p:ph type="title"/>
          </p:nvPr>
        </p:nvSpPr>
        <p:spPr>
          <a:xfrm>
            <a:off x="-152400" y="0"/>
            <a:ext cx="9448800" cy="533400"/>
          </a:xfrm>
        </p:spPr>
        <p:txBody>
          <a:bodyPr/>
          <a:lstStyle/>
          <a:p>
            <a:r>
              <a:rPr lang="en-US" sz="2400" b="1" dirty="0" smtClean="0">
                <a:ea typeface="ＭＳ Ｐゴシック" pitchFamily="34" charset="-128"/>
              </a:rPr>
              <a:t>Multi-tiered Framework of Professional Development Support</a:t>
            </a:r>
          </a:p>
        </p:txBody>
      </p:sp>
      <p:sp>
        <p:nvSpPr>
          <p:cNvPr id="5" name="Oval 4"/>
          <p:cNvSpPr/>
          <p:nvPr/>
        </p:nvSpPr>
        <p:spPr>
          <a:xfrm>
            <a:off x="2611755" y="4571999"/>
            <a:ext cx="3920490" cy="152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00"/>
                </a:solidFill>
                <a:latin typeface="Arial"/>
                <a:cs typeface="Arial"/>
              </a:rPr>
              <a:t>Self-management, coaching, and/or mentoring 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may </a:t>
            </a:r>
            <a:r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be </a:t>
            </a:r>
            <a:r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ways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to approach this!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11755" y="4541519"/>
            <a:ext cx="3920490" cy="152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Peer Supports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may be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ANOTHER way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to approach this!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33400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EXAMPLES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11403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marL="1209675" algn="l"/>
            <a:r>
              <a:rPr lang="en-US" sz="2800" smtClean="0">
                <a:solidFill>
                  <a:schemeClr val="accent6">
                    <a:lumMod val="75000"/>
                  </a:schemeClr>
                </a:solidFill>
              </a:rPr>
              <a:t>Draft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</a:rPr>
              <a:t>Action </a:t>
            </a:r>
            <a:r>
              <a:rPr lang="en-US" sz="2800" smtClean="0">
                <a:solidFill>
                  <a:schemeClr val="accent6">
                    <a:lumMod val="75000"/>
                  </a:schemeClr>
                </a:solidFill>
              </a:rPr>
              <a:t>Plan to Support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80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smtClean="0">
                <a:solidFill>
                  <a:schemeClr val="accent6">
                    <a:lumMod val="75000"/>
                  </a:schemeClr>
                </a:solidFill>
              </a:rPr>
              <a:t>Classroom Behavior Practice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Over the course of this spring, you will work with your school leadership team to develop </a:t>
            </a:r>
            <a:r>
              <a:rPr lang="en-US" sz="2200" i="1" dirty="0" smtClean="0">
                <a:solidFill>
                  <a:schemeClr val="accent6">
                    <a:lumMod val="75000"/>
                  </a:schemeClr>
                </a:solidFill>
              </a:rPr>
              <a:t>your school’s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framework to support PCBS implementation.</a:t>
            </a:r>
          </a:p>
          <a:p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Begin to draft strategies that you will put in place to support ALL educators (add to your school’s action plan or used provided template).</a:t>
            </a:r>
          </a:p>
          <a:p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Consider ALL elements of the systems framework (see your self assessment of systems) and identify potential self, peer, coach, and/or mentor delivered supports.</a:t>
            </a:r>
          </a:p>
          <a:p>
            <a:endParaRPr lang="en-US" sz="1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This should be developed with your team, so you’re just identifying potential strategies.</a:t>
            </a: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1021080" cy="11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 bwMode="auto">
          <a:xfrm>
            <a:off x="304800" y="5105400"/>
            <a:ext cx="533400" cy="5334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So</a:t>
            </a:r>
            <a:r>
              <a:rPr lang="is-IS" sz="4000" b="1" dirty="0" smtClean="0"/>
              <a:t>…what are we going to do?</a:t>
            </a:r>
            <a:endParaRPr lang="en-US" sz="4000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400"/>
              </a:spcAft>
              <a:buNone/>
            </a:pPr>
            <a:r>
              <a:rPr lang="en-US" sz="2000" dirty="0" smtClean="0">
                <a:ea typeface="ＭＳ Ｐゴシック" pitchFamily="34" charset="-128"/>
                <a:cs typeface="ＭＳ Ｐゴシック" pitchFamily="34" charset="-128"/>
              </a:rPr>
              <a:t>As a result of attending this </a:t>
            </a:r>
            <a:r>
              <a:rPr lang="en-US" sz="2000" b="1" dirty="0" smtClean="0">
                <a:ea typeface="ＭＳ Ｐゴシック" pitchFamily="34" charset="-128"/>
                <a:cs typeface="ＭＳ Ｐゴシック" pitchFamily="34" charset="-128"/>
              </a:rPr>
              <a:t>training</a:t>
            </a:r>
            <a:r>
              <a:rPr lang="en-US" sz="2000" dirty="0" smtClean="0">
                <a:ea typeface="ＭＳ Ｐゴシック" pitchFamily="34" charset="-128"/>
                <a:cs typeface="ＭＳ Ｐゴシック" pitchFamily="34" charset="-128"/>
              </a:rPr>
              <a:t>, </a:t>
            </a:r>
            <a:r>
              <a:rPr lang="en-US" sz="2000" dirty="0" smtClean="0">
                <a:ea typeface="ＭＳ Ｐゴシック" pitchFamily="34" charset="-128"/>
                <a:cs typeface="ＭＳ Ｐゴシック" pitchFamily="34" charset="-128"/>
              </a:rPr>
              <a:t>you will be able to </a:t>
            </a:r>
          </a:p>
          <a:p>
            <a:pPr>
              <a:spcAft>
                <a:spcPts val="2400"/>
              </a:spcAft>
            </a:pPr>
            <a:r>
              <a:rPr 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Present</a:t>
            </a:r>
            <a:r>
              <a:rPr lang="en-US" sz="2000" dirty="0"/>
              <a:t> the </a:t>
            </a:r>
            <a:r>
              <a:rPr lang="en-US" sz="2000" b="1" dirty="0"/>
              <a:t>context</a:t>
            </a:r>
            <a:r>
              <a:rPr lang="en-US" sz="2000" dirty="0"/>
              <a:t> in which positive classroom behavioral support (PCBS) practices are implemented.</a:t>
            </a:r>
          </a:p>
          <a:p>
            <a:pPr lvl="0">
              <a:spcAft>
                <a:spcPts val="2400"/>
              </a:spcAft>
            </a:pPr>
            <a:r>
              <a:rPr 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Train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/>
              <a:t>critical positive classroom behavior support (PCBS) </a:t>
            </a:r>
            <a:r>
              <a:rPr lang="en-US" sz="2000" b="1" dirty="0"/>
              <a:t>practices</a:t>
            </a:r>
            <a:r>
              <a:rPr lang="en-US" sz="2000" dirty="0"/>
              <a:t>.</a:t>
            </a:r>
          </a:p>
          <a:p>
            <a:pPr>
              <a:spcAft>
                <a:spcPts val="2400"/>
              </a:spcAft>
            </a:pPr>
            <a:r>
              <a:rPr 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Implement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/>
              <a:t>the key elements of effective professional development and implementation </a:t>
            </a:r>
            <a:r>
              <a:rPr lang="en-US" sz="2000" b="1" dirty="0"/>
              <a:t>systems</a:t>
            </a:r>
            <a:r>
              <a:rPr lang="en-US" sz="2000" dirty="0"/>
              <a:t> to support staff. </a:t>
            </a:r>
            <a:endParaRPr lang="en-US" sz="2000" i="1" dirty="0"/>
          </a:p>
          <a:p>
            <a:pPr>
              <a:spcAft>
                <a:spcPts val="2400"/>
              </a:spcAft>
            </a:pPr>
            <a:r>
              <a:rPr 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Describe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/>
              <a:t>the VT Classroom Behavior Practice Coaching Model</a:t>
            </a:r>
          </a:p>
        </p:txBody>
      </p:sp>
    </p:spTree>
    <p:extLst>
      <p:ext uri="{BB962C8B-B14F-4D97-AF65-F5344CB8AC3E}">
        <p14:creationId xmlns:p14="http://schemas.microsoft.com/office/powerpoint/2010/main" val="49458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VT Behavior </a:t>
            </a:r>
            <a:r>
              <a:rPr lang="en-US" smtClean="0"/>
              <a:t>Practice Coaching</a:t>
            </a:r>
            <a:br>
              <a:rPr lang="en-US" smtClean="0"/>
            </a:br>
            <a:r>
              <a:rPr lang="en-US" i="1" smtClean="0"/>
              <a:t>Overview of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trike="sngStrike" dirty="0" smtClean="0"/>
              <a:t>Overview Webinar (Jan </a:t>
            </a:r>
            <a:r>
              <a:rPr lang="en-US" sz="2800" strike="sngStrike" dirty="0" smtClean="0"/>
              <a:t>5)</a:t>
            </a:r>
            <a:endParaRPr lang="en-US" sz="2800" strike="sngStrike" dirty="0" smtClean="0"/>
          </a:p>
          <a:p>
            <a:endParaRPr lang="en-US" sz="2800" dirty="0" smtClean="0"/>
          </a:p>
          <a:p>
            <a:r>
              <a:rPr lang="en-US" sz="2800" dirty="0" smtClean="0"/>
              <a:t>Full Day Training (Jan </a:t>
            </a:r>
            <a:r>
              <a:rPr lang="en-US" sz="2800" dirty="0" smtClean="0"/>
              <a:t>20, </a:t>
            </a:r>
            <a:r>
              <a:rPr lang="en-US" sz="2800" dirty="0"/>
              <a:t>Today)</a:t>
            </a:r>
            <a:endParaRPr lang="en-US" sz="2800" dirty="0" smtClean="0"/>
          </a:p>
          <a:p>
            <a:pPr lvl="1"/>
            <a:r>
              <a:rPr lang="en-US" sz="2400" dirty="0" smtClean="0"/>
              <a:t>Practices</a:t>
            </a:r>
          </a:p>
          <a:p>
            <a:pPr lvl="1"/>
            <a:r>
              <a:rPr lang="en-US" sz="2400" dirty="0" smtClean="0"/>
              <a:t>Systems</a:t>
            </a:r>
          </a:p>
          <a:p>
            <a:endParaRPr lang="en-US" sz="2800" dirty="0" smtClean="0"/>
          </a:p>
          <a:p>
            <a:r>
              <a:rPr lang="en-US" sz="2800" dirty="0" smtClean="0"/>
              <a:t>2-3 Webinars (TBD)</a:t>
            </a:r>
          </a:p>
          <a:p>
            <a:endParaRPr lang="en-US" sz="2800" dirty="0" smtClean="0"/>
          </a:p>
          <a:p>
            <a:r>
              <a:rPr lang="en-US" sz="2800" dirty="0" smtClean="0"/>
              <a:t>On-going E-Consultation via Discussion Board and Email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39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VT Behavior Practice Coaching</a:t>
            </a:r>
            <a:br>
              <a:rPr lang="en-US" dirty="0" smtClean="0"/>
            </a:br>
            <a:r>
              <a:rPr lang="en-US" i="1" dirty="0" smtClean="0"/>
              <a:t>Expectations and Timelines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Develop Multi-Tiered Framework for Supporting Educators’ Implementation </a:t>
            </a:r>
          </a:p>
          <a:p>
            <a:endParaRPr lang="en-US" sz="2400" dirty="0" smtClean="0"/>
          </a:p>
          <a:p>
            <a:r>
              <a:rPr lang="en-US" sz="2400" dirty="0" smtClean="0"/>
              <a:t>Work with leadership team to develop detailed action plan</a:t>
            </a:r>
          </a:p>
          <a:p>
            <a:endParaRPr lang="en-US" sz="2400" dirty="0"/>
          </a:p>
          <a:p>
            <a:r>
              <a:rPr lang="en-US" sz="2400" dirty="0" smtClean="0"/>
              <a:t>Collect pre-implementation (baseline) data Spring 2017</a:t>
            </a:r>
          </a:p>
          <a:p>
            <a:endParaRPr lang="en-US" sz="2400" dirty="0" smtClean="0"/>
          </a:p>
          <a:p>
            <a:r>
              <a:rPr lang="en-US" sz="2400" dirty="0" smtClean="0"/>
              <a:t>Implement starting Fall 2017</a:t>
            </a:r>
          </a:p>
          <a:p>
            <a:endParaRPr lang="en-US" sz="2400" dirty="0" smtClean="0"/>
          </a:p>
          <a:p>
            <a:r>
              <a:rPr lang="en-US" sz="2400" dirty="0" smtClean="0"/>
              <a:t>Collect on-going implementation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11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VT Behavior Practice Coaching</a:t>
            </a:r>
            <a:br>
              <a:rPr lang="en-US" dirty="0" smtClean="0"/>
            </a:br>
            <a:r>
              <a:rPr lang="en-US" i="1" dirty="0" smtClean="0"/>
              <a:t>Overview of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Existing Data</a:t>
            </a:r>
          </a:p>
          <a:p>
            <a:pPr lvl="1"/>
            <a:r>
              <a:rPr lang="en-US" sz="2400" dirty="0" smtClean="0"/>
              <a:t>Classroom Office Discipline Referrals (ODR)</a:t>
            </a:r>
          </a:p>
          <a:p>
            <a:pPr lvl="1"/>
            <a:r>
              <a:rPr lang="en-US" sz="2400" dirty="0" smtClean="0"/>
              <a:t>Classroom Item on Tiered Fidelity Inventory (TFI)</a:t>
            </a:r>
          </a:p>
          <a:p>
            <a:endParaRPr lang="en-US" sz="2800" dirty="0" smtClean="0"/>
          </a:p>
          <a:p>
            <a:r>
              <a:rPr lang="en-US" sz="2800" dirty="0" smtClean="0"/>
              <a:t>Checklists During Training</a:t>
            </a:r>
          </a:p>
          <a:p>
            <a:pPr lvl="1"/>
            <a:r>
              <a:rPr lang="en-US" sz="2400" dirty="0" smtClean="0"/>
              <a:t>Classroom Management Assessment (CMA)</a:t>
            </a:r>
          </a:p>
          <a:p>
            <a:pPr lvl="1"/>
            <a:r>
              <a:rPr lang="en-US" sz="2400" dirty="0" smtClean="0"/>
              <a:t>Classroom Systems Assessment (CSA)</a:t>
            </a:r>
            <a:endParaRPr lang="en-US" sz="2400" dirty="0"/>
          </a:p>
          <a:p>
            <a:pPr lvl="1"/>
            <a:endParaRPr lang="en-US" sz="2000" dirty="0" smtClean="0"/>
          </a:p>
          <a:p>
            <a:r>
              <a:rPr lang="en-US" sz="2800" dirty="0" smtClean="0"/>
              <a:t>Possible Additional Sources of Data</a:t>
            </a:r>
          </a:p>
          <a:p>
            <a:pPr lvl="1"/>
            <a:r>
              <a:rPr lang="en-US" sz="2400" dirty="0" smtClean="0"/>
              <a:t>School Climate Survey</a:t>
            </a:r>
          </a:p>
        </p:txBody>
      </p:sp>
    </p:spTree>
    <p:extLst>
      <p:ext uri="{BB962C8B-B14F-4D97-AF65-F5344CB8AC3E}">
        <p14:creationId xmlns:p14="http://schemas.microsoft.com/office/powerpoint/2010/main" val="2727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Quick Recap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400"/>
              </a:spcAft>
              <a:buNone/>
            </a:pPr>
            <a:r>
              <a:rPr lang="en-US" sz="2000" dirty="0" smtClean="0">
                <a:ea typeface="ＭＳ Ｐゴシック" pitchFamily="34" charset="-128"/>
                <a:cs typeface="ＭＳ Ｐゴシック" pitchFamily="34" charset="-128"/>
              </a:rPr>
              <a:t>As a result of </a:t>
            </a:r>
            <a:r>
              <a:rPr lang="en-US" sz="2000" dirty="0" smtClean="0">
                <a:ea typeface="ＭＳ Ｐゴシック" pitchFamily="34" charset="-128"/>
                <a:cs typeface="ＭＳ Ｐゴシック" pitchFamily="34" charset="-128"/>
              </a:rPr>
              <a:t>attending this training, </a:t>
            </a:r>
            <a:r>
              <a:rPr lang="en-US" sz="2000" dirty="0" smtClean="0">
                <a:ea typeface="ＭＳ Ｐゴシック" pitchFamily="34" charset="-128"/>
                <a:cs typeface="ＭＳ Ｐゴシック" pitchFamily="34" charset="-128"/>
              </a:rPr>
              <a:t>you </a:t>
            </a:r>
            <a:r>
              <a:rPr lang="en-US" sz="2000" dirty="0" smtClean="0">
                <a:ea typeface="ＭＳ Ｐゴシック" pitchFamily="34" charset="-128"/>
                <a:cs typeface="ＭＳ Ｐゴシック" pitchFamily="34" charset="-128"/>
              </a:rPr>
              <a:t>should now be </a:t>
            </a:r>
            <a:r>
              <a:rPr lang="en-US" sz="2000" dirty="0" smtClean="0">
                <a:ea typeface="ＭＳ Ｐゴシック" pitchFamily="34" charset="-128"/>
                <a:cs typeface="ＭＳ Ｐゴシック" pitchFamily="34" charset="-128"/>
              </a:rPr>
              <a:t>able </a:t>
            </a:r>
            <a:r>
              <a:rPr lang="en-US" sz="2000" dirty="0" smtClean="0">
                <a:ea typeface="ＭＳ Ｐゴシック" pitchFamily="34" charset="-128"/>
                <a:cs typeface="ＭＳ Ｐゴシック" pitchFamily="34" charset="-128"/>
              </a:rPr>
              <a:t>to: </a:t>
            </a:r>
            <a:endParaRPr lang="en-US" sz="20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pPr>
              <a:spcAft>
                <a:spcPts val="2400"/>
              </a:spcAft>
            </a:pPr>
            <a:r>
              <a:rPr 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Present</a:t>
            </a:r>
            <a:r>
              <a:rPr lang="en-US" sz="2000" dirty="0"/>
              <a:t> the </a:t>
            </a:r>
            <a:r>
              <a:rPr lang="en-US" sz="2000" b="1" dirty="0"/>
              <a:t>context</a:t>
            </a:r>
            <a:r>
              <a:rPr lang="en-US" sz="2000" dirty="0"/>
              <a:t> in which positive classroom behavioral support (PCBS) practices are implemented.</a:t>
            </a:r>
          </a:p>
          <a:p>
            <a:pPr lvl="0">
              <a:spcAft>
                <a:spcPts val="2400"/>
              </a:spcAft>
            </a:pPr>
            <a:r>
              <a:rPr 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Train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/>
              <a:t>critical positive classroom behavior support (PCBS) </a:t>
            </a:r>
            <a:r>
              <a:rPr lang="en-US" sz="2000" b="1" dirty="0"/>
              <a:t>practices</a:t>
            </a:r>
            <a:r>
              <a:rPr lang="en-US" sz="2000" dirty="0"/>
              <a:t>.</a:t>
            </a:r>
          </a:p>
          <a:p>
            <a:pPr>
              <a:spcAft>
                <a:spcPts val="2400"/>
              </a:spcAft>
            </a:pPr>
            <a:r>
              <a:rPr 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Implement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/>
              <a:t>the key elements of effective professional development and implementation </a:t>
            </a:r>
            <a:r>
              <a:rPr lang="en-US" sz="2000" b="1" dirty="0"/>
              <a:t>systems</a:t>
            </a:r>
            <a:r>
              <a:rPr lang="en-US" sz="2000" dirty="0"/>
              <a:t> to support staff. </a:t>
            </a:r>
            <a:endParaRPr lang="en-US" sz="2000" i="1" dirty="0"/>
          </a:p>
          <a:p>
            <a:pPr>
              <a:spcAft>
                <a:spcPts val="2400"/>
              </a:spcAft>
            </a:pPr>
            <a:r>
              <a:rPr 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Describe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/>
              <a:t>the VT Classroom Behavior Practice Coaching Model</a:t>
            </a:r>
          </a:p>
        </p:txBody>
      </p:sp>
    </p:spTree>
    <p:extLst>
      <p:ext uri="{BB962C8B-B14F-4D97-AF65-F5344CB8AC3E}">
        <p14:creationId xmlns:p14="http://schemas.microsoft.com/office/powerpoint/2010/main" val="8730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/>
          <p:nvPr/>
        </p:nvGrpSpPr>
        <p:grpSpPr>
          <a:xfrm>
            <a:off x="1447800" y="4572000"/>
            <a:ext cx="7099919" cy="990600"/>
            <a:chOff x="1252927" y="3363366"/>
            <a:chExt cx="7099919" cy="1441443"/>
          </a:xfrm>
        </p:grpSpPr>
        <p:sp>
          <p:nvSpPr>
            <p:cNvPr id="11" name="Rounded Rectangle 10"/>
            <p:cNvSpPr/>
            <p:nvPr/>
          </p:nvSpPr>
          <p:spPr>
            <a:xfrm>
              <a:off x="1252927" y="3363366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295145" y="3405584"/>
              <a:ext cx="70443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Arial"/>
                  <a:cs typeface="Arial"/>
                </a:rPr>
                <a:t>Do data indicate that students are still engaging in </a:t>
              </a:r>
              <a:r>
                <a:rPr lang="en-US" sz="2400" b="1" kern="1200" dirty="0" smtClean="0">
                  <a:latin typeface="Arial"/>
                  <a:cs typeface="Arial"/>
                </a:rPr>
                <a:t>problem behavior</a:t>
              </a:r>
              <a:r>
                <a:rPr lang="en-US" sz="2400" kern="1200" dirty="0" smtClean="0">
                  <a:latin typeface="Arial"/>
                  <a:cs typeface="Arial"/>
                </a:rPr>
                <a:t>?</a:t>
              </a:r>
              <a:endParaRPr lang="en-US" sz="2400" kern="1200" dirty="0">
                <a:latin typeface="Arial"/>
                <a:cs typeface="Arial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458200" cy="609600"/>
          </a:xfrm>
          <a:prstGeom prst="rect">
            <a:avLst/>
          </a:prstGeom>
          <a:solidFill>
            <a:srgbClr val="D1D1F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/>
                <a:ea typeface="ＭＳ Ｐゴシック" pitchFamily="-111" charset="-128"/>
                <a:cs typeface="Arial"/>
              </a:rPr>
              <a:t>PCBS Practices Decision-making Guide: </a:t>
            </a:r>
            <a:r>
              <a:rPr lang="en-US" sz="2400" b="1" kern="0" dirty="0" smtClean="0">
                <a:solidFill>
                  <a:srgbClr val="000000"/>
                </a:solidFill>
                <a:latin typeface="Arial"/>
                <a:ea typeface="ＭＳ Ｐゴシック" pitchFamily="-111" charset="-128"/>
                <a:cs typeface="Arial"/>
              </a:rPr>
              <a:t>3 Key ?s</a:t>
            </a:r>
            <a:endParaRPr lang="en-US" sz="2400" b="1" kern="0" dirty="0">
              <a:solidFill>
                <a:srgbClr val="000000"/>
              </a:solidFill>
              <a:latin typeface="Arial"/>
              <a:ea typeface="ＭＳ Ｐゴシック" pitchFamily="-111" charset="-128"/>
              <a:cs typeface="Arial"/>
            </a:endParaRPr>
          </a:p>
        </p:txBody>
      </p:sp>
      <p:grpSp>
        <p:nvGrpSpPr>
          <p:cNvPr id="20" name="Group 12"/>
          <p:cNvGrpSpPr/>
          <p:nvPr/>
        </p:nvGrpSpPr>
        <p:grpSpPr>
          <a:xfrm>
            <a:off x="7086600" y="3276600"/>
            <a:ext cx="936937" cy="1546537"/>
            <a:chOff x="6162982" y="1093094"/>
            <a:chExt cx="936937" cy="936937"/>
          </a:xfrm>
        </p:grpSpPr>
        <p:sp>
          <p:nvSpPr>
            <p:cNvPr id="21" name="Down Arrow 20"/>
            <p:cNvSpPr/>
            <p:nvPr/>
          </p:nvSpPr>
          <p:spPr>
            <a:xfrm>
              <a:off x="6162982" y="1093094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1D1F0">
                <a:alpha val="90000"/>
              </a:srgbClr>
            </a:solidFill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Down Arrow 4"/>
            <p:cNvSpPr/>
            <p:nvPr/>
          </p:nvSpPr>
          <p:spPr>
            <a:xfrm>
              <a:off x="6373793" y="1093094"/>
              <a:ext cx="515315" cy="705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atin typeface="Arial"/>
                <a:cs typeface="Arial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914400" y="2667000"/>
            <a:ext cx="7099919" cy="990600"/>
            <a:chOff x="626463" y="1681683"/>
            <a:chExt cx="7099919" cy="1441443"/>
          </a:xfrm>
        </p:grpSpPr>
        <p:sp>
          <p:nvSpPr>
            <p:cNvPr id="8" name="Rounded Rectangle 7"/>
            <p:cNvSpPr/>
            <p:nvPr/>
          </p:nvSpPr>
          <p:spPr>
            <a:xfrm>
              <a:off x="626463" y="1681683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68681" y="1723901"/>
              <a:ext cx="70443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Arial"/>
                  <a:cs typeface="Arial"/>
                </a:rPr>
                <a:t>Are proactive and positive </a:t>
              </a:r>
              <a:r>
                <a:rPr lang="en-US" sz="2400" b="1" kern="1200" dirty="0" smtClean="0">
                  <a:latin typeface="Arial"/>
                  <a:cs typeface="Arial"/>
                </a:rPr>
                <a:t>PCBS practices</a:t>
              </a:r>
              <a:r>
                <a:rPr lang="en-US" sz="2400" kern="1200" dirty="0" smtClean="0">
                  <a:latin typeface="Arial"/>
                  <a:cs typeface="Arial"/>
                </a:rPr>
                <a:t> implemented consistently?</a:t>
              </a:r>
              <a:endParaRPr lang="en-US" sz="2400" kern="1200" dirty="0">
                <a:latin typeface="Arial"/>
                <a:cs typeface="Arial"/>
              </a:endParaRP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477000" y="1295400"/>
            <a:ext cx="936937" cy="1546537"/>
            <a:chOff x="6162982" y="1093094"/>
            <a:chExt cx="936937" cy="936937"/>
          </a:xfrm>
        </p:grpSpPr>
        <p:sp>
          <p:nvSpPr>
            <p:cNvPr id="14" name="Down Arrow 13"/>
            <p:cNvSpPr/>
            <p:nvPr/>
          </p:nvSpPr>
          <p:spPr>
            <a:xfrm>
              <a:off x="6162982" y="1093094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1D1F0">
                <a:alpha val="90000"/>
              </a:srgbClr>
            </a:solidFill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n Arrow 4"/>
            <p:cNvSpPr/>
            <p:nvPr/>
          </p:nvSpPr>
          <p:spPr>
            <a:xfrm>
              <a:off x="6373793" y="1093094"/>
              <a:ext cx="515315" cy="705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atin typeface="Arial"/>
                <a:cs typeface="Arial"/>
              </a:endParaRPr>
            </a:p>
          </p:txBody>
        </p:sp>
      </p:grpSp>
      <p:grpSp>
        <p:nvGrpSpPr>
          <p:cNvPr id="2" name="Group 3"/>
          <p:cNvGrpSpPr/>
          <p:nvPr/>
        </p:nvGrpSpPr>
        <p:grpSpPr>
          <a:xfrm>
            <a:off x="457200" y="762000"/>
            <a:ext cx="7099919" cy="990600"/>
            <a:chOff x="0" y="0"/>
            <a:chExt cx="7099919" cy="1441443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2218" y="42218"/>
              <a:ext cx="70443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Arial"/>
                  <a:cs typeface="Arial"/>
                </a:rPr>
                <a:t>Are the </a:t>
              </a:r>
              <a:r>
                <a:rPr lang="en-US" sz="2400" b="1" kern="1200" dirty="0" smtClean="0">
                  <a:latin typeface="Arial"/>
                  <a:cs typeface="Arial"/>
                </a:rPr>
                <a:t>foundations</a:t>
              </a:r>
              <a:r>
                <a:rPr lang="en-US" sz="2400" kern="1200" dirty="0" smtClean="0">
                  <a:latin typeface="Arial"/>
                  <a:cs typeface="Arial"/>
                </a:rPr>
                <a:t> of effective PCBS in place?</a:t>
              </a:r>
              <a:endParaRPr lang="en-US" sz="2400" kern="1200" dirty="0">
                <a:latin typeface="Arial"/>
                <a:cs typeface="Arial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6200" y="1692533"/>
            <a:ext cx="2819400" cy="933271"/>
          </a:xfrm>
          <a:prstGeom prst="rect">
            <a:avLst/>
          </a:prstGeom>
          <a:solidFill>
            <a:srgbClr val="D1D1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Effectively </a:t>
            </a:r>
            <a:r>
              <a:rPr lang="en-US" b="1" i="1" dirty="0" smtClean="0">
                <a:solidFill>
                  <a:schemeClr val="tx1"/>
                </a:solidFill>
                <a:latin typeface="Arial"/>
                <a:cs typeface="Arial"/>
              </a:rPr>
              <a:t>design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the physical environment of the classroom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24200" y="1692533"/>
            <a:ext cx="2819400" cy="933271"/>
          </a:xfrm>
          <a:prstGeom prst="rect">
            <a:avLst/>
          </a:prstGeom>
          <a:solidFill>
            <a:srgbClr val="D1D1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Develop &amp; teach predictable classroom </a:t>
            </a:r>
            <a:r>
              <a:rPr lang="en-US" b="1" i="1" dirty="0" smtClean="0">
                <a:solidFill>
                  <a:schemeClr val="tx1"/>
                </a:solidFill>
                <a:latin typeface="Arial"/>
                <a:cs typeface="Arial"/>
              </a:rPr>
              <a:t>routines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48400" y="1692533"/>
            <a:ext cx="2819400" cy="933271"/>
          </a:xfrm>
          <a:prstGeom prst="rect">
            <a:avLst/>
          </a:prstGeom>
          <a:solidFill>
            <a:srgbClr val="D1D1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Post, define, &amp; teach 3-5 positive classroom </a:t>
            </a:r>
            <a:r>
              <a:rPr lang="en-US" b="1" i="1" dirty="0" smtClean="0">
                <a:solidFill>
                  <a:schemeClr val="tx1"/>
                </a:solidFill>
                <a:latin typeface="Arial"/>
                <a:cs typeface="Arial"/>
              </a:rPr>
              <a:t>expectations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67000" y="1559004"/>
            <a:ext cx="678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+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53124" y="1559004"/>
            <a:ext cx="678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+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" y="3657600"/>
            <a:ext cx="2819400" cy="914400"/>
          </a:xfrm>
          <a:prstGeom prst="rect">
            <a:avLst/>
          </a:prstGeom>
          <a:solidFill>
            <a:srgbClr val="D1D1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Provide high rates of varied </a:t>
            </a:r>
            <a:r>
              <a:rPr lang="en-US" b="1" i="1" dirty="0" smtClean="0">
                <a:solidFill>
                  <a:schemeClr val="tx1"/>
                </a:solidFill>
              </a:rPr>
              <a:t>opportunities to respond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24200" y="3657600"/>
            <a:ext cx="2819400" cy="914400"/>
          </a:xfrm>
          <a:prstGeom prst="rect">
            <a:avLst/>
          </a:prstGeom>
          <a:solidFill>
            <a:srgbClr val="D1D1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 </a:t>
            </a:r>
            <a:r>
              <a:rPr lang="en-US" b="1" i="1" dirty="0" smtClean="0">
                <a:solidFill>
                  <a:schemeClr val="tx1"/>
                </a:solidFill>
              </a:rPr>
              <a:t>prompts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b="1" i="1" dirty="0" smtClean="0">
                <a:solidFill>
                  <a:schemeClr val="tx1"/>
                </a:solidFill>
              </a:rPr>
              <a:t>active supervision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48400" y="3657600"/>
            <a:ext cx="2819400" cy="914400"/>
          </a:xfrm>
          <a:prstGeom prst="rect">
            <a:avLst/>
          </a:prstGeom>
          <a:solidFill>
            <a:srgbClr val="D1D1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Acknowledge behavior with </a:t>
            </a:r>
            <a:r>
              <a:rPr lang="en-US" b="1" dirty="0" smtClean="0">
                <a:solidFill>
                  <a:schemeClr val="tx1"/>
                </a:solidFill>
              </a:rPr>
              <a:t>specific praise </a:t>
            </a:r>
            <a:r>
              <a:rPr lang="en-US" dirty="0" smtClean="0">
                <a:solidFill>
                  <a:schemeClr val="tx1"/>
                </a:solidFill>
              </a:rPr>
              <a:t>&amp; </a:t>
            </a:r>
            <a:r>
              <a:rPr lang="en-US" b="1" dirty="0" smtClean="0">
                <a:solidFill>
                  <a:schemeClr val="tx1"/>
                </a:solidFill>
              </a:rPr>
              <a:t>other strategies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67000" y="3524071"/>
            <a:ext cx="678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endParaRPr lang="en-US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53124" y="3524071"/>
            <a:ext cx="678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endParaRPr lang="en-US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5" grpId="0" animBg="1"/>
      <p:bldP spid="26" grpId="0"/>
      <p:bldP spid="26" grpId="1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1" grpId="1"/>
      <p:bldP spid="32" grpId="0"/>
      <p:bldP spid="32" grpId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472903"/>
              </p:ext>
            </p:extLst>
          </p:nvPr>
        </p:nvGraphicFramePr>
        <p:xfrm>
          <a:off x="-795355" y="1295400"/>
          <a:ext cx="10625155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9"/>
          <p:cNvGrpSpPr/>
          <p:nvPr/>
        </p:nvGrpSpPr>
        <p:grpSpPr>
          <a:xfrm>
            <a:off x="1447800" y="4572000"/>
            <a:ext cx="7099919" cy="990600"/>
            <a:chOff x="1252927" y="3363366"/>
            <a:chExt cx="7099919" cy="1441443"/>
          </a:xfrm>
        </p:grpSpPr>
        <p:sp>
          <p:nvSpPr>
            <p:cNvPr id="11" name="Rounded Rectangle 10"/>
            <p:cNvSpPr/>
            <p:nvPr/>
          </p:nvSpPr>
          <p:spPr>
            <a:xfrm>
              <a:off x="1252927" y="3363366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295145" y="3405584"/>
              <a:ext cx="70443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Arial"/>
                  <a:cs typeface="Arial"/>
                </a:rPr>
                <a:t>Do data indicate that students are still engaging in </a:t>
              </a:r>
              <a:r>
                <a:rPr lang="en-US" sz="2400" b="1" kern="1200" dirty="0" smtClean="0">
                  <a:latin typeface="Arial"/>
                  <a:cs typeface="Arial"/>
                </a:rPr>
                <a:t>problem behavior</a:t>
              </a:r>
              <a:r>
                <a:rPr lang="en-US" sz="2400" kern="1200" dirty="0" smtClean="0">
                  <a:latin typeface="Arial"/>
                  <a:cs typeface="Arial"/>
                </a:rPr>
                <a:t>?</a:t>
              </a:r>
              <a:endParaRPr lang="en-US" sz="2400" kern="1200" dirty="0">
                <a:latin typeface="Arial"/>
                <a:cs typeface="Arial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595852" y="2468613"/>
            <a:ext cx="809493" cy="2793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Yes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96107" y="2468614"/>
            <a:ext cx="809493" cy="2793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No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28800" y="3962400"/>
            <a:ext cx="1069521" cy="2793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Minor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53000" y="3978720"/>
            <a:ext cx="1069521" cy="2793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Major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76600" y="5410200"/>
            <a:ext cx="1069521" cy="2793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Many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5410200"/>
            <a:ext cx="1069521" cy="2793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Few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55556E-6 L 1.11111E-6 -0.62223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626D55D9-C3F1-4E40-BAA3-842EECDA1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2">
                                            <p:graphicEl>
                                              <a:dgm id="{626D55D9-C3F1-4E40-BAA3-842EECDA1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3F71AA5E-DB92-5241-8683-550A3668A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2">
                                            <p:graphicEl>
                                              <a:dgm id="{3F71AA5E-DB92-5241-8683-550A3668A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9452356D-D5F9-024D-8E0A-B11E01C24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2">
                                            <p:graphicEl>
                                              <a:dgm id="{9452356D-D5F9-024D-8E0A-B11E01C24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7D0CC7AF-14B2-8E4E-902B-184FB1986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2">
                                            <p:graphicEl>
                                              <a:dgm id="{7D0CC7AF-14B2-8E4E-902B-184FB1986E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D8E45DDC-3E8E-3243-8D1B-361551FA4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2">
                                            <p:graphicEl>
                                              <a:dgm id="{D8E45DDC-3E8E-3243-8D1B-361551FA4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3DBBDF6F-C2DC-AD43-BED1-60EC65646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2">
                                            <p:graphicEl>
                                              <a:dgm id="{3DBBDF6F-C2DC-AD43-BED1-60EC65646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6CB2321F-3DDB-4543-825E-40354EF73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2">
                                            <p:graphicEl>
                                              <a:dgm id="{6CB2321F-3DDB-4543-825E-40354EF73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8CE12734-27F4-AB4F-8D16-E30DF91E6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">
                                            <p:graphicEl>
                                              <a:dgm id="{8CE12734-27F4-AB4F-8D16-E30DF91E6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E85188AF-6B0B-2842-9981-C8A370795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2">
                                            <p:graphicEl>
                                              <a:dgm id="{E85188AF-6B0B-2842-9981-C8A370795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9A7EFB90-34EE-DF49-BB36-14528FB2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2">
                                            <p:graphicEl>
                                              <a:dgm id="{9A7EFB90-34EE-DF49-BB36-14528FB2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B78A597E-23B3-1049-A01A-9F535DCF1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2">
                                            <p:graphicEl>
                                              <a:dgm id="{B78A597E-23B3-1049-A01A-9F535DCF1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AEA16479-9E7F-A941-9B3F-EA82653AB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2">
                                            <p:graphicEl>
                                              <a:dgm id="{AEA16479-9E7F-A941-9B3F-EA82653AB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199B6F96-2AA2-4B4C-AB7F-FC2B87FD9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2">
                                            <p:graphicEl>
                                              <a:dgm id="{199B6F96-2AA2-4B4C-AB7F-FC2B87FD9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66131503-63ED-4540-8502-6A48CD18E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2">
                                            <p:graphicEl>
                                              <a:dgm id="{66131503-63ED-4540-8502-6A48CD18E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95DD8796-C1D6-EE44-9869-F5661F3F8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2">
                                            <p:graphicEl>
                                              <a:dgm id="{95DD8796-C1D6-EE44-9869-F5661F3F8B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1C657837-9A36-1543-B1A8-F6D9F73C8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2">
                                            <p:graphicEl>
                                              <a:dgm id="{1C657837-9A36-1543-B1A8-F6D9F73C8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D8FD5D50-6D6C-0E4C-A837-1DDE12D05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2">
                                            <p:graphicEl>
                                              <a:dgm id="{D8FD5D50-6D6C-0E4C-A837-1DDE12D05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EBB4544C-E271-6147-A92D-0ADE93C75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2">
                                            <p:graphicEl>
                                              <a:dgm id="{EBB4544C-E271-6147-A92D-0ADE93C75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F0E6C605-BADA-1343-A6E2-E52B58011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2">
                                            <p:graphicEl>
                                              <a:dgm id="{F0E6C605-BADA-1343-A6E2-E52B58011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FF8013DE-F65B-334C-BBDB-3A4601909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2">
                                            <p:graphicEl>
                                              <a:dgm id="{FF8013DE-F65B-334C-BBDB-3A4601909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Sub>
          <a:bldDgm bld="lvlOne"/>
        </p:bldSub>
      </p:bldGraphic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5" name="Group 3"/>
          <p:cNvGrpSpPr>
            <a:grpSpLocks/>
          </p:cNvGrpSpPr>
          <p:nvPr/>
        </p:nvGrpSpPr>
        <p:grpSpPr bwMode="auto">
          <a:xfrm>
            <a:off x="457200" y="1600200"/>
            <a:ext cx="7099300" cy="1441450"/>
            <a:chOff x="0" y="0"/>
            <a:chExt cx="7099919" cy="1441443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0" y="0"/>
              <a:ext cx="7099919" cy="1441443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0FFFF"/>
                </a:gs>
                <a:gs pos="64999">
                  <a:srgbClr val="DDFEFF"/>
                </a:gs>
                <a:gs pos="100000">
                  <a:srgbClr val="CFFFFF"/>
                </a:gs>
              </a:gsLst>
              <a:lin ang="5400000" scaled="1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42867" y="42863"/>
              <a:ext cx="5544033" cy="1355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defTabSz="12001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Are the </a:t>
              </a:r>
              <a:r>
                <a:rPr lang="en-US" sz="2700" b="1" dirty="0" smtClean="0">
                  <a:solidFill>
                    <a:srgbClr val="000000"/>
                  </a:solidFill>
                  <a:cs typeface="Arial"/>
                </a:rPr>
                <a:t>foundational</a:t>
              </a:r>
              <a:r>
                <a:rPr lang="en-US" sz="2700" dirty="0" smtClean="0">
                  <a:solidFill>
                    <a:srgbClr val="000000"/>
                  </a:solidFill>
                  <a:cs typeface="Arial"/>
                </a:rPr>
                <a:t> systems 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in place to support PCBS practice implementation by all staff?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914400" y="3352800"/>
            <a:ext cx="7099300" cy="1441450"/>
            <a:chOff x="626463" y="1681683"/>
            <a:chExt cx="7099919" cy="1441443"/>
          </a:xfrm>
        </p:grpSpPr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626463" y="1681683"/>
              <a:ext cx="7099919" cy="1441443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ounded Rectangle 4"/>
            <p:cNvSpPr/>
            <p:nvPr/>
          </p:nvSpPr>
          <p:spPr>
            <a:xfrm>
              <a:off x="669330" y="1724546"/>
              <a:ext cx="5451950" cy="1355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defTabSz="12001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Do all staff know what PCBS practices to implement and if they’re doing it </a:t>
              </a:r>
              <a:r>
                <a:rPr lang="en-US" sz="2700" b="1" dirty="0">
                  <a:solidFill>
                    <a:srgbClr val="000000"/>
                  </a:solidFill>
                  <a:cs typeface="Arial"/>
                </a:rPr>
                <a:t>accurately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?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447800" y="5111750"/>
            <a:ext cx="7099300" cy="1441450"/>
            <a:chOff x="1252927" y="3363366"/>
            <a:chExt cx="7099919" cy="1441443"/>
          </a:xfrm>
        </p:grpSpPr>
        <p:sp>
          <p:nvSpPr>
            <p:cNvPr id="11" name="Rounded Rectangle 10"/>
            <p:cNvSpPr>
              <a:spLocks noChangeArrowheads="1"/>
            </p:cNvSpPr>
            <p:nvPr/>
          </p:nvSpPr>
          <p:spPr bwMode="auto">
            <a:xfrm>
              <a:off x="1252927" y="3363366"/>
              <a:ext cx="7099919" cy="1441443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ounded Rectangle 4"/>
            <p:cNvSpPr/>
            <p:nvPr/>
          </p:nvSpPr>
          <p:spPr>
            <a:xfrm>
              <a:off x="1295794" y="3406229"/>
              <a:ext cx="5451950" cy="1355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defTabSz="12001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Do data indicate that staff are </a:t>
              </a:r>
              <a:r>
                <a:rPr lang="en-US" sz="2700" b="1" dirty="0">
                  <a:solidFill>
                    <a:srgbClr val="000000"/>
                  </a:solidFill>
                  <a:cs typeface="Arial"/>
                </a:rPr>
                <a:t>implementing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 PCBS practices effectively?</a:t>
              </a: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477000" y="2819400"/>
            <a:ext cx="936937" cy="936937"/>
            <a:chOff x="6162982" y="1093094"/>
            <a:chExt cx="936937" cy="936937"/>
          </a:xfrm>
          <a:solidFill>
            <a:schemeClr val="accent1">
              <a:lumMod val="50000"/>
            </a:schemeClr>
          </a:solidFill>
        </p:grpSpPr>
        <p:sp>
          <p:nvSpPr>
            <p:cNvPr id="14" name="Down Arrow 13"/>
            <p:cNvSpPr/>
            <p:nvPr/>
          </p:nvSpPr>
          <p:spPr>
            <a:xfrm>
              <a:off x="6162982" y="1093094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n Arrow 4"/>
            <p:cNvSpPr/>
            <p:nvPr/>
          </p:nvSpPr>
          <p:spPr>
            <a:xfrm>
              <a:off x="6373793" y="1093094"/>
              <a:ext cx="515315" cy="7050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 anchor="ctr"/>
            <a:lstStyle/>
            <a:p>
              <a:pPr algn="ctr" defTabSz="1600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60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7010400" y="4495800"/>
            <a:ext cx="936937" cy="936937"/>
            <a:chOff x="0" y="1676399"/>
            <a:chExt cx="936937" cy="936937"/>
          </a:xfrm>
          <a:solidFill>
            <a:schemeClr val="accent1">
              <a:lumMod val="50000"/>
            </a:schemeClr>
          </a:solidFill>
        </p:grpSpPr>
        <p:sp>
          <p:nvSpPr>
            <p:cNvPr id="17" name="Down Arrow 16"/>
            <p:cNvSpPr/>
            <p:nvPr/>
          </p:nvSpPr>
          <p:spPr>
            <a:xfrm>
              <a:off x="0" y="1676399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Down Arrow 4"/>
            <p:cNvSpPr/>
            <p:nvPr/>
          </p:nvSpPr>
          <p:spPr>
            <a:xfrm>
              <a:off x="210811" y="1676399"/>
              <a:ext cx="515315" cy="7050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 anchor="ctr"/>
            <a:lstStyle/>
            <a:p>
              <a:pPr algn="ctr" defTabSz="1600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600">
                <a:solidFill>
                  <a:schemeClr val="bg1"/>
                </a:solidFill>
                <a:cs typeface="Arial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458200" cy="990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kern="0" dirty="0">
                <a:solidFill>
                  <a:schemeClr val="bg1"/>
                </a:solidFill>
                <a:latin typeface="Arial"/>
                <a:ea typeface="ＭＳ Ｐゴシック" pitchFamily="-111" charset="-128"/>
                <a:cs typeface="Arial"/>
              </a:rPr>
              <a:t>PCBS Systems Action Planning Guide: </a:t>
            </a:r>
          </a:p>
          <a:p>
            <a:pPr algn="ctr" eaLnBrk="1" hangingPunct="1">
              <a:defRPr/>
            </a:pPr>
            <a:r>
              <a:rPr lang="en-US" sz="3200" b="1" kern="0" dirty="0">
                <a:solidFill>
                  <a:schemeClr val="bg1"/>
                </a:solidFill>
                <a:latin typeface="Arial"/>
                <a:ea typeface="ＭＳ Ｐゴシック" pitchFamily="-111" charset="-128"/>
                <a:cs typeface="Arial"/>
              </a:rPr>
              <a:t>3 Key Questions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0963" y="3036888"/>
            <a:ext cx="2819400" cy="16827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C8C93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12001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PCPS implementation is a clear school and district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priority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128963" y="3036888"/>
            <a:ext cx="2819400" cy="16827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C8C93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12001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School and district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resources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are available to support PCBS implementation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253163" y="3036888"/>
            <a:ext cx="2819400" cy="16827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C8C93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12001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School and district teams have considered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alignment and integration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of PCBS with other district priorities and initiatives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71763" y="3132138"/>
            <a:ext cx="723900" cy="12001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57863" y="3132138"/>
            <a:ext cx="723900" cy="12001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+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57200" y="4935538"/>
            <a:ext cx="3717925" cy="1447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C8C93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12001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Clear </a:t>
            </a:r>
            <a:r>
              <a:rPr lang="en-US" sz="2000" b="1" dirty="0">
                <a:latin typeface="+mn-lt"/>
                <a:ea typeface="+mn-ea"/>
                <a:cs typeface="+mn-cs"/>
              </a:rPr>
              <a:t>expectations</a:t>
            </a:r>
            <a:r>
              <a:rPr lang="en-US" sz="2000" dirty="0">
                <a:latin typeface="+mn-lt"/>
                <a:ea typeface="+mn-ea"/>
                <a:cs typeface="+mn-cs"/>
              </a:rPr>
              <a:t> and explicit </a:t>
            </a:r>
            <a:r>
              <a:rPr lang="en-US" sz="2000" b="1" dirty="0">
                <a:latin typeface="+mn-lt"/>
                <a:ea typeface="+mn-ea"/>
                <a:cs typeface="+mn-cs"/>
              </a:rPr>
              <a:t>training</a:t>
            </a:r>
            <a:r>
              <a:rPr lang="en-US" sz="2000" dirty="0">
                <a:latin typeface="+mn-lt"/>
                <a:ea typeface="+mn-ea"/>
                <a:cs typeface="+mn-cs"/>
              </a:rPr>
              <a:t> about practices that should be implemented by all </a:t>
            </a:r>
            <a:r>
              <a:rPr lang="en-US" sz="2000" dirty="0">
                <a:latin typeface="+mn-lt"/>
                <a:ea typeface="+mn-ea"/>
                <a:cs typeface="+mn-cs"/>
              </a:rPr>
              <a:t>staff </a:t>
            </a:r>
            <a:endParaRPr lang="en-US" sz="2000" dirty="0">
              <a:latin typeface="Arial"/>
              <a:ea typeface="+mn-ea"/>
              <a:cs typeface="Arial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419600" y="4935538"/>
            <a:ext cx="3717925" cy="1447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C8C93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2000" b="1" dirty="0">
                <a:latin typeface="+mn-lt"/>
                <a:ea typeface="+mn-ea"/>
                <a:cs typeface="+mn-cs"/>
              </a:rPr>
              <a:t>Coaching</a:t>
            </a:r>
            <a:r>
              <a:rPr lang="en-US" sz="2000" dirty="0">
                <a:latin typeface="+mn-lt"/>
                <a:ea typeface="+mn-ea"/>
                <a:cs typeface="+mn-cs"/>
              </a:rPr>
              <a:t> and/or regularly available </a:t>
            </a:r>
            <a:r>
              <a:rPr lang="en-US" sz="2000" b="1" dirty="0">
                <a:latin typeface="+mn-lt"/>
                <a:ea typeface="+mn-ea"/>
                <a:cs typeface="+mn-cs"/>
              </a:rPr>
              <a:t>performance feedback</a:t>
            </a:r>
            <a:r>
              <a:rPr lang="en-US" sz="2000" dirty="0">
                <a:latin typeface="+mn-lt"/>
                <a:ea typeface="+mn-ea"/>
                <a:cs typeface="+mn-cs"/>
              </a:rPr>
              <a:t> on the use of PCBS practices</a:t>
            </a:r>
            <a:endParaRPr lang="en-US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2400" y="5030788"/>
            <a:ext cx="723900" cy="12001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56848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2" grpId="0" animBg="1"/>
      <p:bldP spid="23" grpId="0"/>
      <p:bldP spid="23" grpId="1"/>
      <p:bldP spid="24" grpId="0"/>
      <p:bldP spid="25" grpId="0" animBg="1"/>
      <p:bldP spid="25" grpId="1" animBg="1"/>
      <p:bldP spid="26" grpId="0" animBg="1"/>
      <p:bldP spid="27" grpId="0"/>
      <p:bldP spid="27" grpId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ritannic Bold"/>
        <a:ea typeface=""/>
        <a:cs typeface=""/>
      </a:majorFont>
      <a:minorFont>
        <a:latin typeface="Britannic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12138</TotalTime>
  <Words>7595</Words>
  <Application>Microsoft Macintosh PowerPoint</Application>
  <PresentationFormat>On-screen Show (4:3)</PresentationFormat>
  <Paragraphs>960</Paragraphs>
  <Slides>101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101</vt:i4>
      </vt:variant>
    </vt:vector>
  </HeadingPairs>
  <TitlesOfParts>
    <vt:vector size="111" baseType="lpstr">
      <vt:lpstr>Britannic Bold</vt:lpstr>
      <vt:lpstr>ＭＳ Ｐゴシック</vt:lpstr>
      <vt:lpstr>News Gothic MT</vt:lpstr>
      <vt:lpstr>Times New Roman</vt:lpstr>
      <vt:lpstr>Wingdings 2</vt:lpstr>
      <vt:lpstr>ヒラギノ角ゴ Pro W3</vt:lpstr>
      <vt:lpstr>Arial</vt:lpstr>
      <vt:lpstr>Default Design</vt:lpstr>
      <vt:lpstr>1_Default Design</vt:lpstr>
      <vt:lpstr>Breeze</vt:lpstr>
      <vt:lpstr>VTPBiS Classroom Behavior Practice Coaching: Intensive Focus on Practices and Systems</vt:lpstr>
      <vt:lpstr>Objectives</vt:lpstr>
      <vt:lpstr>Overview of Materials</vt:lpstr>
      <vt:lpstr>Where do we start?</vt:lpstr>
      <vt:lpstr>Behavior problems disrupt learning Engaging learning prevents behavior problems</vt:lpstr>
      <vt:lpstr>PowerPoint Presentation</vt:lpstr>
      <vt:lpstr>Why do teachers leave?</vt:lpstr>
      <vt:lpstr>What about the kids?</vt:lpstr>
      <vt:lpstr>We know a bit about what’s likely to work: Evidence-based practices in classroom management</vt:lpstr>
      <vt:lpstr>But we don’t seem to be doing “it”</vt:lpstr>
      <vt:lpstr>Why aren’t we doing “it”?   What do we know from the empirical literature?</vt:lpstr>
      <vt:lpstr>PowerPoint Presentation</vt:lpstr>
      <vt:lpstr>We can do this!</vt:lpstr>
      <vt:lpstr>Let’s get started!</vt:lpstr>
      <vt:lpstr>Acknowledgements for this Session (Co-authors of Supporting and Responding to Student Behavior): </vt:lpstr>
      <vt:lpstr>PowerPoint Presentation</vt:lpstr>
      <vt:lpstr>Interactive Map of Core Features</vt:lpstr>
      <vt:lpstr>Self-Assessment</vt:lpstr>
      <vt:lpstr>Decision Making Chart</vt:lpstr>
      <vt:lpstr>Tables with Definitions, Examples, Non-Examples, and Resources</vt:lpstr>
      <vt:lpstr>Additional Tools</vt:lpstr>
      <vt:lpstr>Scenarios to Illustrate Implementation</vt:lpstr>
      <vt:lpstr>What needs to be in place?</vt:lpstr>
      <vt:lpstr>PowerPoint Presentation</vt:lpstr>
      <vt:lpstr>PowerPoint Presentation</vt:lpstr>
      <vt:lpstr>Turn and Talk: </vt:lpstr>
      <vt:lpstr>PowerPoint Presentation</vt:lpstr>
      <vt:lpstr>Other Strategies to Acknowledge</vt:lpstr>
      <vt:lpstr>Turn and Talk: </vt:lpstr>
      <vt:lpstr>PowerPoint Presentation</vt:lpstr>
      <vt:lpstr>PowerPoint Presentation</vt:lpstr>
      <vt:lpstr>Other Strategies to Respond</vt:lpstr>
      <vt:lpstr>Other Strategies to Respond</vt:lpstr>
      <vt:lpstr>Turn and Talk: </vt:lpstr>
      <vt:lpstr>PowerPoint Presentation</vt:lpstr>
      <vt:lpstr>Complete Classroom Management Practices Checklist</vt:lpstr>
      <vt:lpstr>Now, turning our attention to supporting teachers.</vt:lpstr>
      <vt:lpstr>What is implementation?  </vt:lpstr>
      <vt:lpstr>Isn’t there science to guide implementation?  </vt:lpstr>
      <vt:lpstr>Isn’t there science to guide implementation?  </vt:lpstr>
      <vt:lpstr>This is one way to start organizing our implementation supports</vt:lpstr>
      <vt:lpstr>PowerPoint Presentation</vt:lpstr>
      <vt:lpstr>Turn and Talk: </vt:lpstr>
      <vt:lpstr>PBIS Technical Brief on Systems to Support Teachers’ Implementation of Positive Classroom Behavior Support </vt:lpstr>
      <vt:lpstr>Acknowledgements for this Session (Co-authors of PBIS Technical Brief on Systems to Support Teachers’ Implementation of Positive Classroom Behavior Support): </vt:lpstr>
      <vt:lpstr>PowerPoint Presentation</vt:lpstr>
      <vt:lpstr>PowerPoint Presentation</vt:lpstr>
      <vt:lpstr>Turn and Talk: </vt:lpstr>
      <vt:lpstr>PowerPoint Presentation</vt:lpstr>
      <vt:lpstr>PowerPoint Presentation</vt:lpstr>
      <vt:lpstr>Turn and Talk: </vt:lpstr>
      <vt:lpstr>PowerPoint Presentation</vt:lpstr>
      <vt:lpstr>PowerPoint Presentation</vt:lpstr>
      <vt:lpstr>Turn and Talk: </vt:lpstr>
      <vt:lpstr>Multi-tiered Framework of Professional Development Support</vt:lpstr>
      <vt:lpstr>PowerPoint Presentation</vt:lpstr>
      <vt:lpstr>Complete Classroom Systems Assessment</vt:lpstr>
      <vt:lpstr>Multi-tiered Framework of Professional Development Support</vt:lpstr>
      <vt:lpstr>Self Management: A promising component of effective and efficient PD support</vt:lpstr>
      <vt:lpstr>What does our initial research on self-management indicate?</vt:lpstr>
      <vt:lpstr>We’ve now tested the targeted-PD approach with:</vt:lpstr>
      <vt:lpstr>What does our initial research on self-management indicate?</vt:lpstr>
      <vt:lpstr>Supporting Teachers with Targeted PD</vt:lpstr>
      <vt:lpstr>Implementing Targeted Professional Development (PD)</vt:lpstr>
      <vt:lpstr>Targeted PD Includes</vt:lpstr>
      <vt:lpstr>Didactic Training</vt:lpstr>
      <vt:lpstr>Presentation Example:  Specific Praise</vt:lpstr>
      <vt:lpstr>Presentation: Specific Praise</vt:lpstr>
      <vt:lpstr>Definitions What is specific and contingent praise?</vt:lpstr>
      <vt:lpstr>Rationale Why provide contingent praise?</vt:lpstr>
      <vt:lpstr>Rationale Why provide specific praise?</vt:lpstr>
      <vt:lpstr>Examples &amp; Non-examples Is this specific praise?</vt:lpstr>
      <vt:lpstr>Examples &amp; Non-examples Is this specific praise?</vt:lpstr>
      <vt:lpstr>Examples &amp; Non-examples Is this specific praise?</vt:lpstr>
      <vt:lpstr>Examples &amp; Non-examples Is this specific praise?</vt:lpstr>
      <vt:lpstr>Examples &amp; Non-examples Is this specific praise?</vt:lpstr>
      <vt:lpstr>Examples &amp; Non-examples Is this specific praise?</vt:lpstr>
      <vt:lpstr>Examples &amp; Non-examples Is this specific praise?</vt:lpstr>
      <vt:lpstr>Examples &amp; Non-examples Is this specific praise?</vt:lpstr>
      <vt:lpstr>Examples &amp; Non-examples Is this specific praise?</vt:lpstr>
      <vt:lpstr>Critical Features So, what is specific praise?</vt:lpstr>
      <vt:lpstr>Activity: Specific Praise How will you use specific praise in your classroom?</vt:lpstr>
      <vt:lpstr>Developing Self-Management How will you increase the likelihood that you will deliver specific praise for appropriate social behavior?</vt:lpstr>
      <vt:lpstr>Definitions What is self-management?</vt:lpstr>
      <vt:lpstr>Develop Self-management Plan</vt:lpstr>
      <vt:lpstr>Use Self-management</vt:lpstr>
      <vt:lpstr>Weekly Email Reminders</vt:lpstr>
      <vt:lpstr>Multi-tiered Framework of Professional Development Support</vt:lpstr>
      <vt:lpstr>What about other approaches?</vt:lpstr>
      <vt:lpstr>Multi-tiered Framework of Professional Development Support</vt:lpstr>
      <vt:lpstr>Draft Action Plan to Support Classroom Behavior Practice</vt:lpstr>
      <vt:lpstr>So…what are we going to do?</vt:lpstr>
      <vt:lpstr>VT Behavior Practice Coaching Overview of Training</vt:lpstr>
      <vt:lpstr>VT Behavior Practice Coaching Expectations and Timelines</vt:lpstr>
      <vt:lpstr>VT Behavior Practice Coaching Overview of Evaluation</vt:lpstr>
      <vt:lpstr>Quick Recap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University of Connecticut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</dc:title>
  <dc:creator>Brandi Simonsen</dc:creator>
  <cp:lastModifiedBy>Brandi Simonsen</cp:lastModifiedBy>
  <cp:revision>456</cp:revision>
  <dcterms:created xsi:type="dcterms:W3CDTF">2015-05-16T13:17:16Z</dcterms:created>
  <dcterms:modified xsi:type="dcterms:W3CDTF">2017-01-15T21:03:42Z</dcterms:modified>
</cp:coreProperties>
</file>